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310" r:id="rId3"/>
    <p:sldId id="273" r:id="rId4"/>
    <p:sldId id="299" r:id="rId5"/>
    <p:sldId id="297" r:id="rId6"/>
    <p:sldId id="298" r:id="rId7"/>
    <p:sldId id="272" r:id="rId8"/>
    <p:sldId id="284" r:id="rId9"/>
    <p:sldId id="305" r:id="rId10"/>
    <p:sldId id="303" r:id="rId11"/>
    <p:sldId id="309" r:id="rId12"/>
    <p:sldId id="300" r:id="rId13"/>
    <p:sldId id="259" r:id="rId14"/>
    <p:sldId id="260" r:id="rId15"/>
    <p:sldId id="301" r:id="rId16"/>
    <p:sldId id="261" r:id="rId17"/>
    <p:sldId id="278" r:id="rId18"/>
    <p:sldId id="279" r:id="rId19"/>
    <p:sldId id="280" r:id="rId20"/>
    <p:sldId id="289" r:id="rId21"/>
    <p:sldId id="290" r:id="rId22"/>
    <p:sldId id="292" r:id="rId23"/>
    <p:sldId id="293" r:id="rId24"/>
    <p:sldId id="267" r:id="rId25"/>
    <p:sldId id="263" r:id="rId26"/>
    <p:sldId id="306" r:id="rId27"/>
    <p:sldId id="307" r:id="rId28"/>
    <p:sldId id="287" r:id="rId29"/>
    <p:sldId id="266" r:id="rId30"/>
    <p:sldId id="268" r:id="rId31"/>
    <p:sldId id="269" r:id="rId32"/>
    <p:sldId id="270" r:id="rId33"/>
    <p:sldId id="271" r:id="rId34"/>
    <p:sldId id="308" r:id="rId35"/>
    <p:sldId id="294" r:id="rId36"/>
    <p:sldId id="311" r:id="rId37"/>
    <p:sldId id="312" r:id="rId38"/>
    <p:sldId id="313" r:id="rId39"/>
    <p:sldId id="314" r:id="rId40"/>
    <p:sldId id="315" r:id="rId41"/>
    <p:sldId id="316" r:id="rId42"/>
    <p:sldId id="317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D0"/>
    <a:srgbClr val="004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47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04240-F8BD-4686-AAE0-3B6850C37853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490D-167A-494A-B15D-DEE31B5DA2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65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19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83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Προϋπόθεση</a:t>
            </a:r>
            <a:r>
              <a:rPr lang="el-GR" baseline="0" dirty="0" smtClean="0"/>
              <a:t> το μάθημα να είναι Α-, αμοιβή καθηγητή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B490D-167A-494A-B15D-DEE31B5DA29C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93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79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B490D-167A-494A-B15D-DEE31B5DA29C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02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6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0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2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3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5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9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0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9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3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2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89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ocwconsortium.org/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coursera.org/" TargetMode="External"/><Relationship Id="rId4" Type="http://schemas.openxmlformats.org/officeDocument/2006/relationships/hyperlink" Target="http://ocw.mit.edu/cours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hyperlink" Target="https://www.coursera.org/course/gamification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O_C_TEI_Athinas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AnoiktaAkademaikaMathimataTeiAthenas" TargetMode="External"/><Relationship Id="rId11" Type="http://schemas.openxmlformats.org/officeDocument/2006/relationships/hyperlink" Target="http://opencourses.teiath.gr/" TargetMode="External"/><Relationship Id="rId5" Type="http://schemas.openxmlformats.org/officeDocument/2006/relationships/image" Target="../media/image49.png"/><Relationship Id="rId10" Type="http://schemas.openxmlformats.org/officeDocument/2006/relationships/hyperlink" Target="mailto:opencourses@teiath.gr" TargetMode="External"/><Relationship Id="rId4" Type="http://schemas.openxmlformats.org/officeDocument/2006/relationships/hyperlink" Target="http://www.opencoursesteiath.blogspot.gr/" TargetMode="External"/><Relationship Id="rId9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educationeuropa.eu/el/initiat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reativecommons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/3.0/g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efinition.org/okd/ellinika/" TargetMode="External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/>
          </a:bodyPr>
          <a:lstStyle/>
          <a:p>
            <a:r>
              <a:rPr lang="el-GR" dirty="0" smtClean="0"/>
              <a:t>Ανοιχτά Ακαδημαϊκά Μαθήματα, Προδιαγραφές και Υποστήριξη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8911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latin typeface="+mn-lt"/>
                <a:cs typeface="Times" charset="0"/>
                <a:sym typeface="American Typewriter" charset="0"/>
              </a:rPr>
              <a:t>Δια</a:t>
            </a:r>
            <a:r>
              <a:rPr lang="en-US" altLang="el-GR" dirty="0" err="1" smtClean="0">
                <a:latin typeface="+mn-lt"/>
                <a:cs typeface="Times" charset="0"/>
                <a:sym typeface="American Typewriter" charset="0"/>
              </a:rPr>
              <a:t>τήρηση</a:t>
            </a:r>
            <a:r>
              <a:rPr lang="en-US" altLang="el-GR" dirty="0" smtClean="0">
                <a:latin typeface="+mn-lt"/>
                <a:cs typeface="Times" charset="0"/>
                <a:sym typeface="American Typewriter" charset="0"/>
              </a:rPr>
              <a:t> </a:t>
            </a:r>
            <a:r>
              <a:rPr lang="en-US" altLang="el-GR" dirty="0">
                <a:latin typeface="+mn-lt"/>
                <a:cs typeface="Times" charset="0"/>
                <a:sym typeface="American Typewriter" charset="0"/>
              </a:rPr>
              <a:t>Σημειωμάτων (πρότυπο</a:t>
            </a:r>
            <a:r>
              <a:rPr lang="en-US" altLang="el-GR" dirty="0" smtClean="0">
                <a:latin typeface="+mn-lt"/>
                <a:cs typeface="Times" charset="0"/>
                <a:sym typeface="American Typewriter" charset="0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l-GR" altLang="el-GR" b="1" dirty="0" smtClean="0">
                <a:cs typeface="Arial" charset="0"/>
                <a:sym typeface="Arial" charset="0"/>
              </a:rPr>
              <a:t>Οποιαδήποτε αναπαραγωγή ή διασκευή του υλικού θα πρέπει να συμπεριλαμβάνει:</a:t>
            </a:r>
          </a:p>
          <a:p>
            <a:pPr>
              <a:lnSpc>
                <a:spcPct val="115000"/>
              </a:lnSpc>
              <a:spcBef>
                <a:spcPts val="703"/>
              </a:spcBef>
            </a:pPr>
            <a:r>
              <a:rPr lang="el-GR" altLang="el-GR" dirty="0" smtClean="0">
                <a:cs typeface="Arial" charset="0"/>
                <a:sym typeface="Arial" charset="0"/>
              </a:rPr>
              <a:t>Το Σημείωμα Αναφοράς</a:t>
            </a:r>
          </a:p>
          <a:p>
            <a:pPr>
              <a:lnSpc>
                <a:spcPct val="115000"/>
              </a:lnSpc>
              <a:spcBef>
                <a:spcPts val="703"/>
              </a:spcBef>
            </a:pPr>
            <a:r>
              <a:rPr lang="el-GR" altLang="el-GR" dirty="0" smtClean="0">
                <a:cs typeface="Arial" charset="0"/>
                <a:sym typeface="Arial" charset="0"/>
              </a:rPr>
              <a:t>Το Σημείωμα </a:t>
            </a:r>
            <a:r>
              <a:rPr lang="el-GR" altLang="el-GR" dirty="0" err="1" smtClean="0">
                <a:cs typeface="Arial" charset="0"/>
                <a:sym typeface="Arial" charset="0"/>
              </a:rPr>
              <a:t>Αδειοδότησης</a:t>
            </a:r>
            <a:endParaRPr lang="el-GR" altLang="el-GR" dirty="0" smtClean="0">
              <a:cs typeface="Arial" charset="0"/>
              <a:sym typeface="Arial" charset="0"/>
            </a:endParaRPr>
          </a:p>
          <a:p>
            <a:pPr>
              <a:lnSpc>
                <a:spcPct val="115000"/>
              </a:lnSpc>
              <a:spcBef>
                <a:spcPts val="703"/>
              </a:spcBef>
            </a:pPr>
            <a:r>
              <a:rPr lang="el-GR" altLang="el-GR" dirty="0" smtClean="0">
                <a:cs typeface="Arial" charset="0"/>
                <a:sym typeface="Arial" charset="0"/>
              </a:rPr>
              <a:t>Τη δήλωση διατήρησης Σημειωμάτων</a:t>
            </a:r>
          </a:p>
          <a:p>
            <a:pPr>
              <a:spcBef>
                <a:spcPts val="703"/>
              </a:spcBef>
            </a:pPr>
            <a:r>
              <a:rPr lang="el-GR" altLang="el-GR" dirty="0" smtClean="0">
                <a:cs typeface="Arial" charset="0"/>
                <a:sym typeface="Arial" charset="0"/>
              </a:rPr>
              <a:t>Το σημείωμα χρήσης έργων τρίτων μαζί με τους συνοδευόμενους </a:t>
            </a:r>
            <a:r>
              <a:rPr lang="el-GR" altLang="el-GR" dirty="0" err="1" smtClean="0">
                <a:cs typeface="Arial" charset="0"/>
                <a:sym typeface="Arial" charset="0"/>
              </a:rPr>
              <a:t>υπερσυνδέσμους</a:t>
            </a:r>
            <a:r>
              <a:rPr lang="el-GR" altLang="el-GR" dirty="0" smtClean="0">
                <a:cs typeface="Arial" charset="0"/>
                <a:sym typeface="Arial" charset="0"/>
              </a:rPr>
              <a:t>.”</a:t>
            </a:r>
          </a:p>
          <a:p>
            <a:pPr algn="just">
              <a:lnSpc>
                <a:spcPct val="115000"/>
              </a:lnSpc>
              <a:spcBef>
                <a:spcPts val="703"/>
              </a:spcBef>
              <a:buNone/>
            </a:pPr>
            <a:endParaRPr lang="el-GR" altLang="el-GR" dirty="0" smtClean="0">
              <a:ea typeface="American Typewriter" charset="0"/>
              <a:cs typeface="American Typewriter" charset="0"/>
              <a:sym typeface="American Typewriter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11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Τι γίνεται σήμερα;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dirty="0" smtClean="0">
                <a:hlinkClick r:id="rId3"/>
              </a:rPr>
              <a:t>O</a:t>
            </a:r>
            <a:r>
              <a:rPr lang="el-GR" dirty="0" smtClean="0">
                <a:hlinkClick r:id="rId3"/>
              </a:rPr>
              <a:t>CW </a:t>
            </a:r>
            <a:r>
              <a:rPr lang="el-GR" dirty="0" err="1" smtClean="0">
                <a:hlinkClick r:id="rId3"/>
              </a:rPr>
              <a:t>Con</a:t>
            </a:r>
            <a:r>
              <a:rPr lang="en-US" dirty="0" smtClean="0">
                <a:hlinkClick r:id="rId3"/>
              </a:rPr>
              <a:t>s</a:t>
            </a:r>
            <a:r>
              <a:rPr lang="el-GR" dirty="0" err="1" smtClean="0">
                <a:hlinkClick r:id="rId3"/>
              </a:rPr>
              <a:t>ortium</a:t>
            </a:r>
            <a:r>
              <a:rPr lang="el-GR" dirty="0" smtClean="0"/>
              <a:t> ( κοινοπραξία 280 πανεπιστημίων και οργανισμών σε 40 χώρες και 29 γλώσσες. Διατίθενται πάνω από 30.000 εκπαιδευτικά αντικείμενα)</a:t>
            </a:r>
          </a:p>
          <a:p>
            <a:pPr marL="0" lvl="1" indent="0">
              <a:buNone/>
            </a:pPr>
            <a:r>
              <a:rPr lang="el-GR" dirty="0" smtClean="0"/>
              <a:t>1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/>
              <a:t>γενιάς</a:t>
            </a:r>
          </a:p>
          <a:p>
            <a:pPr marL="0" lvl="1" indent="0">
              <a:buNone/>
            </a:pPr>
            <a:r>
              <a:rPr lang="en-US" u="sng" dirty="0" smtClean="0">
                <a:hlinkClick r:id="rId4"/>
              </a:rPr>
              <a:t>http://ocw.mit.edu/courses</a:t>
            </a:r>
            <a:r>
              <a:rPr lang="en-US" dirty="0" smtClean="0">
                <a:hlinkClick r:id="rId4"/>
              </a:rPr>
              <a:t>/</a:t>
            </a:r>
            <a:r>
              <a:rPr lang="el-GR" dirty="0" smtClean="0"/>
              <a:t> (πλατφόρμα του ΜΙΤ με 2100 μαθήματα)</a:t>
            </a:r>
          </a:p>
          <a:p>
            <a:pPr marL="0" lvl="1" indent="0">
              <a:buNone/>
            </a:pPr>
            <a:r>
              <a:rPr lang="el-GR" dirty="0" smtClean="0"/>
              <a:t>2</a:t>
            </a:r>
            <a:r>
              <a:rPr lang="el-GR" baseline="30000" dirty="0" smtClean="0"/>
              <a:t>ης </a:t>
            </a:r>
            <a:r>
              <a:rPr lang="el-GR" dirty="0"/>
              <a:t>γενιάς </a:t>
            </a:r>
          </a:p>
          <a:p>
            <a:pPr marL="0" lvl="1" indent="0">
              <a:buNone/>
            </a:pPr>
            <a:r>
              <a:rPr lang="el-GR" dirty="0" smtClean="0"/>
              <a:t> </a:t>
            </a:r>
            <a:r>
              <a:rPr lang="en-US" dirty="0" smtClean="0">
                <a:hlinkClick r:id="rId5"/>
              </a:rPr>
              <a:t>coursera.org</a:t>
            </a:r>
            <a:r>
              <a:rPr lang="el-GR" dirty="0" smtClean="0"/>
              <a:t> (πλατφόρμα 97 ακαδημαϊκών ιδρυμάτων με 440 μαθήματα και 17.000.000 εγγραφές</a:t>
            </a:r>
            <a:r>
              <a:rPr lang="en-US" dirty="0" smtClean="0"/>
              <a:t> </a:t>
            </a:r>
            <a:r>
              <a:rPr lang="el-GR" dirty="0" smtClean="0"/>
              <a:t>σε δύο χρόνια!)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1687" y="6079154"/>
            <a:ext cx="1524000" cy="37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5877272"/>
            <a:ext cx="1524000" cy="77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5687" y="4581128"/>
            <a:ext cx="1524000" cy="2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ex\Desktop\blank_bo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1571379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Ψηφιακή διάθεση εκπαιδευτικού υλικού-σημερινή κατάσταση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42.000 προπτυχιακά μαθήματα στα ελληνικά ιδρύματα τριτοβάθμιας εκπαίδευσης/χρόνο,</a:t>
            </a:r>
          </a:p>
          <a:p>
            <a:r>
              <a:rPr lang="el-GR" sz="2800" dirty="0" smtClean="0"/>
              <a:t>Ο κύριος όγκος εκπαιδευτικού υλικού παραμένει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 marL="720725" indent="-360363"/>
            <a:r>
              <a:rPr lang="el-GR" sz="2600" dirty="0" smtClean="0"/>
              <a:t>Μη διαθέσιμος ,</a:t>
            </a:r>
          </a:p>
          <a:p>
            <a:pPr marL="720725" indent="-360363"/>
            <a:r>
              <a:rPr lang="el-GR" sz="2600" dirty="0"/>
              <a:t>Μ</a:t>
            </a:r>
            <a:r>
              <a:rPr lang="el-GR" sz="2600" dirty="0" smtClean="0"/>
              <a:t>η εύκολα προσβάσιμος σε ψηφιακή μορφή από ένα κεντρικό σημείο. </a:t>
            </a:r>
          </a:p>
          <a:p>
            <a:pPr marL="0" indent="0">
              <a:buNone/>
            </a:pPr>
            <a:r>
              <a:rPr lang="el-GR" sz="2800" dirty="0" smtClean="0"/>
              <a:t>Καμία πρόσβαση για το ευρύτερο κοινωνικό σύνολο.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1026" name="Picture 2" descr="C:\Users\alex\Desktop\forbidd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724400"/>
            <a:ext cx="2209799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Ανοιχτά μαθήματα-σημερινή κατάσταση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Μεγάλος αριθμός ανοικτών μαθημάτων,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Όχι ικανοποιητική δομή και οργάνωση περιεχομένου,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Ετερογένεια στην ποιότητα.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39421"/>
              </p:ext>
            </p:extLst>
          </p:nvPr>
        </p:nvGraphicFramePr>
        <p:xfrm>
          <a:off x="1371600" y="3962400"/>
          <a:ext cx="5867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362200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Ψηφιακά Μαθήματα στο ΤΕΙ Αθήνας 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Ανοικτά με περιεχόμενο 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243 </a:t>
                      </a:r>
                      <a:endParaRPr lang="el-G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Ανοικτά χωρίς περιεχόμενο 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142 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Κλειστά </a:t>
                      </a:r>
                      <a:endParaRPr lang="el-G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171 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Με εγγραφή </a:t>
                      </a:r>
                      <a:endParaRPr lang="el-G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115 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Σύνολο </a:t>
                      </a:r>
                      <a:endParaRPr lang="el-G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671 </a:t>
                      </a:r>
                      <a:endParaRPr lang="el-G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1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Αναπαραγωγή συγγραμμάτων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1026" name="Picture 2" descr="C:\Users\natasakar\Desktop\kaldi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877870" cy="53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sakar\Desktop\kaldi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229" y="2825177"/>
            <a:ext cx="5871542" cy="24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έργου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438400"/>
            <a:ext cx="6629400" cy="685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800" b="1" dirty="0" smtClean="0"/>
              <a:t>440 ανοικτά μαθήματα!</a:t>
            </a:r>
            <a:endParaRPr lang="el-GR" sz="4800" b="1" dirty="0"/>
          </a:p>
        </p:txBody>
      </p:sp>
      <p:sp>
        <p:nvSpPr>
          <p:cNvPr id="13" name="Down Arrow 12"/>
          <p:cNvSpPr/>
          <p:nvPr/>
        </p:nvSpPr>
        <p:spPr>
          <a:xfrm>
            <a:off x="4305300" y="3505200"/>
            <a:ext cx="533400" cy="762000"/>
          </a:xfrm>
          <a:prstGeom prst="downArrow">
            <a:avLst/>
          </a:prstGeom>
          <a:solidFill>
            <a:srgbClr val="008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356575" y="4419600"/>
            <a:ext cx="66294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4000" dirty="0" smtClean="0"/>
              <a:t>3 κατηγορίες</a:t>
            </a:r>
            <a:endParaRPr lang="el-GR" sz="40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257300" y="5257799"/>
            <a:ext cx="66294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4000" b="1" dirty="0" smtClean="0"/>
              <a:t>Α-      Α       Α+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1250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Μαθήματα Α-</a:t>
            </a:r>
            <a:endParaRPr lang="el-GR" dirty="0"/>
          </a:p>
        </p:txBody>
      </p:sp>
      <p:graphicFrame>
        <p:nvGraphicFramePr>
          <p:cNvPr id="5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91647"/>
              </p:ext>
            </p:extLst>
          </p:nvPr>
        </p:nvGraphicFramePr>
        <p:xfrm>
          <a:off x="304800" y="1096204"/>
          <a:ext cx="4824412" cy="54836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88594"/>
                <a:gridCol w="535818"/>
              </a:tblGrid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Προδιαγραφές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Μαθήματος </a:t>
                      </a:r>
                      <a:endParaRPr lang="el-GR" sz="20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Α-</a:t>
                      </a:r>
                      <a:endParaRPr lang="el-GR" sz="1600" dirty="0"/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Αναλυτική Περιγραφή Μαθήματος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Αναλυτική Περιγραφή Στόχων</a:t>
                      </a:r>
                      <a:r>
                        <a:rPr lang="el-GR" sz="2000" baseline="0" dirty="0" smtClean="0"/>
                        <a:t> Μαθήματος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Λέξεις Κλειδιά, Βασικοί</a:t>
                      </a:r>
                      <a:r>
                        <a:rPr lang="el-GR" sz="2000" baseline="0" dirty="0" smtClean="0"/>
                        <a:t> Όροι Μαθήματος 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752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Οργάνωση υλικού σε θεματικές ενότητες ή ενότητες διαλέξεων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Αναλυτική Περιγραφή Στόχων</a:t>
                      </a:r>
                      <a:r>
                        <a:rPr lang="el-GR" sz="2000" baseline="0" dirty="0" smtClean="0"/>
                        <a:t> Ενότητας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Λέξεις Κλειδιά, Βασικοί</a:t>
                      </a:r>
                      <a:r>
                        <a:rPr lang="el-GR" sz="2000" baseline="0" dirty="0" smtClean="0"/>
                        <a:t> Όροι Ενότητας 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1069541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Σημειώσεις,</a:t>
                      </a:r>
                      <a:r>
                        <a:rPr lang="el-GR" sz="2000" baseline="0" dirty="0" smtClean="0"/>
                        <a:t> διαφάνειες και λοιπό υποστηρικτικό υλικό ανά διάλεξη </a:t>
                      </a:r>
                    </a:p>
                    <a:p>
                      <a:r>
                        <a:rPr lang="el-GR" sz="2000" baseline="0" dirty="0" smtClean="0"/>
                        <a:t>(13 διαλέξεις για ένα 4ωρο μάθημα)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Αναφορά Βιβλιογραφίας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7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Μαθήματα Α</a:t>
            </a:r>
            <a:r>
              <a:rPr lang="el-GR" dirty="0" smtClean="0">
                <a:solidFill>
                  <a:schemeClr val="bg1"/>
                </a:solidFill>
              </a:rPr>
              <a:t>-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6 - Σταυρός"/>
          <p:cNvSpPr/>
          <p:nvPr/>
        </p:nvSpPr>
        <p:spPr>
          <a:xfrm>
            <a:off x="5543550" y="3513373"/>
            <a:ext cx="647700" cy="649287"/>
          </a:xfrm>
          <a:prstGeom prst="plus">
            <a:avLst>
              <a:gd name="adj" fmla="val 3602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7 - TextBox"/>
          <p:cNvSpPr txBox="1">
            <a:spLocks noChangeArrowheads="1"/>
          </p:cNvSpPr>
          <p:nvPr/>
        </p:nvSpPr>
        <p:spPr bwMode="auto">
          <a:xfrm>
            <a:off x="6480175" y="2683854"/>
            <a:ext cx="26638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8D3D"/>
              </a:buClr>
            </a:pPr>
            <a:r>
              <a:rPr lang="el-GR" altLang="el-GR" sz="2400" b="1" dirty="0" smtClean="0">
                <a:solidFill>
                  <a:srgbClr val="79766F"/>
                </a:solidFill>
                <a:latin typeface="+mn-lt"/>
              </a:rPr>
              <a:t>Διαλέξεις  </a:t>
            </a:r>
            <a:r>
              <a:rPr lang="el-GR" altLang="el-GR" sz="2400" b="1" dirty="0">
                <a:solidFill>
                  <a:srgbClr val="79766F"/>
                </a:solidFill>
                <a:latin typeface="+mn-lt"/>
              </a:rPr>
              <a:t>Ήχου </a:t>
            </a:r>
            <a:r>
              <a:rPr lang="en-US" altLang="el-GR" sz="2400" b="1" dirty="0">
                <a:solidFill>
                  <a:srgbClr val="79766F"/>
                </a:solidFill>
                <a:latin typeface="+mn-lt"/>
              </a:rPr>
              <a:t>(Podcasts)</a:t>
            </a:r>
          </a:p>
          <a:p>
            <a:pPr eaLnBrk="1" hangingPunct="1">
              <a:buClr>
                <a:srgbClr val="FF8D3D"/>
              </a:buClr>
            </a:pPr>
            <a:endParaRPr lang="en-US" altLang="el-GR" sz="2400" b="1" dirty="0">
              <a:solidFill>
                <a:srgbClr val="79766F"/>
              </a:solidFill>
              <a:latin typeface="+mn-lt"/>
            </a:endParaRPr>
          </a:p>
          <a:p>
            <a:pPr eaLnBrk="1" hangingPunct="1">
              <a:buClr>
                <a:srgbClr val="FF8D3D"/>
              </a:buClr>
            </a:pPr>
            <a:r>
              <a:rPr lang="el-GR" altLang="el-GR" sz="2400" b="1" dirty="0">
                <a:solidFill>
                  <a:srgbClr val="79766F"/>
                </a:solidFill>
                <a:latin typeface="+mn-lt"/>
              </a:rPr>
              <a:t>ή διαφάνειες με αφήγηση</a:t>
            </a:r>
          </a:p>
          <a:p>
            <a:pPr eaLnBrk="1" hangingPunct="1">
              <a:buClr>
                <a:srgbClr val="FF8D3D"/>
              </a:buClr>
            </a:pPr>
            <a:endParaRPr lang="el-GR" altLang="el-GR" sz="2400" b="1" dirty="0">
              <a:solidFill>
                <a:srgbClr val="79766F"/>
              </a:solidFill>
              <a:latin typeface="+mn-lt"/>
            </a:endParaRPr>
          </a:p>
        </p:txBody>
      </p:sp>
      <p:graphicFrame>
        <p:nvGraphicFramePr>
          <p:cNvPr id="7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50712"/>
              </p:ext>
            </p:extLst>
          </p:nvPr>
        </p:nvGraphicFramePr>
        <p:xfrm>
          <a:off x="304800" y="1096204"/>
          <a:ext cx="4824412" cy="54836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88594"/>
                <a:gridCol w="535818"/>
              </a:tblGrid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Προδιαγραφές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Μαθήματος </a:t>
                      </a:r>
                      <a:endParaRPr lang="el-GR" sz="20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Α-</a:t>
                      </a:r>
                      <a:endParaRPr lang="el-GR" sz="1600" dirty="0"/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Αναλυτική Περιγραφή Μαθήματος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Αναλυτική Περιγραφή Στόχων</a:t>
                      </a:r>
                      <a:r>
                        <a:rPr lang="el-GR" sz="2000" baseline="0" dirty="0" smtClean="0"/>
                        <a:t> Μαθήματος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Λέξεις Κλειδιά, Βασικοί</a:t>
                      </a:r>
                      <a:r>
                        <a:rPr lang="el-GR" sz="2000" baseline="0" dirty="0" smtClean="0"/>
                        <a:t> Όροι Μαθήματος 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752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Οργάνωση υλικού σε θεματικές ενότητες ή ενότητες διαλέξεων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Αναλυτική Περιγραφή Στόχων</a:t>
                      </a:r>
                      <a:r>
                        <a:rPr lang="el-GR" sz="2000" baseline="0" dirty="0" smtClean="0"/>
                        <a:t> Ενότητας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Λέξεις Κλειδιά, Βασικοί</a:t>
                      </a:r>
                      <a:r>
                        <a:rPr lang="el-GR" sz="2000" baseline="0" dirty="0" smtClean="0"/>
                        <a:t> Όροι Ενότητας 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1069541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Σημειώσεις,</a:t>
                      </a:r>
                      <a:r>
                        <a:rPr lang="el-GR" sz="2000" baseline="0" dirty="0" smtClean="0"/>
                        <a:t> διαφάνειες και λοιπό υποστηρικτικό υλικό ανά διάλεξη </a:t>
                      </a:r>
                    </a:p>
                    <a:p>
                      <a:r>
                        <a:rPr lang="el-GR" sz="2000" baseline="0" dirty="0" smtClean="0"/>
                        <a:t>(13 διαλέξεις για ένα 4ωρο μάθημα)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Αναφορά Βιβλιογραφίας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0"/>
            <a:ext cx="8001000" cy="1143000"/>
          </a:xfrm>
        </p:spPr>
        <p:txBody>
          <a:bodyPr/>
          <a:lstStyle/>
          <a:p>
            <a:r>
              <a:rPr lang="el-GR" dirty="0" smtClean="0"/>
              <a:t>Μαθήματα Α+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6 - Σταυρός"/>
          <p:cNvSpPr/>
          <p:nvPr/>
        </p:nvSpPr>
        <p:spPr>
          <a:xfrm>
            <a:off x="5543550" y="3513373"/>
            <a:ext cx="647700" cy="649287"/>
          </a:xfrm>
          <a:prstGeom prst="plus">
            <a:avLst>
              <a:gd name="adj" fmla="val 3602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7 - TextBox"/>
          <p:cNvSpPr txBox="1">
            <a:spLocks noChangeArrowheads="1"/>
          </p:cNvSpPr>
          <p:nvPr/>
        </p:nvSpPr>
        <p:spPr bwMode="auto">
          <a:xfrm>
            <a:off x="6469443" y="1752600"/>
            <a:ext cx="26638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8D3D"/>
              </a:buClr>
            </a:pPr>
            <a:r>
              <a:rPr lang="el-GR" altLang="el-GR" sz="2400" b="1" dirty="0">
                <a:solidFill>
                  <a:srgbClr val="79766F"/>
                </a:solidFill>
                <a:latin typeface="+mn-lt"/>
              </a:rPr>
              <a:t>Ασκήσεις</a:t>
            </a:r>
            <a:endParaRPr lang="en-US" altLang="el-GR" sz="2400" b="1" dirty="0">
              <a:solidFill>
                <a:srgbClr val="79766F"/>
              </a:solidFill>
              <a:latin typeface="+mn-lt"/>
            </a:endParaRPr>
          </a:p>
          <a:p>
            <a:pPr eaLnBrk="1" hangingPunct="1">
              <a:buClr>
                <a:srgbClr val="FF8D3D"/>
              </a:buClr>
            </a:pPr>
            <a:endParaRPr lang="en-US" altLang="el-GR" sz="2400" b="1" dirty="0">
              <a:solidFill>
                <a:srgbClr val="79766F"/>
              </a:solidFill>
              <a:latin typeface="+mn-lt"/>
            </a:endParaRPr>
          </a:p>
          <a:p>
            <a:pPr eaLnBrk="1" hangingPunct="1">
              <a:buClr>
                <a:srgbClr val="FF8D3D"/>
              </a:buClr>
            </a:pPr>
            <a:r>
              <a:rPr lang="el-GR" altLang="el-GR" sz="2400" b="1" dirty="0">
                <a:solidFill>
                  <a:srgbClr val="79766F"/>
                </a:solidFill>
                <a:latin typeface="+mn-lt"/>
              </a:rPr>
              <a:t>Χρήση ηλεκτρονικών πηγών βιβλιοθήκης</a:t>
            </a:r>
          </a:p>
          <a:p>
            <a:pPr eaLnBrk="1" hangingPunct="1">
              <a:buClr>
                <a:srgbClr val="FF8D3D"/>
              </a:buClr>
            </a:pPr>
            <a:endParaRPr lang="el-GR" altLang="el-GR" sz="2400" b="1" dirty="0">
              <a:solidFill>
                <a:srgbClr val="79766F"/>
              </a:solidFill>
              <a:latin typeface="+mn-lt"/>
            </a:endParaRPr>
          </a:p>
          <a:p>
            <a:pPr eaLnBrk="1" hangingPunct="1">
              <a:buClr>
                <a:srgbClr val="FF8D3D"/>
              </a:buClr>
            </a:pPr>
            <a:r>
              <a:rPr lang="el-GR" altLang="el-GR" sz="2400" b="1" dirty="0">
                <a:solidFill>
                  <a:srgbClr val="79766F"/>
                </a:solidFill>
                <a:latin typeface="+mn-lt"/>
              </a:rPr>
              <a:t>Πολυμέσα</a:t>
            </a:r>
          </a:p>
        </p:txBody>
      </p:sp>
      <p:graphicFrame>
        <p:nvGraphicFramePr>
          <p:cNvPr id="7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42734"/>
              </p:ext>
            </p:extLst>
          </p:nvPr>
        </p:nvGraphicFramePr>
        <p:xfrm>
          <a:off x="304800" y="1096204"/>
          <a:ext cx="4824412" cy="54836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88594"/>
                <a:gridCol w="535818"/>
              </a:tblGrid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Προδιαγραφές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Μαθήματος </a:t>
                      </a:r>
                      <a:endParaRPr lang="el-GR" sz="20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Α-</a:t>
                      </a:r>
                      <a:endParaRPr lang="el-GR" sz="1600" dirty="0"/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Αναλυτική Περιγραφή Μαθήματος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Αναλυτική Περιγραφή Στόχων</a:t>
                      </a:r>
                      <a:r>
                        <a:rPr lang="el-GR" sz="2000" baseline="0" dirty="0" smtClean="0"/>
                        <a:t> Μαθήματος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Λέξεις Κλειδιά, Βασικοί</a:t>
                      </a:r>
                      <a:r>
                        <a:rPr lang="el-GR" sz="2000" baseline="0" dirty="0" smtClean="0"/>
                        <a:t> Όροι Μαθήματος 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752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Οργάνωση υλικού σε θεματικές ενότητες ή ενότητες διαλέξεων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Αναλυτική Περιγραφή Στόχων</a:t>
                      </a:r>
                      <a:r>
                        <a:rPr lang="el-GR" sz="2000" baseline="0" dirty="0" smtClean="0"/>
                        <a:t> Ενότητας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Λέξεις Κλειδιά, Βασικοί</a:t>
                      </a:r>
                      <a:r>
                        <a:rPr lang="el-GR" sz="2000" baseline="0" dirty="0" smtClean="0"/>
                        <a:t> Όροι Ενότητας 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1069541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Σημειώσεις,</a:t>
                      </a:r>
                      <a:r>
                        <a:rPr lang="el-GR" sz="2000" baseline="0" dirty="0" smtClean="0"/>
                        <a:t> διαφάνειες και λοιπό υποστηρικτικό υλικό ανά διάλεξη </a:t>
                      </a:r>
                    </a:p>
                    <a:p>
                      <a:r>
                        <a:rPr lang="el-GR" sz="2000" baseline="0" dirty="0" smtClean="0"/>
                        <a:t>(13 διαλέξεις για ένα 4ωρο μάθημα)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Αναφορά Βιβλιογραφίας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ym typeface="Wingdings 2"/>
                        </a:rPr>
                        <a:t></a:t>
                      </a:r>
                      <a:endParaRPr lang="el-G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93054" y="4761830"/>
            <a:ext cx="2286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8D3D"/>
              </a:buClr>
            </a:pPr>
            <a:r>
              <a:rPr lang="el-GR" altLang="el-GR" sz="2000" b="1" dirty="0">
                <a:solidFill>
                  <a:srgbClr val="79766F"/>
                </a:solidFill>
              </a:rPr>
              <a:t>ή βιντεοδιαλέξεις</a:t>
            </a:r>
          </a:p>
          <a:p>
            <a:pPr>
              <a:spcBef>
                <a:spcPts val="600"/>
              </a:spcBef>
              <a:buClr>
                <a:srgbClr val="FF8D3D"/>
              </a:buClr>
            </a:pPr>
            <a:r>
              <a:rPr lang="el-GR" altLang="el-GR" sz="2000" b="1" dirty="0">
                <a:solidFill>
                  <a:srgbClr val="79766F"/>
                </a:solidFill>
              </a:rPr>
              <a:t>ή βιντεοδιαλέξεις με συγχρονισμένες διαφάνειες</a:t>
            </a:r>
          </a:p>
        </p:txBody>
      </p:sp>
    </p:spTree>
    <p:extLst>
      <p:ext uri="{BB962C8B-B14F-4D97-AF65-F5344CB8AC3E}">
        <p14:creationId xmlns:p14="http://schemas.microsoft.com/office/powerpoint/2010/main" val="3367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Γενικές Προδιαγραφές</a:t>
            </a:r>
            <a:r>
              <a:rPr lang="en-US" dirty="0" smtClean="0"/>
              <a:t>: </a:t>
            </a:r>
            <a:r>
              <a:rPr lang="el-GR" dirty="0" smtClean="0"/>
              <a:t>Ευχρηστία 1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915400" cy="514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Σειρά 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</a:rPr>
              <a:t>ενοτήτων εκπαιδευτικών παρουσιάσεων ή εγγράφων στα οποία: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/>
              <a:t>Είναι εύκολο για το χρήστη να πλοηγηθεί στο εκπαιδευτικό υλικό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(Περιεχόμενα, Τίτλοι, Κεφαλίδες) 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/>
              <a:t>Η σχεδίαση είναι κατανοητή για το χρήστη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(οργάνωση κεφαλαίων, ενοτήτων)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/>
              <a:t>Ο σχεδιασμός βασίζεται στην κοινή λογική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(ως προς το τι περιμένει να δει σε κάθε οθόνη ή σελίδα ο χρήστης)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/>
              <a:t>Είναι ελκυστικό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(καλή ποιότητα γραφικών,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ευαναγνωστικότητα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πίνακες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l-G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Ανοικτή Πρόσβαση στη Γνώση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2051" name="Picture 3" descr="C:\Users\alex\Desktop\oeruct_fi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35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x\Desktop\header-wbg-8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1" y="5733912"/>
            <a:ext cx="4816475" cy="8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\Desktop\unesco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9" y="1447799"/>
            <a:ext cx="1628776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x\Desktop\logo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06" y="5578475"/>
            <a:ext cx="3124200" cy="7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lex\Desktop\oew_logo_multicol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1" y="4411019"/>
            <a:ext cx="1981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lex\Desktop\download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37" y="1600200"/>
            <a:ext cx="1424195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lex\Desktop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04" y="4838146"/>
            <a:ext cx="3505200" cy="4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lex\Desktop\downloa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39" y="3733800"/>
            <a:ext cx="17716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1086034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400" b="1" dirty="0" smtClean="0"/>
              <a:t>Ανοικτοί Εκπαιδευτικοί Πόροι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0857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Γενικές Προδιαγραφές</a:t>
            </a:r>
            <a:r>
              <a:rPr lang="en-US" dirty="0" smtClean="0"/>
              <a:t>: </a:t>
            </a:r>
            <a:r>
              <a:rPr lang="el-GR" dirty="0" smtClean="0"/>
              <a:t>Ευχρηστία 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915400" cy="49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Σειρά 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</a:rPr>
              <a:t>ενοτήτων εκπαιδευτικών παρουσιάσεων ή εγγράφων στα οποία: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 smtClean="0"/>
              <a:t>Απουσιάζει </a:t>
            </a:r>
            <a:r>
              <a:rPr lang="el-GR" sz="2600" dirty="0"/>
              <a:t>πληροφορία η οποία δε συνεισφέρει μαθησιακά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(η διακοσμητική εικόνα-συνηθως αποπροσανατολίζεικαι πρέπει να αφαιρείται)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/>
              <a:t>Υπάρχει διαχειρίσιμος όγκος πληροφορίας σε κάθε slide/ σελίδα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(ξεκάθαρα μικρά νοήματα)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/>
              <a:t>Είναι εύκολο στο να "μάθει" να το χρησιμοποιεί ο χρήστης </a:t>
            </a:r>
            <a:r>
              <a:rPr lang="el-G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(συνέπεια και ομοιομορφία μεταξύ των παρουσιάσεων ενός μαθήματος)</a:t>
            </a:r>
          </a:p>
        </p:txBody>
      </p:sp>
    </p:spTree>
    <p:extLst>
      <p:ext uri="{BB962C8B-B14F-4D97-AF65-F5344CB8AC3E}">
        <p14:creationId xmlns:p14="http://schemas.microsoft.com/office/powerpoint/2010/main" val="12370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Γενικές Προδιαγραφές</a:t>
            </a:r>
            <a:r>
              <a:rPr lang="en-US" dirty="0" smtClean="0"/>
              <a:t>: </a:t>
            </a:r>
            <a:r>
              <a:rPr lang="el-GR" dirty="0" smtClean="0"/>
              <a:t>Προσβασιμότητα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8915400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Η εφαρμογή 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</a:rPr>
              <a:t>κανόνων </a:t>
            </a: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  <a:sym typeface="Wingdings 3"/>
              </a:rPr>
              <a:t></a:t>
            </a: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πρόσβαση 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</a:rPr>
              <a:t>και την προσπέλαση </a:t>
            </a: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μιας </a:t>
            </a:r>
            <a:r>
              <a:rPr lang="el-GR" sz="2600" b="1" dirty="0">
                <a:solidFill>
                  <a:schemeClr val="accent2">
                    <a:lumMod val="75000"/>
                  </a:schemeClr>
                </a:solidFill>
              </a:rPr>
              <a:t>σειράς ενοτήτων εκπαιδευτικών παρουσιάσεων ή εγγράφων τα οποία: </a:t>
            </a:r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 smtClean="0"/>
              <a:t>Ευαναγνωσιμότητα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(24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μεγαλύτερη δυνατή αντίθεση φόντου-γραμματοσειράς ,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Sans Serif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l-G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 smtClean="0"/>
              <a:t>Πλοήγηση/προσπέλαση </a:t>
            </a:r>
            <a:r>
              <a:rPr lang="el-G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χρήση διατάξεων π.χ. τίτλος-περιεχόμενο, κάθε τίτλος διαφορετικός)</a:t>
            </a:r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 smtClean="0"/>
              <a:t>Ένα είδος έμφασης κάθε φορά. Όμως χρώμα - </a:t>
            </a:r>
            <a:r>
              <a:rPr lang="en-US" sz="2600" dirty="0" smtClean="0"/>
              <a:t>bold</a:t>
            </a:r>
            <a:endParaRPr lang="el-GR" sz="2600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600" dirty="0"/>
              <a:t>Μπορούν να μετατραπούν σε εναλλακτικές προσβάσιμες μορφές (π.χ. σε pdf) διατηρώντας την ευαναγνωστικότητα τους. </a:t>
            </a:r>
          </a:p>
        </p:txBody>
      </p:sp>
    </p:spTree>
    <p:extLst>
      <p:ext uri="{BB962C8B-B14F-4D97-AF65-F5344CB8AC3E}">
        <p14:creationId xmlns:p14="http://schemas.microsoft.com/office/powerpoint/2010/main" val="1707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l-GR" sz="3500" dirty="0" smtClean="0"/>
              <a:t>Γενικές Προδιαγραφές</a:t>
            </a:r>
            <a:r>
              <a:rPr lang="en-US" sz="3500" dirty="0" smtClean="0"/>
              <a:t>: </a:t>
            </a:r>
            <a:r>
              <a:rPr lang="el-GR" sz="3500" dirty="0" smtClean="0"/>
              <a:t>Πνευματικά Δικαιώματα</a:t>
            </a:r>
            <a:endParaRPr lang="el-GR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60960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Κατοχή πνευματικών δικαιωμάτων υλικού που περιέχεται σε ένα μάθημα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l-GR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720725" indent="-360363">
              <a:spcBef>
                <a:spcPts val="600"/>
              </a:spcBef>
            </a:pPr>
            <a:r>
              <a:rPr lang="el-GR" sz="2400" dirty="0" smtClean="0"/>
              <a:t>Περιεχομένου</a:t>
            </a:r>
          </a:p>
          <a:p>
            <a:pPr marL="720725" indent="-360363"/>
            <a:r>
              <a:rPr lang="el-GR" sz="2400" dirty="0" smtClean="0"/>
              <a:t>Εικόνων, γραφημάτων σχεδιαγραμμάτων</a:t>
            </a:r>
          </a:p>
          <a:p>
            <a:pPr marL="720725" indent="-360363"/>
            <a:r>
              <a:rPr lang="el-GR" sz="2400" dirty="0" smtClean="0"/>
              <a:t>Πινάκων</a:t>
            </a:r>
            <a:endParaRPr lang="el-GR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429000"/>
            <a:ext cx="6324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Χρήση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360363" indent="-360363"/>
            <a:r>
              <a:rPr lang="el-GR" sz="2600" dirty="0" smtClean="0"/>
              <a:t>Ανοικτών Εκπαιδευτικών Πόρων</a:t>
            </a:r>
            <a:endParaRPr lang="en-US" sz="2600" dirty="0" smtClean="0"/>
          </a:p>
          <a:p>
            <a:pPr marL="720725" indent="0">
              <a:buNone/>
            </a:pPr>
            <a:r>
              <a:rPr lang="el-GR" sz="2400" dirty="0" smtClean="0"/>
              <a:t>Αποθετηρίων,βιλιοθηκών, ανοικτών επιστημονικών περιοδικών</a:t>
            </a:r>
          </a:p>
          <a:p>
            <a:r>
              <a:rPr lang="el-GR" sz="2600" dirty="0"/>
              <a:t>Αποτελεσμάτων χρηματοδοτούμενων ερευνητικών, εκπαιδευτικών </a:t>
            </a:r>
            <a:r>
              <a:rPr lang="el-GR" sz="2600" dirty="0" smtClean="0"/>
              <a:t>έργων (π.χ. βάσεις </a:t>
            </a:r>
            <a:r>
              <a:rPr lang="en-US" sz="2600" dirty="0" err="1" smtClean="0"/>
              <a:t>adam</a:t>
            </a:r>
            <a:r>
              <a:rPr lang="en-US" sz="2600" dirty="0" smtClean="0"/>
              <a:t>, eve)</a:t>
            </a:r>
            <a:endParaRPr lang="el-GR" sz="2600" dirty="0"/>
          </a:p>
          <a:p>
            <a:endParaRPr lang="el-GR" sz="2600" dirty="0" smtClean="0"/>
          </a:p>
          <a:p>
            <a:endParaRPr lang="el-GR" sz="2600" dirty="0"/>
          </a:p>
          <a:p>
            <a:endParaRPr lang="el-GR" sz="2600" dirty="0" smtClean="0"/>
          </a:p>
          <a:p>
            <a:endParaRPr lang="el-GR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3333482"/>
            <a:ext cx="601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29400" y="1219200"/>
            <a:ext cx="25759" cy="5117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674476" y="2746419"/>
            <a:ext cx="2286000" cy="1365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600" b="1" dirty="0" smtClean="0">
                <a:solidFill>
                  <a:schemeClr val="accent2">
                    <a:lumMod val="75000"/>
                  </a:schemeClr>
                </a:solidFill>
              </a:rPr>
              <a:t>Χορήγηση άδειας χρήσης έργων τρίτων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5159" y="4358425"/>
            <a:ext cx="2305317" cy="1993006"/>
          </a:xfrm>
          <a:prstGeom prst="rect">
            <a:avLst/>
          </a:prstGeom>
          <a:solidFill>
            <a:srgbClr val="0089D0"/>
          </a:solidFill>
          <a:ln w="31750">
            <a:solidFill>
              <a:srgbClr val="008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Πάντα αναφορά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1877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Ομάδα Υποστήριξης ανοιχτών μαθημάτων ΤΕΙΑ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el-GR" dirty="0" smtClean="0"/>
              <a:t>Ψηφιοποίηση εκπαιδευτικού υλικού ή βελτίωση υπάρχοντος </a:t>
            </a:r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el-GR" dirty="0" smtClean="0"/>
              <a:t>Αναδιαμόρφωση αρχείων παρουσιάσεων &amp; εγγράφων κειμένου </a:t>
            </a:r>
            <a:r>
              <a:rPr lang="el-GR" dirty="0" smtClean="0">
                <a:sym typeface="Wingdings 3"/>
              </a:rPr>
              <a:t> Ευχρηστία &amp; Προσβασιμότητα</a:t>
            </a:r>
            <a:endParaRPr lang="el-GR" dirty="0" smtClean="0"/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el-GR" dirty="0" smtClean="0"/>
              <a:t>Καταγραφή, επεξεργασία, ανάπτυξη βιντεοδιαλέξεων</a:t>
            </a:r>
            <a:endParaRPr lang="en-US" dirty="0" smtClean="0"/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el-GR" dirty="0" smtClean="0"/>
              <a:t>Υποστήριξη </a:t>
            </a:r>
            <a:r>
              <a:rPr lang="el-GR" dirty="0"/>
              <a:t>ζητημάτων πνευματικής ιδιοκτησίας</a:t>
            </a:r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el-GR" dirty="0" smtClean="0"/>
              <a:t>Έλεγχος </a:t>
            </a:r>
            <a:r>
              <a:rPr lang="el-GR" dirty="0"/>
              <a:t>και πιστοποίηση τεχνικών και λειτουργικών προδιαγραφών (πλην περιεχομένου)</a:t>
            </a:r>
          </a:p>
          <a:p>
            <a:pPr>
              <a:lnSpc>
                <a:spcPct val="134000"/>
              </a:lnSpc>
              <a:spcBef>
                <a:spcPts val="600"/>
              </a:spcBef>
            </a:pPr>
            <a:r>
              <a:rPr lang="el-GR" dirty="0" smtClean="0"/>
              <a:t>Ανάρτηση </a:t>
            </a:r>
            <a:r>
              <a:rPr lang="el-GR" dirty="0"/>
              <a:t>εκπαιδευτικού υλικού στην πλατφόρμα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42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Υποστήριξη Μαθήματος Α</a:t>
            </a:r>
            <a:r>
              <a:rPr lang="en-US" dirty="0" smtClean="0"/>
              <a:t>-</a:t>
            </a:r>
            <a:r>
              <a:rPr lang="el-GR" dirty="0" smtClean="0"/>
              <a:t> (</a:t>
            </a:r>
            <a:r>
              <a:rPr lang="en-US" dirty="0" err="1" smtClean="0"/>
              <a:t>ppt</a:t>
            </a:r>
            <a:r>
              <a:rPr lang="en-US" dirty="0" smtClean="0"/>
              <a:t>, word)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4496" y="1132268"/>
            <a:ext cx="4419600" cy="114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Πρότυπου διδακτικού σχεδιασμού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67346"/>
              </p:ext>
            </p:extLst>
          </p:nvPr>
        </p:nvGraphicFramePr>
        <p:xfrm>
          <a:off x="4853260" y="1143000"/>
          <a:ext cx="4288594" cy="358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8594"/>
              </a:tblGrid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Αναλυτική Περιγραφή Στόχων</a:t>
                      </a:r>
                      <a:r>
                        <a:rPr lang="el-GR" sz="2000" baseline="0" dirty="0" smtClean="0"/>
                        <a:t> Μαθήματος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35738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Λέξεις Κλειδιά, Βασικοί</a:t>
                      </a:r>
                      <a:r>
                        <a:rPr lang="el-GR" sz="2000" baseline="0" dirty="0" smtClean="0"/>
                        <a:t> Όροι Μαθήματος 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752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Οργάνωση υλικού σε θεματικές ενότητες ή ενότητες διαλέξεων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Αναλυτική Περιγραφή Στόχων</a:t>
                      </a:r>
                      <a:r>
                        <a:rPr lang="el-GR" sz="2000" baseline="0" dirty="0" smtClean="0"/>
                        <a:t> Ενότητας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Λέξεις Κλειδιά, Βασικοί</a:t>
                      </a:r>
                      <a:r>
                        <a:rPr lang="el-GR" sz="2000" baseline="0" dirty="0" smtClean="0"/>
                        <a:t> Όροι Ενότητας 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  <a:tr h="476062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Αναφορά Βιβλιογραφίας </a:t>
                      </a:r>
                      <a:endParaRPr lang="el-G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24496" y="2091743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Πρότυπα/ </a:t>
            </a:r>
            <a:r>
              <a:rPr lang="en-US" sz="2400" dirty="0" smtClean="0"/>
              <a:t>Templates </a:t>
            </a:r>
            <a:r>
              <a:rPr lang="el-GR" sz="2400" dirty="0" smtClean="0"/>
              <a:t>για προσβάσιμα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smtClean="0"/>
              <a:t>Word </a:t>
            </a:r>
          </a:p>
          <a:p>
            <a:endParaRPr lang="el-GR" sz="2400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124496" y="3455830"/>
            <a:ext cx="441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Οδηγίες για προσβάσιμα </a:t>
            </a:r>
            <a:r>
              <a:rPr lang="en-US" sz="2400" dirty="0" err="1"/>
              <a:t>Powerpoint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Word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l-GR" sz="2400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124496" y="4446430"/>
            <a:ext cx="441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Ενημερωτικό υλικό, </a:t>
            </a:r>
            <a:r>
              <a:rPr lang="en-US" sz="2400" dirty="0" smtClean="0"/>
              <a:t>newsletter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l-GR" sz="2400" dirty="0"/>
          </a:p>
        </p:txBody>
      </p:sp>
      <p:pic>
        <p:nvPicPr>
          <p:cNvPr id="5122" name="Picture 2" descr="C:\Users\alex\Desktop\odigies usabil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61" y="1080856"/>
            <a:ext cx="4570413" cy="37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x\Desktop\apo newslet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21" y="1080856"/>
            <a:ext cx="4561546" cy="46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1447800" y="5812882"/>
            <a:ext cx="7086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600" b="1" dirty="0" smtClean="0"/>
              <a:t>Συναντήσεις, τηλεφωνική επικοινωνία</a:t>
            </a:r>
            <a:r>
              <a:rPr lang="en-US" sz="2600" b="1" dirty="0" smtClean="0"/>
              <a:t>, email</a:t>
            </a:r>
            <a:endParaRPr lang="el-GR" sz="2600" b="1" dirty="0"/>
          </a:p>
        </p:txBody>
      </p:sp>
      <p:sp>
        <p:nvSpPr>
          <p:cNvPr id="12" name="4 - Σταυρός"/>
          <p:cNvSpPr/>
          <p:nvPr/>
        </p:nvSpPr>
        <p:spPr>
          <a:xfrm>
            <a:off x="533400" y="5638800"/>
            <a:ext cx="792766" cy="838200"/>
          </a:xfrm>
          <a:prstGeom prst="plus">
            <a:avLst>
              <a:gd name="adj" fmla="val 394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600"/>
          </a:p>
        </p:txBody>
      </p:sp>
    </p:spTree>
    <p:extLst>
      <p:ext uri="{BB962C8B-B14F-4D97-AF65-F5344CB8AC3E}">
        <p14:creationId xmlns:p14="http://schemas.microsoft.com/office/powerpoint/2010/main" val="15420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1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Υποστήριξη Μαθήματος </a:t>
            </a:r>
            <a:r>
              <a:rPr lang="el-GR" dirty="0" smtClean="0"/>
              <a:t>Α</a:t>
            </a:r>
            <a:r>
              <a:rPr lang="en-US" dirty="0" smtClean="0"/>
              <a:t> podcast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52500" y="1293254"/>
            <a:ext cx="7239000" cy="685800"/>
          </a:xfrm>
          <a:ln>
            <a:solidFill>
              <a:srgbClr val="0089D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Διαφάνειες με ήχο παράδοσης/ διάλεξης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28600" y="2133600"/>
            <a:ext cx="5562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Οδηγίες για τη δημιουργία </a:t>
            </a:r>
            <a:r>
              <a:rPr lang="en-US" sz="2400" dirty="0" smtClean="0"/>
              <a:t>podcast </a:t>
            </a:r>
            <a:r>
              <a:rPr lang="el-GR" sz="2400" dirty="0" smtClean="0"/>
              <a:t>με τη χρήση του λογισμικού </a:t>
            </a:r>
            <a:r>
              <a:rPr lang="en-US" sz="2400" dirty="0" err="1" smtClean="0"/>
              <a:t>Camtasia</a:t>
            </a:r>
            <a:r>
              <a:rPr lang="en-US" sz="2400" dirty="0" smtClean="0"/>
              <a:t>. </a:t>
            </a:r>
            <a:endParaRPr lang="el-GR" sz="2400" dirty="0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228600" y="4662151"/>
            <a:ext cx="62484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Υποστήριξη από τεχνικό </a:t>
            </a:r>
            <a:endParaRPr lang="en-US" sz="2400" b="1" dirty="0"/>
          </a:p>
          <a:p>
            <a:pPr marL="0" indent="355600">
              <a:buNone/>
            </a:pPr>
            <a:r>
              <a:rPr lang="el-GR" sz="2400" b="1" dirty="0" smtClean="0"/>
              <a:t>Συναντήσεις, τηλεφωνική επικοινωνία </a:t>
            </a:r>
            <a:r>
              <a:rPr lang="en-US" sz="2400" b="1" dirty="0" smtClean="0"/>
              <a:t>email</a:t>
            </a:r>
            <a:endParaRPr lang="el-GR" sz="2400" dirty="0"/>
          </a:p>
        </p:txBody>
      </p:sp>
      <p:sp>
        <p:nvSpPr>
          <p:cNvPr id="7" name="4 - Σταυρός"/>
          <p:cNvSpPr/>
          <p:nvPr/>
        </p:nvSpPr>
        <p:spPr>
          <a:xfrm>
            <a:off x="2294944" y="3518079"/>
            <a:ext cx="660400" cy="609600"/>
          </a:xfrm>
          <a:prstGeom prst="plus">
            <a:avLst>
              <a:gd name="adj" fmla="val 394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600"/>
          </a:p>
        </p:txBody>
      </p:sp>
      <p:pic>
        <p:nvPicPr>
          <p:cNvPr id="8" name="Εικόνα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57748"/>
            <a:ext cx="2547937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Υποστήριξη Μαθήματος </a:t>
            </a:r>
            <a:r>
              <a:rPr lang="el-GR" dirty="0" smtClean="0"/>
              <a:t>Α</a:t>
            </a:r>
            <a:r>
              <a:rPr lang="en-US" dirty="0" smtClean="0"/>
              <a:t>+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71600" y="1219201"/>
            <a:ext cx="7696200" cy="1828800"/>
          </a:xfrm>
        </p:spPr>
        <p:txBody>
          <a:bodyPr>
            <a:normAutofit fontScale="92500"/>
          </a:bodyPr>
          <a:lstStyle/>
          <a:p>
            <a:r>
              <a:rPr lang="el-GR" sz="2400" b="1" dirty="0" err="1" smtClean="0"/>
              <a:t>Πολυμεσικό</a:t>
            </a:r>
            <a:r>
              <a:rPr lang="el-GR" sz="2400" b="1" dirty="0" smtClean="0"/>
              <a:t> υλικό</a:t>
            </a:r>
            <a:r>
              <a:rPr lang="en-US" sz="2400" b="1" dirty="0" smtClean="0"/>
              <a:t>: </a:t>
            </a:r>
            <a:r>
              <a:rPr lang="el-GR" sz="2400" b="1" dirty="0" smtClean="0"/>
              <a:t>Βιντεοσκόπηση διαλέξεων και συγχρονισμός με τις διαφάνειες.</a:t>
            </a:r>
            <a:endParaRPr lang="en-US" sz="2400" b="1" dirty="0" smtClean="0"/>
          </a:p>
          <a:p>
            <a:r>
              <a:rPr lang="el-GR" sz="2400" dirty="0"/>
              <a:t>Ασκήσεις</a:t>
            </a:r>
          </a:p>
          <a:p>
            <a:r>
              <a:rPr lang="el-GR" sz="2400" dirty="0"/>
              <a:t>Χρήση ηλεκτρονικών πηγών που διαθέτουν οι βιβλιοθήκες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5" name="4 - Σταυρός"/>
          <p:cNvSpPr/>
          <p:nvPr/>
        </p:nvSpPr>
        <p:spPr>
          <a:xfrm>
            <a:off x="330558" y="1600200"/>
            <a:ext cx="863600" cy="926314"/>
          </a:xfrm>
          <a:prstGeom prst="plus">
            <a:avLst>
              <a:gd name="adj" fmla="val 394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600"/>
          </a:p>
        </p:txBody>
      </p:sp>
      <p:sp>
        <p:nvSpPr>
          <p:cNvPr id="6" name="Rectangle 5"/>
          <p:cNvSpPr/>
          <p:nvPr/>
        </p:nvSpPr>
        <p:spPr>
          <a:xfrm>
            <a:off x="152400" y="1219200"/>
            <a:ext cx="8839200" cy="1752600"/>
          </a:xfrm>
          <a:prstGeom prst="rect">
            <a:avLst/>
          </a:prstGeom>
          <a:noFill/>
          <a:ln>
            <a:solidFill>
              <a:srgbClr val="008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45742" y="3276600"/>
            <a:ext cx="8839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Βιντεοσκόπηση από Τεχνικούς του Έργου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Αίθουσες με σταθερό εγκατεστημένο εξοπλισμό για την καταγραφή εικόνας και ήχου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Επεξεργασία της </a:t>
            </a:r>
            <a:r>
              <a:rPr lang="el-GR" sz="2400" dirty="0" err="1" smtClean="0"/>
              <a:t>βιντεοδιάλεξης</a:t>
            </a:r>
            <a:r>
              <a:rPr lang="el-GR" sz="2400" dirty="0" smtClean="0"/>
              <a:t> από την Ομάδα Υποστήριξης του Έργου σε συνεργασία με τον καθηγητή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Προβλέπεται αμοιβή για τον καθηγητή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108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Υποστήριξη </a:t>
            </a:r>
            <a:r>
              <a:rPr lang="el-GR" dirty="0" smtClean="0"/>
              <a:t>εκκαθάρισης ζητημάτων πνευματικής ιδιοκτησίας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352800"/>
          </a:xfrm>
        </p:spPr>
        <p:txBody>
          <a:bodyPr/>
          <a:lstStyle/>
          <a:p>
            <a:r>
              <a:rPr lang="el-GR" sz="2600" dirty="0"/>
              <a:t>Ενημερωτικό υλικό</a:t>
            </a:r>
            <a:r>
              <a:rPr lang="en-US" sz="2600" dirty="0"/>
              <a:t>:</a:t>
            </a:r>
            <a:endParaRPr lang="el-GR" sz="26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/>
              <a:t>Πνευματική Ιδιοκτησία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/>
              <a:t>Πως βρίσκω ανοικτούς εκπαιδευτικούς πόρους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dirty="0"/>
              <a:t>Άδειες </a:t>
            </a:r>
            <a:r>
              <a:rPr lang="en-US" sz="2400" dirty="0"/>
              <a:t>Creative Commons </a:t>
            </a:r>
            <a:endParaRPr lang="el-GR" sz="2400" dirty="0"/>
          </a:p>
          <a:p>
            <a:pPr>
              <a:spcAft>
                <a:spcPts val="600"/>
              </a:spcAft>
            </a:pPr>
            <a:r>
              <a:rPr lang="el-GR" sz="2600" dirty="0"/>
              <a:t>Δημιουργία λίστας με ανοικτές πηγές/τμήμα</a:t>
            </a:r>
          </a:p>
          <a:p>
            <a:pPr>
              <a:spcAft>
                <a:spcPts val="600"/>
              </a:spcAft>
            </a:pPr>
            <a:r>
              <a:rPr lang="el-GR" sz="2600" dirty="0"/>
              <a:t>Αίτηση επαναχρησιμοποίησης υλικού (ελ/</a:t>
            </a:r>
            <a:r>
              <a:rPr lang="en-US" sz="2600" dirty="0"/>
              <a:t>en)</a:t>
            </a:r>
            <a:endParaRPr lang="el-GR" sz="2600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79236"/>
            <a:ext cx="68054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600" b="1" dirty="0" smtClean="0">
                <a:solidFill>
                  <a:srgbClr val="0089D0"/>
                </a:solidFill>
              </a:rPr>
              <a:t>Υποστήριξη διαδικασίας εκκαθάρισης</a:t>
            </a:r>
            <a:r>
              <a:rPr lang="en-US" sz="2600" b="1" dirty="0" smtClean="0">
                <a:solidFill>
                  <a:srgbClr val="0089D0"/>
                </a:solidFill>
              </a:rPr>
              <a:t>: </a:t>
            </a:r>
            <a:endParaRPr lang="el-GR" sz="2600" b="1" dirty="0" smtClean="0">
              <a:solidFill>
                <a:srgbClr val="0089D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400" dirty="0" smtClean="0"/>
              <a:t>Αναζήτηση ανοικτού υλικού π.χ. με λέξεις κλειδιά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400" dirty="0" smtClean="0"/>
              <a:t>Αίτηση άδειας επαναχρησιμοποίησης υλικού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400" dirty="0" smtClean="0"/>
              <a:t>Δημιουργία υλικού 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823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l-GR" dirty="0" smtClean="0"/>
              <a:t>Παράμετροι επιτυχίας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2400" y="1066800"/>
            <a:ext cx="8786874" cy="1771664"/>
          </a:xfrm>
        </p:spPr>
        <p:txBody>
          <a:bodyPr>
            <a:normAutofit/>
          </a:bodyPr>
          <a:lstStyle/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en-US" dirty="0" smtClean="0"/>
              <a:t>B</a:t>
            </a:r>
            <a:r>
              <a:rPr lang="el-GR" dirty="0" smtClean="0"/>
              <a:t>αθμός ενεργοποίησης/συμμετοχής </a:t>
            </a:r>
            <a:r>
              <a:rPr lang="el-GR" dirty="0"/>
              <a:t>των </a:t>
            </a:r>
            <a:r>
              <a:rPr lang="el-GR" dirty="0" smtClean="0"/>
              <a:t>μελών ΕΠ </a:t>
            </a:r>
          </a:p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en-US" dirty="0" smtClean="0"/>
              <a:t>A</a:t>
            </a:r>
            <a:r>
              <a:rPr lang="el-GR" dirty="0" smtClean="0"/>
              <a:t>ριθμός &amp; ποιότητα Ανοικτών </a:t>
            </a:r>
            <a:r>
              <a:rPr lang="el-GR" dirty="0"/>
              <a:t>Μαθημάτων </a:t>
            </a:r>
          </a:p>
          <a:p>
            <a:pPr marL="360363" lvl="1" indent="-360363">
              <a:buFont typeface="Arial" panose="020B0604020202020204" pitchFamily="34" charset="0"/>
              <a:buChar char="•"/>
            </a:pPr>
            <a:r>
              <a:rPr lang="en-US" dirty="0" smtClean="0"/>
              <a:t>E</a:t>
            </a:r>
            <a:r>
              <a:rPr lang="el-GR" dirty="0" smtClean="0"/>
              <a:t>υρεία χρήση από φοιτητές &amp; αυτοεκπαιδευόμενους </a:t>
            </a:r>
            <a:endParaRPr lang="en-US" dirty="0" smtClean="0"/>
          </a:p>
          <a:p>
            <a:pPr lvl="1">
              <a:buNone/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03349" y="2743200"/>
            <a:ext cx="528785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None/>
            </a:pPr>
            <a:r>
              <a:rPr lang="el-GR" sz="2400" b="1" dirty="0"/>
              <a:t>Παράδειγμα</a:t>
            </a:r>
            <a:r>
              <a:rPr lang="en-US" sz="2400" b="1" dirty="0"/>
              <a:t>: </a:t>
            </a:r>
            <a:endParaRPr lang="el-GR" sz="2400" b="1" dirty="0"/>
          </a:p>
          <a:p>
            <a:pPr marL="0" lvl="1">
              <a:spcBef>
                <a:spcPts val="600"/>
              </a:spcBef>
              <a:buNone/>
            </a:pPr>
            <a:r>
              <a:rPr lang="el-GR" sz="2400" b="1" dirty="0">
                <a:solidFill>
                  <a:srgbClr val="0089D0"/>
                </a:solidFill>
              </a:rPr>
              <a:t>ΜΙΤ </a:t>
            </a:r>
            <a:r>
              <a:rPr lang="en-US" sz="2400" b="1" dirty="0" err="1" smtClean="0">
                <a:solidFill>
                  <a:srgbClr val="0089D0"/>
                </a:solidFill>
              </a:rPr>
              <a:t>OpenCourseware</a:t>
            </a:r>
            <a:r>
              <a:rPr lang="en-US" sz="2400" b="1" dirty="0" smtClean="0">
                <a:solidFill>
                  <a:srgbClr val="0089D0"/>
                </a:solidFill>
              </a:rPr>
              <a:t> </a:t>
            </a:r>
          </a:p>
          <a:p>
            <a:pPr marL="0" lvl="1">
              <a:spcBef>
                <a:spcPts val="600"/>
              </a:spcBef>
              <a:buNone/>
            </a:pPr>
            <a:r>
              <a:rPr lang="el-GR" sz="2400" dirty="0" smtClean="0"/>
              <a:t>Προσφέρει 2100 μαθήματα </a:t>
            </a:r>
          </a:p>
          <a:p>
            <a:pPr marL="0" lvl="1">
              <a:spcBef>
                <a:spcPts val="600"/>
              </a:spcBef>
              <a:buNone/>
            </a:pPr>
            <a:r>
              <a:rPr lang="el-GR" sz="2400" dirty="0" smtClean="0"/>
              <a:t>1.000.000 επισκέπτες το μήνα</a:t>
            </a:r>
            <a:endParaRPr lang="en-US" sz="2400" dirty="0" smtClean="0"/>
          </a:p>
          <a:p>
            <a:pPr marL="0" lvl="1">
              <a:spcBef>
                <a:spcPts val="600"/>
              </a:spcBef>
              <a:buNone/>
            </a:pPr>
            <a:r>
              <a:rPr lang="el-GR" sz="2400" dirty="0" smtClean="0"/>
              <a:t>42</a:t>
            </a:r>
            <a:r>
              <a:rPr lang="el-GR" sz="2400" dirty="0"/>
              <a:t>% </a:t>
            </a:r>
            <a:r>
              <a:rPr lang="el-GR" sz="2400" dirty="0" smtClean="0"/>
              <a:t>φοιτητές</a:t>
            </a:r>
            <a:endParaRPr lang="en-US" sz="2400" dirty="0" smtClean="0"/>
          </a:p>
          <a:p>
            <a:pPr marL="0" lvl="1">
              <a:spcBef>
                <a:spcPts val="600"/>
              </a:spcBef>
              <a:buNone/>
            </a:pPr>
            <a:r>
              <a:rPr lang="el-GR" sz="2400" dirty="0" smtClean="0"/>
              <a:t>43</a:t>
            </a:r>
            <a:r>
              <a:rPr lang="el-GR" sz="2400" dirty="0"/>
              <a:t>% </a:t>
            </a:r>
            <a:r>
              <a:rPr lang="el-GR" sz="2400" dirty="0" smtClean="0"/>
              <a:t>αυτοεκπαιδευόμενους</a:t>
            </a:r>
            <a:endParaRPr lang="en-US" sz="2400" dirty="0" smtClean="0"/>
          </a:p>
          <a:p>
            <a:pPr marL="0" lvl="1">
              <a:spcBef>
                <a:spcPts val="600"/>
              </a:spcBef>
              <a:buNone/>
            </a:pPr>
            <a:r>
              <a:rPr lang="el-GR" sz="2400" dirty="0" smtClean="0"/>
              <a:t>9</a:t>
            </a:r>
            <a:r>
              <a:rPr lang="el-GR" sz="2400" dirty="0"/>
              <a:t>% καθηγητές </a:t>
            </a:r>
            <a:endParaRPr lang="en-US" sz="2400" dirty="0" smtClean="0"/>
          </a:p>
          <a:p>
            <a:pPr marL="0" lvl="1">
              <a:spcBef>
                <a:spcPts val="600"/>
              </a:spcBef>
              <a:buNone/>
            </a:pPr>
            <a:r>
              <a:rPr lang="el-GR" sz="2400" dirty="0" smtClean="0"/>
              <a:t>και </a:t>
            </a:r>
            <a:r>
              <a:rPr lang="el-GR" sz="2400" dirty="0"/>
              <a:t>6% τρίτους)</a:t>
            </a:r>
            <a:endParaRPr lang="en-US" sz="2400" dirty="0"/>
          </a:p>
        </p:txBody>
      </p:sp>
      <p:pic>
        <p:nvPicPr>
          <p:cNvPr id="7170" name="Picture 2" descr="C:\Users\alex\Desktop\mit coursew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4" y="2971800"/>
            <a:ext cx="4381611" cy="29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Συνήθεις και εύλογες ανησυχίες 1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3406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 smtClean="0"/>
              <a:t>Μήπως μειωθεί η παρουσία σπουδαστών στα αμφιθέατρα;</a:t>
            </a:r>
          </a:p>
          <a:p>
            <a:r>
              <a:rPr lang="en-US" sz="2800" dirty="0" smtClean="0"/>
              <a:t>A</a:t>
            </a:r>
            <a:r>
              <a:rPr lang="el-GR" sz="2800" dirty="0" smtClean="0"/>
              <a:t>ξιοποίηση των ΑΨΜ ως μέρος της προετοιμασίας των φοιτητών προτού έρθουν στην τάξη. </a:t>
            </a:r>
          </a:p>
          <a:p>
            <a:r>
              <a:rPr lang="el-GR" sz="2800" dirty="0" smtClean="0"/>
              <a:t>Περισσότερος διαθέσιμος χρόνος για εμβάθυνση στο μάθημα, επίλυση αποριών, δραστηριότητες.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  <p:pic>
        <p:nvPicPr>
          <p:cNvPr id="5" name="Picture 2" descr="C:\Users\alex\Desktop\fli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39" y="4572000"/>
            <a:ext cx="2410178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ex\Desktop\13711517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0" y="5943600"/>
            <a:ext cx="1274416" cy="6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Πως ξεκίνησαν τα ανοιχτά ακαδημαϊκά μαθήματα;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 fontScale="62500" lnSpcReduction="20000"/>
          </a:bodyPr>
          <a:lstStyle/>
          <a:p>
            <a:endParaRPr lang="el-GR" dirty="0" smtClean="0"/>
          </a:p>
          <a:p>
            <a:pPr marL="0" indent="0">
              <a:buNone/>
            </a:pPr>
            <a:r>
              <a:rPr lang="el-GR" sz="5100" dirty="0" smtClean="0"/>
              <a:t>Τα </a:t>
            </a:r>
            <a:r>
              <a:rPr lang="el-GR" sz="5100" dirty="0"/>
              <a:t>ανοικτά ακαδημαϊκά μαθήματα ξεκίνησαν </a:t>
            </a:r>
            <a:r>
              <a:rPr lang="el-GR" sz="5100" b="1" dirty="0">
                <a:solidFill>
                  <a:srgbClr val="0089D0"/>
                </a:solidFill>
              </a:rPr>
              <a:t>πριν 12 χρόνια</a:t>
            </a:r>
            <a:r>
              <a:rPr lang="el-GR" sz="5100" b="1" dirty="0"/>
              <a:t> </a:t>
            </a:r>
            <a:r>
              <a:rPr lang="el-GR" sz="5100" dirty="0" smtClean="0"/>
              <a:t>ως </a:t>
            </a:r>
            <a:r>
              <a:rPr lang="el-GR" sz="5100" dirty="0"/>
              <a:t>πρωτοβουλία της ακαδημαϊκής κοινότητας για </a:t>
            </a:r>
            <a:r>
              <a:rPr lang="el-GR" sz="5100" b="1" dirty="0">
                <a:solidFill>
                  <a:srgbClr val="0089D0"/>
                </a:solidFill>
              </a:rPr>
              <a:t>ελεύθερη</a:t>
            </a:r>
            <a:r>
              <a:rPr lang="el-GR" sz="5100" dirty="0"/>
              <a:t>, </a:t>
            </a:r>
            <a:r>
              <a:rPr lang="el-GR" sz="5100" dirty="0" smtClean="0"/>
              <a:t>εύκολη </a:t>
            </a:r>
            <a:r>
              <a:rPr lang="el-GR" sz="5100" dirty="0"/>
              <a:t>διαδικτυακή πρόσβαση σε ψηφιακό</a:t>
            </a:r>
            <a:r>
              <a:rPr lang="el-GR" sz="5100" dirty="0">
                <a:solidFill>
                  <a:srgbClr val="0089D0"/>
                </a:solidFill>
              </a:rPr>
              <a:t> </a:t>
            </a:r>
            <a:r>
              <a:rPr lang="el-GR" sz="5100" b="1" dirty="0">
                <a:solidFill>
                  <a:srgbClr val="0089D0"/>
                </a:solidFill>
              </a:rPr>
              <a:t>εκπαιδευτικό</a:t>
            </a:r>
            <a:r>
              <a:rPr lang="el-GR" sz="5100" dirty="0">
                <a:solidFill>
                  <a:srgbClr val="0089D0"/>
                </a:solidFill>
              </a:rPr>
              <a:t> </a:t>
            </a:r>
            <a:r>
              <a:rPr lang="el-GR" sz="5100" dirty="0"/>
              <a:t>περιεχόμενο από παντού &amp; από </a:t>
            </a:r>
            <a:r>
              <a:rPr lang="el-GR" sz="5100" dirty="0" smtClean="0"/>
              <a:t>όλους. </a:t>
            </a:r>
          </a:p>
          <a:p>
            <a:pPr marL="0" indent="0">
              <a:buNone/>
            </a:pPr>
            <a:r>
              <a:rPr lang="el-GR" sz="5100" dirty="0" smtClean="0"/>
              <a:t>Σήμερα πλέον </a:t>
            </a:r>
            <a:r>
              <a:rPr lang="el-GR" sz="5100" dirty="0"/>
              <a:t>αποτελούν παγκόσμιο κίνημα και ήδη έχουν δημιουργηθεί μαθήματα 2ης γενιάς, με αποτέλεσμα τη δημιουργία του όρου </a:t>
            </a:r>
            <a:r>
              <a:rPr lang="el-GR" sz="5100" b="1" dirty="0">
                <a:solidFill>
                  <a:srgbClr val="0089D0"/>
                </a:solidFill>
              </a:rPr>
              <a:t>Ανοικτά Μαζικά Διαδικτυακά Μαθήματα</a:t>
            </a:r>
            <a:r>
              <a:rPr lang="el-GR" sz="5100" dirty="0"/>
              <a:t>. 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1026" name="Picture 2" descr="C:\Users\alex\Desktop\moocs-higher-ed-disruption-infog-300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90667"/>
            <a:ext cx="1222524" cy="12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Συνήθεις και εύλογες ανησυχίες 2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 smtClean="0"/>
              <a:t>Μήπως απαιτείται πολύ χρόνος από μέλος ΕΠ για μάθημα Α- και Α, για τα οποία δεν προβλέπεται αμοιβή;</a:t>
            </a:r>
          </a:p>
          <a:p>
            <a:pPr marL="0" indent="0">
              <a:buNone/>
            </a:pPr>
            <a:r>
              <a:rPr lang="el-GR" sz="2600" dirty="0" smtClean="0"/>
              <a:t>Το μάθημα Α- είναι προϋπόθεση για τα μαθήματα Α και Α+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600" dirty="0" smtClean="0"/>
              <a:t>Ο καθηγητής έχει το ρόλο καθοδηγητή και συμβούλου</a:t>
            </a:r>
            <a:r>
              <a:rPr lang="en-US" sz="2600" dirty="0" smtClean="0"/>
              <a:t>:</a:t>
            </a:r>
            <a:endParaRPr lang="el-GR" sz="2600" dirty="0" smtClean="0"/>
          </a:p>
          <a:p>
            <a:pPr marL="360363" indent="-360363">
              <a:spcAft>
                <a:spcPts val="600"/>
              </a:spcAft>
            </a:pPr>
            <a:r>
              <a:rPr lang="el-GR" sz="2600" dirty="0" smtClean="0"/>
              <a:t>Δημιουργεί παρουσίαση / Εφαρμόζει κάποια βασικά π.χ. αναφορές, γραμματοσειρά – οργάνωση διαφανειών</a:t>
            </a:r>
          </a:p>
          <a:p>
            <a:pPr marL="360363" indent="-360363">
              <a:spcAft>
                <a:spcPts val="600"/>
              </a:spcAft>
            </a:pPr>
            <a:r>
              <a:rPr lang="el-GR" sz="2600" dirty="0" smtClean="0"/>
              <a:t>Κατευθύνει την ομάδα υποστήριξης, </a:t>
            </a:r>
          </a:p>
          <a:p>
            <a:pPr marL="360363" indent="-360363">
              <a:spcAft>
                <a:spcPts val="600"/>
              </a:spcAft>
            </a:pPr>
            <a:r>
              <a:rPr lang="el-GR" sz="2600" dirty="0" smtClean="0"/>
              <a:t>Προβαίνει στον τελικό έλεγχο υλικού και μαθήματος προτού αναρτηθεί στην πλατφόρμα. </a:t>
            </a:r>
          </a:p>
          <a:p>
            <a:pPr marL="360363" indent="-360363"/>
            <a:endParaRPr lang="el-GR" sz="2600" dirty="0" smtClean="0"/>
          </a:p>
          <a:p>
            <a:pPr marL="0" indent="0">
              <a:buNone/>
            </a:pPr>
            <a:r>
              <a:rPr lang="el-GR" sz="2600" dirty="0" smtClean="0"/>
              <a:t>Με τα υπόλοιπα ασχολείται η ομάδα υποστήριξης.</a:t>
            </a:r>
            <a:endParaRPr lang="el-GR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88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1800"/>
          </a:xfrm>
        </p:spPr>
        <p:txBody>
          <a:bodyPr>
            <a:normAutofit/>
          </a:bodyPr>
          <a:lstStyle/>
          <a:p>
            <a:r>
              <a:rPr lang="el-GR" sz="4000" dirty="0"/>
              <a:t>Συνήθεις και εύλογες ανησυχίες </a:t>
            </a:r>
            <a:r>
              <a:rPr lang="el-GR" sz="4000" dirty="0" smtClean="0"/>
              <a:t>3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 smtClean="0"/>
              <a:t>Γιατί να διαθέσω το εκπαιδευτικό υλικό μου στο σύνολο της κοινωνίας; Μήπως υπονομεύω τα συγγράμματα μου;</a:t>
            </a:r>
          </a:p>
          <a:p>
            <a:pPr marL="0" indent="0">
              <a:buNone/>
            </a:pPr>
            <a:r>
              <a:rPr lang="el-GR" sz="2800" dirty="0" smtClean="0"/>
              <a:t>Η εμπειρία έχει δείξει ότι με τα ανοιχτά μαθήματα διευρύνεται και αυξάνεται το ακροατήριο </a:t>
            </a:r>
          </a:p>
          <a:p>
            <a:pPr marL="0" indent="0">
              <a:buNone/>
            </a:pPr>
            <a:r>
              <a:rPr lang="el-GR" sz="2800" dirty="0" smtClean="0">
                <a:sym typeface="Wingdings 3"/>
              </a:rPr>
              <a:t></a:t>
            </a:r>
            <a:r>
              <a:rPr lang="el-GR" sz="2800" dirty="0" smtClean="0"/>
              <a:t> αύξηση αναγνωσιμότητας συγγραμμάτων, ερευνητικών εργασιών μελών ΕΠ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94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8728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Συνήθεις και εύλογες ανησυχίες 4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5654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Μήπως χρησιμοποιώ υλικό που προστατεύεται από τη νομοθεσία περί προστασίας πνευματικής ιδιοκτησίας;</a:t>
            </a:r>
          </a:p>
          <a:p>
            <a:r>
              <a:rPr lang="el-GR" sz="2800" b="1" dirty="0" smtClean="0"/>
              <a:t>Μήπως χρησιμοποιήσουν άλλοι το ανοιχτό υλικό μου;</a:t>
            </a:r>
          </a:p>
          <a:p>
            <a:pPr indent="17463">
              <a:buNone/>
            </a:pPr>
            <a:r>
              <a:rPr lang="el-GR" sz="2600" dirty="0" smtClean="0"/>
              <a:t>Χρήση υλικού που αναφέραμε,</a:t>
            </a:r>
          </a:p>
          <a:p>
            <a:pPr indent="17463">
              <a:buNone/>
            </a:pPr>
            <a:r>
              <a:rPr lang="el-GR" sz="2600" dirty="0" smtClean="0"/>
              <a:t>Εφαρμογή αδειών </a:t>
            </a:r>
            <a:r>
              <a:rPr lang="en-US" sz="2600" dirty="0" smtClean="0"/>
              <a:t>Creative Commons </a:t>
            </a:r>
            <a:r>
              <a:rPr lang="el-GR" sz="2600" dirty="0" smtClean="0"/>
              <a:t>στο υλικό,</a:t>
            </a:r>
          </a:p>
          <a:p>
            <a:pPr indent="17463">
              <a:buNone/>
            </a:pPr>
            <a:r>
              <a:rPr lang="el-GR" sz="2600" dirty="0" smtClean="0"/>
              <a:t>Όσο πιο διαδεδομένο είναι ένα έργο τόσοι περισσότεροι γνωρίζει η κοινότητα ποιος είναι ο δημιουργός του.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/>
              <a:t>Ποια τα οφέλη των ΑΨΜ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  <p:sp>
        <p:nvSpPr>
          <p:cNvPr id="31" name="2 - Υπότιτλος"/>
          <p:cNvSpPr txBox="1">
            <a:spLocks/>
          </p:cNvSpPr>
          <p:nvPr/>
        </p:nvSpPr>
        <p:spPr>
          <a:xfrm>
            <a:off x="1419201" y="1111145"/>
            <a:ext cx="5777948" cy="924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1500"/>
              </a:spcAft>
              <a:defRPr/>
            </a:pPr>
            <a:r>
              <a:rPr lang="el-GR" sz="2400" dirty="0" smtClean="0"/>
              <a:t>Κατάργηση </a:t>
            </a:r>
            <a:r>
              <a:rPr lang="el-GR" sz="2400" dirty="0"/>
              <a:t>εμποδίων πνευματικής </a:t>
            </a:r>
            <a:r>
              <a:rPr lang="el-GR" sz="2400" dirty="0" smtClean="0"/>
              <a:t>ιδιοκτησίας</a:t>
            </a:r>
            <a:endParaRPr lang="el-GR" sz="2400" dirty="0"/>
          </a:p>
        </p:txBody>
      </p:sp>
      <p:pic>
        <p:nvPicPr>
          <p:cNvPr id="32" name="Picture 3" descr="C:\Users\alex\Desktop\Copyleft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900" y="101301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lex\Desktop\top-clo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900" y="194577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419201" y="2035411"/>
            <a:ext cx="544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Εξοικονόμηση χρόνου για προετοιμασία εκπαιδευτικού υλικού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19201" y="3091790"/>
            <a:ext cx="5114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Οργάνωση μαθήματος σε άλλη βάση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19201" y="3867611"/>
            <a:ext cx="485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Πρόσβαση σε ευρεία γκάμα πηγών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9201" y="4633625"/>
            <a:ext cx="5511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Β</a:t>
            </a:r>
            <a:r>
              <a:rPr lang="el-GR" sz="2400" dirty="0">
                <a:solidFill>
                  <a:prstClr val="black"/>
                </a:solidFill>
              </a:rPr>
              <a:t>ελτίωση ποιότητας εκπαιδευτικών υλικών</a:t>
            </a:r>
            <a:r>
              <a:rPr lang="el-GR" sz="2400" dirty="0">
                <a:solidFill>
                  <a:prstClr val="black"/>
                </a:solidFill>
                <a:sym typeface="Wingdings" pitchFamily="2" charset="2"/>
              </a:rPr>
              <a:t>  μέσω αλληλεπίδρασης και </a:t>
            </a:r>
            <a:r>
              <a:rPr lang="el-GR" sz="2400" dirty="0" smtClean="0">
                <a:solidFill>
                  <a:prstClr val="black"/>
                </a:solidFill>
                <a:sym typeface="Wingdings" pitchFamily="2" charset="2"/>
              </a:rPr>
              <a:t>ανατροφοδότησης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19201" y="5887659"/>
            <a:ext cx="5511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l-GR" sz="2400" dirty="0" smtClean="0">
                <a:solidFill>
                  <a:prstClr val="black"/>
                </a:solidFill>
                <a:sym typeface="Wingdings" pitchFamily="2" charset="2"/>
              </a:rPr>
              <a:t>Προβολή συγγραφικού, ερευνητικού εργου.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59154" y="6231951"/>
            <a:ext cx="2307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400" dirty="0" smtClean="0">
                <a:hlinkClick r:id="rId4"/>
              </a:rPr>
              <a:t>Παράδειγμα</a:t>
            </a:r>
            <a:endParaRPr lang="el-GR" sz="2400" dirty="0"/>
          </a:p>
        </p:txBody>
      </p:sp>
      <p:sp>
        <p:nvSpPr>
          <p:cNvPr id="42" name="Circular Arrow 41"/>
          <p:cNvSpPr>
            <a:spLocks/>
          </p:cNvSpPr>
          <p:nvPr/>
        </p:nvSpPr>
        <p:spPr>
          <a:xfrm>
            <a:off x="6835900" y="2845771"/>
            <a:ext cx="936000" cy="936000"/>
          </a:xfrm>
          <a:prstGeom prst="circularArrow">
            <a:avLst>
              <a:gd name="adj1" fmla="val 12500"/>
              <a:gd name="adj2" fmla="val 797284"/>
              <a:gd name="adj3" fmla="val 20457681"/>
              <a:gd name="adj4" fmla="val 1353282"/>
              <a:gd name="adj5" fmla="val 125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43" name="Picture 2" descr="C:\Users\alex\Desktop\12201595301606109066biodegradable symbol.svg.h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900" y="378177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6853900" y="4783790"/>
            <a:ext cx="900001" cy="900000"/>
            <a:chOff x="5898009" y="4920029"/>
            <a:chExt cx="900001" cy="900000"/>
          </a:xfrm>
        </p:grpSpPr>
        <p:sp>
          <p:nvSpPr>
            <p:cNvPr id="45" name="7 - Έλλειψη"/>
            <p:cNvSpPr>
              <a:spLocks noChangeAspect="1"/>
            </p:cNvSpPr>
            <p:nvPr/>
          </p:nvSpPr>
          <p:spPr>
            <a:xfrm>
              <a:off x="5898009" y="4920029"/>
              <a:ext cx="900001" cy="900000"/>
            </a:xfrm>
            <a:prstGeom prst="ellipse">
              <a:avLst/>
            </a:prstGeom>
            <a:noFill/>
            <a:ln w="793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b="1" dirty="0"/>
                <a:t>OER</a:t>
              </a:r>
              <a:endParaRPr lang="el-GR" sz="900" b="1" dirty="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119409" y="5111986"/>
              <a:ext cx="457200" cy="25804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Right Arrow 46"/>
            <p:cNvSpPr/>
            <p:nvPr/>
          </p:nvSpPr>
          <p:spPr>
            <a:xfrm rot="10800000">
              <a:off x="6116781" y="5393407"/>
              <a:ext cx="457200" cy="25804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853900" y="5853157"/>
            <a:ext cx="900001" cy="900000"/>
            <a:chOff x="5573329" y="5855869"/>
            <a:chExt cx="900001" cy="900000"/>
          </a:xfrm>
        </p:grpSpPr>
        <p:pic>
          <p:nvPicPr>
            <p:cNvPr id="49" name="Picture 3" descr="C:\Users\alex\Desktop\images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750" y="5900565"/>
              <a:ext cx="855304" cy="85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7 - Έλλειψη"/>
            <p:cNvSpPr>
              <a:spLocks noChangeAspect="1"/>
            </p:cNvSpPr>
            <p:nvPr/>
          </p:nvSpPr>
          <p:spPr>
            <a:xfrm>
              <a:off x="5573329" y="5855869"/>
              <a:ext cx="900001" cy="900000"/>
            </a:xfrm>
            <a:prstGeom prst="ellipse">
              <a:avLst/>
            </a:prstGeom>
            <a:noFill/>
            <a:ln w="793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6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Δήλωση Μαθήματος</a:t>
            </a:r>
            <a:endParaRPr lang="el-GR" dirty="0"/>
          </a:p>
        </p:txBody>
      </p:sp>
      <p:pic>
        <p:nvPicPr>
          <p:cNvPr id="8" name="Picture 5" descr="O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18" y="5962990"/>
            <a:ext cx="632737" cy="4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logg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80" y="657225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aceboo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230" y="657225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witt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80" y="657225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13248" y="5913372"/>
            <a:ext cx="4381135" cy="954107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1400" dirty="0"/>
              <a:t>Ομάδα Υποστήριξης Ανοιχτών Ακαδημαϊκών </a:t>
            </a:r>
            <a:r>
              <a:rPr lang="el-GR" sz="1400" dirty="0" smtClean="0"/>
              <a:t>Μαθημάτων</a:t>
            </a:r>
            <a:endParaRPr lang="en-US" sz="1400" dirty="0" smtClean="0"/>
          </a:p>
          <a:p>
            <a:r>
              <a:rPr lang="el-GR" sz="1400" dirty="0" err="1" smtClean="0"/>
              <a:t>Τηλ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l-GR" sz="1400" dirty="0" smtClean="0"/>
              <a:t>επικοινωνίας </a:t>
            </a:r>
            <a:r>
              <a:rPr lang="el-GR" sz="1400" dirty="0"/>
              <a:t>: 2105385782 - 2105385780</a:t>
            </a:r>
          </a:p>
          <a:p>
            <a:r>
              <a:rPr lang="el-GR" sz="1400" dirty="0"/>
              <a:t>Ε</a:t>
            </a:r>
            <a:r>
              <a:rPr lang="en-US" sz="1400" dirty="0"/>
              <a:t>mail : </a:t>
            </a:r>
            <a:r>
              <a:rPr lang="en-US" sz="1400" dirty="0" smtClean="0">
                <a:hlinkClick r:id="rId10"/>
              </a:rPr>
              <a:t>opencourses@teiath.gr</a:t>
            </a:r>
            <a:endParaRPr lang="el-GR" sz="1400" dirty="0" smtClean="0"/>
          </a:p>
          <a:p>
            <a:r>
              <a:rPr lang="el-GR" sz="1400" dirty="0" smtClean="0"/>
              <a:t>Ηλεκτρονική </a:t>
            </a:r>
            <a:r>
              <a:rPr lang="el-GR" sz="1400" dirty="0"/>
              <a:t>Διεύθυνση: </a:t>
            </a:r>
            <a:r>
              <a:rPr lang="en-US" sz="1400" dirty="0" smtClean="0">
                <a:hlinkClick r:id="rId11"/>
              </a:rPr>
              <a:t>opencourses.teiath.gr</a:t>
            </a:r>
            <a:endParaRPr lang="el-GR" sz="1400" dirty="0"/>
          </a:p>
        </p:txBody>
      </p:sp>
      <p:sp>
        <p:nvSpPr>
          <p:cNvPr id="2" name="Rectangle 1"/>
          <p:cNvSpPr/>
          <p:nvPr/>
        </p:nvSpPr>
        <p:spPr>
          <a:xfrm>
            <a:off x="6374860" y="5913372"/>
            <a:ext cx="887869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G:\OPEN COURSES TEMP FILES + OLD FOLDER\3-12-2013 11-20-52 μμ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6"/>
          <a:stretch/>
        </p:blipFill>
        <p:spPr bwMode="auto">
          <a:xfrm>
            <a:off x="1520031" y="995065"/>
            <a:ext cx="6103938" cy="47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181600"/>
            <a:ext cx="2971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opencourses.teiath.gr</a:t>
            </a:r>
            <a:endParaRPr lang="el-GR" sz="2400" b="1" dirty="0"/>
          </a:p>
        </p:txBody>
      </p:sp>
      <p:sp>
        <p:nvSpPr>
          <p:cNvPr id="3" name="Right Arrow 2"/>
          <p:cNvSpPr/>
          <p:nvPr/>
        </p:nvSpPr>
        <p:spPr>
          <a:xfrm>
            <a:off x="503068" y="2209800"/>
            <a:ext cx="914400" cy="533400"/>
          </a:xfrm>
          <a:prstGeom prst="rightArrow">
            <a:avLst/>
          </a:prstGeom>
          <a:solidFill>
            <a:srgbClr val="008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3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40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«Ανοιχτά Ακαδημαϊκά Μαθήματα, Προδιαγραφές και </a:t>
            </a:r>
            <a:r>
              <a:rPr lang="el-GR" sz="2000" dirty="0" smtClean="0"/>
              <a:t>Υποστήριξη».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668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0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Ανοιχτά Μαθήματα και Ε.Ε.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2188839"/>
          </a:xfrm>
        </p:spPr>
        <p:txBody>
          <a:bodyPr>
            <a:noAutofit/>
          </a:bodyPr>
          <a:lstStyle/>
          <a:p>
            <a:r>
              <a:rPr lang="el-GR" sz="2400" dirty="0"/>
              <a:t>Η ανάγκη για ανοικτή πρόσβαση στη γνώση αναγνωρίζεται και από την Ευρωπαϊκή </a:t>
            </a:r>
            <a:r>
              <a:rPr lang="el-GR" sz="2400" dirty="0" smtClean="0"/>
              <a:t>Ένωση</a:t>
            </a:r>
          </a:p>
          <a:p>
            <a:pPr marL="355600" indent="-82550">
              <a:buNone/>
            </a:pPr>
            <a:r>
              <a:rPr lang="el-GR" sz="2400" dirty="0" smtClean="0">
                <a:solidFill>
                  <a:srgbClr val="0089D0"/>
                </a:solidFill>
                <a:sym typeface="Webdings"/>
              </a:rPr>
              <a:t></a:t>
            </a:r>
            <a:r>
              <a:rPr lang="el-GR" sz="2400" dirty="0" smtClean="0"/>
              <a:t> Πύλη </a:t>
            </a:r>
            <a:r>
              <a:rPr lang="el-GR" sz="2400" dirty="0"/>
              <a:t>αφιερωμένη αποκλειστικά στο ανοικτό εκπαιδευτικό περιεχόμενο θέτοντας συγκεκριμένους στόχους μέχρι το 2020</a:t>
            </a:r>
            <a:r>
              <a:rPr lang="el-GR" sz="2400" dirty="0" smtClean="0"/>
              <a:t>. </a:t>
            </a:r>
          </a:p>
          <a:p>
            <a:pPr marL="0" indent="355600">
              <a:spcBef>
                <a:spcPts val="0"/>
              </a:spcBef>
              <a:buNone/>
            </a:pPr>
            <a:r>
              <a:rPr lang="el-GR" sz="2400" dirty="0" smtClean="0"/>
              <a:t>(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openeducationeuropa.eu/el/initiative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3074" name="Picture 2" descr="C:\Users\alex\Desktop\picture-449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248" y="1747387"/>
            <a:ext cx="1010848" cy="103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29309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Clr>
                <a:srgbClr val="0089D0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Τα "Ανοικτά Ακαδημαϊκά Μαθήματα" συγχρηματοδοτούνται από την Ευρωπαϊκή Ένωση (Ευρωπαϊκό Κοινωνικό Ταμείο - ΕΚΤ) και από εθνικούς πόρους μέσω του Επιχειρησιακού Προγράμματος «Εκπαίδευση και Δια Βίου Μάθηση» του Εθνικού Στρατηγικού Πλαισίου Αναφοράς (ΕΣΠΑ</a:t>
            </a:r>
            <a:r>
              <a:rPr lang="el-GR" sz="2400" dirty="0" smtClean="0"/>
              <a:t>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665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837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περιλαμβάνουν συνήθως οι Ανοικτοί Εκπαιδευτικοί Πόροι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10" name="3 - Εικόνα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34" y="4079952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4 - Εικόνα" descr="images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09" y="2568652"/>
            <a:ext cx="10287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5 - Εικόνα" descr="image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34" y="4079952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6 - Εικόνα" descr="images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34" y="1705052"/>
            <a:ext cx="1158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7 - Εικόνα" descr="images (5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59" y="2352752"/>
            <a:ext cx="1363663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8 - Έλλειψη"/>
          <p:cNvSpPr/>
          <p:nvPr/>
        </p:nvSpPr>
        <p:spPr>
          <a:xfrm>
            <a:off x="6692072" y="3071890"/>
            <a:ext cx="1008062" cy="9366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OER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22" name="2 - Υπότιτλος"/>
          <p:cNvSpPr txBox="1">
            <a:spLocks/>
          </p:cNvSpPr>
          <p:nvPr/>
        </p:nvSpPr>
        <p:spPr>
          <a:xfrm>
            <a:off x="357188" y="1785220"/>
            <a:ext cx="5932811" cy="4615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Μαθήματα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Εκπαιδευτικό υλικό μαθημάτων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Σημειώσεις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Βίντεο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Αξιολογήσεις  (</a:t>
            </a:r>
            <a:r>
              <a:rPr lang="en-US" sz="2400" dirty="0" smtClean="0"/>
              <a:t>test, quiz,</a:t>
            </a:r>
            <a:r>
              <a:rPr lang="el-GR" sz="2400" dirty="0" smtClean="0"/>
              <a:t>δραστηριότητες)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Λογισμικό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/>
              <a:t>Εκπαιδευτικές τεχνικές </a:t>
            </a:r>
          </a:p>
          <a:p>
            <a:pPr>
              <a:defRPr/>
            </a:pPr>
            <a:r>
              <a:rPr lang="el-GR" sz="2400" dirty="0" smtClean="0"/>
              <a:t>και οποιοδήποτε εργαλείο, υλικό ή τεχνική υποστηρίζει την πρόσβαση στη γνώση.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7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l-GR" dirty="0" smtClean="0"/>
              <a:t>Άδειες </a:t>
            </a:r>
            <a:r>
              <a:rPr lang="en-US" dirty="0" smtClean="0"/>
              <a:t>Creative commons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371600"/>
            <a:ext cx="69342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800" dirty="0" smtClean="0"/>
              <a:t>Οι άδειες βοηθούν να διατηρεί κανείς και να διαχειρίζεται τα δικαιώματα πνευματικής ιδιοκτησίας με πιο ευέλικτο και ανοιχτό τρόπο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Ο δημιουργός δίνοντας άδεια </a:t>
            </a:r>
            <a:r>
              <a:rPr lang="en-US" sz="2800" dirty="0" smtClean="0"/>
              <a:t>CC </a:t>
            </a:r>
            <a:r>
              <a:rPr lang="el-GR" sz="2800" dirty="0" smtClean="0"/>
              <a:t>στο έργο του επιτρέπει στο χρήστη να το αντιγράψει, να το διανείμει ή να το τροποποιήσει.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Περισσότερες πληροφορίες υπάρχουν στο </a:t>
            </a:r>
            <a:endParaRPr lang="en-US" sz="2800" dirty="0" smtClean="0"/>
          </a:p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hlinkClick r:id="rId2"/>
              </a:rPr>
              <a:t>http://www.creativecommons.gr/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1026" name="Picture 2" descr="\\aias\opencourses\Δ_ΕΝΗΜΕΡΩΣΕΙΣ ΠΡΟΒΟΛΗ EΡΓΟΥ\ΓΡΑΦΙΚΑ\ΑΔΕΙΕΣ CC\byn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31" y="1588394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ias\opencourses\Δ_ΕΝΗΜΕΡΩΣΕΙΣ ΠΡΟΒΟΛΗ EΡΓΟΥ\ΓΡΑΦΙΚΑ\ΑΔΕΙΕΣ CC\bync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31" y="3193247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ias\opencourses\Δ_ΕΝΗΜΕΡΩΣΕΙΣ ΠΡΟΒΟΛΗ EΡΓΟΥ\ΓΡΑΦΙΚΑ\ΑΔΕΙΕΣ CC\bync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4741863"/>
            <a:ext cx="1117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είναι οι Ανοικτοί Εκπαιδευτικοί Πόροι;</a:t>
            </a:r>
            <a:br>
              <a:rPr lang="el-GR" dirty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2" name="2 - Υπότιτλος"/>
          <p:cNvSpPr txBox="1">
            <a:spLocks/>
          </p:cNvSpPr>
          <p:nvPr/>
        </p:nvSpPr>
        <p:spPr>
          <a:xfrm>
            <a:off x="152400" y="1295400"/>
            <a:ext cx="8485188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2400" b="1" dirty="0" smtClean="0"/>
              <a:t>Είναι εκπαιδευτικοί πόροι με άδειες </a:t>
            </a:r>
            <a:r>
              <a:rPr lang="en-US" sz="2400" b="1" dirty="0" smtClean="0"/>
              <a:t>Creative Commons, </a:t>
            </a:r>
            <a:r>
              <a:rPr lang="el-GR" sz="2400" b="1" dirty="0" smtClean="0"/>
              <a:t>και ανοικτές άδειες γενικότερα.</a:t>
            </a:r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 smtClean="0"/>
          </a:p>
          <a:p>
            <a:pPr algn="just">
              <a:defRPr/>
            </a:pPr>
            <a:endParaRPr lang="el-GR" sz="2400" dirty="0" smtClean="0"/>
          </a:p>
          <a:p>
            <a:pPr algn="just">
              <a:defRPr/>
            </a:pPr>
            <a:endParaRPr lang="el-GR" sz="2400" dirty="0" smtClean="0"/>
          </a:p>
          <a:p>
            <a:pPr algn="just">
              <a:defRPr/>
            </a:pPr>
            <a:endParaRPr lang="el-GR" sz="2400" dirty="0" smtClean="0"/>
          </a:p>
          <a:p>
            <a:pPr algn="just">
              <a:defRPr/>
            </a:pPr>
            <a:r>
              <a:rPr lang="el-GR" sz="2400" dirty="0" smtClean="0"/>
              <a:t>Προσφέρονται ελεύθερα και ανοιχτά σε εκπαιδευτικούς, μαθητές και αυτό-εκπαιδευόμενους, με σκοπό τη χρήση και την επαναχρησιμοποίηση για διδασκαλία, μάθηση και έρευνα. </a:t>
            </a:r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/>
          </a:p>
        </p:txBody>
      </p:sp>
      <p:pic>
        <p:nvPicPr>
          <p:cNvPr id="13" name="3 - Εικόνα" descr="mathemat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86000"/>
            <a:ext cx="2665412" cy="198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4 - Σταυρός"/>
          <p:cNvSpPr/>
          <p:nvPr/>
        </p:nvSpPr>
        <p:spPr>
          <a:xfrm>
            <a:off x="3348038" y="2717801"/>
            <a:ext cx="863600" cy="926314"/>
          </a:xfrm>
          <a:prstGeom prst="plus">
            <a:avLst>
              <a:gd name="adj" fmla="val 3943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600"/>
          </a:p>
        </p:txBody>
      </p:sp>
      <p:pic>
        <p:nvPicPr>
          <p:cNvPr id="15" name="5 - Εικόνα" descr="Creative Comm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28876"/>
            <a:ext cx="1419225" cy="15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- Ίσο"/>
          <p:cNvSpPr/>
          <p:nvPr/>
        </p:nvSpPr>
        <p:spPr>
          <a:xfrm>
            <a:off x="5795963" y="2789238"/>
            <a:ext cx="1079500" cy="773063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600">
              <a:solidFill>
                <a:schemeClr val="tx1"/>
              </a:solidFill>
            </a:endParaRPr>
          </a:p>
        </p:txBody>
      </p:sp>
      <p:pic>
        <p:nvPicPr>
          <p:cNvPr id="17" name="Picture 4" descr="oer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8876"/>
            <a:ext cx="1512888" cy="162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Τίτλος Μαθήματος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(</a:t>
            </a:r>
            <a:r>
              <a:rPr lang="en-US" b="1" dirty="0" smtClean="0"/>
              <a:t>bold)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Τίτλος Ενότητας</a:t>
            </a:r>
            <a:r>
              <a:rPr lang="en-US" dirty="0" smtClean="0"/>
              <a:t> (normal)</a:t>
            </a:r>
          </a:p>
          <a:p>
            <a:endParaRPr lang="en-US" dirty="0" smtClean="0"/>
          </a:p>
          <a:p>
            <a:r>
              <a:rPr lang="el-GR" dirty="0" smtClean="0"/>
              <a:t>Όνομα Καθηγητή</a:t>
            </a:r>
          </a:p>
          <a:p>
            <a:r>
              <a:rPr lang="el-GR" dirty="0" smtClean="0"/>
              <a:t>Τμήμα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- Εικόνα" descr="Λογότυπο για Άδειες χρήσης Creative Commons BY-NC-ND" title="Λογότυπο για Άδειες χρήσης Creative Commons BY-NC-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7" y="5921474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69" y="5790093"/>
            <a:ext cx="43100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69903"/>
            <a:ext cx="66611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dirty="0">
                <a:latin typeface="+mn-lt"/>
              </a:rPr>
              <a:t>ΑΝΟΙΚΤΑ ΑΚΑΔΗΜΑΪΚΑ ΜΑΘΗΜΑΤΑ </a:t>
            </a:r>
            <a:r>
              <a:rPr lang="en-US" sz="1400" dirty="0">
                <a:latin typeface="+mn-lt"/>
              </a:rPr>
              <a:t>TEI </a:t>
            </a:r>
            <a:r>
              <a:rPr lang="el-GR" sz="1400" dirty="0">
                <a:latin typeface="+mn-lt"/>
              </a:rPr>
              <a:t>ΑΘΗΝΑΣ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32" y="64739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>
                <a:latin typeface="+mn-lt"/>
              </a:rPr>
              <a:t> </a:t>
            </a:r>
            <a:r>
              <a:rPr lang="el-GR" sz="1400" dirty="0">
                <a:latin typeface="+mn-lt"/>
                <a:hlinkClick r:id="rId7"/>
              </a:rPr>
              <a:t>Άδεια Χρήσης</a:t>
            </a:r>
            <a:r>
              <a:rPr lang="el-GR" sz="1400" dirty="0">
                <a:latin typeface="+mn-lt"/>
              </a:rPr>
              <a:t>, εκτός εάν ορίζεται διαφορετικά</a:t>
            </a:r>
            <a:r>
              <a:rPr lang="el-GR" sz="1400" dirty="0" smtClean="0">
                <a:latin typeface="+mn-lt"/>
              </a:rPr>
              <a:t>.</a:t>
            </a:r>
            <a:endParaRPr lang="el-GR" sz="1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6519" y="5841393"/>
            <a:ext cx="3139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dirty="0">
                <a:latin typeface="+mn-lt"/>
              </a:rPr>
              <a:t>Το παρόν διατίθεται με άδεια </a:t>
            </a:r>
            <a:r>
              <a:rPr lang="el-GR" sz="1400" dirty="0" err="1">
                <a:latin typeface="+mn-lt"/>
              </a:rPr>
              <a:t>Creative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err="1">
                <a:latin typeface="+mn-lt"/>
              </a:rPr>
              <a:t>Commons</a:t>
            </a:r>
            <a:r>
              <a:rPr lang="el-GR" sz="1400" dirty="0">
                <a:latin typeface="+mn-lt"/>
              </a:rPr>
              <a:t> Αναφορά Προέλευσης όπως προσδιορίζεται λεπτομερώς στη σχετική</a:t>
            </a:r>
          </a:p>
        </p:txBody>
      </p:sp>
    </p:spTree>
    <p:extLst>
      <p:ext uri="{BB962C8B-B14F-4D97-AF65-F5344CB8AC3E}">
        <p14:creationId xmlns:p14="http://schemas.microsoft.com/office/powerpoint/2010/main" val="36238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l-GR" altLang="el-GR" sz="2000" dirty="0" smtClean="0">
                <a:cs typeface="Arial" charset="0"/>
                <a:sym typeface="Arial" charset="0"/>
              </a:rPr>
              <a:t>Το παρόν υλικό διατίθεται με</a:t>
            </a:r>
            <a:r>
              <a:rPr lang="en-US" altLang="el-GR" sz="2000" dirty="0" smtClean="0">
                <a:cs typeface="Arial" charset="0"/>
                <a:sym typeface="Arial" charset="0"/>
              </a:rPr>
              <a:t> </a:t>
            </a:r>
            <a:r>
              <a:rPr lang="en-US" altLang="el-GR" sz="2000" dirty="0">
                <a:cs typeface="Arial" charset="0"/>
                <a:sym typeface="Arial" charset="0"/>
              </a:rPr>
              <a:t>τους όρους της άδειας χρήσης Creative Commons Αναφορικά Παρόμοια Διανομή 4.0 [1] ή μεταγενέστερη, Διεθνής Έκδοση. </a:t>
            </a:r>
          </a:p>
          <a:p>
            <a:pPr algn="ctr">
              <a:lnSpc>
                <a:spcPct val="115000"/>
              </a:lnSpc>
              <a:spcBef>
                <a:spcPts val="703"/>
              </a:spcBef>
              <a:buNone/>
            </a:pPr>
            <a:endParaRPr lang="en-US" altLang="el-GR" sz="2000" dirty="0">
              <a:ea typeface="Lucida Grande" charset="0"/>
              <a:cs typeface="Lucida Grande" charset="0"/>
              <a:sym typeface="Arial" charset="0"/>
            </a:endParaRPr>
          </a:p>
          <a:p>
            <a:pPr algn="ctr">
              <a:lnSpc>
                <a:spcPct val="115000"/>
              </a:lnSpc>
              <a:spcBef>
                <a:spcPts val="703"/>
              </a:spcBef>
              <a:buNone/>
            </a:pPr>
            <a:endParaRPr lang="en-US" altLang="el-GR" sz="2000" dirty="0">
              <a:ea typeface="Lucida Grande" charset="0"/>
              <a:cs typeface="Lucida Grande" charset="0"/>
              <a:sym typeface="Arial" charset="0"/>
            </a:endParaRPr>
          </a:p>
          <a:p>
            <a:pPr algn="ctr">
              <a:lnSpc>
                <a:spcPct val="115000"/>
              </a:lnSpc>
              <a:spcBef>
                <a:spcPts val="703"/>
              </a:spcBef>
              <a:buNone/>
            </a:pPr>
            <a:r>
              <a:rPr lang="en-US" altLang="el-GR" sz="2000" dirty="0">
                <a:ea typeface="Lucida Grande" charset="0"/>
                <a:cs typeface="Lucida Grande" charset="0"/>
                <a:sym typeface="Arial" charset="0"/>
              </a:rPr>
              <a:t>   </a:t>
            </a:r>
          </a:p>
          <a:p>
            <a:pPr marL="0" indent="0">
              <a:lnSpc>
                <a:spcPct val="115000"/>
              </a:lnSpc>
              <a:spcBef>
                <a:spcPts val="703"/>
              </a:spcBef>
              <a:buNone/>
            </a:pPr>
            <a:r>
              <a:rPr lang="en-US" altLang="el-GR" sz="2000" dirty="0" smtClean="0">
                <a:cs typeface="Arial" charset="0"/>
                <a:sym typeface="Arial" charset="0"/>
              </a:rPr>
              <a:t>Η ά</a:t>
            </a:r>
            <a:r>
              <a:rPr lang="el-GR" altLang="el-GR" sz="2000" dirty="0" smtClean="0">
                <a:cs typeface="Arial" charset="0"/>
                <a:sym typeface="Arial" charset="0"/>
              </a:rPr>
              <a:t>δει</a:t>
            </a:r>
            <a:r>
              <a:rPr lang="en-US" altLang="el-GR" sz="2000" dirty="0" smtClean="0">
                <a:cs typeface="Arial" charset="0"/>
                <a:sym typeface="Arial" charset="0"/>
              </a:rPr>
              <a:t>α </a:t>
            </a:r>
            <a:r>
              <a:rPr lang="en-US" altLang="el-GR" sz="2000" dirty="0">
                <a:cs typeface="Arial" charset="0"/>
                <a:sym typeface="Arial" charset="0"/>
              </a:rPr>
              <a:t>αυτή ανήκει στις άδειες που ακολουθούν τις προδιαγραφές του </a:t>
            </a:r>
            <a:r>
              <a:rPr lang="en-US" altLang="el-GR" sz="2000" dirty="0" smtClean="0">
                <a:cs typeface="Arial" charset="0"/>
                <a:sym typeface="Arial" charset="0"/>
              </a:rPr>
              <a:t>Oρισμού </a:t>
            </a:r>
            <a:r>
              <a:rPr lang="en-US" altLang="el-GR" sz="2000" dirty="0">
                <a:cs typeface="Arial" charset="0"/>
                <a:sym typeface="Arial" charset="0"/>
              </a:rPr>
              <a:t>Ανοικτής Γνώσης [2], είναι </a:t>
            </a:r>
            <a:r>
              <a:rPr lang="en-US" altLang="el-GR" sz="2000" dirty="0" smtClean="0">
                <a:cs typeface="Arial" charset="0"/>
                <a:sym typeface="Arial" charset="0"/>
              </a:rPr>
              <a:t>ανοικτό</a:t>
            </a:r>
            <a:r>
              <a:rPr lang="el-GR" altLang="el-GR" sz="2000" dirty="0" smtClean="0">
                <a:cs typeface="Arial" charset="0"/>
                <a:sym typeface="Arial" charset="0"/>
              </a:rPr>
              <a:t>  </a:t>
            </a:r>
            <a:r>
              <a:rPr lang="en-US" altLang="el-GR" sz="2000" dirty="0" smtClean="0">
                <a:cs typeface="Arial" charset="0"/>
                <a:sym typeface="Arial" charset="0"/>
              </a:rPr>
              <a:t> </a:t>
            </a:r>
            <a:r>
              <a:rPr lang="en-US" altLang="el-GR" sz="2000" dirty="0">
                <a:cs typeface="Arial" charset="0"/>
                <a:sym typeface="Arial" charset="0"/>
              </a:rPr>
              <a:t>πολιτιστικό έργο [3] και για το λόγο αυτό αποτελεί ανοικτό περιεχόμενο [4]. </a:t>
            </a:r>
          </a:p>
          <a:p>
            <a:pPr>
              <a:lnSpc>
                <a:spcPct val="115000"/>
              </a:lnSpc>
              <a:spcBef>
                <a:spcPts val="703"/>
              </a:spcBef>
              <a:buNone/>
            </a:pPr>
            <a:r>
              <a:rPr lang="en-US" altLang="el-GR" sz="2000" dirty="0" smtClean="0">
                <a:cs typeface="Arial" charset="0"/>
                <a:sym typeface="Arial" charset="0"/>
              </a:rPr>
              <a:t>[</a:t>
            </a:r>
            <a:r>
              <a:rPr lang="en-US" altLang="el-GR" sz="2000" dirty="0">
                <a:cs typeface="Arial" charset="0"/>
                <a:sym typeface="Arial" charset="0"/>
              </a:rPr>
              <a:t>1] </a:t>
            </a:r>
            <a:r>
              <a:rPr lang="en-US" altLang="el-GR" sz="2000" u="sng" dirty="0">
                <a:cs typeface="Arial" charset="0"/>
                <a:sym typeface="Arial" charset="0"/>
                <a:hlinkClick r:id="rId2"/>
              </a:rPr>
              <a:t>http://creativecommons.org/licenses/by-sa/4.0/</a:t>
            </a:r>
            <a:r>
              <a:rPr lang="en-US" altLang="el-GR" sz="2000" dirty="0">
                <a:cs typeface="Arial" charset="0"/>
                <a:sym typeface="Arial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703"/>
              </a:spcBef>
              <a:buNone/>
            </a:pPr>
            <a:r>
              <a:rPr lang="en-US" altLang="el-GR" sz="2000" dirty="0">
                <a:cs typeface="Arial" charset="0"/>
                <a:sym typeface="Arial" charset="0"/>
              </a:rPr>
              <a:t>[2] </a:t>
            </a:r>
            <a:r>
              <a:rPr lang="en-US" altLang="el-GR" sz="2000" u="sng" dirty="0">
                <a:solidFill>
                  <a:srgbClr val="0000FF"/>
                </a:solidFill>
                <a:cs typeface="Arial" charset="0"/>
                <a:sym typeface="Arial" charset="0"/>
              </a:rPr>
              <a:t>http://opendefinition.org/okd/ellinika/</a:t>
            </a:r>
            <a:endParaRPr lang="en-US" altLang="el-GR" sz="2000" dirty="0">
              <a:ea typeface="Lucida Grande" charset="0"/>
              <a:cs typeface="Lucida Grande" charset="0"/>
              <a:sym typeface="Arial" charset="0"/>
            </a:endParaRPr>
          </a:p>
          <a:p>
            <a:pPr>
              <a:lnSpc>
                <a:spcPct val="115000"/>
              </a:lnSpc>
              <a:spcBef>
                <a:spcPts val="703"/>
              </a:spcBef>
              <a:buNone/>
            </a:pPr>
            <a:r>
              <a:rPr lang="en-US" altLang="el-GR" sz="2000" dirty="0">
                <a:ea typeface="Lucida Grande" charset="0"/>
                <a:cs typeface="Lucida Grande" charset="0"/>
                <a:sym typeface="Arial" charset="0"/>
              </a:rPr>
              <a:t>[3] </a:t>
            </a:r>
            <a:r>
              <a:rPr lang="en-US" altLang="el-GR" sz="2000" u="sng" dirty="0">
                <a:cs typeface="Arial" charset="0"/>
                <a:sym typeface="Arial" charset="0"/>
              </a:rPr>
              <a:t>ht</a:t>
            </a:r>
            <a:r>
              <a:rPr lang="en-US" altLang="el-GR" sz="2000" u="sng" dirty="0">
                <a:cs typeface="Arial" charset="0"/>
                <a:sym typeface="Arial" charset="0"/>
                <a:hlinkClick r:id="rId3"/>
              </a:rPr>
              <a:t>tp://freedomdefined.org/Definition/El</a:t>
            </a:r>
            <a:endParaRPr lang="en-US" altLang="el-GR" sz="2000" dirty="0">
              <a:ea typeface="Lucida Grande" charset="0"/>
              <a:cs typeface="Lucida Grande" charset="0"/>
              <a:sym typeface="Arial" charset="0"/>
              <a:hlinkClick r:id="rId3"/>
            </a:endParaRPr>
          </a:p>
          <a:p>
            <a:pPr>
              <a:lnSpc>
                <a:spcPct val="115000"/>
              </a:lnSpc>
              <a:spcBef>
                <a:spcPts val="703"/>
              </a:spcBef>
              <a:buNone/>
            </a:pPr>
            <a:r>
              <a:rPr lang="en-US" altLang="el-GR" sz="2000" dirty="0">
                <a:ea typeface="Lucida Grande" charset="0"/>
                <a:cs typeface="Lucida Grande" charset="0"/>
                <a:sym typeface="Arial" charset="0"/>
              </a:rPr>
              <a:t>[4] </a:t>
            </a:r>
            <a:r>
              <a:rPr lang="en-US" altLang="el-GR" sz="2000" u="sng" dirty="0">
                <a:solidFill>
                  <a:srgbClr val="0000FF"/>
                </a:solidFill>
                <a:cs typeface="Arial" charset="0"/>
                <a:sym typeface="Arial" charset="0"/>
              </a:rPr>
              <a:t>http://opendefinition.org/buttons/</a:t>
            </a:r>
            <a:endParaRPr lang="en-US" altLang="el-GR" sz="2000" dirty="0">
              <a:ea typeface="Lucida Grande" charset="0"/>
              <a:cs typeface="Lucida Grande" charset="0"/>
              <a:sym typeface="Arial" charset="0"/>
            </a:endParaRPr>
          </a:p>
          <a:p>
            <a:pPr>
              <a:lnSpc>
                <a:spcPct val="115000"/>
              </a:lnSpc>
              <a:spcBef>
                <a:spcPts val="695"/>
              </a:spcBef>
              <a:buNone/>
            </a:pPr>
            <a:endParaRPr lang="en-US" altLang="el-GR" sz="2800" dirty="0">
              <a:ea typeface="Lucida Grande" charset="0"/>
              <a:cs typeface="Lucida Grande" charset="0"/>
              <a:sym typeface="Arial" charset="0"/>
            </a:endParaRPr>
          </a:p>
          <a:p>
            <a:pPr algn="just">
              <a:lnSpc>
                <a:spcPct val="115000"/>
              </a:lnSpc>
              <a:spcBef>
                <a:spcPts val="703"/>
              </a:spcBef>
              <a:buNone/>
            </a:pPr>
            <a:endParaRPr lang="en-US" altLang="el-GR" sz="2800" dirty="0">
              <a:ea typeface="American Typewriter" charset="0"/>
              <a:cs typeface="American Typewriter" charset="0"/>
              <a:sym typeface="American Typewriter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44" y="2734794"/>
            <a:ext cx="1134070" cy="11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7" y="2721659"/>
            <a:ext cx="32682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67" y="3100612"/>
            <a:ext cx="1339453" cy="3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>
                <a:latin typeface="+mn-lt"/>
                <a:cs typeface="Times" charset="0"/>
                <a:sym typeface="American Typewriter" charset="0"/>
              </a:rPr>
              <a:t>Σημείωμα </a:t>
            </a:r>
            <a:r>
              <a:rPr lang="el-GR" altLang="el-GR" dirty="0" err="1" smtClean="0">
                <a:latin typeface="+mn-lt"/>
                <a:cs typeface="Times" charset="0"/>
                <a:sym typeface="American Typewriter" charset="0"/>
              </a:rPr>
              <a:t>Αδειοδότησης</a:t>
            </a:r>
            <a:r>
              <a:rPr lang="el-GR" altLang="el-GR" dirty="0" smtClean="0">
                <a:latin typeface="+mn-lt"/>
                <a:cs typeface="Times" charset="0"/>
                <a:sym typeface="American Typewriter" charset="0"/>
              </a:rPr>
              <a:t> </a:t>
            </a:r>
            <a:r>
              <a:rPr lang="en-US" altLang="el-GR" dirty="0" smtClean="0">
                <a:latin typeface="+mn-lt"/>
                <a:cs typeface="Times" charset="0"/>
                <a:sym typeface="American Typewriter" charset="0"/>
              </a:rPr>
              <a:t>(</a:t>
            </a:r>
            <a:r>
              <a:rPr lang="el-GR" altLang="el-GR" dirty="0" smtClean="0">
                <a:latin typeface="+mn-lt"/>
                <a:cs typeface="Times" charset="0"/>
                <a:sym typeface="American Typewriter" charset="0"/>
              </a:rPr>
              <a:t>πρότυπο</a:t>
            </a:r>
            <a:r>
              <a:rPr lang="en-US" altLang="el-GR" dirty="0" smtClean="0">
                <a:latin typeface="+mn-lt"/>
                <a:cs typeface="Times" charset="0"/>
                <a:sym typeface="American Typewriter" charset="0"/>
              </a:rPr>
              <a:t>)</a:t>
            </a:r>
            <a:r>
              <a:rPr lang="el-GR" altLang="el-GR" dirty="0" smtClean="0">
                <a:latin typeface="+mn-lt"/>
                <a:cs typeface="Times" charset="0"/>
                <a:sym typeface="American Typewriter" charset="0"/>
              </a:rPr>
              <a:t> 2</a:t>
            </a:r>
            <a:r>
              <a:rPr lang="el-GR" altLang="el-GR" baseline="30000" dirty="0" smtClean="0">
                <a:latin typeface="+mn-lt"/>
                <a:cs typeface="Times" charset="0"/>
                <a:sym typeface="American Typewriter" charset="0"/>
              </a:rPr>
              <a:t>η</a:t>
            </a:r>
            <a:r>
              <a:rPr lang="el-GR" altLang="el-GR" dirty="0" smtClean="0">
                <a:latin typeface="+mn-lt"/>
                <a:cs typeface="Times" charset="0"/>
                <a:sym typeface="American Typewriter" charset="0"/>
              </a:rPr>
              <a:t> σελίδα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0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92651213681ce2dd88b9dd9589469427684f4"/>
  <p:tag name="ARTICULATE_PROJECT_OPEN" val="0"/>
  <p:tag name="ISPRING_RESOURCE_PATHS_HASH_PRESENTER" val="62a74551c4418553dfca226ba3a117273b4114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2081</Words>
  <Application>Microsoft Office PowerPoint</Application>
  <PresentationFormat>On-screen Show (4:3)</PresentationFormat>
  <Paragraphs>378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OC_template_updated</vt:lpstr>
      <vt:lpstr>Ανοιχτά Ακαδημαϊκά Μαθήματα, Προδιαγραφές και Υποστήριξη</vt:lpstr>
      <vt:lpstr>Ανοικτή Πρόσβαση στη Γνώση</vt:lpstr>
      <vt:lpstr>Πως ξεκίνησαν τα ανοιχτά ακαδημαϊκά μαθήματα;</vt:lpstr>
      <vt:lpstr>Ανοιχτά Μαθήματα και Ε.Ε.</vt:lpstr>
      <vt:lpstr>Τι περιλαμβάνουν συνήθως οι Ανοικτοί Εκπαιδευτικοί Πόροι;</vt:lpstr>
      <vt:lpstr>Άδειες Creative commons</vt:lpstr>
      <vt:lpstr>Τι είναι οι Ανοικτοί Εκπαιδευτικοί Πόροι; </vt:lpstr>
      <vt:lpstr>Τίτλος Μαθήματος</vt:lpstr>
      <vt:lpstr>Σημείωμα Αδειοδότησης (πρότυπο) 2η σελίδα</vt:lpstr>
      <vt:lpstr>Διατήρηση Σημειωμάτων (πρότυπο)</vt:lpstr>
      <vt:lpstr>Τι γίνεται σήμερα;</vt:lpstr>
      <vt:lpstr>Ψηφιακή διάθεση εκπαιδευτικού υλικού-σημερινή κατάσταση</vt:lpstr>
      <vt:lpstr>Ανοιχτά μαθήματα-σημερινή κατάσταση</vt:lpstr>
      <vt:lpstr>Αναπαραγωγή συγγραμμάτων</vt:lpstr>
      <vt:lpstr>Στόχος έργου</vt:lpstr>
      <vt:lpstr>Μαθήματα Α-</vt:lpstr>
      <vt:lpstr>Μαθήματα Α-</vt:lpstr>
      <vt:lpstr>Μαθήματα Α+</vt:lpstr>
      <vt:lpstr>Γενικές Προδιαγραφές: Ευχρηστία 1</vt:lpstr>
      <vt:lpstr>Γενικές Προδιαγραφές: Ευχρηστία 2</vt:lpstr>
      <vt:lpstr>Γενικές Προδιαγραφές: Προσβασιμότητα</vt:lpstr>
      <vt:lpstr>Γενικές Προδιαγραφές: Πνευματικά Δικαιώματα</vt:lpstr>
      <vt:lpstr>Ομάδα Υποστήριξης ανοιχτών μαθημάτων ΤΕΙΑ</vt:lpstr>
      <vt:lpstr>Υποστήριξη Μαθήματος Α- (ppt, word)</vt:lpstr>
      <vt:lpstr>Υποστήριξη Μαθήματος Α podcast</vt:lpstr>
      <vt:lpstr>Υποστήριξη Μαθήματος Α+</vt:lpstr>
      <vt:lpstr>Υποστήριξη εκκαθάρισης ζητημάτων πνευματικής ιδιοκτησίας</vt:lpstr>
      <vt:lpstr>Παράμετροι επιτυχίας </vt:lpstr>
      <vt:lpstr>Συνήθεις και εύλογες ανησυχίες 1</vt:lpstr>
      <vt:lpstr>Συνήθεις και εύλογες ανησυχίες 2</vt:lpstr>
      <vt:lpstr>Συνήθεις και εύλογες ανησυχίες 3</vt:lpstr>
      <vt:lpstr>Συνήθεις και εύλογες ανησυχίες 4</vt:lpstr>
      <vt:lpstr>Ποια τα οφέλη των ΑΨΜ;</vt:lpstr>
      <vt:lpstr>Δήλωση Μαθήματος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Ανοικτά Ακαδημαϊκά Μαθήματα</dc:title>
  <dc:creator>alex</dc:creator>
  <cp:lastModifiedBy>alex</cp:lastModifiedBy>
  <cp:revision>46</cp:revision>
  <dcterms:created xsi:type="dcterms:W3CDTF">2006-08-16T00:00:00Z</dcterms:created>
  <dcterms:modified xsi:type="dcterms:W3CDTF">2015-12-03T12:35:36Z</dcterms:modified>
</cp:coreProperties>
</file>