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8"/>
  </p:notesMasterIdLst>
  <p:handoutMasterIdLst>
    <p:handoutMasterId r:id="rId6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257" r:id="rId61"/>
    <p:sldId id="262" r:id="rId62"/>
    <p:sldId id="264" r:id="rId63"/>
    <p:sldId id="324" r:id="rId64"/>
    <p:sldId id="325" r:id="rId65"/>
    <p:sldId id="266" r:id="rId66"/>
    <p:sldId id="261" r:id="rId67"/>
  </p:sldIdLst>
  <p:sldSz cx="9144000" cy="6858000" type="screen4x3"/>
  <p:notesSz cx="7104063" cy="10234613"/>
  <p:custDataLst>
    <p:tags r:id="rId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01277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09852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79951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43723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327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64698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4606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00859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658326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91806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79389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37100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2052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6030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72223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InsulinMonomer.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hyperlink" Target="http://creativecommons.org/licenses/by/2.5/deed.en" TargetMode="External"/><Relationship Id="rId4" Type="http://schemas.openxmlformats.org/officeDocument/2006/relationships/hyperlink" Target="http://commons.wikimedia.org/wiki/User:PumpingRud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Glucose-insulin-release.png"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Brittlebrain&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Insulin_glucose_metabolism_ZP.svg"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commons.wikimedia.org/wiki/User:File_Upload_Bot_(Magnus_Mansk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Pancreas_nih.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File_Upload_Bot_(Magnus_Mansk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Truthortruth&amp;action=edit&amp;redlink=1" TargetMode="External"/><Relationship Id="rId4" Type="http://schemas.openxmlformats.org/officeDocument/2006/relationships/hyperlink" Target="http://commons.wikimedia.org/wiki/File:Glucagon-_1GCN.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Yikrazuul" TargetMode="External"/><Relationship Id="rId4" Type="http://schemas.openxmlformats.org/officeDocument/2006/relationships/hyperlink" Target="http://commons.wikimedia.org/wiki/File:Regulation_of_glycogen_metabolism_glucagon.sv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ourses.washington.edu/conj/bess/zymogens/zymogens.html"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Blausen_0699_PancreasAnatomy2.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Common_bile_duct" TargetMode="External"/><Relationship Id="rId13" Type="http://schemas.openxmlformats.org/officeDocument/2006/relationships/hyperlink" Target="http://en.wikipedia.org/wiki/Spleen" TargetMode="External"/><Relationship Id="rId18" Type="http://schemas.openxmlformats.org/officeDocument/2006/relationships/hyperlink" Target="http://en.wikipedia.org/wiki/Pancreas" TargetMode="External"/><Relationship Id="rId3" Type="http://schemas.openxmlformats.org/officeDocument/2006/relationships/hyperlink" Target="http://en.wikipedia.org/wiki/Bile_duct" TargetMode="External"/><Relationship Id="rId21" Type="http://schemas.openxmlformats.org/officeDocument/2006/relationships/hyperlink" Target="http://en.wikipedia.org/wiki/Kidney" TargetMode="External"/><Relationship Id="rId7" Type="http://schemas.openxmlformats.org/officeDocument/2006/relationships/hyperlink" Target="http://en.wikipedia.org/wiki/Cystic_duct" TargetMode="External"/><Relationship Id="rId12" Type="http://schemas.openxmlformats.org/officeDocument/2006/relationships/hyperlink" Target="http://en.wikipedia.org/wiki/Liver" TargetMode="External"/><Relationship Id="rId17" Type="http://schemas.openxmlformats.org/officeDocument/2006/relationships/hyperlink" Target="http://en.wikipedia.org/wiki/Jejunum" TargetMode="External"/><Relationship Id="rId2" Type="http://schemas.openxmlformats.org/officeDocument/2006/relationships/image" Target="../media/image7.png"/><Relationship Id="rId16" Type="http://schemas.openxmlformats.org/officeDocument/2006/relationships/hyperlink" Target="http://en.wikipedia.org/wiki/Duodenum" TargetMode="External"/><Relationship Id="rId20" Type="http://schemas.openxmlformats.org/officeDocument/2006/relationships/hyperlink" Target="http://en.wikipedia.org/wiki/Pancreatic_duct" TargetMode="External"/><Relationship Id="rId1" Type="http://schemas.openxmlformats.org/officeDocument/2006/relationships/slideLayout" Target="../slideLayouts/slideLayout12.xml"/><Relationship Id="rId6" Type="http://schemas.openxmlformats.org/officeDocument/2006/relationships/hyperlink" Target="http://en.wikipedia.org/wiki/Common_hepatic_duct" TargetMode="External"/><Relationship Id="rId11" Type="http://schemas.openxmlformats.org/officeDocument/2006/relationships/hyperlink" Target="http://en.wikipedia.org/wiki/Gallbladder" TargetMode="External"/><Relationship Id="rId24" Type="http://schemas.openxmlformats.org/officeDocument/2006/relationships/hyperlink" Target="http://creativecommons.org/licenses/by-sa/3.0/deed.en" TargetMode="External"/><Relationship Id="rId5" Type="http://schemas.openxmlformats.org/officeDocument/2006/relationships/hyperlink" Target="http://en.wikipedia.org/wiki/Hepatic_duct" TargetMode="External"/><Relationship Id="rId15" Type="http://schemas.openxmlformats.org/officeDocument/2006/relationships/hyperlink" Target="http://en.wikipedia.org/wiki/Stomach" TargetMode="External"/><Relationship Id="rId23" Type="http://schemas.openxmlformats.org/officeDocument/2006/relationships/hyperlink" Target="http://commons.wikimedia.org/wiki/User:Jmarchn" TargetMode="External"/><Relationship Id="rId10" Type="http://schemas.openxmlformats.org/officeDocument/2006/relationships/hyperlink" Target="http://en.wikipedia.org/wiki/Major_duodenal_papilla" TargetMode="External"/><Relationship Id="rId19" Type="http://schemas.openxmlformats.org/officeDocument/2006/relationships/hyperlink" Target="http://en.wikipedia.org/wiki/Accessory_pancreatic_duct" TargetMode="External"/><Relationship Id="rId4" Type="http://schemas.openxmlformats.org/officeDocument/2006/relationships/hyperlink" Target="http://en.wikipedia.org/wiki/Intrahepatic_bile_duct" TargetMode="External"/><Relationship Id="rId9" Type="http://schemas.openxmlformats.org/officeDocument/2006/relationships/hyperlink" Target="http://en.wikipedia.org/wiki/Ampulla_of_Vater" TargetMode="External"/><Relationship Id="rId14" Type="http://schemas.openxmlformats.org/officeDocument/2006/relationships/hyperlink" Target="http://en.wikipedia.org/wiki/Esophagus" TargetMode="External"/><Relationship Id="rId22" Type="http://schemas.openxmlformats.org/officeDocument/2006/relationships/hyperlink" Target="http://commons.wikimedia.org/wiki/File:Biliary_system_multilingual.sv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701_PancreaticTissu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ryphon" TargetMode="External"/><Relationship Id="rId4" Type="http://schemas.openxmlformats.org/officeDocument/2006/relationships/hyperlink" Target="http://commons.wikimedia.org/wiki/File:Mouse_islet_LM_SolimenaLab.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fontScale="70000" lnSpcReduction="20000"/>
          </a:bodyPr>
          <a:lstStyle/>
          <a:p>
            <a:pPr>
              <a:lnSpc>
                <a:spcPct val="120000"/>
              </a:lnSpc>
              <a:spcBef>
                <a:spcPts val="0"/>
              </a:spcBef>
              <a:spcAft>
                <a:spcPts val="1800"/>
              </a:spcAft>
            </a:pPr>
            <a:r>
              <a:rPr lang="el-GR" sz="3400" b="1" dirty="0" smtClean="0"/>
              <a:t>Ενότητα </a:t>
            </a:r>
            <a:r>
              <a:rPr lang="el-GR" sz="3400" b="1" dirty="0"/>
              <a:t>9</a:t>
            </a:r>
            <a:r>
              <a:rPr lang="el-GR" sz="3400" dirty="0" smtClean="0"/>
              <a:t>:</a:t>
            </a:r>
            <a:r>
              <a:rPr lang="en-US" sz="3400" dirty="0" smtClean="0"/>
              <a:t> </a:t>
            </a:r>
            <a:r>
              <a:rPr lang="el-GR" sz="3400" dirty="0"/>
              <a:t>Φυσιολογία του ενδοκρινικού και </a:t>
            </a:r>
            <a:r>
              <a:rPr lang="el-GR" sz="3400" dirty="0" smtClean="0"/>
              <a:t>εξωκρινούς παγκρέατος</a:t>
            </a:r>
            <a:r>
              <a:rPr lang="el-GR" sz="3400" dirty="0"/>
              <a:t/>
            </a:r>
            <a:br>
              <a:rPr lang="el-GR" sz="3400" dirty="0"/>
            </a:br>
            <a:r>
              <a:rPr lang="el-GR" sz="3400" dirty="0"/>
              <a:t>Διαβήτης - Παχυσαρκία - Μεταβολικό σύνδρομο</a:t>
            </a:r>
            <a:endParaRPr lang="en-US" sz="3400" dirty="0" smtClean="0"/>
          </a:p>
          <a:p>
            <a:pPr>
              <a:lnSpc>
                <a:spcPct val="120000"/>
              </a:lnSpc>
              <a:spcBef>
                <a:spcPts val="0"/>
              </a:spcBef>
            </a:pPr>
            <a:r>
              <a:rPr lang="el-GR" sz="2800" dirty="0"/>
              <a:t>Mαρία Bενετίκου, MD, MSc, DipEndo, PhD,</a:t>
            </a:r>
          </a:p>
          <a:p>
            <a:pPr>
              <a:lnSpc>
                <a:spcPct val="120000"/>
              </a:lnSpc>
              <a:spcBef>
                <a:spcPts val="0"/>
              </a:spcBef>
            </a:pPr>
            <a:r>
              <a:rPr lang="el-GR" sz="2800" dirty="0"/>
              <a:t>Ιατρός ενδοκρινολόγος, καθηγήτρια παθοφυσιολογίας – νοσολογίας, διδάκτωρ πανεπιστήμιου Αθηνών και Λονδίνου</a:t>
            </a:r>
          </a:p>
          <a:p>
            <a:pPr>
              <a:spcBef>
                <a:spcPts val="0"/>
              </a:spcBef>
            </a:pPr>
            <a:r>
              <a:rPr lang="el-GR" sz="2800"/>
              <a:t>Τμήμα </a:t>
            </a:r>
            <a:r>
              <a:rPr lang="el-GR" sz="2800"/>
              <a:t>Ιατρικών Εργαστηρίων</a:t>
            </a:r>
            <a:endParaRPr lang="el-GR" sz="28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Παράγεται </a:t>
            </a:r>
            <a:r>
              <a:rPr lang="el-GR" sz="2200" dirty="0"/>
              <a:t>από τα </a:t>
            </a:r>
            <a:r>
              <a:rPr lang="el-GR" sz="2200" b="1" dirty="0"/>
              <a:t>β-κύτταρα </a:t>
            </a:r>
            <a:r>
              <a:rPr lang="el-GR" sz="2200" dirty="0"/>
              <a:t>των νησιδίων του </a:t>
            </a:r>
            <a:r>
              <a:rPr lang="en-US" sz="2200" dirty="0"/>
              <a:t>Langerhans</a:t>
            </a:r>
            <a:r>
              <a:rPr lang="el-GR" sz="2200" dirty="0"/>
              <a:t>. </a:t>
            </a:r>
          </a:p>
          <a:p>
            <a:r>
              <a:rPr lang="el-GR" sz="2200" dirty="0"/>
              <a:t>Είναι πεπτίδιο 51 αμινοξέων αποτελούμενο από 2 </a:t>
            </a:r>
            <a:r>
              <a:rPr lang="el-GR" sz="2200" dirty="0" smtClean="0"/>
              <a:t>αλυσίδες (Α </a:t>
            </a:r>
            <a:r>
              <a:rPr lang="el-GR" sz="2200" dirty="0"/>
              <a:t>με 21 και Β ΜΕ 30 </a:t>
            </a:r>
            <a:r>
              <a:rPr lang="el-GR" sz="2200" dirty="0" smtClean="0"/>
              <a:t>αμινοξέα) ενωμένες </a:t>
            </a:r>
            <a:r>
              <a:rPr lang="el-GR" sz="2200" dirty="0"/>
              <a:t>με 2 δισουλφιδικούς δεσμούς.</a:t>
            </a:r>
          </a:p>
          <a:p>
            <a:r>
              <a:rPr lang="el-GR" sz="2200" dirty="0"/>
              <a:t>Η γενετική πληροφορία για την σύνθεση της βρίσκεται στο βραχύ σκέλος του χρωματοσώματος </a:t>
            </a:r>
            <a:r>
              <a:rPr lang="el-GR" sz="2200" dirty="0" smtClean="0"/>
              <a:t>11.</a:t>
            </a:r>
            <a:endParaRPr lang="el-GR" sz="2200" dirty="0"/>
          </a:p>
          <a:p>
            <a:r>
              <a:rPr lang="el-GR" sz="2200" dirty="0"/>
              <a:t>Το μεταγραφικό προϊόν του γονιδίου της ινσουλίνης και η επακόλουθη επεξεργασία οδηγεί σε </a:t>
            </a:r>
            <a:r>
              <a:rPr lang="en-US" sz="2200" dirty="0" smtClean="0"/>
              <a:t>mRNA</a:t>
            </a:r>
            <a:r>
              <a:rPr lang="el-GR" sz="2200" dirty="0" smtClean="0"/>
              <a:t> </a:t>
            </a:r>
            <a:r>
              <a:rPr lang="el-GR" sz="2200" dirty="0"/>
              <a:t>που κωδικοποιεί την </a:t>
            </a:r>
            <a:r>
              <a:rPr lang="el-GR" sz="2200" b="1" dirty="0"/>
              <a:t>προπροϊνσουλίνη </a:t>
            </a:r>
            <a:r>
              <a:rPr lang="el-GR" sz="2200" dirty="0"/>
              <a:t>που</a:t>
            </a:r>
            <a:r>
              <a:rPr lang="el-GR" sz="2200" b="1" dirty="0"/>
              <a:t> </a:t>
            </a:r>
            <a:r>
              <a:rPr lang="el-GR" sz="2200" dirty="0"/>
              <a:t>συντίθεται στο αδρό ενδοπλασματικό δίκτυο. </a:t>
            </a:r>
            <a:endParaRPr lang="el-GR" sz="2200" dirty="0" smtClean="0"/>
          </a:p>
          <a:p>
            <a:r>
              <a:rPr lang="el-GR" sz="2200" dirty="0" smtClean="0"/>
              <a:t>Με </a:t>
            </a:r>
            <a:r>
              <a:rPr lang="el-GR" sz="2200" dirty="0"/>
              <a:t>τη δράση των μικροσωμιακών ενζύμων η προπροϊνσουλίνη μετατρέπεται σε </a:t>
            </a:r>
            <a:r>
              <a:rPr lang="el-GR" sz="2200" b="1" dirty="0"/>
              <a:t>προϊνσουλίνη</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35849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προϊνσουλίνη μεταφέρεται στη συσκευή </a:t>
            </a:r>
            <a:r>
              <a:rPr lang="en-US" sz="2200" dirty="0"/>
              <a:t>Golgi</a:t>
            </a:r>
            <a:r>
              <a:rPr lang="el-GR" sz="2200" dirty="0"/>
              <a:t> όπου αποθηκεύεται στα εκκριτικά κοκκία. Η </a:t>
            </a:r>
            <a:r>
              <a:rPr lang="el-GR" sz="2200" dirty="0" smtClean="0"/>
              <a:t>ωρίμανση </a:t>
            </a:r>
            <a:r>
              <a:rPr lang="el-GR" sz="2200" dirty="0"/>
              <a:t>των εκκριτικών κοκκίων περιλαμβάνει την μετατροπή της προϊνσουλίνης σε </a:t>
            </a:r>
            <a:r>
              <a:rPr lang="el-GR" sz="2200" b="1" dirty="0"/>
              <a:t>ινσουλίνη </a:t>
            </a:r>
            <a:r>
              <a:rPr lang="el-GR" sz="2200" dirty="0"/>
              <a:t>και </a:t>
            </a:r>
            <a:r>
              <a:rPr lang="en-US" sz="2200" b="1" dirty="0"/>
              <a:t>C</a:t>
            </a:r>
            <a:r>
              <a:rPr lang="el-GR" sz="2200" b="1" dirty="0"/>
              <a:t> πεπτίδιο</a:t>
            </a:r>
            <a:r>
              <a:rPr lang="el-GR" sz="2200" dirty="0"/>
              <a:t> με τη δράση πρωτεολυτικών ενζύμων. Το περιεχόμενο των ώριμων εκκριτικών κοκκίων είτε εκκρίνεται άμεσα στην κυκλοφορία είτε παραμένει αποθηκευμένο έως ότου το β-κύτταρο δεχθεί το κατάλληλο ερέθισμα για την απελευθέρωση του.</a:t>
            </a:r>
          </a:p>
          <a:p>
            <a:r>
              <a:rPr lang="el-GR" sz="2200" dirty="0"/>
              <a:t>Κύριο ερέθισμα για την έκκριση της ινσουλίνης είναι τα </a:t>
            </a:r>
            <a:r>
              <a:rPr lang="el-GR" sz="2200" b="1" dirty="0"/>
              <a:t>επίπεδα γλυκόζης του αίματος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015328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Μοριακή δομή της ινσουλίνης</a:t>
            </a:r>
            <a:endParaRPr lang="en-US" sz="4000" b="1" dirty="0"/>
          </a:p>
        </p:txBody>
      </p:sp>
      <p:pic>
        <p:nvPicPr>
          <p:cNvPr id="7170" name="Picture 2" descr="C:\Users\THOMAS\Desktop\InsulinMonomer.jpg"/>
          <p:cNvPicPr>
            <a:picLocks noGrp="1" noChangeAspect="1" noChangeArrowheads="1"/>
          </p:cNvPicPr>
          <p:nvPr>
            <p:ph idx="1"/>
          </p:nvPr>
        </p:nvPicPr>
        <p:blipFill>
          <a:blip r:embed="rId2" cstate="print"/>
          <a:stretch>
            <a:fillRect/>
          </a:stretch>
        </p:blipFill>
        <p:spPr bwMode="auto">
          <a:xfrm>
            <a:off x="1187624" y="1124744"/>
            <a:ext cx="6718836" cy="5040313"/>
          </a:xfrm>
          <a:prstGeom prst="rect">
            <a:avLst/>
          </a:prstGeom>
          <a:noFill/>
          <a:ln>
            <a:solidFill>
              <a:schemeClr val="tx1"/>
            </a:solidFill>
          </a:ln>
        </p:spPr>
      </p:pic>
      <p:sp>
        <p:nvSpPr>
          <p:cNvPr id="4" name="Rectangle 7"/>
          <p:cNvSpPr/>
          <p:nvPr/>
        </p:nvSpPr>
        <p:spPr>
          <a:xfrm>
            <a:off x="1403648" y="62477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InsulinMonomer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PumpingRudi"/>
              </a:rPr>
              <a:t>PumpingRudi</a:t>
            </a:r>
            <a:r>
              <a:rPr lang="el-GR" sz="1200" dirty="0" smtClean="0">
                <a:solidFill>
                  <a:prstClr val="black">
                    <a:lumMod val="75000"/>
                    <a:lumOff val="25000"/>
                  </a:prstClr>
                </a:solidFill>
                <a:latin typeface="Calibri"/>
              </a:rPr>
              <a:t> διαθέσιμο με άδεια </a:t>
            </a:r>
            <a:r>
              <a:rPr lang="en-US" sz="1200" dirty="0">
                <a:solidFill>
                  <a:prstClr val="black"/>
                </a:solidFill>
                <a:latin typeface="Calibri"/>
                <a:hlinkClick r:id="rId5"/>
              </a:rPr>
              <a:t>CC BY 2.5</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646498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Παραγωγή και έκκριση της ινσουλίνης  </a:t>
            </a:r>
            <a:endParaRPr lang="en-US" b="1" dirty="0"/>
          </a:p>
        </p:txBody>
      </p:sp>
      <p:pic>
        <p:nvPicPr>
          <p:cNvPr id="4" name="Picture 2" descr="C:\Users\THOMAS\Desktop\Glucose-insulin-release.png"/>
          <p:cNvPicPr>
            <a:picLocks noGrp="1" noChangeAspect="1" noChangeArrowheads="1"/>
          </p:cNvPicPr>
          <p:nvPr>
            <p:ph idx="1"/>
          </p:nvPr>
        </p:nvPicPr>
        <p:blipFill>
          <a:blip r:embed="rId2" cstate="print"/>
          <a:stretch>
            <a:fillRect/>
          </a:stretch>
        </p:blipFill>
        <p:spPr bwMode="auto">
          <a:xfrm>
            <a:off x="675252" y="1196975"/>
            <a:ext cx="7793496" cy="5040313"/>
          </a:xfrm>
          <a:prstGeom prst="rect">
            <a:avLst/>
          </a:prstGeom>
          <a:noFill/>
        </p:spPr>
      </p:pic>
      <p:sp>
        <p:nvSpPr>
          <p:cNvPr id="5" name="Rectangle 7"/>
          <p:cNvSpPr/>
          <p:nvPr/>
        </p:nvSpPr>
        <p:spPr>
          <a:xfrm>
            <a:off x="1115616" y="63862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Glucose-insulin-release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ittlebrain (page does not exist)"/>
              </a:rPr>
              <a:t>Brittlebrain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470580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Δράση της ινσουλίνης στα κύτταρα</a:t>
            </a:r>
            <a:endParaRPr lang="en-US" b="1" dirty="0"/>
          </a:p>
        </p:txBody>
      </p:sp>
      <p:pic>
        <p:nvPicPr>
          <p:cNvPr id="3074" name="Picture 2" descr="File:Insulin glucose metabolism ZP.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938" y="1628800"/>
            <a:ext cx="7096125" cy="396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151619" y="6005760"/>
            <a:ext cx="684076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Insulin glucose metabolism </a:t>
            </a:r>
            <a:r>
              <a:rPr lang="en-US" sz="1200" dirty="0" smtClean="0">
                <a:solidFill>
                  <a:prstClr val="black"/>
                </a:solidFill>
                <a:latin typeface="Calibri"/>
                <a:hlinkClick r:id="rId3"/>
              </a:rPr>
              <a:t>ZP</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File Upload Bot (Magnus Manske)"/>
              </a:rPr>
              <a:t>File Upload Bot (Magnus Manske)</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444477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της ινσουλίνης </a:t>
            </a:r>
            <a:r>
              <a:rPr lang="el-GR" sz="3200" b="0" dirty="0" smtClean="0"/>
              <a:t>1/3</a:t>
            </a:r>
            <a:endParaRPr lang="en-US" sz="3200" b="0" dirty="0"/>
          </a:p>
        </p:txBody>
      </p:sp>
      <p:sp>
        <p:nvSpPr>
          <p:cNvPr id="3" name="2 - Θέση περιεχομένου"/>
          <p:cNvSpPr>
            <a:spLocks noGrp="1"/>
          </p:cNvSpPr>
          <p:nvPr>
            <p:ph idx="1"/>
          </p:nvPr>
        </p:nvSpPr>
        <p:spPr/>
        <p:txBody>
          <a:bodyPr>
            <a:normAutofit/>
          </a:bodyPr>
          <a:lstStyle/>
          <a:p>
            <a:r>
              <a:rPr lang="el-GR" sz="2200" dirty="0"/>
              <a:t>Η δράση της ινσουλίνης </a:t>
            </a:r>
            <a:r>
              <a:rPr lang="el-GR" sz="2200" dirty="0" smtClean="0"/>
              <a:t>αφορά </a:t>
            </a:r>
            <a:r>
              <a:rPr lang="el-GR" sz="2200" dirty="0"/>
              <a:t>ολόκληρο τον ενεργειακό </a:t>
            </a:r>
            <a:r>
              <a:rPr lang="el-GR" sz="2200" dirty="0" smtClean="0"/>
              <a:t>μεταβολισμό.</a:t>
            </a:r>
            <a:endParaRPr lang="el-GR" sz="2200" dirty="0"/>
          </a:p>
          <a:p>
            <a:r>
              <a:rPr lang="el-GR" sz="2200" dirty="0"/>
              <a:t>Δρα σε όλους τους ιστούς του σώματος αλλά </a:t>
            </a:r>
            <a:r>
              <a:rPr lang="el-GR" sz="2200" dirty="0" smtClean="0"/>
              <a:t>κυρίως στις </a:t>
            </a:r>
            <a:r>
              <a:rPr lang="el-GR" sz="2200" dirty="0"/>
              <a:t>3 </a:t>
            </a:r>
            <a:r>
              <a:rPr lang="el-GR" sz="2200" dirty="0" smtClean="0"/>
              <a:t>σπουδαιότερες ενεργειακές </a:t>
            </a:r>
            <a:r>
              <a:rPr lang="el-GR" sz="2200" dirty="0"/>
              <a:t>αποθήκες του οργανισμού ήπαρ, μύες και λιπώδη </a:t>
            </a:r>
            <a:r>
              <a:rPr lang="el-GR" sz="2200" dirty="0" smtClean="0"/>
              <a:t>ιστό.</a:t>
            </a:r>
            <a:endParaRPr lang="el-GR" sz="2200" dirty="0"/>
          </a:p>
          <a:p>
            <a:pPr>
              <a:buFont typeface="Wingdings" panose="05000000000000000000" pitchFamily="2" charset="2"/>
              <a:buChar char="Ø"/>
            </a:pPr>
            <a:r>
              <a:rPr lang="el-GR" sz="2200" b="1" dirty="0" smtClean="0"/>
              <a:t>Δράση </a:t>
            </a:r>
            <a:r>
              <a:rPr lang="el-GR" sz="2200" b="1" dirty="0"/>
              <a:t>ινσουλίνης στο ήπαρ</a:t>
            </a:r>
          </a:p>
          <a:p>
            <a:pPr lvl="0">
              <a:buFont typeface="Courier New" panose="02070309020205020404" pitchFamily="49" charset="0"/>
              <a:buChar char="o"/>
            </a:pPr>
            <a:r>
              <a:rPr lang="el-GR" sz="2200" dirty="0"/>
              <a:t>Αύξηση σύνθεσης και εναπόθεσης γλυκογόνου και αναστολή της διάσπασης </a:t>
            </a:r>
            <a:r>
              <a:rPr lang="el-GR" sz="2200" dirty="0" smtClean="0"/>
              <a:t>του.</a:t>
            </a:r>
            <a:endParaRPr lang="el-GR" sz="2200" dirty="0"/>
          </a:p>
          <a:p>
            <a:pPr lvl="0">
              <a:buFont typeface="Courier New" panose="02070309020205020404" pitchFamily="49" charset="0"/>
              <a:buChar char="o"/>
            </a:pPr>
            <a:r>
              <a:rPr lang="el-GR" sz="2200" dirty="0" smtClean="0"/>
              <a:t>Αύξηση </a:t>
            </a:r>
            <a:r>
              <a:rPr lang="el-GR" sz="2200" dirty="0"/>
              <a:t>σύνθεσης πρωτεϊνών, τριγλυκεριδίων και </a:t>
            </a:r>
            <a:r>
              <a:rPr lang="en-US" sz="2200" dirty="0"/>
              <a:t>VLDL </a:t>
            </a:r>
            <a:r>
              <a:rPr lang="el-GR" sz="2200" dirty="0" smtClean="0"/>
              <a:t>.</a:t>
            </a:r>
            <a:endParaRPr lang="el-GR" sz="2200" dirty="0"/>
          </a:p>
          <a:p>
            <a:pPr lvl="0">
              <a:buFont typeface="Courier New" panose="02070309020205020404" pitchFamily="49" charset="0"/>
              <a:buChar char="o"/>
            </a:pPr>
            <a:r>
              <a:rPr lang="el-GR" sz="2200" dirty="0"/>
              <a:t>Αναστολή γλυκονεογένεσης και ενεργοποίηση γλυκολυτικής οδού για την χρησιμοποίηση της γλυκόζης ως </a:t>
            </a:r>
            <a:r>
              <a:rPr lang="el-GR" sz="2200" dirty="0" smtClean="0"/>
              <a:t>καυσίμου.</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4284187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Δράση της ινσουλίνης </a:t>
            </a:r>
            <a:r>
              <a:rPr lang="el-GR" sz="3200" b="0" dirty="0" smtClean="0"/>
              <a:t>2/3</a:t>
            </a:r>
            <a:endParaRPr lang="en-US" sz="4000" b="1" dirty="0">
              <a:solidFill>
                <a:srgbClr val="002060"/>
              </a:solidFill>
            </a:endParaRPr>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Ø"/>
            </a:pPr>
            <a:r>
              <a:rPr lang="el-GR" b="1" dirty="0" smtClean="0"/>
              <a:t>Δράση ινσουλίνης </a:t>
            </a:r>
            <a:r>
              <a:rPr lang="el-GR" b="1" dirty="0"/>
              <a:t>στους μύες</a:t>
            </a:r>
          </a:p>
          <a:p>
            <a:pPr lvl="0">
              <a:buFont typeface="Courier New" panose="02070309020205020404" pitchFamily="49" charset="0"/>
              <a:buChar char="o"/>
            </a:pPr>
            <a:r>
              <a:rPr lang="el-GR" dirty="0"/>
              <a:t>Αυξάνει τη διαπερατότητα της μεμβράνης στην γλυκόζη, την χρησιμοποίηση της καθώς και την μετατροπή της σε γλυκογόνο για αναπλήρωση των αποθηκών γλυκόζης που καταναλώθηκαν από την μυϊκή </a:t>
            </a:r>
            <a:r>
              <a:rPr lang="el-GR" dirty="0" smtClean="0"/>
              <a:t>δραστηριότητα.</a:t>
            </a:r>
            <a:endParaRPr lang="el-GR" dirty="0"/>
          </a:p>
          <a:p>
            <a:pPr lvl="0">
              <a:buFont typeface="Courier New" panose="02070309020205020404" pitchFamily="49" charset="0"/>
              <a:buChar char="o"/>
            </a:pPr>
            <a:r>
              <a:rPr lang="el-GR" dirty="0"/>
              <a:t>Αυξάνει την πρωτεϊνική σύνθεση με μεταφορά αμινοξέων στο μυϊκό κύτταρο αλλά και την πρωτεϊνική σύνθεση στα </a:t>
            </a:r>
            <a:r>
              <a:rPr lang="el-GR" dirty="0" smtClean="0"/>
              <a:t>ριβοσώματα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73419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Δράση της ινσουλίνης </a:t>
            </a:r>
            <a:r>
              <a:rPr lang="el-GR" sz="3200" b="0" dirty="0" smtClean="0"/>
              <a:t>3/3</a:t>
            </a:r>
            <a:endParaRPr lang="en-US" dirty="0"/>
          </a:p>
        </p:txBody>
      </p:sp>
      <p:sp>
        <p:nvSpPr>
          <p:cNvPr id="3" name="2 - Θέση περιεχομένου"/>
          <p:cNvSpPr>
            <a:spLocks noGrp="1"/>
          </p:cNvSpPr>
          <p:nvPr>
            <p:ph idx="1"/>
          </p:nvPr>
        </p:nvSpPr>
        <p:spPr/>
        <p:txBody>
          <a:bodyPr>
            <a:normAutofit fontScale="92500"/>
          </a:bodyPr>
          <a:lstStyle/>
          <a:p>
            <a:pPr>
              <a:buFont typeface="Wingdings" panose="05000000000000000000" pitchFamily="2" charset="2"/>
              <a:buChar char="Ø"/>
            </a:pPr>
            <a:r>
              <a:rPr lang="el-GR" b="1" dirty="0" smtClean="0"/>
              <a:t>Δράση ινσουλίνης στον λιπώδη ιστό</a:t>
            </a:r>
          </a:p>
          <a:p>
            <a:pPr lvl="0">
              <a:buFont typeface="Courier New" panose="02070309020205020404" pitchFamily="49" charset="0"/>
              <a:buChar char="o"/>
            </a:pPr>
            <a:r>
              <a:rPr lang="el-GR" dirty="0" smtClean="0"/>
              <a:t>Αύξηση παραγωγής της </a:t>
            </a:r>
            <a:r>
              <a:rPr lang="el-GR" b="1" dirty="0" smtClean="0"/>
              <a:t>λιποπρωτεϊνικής λιπάσης </a:t>
            </a:r>
            <a:r>
              <a:rPr lang="el-GR" dirty="0" smtClean="0"/>
              <a:t>που διασπά τα κυκλοφορούντα στο αίμα τριγλυκερίδια προσφέροντας λιπαρά οξέα που μπορούν να χρησιμοποιηθούν από τα λιποκύτταρα για την σύνθεση τριγλυκεριδίων</a:t>
            </a:r>
            <a:r>
              <a:rPr lang="el-GR" dirty="0"/>
              <a:t>.</a:t>
            </a:r>
            <a:endParaRPr lang="el-GR" dirty="0" smtClean="0"/>
          </a:p>
          <a:p>
            <a:pPr lvl="0">
              <a:buFont typeface="Courier New" panose="02070309020205020404" pitchFamily="49" charset="0"/>
              <a:buChar char="o"/>
            </a:pPr>
            <a:r>
              <a:rPr lang="el-GR" dirty="0" smtClean="0"/>
              <a:t>Αύξηση της μεταφοράς γλυκόζης στον λιπώδη ιστό και κατά συνέπεια </a:t>
            </a:r>
            <a:r>
              <a:rPr lang="el-GR" b="1" dirty="0" smtClean="0"/>
              <a:t>α-φωσφορικής γλυκερόλης </a:t>
            </a:r>
            <a:r>
              <a:rPr lang="el-GR" dirty="0" smtClean="0"/>
              <a:t>του απαραίτητου ενζύμου για την εστεροποίηση των ελευθέρων λιπαρών οξέων σε τριγλυκερίδια</a:t>
            </a:r>
            <a:r>
              <a:rPr lang="el-GR" dirty="0"/>
              <a:t>.</a:t>
            </a:r>
            <a:endParaRPr lang="el-GR" dirty="0" smtClean="0"/>
          </a:p>
          <a:p>
            <a:pPr lvl="0">
              <a:buFont typeface="Courier New" panose="02070309020205020404" pitchFamily="49" charset="0"/>
              <a:buChar char="o"/>
            </a:pPr>
            <a:r>
              <a:rPr lang="el-GR" dirty="0" smtClean="0"/>
              <a:t>Αναστολή  της </a:t>
            </a:r>
            <a:r>
              <a:rPr lang="el-GR" b="1" dirty="0" smtClean="0"/>
              <a:t>λιπάσης </a:t>
            </a:r>
            <a:r>
              <a:rPr lang="el-GR" dirty="0" smtClean="0"/>
              <a:t>με αποτέλεσμα την αναστολή της ενδοκυττάριας λιπόλυσης των αποθηκευμένων τριγλυκεριδίων</a:t>
            </a:r>
            <a:r>
              <a:rPr lang="el-GR" dirty="0"/>
              <a:t>.</a:t>
            </a:r>
            <a:endParaRPr lang="el-GR" dirty="0" smtClean="0"/>
          </a:p>
          <a:p>
            <a:pPr>
              <a:buNone/>
            </a:pPr>
            <a:endParaRPr lang="el-GR"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35768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Γλυκαγόνη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Παράγεται </a:t>
            </a:r>
            <a:r>
              <a:rPr lang="el-GR" sz="2200" dirty="0"/>
              <a:t>από τα </a:t>
            </a:r>
            <a:r>
              <a:rPr lang="el-GR" sz="2200" b="1" dirty="0"/>
              <a:t>α-κύτταρα</a:t>
            </a:r>
            <a:r>
              <a:rPr lang="el-GR" sz="2200" dirty="0"/>
              <a:t> των νησιδίων του </a:t>
            </a:r>
            <a:r>
              <a:rPr lang="en-US" sz="2200" dirty="0"/>
              <a:t>Langerhans</a:t>
            </a:r>
            <a:r>
              <a:rPr lang="el-GR" sz="2200" dirty="0"/>
              <a:t>. </a:t>
            </a:r>
          </a:p>
          <a:p>
            <a:r>
              <a:rPr lang="el-GR" sz="2200" dirty="0"/>
              <a:t>Είναι </a:t>
            </a:r>
            <a:r>
              <a:rPr lang="el-GR" sz="2200" dirty="0" smtClean="0"/>
              <a:t>πρωτεΐνη </a:t>
            </a:r>
            <a:r>
              <a:rPr lang="el-GR" sz="2200" dirty="0"/>
              <a:t>που αποτελείται από 29 αμινοξέα</a:t>
            </a:r>
          </a:p>
          <a:p>
            <a:r>
              <a:rPr lang="el-GR" sz="2200" dirty="0"/>
              <a:t>Το γονίδιο της βρίσκεται στο μακρύ σκέλος του χρωμοσώματος  2. </a:t>
            </a:r>
            <a:r>
              <a:rPr lang="el-GR" sz="2200" b="1" dirty="0"/>
              <a:t>Η γλυκαγόνη εκκρίνεται όταν ελαττώνεται η συγκέντρωση  γλυκόζης στο αίμα</a:t>
            </a:r>
            <a:endParaRPr lang="el-GR" sz="2200" dirty="0"/>
          </a:p>
          <a:p>
            <a:r>
              <a:rPr lang="el-GR" sz="2200" dirty="0"/>
              <a:t>Η λήψη πρωτεϊνών φαίνεται να είναι ισχυρό ερέθισμα για την παραγωγή γλυκαγόνης. Αμινοξέα όπως η αργινίνη και η αλανίνη  διεγείρουν την έκκριση της. Το φαινόμενο εξηγείται από το γεγονός ότι αυτά στην συνέχεια θα χρησιμοποιηθούν υπό την επίδραση της γλυκαγόνης στο ήπαρ για την παραγωγή γλυκόζης μέσω της διαδικασίας  της νεογλυκογένεσης συμβάλλοντας στην αύξηση της συγκέντρωσης της γλυκόζης στον ορό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038874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Γλυκαγόνη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Γενικά </a:t>
            </a:r>
            <a:r>
              <a:rPr lang="el-GR" dirty="0"/>
              <a:t>όταν υπάρχει αύξηση των ενεργειακών αναγκών και κατά συνέπεια κατανάλωση γλυκόζης από τους ιστούς ενεργοποιείται η παραγωγή γλυκαγόνης και των άλλων ορμονών του </a:t>
            </a:r>
            <a:r>
              <a:rPr lang="en-US" dirty="0"/>
              <a:t>stress</a:t>
            </a:r>
            <a:r>
              <a:rPr lang="el-GR" dirty="0"/>
              <a:t> (</a:t>
            </a:r>
            <a:r>
              <a:rPr lang="en-US" dirty="0"/>
              <a:t>GH</a:t>
            </a:r>
            <a:r>
              <a:rPr lang="el-GR" dirty="0"/>
              <a:t>, κορτιζόλη, αδρεναλίνη) ώστε να διατηρηθεί η συγκέντρωση της γλυκόζης σε ικανοποιητικά επίπεδα για την επαρκή ενεργειακή κάλυψη των πλέον ευαίσθητων οργάνων όπως ο εγκέφαλος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07916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OMAS\Desktop\pancreas.jpg"/>
          <p:cNvPicPr>
            <a:picLocks noGrp="1" noChangeAspect="1" noChangeArrowheads="1"/>
          </p:cNvPicPr>
          <p:nvPr>
            <p:ph idx="1"/>
          </p:nvPr>
        </p:nvPicPr>
        <p:blipFill>
          <a:blip r:embed="rId2" cstate="print"/>
          <a:stretch>
            <a:fillRect/>
          </a:stretch>
        </p:blipFill>
        <p:spPr bwMode="auto">
          <a:xfrm>
            <a:off x="2680544" y="1556792"/>
            <a:ext cx="3782913" cy="3828308"/>
          </a:xfrm>
          <a:prstGeom prst="rect">
            <a:avLst/>
          </a:prstGeom>
          <a:noFill/>
        </p:spPr>
      </p:pic>
      <p:sp>
        <p:nvSpPr>
          <p:cNvPr id="3" name="Τίτλος 2"/>
          <p:cNvSpPr>
            <a:spLocks noGrp="1"/>
          </p:cNvSpPr>
          <p:nvPr>
            <p:ph type="title"/>
          </p:nvPr>
        </p:nvSpPr>
        <p:spPr/>
        <p:txBody>
          <a:bodyPr/>
          <a:lstStyle/>
          <a:p>
            <a:r>
              <a:rPr lang="el-GR" dirty="0"/>
              <a:t>Ανατομικές σχέσεις του παγκρέατος</a:t>
            </a:r>
          </a:p>
        </p:txBody>
      </p:sp>
      <p:sp>
        <p:nvSpPr>
          <p:cNvPr id="5" name="Rectangle 7"/>
          <p:cNvSpPr/>
          <p:nvPr/>
        </p:nvSpPr>
        <p:spPr>
          <a:xfrm>
            <a:off x="1475656" y="5744289"/>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hlinkClick r:id="rId3"/>
              </a:rPr>
              <a:t>Pancreas </a:t>
            </a:r>
            <a:r>
              <a:rPr lang="en-US" sz="1200" dirty="0" smtClean="0">
                <a:solidFill>
                  <a:prstClr val="black"/>
                </a:solidFill>
                <a:hlinkClick r:id="rId3"/>
              </a:rPr>
              <a:t>nih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4" tooltip="User:File Upload Bot (Magnus Manske)"/>
              </a:rPr>
              <a:t>File Upload Bot (Magnus Manske)</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05920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Μοριακή δομή της γλυκαγόνης</a:t>
            </a:r>
            <a:endParaRPr lang="en-US" sz="4000" b="1" dirty="0"/>
          </a:p>
        </p:txBody>
      </p:sp>
      <p:pic>
        <p:nvPicPr>
          <p:cNvPr id="3074" name="Picture 2" descr="File:Glucagon- 1GC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902" y="2276872"/>
            <a:ext cx="5794197"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6" name="Rectangle 7"/>
          <p:cNvSpPr/>
          <p:nvPr/>
        </p:nvSpPr>
        <p:spPr>
          <a:xfrm>
            <a:off x="1425327" y="5085184"/>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Glucagon- </a:t>
            </a:r>
            <a:r>
              <a:rPr lang="en-US" sz="1200" dirty="0" smtClean="0">
                <a:latin typeface="+mn-lt"/>
                <a:hlinkClick r:id="rId4"/>
              </a:rPr>
              <a:t>1GCN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Truthortruth (page does not exist)"/>
              </a:rPr>
              <a:t>Truthortruth</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1911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Έκκριση</a:t>
            </a:r>
            <a:r>
              <a:rPr lang="en-US" b="1" dirty="0" smtClean="0"/>
              <a:t> - </a:t>
            </a:r>
            <a:r>
              <a:rPr lang="el-GR" b="1" dirty="0" smtClean="0"/>
              <a:t>Δράση της γλυκαγόνης</a:t>
            </a:r>
            <a:endParaRPr lang="en-US" b="1" dirty="0"/>
          </a:p>
        </p:txBody>
      </p:sp>
      <p:pic>
        <p:nvPicPr>
          <p:cNvPr id="4098" name="Picture 2" descr="Regulation of glycogen metabolism glucag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786" y="908720"/>
            <a:ext cx="7162428" cy="5633862"/>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Rectangle 7"/>
          <p:cNvSpPr/>
          <p:nvPr/>
        </p:nvSpPr>
        <p:spPr>
          <a:xfrm>
            <a:off x="1425327" y="6536377"/>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Regulation of glycogen metabolism </a:t>
            </a:r>
            <a:r>
              <a:rPr lang="en-US" sz="1200" dirty="0" smtClean="0">
                <a:latin typeface="+mn-lt"/>
                <a:hlinkClick r:id="rId4"/>
              </a:rPr>
              <a:t>glucagon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Yikrazuul"/>
              </a:rPr>
              <a:t>Yikrazuul</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79521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lvl="0"/>
            <a:r>
              <a:rPr lang="el-GR" dirty="0" smtClean="0"/>
              <a:t>Ενεργοποίηση </a:t>
            </a:r>
            <a:r>
              <a:rPr lang="el-GR" dirty="0"/>
              <a:t>της </a:t>
            </a:r>
            <a:r>
              <a:rPr lang="el-GR" b="1" dirty="0"/>
              <a:t>γλυκογονόλυσης </a:t>
            </a:r>
            <a:r>
              <a:rPr lang="el-GR" dirty="0"/>
              <a:t>στο ήπαρ με αποτέλεσμα αύξηση της συγκέντρωσης της γλυκόζης.</a:t>
            </a:r>
          </a:p>
          <a:p>
            <a:pPr lvl="0"/>
            <a:r>
              <a:rPr lang="el-GR" dirty="0"/>
              <a:t>Διέγερση της </a:t>
            </a:r>
            <a:r>
              <a:rPr lang="el-GR" b="1" dirty="0"/>
              <a:t>νεογλυκογένεσης </a:t>
            </a:r>
            <a:r>
              <a:rPr lang="el-GR" dirty="0"/>
              <a:t>στο ήπαρ. </a:t>
            </a:r>
          </a:p>
          <a:p>
            <a:pPr lvl="0"/>
            <a:r>
              <a:rPr lang="el-GR" dirty="0"/>
              <a:t>Αυξάνει την </a:t>
            </a:r>
            <a:r>
              <a:rPr lang="el-GR" b="1" dirty="0"/>
              <a:t>απελευθέρωση λιπαρών </a:t>
            </a:r>
            <a:r>
              <a:rPr lang="el-GR" dirty="0"/>
              <a:t>οξέων από τα λιποκύτταρα και αναστέλλει την αποθήκευση τους στο ήπαρ καθιστώντας τα έτσι διαθέσιμα για τις ενεργειακές ανάγκες του οργανισμού.</a:t>
            </a:r>
          </a:p>
          <a:p>
            <a:pPr lvl="0"/>
            <a:r>
              <a:rPr lang="el-GR" dirty="0"/>
              <a:t>Σε υψηλές συγκεντρώσεις ενισχύει την </a:t>
            </a:r>
            <a:r>
              <a:rPr lang="el-GR" b="1" dirty="0"/>
              <a:t>συσταλτικότητα του καρδιακού μυός, την έκκριση χολής, ενώ αναστέλλει την έκκριση Η</a:t>
            </a:r>
            <a:r>
              <a:rPr lang="en-US" b="1" dirty="0"/>
              <a:t>Cl </a:t>
            </a:r>
            <a:r>
              <a:rPr lang="el-GR" dirty="0"/>
              <a:t>από τους αδένες του γαστρικού βλεννογόνου. </a:t>
            </a:r>
          </a:p>
          <a:p>
            <a:pPr>
              <a:buNone/>
            </a:pPr>
            <a:endParaRPr lang="el-GR" dirty="0"/>
          </a:p>
        </p:txBody>
      </p:sp>
      <p:sp>
        <p:nvSpPr>
          <p:cNvPr id="4" name="Τίτλος 3"/>
          <p:cNvSpPr>
            <a:spLocks noGrp="1"/>
          </p:cNvSpPr>
          <p:nvPr>
            <p:ph type="title"/>
          </p:nvPr>
        </p:nvSpPr>
        <p:spPr/>
        <p:txBody>
          <a:bodyPr/>
          <a:lstStyle/>
          <a:p>
            <a:r>
              <a:rPr lang="el-GR" dirty="0"/>
              <a:t>Δράση της γλυκαγόνης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5521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Σωματοστατίνη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Πεπτίδιο </a:t>
            </a:r>
            <a:r>
              <a:rPr lang="el-GR" sz="2200" dirty="0"/>
              <a:t>με 14 αμινοξέα που παράγεται από τα </a:t>
            </a:r>
            <a:r>
              <a:rPr lang="el-GR" sz="2200" b="1" dirty="0" smtClean="0"/>
              <a:t>δ-κύτταρα.</a:t>
            </a:r>
            <a:endParaRPr lang="el-GR" sz="2200" dirty="0"/>
          </a:p>
          <a:p>
            <a:r>
              <a:rPr lang="el-GR" sz="2200" dirty="0"/>
              <a:t>Το όνομα της οφείλεται στην ιδιότητα της να αναστέλλει την έκκριση της αυξητικής ορμόνης (</a:t>
            </a:r>
            <a:r>
              <a:rPr lang="en-US" sz="2200" dirty="0"/>
              <a:t>GH</a:t>
            </a:r>
            <a:r>
              <a:rPr lang="el-GR" sz="2200" dirty="0" smtClean="0"/>
              <a:t>).</a:t>
            </a:r>
            <a:endParaRPr lang="el-GR" sz="2200" dirty="0"/>
          </a:p>
          <a:p>
            <a:r>
              <a:rPr lang="el-GR" sz="2200" dirty="0"/>
              <a:t>Εκτός από το πάγκρεας βρίσκεται και σε άλλους ιστούς όπως ο υποθάλαμος και ο γαστρεντερικός σωλήνας.</a:t>
            </a:r>
          </a:p>
          <a:p>
            <a:r>
              <a:rPr lang="el-GR" sz="2200" dirty="0"/>
              <a:t>Διεγέρτες της έκκρισης είναι  η αυξημένη γλυκόζη, αυξημένα αμινοξέα, αυξημένα λιπαρά οξέα και αυξημένη συγκέντρωση ορισμένων ορμονών που εκκρίνονται από τα ανώτερα τμήματα της γαστρεντερικής οδού σαν απάντηση στην πρόσληψη </a:t>
            </a:r>
            <a:r>
              <a:rPr lang="el-GR" sz="2200" dirty="0" smtClean="0"/>
              <a:t>τροφής.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4273012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Σωματοστατίνη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b="1" dirty="0" smtClean="0"/>
              <a:t>Δράση </a:t>
            </a:r>
            <a:r>
              <a:rPr lang="el-GR" sz="2200" b="1" dirty="0"/>
              <a:t>της Σωματοστατίνης</a:t>
            </a:r>
          </a:p>
          <a:p>
            <a:pPr lvl="1" indent="-387350"/>
            <a:r>
              <a:rPr lang="el-GR" sz="2200" dirty="0" smtClean="0"/>
              <a:t>Φαίνεται </a:t>
            </a:r>
            <a:r>
              <a:rPr lang="el-GR" sz="2200" dirty="0"/>
              <a:t>να έχει σημαντική παρακρινική δράση στον γαστρεντερικό βλεννογόνο αναστέλλοντας την έκκριση γαστρίνης, εκκριματίνης, χολοκυστοκινίνης, </a:t>
            </a:r>
            <a:r>
              <a:rPr lang="en-US" sz="2200" dirty="0"/>
              <a:t>VIP</a:t>
            </a:r>
            <a:r>
              <a:rPr lang="el-GR" sz="2200" dirty="0"/>
              <a:t>, </a:t>
            </a:r>
            <a:r>
              <a:rPr lang="en-US" sz="2200" dirty="0"/>
              <a:t>GIP</a:t>
            </a:r>
            <a:r>
              <a:rPr lang="el-GR" sz="2200" dirty="0"/>
              <a:t> και μοτιλίνης </a:t>
            </a:r>
            <a:r>
              <a:rPr lang="el-GR" sz="2200" dirty="0" smtClean="0"/>
              <a:t>.</a:t>
            </a:r>
            <a:endParaRPr lang="el-GR" sz="2200" dirty="0"/>
          </a:p>
          <a:p>
            <a:pPr lvl="1" indent="-387350"/>
            <a:r>
              <a:rPr lang="el-GR" sz="2200" dirty="0"/>
              <a:t>Δρα στα νησίδια του </a:t>
            </a:r>
            <a:r>
              <a:rPr lang="en-US" sz="2200" dirty="0"/>
              <a:t>Langerhans</a:t>
            </a:r>
            <a:r>
              <a:rPr lang="el-GR" sz="2200" dirty="0"/>
              <a:t> ανασταλτικά στην παραγωγή ινσουλίνης και </a:t>
            </a:r>
            <a:r>
              <a:rPr lang="el-GR" sz="2200" dirty="0" smtClean="0"/>
              <a:t>γλυκαγόνης.</a:t>
            </a:r>
            <a:endParaRPr lang="el-GR" sz="2200" dirty="0"/>
          </a:p>
          <a:p>
            <a:pPr lvl="1" indent="-387350"/>
            <a:r>
              <a:rPr lang="el-GR" sz="2200" dirty="0"/>
              <a:t>Αποτέλεσμα των ανωτέρω δράσεων είναι ο περιορισμός της κινητικότητας του στομάχου, δωδεκαδακτύλου και χοληδόχου κύστεως και η μείωση της έκκρισης  και απορρόφησης του γαστρεντερικού </a:t>
            </a:r>
            <a:r>
              <a:rPr lang="el-GR" sz="2200" dirty="0" smtClean="0"/>
              <a:t>επιθηλίου.</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026071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Παγκρεατικό πολυπεπτίδιο</a:t>
            </a:r>
            <a:endParaRPr lang="en-US" sz="4000" b="1" dirty="0"/>
          </a:p>
        </p:txBody>
      </p:sp>
      <p:sp>
        <p:nvSpPr>
          <p:cNvPr id="3" name="2 - Θέση περιεχομένου"/>
          <p:cNvSpPr>
            <a:spLocks noGrp="1"/>
          </p:cNvSpPr>
          <p:nvPr>
            <p:ph idx="1"/>
          </p:nvPr>
        </p:nvSpPr>
        <p:spPr/>
        <p:txBody>
          <a:bodyPr>
            <a:normAutofit/>
          </a:bodyPr>
          <a:lstStyle/>
          <a:p>
            <a:r>
              <a:rPr lang="el-GR" dirty="0" smtClean="0"/>
              <a:t>Παράγεται </a:t>
            </a:r>
            <a:r>
              <a:rPr lang="el-GR" dirty="0"/>
              <a:t>από τα  </a:t>
            </a:r>
            <a:r>
              <a:rPr lang="en-US" dirty="0"/>
              <a:t>F</a:t>
            </a:r>
            <a:r>
              <a:rPr lang="el-GR" dirty="0"/>
              <a:t> κύτταρα των νησιδίων του </a:t>
            </a:r>
            <a:r>
              <a:rPr lang="en-US" dirty="0" smtClean="0"/>
              <a:t>Langerhans </a:t>
            </a:r>
            <a:r>
              <a:rPr lang="el-GR" dirty="0" smtClean="0"/>
              <a:t>.</a:t>
            </a:r>
            <a:endParaRPr lang="el-GR" dirty="0"/>
          </a:p>
          <a:p>
            <a:r>
              <a:rPr lang="en-US" dirty="0"/>
              <a:t>H</a:t>
            </a:r>
            <a:r>
              <a:rPr lang="el-GR" dirty="0"/>
              <a:t> έκκριση </a:t>
            </a:r>
            <a:r>
              <a:rPr lang="el-GR" dirty="0" smtClean="0"/>
              <a:t>διεγείρεται </a:t>
            </a:r>
            <a:r>
              <a:rPr lang="el-GR" dirty="0"/>
              <a:t>από την πρόσληψη πρωτεϊνών, την άσκηση νηστείας, την οξεία </a:t>
            </a:r>
            <a:r>
              <a:rPr lang="el-GR" dirty="0" smtClean="0"/>
              <a:t>υπογλυκαιμία.</a:t>
            </a:r>
            <a:endParaRPr lang="el-GR" dirty="0"/>
          </a:p>
          <a:p>
            <a:r>
              <a:rPr lang="el-GR" dirty="0"/>
              <a:t>Η έκκριση του αναστέλλεται από την σωματοστατίνη και την ενδοφλέβια χορήγηση </a:t>
            </a:r>
            <a:r>
              <a:rPr lang="el-GR" dirty="0" smtClean="0"/>
              <a:t>γλυκόζης.</a:t>
            </a:r>
            <a:endParaRPr lang="el-GR" dirty="0"/>
          </a:p>
          <a:p>
            <a:r>
              <a:rPr lang="el-GR" dirty="0" smtClean="0"/>
              <a:t>Φαίνεται </a:t>
            </a:r>
            <a:r>
              <a:rPr lang="el-GR" dirty="0"/>
              <a:t>να αναστέλλει την σύσπαση της χοληδόχου κύστεως και την έκκριση των παγκρεατικών ενζύμων. </a:t>
            </a:r>
            <a:r>
              <a:rPr lang="el-GR" dirty="0" smtClean="0"/>
              <a:t>Αυξάνει </a:t>
            </a:r>
            <a:r>
              <a:rPr lang="el-GR" dirty="0"/>
              <a:t>την κινητικότητα </a:t>
            </a:r>
            <a:r>
              <a:rPr lang="el-GR" dirty="0" smtClean="0"/>
              <a:t>στομάχου</a:t>
            </a:r>
            <a:r>
              <a:rPr lang="el-GR" dirty="0"/>
              <a:t>, </a:t>
            </a:r>
            <a:r>
              <a:rPr lang="el-GR" dirty="0" smtClean="0"/>
              <a:t>λεπτού και παχέος </a:t>
            </a:r>
            <a:r>
              <a:rPr lang="el-GR" dirty="0"/>
              <a:t>εντέρου.</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621300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Εξωκρινής μοίρα παγκρέατος</a:t>
            </a:r>
            <a:endParaRPr lang="en-US" sz="4000" b="1"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sz="2200" dirty="0" smtClean="0"/>
              <a:t>Η </a:t>
            </a:r>
            <a:r>
              <a:rPr lang="el-GR" sz="2200" dirty="0"/>
              <a:t>εξωκρινής μοίρα του παγκρέατος συνθέτει και εκκρίνει το παγκρεατικό υγρό που περιλαμβάνει </a:t>
            </a:r>
            <a:r>
              <a:rPr lang="el-GR" sz="2200" b="1" dirty="0"/>
              <a:t>πεπτικά ένζυμα </a:t>
            </a:r>
            <a:r>
              <a:rPr lang="el-GR" sz="2200" dirty="0"/>
              <a:t>και υδατικό </a:t>
            </a:r>
            <a:r>
              <a:rPr lang="el-GR" sz="2200" b="1" dirty="0"/>
              <a:t>διάλυμα ηλεκτρολυτών και διττανθρακικών </a:t>
            </a:r>
            <a:r>
              <a:rPr lang="el-GR" sz="2200" b="1" dirty="0" smtClean="0"/>
              <a:t>.</a:t>
            </a:r>
            <a:endParaRPr lang="el-GR" sz="2200" dirty="0"/>
          </a:p>
          <a:p>
            <a:r>
              <a:rPr lang="el-GR" sz="2200" dirty="0"/>
              <a:t>Τα πεπτικά ένζυμα εκκρίνονται από τις </a:t>
            </a:r>
            <a:r>
              <a:rPr lang="el-GR" sz="2200" b="1" dirty="0"/>
              <a:t>αδενοκυψέλες </a:t>
            </a:r>
            <a:r>
              <a:rPr lang="el-GR" sz="2200" dirty="0"/>
              <a:t>του παγκρέατος ενώ το διάλυμα των ηλεκτρολυτών  και </a:t>
            </a:r>
            <a:r>
              <a:rPr lang="el-GR" sz="2200" dirty="0" smtClean="0"/>
              <a:t>διττανθρακικών </a:t>
            </a:r>
            <a:r>
              <a:rPr lang="el-GR" sz="2200" dirty="0"/>
              <a:t>από τα </a:t>
            </a:r>
            <a:r>
              <a:rPr lang="el-GR" sz="2200" b="1" dirty="0"/>
              <a:t>επιθηλιακά κύτταρα των μικρών και μεγάλων εκφορητικών πόρων </a:t>
            </a:r>
            <a:r>
              <a:rPr lang="el-GR" sz="2200" dirty="0"/>
              <a:t>του αδένα.</a:t>
            </a:r>
          </a:p>
          <a:p>
            <a:r>
              <a:rPr lang="en-US" sz="2200" dirty="0"/>
              <a:t>T</a:t>
            </a:r>
            <a:r>
              <a:rPr lang="el-GR" sz="2200" dirty="0"/>
              <a:t>ο παγκρεατικό υγρό εκκρίνεται με </a:t>
            </a:r>
            <a:r>
              <a:rPr lang="el-GR" sz="2200" dirty="0" smtClean="0"/>
              <a:t>την </a:t>
            </a:r>
            <a:r>
              <a:rPr lang="el-GR" sz="2200" dirty="0"/>
              <a:t>παρουσία χυμού στο ανώτερο τμήμα του λεπτού </a:t>
            </a:r>
            <a:r>
              <a:rPr lang="el-GR" sz="2200" dirty="0" smtClean="0"/>
              <a:t>εντέρου.</a:t>
            </a:r>
            <a:endParaRPr lang="el-GR" sz="2200" dirty="0"/>
          </a:p>
          <a:p>
            <a:r>
              <a:rPr lang="el-GR" sz="2200" dirty="0"/>
              <a:t>Το παγκρεατικό υγρό συμμετέχει στην λειτουργία της </a:t>
            </a:r>
            <a:r>
              <a:rPr lang="el-GR" sz="2200" b="1" dirty="0"/>
              <a:t>πέψης </a:t>
            </a:r>
            <a:r>
              <a:rPr lang="el-GR" sz="2200" dirty="0"/>
              <a:t>και στην </a:t>
            </a:r>
            <a:r>
              <a:rPr lang="el-GR" sz="2200" b="1" dirty="0"/>
              <a:t>ρύθμιση του </a:t>
            </a:r>
            <a:r>
              <a:rPr lang="en-US" sz="2200" b="1" dirty="0"/>
              <a:t>pH </a:t>
            </a:r>
            <a:r>
              <a:rPr lang="el-GR" sz="2200" dirty="0"/>
              <a:t>του εντερικού </a:t>
            </a:r>
            <a:r>
              <a:rPr lang="el-GR" sz="2200" dirty="0" smtClean="0"/>
              <a:t>σωλήνα.</a:t>
            </a:r>
            <a:endParaRPr lang="el-GR" sz="2200" dirty="0"/>
          </a:p>
          <a:p>
            <a:r>
              <a:rPr lang="el-GR" sz="2200" dirty="0"/>
              <a:t>Περίπου 500-800 </a:t>
            </a:r>
            <a:r>
              <a:rPr lang="en-US" sz="2200" dirty="0"/>
              <a:t>ml</a:t>
            </a:r>
            <a:r>
              <a:rPr lang="el-GR" sz="2200" dirty="0"/>
              <a:t> παγκρεατικού υγρού παράγονται ημερησίως </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641875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Παγκρεατικά ένζυμα</a:t>
            </a:r>
            <a:endParaRPr lang="en-US" b="1" dirty="0"/>
          </a:p>
        </p:txBody>
      </p:sp>
      <p:sp>
        <p:nvSpPr>
          <p:cNvPr id="3" name="2 - Θέση περιεχομένου"/>
          <p:cNvSpPr>
            <a:spLocks noGrp="1"/>
          </p:cNvSpPr>
          <p:nvPr>
            <p:ph idx="1"/>
          </p:nvPr>
        </p:nvSpPr>
        <p:spPr/>
        <p:txBody>
          <a:bodyPr>
            <a:normAutofit fontScale="92500" lnSpcReduction="10000"/>
          </a:bodyPr>
          <a:lstStyle/>
          <a:p>
            <a:r>
              <a:rPr lang="el-GR" dirty="0" smtClean="0"/>
              <a:t>Σημαντικό ένζυμο </a:t>
            </a:r>
            <a:r>
              <a:rPr lang="el-GR" dirty="0"/>
              <a:t>στη λειτουργία του παγκρεατικού υγρού είναι η </a:t>
            </a:r>
            <a:r>
              <a:rPr lang="el-GR" b="1" dirty="0" smtClean="0"/>
              <a:t>θρυψίνη.</a:t>
            </a:r>
            <a:endParaRPr lang="el-GR" dirty="0"/>
          </a:p>
          <a:p>
            <a:r>
              <a:rPr lang="el-GR" dirty="0"/>
              <a:t>Τα παγκρεατικά ένζυμα παράγονται από τις αδενοκυψέλες του παγκρέατος με τη μορφή προενζύμων (θρυψινογόνο, χυμοθρυψινογόνο, </a:t>
            </a:r>
            <a:r>
              <a:rPr lang="el-GR" dirty="0" smtClean="0"/>
              <a:t>προκαρβοξιπεπτιδάση).</a:t>
            </a:r>
          </a:p>
          <a:p>
            <a:r>
              <a:rPr lang="el-GR" dirty="0" smtClean="0"/>
              <a:t>Έτσι, προστατεύεται </a:t>
            </a:r>
            <a:r>
              <a:rPr lang="el-GR" dirty="0"/>
              <a:t>το πάγκρεας από την αυτοπεψία. </a:t>
            </a:r>
          </a:p>
          <a:p>
            <a:r>
              <a:rPr lang="el-GR" dirty="0"/>
              <a:t>Η ενεργοποίηση των προενζύμων ξεκινά με την </a:t>
            </a:r>
            <a:r>
              <a:rPr lang="el-GR" b="1" dirty="0"/>
              <a:t>εντεροκινάση </a:t>
            </a:r>
            <a:r>
              <a:rPr lang="el-GR" dirty="0"/>
              <a:t>ένα πρωτεολυτικό ένζυμο που παράγεται από τα κύτταρα του βλεννογόνου του δωδεκαδακτύλου και που διασπά το </a:t>
            </a:r>
            <a:r>
              <a:rPr lang="el-GR" b="1" dirty="0"/>
              <a:t>θρυψινογόνο </a:t>
            </a:r>
            <a:r>
              <a:rPr lang="el-GR" dirty="0"/>
              <a:t>σε</a:t>
            </a:r>
            <a:r>
              <a:rPr lang="el-GR" b="1" dirty="0"/>
              <a:t> θρυψίνη.</a:t>
            </a:r>
            <a:endParaRPr lang="el-GR" dirty="0"/>
          </a:p>
          <a:p>
            <a:r>
              <a:rPr lang="el-GR" dirty="0"/>
              <a:t>Η θρυψίνη </a:t>
            </a:r>
            <a:r>
              <a:rPr lang="el-GR" dirty="0" smtClean="0"/>
              <a:t>δρα </a:t>
            </a:r>
            <a:r>
              <a:rPr lang="el-GR" b="1" dirty="0"/>
              <a:t>αυτοκαταλυτικά</a:t>
            </a:r>
            <a:r>
              <a:rPr lang="el-GR" dirty="0"/>
              <a:t> στην μετατροπή του θρυψινογόνου σε </a:t>
            </a:r>
            <a:r>
              <a:rPr lang="el-GR" dirty="0" smtClean="0"/>
              <a:t>θρυψίνη.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788190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Παραγωγή παγκρεατικών ενζύμων </a:t>
            </a:r>
            <a:r>
              <a:rPr lang="el-GR" sz="3300" b="0" dirty="0" smtClean="0"/>
              <a:t>1/4</a:t>
            </a:r>
            <a:endParaRPr lang="en-US" sz="3300" b="0" dirty="0"/>
          </a:p>
        </p:txBody>
      </p:sp>
      <p:pic>
        <p:nvPicPr>
          <p:cNvPr id="16386" name="Picture 2" descr="C:\Users\THOMAS\Desktop\pancreatic-zymogens.png"/>
          <p:cNvPicPr>
            <a:picLocks noGrp="1" noChangeAspect="1" noChangeArrowheads="1"/>
          </p:cNvPicPr>
          <p:nvPr>
            <p:ph idx="1"/>
          </p:nvPr>
        </p:nvPicPr>
        <p:blipFill>
          <a:blip r:embed="rId2" cstate="print"/>
          <a:stretch>
            <a:fillRect/>
          </a:stretch>
        </p:blipFill>
        <p:spPr bwMode="auto">
          <a:xfrm>
            <a:off x="1000817" y="1412776"/>
            <a:ext cx="7142366" cy="4014663"/>
          </a:xfrm>
          <a:prstGeom prst="rect">
            <a:avLst/>
          </a:prstGeom>
          <a:noFill/>
        </p:spPr>
      </p:pic>
      <p:sp>
        <p:nvSpPr>
          <p:cNvPr id="3" name="Ορθογώνιο 2"/>
          <p:cNvSpPr/>
          <p:nvPr/>
        </p:nvSpPr>
        <p:spPr>
          <a:xfrm>
            <a:off x="2267744" y="5661248"/>
            <a:ext cx="4572000" cy="276999"/>
          </a:xfrm>
          <a:prstGeom prst="rect">
            <a:avLst/>
          </a:prstGeom>
        </p:spPr>
        <p:txBody>
          <a:bodyPr>
            <a:spAutoFit/>
          </a:bodyPr>
          <a:lstStyle/>
          <a:p>
            <a:pPr algn="ctr"/>
            <a:r>
              <a:rPr lang="en-US" sz="1200" dirty="0" smtClean="0">
                <a:solidFill>
                  <a:prstClr val="black"/>
                </a:solidFill>
                <a:latin typeface="Calibri"/>
                <a:hlinkClick r:id="rId3"/>
              </a:rPr>
              <a:t>courses.washington.edu</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665186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Παραγωγή παγκρεατικών ενζύμων </a:t>
            </a:r>
            <a:r>
              <a:rPr lang="el-GR" sz="3300" b="0" dirty="0" smtClean="0"/>
              <a:t>2/4</a:t>
            </a:r>
            <a:endParaRPr lang="en-US" dirty="0"/>
          </a:p>
        </p:txBody>
      </p:sp>
      <p:pic>
        <p:nvPicPr>
          <p:cNvPr id="17410" name="Picture 2" descr="C:\Users\THOMAS\Desktop\1_1.jpg"/>
          <p:cNvPicPr>
            <a:picLocks noGrp="1" noChangeAspect="1" noChangeArrowheads="1"/>
          </p:cNvPicPr>
          <p:nvPr>
            <p:ph idx="1"/>
          </p:nvPr>
        </p:nvPicPr>
        <p:blipFill>
          <a:blip r:embed="rId2" cstate="print"/>
          <a:stretch>
            <a:fillRect/>
          </a:stretch>
        </p:blipFill>
        <p:spPr bwMode="auto">
          <a:xfrm>
            <a:off x="1714500" y="2205831"/>
            <a:ext cx="5715000" cy="3022600"/>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276534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Ανατομικά στοιχεία του παγκρέατος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a:t>Το πάγκρεας είναι ένας μεικτός αδένας με εξωκρινή και ενδοκρινή λειτουργία. </a:t>
            </a:r>
          </a:p>
          <a:p>
            <a:r>
              <a:rPr lang="el-GR" sz="2200" dirty="0"/>
              <a:t>Μορφολογικά </a:t>
            </a:r>
            <a:r>
              <a:rPr lang="el-GR" sz="2200" dirty="0" smtClean="0"/>
              <a:t>αποτελείται </a:t>
            </a:r>
            <a:r>
              <a:rPr lang="el-GR" sz="2200" dirty="0"/>
              <a:t>από </a:t>
            </a:r>
            <a:r>
              <a:rPr lang="el-GR" sz="2200" b="1" dirty="0"/>
              <a:t>λόβια</a:t>
            </a:r>
            <a:r>
              <a:rPr lang="el-GR" sz="2200" dirty="0"/>
              <a:t> που το καθένα παροχετεύεται από ένα </a:t>
            </a:r>
            <a:r>
              <a:rPr lang="el-GR" sz="2200" b="1" dirty="0"/>
              <a:t>ενδολόβιο</a:t>
            </a:r>
            <a:r>
              <a:rPr lang="el-GR" sz="2200" dirty="0"/>
              <a:t> πόρο. </a:t>
            </a:r>
          </a:p>
          <a:p>
            <a:r>
              <a:rPr lang="el-GR" sz="2200" dirty="0"/>
              <a:t>Ομάδες λοβίων που διαχωρίζονται από διαφράγματα συνδετικού ιστού παροχετεύονται από μεγαλύτερους </a:t>
            </a:r>
            <a:r>
              <a:rPr lang="el-GR" sz="2200" b="1" dirty="0"/>
              <a:t>μεσολόβιους</a:t>
            </a:r>
            <a:r>
              <a:rPr lang="el-GR" sz="2200" dirty="0"/>
              <a:t> πόρους που με την σειρά τους αδειάζουν στον </a:t>
            </a:r>
            <a:r>
              <a:rPr lang="el-GR" sz="2200" b="1" dirty="0"/>
              <a:t>κύριο </a:t>
            </a:r>
            <a:r>
              <a:rPr lang="el-GR" sz="2200" dirty="0"/>
              <a:t>πόρο.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526135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Παραγωγή παγκρεατικών ενζύμων </a:t>
            </a:r>
            <a:r>
              <a:rPr lang="el-GR" sz="3300" b="0" dirty="0" smtClean="0"/>
              <a:t>3/4</a:t>
            </a:r>
            <a:endParaRPr lang="en-US" dirty="0"/>
          </a:p>
        </p:txBody>
      </p:sp>
      <p:pic>
        <p:nvPicPr>
          <p:cNvPr id="18434" name="Picture 2" descr="C:\Users\THOMAS\Desktop\Activate.jpg"/>
          <p:cNvPicPr>
            <a:picLocks noGrp="1" noChangeAspect="1" noChangeArrowheads="1"/>
          </p:cNvPicPr>
          <p:nvPr>
            <p:ph idx="1"/>
          </p:nvPr>
        </p:nvPicPr>
        <p:blipFill>
          <a:blip r:embed="rId2" cstate="print"/>
          <a:stretch>
            <a:fillRect/>
          </a:stretch>
        </p:blipFill>
        <p:spPr bwMode="auto">
          <a:xfrm>
            <a:off x="2178050" y="1824831"/>
            <a:ext cx="4787900" cy="3784600"/>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278194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Παραγωγή παγκρεατικών ενζύμων </a:t>
            </a:r>
            <a:r>
              <a:rPr lang="el-GR" sz="3300" b="0" dirty="0" smtClean="0"/>
              <a:t>4/4</a:t>
            </a:r>
            <a:endParaRPr lang="en-US" dirty="0"/>
          </a:p>
        </p:txBody>
      </p:sp>
      <p:pic>
        <p:nvPicPr>
          <p:cNvPr id="19458" name="Picture 2" descr="C:\Users\THOMAS\Desktop\01_fig1.gif"/>
          <p:cNvPicPr>
            <a:picLocks noGrp="1" noChangeAspect="1" noChangeArrowheads="1"/>
          </p:cNvPicPr>
          <p:nvPr>
            <p:ph idx="1"/>
          </p:nvPr>
        </p:nvPicPr>
        <p:blipFill>
          <a:blip r:embed="rId2" cstate="print"/>
          <a:stretch>
            <a:fillRect/>
          </a:stretch>
        </p:blipFill>
        <p:spPr bwMode="auto">
          <a:xfrm>
            <a:off x="611696" y="1844824"/>
            <a:ext cx="7920608" cy="3817689"/>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315639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Διττανθρακικά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Διοξείδιο </a:t>
            </a:r>
            <a:r>
              <a:rPr lang="el-GR" sz="2200" dirty="0"/>
              <a:t>του άνθρακα (</a:t>
            </a:r>
            <a:r>
              <a:rPr lang="en-US" sz="2200" dirty="0"/>
              <a:t>CO</a:t>
            </a:r>
            <a:r>
              <a:rPr lang="el-GR" sz="2200" baseline="-25000" dirty="0"/>
              <a:t>2</a:t>
            </a:r>
            <a:r>
              <a:rPr lang="el-GR" sz="2200" dirty="0"/>
              <a:t>) διαχέεται από το αίμα προς το εσωτερικό του κυττάρου των πόρων όπου με τη δράση της καρβονικής ανυδράσης </a:t>
            </a:r>
            <a:r>
              <a:rPr lang="el-GR" sz="2200" dirty="0" smtClean="0"/>
              <a:t>διίσταται </a:t>
            </a:r>
            <a:r>
              <a:rPr lang="el-GR" sz="2200" dirty="0"/>
              <a:t>σε </a:t>
            </a:r>
            <a:r>
              <a:rPr lang="en-US" sz="2200" dirty="0"/>
              <a:t>HCO</a:t>
            </a:r>
            <a:r>
              <a:rPr lang="el-GR" sz="2200" baseline="-25000" dirty="0"/>
              <a:t>3</a:t>
            </a:r>
            <a:r>
              <a:rPr lang="el-GR" sz="2200" baseline="30000" dirty="0"/>
              <a:t>- </a:t>
            </a:r>
            <a:r>
              <a:rPr lang="el-GR" sz="2200" dirty="0"/>
              <a:t> και Η</a:t>
            </a:r>
            <a:r>
              <a:rPr lang="el-GR" sz="2200" baseline="30000" dirty="0"/>
              <a:t>+</a:t>
            </a:r>
            <a:r>
              <a:rPr lang="el-GR" sz="2200" dirty="0"/>
              <a:t> .</a:t>
            </a:r>
          </a:p>
          <a:p>
            <a:r>
              <a:rPr lang="el-GR" sz="2200" dirty="0"/>
              <a:t>Το Η</a:t>
            </a:r>
            <a:r>
              <a:rPr lang="en-US" sz="2200" dirty="0"/>
              <a:t>C</a:t>
            </a:r>
            <a:r>
              <a:rPr lang="el-GR" sz="2200" dirty="0"/>
              <a:t>Ο</a:t>
            </a:r>
            <a:r>
              <a:rPr lang="el-GR" sz="2200" baseline="-25000" dirty="0"/>
              <a:t>3</a:t>
            </a:r>
            <a:r>
              <a:rPr lang="el-GR" sz="2200" baseline="30000" dirty="0"/>
              <a:t>-</a:t>
            </a:r>
            <a:r>
              <a:rPr lang="el-GR" sz="2200" dirty="0"/>
              <a:t> μεταφέρεται ενεργητικά (μέσω ενός τασεοεξαρτώμενου διαύλου </a:t>
            </a:r>
            <a:r>
              <a:rPr lang="en-US" sz="2200" dirty="0"/>
              <a:t>HCO</a:t>
            </a:r>
            <a:r>
              <a:rPr lang="el-GR" sz="2200" baseline="-25000" dirty="0"/>
              <a:t>3</a:t>
            </a:r>
            <a:r>
              <a:rPr lang="el-GR" sz="2200" baseline="30000" dirty="0"/>
              <a:t>-</a:t>
            </a:r>
            <a:r>
              <a:rPr lang="el-GR" sz="2200" dirty="0"/>
              <a:t> - </a:t>
            </a:r>
            <a:r>
              <a:rPr lang="en-US" sz="2200" dirty="0"/>
              <a:t>Cl</a:t>
            </a:r>
            <a:r>
              <a:rPr lang="el-GR" sz="2200" baseline="30000" dirty="0"/>
              <a:t>-</a:t>
            </a:r>
            <a:r>
              <a:rPr lang="el-GR" sz="2200" dirty="0"/>
              <a:t> και ενός αντιμεταφορέα </a:t>
            </a:r>
            <a:r>
              <a:rPr lang="en-US" sz="2200" dirty="0"/>
              <a:t>HCO</a:t>
            </a:r>
            <a:r>
              <a:rPr lang="el-GR" sz="2200" baseline="-25000" dirty="0"/>
              <a:t>3</a:t>
            </a:r>
            <a:r>
              <a:rPr lang="el-GR" sz="2200" baseline="30000" dirty="0"/>
              <a:t>-</a:t>
            </a:r>
            <a:r>
              <a:rPr lang="el-GR" sz="2200" dirty="0"/>
              <a:t> -</a:t>
            </a:r>
            <a:r>
              <a:rPr lang="en-US" sz="2200" dirty="0"/>
              <a:t>Cl</a:t>
            </a:r>
            <a:r>
              <a:rPr lang="el-GR" sz="2200" baseline="30000" dirty="0"/>
              <a:t>-</a:t>
            </a:r>
            <a:r>
              <a:rPr lang="el-GR" sz="2200" dirty="0"/>
              <a:t>) από την κυτταρική μεμβράνη του κυττάρου των πόρων προς τον αυλό του εμβόλιμου σωληναρίου. </a:t>
            </a:r>
          </a:p>
          <a:p>
            <a:r>
              <a:rPr lang="el-GR" sz="2200" dirty="0"/>
              <a:t>Τα Η</a:t>
            </a:r>
            <a:r>
              <a:rPr lang="el-GR" sz="2200" baseline="30000" dirty="0"/>
              <a:t>+</a:t>
            </a:r>
            <a:r>
              <a:rPr lang="el-GR" sz="2200" dirty="0"/>
              <a:t> ανταλλάσσονται ενεργητικά από τον άλλο πόλο του κυττάρου με </a:t>
            </a:r>
            <a:r>
              <a:rPr lang="en-US" sz="2200" dirty="0"/>
              <a:t>Na</a:t>
            </a:r>
            <a:r>
              <a:rPr lang="el-GR" sz="2200" baseline="30000" dirty="0"/>
              <a:t>+</a:t>
            </a:r>
            <a:r>
              <a:rPr lang="el-GR" sz="2200" dirty="0"/>
              <a:t> .</a:t>
            </a:r>
          </a:p>
          <a:p>
            <a:r>
              <a:rPr lang="en-US" sz="2200" dirty="0"/>
              <a:t>T</a:t>
            </a:r>
            <a:r>
              <a:rPr lang="el-GR" sz="2200" dirty="0"/>
              <a:t>α </a:t>
            </a:r>
            <a:r>
              <a:rPr lang="en-US" sz="2200" dirty="0"/>
              <a:t>Na</a:t>
            </a:r>
            <a:r>
              <a:rPr lang="el-GR" sz="2200" baseline="30000" dirty="0"/>
              <a:t>+</a:t>
            </a:r>
            <a:r>
              <a:rPr lang="el-GR" sz="2200" dirty="0"/>
              <a:t> διαχέονται η μεταφέρονται ενεργητικά δια της κυτταρικής μεμβράνης του πόλου που βρίσκεται προς τον αυλό του εμβόλιμου σωληναρίου για αποκατάσταση της ηλεκτρικής ουδετερότητας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830064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Διττανθρακικά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Με </a:t>
            </a:r>
            <a:r>
              <a:rPr lang="el-GR" sz="2200" dirty="0"/>
              <a:t>την μετακίνηση </a:t>
            </a:r>
            <a:r>
              <a:rPr lang="en-US" sz="2200" dirty="0"/>
              <a:t>Na</a:t>
            </a:r>
            <a:r>
              <a:rPr lang="el-GR" sz="2200" baseline="30000" dirty="0"/>
              <a:t>+</a:t>
            </a:r>
            <a:r>
              <a:rPr lang="el-GR" sz="2200" dirty="0"/>
              <a:t> και  Η</a:t>
            </a:r>
            <a:r>
              <a:rPr lang="en-US" sz="2200" dirty="0"/>
              <a:t>CO</a:t>
            </a:r>
            <a:r>
              <a:rPr lang="el-GR" sz="2200" baseline="-25000" dirty="0"/>
              <a:t>3</a:t>
            </a:r>
            <a:r>
              <a:rPr lang="el-GR" sz="2200" baseline="30000" dirty="0"/>
              <a:t>-</a:t>
            </a:r>
            <a:r>
              <a:rPr lang="el-GR" sz="2200" dirty="0"/>
              <a:t> από το αίμα προς τον αυλό δημιουργείται  ωσμωτικό πρανές με συνέπεια  ώσμωση </a:t>
            </a:r>
            <a:r>
              <a:rPr lang="el-GR" sz="2200" dirty="0" smtClean="0"/>
              <a:t>Η</a:t>
            </a:r>
            <a:r>
              <a:rPr lang="el-GR" sz="2200" baseline="-25000" dirty="0" smtClean="0"/>
              <a:t>2</a:t>
            </a:r>
            <a:r>
              <a:rPr lang="el-GR" sz="2200" dirty="0" smtClean="0"/>
              <a:t>Ο </a:t>
            </a:r>
            <a:r>
              <a:rPr lang="el-GR" sz="2200" dirty="0"/>
              <a:t>προς τους πόρους και δημιουργία του διαλύματος Ν</a:t>
            </a:r>
            <a:r>
              <a:rPr lang="en-US" sz="2200" dirty="0"/>
              <a:t>aHCO</a:t>
            </a:r>
            <a:r>
              <a:rPr lang="el-GR" sz="2200" baseline="-25000" dirty="0" smtClean="0"/>
              <a:t>3</a:t>
            </a:r>
            <a:r>
              <a:rPr lang="el-GR" sz="2200" dirty="0" smtClean="0"/>
              <a:t>. </a:t>
            </a:r>
            <a:endParaRPr lang="el-GR" sz="2200" dirty="0"/>
          </a:p>
          <a:p>
            <a:r>
              <a:rPr lang="el-GR" sz="2200" dirty="0"/>
              <a:t>Κατά την ροή του παγκρεατικού υγρού εντός των πόρων πραγματοποιείται ανταλλαγή </a:t>
            </a:r>
            <a:r>
              <a:rPr lang="en-US" sz="2200" dirty="0"/>
              <a:t>HCO</a:t>
            </a:r>
            <a:r>
              <a:rPr lang="el-GR" sz="2200" baseline="-25000" dirty="0"/>
              <a:t>3</a:t>
            </a:r>
            <a:r>
              <a:rPr lang="el-GR" sz="2200" baseline="30000" dirty="0"/>
              <a:t>-</a:t>
            </a:r>
            <a:r>
              <a:rPr lang="el-GR" sz="2200" dirty="0"/>
              <a:t>  </a:t>
            </a:r>
            <a:r>
              <a:rPr lang="en-US" sz="2200" dirty="0"/>
              <a:t>Cl </a:t>
            </a:r>
            <a:r>
              <a:rPr lang="el-GR" sz="2200" baseline="30000" dirty="0"/>
              <a:t>-</a:t>
            </a:r>
            <a:r>
              <a:rPr lang="el-GR" sz="2200" dirty="0"/>
              <a:t>που εξαρτάται από την ταχύτητα ροής. </a:t>
            </a:r>
            <a:endParaRPr lang="el-GR" sz="2200" dirty="0" smtClean="0"/>
          </a:p>
          <a:p>
            <a:r>
              <a:rPr lang="el-GR" sz="2200" dirty="0" smtClean="0"/>
              <a:t>Όσο </a:t>
            </a:r>
            <a:r>
              <a:rPr lang="el-GR" sz="2200" dirty="0"/>
              <a:t>περισσότερο παγκρεατικό υγρό παράγεται τόσο μεγαλύτερη είναι η ταχύτητα ροής και επομένως μικρότερη η ανταλλαγή των ιόντων άρα τόσο πλουσιότερο σε</a:t>
            </a:r>
            <a:r>
              <a:rPr lang="en-US" sz="2200" dirty="0"/>
              <a:t>HCO</a:t>
            </a:r>
            <a:r>
              <a:rPr lang="el-GR" sz="2200" baseline="-25000" dirty="0"/>
              <a:t>3</a:t>
            </a:r>
            <a:r>
              <a:rPr lang="el-GR" sz="2200" baseline="30000" dirty="0"/>
              <a:t>-</a:t>
            </a:r>
            <a:r>
              <a:rPr lang="el-GR" sz="2200" dirty="0"/>
              <a:t> είναι το παγκρεατικό </a:t>
            </a:r>
            <a:r>
              <a:rPr lang="el-GR" sz="2200" dirty="0" smtClean="0"/>
              <a:t>υγρό.</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610040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Φάσεις έκκρισης του παγκρεατικού υγρού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έκκριση παγκρεατικού υγρού επιτελείται σε τρεις φάσεις: </a:t>
            </a:r>
            <a:r>
              <a:rPr lang="el-GR" dirty="0" smtClean="0"/>
              <a:t>Κεφαλική, Γαστρική</a:t>
            </a:r>
            <a:r>
              <a:rPr lang="el-GR" dirty="0"/>
              <a:t>, </a:t>
            </a:r>
            <a:r>
              <a:rPr lang="el-GR" dirty="0" smtClean="0"/>
              <a:t>Εντερική.</a:t>
            </a:r>
          </a:p>
          <a:p>
            <a:r>
              <a:rPr lang="el-GR" b="1" dirty="0" smtClean="0"/>
              <a:t>ΚΕΦΑΛΙΚΗ </a:t>
            </a:r>
            <a:r>
              <a:rPr lang="el-GR" b="1" dirty="0"/>
              <a:t>ΦΑΣΗ</a:t>
            </a:r>
            <a:endParaRPr lang="el-GR" dirty="0"/>
          </a:p>
          <a:p>
            <a:pPr marL="355600" indent="0">
              <a:buNone/>
            </a:pPr>
            <a:r>
              <a:rPr lang="el-GR" dirty="0"/>
              <a:t>Ερεθίσματα οπτικά, οσφρητικά, γευστικά προκαλούν την δημιουργία νευρικών σημάτων από τον εγκεφαλικό φλοιό και τον υποθάλαμο μέσω του πνευμονογαστρικού </a:t>
            </a:r>
            <a:r>
              <a:rPr lang="el-GR" dirty="0" smtClean="0"/>
              <a:t>νεύρου</a:t>
            </a:r>
            <a:r>
              <a:rPr lang="en-US" dirty="0" smtClean="0"/>
              <a:t>.</a:t>
            </a:r>
            <a:r>
              <a:rPr lang="el-GR" dirty="0" smtClean="0"/>
              <a:t> Διεγείρουν </a:t>
            </a:r>
            <a:r>
              <a:rPr lang="el-GR" dirty="0"/>
              <a:t>το πάγκρεας με αποτέλεσμα την έκκριση μέτριου ποσού ενζύμων που αποτελεί το 20% της ολικής παγκρεατικής </a:t>
            </a:r>
            <a:r>
              <a:rPr lang="el-GR" dirty="0" smtClean="0"/>
              <a:t>έκκρισης. Ελάχιστο </a:t>
            </a:r>
            <a:r>
              <a:rPr lang="el-GR" dirty="0"/>
              <a:t>έκκριμα ρέει προς το έντερο γιατί παράγονται ελάχιστο νερό και </a:t>
            </a:r>
            <a:r>
              <a:rPr lang="el-GR" dirty="0" smtClean="0"/>
              <a:t>ηλεκτρολύτες.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945935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Φάσεις έκκρισης του παγκρεατικού υγρού </a:t>
            </a:r>
            <a:r>
              <a:rPr lang="el-GR" sz="3000" b="0" dirty="0" smtClean="0"/>
              <a:t>2/2</a:t>
            </a:r>
            <a:endParaRPr lang="en-US" sz="3000" b="0"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ΓΑΣΤΡΙΚΗ </a:t>
            </a:r>
            <a:r>
              <a:rPr lang="el-GR" b="1" dirty="0"/>
              <a:t>ΦΑΣΗ</a:t>
            </a:r>
            <a:endParaRPr lang="el-GR" dirty="0"/>
          </a:p>
          <a:p>
            <a:pPr marL="355600" indent="0">
              <a:buNone/>
            </a:pPr>
            <a:r>
              <a:rPr lang="el-GR" dirty="0"/>
              <a:t>Κατά την γαστρική φάση η νευρική διέγερση για την παραγωγή ενζύμων συνεχίζεται με αποτέλεσμα την παραγωγή άλλων 5-10% των ενζύμων που εκκρίνονται μετά από γεύμα. </a:t>
            </a:r>
            <a:r>
              <a:rPr lang="el-GR" dirty="0" smtClean="0"/>
              <a:t> Ελάχιστα </a:t>
            </a:r>
            <a:r>
              <a:rPr lang="el-GR" dirty="0"/>
              <a:t>ποσά διοχετεύονται προς τον αυλό του δωδεκαδακτύλου γιατί εξακολουθεί η έλλειψη επαρκούς ποσότητος υγρού από το </a:t>
            </a:r>
            <a:r>
              <a:rPr lang="el-GR" dirty="0" smtClean="0"/>
              <a:t>έκκριμα.</a:t>
            </a:r>
            <a:endParaRPr lang="el-GR" dirty="0"/>
          </a:p>
          <a:p>
            <a:r>
              <a:rPr lang="el-GR" b="1" dirty="0"/>
              <a:t>ΕΝΤΕΡΙΚΗ ΦΑΣΗ</a:t>
            </a:r>
            <a:endParaRPr lang="el-GR" dirty="0"/>
          </a:p>
          <a:p>
            <a:pPr marL="355600" indent="0">
              <a:buNone/>
            </a:pPr>
            <a:r>
              <a:rPr lang="el-GR" dirty="0"/>
              <a:t>Με την είσοδο χυμού στο λεπτό </a:t>
            </a:r>
            <a:r>
              <a:rPr lang="el-GR" dirty="0" smtClean="0"/>
              <a:t>έντερο, η </a:t>
            </a:r>
            <a:r>
              <a:rPr lang="el-GR" dirty="0"/>
              <a:t>έκκριση του παγκρεατικού υγρού γίνεται άφθονη </a:t>
            </a:r>
            <a:r>
              <a:rPr lang="el-GR" dirty="0" smtClean="0"/>
              <a:t>ως απάντηση </a:t>
            </a:r>
            <a:r>
              <a:rPr lang="el-GR" dirty="0"/>
              <a:t>στο </a:t>
            </a:r>
            <a:r>
              <a:rPr lang="el-GR" dirty="0" smtClean="0"/>
              <a:t>ερέθισμα </a:t>
            </a:r>
            <a:r>
              <a:rPr lang="el-GR" dirty="0"/>
              <a:t>της </a:t>
            </a:r>
            <a:r>
              <a:rPr lang="el-GR" b="1" dirty="0"/>
              <a:t>εκκριματίνης.</a:t>
            </a:r>
            <a:r>
              <a:rPr lang="el-GR" dirty="0"/>
              <a:t> </a:t>
            </a:r>
            <a:r>
              <a:rPr lang="el-GR" dirty="0" smtClean="0"/>
              <a:t> Επιπλέον </a:t>
            </a:r>
            <a:r>
              <a:rPr lang="el-GR" dirty="0"/>
              <a:t>η </a:t>
            </a:r>
            <a:r>
              <a:rPr lang="el-GR" b="1" dirty="0"/>
              <a:t>χολοκυστοκινίνη </a:t>
            </a:r>
            <a:r>
              <a:rPr lang="el-GR" dirty="0"/>
              <a:t>προκαλεί μεγαλύτερη έκκριση </a:t>
            </a:r>
            <a:r>
              <a:rPr lang="el-GR" dirty="0" smtClean="0"/>
              <a:t>ενζύμων.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399471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Εκκριματίνη</a:t>
            </a:r>
            <a:endParaRPr lang="en-US" sz="4000" b="1" dirty="0"/>
          </a:p>
        </p:txBody>
      </p:sp>
      <p:sp>
        <p:nvSpPr>
          <p:cNvPr id="3" name="2 - Θέση περιεχομένου"/>
          <p:cNvSpPr>
            <a:spLocks noGrp="1"/>
          </p:cNvSpPr>
          <p:nvPr>
            <p:ph idx="1"/>
          </p:nvPr>
        </p:nvSpPr>
        <p:spPr/>
        <p:txBody>
          <a:bodyPr>
            <a:noAutofit/>
          </a:bodyPr>
          <a:lstStyle/>
          <a:p>
            <a:r>
              <a:rPr lang="el-GR" sz="2200" b="1" dirty="0" smtClean="0"/>
              <a:t>ΕΚΚΡΙΜΑΤΙΝΗ</a:t>
            </a:r>
            <a:endParaRPr lang="el-GR" sz="2200" dirty="0" smtClean="0"/>
          </a:p>
          <a:p>
            <a:pPr marL="355600" indent="0">
              <a:buNone/>
            </a:pPr>
            <a:r>
              <a:rPr lang="el-GR" sz="2200" dirty="0" smtClean="0"/>
              <a:t>Όταν όξινος χυμός με </a:t>
            </a:r>
            <a:r>
              <a:rPr lang="en-US" sz="2200" dirty="0" smtClean="0"/>
              <a:t>pH</a:t>
            </a:r>
            <a:r>
              <a:rPr lang="el-GR" sz="2200" dirty="0" smtClean="0"/>
              <a:t> 4,5-5 εισέρχεται στο δωδεκαδάκτυλο προκαλεί την απελευθέρωση και ενεργοποίηση της εκκριματίνης</a:t>
            </a:r>
          </a:p>
          <a:p>
            <a:pPr marL="355600" indent="0">
              <a:buNone/>
            </a:pPr>
            <a:r>
              <a:rPr lang="el-GR" sz="2200" dirty="0" smtClean="0"/>
              <a:t>Η εκκριματίνη προκαλεί την παράγωγή άφθονου παγκρεατικού υγρού που περιέχει μεγάλες ποσότητες </a:t>
            </a:r>
            <a:r>
              <a:rPr lang="en-US" sz="2200" dirty="0" smtClean="0"/>
              <a:t>NAHCO</a:t>
            </a:r>
            <a:r>
              <a:rPr lang="el-GR" sz="2200" dirty="0" smtClean="0"/>
              <a:t>3  με αποτέλεσμα την εξουδετέρωση του </a:t>
            </a:r>
            <a:r>
              <a:rPr lang="en-US" sz="2200" dirty="0" smtClean="0"/>
              <a:t>HCl</a:t>
            </a:r>
            <a:r>
              <a:rPr lang="el-GR" sz="2200" dirty="0" smtClean="0"/>
              <a:t> του γαστρικού υγρού</a:t>
            </a:r>
          </a:p>
          <a:p>
            <a:pPr marL="355600" indent="0">
              <a:buNone/>
            </a:pPr>
            <a:r>
              <a:rPr lang="el-GR" sz="2200" dirty="0" smtClean="0"/>
              <a:t>Έτσι, τερματίζεται η δραστηριότητα του γαστρικού υγρού, ο βλεννογόνος του δωδεκαδακτύλου προστατεύεται από την δημιουργία έλκους ενώ  παρέχεται και το κατάλληλο </a:t>
            </a:r>
            <a:r>
              <a:rPr lang="en-US" sz="2200" dirty="0" smtClean="0"/>
              <a:t>pH</a:t>
            </a:r>
            <a:r>
              <a:rPr lang="el-GR" sz="2200" dirty="0" smtClean="0"/>
              <a:t> για την δράση των πεπτικών ενζύμων (7-8).</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635496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Χολοκυστοκινίνη</a:t>
            </a:r>
            <a:endParaRPr lang="en-US" sz="4000" b="1" dirty="0"/>
          </a:p>
        </p:txBody>
      </p:sp>
      <p:sp>
        <p:nvSpPr>
          <p:cNvPr id="3" name="2 - Θέση περιεχομένου"/>
          <p:cNvSpPr>
            <a:spLocks noGrp="1"/>
          </p:cNvSpPr>
          <p:nvPr>
            <p:ph idx="1"/>
          </p:nvPr>
        </p:nvSpPr>
        <p:spPr/>
        <p:txBody>
          <a:bodyPr>
            <a:noAutofit/>
          </a:bodyPr>
          <a:lstStyle/>
          <a:p>
            <a:r>
              <a:rPr lang="el-GR" b="1" dirty="0" smtClean="0"/>
              <a:t>ΧΟΛΟΚΥΣΤΟΚΙΝΙΝΗ</a:t>
            </a:r>
            <a:endParaRPr lang="el-GR" dirty="0" smtClean="0"/>
          </a:p>
          <a:p>
            <a:pPr marL="355600" indent="0">
              <a:buNone/>
            </a:pPr>
            <a:r>
              <a:rPr lang="el-GR" dirty="0" smtClean="0"/>
              <a:t>Με την είσοδο τροφής στο δωδεκαδάκτυλο προκαλείται η παραγωγή της </a:t>
            </a:r>
            <a:r>
              <a:rPr lang="el-GR" b="1" dirty="0" smtClean="0"/>
              <a:t>χολοκυστοκινίνης </a:t>
            </a:r>
            <a:r>
              <a:rPr lang="el-GR" dirty="0" smtClean="0"/>
              <a:t>. Ερέθισμα για την έκκριση της είναι οι πρωτεόζες και πεπτόνες (προϊόντα της μερικής διάσπασης των πρωτεϊνών) καθώς και λιπαρά οξέα και το </a:t>
            </a:r>
            <a:r>
              <a:rPr lang="en-US" dirty="0" smtClean="0"/>
              <a:t>HCl</a:t>
            </a:r>
            <a:r>
              <a:rPr lang="el-GR" dirty="0" smtClean="0"/>
              <a:t>.</a:t>
            </a:r>
          </a:p>
          <a:p>
            <a:pPr marL="355600" indent="0">
              <a:buNone/>
            </a:pPr>
            <a:r>
              <a:rPr lang="el-GR" dirty="0" smtClean="0"/>
              <a:t>Η χολοκυστοκινίνη είναι η κυρίως υπεύθυνη ορμόνη για την έκκριση της μεγαλύτερης ποσότητος των πεπτικών ενζύμων (70-80%).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260418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Διαβήτης ορισμοί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a:t>Ο </a:t>
            </a:r>
            <a:r>
              <a:rPr lang="el-GR" b="1" dirty="0"/>
              <a:t>σακχαρώδης διαβήτης </a:t>
            </a:r>
            <a:r>
              <a:rPr lang="el-GR" dirty="0"/>
              <a:t>είναι μια μεταβολική νόσος η οποία χαρακτηρίζεται από αύξηση της συγκέντρωσης του σακχάρου στο αίμα (υπεργλυκαιμία) και διαταραχή του μεταβολισμού της γλυκόζης, είτε ως αποτέλεσμα ελαττωμένης έκκρισης ινσουλίνης, είτε λόγω ελάττωσης της ευαισθησίας των κυττάρων του σώματος στην ινσουλίνη.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076639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Διαβήτης ορισμοί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σακχαρώδης διαβήτης έχει χρόνια πορεία και μπορεί να προκαλέσει μια σειρά σοβαρών επιπλοκών όπως καρδιαγγειακή νόσο, χρόνια νεφρική ανεπάρκεια, βλάβες του αμφιβληστροειδή, βλάβες των νεύρων κ.α. Πρωτεύοντα ρόλο στη θεραπεία του παίζει η χορήγηση ινσουλίνης</a:t>
            </a:r>
            <a:r>
              <a:rPr lang="el-GR" dirty="0" smtClean="0"/>
              <a:t>.</a:t>
            </a:r>
            <a:endParaRPr lang="el-GR" dirty="0"/>
          </a:p>
          <a:p>
            <a:r>
              <a:rPr lang="el-GR" dirty="0"/>
              <a:t>Οι κύριοι τύποι σακχαρώδη διαβήτη είναι ο διαβήτης τύπου Ι και ο διαβήτης </a:t>
            </a:r>
            <a:r>
              <a:rPr lang="el-GR" dirty="0" smtClean="0"/>
              <a:t>τύπου ΙΙ</a:t>
            </a: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51499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Ανατομικά στοιχεία του παγκρέατος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Δομική </a:t>
            </a:r>
            <a:r>
              <a:rPr lang="el-GR" sz="2200" dirty="0"/>
              <a:t>και λειτουργική μονάδα κάθε λοβίου είναι η </a:t>
            </a:r>
            <a:r>
              <a:rPr lang="el-GR" sz="2200" b="1" dirty="0"/>
              <a:t>εκκριτική μονάδα.  </a:t>
            </a:r>
            <a:endParaRPr lang="el-GR" sz="2200" dirty="0"/>
          </a:p>
          <a:p>
            <a:r>
              <a:rPr lang="el-GR" sz="2200" dirty="0"/>
              <a:t>Η εκκριτική μονάδα αποτελείται από την </a:t>
            </a:r>
            <a:r>
              <a:rPr lang="el-GR" sz="2200" b="1" dirty="0"/>
              <a:t>αδενοκυψέλη </a:t>
            </a:r>
            <a:r>
              <a:rPr lang="el-GR" sz="2200" dirty="0"/>
              <a:t>και τον </a:t>
            </a:r>
            <a:r>
              <a:rPr lang="el-GR" sz="2200" b="1" dirty="0"/>
              <a:t>εμβόλιμο πόρο. </a:t>
            </a:r>
            <a:r>
              <a:rPr lang="el-GR" sz="2200" dirty="0"/>
              <a:t>Η </a:t>
            </a:r>
            <a:r>
              <a:rPr lang="el-GR" sz="2200" b="1" dirty="0"/>
              <a:t>αδενοκυψέλη </a:t>
            </a:r>
            <a:r>
              <a:rPr lang="el-GR" sz="2200" dirty="0"/>
              <a:t>αποτελείται από 15-100 κύτταρα</a:t>
            </a:r>
            <a:r>
              <a:rPr lang="el-GR" sz="2200" b="1" dirty="0"/>
              <a:t> </a:t>
            </a:r>
            <a:r>
              <a:rPr lang="el-GR" sz="2200" dirty="0"/>
              <a:t>που συνθέτουν και εκκρίνουν στον αυλό περίπου 20 διαφορετικά ζυμογόνα και πεπτικές </a:t>
            </a:r>
            <a:r>
              <a:rPr lang="el-GR" sz="2200" dirty="0" smtClean="0"/>
              <a:t>πρωτεΐνες </a:t>
            </a:r>
            <a:r>
              <a:rPr lang="el-GR" sz="2200" dirty="0"/>
              <a:t>Τα </a:t>
            </a:r>
            <a:r>
              <a:rPr lang="el-GR" sz="2200" b="1" dirty="0"/>
              <a:t>επιθηλιακά κύτταρα των πόρων </a:t>
            </a:r>
            <a:r>
              <a:rPr lang="el-GR" sz="2200" dirty="0"/>
              <a:t>συμμετέχουν στην τελική σύνθεση του παγκρεατικού υγρού με την ρύθμιση της έκκρισης ηλεκτρολυτών, διττανθρακικών και </a:t>
            </a:r>
            <a:r>
              <a:rPr lang="el-GR" sz="2200" dirty="0" smtClean="0"/>
              <a:t>Η2Ο.</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200828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Σακχαρώδης διαβήτης Ι</a:t>
            </a:r>
            <a:endParaRPr lang="en-US" sz="4000" b="1" dirty="0"/>
          </a:p>
        </p:txBody>
      </p:sp>
      <p:sp>
        <p:nvSpPr>
          <p:cNvPr id="3" name="2 - Θέση περιεχομένου"/>
          <p:cNvSpPr>
            <a:spLocks noGrp="1"/>
          </p:cNvSpPr>
          <p:nvPr>
            <p:ph idx="1"/>
          </p:nvPr>
        </p:nvSpPr>
        <p:spPr>
          <a:xfrm>
            <a:off x="564704" y="1124744"/>
            <a:ext cx="8579296" cy="5472608"/>
          </a:xfrm>
        </p:spPr>
        <p:txBody>
          <a:bodyPr>
            <a:normAutofit fontScale="92500" lnSpcReduction="10000"/>
          </a:bodyPr>
          <a:lstStyle/>
          <a:p>
            <a:pPr marL="0" indent="0">
              <a:buNone/>
            </a:pPr>
            <a:r>
              <a:rPr lang="el-GR" dirty="0" smtClean="0"/>
              <a:t>Παλαιότερα </a:t>
            </a:r>
            <a:r>
              <a:rPr lang="el-GR" dirty="0"/>
              <a:t>γνωστός και ως ινσουλινοεξαρτώμενος ή νεανικός </a:t>
            </a:r>
            <a:r>
              <a:rPr lang="el-GR" dirty="0" smtClean="0"/>
              <a:t>διαβήτης.</a:t>
            </a:r>
          </a:p>
          <a:p>
            <a:r>
              <a:rPr lang="el-GR" dirty="0" smtClean="0"/>
              <a:t>Χαρακτηρίζεται </a:t>
            </a:r>
            <a:r>
              <a:rPr lang="el-GR" dirty="0"/>
              <a:t>από καταστροφή των β- κυττάρων του παγκρέατος, που είναι υπεύθυνα για την παραγωγή ινσουλίνης, με αποτέλεσμα ολική έλλειψη ή ελάχιστη έκκριση ινσουλίνης. </a:t>
            </a:r>
            <a:endParaRPr lang="el-GR" dirty="0" smtClean="0"/>
          </a:p>
          <a:p>
            <a:r>
              <a:rPr lang="el-GR" dirty="0" smtClean="0"/>
              <a:t>Η </a:t>
            </a:r>
            <a:r>
              <a:rPr lang="el-GR" dirty="0"/>
              <a:t>μορφή αυτή διαβήτη θεωρείται ανοσολογικό νόσημα. Ο οργανισμός δηλαδή αναγνωρίζει τα ίδια του τα β-κύτταρα στο πάγκρεας ως ξένα και κινητοποιεί μια διαδικασία καταστροφής.</a:t>
            </a:r>
          </a:p>
          <a:p>
            <a:r>
              <a:rPr lang="el-GR" dirty="0"/>
              <a:t>Ο τύπος αυτός προσβάλλει το 5-10% των περιπτώσεων διαβήτη, από τις οποίες αντιστοιχεί κυρίως σε παιδιά αλλά και ενήλικες (σε μικρότερο ποσοστό). </a:t>
            </a:r>
            <a:endParaRPr lang="el-GR" dirty="0" smtClean="0"/>
          </a:p>
          <a:p>
            <a:r>
              <a:rPr lang="el-GR" dirty="0" smtClean="0"/>
              <a:t>Ο </a:t>
            </a:r>
            <a:r>
              <a:rPr lang="el-GR" dirty="0"/>
              <a:t>ασθενής είναι απόλυτα εξαρτημένος από την εξωγενή χορήγηση ινσουλίνης, προκειμένου τα επίπεδα σακχάρου του αίματος να διατηρηθούν σε φυσιολογικά </a:t>
            </a:r>
            <a:r>
              <a:rPr lang="el-GR" dirty="0" smtClean="0"/>
              <a:t>επίπεδα.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832296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Σακχαρώδης διαβήτης ΙΙ</a:t>
            </a:r>
            <a:endParaRPr lang="en-US"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dirty="0" smtClean="0"/>
              <a:t>Παλαιότερα </a:t>
            </a:r>
            <a:r>
              <a:rPr lang="el-GR" dirty="0"/>
              <a:t>γνωστός και ως μη ινσουλινοεξαρτώμενος </a:t>
            </a:r>
            <a:r>
              <a:rPr lang="el-GR" dirty="0" smtClean="0"/>
              <a:t>διαβήτης.</a:t>
            </a:r>
          </a:p>
          <a:p>
            <a:r>
              <a:rPr lang="el-GR" dirty="0" smtClean="0"/>
              <a:t>Χαρακτηρίζεται </a:t>
            </a:r>
            <a:r>
              <a:rPr lang="el-GR" dirty="0"/>
              <a:t>από το συνδυασμό ελαττωμένης έκκρισης ινσουλίνης και ελαττωμένης ευαισθησίας των κυττάρων στη δράση της (ινσουλινοαντοχή).                 </a:t>
            </a:r>
          </a:p>
          <a:p>
            <a:r>
              <a:rPr lang="el-GR" dirty="0"/>
              <a:t>Στα πρώτα στάδια της νόσου, η ελαττωμένη ευαισθησία στην ινσουλίνη είναι η κύρια διαταραχή, ενώ τα επίπεδα ινσουλίνης στο αίμα είναι αυξημένα</a:t>
            </a:r>
            <a:r>
              <a:rPr lang="el-GR" dirty="0" smtClean="0"/>
              <a:t>.</a:t>
            </a:r>
            <a:endParaRPr lang="el-GR" dirty="0"/>
          </a:p>
          <a:p>
            <a:r>
              <a:rPr lang="el-GR" dirty="0"/>
              <a:t> Ο διαβήτης τύπου ΙΙ προσβάλει το 90-95% των περιπτώσεων  και είναι η συχνότερη αιτία διαβήτη στους ενήλικες και συνήθως σε άτομα ηλικίας άνω των 40 χρονών. </a:t>
            </a:r>
            <a:endParaRPr lang="el-GR" dirty="0" smtClean="0"/>
          </a:p>
          <a:p>
            <a:r>
              <a:rPr lang="el-GR" dirty="0" smtClean="0"/>
              <a:t>Η </a:t>
            </a:r>
            <a:r>
              <a:rPr lang="el-GR" dirty="0"/>
              <a:t>επιβίωση του ατόμου δεν εξαρτάται από την εξωγενή χορήγηση ινσουλίνης.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87757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Επιδημιολογικά δεδομένα διαβήτη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Ο </a:t>
            </a:r>
            <a:r>
              <a:rPr lang="el-GR" dirty="0"/>
              <a:t>διαβήτης αποτελεί μια από τις κυριότερες αιτίες θανάτου παγκοσμίως. Κάθε 10 δευτερόλεπτα ένα άτομο πεθαίνει από διαβήτη ή κάποια επιπλοκή της νόσου. </a:t>
            </a:r>
            <a:endParaRPr lang="el-GR" dirty="0" smtClean="0"/>
          </a:p>
          <a:p>
            <a:r>
              <a:rPr lang="el-GR" dirty="0" smtClean="0"/>
              <a:t>Αν </a:t>
            </a:r>
            <a:r>
              <a:rPr lang="el-GR" dirty="0"/>
              <a:t>δεν ληφθούν άμεσα μέτρα οι θάνατοι εξαιτίας του διαβήτη, θα αυξηθούν κατά 50% μέσα σε μόλις 10 έτη.  </a:t>
            </a:r>
            <a:endParaRPr lang="el-GR" dirty="0" smtClean="0"/>
          </a:p>
          <a:p>
            <a:r>
              <a:rPr lang="el-GR" dirty="0" smtClean="0"/>
              <a:t>Σύμφωνα </a:t>
            </a:r>
            <a:r>
              <a:rPr lang="el-GR" dirty="0"/>
              <a:t>με την Διεθνή </a:t>
            </a:r>
            <a:r>
              <a:rPr lang="el-GR" dirty="0" smtClean="0"/>
              <a:t>Ομοσπονδία </a:t>
            </a:r>
            <a:r>
              <a:rPr lang="el-GR" dirty="0"/>
              <a:t>για τον σακχαρώδη διαβήτη (</a:t>
            </a:r>
            <a:r>
              <a:rPr lang="en-US" dirty="0"/>
              <a:t>IDF</a:t>
            </a:r>
            <a:r>
              <a:rPr lang="el-GR" dirty="0"/>
              <a:t>) υπολογίζεται ότι το 2007 περίπου 3,5 εκατομμύρια άνθρωποι έχασαν τη ζωή τους εξαιτίας του διαβήτη, αριθμός που υπερβαίνει τους θανάτους από τον ιό του </a:t>
            </a:r>
            <a:r>
              <a:rPr lang="en-US" dirty="0"/>
              <a:t>AIDS</a:t>
            </a:r>
            <a:r>
              <a:rPr lang="el-GR" dirty="0"/>
              <a:t> και την ελονοσία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195531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Επιδημιολογικά δεδομένα διαβήτη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εξάπλωση του διαβήτη παγκοσμίως μέχρι το έτος 2000 άγγιζε τα 171.000.000 άτομα ενώ υπολογίζεται ότι ως το 2030 ο αριθμός θα αγγίξει τα 366.000.000 . </a:t>
            </a:r>
            <a:endParaRPr lang="el-GR" dirty="0" smtClean="0"/>
          </a:p>
          <a:p>
            <a:r>
              <a:rPr lang="el-GR" dirty="0" smtClean="0"/>
              <a:t>Αυτό </a:t>
            </a:r>
            <a:r>
              <a:rPr lang="el-GR" dirty="0"/>
              <a:t>οφείλεται στο ότι ο παγκόσμιος πληθυσμός αυξάνεται, ζει περισσότερο, υιοθετεί ανθυγιεινό τρόπο διατροφής και αυξάνεται ολοένα και περισσότερο ο καθιστικός τρόπος ζωής. </a:t>
            </a:r>
            <a:r>
              <a:rPr lang="el-GR" dirty="0" smtClean="0"/>
              <a:t>Για </a:t>
            </a:r>
            <a:r>
              <a:rPr lang="el-GR" dirty="0"/>
              <a:t>το 90-95% αυτών των περιπτώσεων υπεύθυνος είναι ο διαβήτης τύπου </a:t>
            </a:r>
            <a:r>
              <a:rPr lang="en-US" dirty="0"/>
              <a:t>II</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523865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Αιτιολογία διαβήτη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marL="0" indent="0">
              <a:buNone/>
            </a:pPr>
            <a:r>
              <a:rPr lang="el-GR" sz="2200" dirty="0" smtClean="0"/>
              <a:t>Τα </a:t>
            </a:r>
            <a:r>
              <a:rPr lang="el-GR" sz="2200" dirty="0"/>
              <a:t>ακριβή αίτια αυτής της ασθένειας δεν είναι γνωστά. Υπάρχουν όμως δύο παράγοντες που παίζουν πολύ σημαντικό ρόλο στην εμφάνιση της νόσου.</a:t>
            </a:r>
          </a:p>
          <a:p>
            <a:r>
              <a:rPr lang="el-GR" sz="2200" dirty="0"/>
              <a:t>Ο πρώτος είναι η </a:t>
            </a:r>
            <a:r>
              <a:rPr lang="el-GR" sz="2200" b="1" dirty="0" smtClean="0"/>
              <a:t>κληρονομικότητα.</a:t>
            </a:r>
          </a:p>
          <a:p>
            <a:pPr marL="355600" indent="0">
              <a:buNone/>
            </a:pPr>
            <a:r>
              <a:rPr lang="el-GR" sz="2200" dirty="0" smtClean="0"/>
              <a:t>Άτομα </a:t>
            </a:r>
            <a:r>
              <a:rPr lang="el-GR" sz="2200" dirty="0"/>
              <a:t>που έχουν συγγενείς που πάσχουν από σακχαρώδη διαβήτη, ενδεχομένως θα παρουσιάσουν και οι ίδιοι αυτό το πρόβλημα. Για την εκδήλωση της νόσου φαίνεται ότι υπάρχει γενετική προδιάθεση. </a:t>
            </a:r>
            <a:endParaRPr lang="el-GR" sz="2200" dirty="0" smtClean="0"/>
          </a:p>
          <a:p>
            <a:pPr marL="355600" indent="0">
              <a:buNone/>
            </a:pPr>
            <a:r>
              <a:rPr lang="el-GR" sz="2200" dirty="0" smtClean="0"/>
              <a:t>Η </a:t>
            </a:r>
            <a:r>
              <a:rPr lang="el-GR" sz="2200" dirty="0"/>
              <a:t>προδιάθεση αυτή δεν είναι δυνατό να ανατραπεί, ούτε από το άτομο που θα εκδηλώσει τη νόσο, αλλά προς το </a:t>
            </a:r>
            <a:r>
              <a:rPr lang="el-GR" sz="2200" dirty="0" smtClean="0"/>
              <a:t>παρόν </a:t>
            </a:r>
            <a:r>
              <a:rPr lang="el-GR" sz="2200" dirty="0"/>
              <a:t>ούτε από την επιστήμη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475148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Αιτιολογία διαβήτη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435280" cy="5112568"/>
          </a:xfrm>
        </p:spPr>
        <p:txBody>
          <a:bodyPr>
            <a:noAutofit/>
          </a:bodyPr>
          <a:lstStyle/>
          <a:p>
            <a:r>
              <a:rPr lang="el-GR" sz="2200" dirty="0" smtClean="0"/>
              <a:t>Ο </a:t>
            </a:r>
            <a:r>
              <a:rPr lang="el-GR" sz="2200" dirty="0"/>
              <a:t>δεύτερος σημαντικός παράγοντας είναι ο </a:t>
            </a:r>
            <a:r>
              <a:rPr lang="el-GR" sz="2200" b="1" dirty="0"/>
              <a:t>σύγχρονος τρόπος ζωής. </a:t>
            </a:r>
            <a:endParaRPr lang="el-GR" sz="2200" b="1" dirty="0" smtClean="0"/>
          </a:p>
          <a:p>
            <a:pPr marL="355600" indent="0">
              <a:buNone/>
            </a:pPr>
            <a:r>
              <a:rPr lang="el-GR" sz="2200" dirty="0" smtClean="0"/>
              <a:t>Η </a:t>
            </a:r>
            <a:r>
              <a:rPr lang="el-GR" sz="2200" dirty="0"/>
              <a:t>παχυσαρκία, η έλλειψη άσκησης, το γήρας αποτελούν προδιαθεσικούς παράγοντες.</a:t>
            </a:r>
          </a:p>
          <a:p>
            <a:pPr marL="355600" indent="0">
              <a:buNone/>
            </a:pPr>
            <a:r>
              <a:rPr lang="el-GR" sz="2200" dirty="0"/>
              <a:t>Η συμμετοχή περιβαλλοντικών παραγόντων είναι πλέον άρρηκτα συνδεδεμένη στην εμφάνιση του διαβήτη τύπου </a:t>
            </a:r>
            <a:r>
              <a:rPr lang="en-US" sz="2200" dirty="0"/>
              <a:t>I</a:t>
            </a:r>
            <a:r>
              <a:rPr lang="el-GR" sz="2200" dirty="0"/>
              <a:t>. </a:t>
            </a:r>
            <a:endParaRPr lang="el-GR" sz="2200" dirty="0" smtClean="0"/>
          </a:p>
          <a:p>
            <a:pPr marL="355600" indent="0">
              <a:buNone/>
            </a:pPr>
            <a:r>
              <a:rPr lang="el-GR" sz="2200" dirty="0" smtClean="0"/>
              <a:t>Πολλές </a:t>
            </a:r>
            <a:r>
              <a:rPr lang="el-GR" sz="2200" dirty="0"/>
              <a:t>φορές η έναρξη της νόσου, συμπίπτει ή ακολουθεί λοίμωξη από ιό. Έχουν ενοχοποιηθεί οι ιοί της πολυομυελίτιδος, ερυθράς, παρωτίτιδος, εγκεφαλίτιδος, </a:t>
            </a:r>
            <a:r>
              <a:rPr lang="en-US" sz="2200" dirty="0"/>
              <a:t>Ebstein</a:t>
            </a:r>
            <a:r>
              <a:rPr lang="el-GR" sz="2200" dirty="0"/>
              <a:t>-</a:t>
            </a:r>
            <a:r>
              <a:rPr lang="en-US" sz="2200" dirty="0"/>
              <a:t>Barr</a:t>
            </a:r>
            <a:r>
              <a:rPr lang="el-GR" sz="2200" dirty="0"/>
              <a:t> κ.α.  </a:t>
            </a:r>
            <a:endParaRPr lang="el-GR" sz="2200" dirty="0" smtClean="0"/>
          </a:p>
          <a:p>
            <a:pPr marL="355600" indent="0">
              <a:buNone/>
            </a:pPr>
            <a:r>
              <a:rPr lang="el-GR" sz="2200" dirty="0" smtClean="0"/>
              <a:t>Επίσης </a:t>
            </a:r>
            <a:r>
              <a:rPr lang="el-GR" sz="2200" dirty="0"/>
              <a:t>το άγχος, αλλά και αλλεργιογόνα που προέρχονται από την τροφή (π.χ. η διατροφή με γάλα αγελάδος κατά τους πρώτους μήνες της βρεφικής ηλικίας) μπορούν να οδηγήσουν στην έναρξη της εγκατάστασης της νόσου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025873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Ομάδα υψηλού κινδύνου ανάπτυξης διαβήτη</a:t>
            </a:r>
            <a:endParaRPr lang="en-US" sz="3600" b="1" dirty="0"/>
          </a:p>
        </p:txBody>
      </p:sp>
      <p:sp>
        <p:nvSpPr>
          <p:cNvPr id="3" name="2 - Θέση περιεχομένου"/>
          <p:cNvSpPr>
            <a:spLocks noGrp="1"/>
          </p:cNvSpPr>
          <p:nvPr>
            <p:ph idx="1"/>
          </p:nvPr>
        </p:nvSpPr>
        <p:spPr/>
        <p:txBody>
          <a:bodyPr>
            <a:normAutofit/>
          </a:bodyPr>
          <a:lstStyle/>
          <a:p>
            <a:r>
              <a:rPr lang="el-GR" dirty="0" smtClean="0"/>
              <a:t>Άτομα </a:t>
            </a:r>
            <a:r>
              <a:rPr lang="el-GR" dirty="0"/>
              <a:t>άνω των </a:t>
            </a:r>
            <a:r>
              <a:rPr lang="el-GR" dirty="0" smtClean="0"/>
              <a:t>40.</a:t>
            </a:r>
            <a:endParaRPr lang="el-GR" i="1" dirty="0"/>
          </a:p>
          <a:p>
            <a:r>
              <a:rPr lang="el-GR" dirty="0" smtClean="0"/>
              <a:t>Με </a:t>
            </a:r>
            <a:r>
              <a:rPr lang="el-GR" dirty="0"/>
              <a:t>υψηλή αρτηριακή </a:t>
            </a:r>
            <a:r>
              <a:rPr lang="el-GR" dirty="0" smtClean="0"/>
              <a:t>πίεση.</a:t>
            </a:r>
            <a:endParaRPr lang="el-GR" i="1" dirty="0"/>
          </a:p>
          <a:p>
            <a:r>
              <a:rPr lang="el-GR" dirty="0" smtClean="0"/>
              <a:t>Με </a:t>
            </a:r>
            <a:r>
              <a:rPr lang="el-GR" dirty="0"/>
              <a:t>ιστορικό διαβήτη στην οικογένεια </a:t>
            </a:r>
            <a:r>
              <a:rPr lang="el-GR" dirty="0" smtClean="0"/>
              <a:t>τους.</a:t>
            </a:r>
            <a:endParaRPr lang="el-GR" i="1" dirty="0"/>
          </a:p>
          <a:p>
            <a:r>
              <a:rPr lang="el-GR" dirty="0" smtClean="0"/>
              <a:t>Με ιστορικό εμφάνισης </a:t>
            </a:r>
            <a:r>
              <a:rPr lang="el-GR" dirty="0"/>
              <a:t>βαριάς </a:t>
            </a:r>
            <a:r>
              <a:rPr lang="el-GR" dirty="0" smtClean="0"/>
              <a:t>λοίμωξης.</a:t>
            </a:r>
            <a:endParaRPr lang="el-GR" i="1" dirty="0"/>
          </a:p>
          <a:p>
            <a:r>
              <a:rPr lang="el-GR" dirty="0" smtClean="0"/>
              <a:t>Παρουσίαση </a:t>
            </a:r>
            <a:r>
              <a:rPr lang="el-GR" dirty="0"/>
              <a:t>διαβήτη </a:t>
            </a:r>
            <a:r>
              <a:rPr lang="el-GR" dirty="0" smtClean="0"/>
              <a:t>κύησης.</a:t>
            </a:r>
            <a:endParaRPr lang="el-GR" i="1" dirty="0"/>
          </a:p>
          <a:p>
            <a:r>
              <a:rPr lang="el-GR" dirty="0" smtClean="0"/>
              <a:t>Καταγωγή </a:t>
            </a:r>
            <a:r>
              <a:rPr lang="el-GR" dirty="0"/>
              <a:t>από πληθυσμούς με υψηλή επίπτωση διαβήτη </a:t>
            </a:r>
            <a:r>
              <a:rPr lang="el-GR" dirty="0" smtClean="0"/>
              <a:t>(Αμερική</a:t>
            </a:r>
            <a:r>
              <a:rPr lang="el-GR" dirty="0"/>
              <a:t>, Κίνα, Ινδία</a:t>
            </a:r>
            <a:r>
              <a:rPr lang="el-GR" dirty="0" smtClean="0"/>
              <a:t>).</a:t>
            </a:r>
            <a:endParaRPr lang="el-GR" i="1" dirty="0"/>
          </a:p>
          <a:p>
            <a:r>
              <a:rPr lang="el-GR" dirty="0" smtClean="0"/>
              <a:t>Με σύνδρομο </a:t>
            </a:r>
            <a:r>
              <a:rPr lang="el-GR" dirty="0"/>
              <a:t>πολυκυστικών </a:t>
            </a:r>
            <a:r>
              <a:rPr lang="el-GR" dirty="0" smtClean="0"/>
              <a:t>ωοθηκών.</a:t>
            </a:r>
            <a:endParaRPr lang="el-GR" i="1" dirty="0"/>
          </a:p>
          <a:p>
            <a:r>
              <a:rPr lang="el-GR" dirty="0" smtClean="0"/>
              <a:t>Που </a:t>
            </a:r>
            <a:r>
              <a:rPr lang="el-GR" dirty="0"/>
              <a:t>γέννησαν τελειόμηνα </a:t>
            </a:r>
            <a:r>
              <a:rPr lang="el-GR" dirty="0" smtClean="0"/>
              <a:t>νεογνά βάρους </a:t>
            </a:r>
            <a:r>
              <a:rPr lang="el-GR" dirty="0"/>
              <a:t>άνω των 4 </a:t>
            </a:r>
            <a:r>
              <a:rPr lang="el-GR" dirty="0" smtClean="0"/>
              <a:t>κιλών.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585182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Σύγχρονα κριτήρια διάγνωσης διαβήτη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Η διάγνωση του διαβήτη βασίζεται στην έκδηλη εμφάνιση των συμπτωμάτων και στην παρουσία υπεργλυκαιμίας. Τα διαγνωστικά κριτήρια για τον διαβήτη έχουν τροποποιηθεί αρκετές φορές από τον Παγκόσμιο Οργανισμό Υγείας (</a:t>
            </a:r>
            <a:r>
              <a:rPr lang="en-US" sz="2200" dirty="0" smtClean="0"/>
              <a:t>WHO</a:t>
            </a:r>
            <a:r>
              <a:rPr lang="el-GR" sz="2200" dirty="0" smtClean="0"/>
              <a:t>) και από την Αμερικανική Διαβητολογική Εταιρία (</a:t>
            </a:r>
            <a:r>
              <a:rPr lang="en-US" sz="2200" dirty="0" smtClean="0"/>
              <a:t>ADA</a:t>
            </a:r>
            <a:r>
              <a:rPr lang="el-GR" sz="2200" dirty="0" smtClean="0"/>
              <a:t>). </a:t>
            </a:r>
          </a:p>
          <a:p>
            <a:r>
              <a:rPr lang="el-GR" sz="2200" dirty="0" smtClean="0"/>
              <a:t>Αυτές </a:t>
            </a:r>
            <a:r>
              <a:rPr lang="el-GR" sz="2200" dirty="0"/>
              <a:t>οι αλλαγές οφείλονται στην εξέλιξη των γνώσεων και έχουν σκοπό την προσπάθεια ανακάλυψης όσο το δυνατόν  περισσότερων ατόμων με </a:t>
            </a:r>
            <a:r>
              <a:rPr lang="el-GR" sz="2200" dirty="0" smtClean="0"/>
              <a:t>διαβήτη.</a:t>
            </a:r>
            <a:r>
              <a:rPr lang="en-US" sz="2200" dirty="0"/>
              <a:t> </a:t>
            </a:r>
            <a:endParaRPr lang="el-GR" sz="2200" dirty="0" smtClean="0"/>
          </a:p>
          <a:p>
            <a:r>
              <a:rPr lang="el-GR" sz="2200" dirty="0" smtClean="0"/>
              <a:t>Σύμφωνα </a:t>
            </a:r>
            <a:r>
              <a:rPr lang="el-GR" sz="2200" dirty="0"/>
              <a:t>με τις τελευταίες ανακατατάξεις η βασική μέθοδος για την αναφορά της συγκέντρωσης της γλυκόζης στο αίμα, παραμένει η μέτρηση σακχάρου αίματος μετά νηστείας (νηστεία σημαίνει μη λήψη θερμίδων τουλάχιστον για 8 ώρες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1844320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Σύγχρονα κριτήρια διάγνωσης διαβήτη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δοκιμασία ανοχής γλυκόζης (</a:t>
            </a:r>
            <a:r>
              <a:rPr lang="en-US" sz="2200" dirty="0"/>
              <a:t>OGTT</a:t>
            </a:r>
            <a:r>
              <a:rPr lang="el-GR" sz="2200" dirty="0"/>
              <a:t>) συνίσταται σε συνδυασμό με τις μετρήσεις γλυκόζης πλάσματος νηστείας σε περίπτωση αμφιβολίας , για την αναγνώριση ατόμων με διαταραχή ανοχής γλυκόζης (</a:t>
            </a:r>
            <a:r>
              <a:rPr lang="en-US" sz="2200" dirty="0"/>
              <a:t>IGT</a:t>
            </a:r>
            <a:r>
              <a:rPr lang="el-GR" sz="2200" dirty="0"/>
              <a:t>) και για διάγνωση του Σακχαρώδη Διαβήτη τύπου II, σε ασυμπτωματικά άτομα. </a:t>
            </a:r>
            <a:endParaRPr lang="el-GR" sz="2200" dirty="0" smtClean="0"/>
          </a:p>
          <a:p>
            <a:r>
              <a:rPr lang="el-GR" sz="2200" dirty="0" smtClean="0"/>
              <a:t>Το </a:t>
            </a:r>
            <a:r>
              <a:rPr lang="el-GR" sz="2200" dirty="0"/>
              <a:t>επίπεδο γλυκόζης πλάσματος νηστείας τόσο για τον </a:t>
            </a:r>
            <a:r>
              <a:rPr lang="en-US" sz="2200" dirty="0"/>
              <a:t>WHO</a:t>
            </a:r>
            <a:r>
              <a:rPr lang="el-GR" sz="2200" dirty="0"/>
              <a:t> (1999) όσο και για την </a:t>
            </a:r>
            <a:r>
              <a:rPr lang="en-US" sz="2200" dirty="0"/>
              <a:t>ADA</a:t>
            </a:r>
            <a:r>
              <a:rPr lang="el-GR" sz="2200" dirty="0"/>
              <a:t> (2003) διατηρείται στα 126</a:t>
            </a:r>
            <a:r>
              <a:rPr lang="en-US" sz="2200" dirty="0"/>
              <a:t>mg</a:t>
            </a:r>
            <a:r>
              <a:rPr lang="el-GR" sz="2200" dirty="0"/>
              <a:t>/</a:t>
            </a:r>
            <a:r>
              <a:rPr lang="en-US" sz="2200" dirty="0"/>
              <a:t>dl</a:t>
            </a:r>
            <a:r>
              <a:rPr lang="el-GR" sz="2200" dirty="0"/>
              <a:t> ( </a:t>
            </a:r>
            <a:r>
              <a:rPr lang="el-GR" sz="2200" dirty="0">
                <a:sym typeface="Symbol"/>
              </a:rPr>
              <a:t></a:t>
            </a:r>
            <a:r>
              <a:rPr lang="el-GR" sz="2200" dirty="0"/>
              <a:t> 7,0</a:t>
            </a:r>
            <a:r>
              <a:rPr lang="en-US" sz="2200" dirty="0"/>
              <a:t>mmol</a:t>
            </a:r>
            <a:r>
              <a:rPr lang="el-GR" sz="2200" dirty="0"/>
              <a:t>/</a:t>
            </a:r>
            <a:r>
              <a:rPr lang="en-US" sz="2200" dirty="0"/>
              <a:t>L</a:t>
            </a:r>
            <a:r>
              <a:rPr lang="el-GR" sz="2200" dirty="0"/>
              <a:t> ) ενώ με εφαρμογή </a:t>
            </a:r>
            <a:r>
              <a:rPr lang="en-US" sz="2200" dirty="0"/>
              <a:t>OGTT</a:t>
            </a:r>
            <a:r>
              <a:rPr lang="el-GR" sz="2200" dirty="0"/>
              <a:t>, στα </a:t>
            </a:r>
            <a:r>
              <a:rPr lang="el-GR" sz="2200" dirty="0">
                <a:sym typeface="Symbol"/>
              </a:rPr>
              <a:t></a:t>
            </a:r>
            <a:r>
              <a:rPr lang="el-GR" sz="2200" dirty="0"/>
              <a:t> 11,0</a:t>
            </a:r>
            <a:r>
              <a:rPr lang="en-US" sz="2200" dirty="0"/>
              <a:t>mmol</a:t>
            </a:r>
            <a:r>
              <a:rPr lang="el-GR" sz="2200" dirty="0"/>
              <a:t>/</a:t>
            </a:r>
            <a:r>
              <a:rPr lang="en-US" sz="2200" dirty="0"/>
              <a:t>L</a:t>
            </a:r>
            <a:r>
              <a:rPr lang="el-GR" sz="2200" dirty="0" smtClean="0"/>
              <a:t>.</a:t>
            </a:r>
            <a:endParaRPr lang="el-GR" sz="2200" dirty="0"/>
          </a:p>
          <a:p>
            <a:pPr>
              <a:buNone/>
            </a:pP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565890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dirty="0"/>
              <a:t>Σύγχρονα κριτήρια διάγνωσης διαβήτη </a:t>
            </a:r>
            <a:r>
              <a:rPr lang="el-GR" sz="3000" b="0" dirty="0" smtClean="0"/>
              <a:t>3/3</a:t>
            </a:r>
            <a:endParaRPr lang="en-US" sz="3600" dirty="0"/>
          </a:p>
        </p:txBody>
      </p:sp>
      <p:sp>
        <p:nvSpPr>
          <p:cNvPr id="3" name="2 - Θέση περιεχομένου"/>
          <p:cNvSpPr>
            <a:spLocks noGrp="1"/>
          </p:cNvSpPr>
          <p:nvPr>
            <p:ph idx="1"/>
          </p:nvPr>
        </p:nvSpPr>
        <p:spPr>
          <a:xfrm>
            <a:off x="457200" y="1700808"/>
            <a:ext cx="8229600" cy="4536504"/>
          </a:xfrm>
        </p:spPr>
        <p:txBody>
          <a:bodyPr>
            <a:normAutofit/>
          </a:bodyPr>
          <a:lstStyle/>
          <a:p>
            <a:r>
              <a:rPr lang="el-GR" b="1" dirty="0" smtClean="0"/>
              <a:t>ΦΥΣΙΟΛΟΓΙΚΗ </a:t>
            </a:r>
            <a:r>
              <a:rPr lang="el-GR" b="1" dirty="0"/>
              <a:t>ΓΛΥΚΟΖΗ ΠΛΑΣΜΑΤΟΣ </a:t>
            </a:r>
            <a:r>
              <a:rPr lang="el-GR" b="1" dirty="0" smtClean="0"/>
              <a:t>ΝΗΣΤΕΙΑΣ</a:t>
            </a:r>
            <a:r>
              <a:rPr lang="el-GR" b="1" dirty="0"/>
              <a:t> </a:t>
            </a:r>
            <a:r>
              <a:rPr lang="en-US" dirty="0" smtClean="0"/>
              <a:t> </a:t>
            </a:r>
            <a:r>
              <a:rPr lang="el-GR" b="1" dirty="0" smtClean="0">
                <a:sym typeface="Symbol"/>
              </a:rPr>
              <a:t></a:t>
            </a:r>
            <a:r>
              <a:rPr lang="en-US" b="1" dirty="0" smtClean="0"/>
              <a:t> </a:t>
            </a:r>
            <a:r>
              <a:rPr lang="en-US" b="1" dirty="0"/>
              <a:t>6.1 mmol/L (110 mg/dl)</a:t>
            </a:r>
            <a:endParaRPr lang="el-GR" dirty="0"/>
          </a:p>
          <a:p>
            <a:pPr>
              <a:buNone/>
            </a:pPr>
            <a:endParaRPr lang="el-GR" dirty="0"/>
          </a:p>
          <a:p>
            <a:r>
              <a:rPr lang="el-GR" b="1" dirty="0"/>
              <a:t>ΦΥΣΙΟΛΟΓΙΚΗ ΑΝΟΧΗ </a:t>
            </a:r>
            <a:r>
              <a:rPr lang="el-GR" b="1" dirty="0" smtClean="0"/>
              <a:t>ΓΛΥΚΟΖΗΣ  </a:t>
            </a:r>
            <a:r>
              <a:rPr lang="en-US" b="1" dirty="0"/>
              <a:t>&lt; 7.8 mmol/L (140 mg/dl)</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11274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Κεφαλή, σώμα και ουρά παγκρέατος</a:t>
            </a:r>
            <a:endParaRPr lang="en-US" b="1" dirty="0"/>
          </a:p>
        </p:txBody>
      </p:sp>
      <p:pic>
        <p:nvPicPr>
          <p:cNvPr id="1026" name="Picture 2" descr="File:Blausen 0699 PancreasAnatomy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165" y="1124744"/>
            <a:ext cx="6423670" cy="51389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779382" y="6309320"/>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0699 </a:t>
            </a:r>
            <a:r>
              <a:rPr lang="en-US" sz="1200" dirty="0" smtClean="0">
                <a:solidFill>
                  <a:prstClr val="black"/>
                </a:solidFill>
                <a:latin typeface="Calibri"/>
                <a:hlinkClick r:id="rId3"/>
              </a:rPr>
              <a:t>PancreasAnatomy2</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270440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b="1" dirty="0" smtClean="0"/>
              <a:t>Τύποι διαβήτη και συνήθη συμπτώματα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b="1" dirty="0"/>
              <a:t>ΤΥΠΟΣ </a:t>
            </a:r>
            <a:r>
              <a:rPr lang="en-US" b="1" dirty="0"/>
              <a:t>I</a:t>
            </a:r>
            <a:endParaRPr lang="el-GR" b="1" dirty="0"/>
          </a:p>
          <a:p>
            <a:pPr lvl="1" indent="-387350"/>
            <a:r>
              <a:rPr lang="el-GR" dirty="0" smtClean="0"/>
              <a:t>Π</a:t>
            </a:r>
            <a:r>
              <a:rPr lang="en-US" dirty="0" smtClean="0"/>
              <a:t>o</a:t>
            </a:r>
            <a:r>
              <a:rPr lang="el-GR" dirty="0" smtClean="0"/>
              <a:t>λυδιψία.</a:t>
            </a:r>
            <a:endParaRPr lang="el-GR" dirty="0"/>
          </a:p>
          <a:p>
            <a:pPr lvl="1" indent="-387350"/>
            <a:r>
              <a:rPr lang="el-GR" dirty="0" smtClean="0"/>
              <a:t>Πολυφαγία.</a:t>
            </a:r>
            <a:endParaRPr lang="el-GR" dirty="0"/>
          </a:p>
          <a:p>
            <a:pPr lvl="1" indent="-387350"/>
            <a:r>
              <a:rPr lang="el-GR" dirty="0" smtClean="0"/>
              <a:t>Πολυουρία.</a:t>
            </a:r>
            <a:endParaRPr lang="el-GR" dirty="0"/>
          </a:p>
          <a:p>
            <a:pPr lvl="1" indent="-387350"/>
            <a:r>
              <a:rPr lang="el-GR" dirty="0" smtClean="0"/>
              <a:t>Απότομη </a:t>
            </a:r>
            <a:r>
              <a:rPr lang="el-GR" dirty="0"/>
              <a:t>απώλεια </a:t>
            </a:r>
            <a:r>
              <a:rPr lang="el-GR" dirty="0" smtClean="0"/>
              <a:t>βάρους.</a:t>
            </a:r>
            <a:endParaRPr lang="el-GR" dirty="0"/>
          </a:p>
          <a:p>
            <a:pPr lvl="1" indent="-387350"/>
            <a:r>
              <a:rPr lang="el-GR" dirty="0" smtClean="0"/>
              <a:t>Αίσθημα αδυναμίας-κούρασης.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248948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b="1" dirty="0" smtClean="0"/>
              <a:t>Τύποι διαβήτη και συνήθη συμπτώματα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TYΠΟΣ </a:t>
            </a:r>
            <a:r>
              <a:rPr lang="en-US" b="1" dirty="0"/>
              <a:t>II</a:t>
            </a:r>
            <a:endParaRPr lang="el-GR" dirty="0"/>
          </a:p>
          <a:p>
            <a:pPr lvl="1" indent="-387350"/>
            <a:r>
              <a:rPr lang="el-GR" dirty="0" smtClean="0"/>
              <a:t>Πολυδιψία - πολυφαγία.</a:t>
            </a:r>
            <a:endParaRPr lang="el-GR" dirty="0"/>
          </a:p>
          <a:p>
            <a:pPr lvl="1" indent="-387350"/>
            <a:r>
              <a:rPr lang="el-GR" dirty="0" smtClean="0"/>
              <a:t>Πολυουρία.</a:t>
            </a:r>
            <a:endParaRPr lang="el-GR" dirty="0"/>
          </a:p>
          <a:p>
            <a:pPr lvl="1" indent="-387350"/>
            <a:r>
              <a:rPr lang="el-GR" dirty="0" smtClean="0"/>
              <a:t>Αίσθημα αδυναμίας-κούρασης.</a:t>
            </a:r>
            <a:endParaRPr lang="el-GR" dirty="0"/>
          </a:p>
          <a:p>
            <a:pPr lvl="1" indent="-387350"/>
            <a:r>
              <a:rPr lang="el-GR" dirty="0" smtClean="0"/>
              <a:t>Ξηρό </a:t>
            </a:r>
            <a:r>
              <a:rPr lang="el-GR" dirty="0"/>
              <a:t>δέρμα με </a:t>
            </a:r>
            <a:r>
              <a:rPr lang="el-GR" dirty="0" smtClean="0"/>
              <a:t>κνησμό.</a:t>
            </a:r>
            <a:endParaRPr lang="el-GR" dirty="0"/>
          </a:p>
          <a:p>
            <a:pPr lvl="1" indent="-387350"/>
            <a:r>
              <a:rPr lang="el-GR" dirty="0" smtClean="0"/>
              <a:t>Θαμπή όραση.</a:t>
            </a:r>
            <a:endParaRPr lang="el-GR" dirty="0"/>
          </a:p>
          <a:p>
            <a:pPr lvl="1" indent="-387350"/>
            <a:r>
              <a:rPr lang="el-GR" dirty="0" smtClean="0"/>
              <a:t>Μουδιάσματα </a:t>
            </a:r>
            <a:r>
              <a:rPr lang="el-GR" dirty="0"/>
              <a:t>στα χέρια ή στα </a:t>
            </a:r>
            <a:r>
              <a:rPr lang="el-GR" dirty="0" smtClean="0"/>
              <a:t>πόδια.</a:t>
            </a:r>
            <a:endParaRPr lang="el-GR" dirty="0"/>
          </a:p>
          <a:p>
            <a:pPr lvl="1" indent="-387350"/>
            <a:r>
              <a:rPr lang="el-GR" dirty="0" smtClean="0"/>
              <a:t>Σεξουαλικής </a:t>
            </a:r>
            <a:r>
              <a:rPr lang="el-GR" dirty="0"/>
              <a:t>φύσης </a:t>
            </a:r>
            <a:r>
              <a:rPr lang="el-GR" dirty="0" smtClean="0"/>
              <a:t>προβλήματα.</a:t>
            </a:r>
            <a:endParaRPr lang="el-GR" dirty="0"/>
          </a:p>
          <a:p>
            <a:pPr lvl="1" indent="-387350"/>
            <a:r>
              <a:rPr lang="el-GR" dirty="0" smtClean="0"/>
              <a:t>Συχνές </a:t>
            </a:r>
            <a:r>
              <a:rPr lang="el-GR" dirty="0"/>
              <a:t>λοιμώξεις-πληγές-ουλές που καθυστερούν να </a:t>
            </a:r>
            <a:r>
              <a:rPr lang="el-GR" dirty="0" smtClean="0"/>
              <a:t>κλείσουν.</a:t>
            </a:r>
            <a:endParaRPr lang="el-GR" dirty="0"/>
          </a:p>
          <a:p>
            <a:pPr lvl="1" indent="-387350">
              <a:buNone/>
            </a:pPr>
            <a:r>
              <a:rPr lang="en-US" dirty="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414967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Συμπτωματολογία διαβήτη</a:t>
            </a:r>
            <a:endParaRPr lang="en-US" sz="4000" b="1"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ένταση και η συχνότητα των κλινικών εκδηλώσεων του διαβήτη ποικίλει ιδιαίτερα. </a:t>
            </a:r>
            <a:endParaRPr lang="el-GR" dirty="0" smtClean="0"/>
          </a:p>
          <a:p>
            <a:r>
              <a:rPr lang="el-GR" dirty="0" smtClean="0"/>
              <a:t>Ο </a:t>
            </a:r>
            <a:r>
              <a:rPr lang="el-GR" dirty="0"/>
              <a:t>διαβήτης τύπου </a:t>
            </a:r>
            <a:r>
              <a:rPr lang="en-US" dirty="0"/>
              <a:t>I</a:t>
            </a:r>
            <a:r>
              <a:rPr lang="el-GR" dirty="0"/>
              <a:t>, χαρακτηρίζεται από οξεία εκδήλωση, ενώ στον διαβήτη τύπου ΙΙ η εκδήλωση των συμπτωμάτων είναι ήπια έως και ανύπαρκτη και συνήθως περνάει αρκετός καιρός μέχρι να γίνουν αντιληπτά. </a:t>
            </a:r>
            <a:endParaRPr lang="el-GR" dirty="0" smtClean="0"/>
          </a:p>
          <a:p>
            <a:r>
              <a:rPr lang="el-GR" dirty="0" smtClean="0"/>
              <a:t>Για </a:t>
            </a:r>
            <a:r>
              <a:rPr lang="el-GR" dirty="0"/>
              <a:t>αυτό το λόγο δεν είναι λίγες οι φορές που ο </a:t>
            </a:r>
            <a:r>
              <a:rPr lang="el-GR" dirty="0" smtClean="0"/>
              <a:t>διαβήτης </a:t>
            </a:r>
            <a:r>
              <a:rPr lang="el-GR" dirty="0"/>
              <a:t>τύπου </a:t>
            </a:r>
            <a:r>
              <a:rPr lang="en-US" dirty="0"/>
              <a:t>II</a:t>
            </a:r>
            <a:r>
              <a:rPr lang="el-GR" dirty="0"/>
              <a:t> </a:t>
            </a:r>
            <a:r>
              <a:rPr lang="el-GR" dirty="0" smtClean="0"/>
              <a:t>διαγιγνώσκεται έπειτα </a:t>
            </a:r>
            <a:r>
              <a:rPr lang="el-GR" dirty="0"/>
              <a:t>από τυχαία εργαστηριακή εξέταση. Από τα κυριότερα συμπτώματα όλων των τύπων είναι η υπεργλυκαιμία.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015653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Δευτεροπαθής διαβήτης </a:t>
            </a:r>
            <a:r>
              <a:rPr lang="el-GR" sz="3200" b="0" dirty="0" smtClean="0"/>
              <a:t>1/5</a:t>
            </a:r>
            <a:endParaRPr lang="en-US" sz="3200" b="0" dirty="0"/>
          </a:p>
        </p:txBody>
      </p:sp>
      <p:sp>
        <p:nvSpPr>
          <p:cNvPr id="3" name="2 - Θέση περιεχομένου"/>
          <p:cNvSpPr>
            <a:spLocks noGrp="1"/>
          </p:cNvSpPr>
          <p:nvPr>
            <p:ph idx="1"/>
          </p:nvPr>
        </p:nvSpPr>
        <p:spPr/>
        <p:txBody>
          <a:bodyPr>
            <a:normAutofit/>
          </a:bodyPr>
          <a:lstStyle/>
          <a:p>
            <a:r>
              <a:rPr lang="el-GR" dirty="0" smtClean="0"/>
              <a:t>Μικρός </a:t>
            </a:r>
            <a:r>
              <a:rPr lang="el-GR" dirty="0"/>
              <a:t>αριθμός ατόμων αναπτύσσουν διαβήτη ως συνέπεια κάποιας άλλης ασθένειας ή κατάστασης.</a:t>
            </a:r>
          </a:p>
          <a:p>
            <a:r>
              <a:rPr lang="el-GR" dirty="0"/>
              <a:t>Έτσι λοιπόν τα είδη του δευτεροπαθή διαβήτη είναι </a:t>
            </a:r>
            <a:r>
              <a:rPr lang="el-GR" dirty="0" smtClean="0"/>
              <a:t>:</a:t>
            </a:r>
            <a:endParaRPr lang="el-GR" dirty="0"/>
          </a:p>
          <a:p>
            <a:pPr lvl="1"/>
            <a:r>
              <a:rPr lang="el-GR" b="1" dirty="0"/>
              <a:t>Παγκρεατικός Διαβήτης </a:t>
            </a:r>
            <a:r>
              <a:rPr lang="el-GR" dirty="0"/>
              <a:t>: πρόκληση διαβήτη μετά από χρόνια παγκρεατίτιδα, ολική παγκρεατεκτομή, κυστική ίνωση, αιμοχρωμάτωση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085507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Δευτεροπαθής διαβήτης </a:t>
            </a:r>
            <a:r>
              <a:rPr lang="el-GR" sz="3200" b="0" dirty="0" smtClean="0"/>
              <a:t>2/5</a:t>
            </a:r>
            <a:endParaRPr lang="en-US" sz="3200" b="0" dirty="0"/>
          </a:p>
        </p:txBody>
      </p:sp>
      <p:sp>
        <p:nvSpPr>
          <p:cNvPr id="3" name="2 - Θέση περιεχομένου"/>
          <p:cNvSpPr>
            <a:spLocks noGrp="1"/>
          </p:cNvSpPr>
          <p:nvPr>
            <p:ph idx="1"/>
          </p:nvPr>
        </p:nvSpPr>
        <p:spPr/>
        <p:txBody>
          <a:bodyPr>
            <a:normAutofit/>
          </a:bodyPr>
          <a:lstStyle/>
          <a:p>
            <a:r>
              <a:rPr lang="el-GR" sz="2200" b="1" dirty="0" smtClean="0"/>
              <a:t>Χρόνια </a:t>
            </a:r>
            <a:r>
              <a:rPr lang="el-GR" sz="2200" b="1" dirty="0"/>
              <a:t>παγκρεατίτιδα: </a:t>
            </a:r>
            <a:r>
              <a:rPr lang="el-GR" sz="2200" dirty="0"/>
              <a:t>η δυσλειτουργία της ενδοκρινούς ή εξωκρινούς  μοίρας του παγκρέατος, αποτελεί ένα από τα πιο συχνά αποτελέσματα μιας χρόνιας </a:t>
            </a:r>
            <a:r>
              <a:rPr lang="el-GR" sz="2200" dirty="0" smtClean="0"/>
              <a:t>παγκρεατίτιδος. Το </a:t>
            </a:r>
            <a:r>
              <a:rPr lang="el-GR" sz="2200" dirty="0"/>
              <a:t>μεγαλύτερο ποσοστό ασθενών (40-70%) παρουσιάζει διαταραχή ανοχής γλυκόζης (</a:t>
            </a:r>
            <a:r>
              <a:rPr lang="en-US" sz="2200" dirty="0"/>
              <a:t>IGT</a:t>
            </a:r>
            <a:r>
              <a:rPr lang="el-GR" sz="2200" dirty="0"/>
              <a:t>) ή </a:t>
            </a:r>
            <a:r>
              <a:rPr lang="el-GR" sz="2200" dirty="0" smtClean="0"/>
              <a:t>σακχαρώδη διαβήτη. </a:t>
            </a:r>
            <a:r>
              <a:rPr lang="el-GR" sz="2200" dirty="0"/>
              <a:t>Α</a:t>
            </a:r>
            <a:r>
              <a:rPr lang="el-GR" sz="2200" dirty="0" smtClean="0"/>
              <a:t>πό </a:t>
            </a:r>
            <a:r>
              <a:rPr lang="el-GR" sz="2200" dirty="0"/>
              <a:t>αυτό το ποσοστό το 50% πάσχει από σακχαρώδη διαβήτη τύπου </a:t>
            </a:r>
            <a:r>
              <a:rPr lang="en-US" sz="2200" dirty="0"/>
              <a:t>II</a:t>
            </a:r>
            <a:r>
              <a:rPr lang="el-GR" sz="2200" dirty="0"/>
              <a:t>. Παρατηρείται ελαττωμένη έκκριση ινσουλίνης και ελαττωμένη ανταπόκριση των β-κυττάρων στη γλυκόζη. Παράλληλα υπάρχει δυσλειτουργία των α-κυττάρων που χαρακτηρίζεται από ελαττωμένα επίπεδα γλυκαγόνης. Η χορήγηση ινσουλίνης κατά την θεραπεία, χρειάζεται ιδιαίτερη προσοχή (συχνές υπογλυκαιμίες, λόγω διαταραχής έκκρισης γλυκαγόνης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7734989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Δευτεροπαθής διαβήτης </a:t>
            </a:r>
            <a:r>
              <a:rPr lang="el-GR" sz="3200" b="0" dirty="0" smtClean="0"/>
              <a:t>3/5</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Κυστική </a:t>
            </a:r>
            <a:r>
              <a:rPr lang="el-GR" b="1" dirty="0"/>
              <a:t>ίνωση: </a:t>
            </a:r>
            <a:r>
              <a:rPr lang="el-GR" dirty="0"/>
              <a:t>χαρακτηρίζεται από πνευμονική λοίμωξη, παγκρεατική ανεπάρκεια, υψηλή συγκέντρωση νατρίου στον ιδρώτα. Η παρουσία σακχαρώδη διαβήτη κυμαίνεται στο 8-15%. </a:t>
            </a:r>
          </a:p>
          <a:p>
            <a:r>
              <a:rPr lang="el-GR" b="1" dirty="0"/>
              <a:t>Αιμοχρωμάτωση: </a:t>
            </a:r>
            <a:r>
              <a:rPr lang="el-GR" dirty="0"/>
              <a:t>το ποσοστό εμφάνισης σακχαρώδη διαβήτη στην αιμοχρωμάτωση είναι 32%. Τα παθολογικά ευρήματα βρίσκονται στα παγκρεατικά νησίδια, από την τοξική δράση ελεύθερου </a:t>
            </a:r>
            <a:r>
              <a:rPr lang="en-US" dirty="0"/>
              <a:t>Fe</a:t>
            </a:r>
            <a:r>
              <a:rPr lang="el-GR" dirty="0"/>
              <a:t>. Τα άτομα υπόκεινται συχνά σε υπογλυκαιμίες, λόγω καταστροφής τόσο των α όσο και των β- κυττάρων.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4049313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200" b="0" dirty="0" smtClean="0"/>
              <a:t>4/5</a:t>
            </a:r>
            <a:endParaRPr lang="en-US" sz="4000" dirty="0"/>
          </a:p>
        </p:txBody>
      </p:sp>
      <p:sp>
        <p:nvSpPr>
          <p:cNvPr id="3" name="2 - Θέση περιεχομένου"/>
          <p:cNvSpPr>
            <a:spLocks noGrp="1"/>
          </p:cNvSpPr>
          <p:nvPr>
            <p:ph idx="1"/>
          </p:nvPr>
        </p:nvSpPr>
        <p:spPr/>
        <p:txBody>
          <a:bodyPr>
            <a:noAutofit/>
          </a:bodyPr>
          <a:lstStyle/>
          <a:p>
            <a:pPr lvl="0"/>
            <a:r>
              <a:rPr lang="el-GR" sz="2200" b="1" dirty="0"/>
              <a:t>Ενδοκρινικός διαβήτης : </a:t>
            </a:r>
            <a:r>
              <a:rPr lang="el-GR" sz="2200" dirty="0"/>
              <a:t>μεγαλακρία, σύνδρομο </a:t>
            </a:r>
            <a:r>
              <a:rPr lang="en-US" sz="2200" dirty="0"/>
              <a:t>Cushing</a:t>
            </a:r>
            <a:r>
              <a:rPr lang="el-GR" sz="2200" dirty="0"/>
              <a:t>, φαιοχρωμοκύττωμα, </a:t>
            </a:r>
            <a:r>
              <a:rPr lang="el-GR" sz="2200" dirty="0" smtClean="0"/>
              <a:t>γλυκαγόνωμα</a:t>
            </a:r>
            <a:r>
              <a:rPr lang="el-GR" sz="2200" dirty="0"/>
              <a:t>, υπερθυρεοειδισμός, πρωτοπαθής υπεραλδοστερονισμός, σωματοστατίνωμα, σύνδρομο πολυκυστικών ωοθηκών</a:t>
            </a:r>
            <a:r>
              <a:rPr lang="el-GR" sz="2200" dirty="0" smtClean="0"/>
              <a:t>.</a:t>
            </a:r>
          </a:p>
          <a:p>
            <a:pPr lvl="0"/>
            <a:r>
              <a:rPr lang="el-GR" sz="2200" b="1" dirty="0" smtClean="0"/>
              <a:t>Νευρομυϊκός διαβήτης: </a:t>
            </a:r>
            <a:r>
              <a:rPr lang="el-GR" sz="2200" dirty="0" smtClean="0"/>
              <a:t>τηλεγγειεκτασία αταξική, μυοτονική δυστροφία, σύνδρομο </a:t>
            </a:r>
            <a:r>
              <a:rPr lang="en-US" sz="2200" dirty="0" smtClean="0"/>
              <a:t>Wolfram</a:t>
            </a:r>
            <a:r>
              <a:rPr lang="el-GR" sz="2200" dirty="0" smtClean="0"/>
              <a:t>.</a:t>
            </a:r>
            <a:endParaRPr lang="el-GR" sz="2200" dirty="0"/>
          </a:p>
          <a:p>
            <a:pPr lvl="0"/>
            <a:r>
              <a:rPr lang="el-GR" sz="2200" b="1" dirty="0"/>
              <a:t>Μεταβολικός διαβήτης: </a:t>
            </a:r>
            <a:r>
              <a:rPr lang="el-GR" sz="2200" dirty="0"/>
              <a:t>υπερλιπιδαιμίες, φαιοχρωμοκύτωμα, αυτοάνοσες πολυενδοκρινοπάθειες, οξεία διαλείπουσα </a:t>
            </a:r>
            <a:r>
              <a:rPr lang="el-GR" sz="2200" dirty="0" smtClean="0"/>
              <a:t>πορφυρία.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5233460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200" b="0" dirty="0" smtClean="0"/>
              <a:t>5/5</a:t>
            </a:r>
            <a:endParaRPr lang="en-US" sz="4000" dirty="0"/>
          </a:p>
        </p:txBody>
      </p:sp>
      <p:sp>
        <p:nvSpPr>
          <p:cNvPr id="3" name="2 - Θέση περιεχομένου"/>
          <p:cNvSpPr>
            <a:spLocks noGrp="1"/>
          </p:cNvSpPr>
          <p:nvPr>
            <p:ph idx="1"/>
          </p:nvPr>
        </p:nvSpPr>
        <p:spPr>
          <a:xfrm>
            <a:off x="457200" y="1196752"/>
            <a:ext cx="8363272" cy="5328592"/>
          </a:xfrm>
        </p:spPr>
        <p:txBody>
          <a:bodyPr>
            <a:noAutofit/>
          </a:bodyPr>
          <a:lstStyle/>
          <a:p>
            <a:pPr lvl="0"/>
            <a:r>
              <a:rPr lang="el-GR" sz="2200" b="1" dirty="0" smtClean="0"/>
              <a:t>Ιατρογενής </a:t>
            </a:r>
            <a:r>
              <a:rPr lang="el-GR" sz="2200" b="1" dirty="0"/>
              <a:t>διαβήτης : </a:t>
            </a:r>
            <a:r>
              <a:rPr lang="el-GR" sz="2200" dirty="0"/>
              <a:t>έπειτα από χρήση διαφόρων φαρμάκων. Οι μηχανισμοί μέσω των οποίων τα φάρμακα προκαλούν σακχαρώδη διαβήτη είναι : καταστροφή β-κυττάρων, αναστολή έκκρισης ινσουλίνης, διέγερση ή καταστολή συμπαθητικού, διαταραχή της δράσης της ινσουλίνης. Τα φάρμακα αυτά μπορεί να είναι  κορτικοειδή, αντισυλληπτικά, διουρητικά, νικοτινικό οξύ, πενταμιδίνη, αναβολικά, ασπιρίνη, φάρμακα που μπλοκάρουν την είσοδο </a:t>
            </a:r>
            <a:r>
              <a:rPr lang="en-US" sz="2200" dirty="0"/>
              <a:t>Ca</a:t>
            </a:r>
            <a:r>
              <a:rPr lang="el-GR" sz="2200" dirty="0" smtClean="0"/>
              <a:t>++, </a:t>
            </a:r>
            <a:r>
              <a:rPr lang="el-GR" sz="2200" dirty="0"/>
              <a:t>α-αγωνιστές, β-αγωνιστές, α-ανταγωνιστές, β- </a:t>
            </a:r>
            <a:r>
              <a:rPr lang="el-GR" sz="2200" dirty="0" smtClean="0"/>
              <a:t>ανταγωνιστές.</a:t>
            </a:r>
            <a:endParaRPr lang="el-GR" sz="2200" dirty="0"/>
          </a:p>
          <a:p>
            <a:pPr lvl="0"/>
            <a:r>
              <a:rPr lang="el-GR" sz="2200" b="1" dirty="0"/>
              <a:t>Λοιμογόνος διαβήτης : </a:t>
            </a:r>
            <a:r>
              <a:rPr lang="el-GR" sz="2200" dirty="0"/>
              <a:t>ως επιπλοκή ταυτόχρονα με </a:t>
            </a:r>
            <a:r>
              <a:rPr lang="el-GR" sz="2200" dirty="0" smtClean="0"/>
              <a:t>συγγενή </a:t>
            </a:r>
            <a:r>
              <a:rPr lang="el-GR" sz="2200" dirty="0"/>
              <a:t>ερυθρά, κυτταρομεγαλοϊό</a:t>
            </a:r>
            <a:r>
              <a:rPr lang="el-GR" sz="2200" dirty="0" smtClean="0"/>
              <a:t>.</a:t>
            </a:r>
            <a:endParaRPr lang="el-GR" sz="2200" dirty="0"/>
          </a:p>
          <a:p>
            <a:pPr lvl="0"/>
            <a:r>
              <a:rPr lang="el-GR" sz="2200" b="1" dirty="0"/>
              <a:t>Γενετικά σύνδρομα </a:t>
            </a:r>
            <a:r>
              <a:rPr lang="el-GR" sz="2200" dirty="0"/>
              <a:t>που σχετίζονται με διαβήτη όπως σύνδρομο </a:t>
            </a:r>
            <a:r>
              <a:rPr lang="en-US" sz="2200" dirty="0"/>
              <a:t>Down</a:t>
            </a:r>
            <a:r>
              <a:rPr lang="el-GR" sz="2200" dirty="0"/>
              <a:t>, </a:t>
            </a:r>
            <a:r>
              <a:rPr lang="en-US" sz="2200" dirty="0"/>
              <a:t>Klinefelter</a:t>
            </a:r>
            <a:r>
              <a:rPr lang="el-GR" sz="2200" dirty="0"/>
              <a:t>, </a:t>
            </a:r>
            <a:r>
              <a:rPr lang="en-US" sz="2200" dirty="0"/>
              <a:t>Turner</a:t>
            </a:r>
            <a:r>
              <a:rPr lang="el-GR" sz="2200" dirty="0"/>
              <a:t>, μυοτονική δυστροφία. </a:t>
            </a:r>
            <a:r>
              <a:rPr lang="en-US" sz="2200" b="1" dirty="0"/>
              <a:t> </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4244196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Προδιαβητικές καταστάσεις</a:t>
            </a:r>
            <a:endParaRPr lang="en-US" sz="4000" b="1" dirty="0"/>
          </a:p>
        </p:txBody>
      </p:sp>
      <p:sp>
        <p:nvSpPr>
          <p:cNvPr id="3" name="2 - Θέση περιεχομένου"/>
          <p:cNvSpPr>
            <a:spLocks noGrp="1"/>
          </p:cNvSpPr>
          <p:nvPr>
            <p:ph idx="1"/>
          </p:nvPr>
        </p:nvSpPr>
        <p:spPr/>
        <p:txBody>
          <a:bodyPr>
            <a:normAutofit/>
          </a:bodyPr>
          <a:lstStyle/>
          <a:p>
            <a:r>
              <a:rPr lang="el-GR" dirty="0" smtClean="0"/>
              <a:t>Σήμερα, η έρευνα αποδεικνύει ότι τόσο η παχυσαρκία όσο και το μεταβολικό σύνδρομο αποτελούν προδιαβητικές καταστάσεις και πρέπει να προλαμβάνονται.  </a:t>
            </a:r>
          </a:p>
          <a:p>
            <a:r>
              <a:rPr lang="el-GR" dirty="0" smtClean="0"/>
              <a:t>Και στις δύο καταστάσεις αναπτύσσεται και συμμετέχει αντίσταση στην δράση της ινσουλίνης.</a:t>
            </a:r>
          </a:p>
          <a:p>
            <a:r>
              <a:rPr lang="el-GR" dirty="0" smtClean="0"/>
              <a:t>Ο υγιεινός τρόπος ζωής, η απώλεια βάρους και η άσκηση βοηθούν και στις δύο ανωτέρω καταστάσεις την πρόληψη της εμφάνισης κλινικού διαβήτη.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5117980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Ήπαρ, πάγκρεας, δωδεκαδάκτυλο και χοληδόχος</a:t>
            </a:r>
            <a:endParaRPr lang="en-US" b="1" dirty="0"/>
          </a:p>
        </p:txBody>
      </p:sp>
      <p:pic>
        <p:nvPicPr>
          <p:cNvPr id="2050" name="Picture 2" descr="File:Biliary system multilingua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5131"/>
            <a:ext cx="5789290" cy="5078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904906" y="1772816"/>
            <a:ext cx="2160240" cy="3741394"/>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r>
              <a:rPr lang="el-GR" altLang="el-GR" sz="1200" dirty="0" smtClean="0">
                <a:solidFill>
                  <a:srgbClr val="252525"/>
                </a:solidFill>
                <a:latin typeface="Calibri"/>
              </a:rPr>
              <a:t>1. </a:t>
            </a:r>
            <a:r>
              <a:rPr lang="el-GR" altLang="el-GR" sz="1200" dirty="0" smtClean="0">
                <a:solidFill>
                  <a:srgbClr val="663366"/>
                </a:solidFill>
                <a:latin typeface="Calibri"/>
                <a:hlinkClick r:id="rId3" tooltip="en:Bile duct"/>
              </a:rPr>
              <a:t>Bile ducts</a:t>
            </a:r>
            <a:r>
              <a:rPr lang="el-GR" altLang="el-GR" sz="1200" dirty="0" smtClean="0">
                <a:solidFill>
                  <a:srgbClr val="252525"/>
                </a:solidFill>
                <a:latin typeface="Calibri"/>
              </a:rPr>
              <a:t>:</a:t>
            </a:r>
            <a:endParaRPr lang="el-GR" altLang="el-GR" sz="1200" dirty="0" smtClean="0">
              <a:solidFill>
                <a:prstClr val="black"/>
              </a:solidFill>
              <a:latin typeface="Calibri"/>
            </a:endParaRPr>
          </a:p>
          <a:p>
            <a:pPr lvl="1" indent="-457200" eaLnBrk="0" hangingPunct="0"/>
            <a:r>
              <a:rPr lang="el-GR" altLang="el-GR" sz="1200" dirty="0" smtClean="0">
                <a:solidFill>
                  <a:srgbClr val="252525"/>
                </a:solidFill>
                <a:latin typeface="Calibri"/>
              </a:rPr>
              <a:t>2. </a:t>
            </a:r>
            <a:r>
              <a:rPr lang="el-GR" altLang="el-GR" sz="1200" dirty="0" smtClean="0">
                <a:solidFill>
                  <a:srgbClr val="663366"/>
                </a:solidFill>
                <a:latin typeface="Calibri"/>
                <a:hlinkClick r:id="rId4" tooltip="en:Intrahepatic bile duct"/>
              </a:rPr>
              <a:t>Intrahepatic bile ducts</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3. Left and right </a:t>
            </a:r>
            <a:r>
              <a:rPr lang="el-GR" altLang="el-GR" sz="1200" dirty="0" smtClean="0">
                <a:solidFill>
                  <a:srgbClr val="663366"/>
                </a:solidFill>
                <a:latin typeface="Calibri"/>
                <a:hlinkClick r:id="rId5" tooltip="en:Hepatic duct"/>
              </a:rPr>
              <a:t>hepatic ducts</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4. </a:t>
            </a:r>
            <a:r>
              <a:rPr lang="el-GR" altLang="el-GR" sz="1200" dirty="0" smtClean="0">
                <a:solidFill>
                  <a:srgbClr val="663366"/>
                </a:solidFill>
                <a:latin typeface="Calibri"/>
                <a:hlinkClick r:id="rId6" tooltip="en:Common hepatic duct"/>
              </a:rPr>
              <a:t>Common hepatic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5. </a:t>
            </a:r>
            <a:r>
              <a:rPr lang="el-GR" altLang="el-GR" sz="1200" dirty="0" smtClean="0">
                <a:solidFill>
                  <a:srgbClr val="663366"/>
                </a:solidFill>
                <a:latin typeface="Calibri"/>
                <a:hlinkClick r:id="rId7" tooltip="en:Cystic duct"/>
              </a:rPr>
              <a:t>Cystic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6. </a:t>
            </a:r>
            <a:r>
              <a:rPr lang="el-GR" altLang="el-GR" sz="1200" dirty="0" smtClean="0">
                <a:solidFill>
                  <a:srgbClr val="663366"/>
                </a:solidFill>
                <a:latin typeface="Calibri"/>
                <a:hlinkClick r:id="rId8" tooltip="en:Common bile duct"/>
              </a:rPr>
              <a:t>Common bile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7. </a:t>
            </a:r>
            <a:r>
              <a:rPr lang="el-GR" altLang="el-GR" sz="1200" dirty="0" smtClean="0">
                <a:solidFill>
                  <a:srgbClr val="663366"/>
                </a:solidFill>
                <a:latin typeface="Calibri"/>
                <a:hlinkClick r:id="rId9" tooltip="en:Ampulla of Vater"/>
              </a:rPr>
              <a:t>Ampulla of Vater</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8. </a:t>
            </a:r>
            <a:r>
              <a:rPr lang="el-GR" altLang="el-GR" sz="1200" dirty="0" smtClean="0">
                <a:solidFill>
                  <a:srgbClr val="663366"/>
                </a:solidFill>
                <a:latin typeface="Calibri"/>
                <a:hlinkClick r:id="rId10" tooltip="en:Major duodenal papilla"/>
              </a:rPr>
              <a:t>Major duodenal papilla</a:t>
            </a:r>
            <a:endParaRPr lang="el-GR" altLang="el-GR" sz="1200" dirty="0" smtClean="0">
              <a:solidFill>
                <a:srgbClr val="252525"/>
              </a:solidFill>
              <a:latin typeface="Calibri"/>
            </a:endParaRPr>
          </a:p>
          <a:p>
            <a:pPr eaLnBrk="0" hangingPunct="0"/>
            <a:r>
              <a:rPr lang="el-GR" altLang="el-GR" sz="1200" dirty="0" smtClean="0">
                <a:solidFill>
                  <a:srgbClr val="252525"/>
                </a:solidFill>
                <a:latin typeface="Calibri"/>
              </a:rPr>
              <a:t>9. </a:t>
            </a:r>
            <a:r>
              <a:rPr lang="el-GR" altLang="el-GR" sz="1200" dirty="0" smtClean="0">
                <a:solidFill>
                  <a:srgbClr val="663366"/>
                </a:solidFill>
                <a:latin typeface="Calibri"/>
                <a:hlinkClick r:id="rId11" tooltip="en:Gallbladder"/>
              </a:rPr>
              <a:t>Gallbladder</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10-11. Right and left lobes of </a:t>
            </a:r>
            <a:r>
              <a:rPr lang="el-GR" altLang="el-GR" sz="1200" dirty="0" smtClean="0">
                <a:solidFill>
                  <a:srgbClr val="663366"/>
                </a:solidFill>
                <a:latin typeface="Calibri"/>
                <a:hlinkClick r:id="rId12" tooltip="en:Liver"/>
              </a:rPr>
              <a:t>liver</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12. </a:t>
            </a:r>
            <a:r>
              <a:rPr lang="el-GR" altLang="el-GR" sz="1200" dirty="0" smtClean="0">
                <a:solidFill>
                  <a:srgbClr val="663366"/>
                </a:solidFill>
                <a:latin typeface="Calibri"/>
                <a:hlinkClick r:id="rId13" tooltip="en:Spleen"/>
              </a:rPr>
              <a:t>Spleen</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13. </a:t>
            </a:r>
            <a:r>
              <a:rPr lang="el-GR" altLang="el-GR" sz="1200" dirty="0" smtClean="0">
                <a:solidFill>
                  <a:srgbClr val="663366"/>
                </a:solidFill>
                <a:latin typeface="Calibri"/>
                <a:hlinkClick r:id="rId14" tooltip="en:Esophagus"/>
              </a:rPr>
              <a:t>Esophagus</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14. </a:t>
            </a:r>
            <a:r>
              <a:rPr lang="el-GR" altLang="el-GR" sz="1200" dirty="0" smtClean="0">
                <a:solidFill>
                  <a:srgbClr val="663366"/>
                </a:solidFill>
                <a:latin typeface="Calibri"/>
                <a:hlinkClick r:id="rId15" tooltip="en:Stomach"/>
              </a:rPr>
              <a:t>Stomach</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15. </a:t>
            </a:r>
            <a:r>
              <a:rPr lang="el-GR" altLang="el-GR" sz="1200" dirty="0" smtClean="0">
                <a:solidFill>
                  <a:srgbClr val="663366"/>
                </a:solidFill>
                <a:latin typeface="Calibri"/>
                <a:hlinkClick r:id="rId16" tooltip="en:Duodenum"/>
              </a:rPr>
              <a:t>Duodenum</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16. </a:t>
            </a:r>
            <a:r>
              <a:rPr lang="el-GR" altLang="el-GR" sz="1200" dirty="0" smtClean="0">
                <a:solidFill>
                  <a:srgbClr val="663366"/>
                </a:solidFill>
                <a:latin typeface="Calibri"/>
                <a:hlinkClick r:id="rId17" tooltip="en:Jejunum"/>
              </a:rPr>
              <a:t>Jejunum</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17. </a:t>
            </a:r>
            <a:r>
              <a:rPr lang="el-GR" altLang="el-GR" sz="1200" dirty="0" smtClean="0">
                <a:solidFill>
                  <a:srgbClr val="663366"/>
                </a:solidFill>
                <a:latin typeface="Calibri"/>
                <a:hlinkClick r:id="rId18" tooltip="en:Pancreas"/>
              </a:rPr>
              <a:t>Pancreas</a:t>
            </a:r>
            <a:r>
              <a:rPr lang="el-GR" altLang="el-GR" sz="1200" dirty="0" smtClean="0">
                <a:solidFill>
                  <a:srgbClr val="252525"/>
                </a:solidFill>
                <a:latin typeface="Calibri"/>
              </a:rPr>
              <a:t>:</a:t>
            </a:r>
            <a:endParaRPr lang="el-GR" altLang="el-GR" sz="1200" dirty="0" smtClean="0">
              <a:solidFill>
                <a:prstClr val="black"/>
              </a:solidFill>
              <a:latin typeface="Calibri"/>
            </a:endParaRPr>
          </a:p>
          <a:p>
            <a:pPr lvl="1" indent="-457200" eaLnBrk="0" hangingPunct="0"/>
            <a:r>
              <a:rPr lang="el-GR" altLang="el-GR" sz="1200" dirty="0" smtClean="0">
                <a:solidFill>
                  <a:srgbClr val="252525"/>
                </a:solidFill>
                <a:latin typeface="Calibri"/>
              </a:rPr>
              <a:t>18. </a:t>
            </a:r>
            <a:r>
              <a:rPr lang="el-GR" altLang="el-GR" sz="1200" dirty="0" smtClean="0">
                <a:solidFill>
                  <a:srgbClr val="663366"/>
                </a:solidFill>
                <a:latin typeface="Calibri"/>
                <a:hlinkClick r:id="rId19" tooltip="en:Accessory pancreatic duct"/>
              </a:rPr>
              <a:t>Accessory pancreatic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19. </a:t>
            </a:r>
            <a:r>
              <a:rPr lang="el-GR" altLang="el-GR" sz="1200" dirty="0" smtClean="0">
                <a:solidFill>
                  <a:srgbClr val="663366"/>
                </a:solidFill>
                <a:latin typeface="Calibri"/>
                <a:hlinkClick r:id="rId20" tooltip="en:Pancreatic duct"/>
              </a:rPr>
              <a:t>Pancreatic duct</a:t>
            </a:r>
            <a:endParaRPr lang="el-GR" altLang="el-GR" sz="1200" dirty="0" smtClean="0">
              <a:solidFill>
                <a:srgbClr val="252525"/>
              </a:solidFill>
              <a:latin typeface="Calibri"/>
            </a:endParaRPr>
          </a:p>
          <a:p>
            <a:pPr eaLnBrk="0" hangingPunct="0"/>
            <a:r>
              <a:rPr lang="el-GR" altLang="el-GR" sz="1200" dirty="0" smtClean="0">
                <a:solidFill>
                  <a:srgbClr val="252525"/>
                </a:solidFill>
                <a:latin typeface="Calibri"/>
              </a:rPr>
              <a:t>20-21: Right and left </a:t>
            </a:r>
            <a:r>
              <a:rPr lang="el-GR" altLang="el-GR" sz="1200" dirty="0" smtClean="0">
                <a:solidFill>
                  <a:srgbClr val="663366"/>
                </a:solidFill>
                <a:latin typeface="Calibri"/>
                <a:hlinkClick r:id="rId21" tooltip="en:Kidney"/>
              </a:rPr>
              <a:t>kidneys</a:t>
            </a:r>
            <a:r>
              <a:rPr lang="el-GR" altLang="el-GR" sz="1200" dirty="0" smtClean="0">
                <a:solidFill>
                  <a:prstClr val="black"/>
                </a:solidFill>
                <a:latin typeface="Calibri"/>
              </a:rPr>
              <a:t> </a:t>
            </a:r>
          </a:p>
        </p:txBody>
      </p:sp>
      <p:sp>
        <p:nvSpPr>
          <p:cNvPr id="8" name="Rectangle 7"/>
          <p:cNvSpPr/>
          <p:nvPr/>
        </p:nvSpPr>
        <p:spPr>
          <a:xfrm>
            <a:off x="1115616" y="63862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22"/>
              </a:rPr>
              <a:t>Biliary system </a:t>
            </a:r>
            <a:r>
              <a:rPr lang="en-US" sz="1200" dirty="0" smtClean="0">
                <a:solidFill>
                  <a:prstClr val="black"/>
                </a:solidFill>
                <a:latin typeface="Calibri"/>
                <a:hlinkClick r:id="rId22"/>
              </a:rPr>
              <a:t>multilingual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23" tooltip="User:Jmarchn"/>
              </a:rPr>
              <a:t>Jmarchn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24"/>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629931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a:t>
            </a:r>
            <a:r>
              <a:rPr lang="el-GR" sz="2000" dirty="0"/>
              <a:t>9</a:t>
            </a:r>
            <a:r>
              <a:rPr lang="en-US" sz="2000" dirty="0" smtClean="0"/>
              <a:t>:</a:t>
            </a:r>
            <a:r>
              <a:rPr lang="el-GR" sz="2000" dirty="0"/>
              <a:t> Φυσιολογία του ενδοκρινικού και εξωκρινούς </a:t>
            </a:r>
            <a:r>
              <a:rPr lang="el-GR" sz="2000" dirty="0" smtClean="0"/>
              <a:t>παγκρέατος. Διαβήτης </a:t>
            </a:r>
            <a:r>
              <a:rPr lang="el-GR" sz="2000" dirty="0"/>
              <a:t>- Παχυσαρκία - Μεταβολικό σύνδρομο».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33014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083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Ενδοκρινής μοίρα παγκρέατος</a:t>
            </a:r>
            <a:endParaRPr lang="en-US" b="1" dirty="0"/>
          </a:p>
        </p:txBody>
      </p:sp>
      <p:sp>
        <p:nvSpPr>
          <p:cNvPr id="3" name="2 - Θέση περιεχομένου"/>
          <p:cNvSpPr>
            <a:spLocks noGrp="1"/>
          </p:cNvSpPr>
          <p:nvPr>
            <p:ph idx="1"/>
          </p:nvPr>
        </p:nvSpPr>
        <p:spPr/>
        <p:txBody>
          <a:bodyPr>
            <a:normAutofit/>
          </a:bodyPr>
          <a:lstStyle/>
          <a:p>
            <a:r>
              <a:rPr lang="el-GR" dirty="0" smtClean="0"/>
              <a:t>Η </a:t>
            </a:r>
            <a:r>
              <a:rPr lang="el-GR" dirty="0"/>
              <a:t>ενδοκρινής μοίρα του παγκρέατος αποτελείται από τα νησίδια του </a:t>
            </a:r>
            <a:r>
              <a:rPr lang="en-US" dirty="0" smtClean="0"/>
              <a:t>Langerhans</a:t>
            </a:r>
            <a:r>
              <a:rPr lang="el-GR" dirty="0"/>
              <a:t>.</a:t>
            </a:r>
          </a:p>
          <a:p>
            <a:r>
              <a:rPr lang="el-GR" dirty="0"/>
              <a:t>Αντιπροσωπεύουν το 1-1,5% της παγκρεατικής μάζας. </a:t>
            </a:r>
            <a:endParaRPr lang="el-GR" dirty="0" smtClean="0"/>
          </a:p>
          <a:p>
            <a:r>
              <a:rPr lang="el-GR" dirty="0" smtClean="0"/>
              <a:t>Κατανέμονται </a:t>
            </a:r>
            <a:r>
              <a:rPr lang="el-GR" dirty="0"/>
              <a:t>ομότιμα σε όλα τα τμήματα του παγκρέατος. </a:t>
            </a:r>
            <a:endParaRPr lang="el-GR" dirty="0" smtClean="0"/>
          </a:p>
          <a:p>
            <a:r>
              <a:rPr lang="el-GR" dirty="0" smtClean="0"/>
              <a:t>Αποτελούνται </a:t>
            </a:r>
            <a:r>
              <a:rPr lang="el-GR" dirty="0"/>
              <a:t>από πληθυσμούς κυττάρων που ο καθένας παράγει και διαφορετικές </a:t>
            </a:r>
            <a:r>
              <a:rPr lang="el-GR" dirty="0" smtClean="0"/>
              <a:t>ορμόνες.</a:t>
            </a:r>
            <a:endParaRPr lang="el-GR" dirty="0"/>
          </a:p>
          <a:p>
            <a:pPr>
              <a:buNone/>
            </a:pPr>
            <a:r>
              <a:rPr lang="el-GR" dirty="0"/>
              <a:t> </a:t>
            </a:r>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44106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Μικροανατομική μορφολογία ενδοκρινούς και εξωκρινούς μοίρας</a:t>
            </a:r>
            <a:endParaRPr lang="en-US" sz="3600" b="1" dirty="0"/>
          </a:p>
        </p:txBody>
      </p:sp>
      <p:pic>
        <p:nvPicPr>
          <p:cNvPr id="1026" name="Picture 2" descr="File:Blausen 0701 PancreaticTiss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145213"/>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539552" y="6366999"/>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Blausen 0701 </a:t>
            </a:r>
            <a:r>
              <a:rPr lang="en-US" sz="1200" dirty="0" smtClean="0">
                <a:latin typeface="+mn-lt"/>
                <a:hlinkClick r:id="rId4"/>
              </a:rPr>
              <a:t>PancreaticTissue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BruceBlaus"/>
              </a:rPr>
              <a:t>BruceBlaus</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3.0</a:t>
            </a:r>
            <a:endParaRPr lang="en-US"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76222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Μικροανατομική μορφολογία των νησιδίων του </a:t>
            </a:r>
            <a:r>
              <a:rPr lang="en-US" sz="3600" b="1" dirty="0" smtClean="0"/>
              <a:t>Langerhans</a:t>
            </a:r>
            <a:endParaRPr lang="en-US" sz="3600" b="1" dirty="0"/>
          </a:p>
        </p:txBody>
      </p:sp>
      <p:pic>
        <p:nvPicPr>
          <p:cNvPr id="2050" name="Picture 2" descr="File:Mouse islet LM SolimenaL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412776"/>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
        <p:nvSpPr>
          <p:cNvPr id="6" name="Rectangle 7"/>
          <p:cNvSpPr/>
          <p:nvPr/>
        </p:nvSpPr>
        <p:spPr>
          <a:xfrm>
            <a:off x="1115616" y="63862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hlinkClick r:id="rId4"/>
              </a:rPr>
              <a:t>Mouse islet LM </a:t>
            </a:r>
            <a:r>
              <a:rPr lang="en-US" sz="1200" dirty="0" smtClean="0">
                <a:hlinkClick r:id="rId4"/>
              </a:rPr>
              <a:t>SolimenaLab</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hlinkClick r:id="rId5" tooltip="User:Tryphon"/>
              </a:rPr>
              <a:t>Tryphon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007635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56</TotalTime>
  <Words>4021</Words>
  <Application>Microsoft Office PowerPoint</Application>
  <PresentationFormat>Προβολή στην οθόνη (4:3)</PresentationFormat>
  <Paragraphs>370</Paragraphs>
  <Slides>65</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65</vt:i4>
      </vt:variant>
    </vt:vector>
  </HeadingPairs>
  <TitlesOfParts>
    <vt:vector size="67" baseType="lpstr">
      <vt:lpstr>template Φυσιολογία</vt:lpstr>
      <vt:lpstr>1_template Φυσιολογία</vt:lpstr>
      <vt:lpstr>Φυσιολογία</vt:lpstr>
      <vt:lpstr>Ανατομικές σχέσεις του παγκρέατος</vt:lpstr>
      <vt:lpstr>Ανατομικά στοιχεία του παγκρέατος 1/2</vt:lpstr>
      <vt:lpstr>Ανατομικά στοιχεία του παγκρέατος 2/2</vt:lpstr>
      <vt:lpstr>Κεφαλή, σώμα και ουρά παγκρέατος</vt:lpstr>
      <vt:lpstr>Ήπαρ, πάγκρεας, δωδεκαδάκτυλο και χοληδόχος</vt:lpstr>
      <vt:lpstr>Ενδοκρινής μοίρα παγκρέατος</vt:lpstr>
      <vt:lpstr>Μικροανατομική μορφολογία ενδοκρινούς και εξωκρινούς μοίρας</vt:lpstr>
      <vt:lpstr>Μικροανατομική μορφολογία των νησιδίων του Langerhans</vt:lpstr>
      <vt:lpstr>Ινσουλίνη 1/2</vt:lpstr>
      <vt:lpstr>Ινσουλίνη 2/2</vt:lpstr>
      <vt:lpstr>Μοριακή δομή της ινσουλίνης</vt:lpstr>
      <vt:lpstr>Παραγωγή και έκκριση της ινσουλίνης  </vt:lpstr>
      <vt:lpstr>Δράση της ινσουλίνης στα κύτταρα</vt:lpstr>
      <vt:lpstr>Δράση της ινσουλίνης 1/3</vt:lpstr>
      <vt:lpstr>Δράση της ινσουλίνης 2/3</vt:lpstr>
      <vt:lpstr>Δράση της ινσουλίνης 3/3</vt:lpstr>
      <vt:lpstr>Γλυκαγόνη 1/2</vt:lpstr>
      <vt:lpstr>Γλυκαγόνη 2/2</vt:lpstr>
      <vt:lpstr>Μοριακή δομή της γλυκαγόνης</vt:lpstr>
      <vt:lpstr>Έκκριση - Δράση της γλυκαγόνης</vt:lpstr>
      <vt:lpstr>Δράση της γλυκαγόνης</vt:lpstr>
      <vt:lpstr>Σωματοστατίνη 1/2</vt:lpstr>
      <vt:lpstr>Σωματοστατίνη 2/2</vt:lpstr>
      <vt:lpstr>Παγκρεατικό πολυπεπτίδιο</vt:lpstr>
      <vt:lpstr>Εξωκρινής μοίρα παγκρέατος</vt:lpstr>
      <vt:lpstr>Παγκρεατικά ένζυμα</vt:lpstr>
      <vt:lpstr>Παραγωγή παγκρεατικών ενζύμων 1/4</vt:lpstr>
      <vt:lpstr>Παραγωγή παγκρεατικών ενζύμων 2/4</vt:lpstr>
      <vt:lpstr>Παραγωγή παγκρεατικών ενζύμων 3/4</vt:lpstr>
      <vt:lpstr>Παραγωγή παγκρεατικών ενζύμων 4/4</vt:lpstr>
      <vt:lpstr>Διττανθρακικά 1/2</vt:lpstr>
      <vt:lpstr>Διττανθρακικά 2/2</vt:lpstr>
      <vt:lpstr>Φάσεις έκκρισης του παγκρεατικού υγρού 1/2</vt:lpstr>
      <vt:lpstr>Φάσεις έκκρισης του παγκρεατικού υγρού 2/2</vt:lpstr>
      <vt:lpstr>Εκκριματίνη</vt:lpstr>
      <vt:lpstr>Χολοκυστοκινίνη</vt:lpstr>
      <vt:lpstr>Διαβήτης ορισμοί 1/2</vt:lpstr>
      <vt:lpstr>Διαβήτης ορισμοί 2/2</vt:lpstr>
      <vt:lpstr>Σακχαρώδης διαβήτης Ι</vt:lpstr>
      <vt:lpstr>Σακχαρώδης διαβήτης ΙΙ</vt:lpstr>
      <vt:lpstr>Επιδημιολογικά δεδομένα διαβήτη 1/2</vt:lpstr>
      <vt:lpstr>Επιδημιολογικά δεδομένα διαβήτη 2/2</vt:lpstr>
      <vt:lpstr>Αιτιολογία διαβήτη 1/2</vt:lpstr>
      <vt:lpstr>Αιτιολογία διαβήτη 2/2</vt:lpstr>
      <vt:lpstr>Ομάδα υψηλού κινδύνου ανάπτυξης διαβήτη</vt:lpstr>
      <vt:lpstr>Σύγχρονα κριτήρια διάγνωσης διαβήτη 1/3</vt:lpstr>
      <vt:lpstr>Σύγχρονα κριτήρια διάγνωσης διαβήτη 2/3</vt:lpstr>
      <vt:lpstr>Σύγχρονα κριτήρια διάγνωσης διαβήτη 3/3</vt:lpstr>
      <vt:lpstr>Τύποι διαβήτη και συνήθη συμπτώματα 1/2</vt:lpstr>
      <vt:lpstr>Τύποι διαβήτη και συνήθη συμπτώματα 2/2</vt:lpstr>
      <vt:lpstr>Συμπτωματολογία διαβήτη</vt:lpstr>
      <vt:lpstr>Δευτεροπαθής διαβήτης 1/5</vt:lpstr>
      <vt:lpstr>Δευτεροπαθής διαβήτης 2/5</vt:lpstr>
      <vt:lpstr>Δευτεροπαθής διαβήτης 3/5</vt:lpstr>
      <vt:lpstr>Δευτεροπαθής διαβήτης 4/5</vt:lpstr>
      <vt:lpstr>Δευτεροπαθής διαβήτης 5/5</vt:lpstr>
      <vt:lpstr>Προδιαβητικές καταστάσεις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24</cp:revision>
  <dcterms:created xsi:type="dcterms:W3CDTF">2014-10-08T12:58:50Z</dcterms:created>
  <dcterms:modified xsi:type="dcterms:W3CDTF">2015-03-11T06:59:37Z</dcterms:modified>
</cp:coreProperties>
</file>