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56"/>
  </p:notesMasterIdLst>
  <p:handoutMasterIdLst>
    <p:handoutMasterId r:id="rId57"/>
  </p:handoutMasterIdLst>
  <p:sldIdLst>
    <p:sldId id="345" r:id="rId3"/>
    <p:sldId id="299" r:id="rId4"/>
    <p:sldId id="300" r:id="rId5"/>
    <p:sldId id="301" r:id="rId6"/>
    <p:sldId id="302" r:id="rId7"/>
    <p:sldId id="303" r:id="rId8"/>
    <p:sldId id="304" r:id="rId9"/>
    <p:sldId id="305" r:id="rId10"/>
    <p:sldId id="306" r:id="rId11"/>
    <p:sldId id="307" r:id="rId12"/>
    <p:sldId id="308" r:id="rId13"/>
    <p:sldId id="309" r:id="rId14"/>
    <p:sldId id="310" r:id="rId15"/>
    <p:sldId id="311" r:id="rId16"/>
    <p:sldId id="312" r:id="rId17"/>
    <p:sldId id="313" r:id="rId18"/>
    <p:sldId id="314" r:id="rId19"/>
    <p:sldId id="315" r:id="rId20"/>
    <p:sldId id="316" r:id="rId21"/>
    <p:sldId id="317" r:id="rId22"/>
    <p:sldId id="318" r:id="rId23"/>
    <p:sldId id="319" r:id="rId24"/>
    <p:sldId id="320" r:id="rId25"/>
    <p:sldId id="321" r:id="rId26"/>
    <p:sldId id="322" r:id="rId27"/>
    <p:sldId id="323" r:id="rId28"/>
    <p:sldId id="324" r:id="rId29"/>
    <p:sldId id="325" r:id="rId30"/>
    <p:sldId id="326" r:id="rId31"/>
    <p:sldId id="327" r:id="rId32"/>
    <p:sldId id="328" r:id="rId33"/>
    <p:sldId id="329" r:id="rId34"/>
    <p:sldId id="330" r:id="rId35"/>
    <p:sldId id="331" r:id="rId36"/>
    <p:sldId id="332" r:id="rId37"/>
    <p:sldId id="333" r:id="rId38"/>
    <p:sldId id="334" r:id="rId39"/>
    <p:sldId id="335" r:id="rId40"/>
    <p:sldId id="337" r:id="rId41"/>
    <p:sldId id="338" r:id="rId42"/>
    <p:sldId id="339" r:id="rId43"/>
    <p:sldId id="340" r:id="rId44"/>
    <p:sldId id="341" r:id="rId45"/>
    <p:sldId id="342" r:id="rId46"/>
    <p:sldId id="343" r:id="rId47"/>
    <p:sldId id="344" r:id="rId48"/>
    <p:sldId id="257" r:id="rId49"/>
    <p:sldId id="262" r:id="rId50"/>
    <p:sldId id="264" r:id="rId51"/>
    <p:sldId id="346" r:id="rId52"/>
    <p:sldId id="347" r:id="rId53"/>
    <p:sldId id="266" r:id="rId54"/>
    <p:sldId id="261" r:id="rId55"/>
  </p:sldIdLst>
  <p:sldSz cx="9144000" cy="6858000" type="screen4x3"/>
  <p:notesSz cx="7104063" cy="10234613"/>
  <p:custDataLst>
    <p:tags r:id="rId58"/>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p:scale>
          <a:sx n="116" d="100"/>
          <a:sy n="116" d="100"/>
        </p:scale>
        <p:origin x="-1668" y="-3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gs" Target="tags/tag1.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handoutMaster" Target="handoutMasters/handout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2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image" Target="../media/image31.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emf"/><Relationship Id="rId4"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emf"/><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1.emf"/><Relationship Id="rId1" Type="http://schemas.openxmlformats.org/officeDocument/2006/relationships/image" Target="../media/image13.emf"/><Relationship Id="rId4" Type="http://schemas.openxmlformats.org/officeDocument/2006/relationships/image" Target="../media/image15.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emf"/><Relationship Id="rId1" Type="http://schemas.openxmlformats.org/officeDocument/2006/relationships/image" Target="../media/image1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13/2/2015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13/2/2015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0</a:t>
            </a:fld>
            <a:endParaRPr lang="el-GR" dirty="0">
              <a:solidFill>
                <a:prstClr val="black"/>
              </a:solidFill>
            </a:endParaRP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49</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51</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52</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ΑΝ= Ανιονικές</a:t>
            </a:r>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5</a:t>
            </a:fld>
            <a:endParaRPr lang="el-GR" dirty="0"/>
          </a:p>
        </p:txBody>
      </p:sp>
    </p:spTree>
    <p:extLst>
      <p:ext uri="{BB962C8B-B14F-4D97-AF65-F5344CB8AC3E}">
        <p14:creationId xmlns:p14="http://schemas.microsoft.com/office/powerpoint/2010/main" val="158890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Κ=Κατιονικές</a:t>
            </a:r>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16</a:t>
            </a:fld>
            <a:endParaRPr lang="el-GR" dirty="0">
              <a:solidFill>
                <a:prstClr val="black"/>
              </a:solidFill>
            </a:endParaRPr>
          </a:p>
        </p:txBody>
      </p:sp>
    </p:spTree>
    <p:extLst>
      <p:ext uri="{BB962C8B-B14F-4D97-AF65-F5344CB8AC3E}">
        <p14:creationId xmlns:p14="http://schemas.microsoft.com/office/powerpoint/2010/main" val="261838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21</a:t>
            </a:fld>
            <a:endParaRPr lang="el-GR" dirty="0">
              <a:solidFill>
                <a:prstClr val="black"/>
              </a:solidFill>
            </a:endParaRPr>
          </a:p>
        </p:txBody>
      </p:sp>
    </p:spTree>
    <p:extLst>
      <p:ext uri="{BB962C8B-B14F-4D97-AF65-F5344CB8AC3E}">
        <p14:creationId xmlns:p14="http://schemas.microsoft.com/office/powerpoint/2010/main" val="715538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ΕΠ= Επαμφοτερίζουσες ή αμφοτερικές</a:t>
            </a:r>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27</a:t>
            </a:fld>
            <a:endParaRPr lang="el-GR" dirty="0"/>
          </a:p>
        </p:txBody>
      </p:sp>
    </p:spTree>
    <p:extLst>
      <p:ext uri="{BB962C8B-B14F-4D97-AF65-F5344CB8AC3E}">
        <p14:creationId xmlns:p14="http://schemas.microsoft.com/office/powerpoint/2010/main" val="726000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45</a:t>
            </a:fld>
            <a:endParaRPr lang="el-GR" dirty="0">
              <a:solidFill>
                <a:prstClr val="black"/>
              </a:solidFill>
            </a:endParaRPr>
          </a:p>
        </p:txBody>
      </p:sp>
    </p:spTree>
    <p:extLst>
      <p:ext uri="{BB962C8B-B14F-4D97-AF65-F5344CB8AC3E}">
        <p14:creationId xmlns:p14="http://schemas.microsoft.com/office/powerpoint/2010/main" val="3944179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46</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47</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48</a:t>
            </a:fld>
            <a:endParaRPr lang="el-GR" dirty="0"/>
          </a:p>
        </p:txBody>
      </p:sp>
    </p:spTree>
    <p:extLst>
      <p:ext uri="{BB962C8B-B14F-4D97-AF65-F5344CB8AC3E}">
        <p14:creationId xmlns:p14="http://schemas.microsoft.com/office/powerpoint/2010/main" val="1537509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6475235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7" name="Picture 2" descr="C:\Users\alex\Desktop\light-lines-colors-powerpoint-backgrounds-light-lines-colors-design.jpg"/>
          <p:cNvPicPr>
            <a:picLocks noChangeAspect="1" noChangeArrowheads="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22538"/>
            <a:ext cx="9174051" cy="6880538"/>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2"/>
          <p:cNvSpPr/>
          <p:nvPr userDrawn="1"/>
        </p:nvSpPr>
        <p:spPr>
          <a:xfrm>
            <a:off x="251520" y="-22538"/>
            <a:ext cx="8712968" cy="6880538"/>
          </a:xfrm>
          <a:prstGeom prst="roundRect">
            <a:avLst>
              <a:gd name="adj" fmla="val 2428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0" name="Rectangle 3"/>
          <p:cNvSpPr/>
          <p:nvPr userDrawn="1"/>
        </p:nvSpPr>
        <p:spPr>
          <a:xfrm>
            <a:off x="0" y="0"/>
            <a:ext cx="5508104" cy="6880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8" name="Rectangle 3"/>
          <p:cNvSpPr/>
          <p:nvPr userDrawn="1"/>
        </p:nvSpPr>
        <p:spPr>
          <a:xfrm>
            <a:off x="0" y="-22538"/>
            <a:ext cx="5508104" cy="6880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 name="Title 1"/>
          <p:cNvSpPr>
            <a:spLocks noGrp="1"/>
          </p:cNvSpPr>
          <p:nvPr>
            <p:ph type="title"/>
          </p:nvPr>
        </p:nvSpPr>
        <p:spPr/>
        <p:txBody>
          <a:bodyPr/>
          <a:lstStyle>
            <a:lvl1pPr>
              <a:defRPr>
                <a:solidFill>
                  <a:srgbClr val="225974"/>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400"/>
            </a:lvl1pPr>
            <a:lvl2pPr>
              <a:lnSpc>
                <a:spcPct val="112000"/>
              </a:lnSpc>
              <a:spcBef>
                <a:spcPts val="1200"/>
              </a:spcBef>
              <a:defRPr sz="2400"/>
            </a:lvl2pPr>
            <a:lvl3pPr>
              <a:lnSpc>
                <a:spcPct val="112000"/>
              </a:lnSpc>
              <a:spcBef>
                <a:spcPts val="1200"/>
              </a:spcBef>
              <a:defRPr sz="2400"/>
            </a:lvl3pPr>
            <a:lvl4pPr>
              <a:lnSpc>
                <a:spcPct val="112000"/>
              </a:lnSpc>
              <a:spcBef>
                <a:spcPts val="1200"/>
              </a:spcBef>
              <a:defRPr sz="2400"/>
            </a:lvl4pPr>
            <a:lvl5pPr>
              <a:lnSpc>
                <a:spcPct val="112000"/>
              </a:lnSpc>
              <a:spcBef>
                <a:spcPts val="1200"/>
              </a:spcBef>
              <a:defRPr sz="2400"/>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9349314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23419271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14143506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3240745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7393767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99081189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2770899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8589175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1387385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dirty="0">
              <a:solidFill>
                <a:prstClr val="black">
                  <a:tint val="75000"/>
                </a:prstClr>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l-GR" dirty="0">
              <a:solidFill>
                <a:prstClr val="black">
                  <a:tint val="75000"/>
                </a:prstClr>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554151D-B011-44DD-8F54-F1E749DA09D6}"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63108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94379512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4.vml"/><Relationship Id="rId4" Type="http://schemas.openxmlformats.org/officeDocument/2006/relationships/image" Target="../media/image8.wmf"/></Relationships>
</file>

<file path=ppt/slides/_rels/slide13.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3.xml"/><Relationship Id="rId7" Type="http://schemas.openxmlformats.org/officeDocument/2006/relationships/image" Target="../media/image14.wmf"/><Relationship Id="rId12" Type="http://schemas.openxmlformats.org/officeDocument/2006/relationships/image" Target="../media/image16.emf"/><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oleObject" Target="../embeddings/oleObject6.bin"/><Relationship Id="rId11" Type="http://schemas.openxmlformats.org/officeDocument/2006/relationships/oleObject" Target="../embeddings/oleObject8.bin"/><Relationship Id="rId5" Type="http://schemas.openxmlformats.org/officeDocument/2006/relationships/image" Target="../media/image13.emf"/><Relationship Id="rId10" Type="http://schemas.openxmlformats.org/officeDocument/2006/relationships/image" Target="../media/image17.png"/><Relationship Id="rId4" Type="http://schemas.openxmlformats.org/officeDocument/2006/relationships/oleObject" Target="../embeddings/oleObject5.bin"/><Relationship Id="rId9" Type="http://schemas.openxmlformats.org/officeDocument/2006/relationships/image" Target="../media/image15.wmf"/></Relationships>
</file>

<file path=ppt/slides/_rels/slide18.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image" Target="../media/image19.emf"/><Relationship Id="rId5" Type="http://schemas.openxmlformats.org/officeDocument/2006/relationships/oleObject" Target="../embeddings/oleObject10.bin"/><Relationship Id="rId4" Type="http://schemas.openxmlformats.org/officeDocument/2006/relationships/image" Target="../media/image18.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notesSlide" Target="../notesSlides/notesSlide4.xml"/><Relationship Id="rId7" Type="http://schemas.openxmlformats.org/officeDocument/2006/relationships/image" Target="../media/image21.emf"/><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oleObject" Target="../embeddings/oleObject13.bin"/><Relationship Id="rId11" Type="http://schemas.openxmlformats.org/officeDocument/2006/relationships/image" Target="../media/image15.wmf"/><Relationship Id="rId5" Type="http://schemas.openxmlformats.org/officeDocument/2006/relationships/image" Target="../media/image13.emf"/><Relationship Id="rId10" Type="http://schemas.openxmlformats.org/officeDocument/2006/relationships/oleObject" Target="../embeddings/oleObject15.bin"/><Relationship Id="rId4" Type="http://schemas.openxmlformats.org/officeDocument/2006/relationships/oleObject" Target="../embeddings/oleObject12.bin"/><Relationship Id="rId9" Type="http://schemas.openxmlformats.org/officeDocument/2006/relationships/image" Target="../media/image16.emf"/></Relationships>
</file>

<file path=ppt/slides/_rels/slide23.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image" Target="../media/image19.emf"/><Relationship Id="rId5" Type="http://schemas.openxmlformats.org/officeDocument/2006/relationships/oleObject" Target="../embeddings/oleObject17.bin"/><Relationship Id="rId4" Type="http://schemas.openxmlformats.org/officeDocument/2006/relationships/image" Target="../media/image18.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2.xml"/><Relationship Id="rId1" Type="http://schemas.openxmlformats.org/officeDocument/2006/relationships/vmlDrawing" Target="../drawings/vmlDrawing9.vml"/><Relationship Id="rId5" Type="http://schemas.openxmlformats.org/officeDocument/2006/relationships/image" Target="../media/image12.jpeg"/><Relationship Id="rId4" Type="http://schemas.openxmlformats.org/officeDocument/2006/relationships/image" Target="../media/image22.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2.xml"/><Relationship Id="rId1" Type="http://schemas.openxmlformats.org/officeDocument/2006/relationships/vmlDrawing" Target="../drawings/vmlDrawing10.vml"/><Relationship Id="rId4" Type="http://schemas.openxmlformats.org/officeDocument/2006/relationships/image" Target="../media/image23.emf"/></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25.emf"/><Relationship Id="rId2" Type="http://schemas.openxmlformats.org/officeDocument/2006/relationships/slideLayout" Target="../slideLayouts/slideLayout12.xml"/><Relationship Id="rId1" Type="http://schemas.openxmlformats.org/officeDocument/2006/relationships/vmlDrawing" Target="../drawings/vmlDrawing11.vml"/><Relationship Id="rId6" Type="http://schemas.openxmlformats.org/officeDocument/2006/relationships/oleObject" Target="../embeddings/oleObject22.bin"/><Relationship Id="rId5" Type="http://schemas.openxmlformats.org/officeDocument/2006/relationships/image" Target="../media/image24.emf"/><Relationship Id="rId4" Type="http://schemas.openxmlformats.org/officeDocument/2006/relationships/oleObject" Target="../embeddings/oleObject21.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12.xml"/><Relationship Id="rId1" Type="http://schemas.openxmlformats.org/officeDocument/2006/relationships/vmlDrawing" Target="../drawings/vmlDrawing12.vml"/><Relationship Id="rId4" Type="http://schemas.openxmlformats.org/officeDocument/2006/relationships/image" Target="../media/image26.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2.xml"/><Relationship Id="rId1" Type="http://schemas.openxmlformats.org/officeDocument/2006/relationships/vmlDrawing" Target="../drawings/vmlDrawing13.vml"/><Relationship Id="rId4" Type="http://schemas.openxmlformats.org/officeDocument/2006/relationships/image" Target="../media/image24.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12.xml"/><Relationship Id="rId1" Type="http://schemas.openxmlformats.org/officeDocument/2006/relationships/vmlDrawing" Target="../drawings/vmlDrawing14.vml"/><Relationship Id="rId4" Type="http://schemas.openxmlformats.org/officeDocument/2006/relationships/image" Target="../media/image25.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12.xml"/><Relationship Id="rId1" Type="http://schemas.openxmlformats.org/officeDocument/2006/relationships/vmlDrawing" Target="../drawings/vmlDrawing15.vml"/><Relationship Id="rId4" Type="http://schemas.openxmlformats.org/officeDocument/2006/relationships/image" Target="../media/image26.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28.wmf"/><Relationship Id="rId2" Type="http://schemas.openxmlformats.org/officeDocument/2006/relationships/slideLayout" Target="../slideLayouts/slideLayout12.xml"/><Relationship Id="rId1" Type="http://schemas.openxmlformats.org/officeDocument/2006/relationships/vmlDrawing" Target="../drawings/vmlDrawing16.vml"/><Relationship Id="rId6" Type="http://schemas.openxmlformats.org/officeDocument/2006/relationships/oleObject" Target="../embeddings/oleObject28.bin"/><Relationship Id="rId5" Type="http://schemas.openxmlformats.org/officeDocument/2006/relationships/image" Target="../media/image27.wmf"/><Relationship Id="rId4" Type="http://schemas.openxmlformats.org/officeDocument/2006/relationships/oleObject" Target="../embeddings/oleObject27.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12.xml"/><Relationship Id="rId1" Type="http://schemas.openxmlformats.org/officeDocument/2006/relationships/vmlDrawing" Target="../drawings/vmlDrawing17.vml"/><Relationship Id="rId6" Type="http://schemas.openxmlformats.org/officeDocument/2006/relationships/image" Target="../media/image30.wmf"/><Relationship Id="rId5" Type="http://schemas.openxmlformats.org/officeDocument/2006/relationships/oleObject" Target="../embeddings/oleObject30.bin"/><Relationship Id="rId4" Type="http://schemas.openxmlformats.org/officeDocument/2006/relationships/image" Target="../media/image29.wmf"/></Relationships>
</file>

<file path=ppt/slides/_rels/slide37.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oleObject" Target="../embeddings/oleObject31.bin"/><Relationship Id="rId7" Type="http://schemas.openxmlformats.org/officeDocument/2006/relationships/oleObject" Target="../embeddings/oleObject33.bin"/><Relationship Id="rId2" Type="http://schemas.openxmlformats.org/officeDocument/2006/relationships/slideLayout" Target="../slideLayouts/slideLayout12.xml"/><Relationship Id="rId1" Type="http://schemas.openxmlformats.org/officeDocument/2006/relationships/vmlDrawing" Target="../drawings/vmlDrawing18.vml"/><Relationship Id="rId6" Type="http://schemas.openxmlformats.org/officeDocument/2006/relationships/image" Target="../media/image32.emf"/><Relationship Id="rId5" Type="http://schemas.openxmlformats.org/officeDocument/2006/relationships/oleObject" Target="../embeddings/oleObject32.bin"/><Relationship Id="rId4" Type="http://schemas.openxmlformats.org/officeDocument/2006/relationships/image" Target="../media/image31.wmf"/></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12.xml"/><Relationship Id="rId1" Type="http://schemas.openxmlformats.org/officeDocument/2006/relationships/vmlDrawing" Target="../drawings/vmlDrawing19.vml"/><Relationship Id="rId4" Type="http://schemas.openxmlformats.org/officeDocument/2006/relationships/image" Target="../media/image27.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12.xml"/><Relationship Id="rId1" Type="http://schemas.openxmlformats.org/officeDocument/2006/relationships/vmlDrawing" Target="../drawings/vmlDrawing20.vml"/><Relationship Id="rId4" Type="http://schemas.openxmlformats.org/officeDocument/2006/relationships/image" Target="../media/image28.wmf"/></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vmlDrawing" Target="../drawings/vmlDrawing21.vml"/><Relationship Id="rId5" Type="http://schemas.openxmlformats.org/officeDocument/2006/relationships/image" Target="../media/image35.wmf"/><Relationship Id="rId4" Type="http://schemas.openxmlformats.org/officeDocument/2006/relationships/oleObject" Target="../embeddings/oleObject36.bin"/></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oleObject" Target="../embeddings/oleObject1.bin"/><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8.w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10.wmf"/><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Κοσμητολογία Ι - Θ</a:t>
            </a:r>
            <a:endParaRPr lang="el-GR" sz="3600" b="1" dirty="0">
              <a:solidFill>
                <a:schemeClr val="tx1"/>
              </a:solidFill>
              <a:latin typeface="+mn-lt"/>
            </a:endParaRPr>
          </a:p>
        </p:txBody>
      </p:sp>
      <p:sp>
        <p:nvSpPr>
          <p:cNvPr id="3" name="Υπότιτλος 2"/>
          <p:cNvSpPr>
            <a:spLocks noGrp="1"/>
          </p:cNvSpPr>
          <p:nvPr>
            <p:ph type="subTitle" idx="1"/>
          </p:nvPr>
        </p:nvSpPr>
        <p:spPr>
          <a:xfrm>
            <a:off x="0" y="2924944"/>
            <a:ext cx="9144000" cy="2088232"/>
          </a:xfrm>
        </p:spPr>
        <p:txBody>
          <a:bodyPr>
            <a:normAutofit/>
          </a:bodyPr>
          <a:lstStyle/>
          <a:p>
            <a:pPr>
              <a:spcBef>
                <a:spcPts val="0"/>
              </a:spcBef>
              <a:spcAft>
                <a:spcPts val="1800"/>
              </a:spcAft>
            </a:pPr>
            <a:r>
              <a:rPr lang="el-GR" sz="2600" b="1" dirty="0" smtClean="0"/>
              <a:t>Ενότητα </a:t>
            </a:r>
            <a:r>
              <a:rPr lang="el-GR" sz="2600" b="1" dirty="0"/>
              <a:t>2</a:t>
            </a:r>
            <a:r>
              <a:rPr lang="el-GR" sz="2600" dirty="0" smtClean="0"/>
              <a:t>:</a:t>
            </a:r>
            <a:r>
              <a:rPr lang="en-US" sz="2600" dirty="0" smtClean="0"/>
              <a:t> </a:t>
            </a:r>
            <a:r>
              <a:rPr lang="en-US" sz="2600" dirty="0"/>
              <a:t>Y</a:t>
            </a:r>
            <a:r>
              <a:rPr lang="el-GR" sz="2600" dirty="0" smtClean="0"/>
              <a:t>δρογονανθρακικές Επιφανειακοενεργές Ουσίες</a:t>
            </a:r>
            <a:endParaRPr lang="en-US" sz="2600" dirty="0" smtClean="0"/>
          </a:p>
          <a:p>
            <a:pPr>
              <a:spcBef>
                <a:spcPts val="0"/>
              </a:spcBef>
            </a:pPr>
            <a:r>
              <a:rPr lang="el-GR" sz="2200" dirty="0" smtClean="0"/>
              <a:t>Δρ. Αθανασία Βαρβαρέσου</a:t>
            </a:r>
          </a:p>
          <a:p>
            <a:pPr>
              <a:spcBef>
                <a:spcPts val="0"/>
              </a:spcBef>
            </a:pPr>
            <a:r>
              <a:rPr lang="el-GR" sz="2200" dirty="0" smtClean="0"/>
              <a:t>Αναπληρώτρια Καθηγήτρια Κοσμητολογίας</a:t>
            </a:r>
          </a:p>
          <a:p>
            <a:pPr>
              <a:spcBef>
                <a:spcPts val="0"/>
              </a:spcBef>
            </a:pPr>
            <a:r>
              <a:rPr lang="el-GR" sz="2200" dirty="0" smtClean="0"/>
              <a:t>Τμήμα Αισθητικής και Κοσμητολογίας</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solidFill>
                  <a:prstClr val="black"/>
                </a:solidFill>
                <a:latin typeface="Calibri"/>
              </a:rPr>
              <a:t>Ανοικτά Ακαδημαϊκά </a:t>
            </a:r>
            <a:r>
              <a:rPr lang="el-GR" sz="1600" dirty="0" smtClean="0">
                <a:solidFill>
                  <a:prstClr val="black"/>
                </a:solidFill>
                <a:latin typeface="Calibri"/>
              </a:rPr>
              <a:t>Μαθήματα στο ΤΕΙ Αθήνας</a:t>
            </a:r>
            <a:endParaRPr lang="el-GR" sz="1600" dirty="0">
              <a:solidFill>
                <a:prstClr val="black"/>
              </a:solidFill>
              <a:latin typeface="Calibri"/>
            </a:endParaRPr>
          </a:p>
        </p:txBody>
      </p:sp>
      <p:graphicFrame>
        <p:nvGraphicFramePr>
          <p:cNvPr id="4" name="Table 3"/>
          <p:cNvGraphicFramePr>
            <a:graphicFrameLocks noGrp="1"/>
          </p:cNvGraphicFramePr>
          <p:nvPr>
            <p:extLst>
              <p:ext uri="{D42A27DB-BD31-4B8C-83A1-F6EECF244321}">
                <p14:modId xmlns:p14="http://schemas.microsoft.com/office/powerpoint/2010/main" val="4112815607"/>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8420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Ανιονικές </a:t>
            </a:r>
            <a:r>
              <a:rPr lang="el-GR" sz="3200" b="0" dirty="0" smtClean="0"/>
              <a:t>(</a:t>
            </a:r>
            <a:r>
              <a:rPr lang="en-US" sz="3200" b="0" dirty="0" smtClean="0"/>
              <a:t>8</a:t>
            </a:r>
            <a:r>
              <a:rPr lang="el-GR" sz="3200" b="0" dirty="0" smtClean="0"/>
              <a:t>/</a:t>
            </a:r>
            <a:r>
              <a:rPr lang="en-US" sz="3200" b="0" dirty="0" smtClean="0"/>
              <a:t>13</a:t>
            </a:r>
            <a:r>
              <a:rPr lang="el-GR" sz="3200" b="0" dirty="0" smtClean="0"/>
              <a:t>)</a:t>
            </a:r>
            <a:endParaRPr lang="el-GR" dirty="0"/>
          </a:p>
        </p:txBody>
      </p:sp>
      <p:sp>
        <p:nvSpPr>
          <p:cNvPr id="3" name="Θέση περιεχομένου 2"/>
          <p:cNvSpPr>
            <a:spLocks noGrp="1"/>
          </p:cNvSpPr>
          <p:nvPr>
            <p:ph idx="1"/>
          </p:nvPr>
        </p:nvSpPr>
        <p:spPr>
          <a:xfrm>
            <a:off x="457200" y="1196752"/>
            <a:ext cx="8229600" cy="3384376"/>
          </a:xfrm>
        </p:spPr>
        <p:txBody>
          <a:bodyPr/>
          <a:lstStyle/>
          <a:p>
            <a:pPr marL="0" indent="0">
              <a:buNone/>
            </a:pPr>
            <a:r>
              <a:rPr lang="el-GR" b="1" dirty="0" smtClean="0">
                <a:solidFill>
                  <a:srgbClr val="820000"/>
                </a:solidFill>
              </a:rPr>
              <a:t>ΑΝ1.</a:t>
            </a:r>
            <a:r>
              <a:rPr lang="el-GR" b="1" dirty="0">
                <a:solidFill>
                  <a:srgbClr val="820000"/>
                </a:solidFill>
              </a:rPr>
              <a:t>2</a:t>
            </a:r>
            <a:r>
              <a:rPr lang="en-US" b="1" dirty="0" smtClean="0">
                <a:solidFill>
                  <a:srgbClr val="820000"/>
                </a:solidFill>
              </a:rPr>
              <a:t> </a:t>
            </a:r>
            <a:r>
              <a:rPr lang="el-GR" b="1" dirty="0">
                <a:solidFill>
                  <a:srgbClr val="820000"/>
                </a:solidFill>
              </a:rPr>
              <a:t>Αλκυλοθειικά άλατα (</a:t>
            </a:r>
            <a:r>
              <a:rPr lang="en-US" b="1" dirty="0">
                <a:solidFill>
                  <a:srgbClr val="820000"/>
                </a:solidFill>
              </a:rPr>
              <a:t>Alkylsulfates</a:t>
            </a:r>
            <a:r>
              <a:rPr lang="el-GR" b="1" dirty="0">
                <a:solidFill>
                  <a:srgbClr val="820000"/>
                </a:solidFill>
              </a:rPr>
              <a:t>) </a:t>
            </a:r>
            <a:r>
              <a:rPr lang="en-US" b="1" dirty="0">
                <a:solidFill>
                  <a:srgbClr val="820000"/>
                </a:solidFill>
              </a:rPr>
              <a:t>ROSO</a:t>
            </a:r>
            <a:r>
              <a:rPr lang="en-US" b="1" baseline="-25000" dirty="0">
                <a:solidFill>
                  <a:srgbClr val="820000"/>
                </a:solidFill>
              </a:rPr>
              <a:t>3</a:t>
            </a:r>
            <a:r>
              <a:rPr lang="en-US" b="1" dirty="0">
                <a:solidFill>
                  <a:srgbClr val="820000"/>
                </a:solidFill>
              </a:rPr>
              <a:t>- M+</a:t>
            </a:r>
            <a:endParaRPr lang="el-GR" b="1" dirty="0">
              <a:solidFill>
                <a:srgbClr val="820000"/>
              </a:solidFill>
            </a:endParaRPr>
          </a:p>
          <a:p>
            <a:pPr marL="0" indent="0">
              <a:buNone/>
            </a:pPr>
            <a:r>
              <a:rPr lang="el-GR" dirty="0"/>
              <a:t>Έχουν </a:t>
            </a:r>
            <a:r>
              <a:rPr lang="el-GR" b="1" dirty="0"/>
              <a:t>καλή αφριστική ικανότητα </a:t>
            </a:r>
            <a:r>
              <a:rPr lang="el-GR" dirty="0"/>
              <a:t>και χρησιμοποιούνται σε σαμπουάν, </a:t>
            </a:r>
            <a:r>
              <a:rPr lang="el-GR" b="1" dirty="0"/>
              <a:t>αφρόλουτρα καθώς και υγρά καθαριστικά.  </a:t>
            </a:r>
            <a:r>
              <a:rPr lang="el-GR" dirty="0"/>
              <a:t>Την καλύτερη την έχουν αυτά με υδρογονανθρακική αλυσίδα C12-14. Καθώς αυξάνεται η αλυσίδα C14-18 μειώνεται η αφριστική ικανότητα αλλά και η διαβατότητα από την κερατίνη και η ερεθιστική δράση.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dirty="0">
              <a:solidFill>
                <a:prstClr val="black"/>
              </a:solidFill>
            </a:endParaRPr>
          </a:p>
        </p:txBody>
      </p:sp>
      <mc:AlternateContent xmlns:mc="http://schemas.openxmlformats.org/markup-compatibility/2006" xmlns:a14="http://schemas.microsoft.com/office/drawing/2010/main">
        <mc:Choice Requires="a14">
          <p:sp>
            <p:nvSpPr>
              <p:cNvPr id="5" name="TextBox 4"/>
              <p:cNvSpPr txBox="1"/>
              <p:nvPr/>
            </p:nvSpPr>
            <p:spPr>
              <a:xfrm>
                <a:off x="2403612" y="4869160"/>
                <a:ext cx="4357464" cy="553998"/>
              </a:xfrm>
              <a:prstGeom prst="rect">
                <a:avLst/>
              </a:prstGeom>
              <a:noFill/>
              <a:ln w="15875">
                <a:solidFill>
                  <a:srgbClr val="225974"/>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l-GR" sz="3000" i="1" smtClean="0">
                              <a:solidFill>
                                <a:prstClr val="black"/>
                              </a:solidFill>
                              <a:latin typeface="Cambria Math"/>
                            </a:rPr>
                          </m:ctrlPr>
                        </m:sSubSupPr>
                        <m:e>
                          <m:r>
                            <a:rPr lang="en-US" sz="3000" i="1" smtClean="0">
                              <a:solidFill>
                                <a:prstClr val="black"/>
                              </a:solidFill>
                              <a:latin typeface="Cambria Math" panose="02040503050406030204" pitchFamily="18" charset="0"/>
                            </a:rPr>
                            <m:t>𝑅𝑆𝑂</m:t>
                          </m:r>
                        </m:e>
                        <m:sub>
                          <m:r>
                            <a:rPr lang="en-US" sz="3000" i="1" smtClean="0">
                              <a:solidFill>
                                <a:prstClr val="black"/>
                              </a:solidFill>
                              <a:latin typeface="Cambria Math" panose="02040503050406030204" pitchFamily="18" charset="0"/>
                            </a:rPr>
                            <m:t>3</m:t>
                          </m:r>
                        </m:sub>
                        <m:sup>
                          <m:r>
                            <a:rPr lang="en-US" sz="3000" i="1" smtClean="0">
                              <a:solidFill>
                                <a:prstClr val="black"/>
                              </a:solidFill>
                              <a:latin typeface="Cambria Math" panose="02040503050406030204" pitchFamily="18" charset="0"/>
                            </a:rPr>
                            <m:t>−</m:t>
                          </m:r>
                        </m:sup>
                      </m:sSubSup>
                      <m:sSup>
                        <m:sSupPr>
                          <m:ctrlPr>
                            <a:rPr lang="el-GR" sz="3000" i="1" smtClean="0">
                              <a:solidFill>
                                <a:prstClr val="black"/>
                              </a:solidFill>
                              <a:latin typeface="Cambria Math"/>
                            </a:rPr>
                          </m:ctrlPr>
                        </m:sSupPr>
                        <m:e>
                          <m:r>
                            <a:rPr lang="en-US" sz="3000" i="1" smtClean="0">
                              <a:solidFill>
                                <a:prstClr val="black"/>
                              </a:solidFill>
                              <a:latin typeface="Cambria Math" panose="02040503050406030204" pitchFamily="18" charset="0"/>
                            </a:rPr>
                            <m:t>𝑀</m:t>
                          </m:r>
                        </m:e>
                        <m:sup>
                          <m:r>
                            <a:rPr lang="en-US" sz="3000" i="1" smtClean="0">
                              <a:solidFill>
                                <a:prstClr val="black"/>
                              </a:solidFill>
                              <a:latin typeface="Cambria Math" panose="02040503050406030204" pitchFamily="18" charset="0"/>
                            </a:rPr>
                            <m:t>+</m:t>
                          </m:r>
                        </m:sup>
                      </m:sSup>
                    </m:oMath>
                  </m:oMathPara>
                </a14:m>
                <a:endParaRPr lang="el-GR" sz="3000" dirty="0">
                  <a:solidFill>
                    <a:prstClr val="black"/>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403612" y="4869160"/>
                <a:ext cx="4357464" cy="553998"/>
              </a:xfrm>
              <a:prstGeom prst="rect">
                <a:avLst/>
              </a:prstGeom>
              <a:blipFill rotWithShape="0">
                <a:blip r:embed="rId2"/>
                <a:stretch>
                  <a:fillRect/>
                </a:stretch>
              </a:blipFill>
              <a:ln w="15875">
                <a:solidFill>
                  <a:srgbClr val="225974"/>
                </a:solidFill>
              </a:ln>
            </p:spPr>
            <p:txBody>
              <a:bodyPr/>
              <a:lstStyle/>
              <a:p>
                <a:r>
                  <a:rPr lang="el-GR">
                    <a:noFill/>
                  </a:rPr>
                  <a:t> </a:t>
                </a:r>
              </a:p>
            </p:txBody>
          </p:sp>
        </mc:Fallback>
      </mc:AlternateContent>
    </p:spTree>
    <p:extLst>
      <p:ext uri="{BB962C8B-B14F-4D97-AF65-F5344CB8AC3E}">
        <p14:creationId xmlns:p14="http://schemas.microsoft.com/office/powerpoint/2010/main" val="6659408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Ανιονικές </a:t>
            </a:r>
            <a:r>
              <a:rPr lang="el-GR" sz="3200" b="0" dirty="0" smtClean="0"/>
              <a:t>(</a:t>
            </a:r>
            <a:r>
              <a:rPr lang="en-US" sz="3200" b="0" dirty="0" smtClean="0"/>
              <a:t>9</a:t>
            </a:r>
            <a:r>
              <a:rPr lang="el-GR" sz="3200" b="0" dirty="0" smtClean="0"/>
              <a:t>/</a:t>
            </a:r>
            <a:r>
              <a:rPr lang="en-US" sz="3200" b="0" dirty="0" smtClean="0"/>
              <a:t>13</a:t>
            </a:r>
            <a:r>
              <a:rPr lang="el-GR" sz="3200" b="0" dirty="0" smtClean="0"/>
              <a:t>)</a:t>
            </a:r>
            <a:endParaRPr lang="el-GR" dirty="0"/>
          </a:p>
        </p:txBody>
      </p:sp>
      <p:sp>
        <p:nvSpPr>
          <p:cNvPr id="3" name="Θέση περιεχομένου 2"/>
          <p:cNvSpPr>
            <a:spLocks noGrp="1"/>
          </p:cNvSpPr>
          <p:nvPr>
            <p:ph idx="1"/>
          </p:nvPr>
        </p:nvSpPr>
        <p:spPr/>
        <p:txBody>
          <a:bodyPr/>
          <a:lstStyle/>
          <a:p>
            <a:pPr marL="0" indent="0">
              <a:buNone/>
            </a:pPr>
            <a:r>
              <a:rPr lang="el-GR" b="1" dirty="0" smtClean="0">
                <a:solidFill>
                  <a:srgbClr val="820000"/>
                </a:solidFill>
              </a:rPr>
              <a:t>ΑΝ1.3 Αλκυλοσουλφονικά </a:t>
            </a:r>
            <a:r>
              <a:rPr lang="el-GR" b="1" dirty="0">
                <a:solidFill>
                  <a:srgbClr val="820000"/>
                </a:solidFill>
              </a:rPr>
              <a:t>άλατα (</a:t>
            </a:r>
            <a:r>
              <a:rPr lang="en-US" b="1" dirty="0">
                <a:solidFill>
                  <a:srgbClr val="820000"/>
                </a:solidFill>
              </a:rPr>
              <a:t>Alkylsulfonates) ROSO</a:t>
            </a:r>
            <a:r>
              <a:rPr lang="en-US" b="1" baseline="-25000" dirty="0">
                <a:solidFill>
                  <a:srgbClr val="820000"/>
                </a:solidFill>
              </a:rPr>
              <a:t>3</a:t>
            </a:r>
            <a:r>
              <a:rPr lang="en-US" b="1" dirty="0">
                <a:solidFill>
                  <a:srgbClr val="820000"/>
                </a:solidFill>
              </a:rPr>
              <a:t>- M+</a:t>
            </a:r>
          </a:p>
          <a:p>
            <a:pPr marL="0" indent="0">
              <a:buNone/>
            </a:pPr>
            <a:r>
              <a:rPr lang="el-GR" dirty="0"/>
              <a:t>Η υδρογοναθρακική αλυσίδα μπορεί να είναι κορεσμένη ή ακόρεστη. Όταν είναι κορεσμένη μπορεί να είναι ευθεία ή </a:t>
            </a:r>
            <a:r>
              <a:rPr lang="el-GR" dirty="0" smtClean="0"/>
              <a:t>διακλαδισμένη. </a:t>
            </a:r>
            <a:endParaRPr lang="el-GR" dirty="0"/>
          </a:p>
          <a:p>
            <a:pPr marL="0" indent="0">
              <a:buNone/>
            </a:pPr>
            <a:r>
              <a:rPr lang="el-GR" dirty="0"/>
              <a:t>Τα κορεσμένα παράγωγα είναι </a:t>
            </a:r>
            <a:r>
              <a:rPr lang="el-GR" dirty="0" smtClean="0"/>
              <a:t>υδατοδιαλυτά, </a:t>
            </a:r>
            <a:r>
              <a:rPr lang="el-GR" dirty="0"/>
              <a:t>με καλή αφριστική ικανότητα και χρησιμοποιούνται σε </a:t>
            </a:r>
            <a:r>
              <a:rPr lang="el-GR" b="1" dirty="0"/>
              <a:t>υγρά καθαριστικά</a:t>
            </a:r>
            <a:r>
              <a:rPr lang="el-GR" dirty="0"/>
              <a:t> καθώς και ως </a:t>
            </a:r>
            <a:r>
              <a:rPr lang="el-GR" b="1" dirty="0"/>
              <a:t>O/W γαλακτωματοποιητές. </a:t>
            </a:r>
          </a:p>
          <a:p>
            <a:pPr marL="0" indent="0">
              <a:buNone/>
            </a:pPr>
            <a:r>
              <a:rPr lang="el-GR" dirty="0"/>
              <a:t>Τα ακόρεστα  ενσωματώνονται σε πλάκες σαπουνιών, αφρόλουτρα και </a:t>
            </a:r>
            <a:r>
              <a:rPr lang="el-GR" dirty="0" smtClean="0"/>
              <a:t>σαμπουάν. </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dirty="0">
              <a:solidFill>
                <a:prstClr val="black"/>
              </a:solidFill>
            </a:endParaRPr>
          </a:p>
        </p:txBody>
      </p:sp>
      <mc:AlternateContent xmlns:mc="http://schemas.openxmlformats.org/markup-compatibility/2006" xmlns:a14="http://schemas.microsoft.com/office/drawing/2010/main">
        <mc:Choice Requires="a14">
          <p:sp>
            <p:nvSpPr>
              <p:cNvPr id="5" name="TextBox 4"/>
              <p:cNvSpPr txBox="1"/>
              <p:nvPr/>
            </p:nvSpPr>
            <p:spPr>
              <a:xfrm>
                <a:off x="3203848" y="5742833"/>
                <a:ext cx="2736304" cy="553998"/>
              </a:xfrm>
              <a:prstGeom prst="rect">
                <a:avLst/>
              </a:prstGeom>
              <a:noFill/>
              <a:ln w="15875">
                <a:solidFill>
                  <a:srgbClr val="225974"/>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l-GR" sz="3000" i="1" smtClean="0">
                              <a:solidFill>
                                <a:prstClr val="black"/>
                              </a:solidFill>
                              <a:latin typeface="Cambria Math"/>
                            </a:rPr>
                          </m:ctrlPr>
                        </m:sSubSupPr>
                        <m:e>
                          <m:r>
                            <a:rPr lang="en-US" sz="3000" i="1" smtClean="0">
                              <a:solidFill>
                                <a:prstClr val="black"/>
                              </a:solidFill>
                              <a:latin typeface="Cambria Math" panose="02040503050406030204" pitchFamily="18" charset="0"/>
                            </a:rPr>
                            <m:t>𝑅𝑂𝑆𝑂</m:t>
                          </m:r>
                        </m:e>
                        <m:sub>
                          <m:r>
                            <a:rPr lang="en-US" sz="3000" i="1" smtClean="0">
                              <a:solidFill>
                                <a:prstClr val="black"/>
                              </a:solidFill>
                              <a:latin typeface="Cambria Math" panose="02040503050406030204" pitchFamily="18" charset="0"/>
                            </a:rPr>
                            <m:t>3</m:t>
                          </m:r>
                        </m:sub>
                        <m:sup>
                          <m:r>
                            <a:rPr lang="en-US" sz="3000" i="1" smtClean="0">
                              <a:solidFill>
                                <a:prstClr val="black"/>
                              </a:solidFill>
                              <a:latin typeface="Cambria Math" panose="02040503050406030204" pitchFamily="18" charset="0"/>
                            </a:rPr>
                            <m:t>−</m:t>
                          </m:r>
                        </m:sup>
                      </m:sSubSup>
                      <m:sSup>
                        <m:sSupPr>
                          <m:ctrlPr>
                            <a:rPr lang="el-GR" sz="3000" i="1" smtClean="0">
                              <a:solidFill>
                                <a:prstClr val="black"/>
                              </a:solidFill>
                              <a:latin typeface="Cambria Math"/>
                            </a:rPr>
                          </m:ctrlPr>
                        </m:sSupPr>
                        <m:e>
                          <m:r>
                            <a:rPr lang="en-US" sz="3000" i="1" smtClean="0">
                              <a:solidFill>
                                <a:prstClr val="black"/>
                              </a:solidFill>
                              <a:latin typeface="Cambria Math" panose="02040503050406030204" pitchFamily="18" charset="0"/>
                            </a:rPr>
                            <m:t>𝑀</m:t>
                          </m:r>
                        </m:e>
                        <m:sup>
                          <m:r>
                            <a:rPr lang="en-US" sz="3000" i="1" smtClean="0">
                              <a:solidFill>
                                <a:prstClr val="black"/>
                              </a:solidFill>
                              <a:latin typeface="Cambria Math" panose="02040503050406030204" pitchFamily="18" charset="0"/>
                            </a:rPr>
                            <m:t>+</m:t>
                          </m:r>
                        </m:sup>
                      </m:sSup>
                    </m:oMath>
                  </m:oMathPara>
                </a14:m>
                <a:endParaRPr lang="el-GR" sz="3000" dirty="0">
                  <a:solidFill>
                    <a:prstClr val="black"/>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203848" y="5742833"/>
                <a:ext cx="2736304" cy="553998"/>
              </a:xfrm>
              <a:prstGeom prst="rect">
                <a:avLst/>
              </a:prstGeom>
              <a:blipFill rotWithShape="0">
                <a:blip r:embed="rId2"/>
                <a:stretch>
                  <a:fillRect/>
                </a:stretch>
              </a:blipFill>
              <a:ln w="15875">
                <a:solidFill>
                  <a:srgbClr val="225974"/>
                </a:solidFill>
              </a:ln>
            </p:spPr>
            <p:txBody>
              <a:bodyPr/>
              <a:lstStyle/>
              <a:p>
                <a:r>
                  <a:rPr lang="el-GR">
                    <a:noFill/>
                  </a:rPr>
                  <a:t> </a:t>
                </a:r>
              </a:p>
            </p:txBody>
          </p:sp>
        </mc:Fallback>
      </mc:AlternateContent>
    </p:spTree>
    <p:extLst>
      <p:ext uri="{BB962C8B-B14F-4D97-AF65-F5344CB8AC3E}">
        <p14:creationId xmlns:p14="http://schemas.microsoft.com/office/powerpoint/2010/main" val="3019642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Ανιονικές </a:t>
            </a:r>
            <a:r>
              <a:rPr lang="el-GR" sz="3200" b="0" dirty="0" smtClean="0"/>
              <a:t>(</a:t>
            </a:r>
            <a:r>
              <a:rPr lang="en-US" sz="3200" b="0" dirty="0" smtClean="0"/>
              <a:t>10</a:t>
            </a:r>
            <a:r>
              <a:rPr lang="el-GR" sz="3200" b="0" dirty="0" smtClean="0"/>
              <a:t>/</a:t>
            </a:r>
            <a:r>
              <a:rPr lang="en-US" sz="3200" b="0" dirty="0" smtClean="0"/>
              <a:t>13</a:t>
            </a:r>
            <a:r>
              <a:rPr lang="el-GR" sz="3200" b="0" dirty="0" smtClean="0"/>
              <a:t>)</a:t>
            </a:r>
            <a:endParaRPr lang="el-GR" dirty="0"/>
          </a:p>
        </p:txBody>
      </p:sp>
      <p:sp>
        <p:nvSpPr>
          <p:cNvPr id="3" name="Θέση περιεχομένου 2"/>
          <p:cNvSpPr>
            <a:spLocks noGrp="1"/>
          </p:cNvSpPr>
          <p:nvPr>
            <p:ph idx="1"/>
          </p:nvPr>
        </p:nvSpPr>
        <p:spPr/>
        <p:txBody>
          <a:bodyPr/>
          <a:lstStyle/>
          <a:p>
            <a:pPr marL="0" indent="0">
              <a:buNone/>
            </a:pPr>
            <a:r>
              <a:rPr lang="el-GR" b="1" dirty="0" smtClean="0">
                <a:solidFill>
                  <a:srgbClr val="820000"/>
                </a:solidFill>
              </a:rPr>
              <a:t>ΑΝ2.1</a:t>
            </a:r>
            <a:r>
              <a:rPr lang="en-US" b="1" dirty="0" smtClean="0">
                <a:solidFill>
                  <a:srgbClr val="820000"/>
                </a:solidFill>
              </a:rPr>
              <a:t> </a:t>
            </a:r>
            <a:r>
              <a:rPr lang="el-GR" b="1" dirty="0" smtClean="0">
                <a:solidFill>
                  <a:srgbClr val="820000"/>
                </a:solidFill>
              </a:rPr>
              <a:t>Άλατα </a:t>
            </a:r>
            <a:r>
              <a:rPr lang="el-GR" b="1" dirty="0">
                <a:solidFill>
                  <a:srgbClr val="820000"/>
                </a:solidFill>
              </a:rPr>
              <a:t>των σουλφονυλο-ηλεκτρικών μονο- και διεστέρων (Sulfosuccinates) </a:t>
            </a:r>
          </a:p>
          <a:p>
            <a:pPr marL="0" indent="0">
              <a:buNone/>
            </a:pPr>
            <a:r>
              <a:rPr lang="el-GR" dirty="0"/>
              <a:t>Ιδιαίτερα χρησιμοποιούνται τα δινάτριο άλατα των μονοεστέρων του ηλεκτρικού οξέος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dirty="0">
              <a:solidFill>
                <a:prstClr val="black"/>
              </a:solidFill>
            </a:endParaRPr>
          </a:p>
        </p:txBody>
      </p:sp>
      <p:graphicFrame>
        <p:nvGraphicFramePr>
          <p:cNvPr id="5" name="Αντικείμενο 4"/>
          <p:cNvGraphicFramePr>
            <a:graphicFrameLocks noChangeAspect="1"/>
          </p:cNvGraphicFramePr>
          <p:nvPr>
            <p:extLst>
              <p:ext uri="{D42A27DB-BD31-4B8C-83A1-F6EECF244321}">
                <p14:modId xmlns:p14="http://schemas.microsoft.com/office/powerpoint/2010/main" val="1526312713"/>
              </p:ext>
            </p:extLst>
          </p:nvPr>
        </p:nvGraphicFramePr>
        <p:xfrm>
          <a:off x="2199202" y="3721307"/>
          <a:ext cx="4321175" cy="2232026"/>
        </p:xfrm>
        <a:graphic>
          <a:graphicData uri="http://schemas.openxmlformats.org/presentationml/2006/ole">
            <mc:AlternateContent xmlns:mc="http://schemas.openxmlformats.org/markup-compatibility/2006">
              <mc:Choice xmlns:v="urn:schemas-microsoft-com:vml" Requires="v">
                <p:oleObj spid="_x0000_s4191" name="CS ChemDraw Drawing" r:id="rId3" imgW="1280160" imgH="1896177" progId="">
                  <p:embed/>
                </p:oleObj>
              </mc:Choice>
              <mc:Fallback>
                <p:oleObj name="CS ChemDraw Drawing" r:id="rId3" imgW="1280160" imgH="1896177" progId="">
                  <p:embed/>
                  <p:pic>
                    <p:nvPicPr>
                      <p:cNvPr id="0" name="Picture 8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9202" y="3721307"/>
                        <a:ext cx="4321175" cy="2232026"/>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31026523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Ανιονικές </a:t>
            </a:r>
            <a:r>
              <a:rPr lang="el-GR" sz="3200" b="0" dirty="0"/>
              <a:t>(</a:t>
            </a:r>
            <a:r>
              <a:rPr lang="en-US" sz="3200" b="0" dirty="0" smtClean="0"/>
              <a:t>11</a:t>
            </a:r>
            <a:r>
              <a:rPr lang="el-GR" sz="3200" b="0" dirty="0" smtClean="0"/>
              <a:t>/</a:t>
            </a:r>
            <a:r>
              <a:rPr lang="en-US" sz="3200" b="0" dirty="0" smtClean="0"/>
              <a:t>13</a:t>
            </a:r>
            <a:r>
              <a:rPr lang="el-GR" sz="3200" b="0" dirty="0" smtClean="0"/>
              <a:t>)</a:t>
            </a:r>
            <a:endParaRPr lang="el-GR" dirty="0"/>
          </a:p>
        </p:txBody>
      </p:sp>
      <p:sp>
        <p:nvSpPr>
          <p:cNvPr id="3" name="Θέση περιεχομένου 2"/>
          <p:cNvSpPr>
            <a:spLocks noGrp="1"/>
          </p:cNvSpPr>
          <p:nvPr>
            <p:ph idx="1"/>
          </p:nvPr>
        </p:nvSpPr>
        <p:spPr/>
        <p:txBody>
          <a:bodyPr/>
          <a:lstStyle/>
          <a:p>
            <a:pPr marL="0" indent="0">
              <a:buNone/>
            </a:pPr>
            <a:r>
              <a:rPr lang="el-GR" b="1" dirty="0" smtClean="0">
                <a:solidFill>
                  <a:srgbClr val="820000"/>
                </a:solidFill>
              </a:rPr>
              <a:t>ΑΝ3.1 Άλατα </a:t>
            </a:r>
            <a:r>
              <a:rPr lang="el-GR" b="1" dirty="0">
                <a:solidFill>
                  <a:srgbClr val="820000"/>
                </a:solidFill>
              </a:rPr>
              <a:t>των αλκυλαιθέρων  της θειικής πολυαιθυλενογλυκόλης (Αlkylethersulfates)</a:t>
            </a:r>
          </a:p>
          <a:p>
            <a:pPr marL="0" indent="0">
              <a:buNone/>
            </a:pPr>
            <a:r>
              <a:rPr lang="el-GR" dirty="0"/>
              <a:t>Σε σύγκριση με τα αλκυλοθειικά άλατα </a:t>
            </a:r>
            <a:r>
              <a:rPr lang="el-GR" dirty="0" smtClean="0"/>
              <a:t>έχουν καλύτερη </a:t>
            </a:r>
            <a:r>
              <a:rPr lang="el-GR" dirty="0"/>
              <a:t>διαλυτότητα στο νερό, μεγαλύτερη σταθερότητα αφρού και είναι </a:t>
            </a:r>
            <a:r>
              <a:rPr lang="el-GR" dirty="0" smtClean="0"/>
              <a:t>πιο </a:t>
            </a:r>
            <a:r>
              <a:rPr lang="el-GR" dirty="0"/>
              <a:t>ανεκτά από το δέρμα. </a:t>
            </a:r>
            <a:endParaRPr lang="el-GR" dirty="0" smtClean="0"/>
          </a:p>
          <a:p>
            <a:pPr marL="0" indent="0">
              <a:buNone/>
            </a:pPr>
            <a:r>
              <a:rPr lang="el-GR" dirty="0" smtClean="0"/>
              <a:t>Όσο </a:t>
            </a:r>
            <a:r>
              <a:rPr lang="el-GR" dirty="0"/>
              <a:t>μεγαλύτερος είναι ο αριθμός των αιθοξυομάδων, τόσο περισσότερο μειώνεται η διαβατότητα από το δέρμα και η ερεθιστική δράση στο δέρμα και στα μάτια, αλλά και η </a:t>
            </a:r>
            <a:r>
              <a:rPr lang="el-GR" dirty="0" smtClean="0"/>
              <a:t>σταθερότητα του αφρού</a:t>
            </a:r>
            <a:r>
              <a:rPr lang="el-GR" dirty="0"/>
              <a:t>. Χρησιμοποιούνται ιδιαίτερα σε υγρά καθαριστικά, αφρόλουτρα και σαμπουάν.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dirty="0">
              <a:solidFill>
                <a:prstClr val="black"/>
              </a:solidFill>
            </a:endParaRPr>
          </a:p>
        </p:txBody>
      </p:sp>
      <mc:AlternateContent xmlns:mc="http://schemas.openxmlformats.org/markup-compatibility/2006" xmlns:a14="http://schemas.microsoft.com/office/drawing/2010/main">
        <mc:Choice Requires="a14">
          <p:sp>
            <p:nvSpPr>
              <p:cNvPr id="5" name="TextBox 4"/>
              <p:cNvSpPr txBox="1"/>
              <p:nvPr/>
            </p:nvSpPr>
            <p:spPr>
              <a:xfrm>
                <a:off x="2339752" y="5742833"/>
                <a:ext cx="4248472" cy="553998"/>
              </a:xfrm>
              <a:prstGeom prst="rect">
                <a:avLst/>
              </a:prstGeom>
              <a:noFill/>
              <a:ln w="15875">
                <a:solidFill>
                  <a:srgbClr val="225974"/>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000" i="1" smtClean="0">
                          <a:solidFill>
                            <a:prstClr val="black"/>
                          </a:solidFill>
                          <a:latin typeface="Cambria Math" panose="02040503050406030204" pitchFamily="18" charset="0"/>
                        </a:rPr>
                        <m:t>𝑅</m:t>
                      </m:r>
                      <m:sSub>
                        <m:sSubPr>
                          <m:ctrlPr>
                            <a:rPr lang="en-US" sz="3000" i="1" smtClean="0">
                              <a:solidFill>
                                <a:prstClr val="black"/>
                              </a:solidFill>
                              <a:latin typeface="Cambria Math"/>
                            </a:rPr>
                          </m:ctrlPr>
                        </m:sSubPr>
                        <m:e>
                          <m:d>
                            <m:dPr>
                              <m:ctrlPr>
                                <a:rPr lang="en-US" sz="3000" i="1" smtClean="0">
                                  <a:solidFill>
                                    <a:prstClr val="black"/>
                                  </a:solidFill>
                                  <a:latin typeface="Cambria Math"/>
                                </a:rPr>
                              </m:ctrlPr>
                            </m:dPr>
                            <m:e>
                              <m:sSub>
                                <m:sSubPr>
                                  <m:ctrlPr>
                                    <a:rPr lang="en-US" sz="3000" i="1" smtClean="0">
                                      <a:solidFill>
                                        <a:prstClr val="black"/>
                                      </a:solidFill>
                                      <a:latin typeface="Cambria Math"/>
                                    </a:rPr>
                                  </m:ctrlPr>
                                </m:sSubPr>
                                <m:e>
                                  <m:r>
                                    <a:rPr lang="en-US" sz="3000" i="1" smtClean="0">
                                      <a:solidFill>
                                        <a:prstClr val="black"/>
                                      </a:solidFill>
                                      <a:latin typeface="Cambria Math" panose="02040503050406030204" pitchFamily="18" charset="0"/>
                                    </a:rPr>
                                    <m:t>𝑂𝐶𝐻</m:t>
                                  </m:r>
                                </m:e>
                                <m:sub>
                                  <m:r>
                                    <a:rPr lang="en-US" sz="3000" i="1" smtClean="0">
                                      <a:solidFill>
                                        <a:prstClr val="black"/>
                                      </a:solidFill>
                                      <a:latin typeface="Cambria Math" panose="02040503050406030204" pitchFamily="18" charset="0"/>
                                    </a:rPr>
                                    <m:t>2</m:t>
                                  </m:r>
                                </m:sub>
                              </m:sSub>
                              <m:sSub>
                                <m:sSubPr>
                                  <m:ctrlPr>
                                    <a:rPr lang="en-US" sz="3000" i="1" smtClean="0">
                                      <a:solidFill>
                                        <a:prstClr val="black"/>
                                      </a:solidFill>
                                      <a:latin typeface="Cambria Math"/>
                                    </a:rPr>
                                  </m:ctrlPr>
                                </m:sSubPr>
                                <m:e>
                                  <m:r>
                                    <a:rPr lang="en-US" sz="3000" i="1" smtClean="0">
                                      <a:solidFill>
                                        <a:prstClr val="black"/>
                                      </a:solidFill>
                                      <a:latin typeface="Cambria Math" panose="02040503050406030204" pitchFamily="18" charset="0"/>
                                    </a:rPr>
                                    <m:t>𝐶𝐻</m:t>
                                  </m:r>
                                </m:e>
                                <m:sub>
                                  <m:r>
                                    <a:rPr lang="en-US" sz="3000" i="1" smtClean="0">
                                      <a:solidFill>
                                        <a:prstClr val="black"/>
                                      </a:solidFill>
                                      <a:latin typeface="Cambria Math" panose="02040503050406030204" pitchFamily="18" charset="0"/>
                                    </a:rPr>
                                    <m:t>2</m:t>
                                  </m:r>
                                </m:sub>
                              </m:sSub>
                            </m:e>
                          </m:d>
                        </m:e>
                        <m:sub>
                          <m:r>
                            <a:rPr lang="en-US" sz="3000" i="1" smtClean="0">
                              <a:solidFill>
                                <a:prstClr val="black"/>
                              </a:solidFill>
                              <a:latin typeface="Cambria Math" panose="02040503050406030204" pitchFamily="18" charset="0"/>
                            </a:rPr>
                            <m:t>𝑛</m:t>
                          </m:r>
                        </m:sub>
                      </m:sSub>
                      <m:sSub>
                        <m:sSubPr>
                          <m:ctrlPr>
                            <a:rPr lang="en-US" sz="3000" i="1" smtClean="0">
                              <a:solidFill>
                                <a:prstClr val="black"/>
                              </a:solidFill>
                              <a:latin typeface="Cambria Math"/>
                            </a:rPr>
                          </m:ctrlPr>
                        </m:sSubPr>
                        <m:e>
                          <m:r>
                            <a:rPr lang="en-US" sz="3000" i="1" smtClean="0">
                              <a:solidFill>
                                <a:prstClr val="black"/>
                              </a:solidFill>
                              <a:latin typeface="Cambria Math" panose="02040503050406030204" pitchFamily="18" charset="0"/>
                            </a:rPr>
                            <m:t>𝑂𝑆𝑂</m:t>
                          </m:r>
                        </m:e>
                        <m:sub>
                          <m:r>
                            <a:rPr lang="en-US" sz="3000" i="1" smtClean="0">
                              <a:solidFill>
                                <a:prstClr val="black"/>
                              </a:solidFill>
                              <a:latin typeface="Cambria Math" panose="02040503050406030204" pitchFamily="18" charset="0"/>
                            </a:rPr>
                            <m:t>3</m:t>
                          </m:r>
                        </m:sub>
                      </m:sSub>
                      <m:sSup>
                        <m:sSupPr>
                          <m:ctrlPr>
                            <a:rPr lang="en-US" sz="3000" i="1" smtClean="0">
                              <a:solidFill>
                                <a:prstClr val="black"/>
                              </a:solidFill>
                              <a:latin typeface="Cambria Math"/>
                            </a:rPr>
                          </m:ctrlPr>
                        </m:sSupPr>
                        <m:e>
                          <m:r>
                            <a:rPr lang="en-US" sz="3000" i="1" smtClean="0">
                              <a:solidFill>
                                <a:prstClr val="black"/>
                              </a:solidFill>
                              <a:latin typeface="Cambria Math" panose="02040503050406030204" pitchFamily="18" charset="0"/>
                            </a:rPr>
                            <m:t>𝑀</m:t>
                          </m:r>
                        </m:e>
                        <m:sup>
                          <m:r>
                            <a:rPr lang="en-US" sz="3000" i="1" smtClean="0">
                              <a:solidFill>
                                <a:prstClr val="black"/>
                              </a:solidFill>
                              <a:latin typeface="Cambria Math" panose="02040503050406030204" pitchFamily="18" charset="0"/>
                            </a:rPr>
                            <m:t>+</m:t>
                          </m:r>
                        </m:sup>
                      </m:sSup>
                    </m:oMath>
                  </m:oMathPara>
                </a14:m>
                <a:endParaRPr lang="el-GR" sz="3000" dirty="0">
                  <a:solidFill>
                    <a:prstClr val="black"/>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339752" y="5742833"/>
                <a:ext cx="4248472" cy="553998"/>
              </a:xfrm>
              <a:prstGeom prst="rect">
                <a:avLst/>
              </a:prstGeom>
              <a:blipFill rotWithShape="0">
                <a:blip r:embed="rId2"/>
                <a:stretch>
                  <a:fillRect/>
                </a:stretch>
              </a:blipFill>
              <a:ln w="15875">
                <a:solidFill>
                  <a:srgbClr val="225974"/>
                </a:solidFill>
              </a:ln>
            </p:spPr>
            <p:txBody>
              <a:bodyPr/>
              <a:lstStyle/>
              <a:p>
                <a:r>
                  <a:rPr lang="el-GR">
                    <a:noFill/>
                  </a:rPr>
                  <a:t> </a:t>
                </a:r>
              </a:p>
            </p:txBody>
          </p:sp>
        </mc:Fallback>
      </mc:AlternateContent>
    </p:spTree>
    <p:extLst>
      <p:ext uri="{BB962C8B-B14F-4D97-AF65-F5344CB8AC3E}">
        <p14:creationId xmlns:p14="http://schemas.microsoft.com/office/powerpoint/2010/main" val="17940219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Ανιονικές </a:t>
            </a:r>
            <a:r>
              <a:rPr lang="el-GR" sz="3200" b="0" dirty="0"/>
              <a:t>(</a:t>
            </a:r>
            <a:r>
              <a:rPr lang="en-US" sz="3200" b="0" dirty="0" smtClean="0"/>
              <a:t>12</a:t>
            </a:r>
            <a:r>
              <a:rPr lang="el-GR" sz="3200" b="0" dirty="0" smtClean="0"/>
              <a:t>/</a:t>
            </a:r>
            <a:r>
              <a:rPr lang="en-US" sz="3200" b="0" dirty="0" smtClean="0"/>
              <a:t>13</a:t>
            </a:r>
            <a:r>
              <a:rPr lang="el-GR" sz="3200" b="0" dirty="0" smtClean="0"/>
              <a:t>)</a:t>
            </a:r>
            <a:endParaRPr lang="el-GR" dirty="0"/>
          </a:p>
        </p:txBody>
      </p:sp>
      <p:sp>
        <p:nvSpPr>
          <p:cNvPr id="3" name="Θέση περιεχομένου 2"/>
          <p:cNvSpPr>
            <a:spLocks noGrp="1"/>
          </p:cNvSpPr>
          <p:nvPr>
            <p:ph idx="1"/>
          </p:nvPr>
        </p:nvSpPr>
        <p:spPr/>
        <p:txBody>
          <a:bodyPr/>
          <a:lstStyle/>
          <a:p>
            <a:pPr marL="0" indent="0">
              <a:buNone/>
            </a:pPr>
            <a:r>
              <a:rPr lang="el-GR" b="1" dirty="0" smtClean="0">
                <a:solidFill>
                  <a:srgbClr val="820000"/>
                </a:solidFill>
              </a:rPr>
              <a:t>ΑΝ4.1. </a:t>
            </a:r>
            <a:r>
              <a:rPr lang="el-GR" b="1" dirty="0">
                <a:solidFill>
                  <a:srgbClr val="820000"/>
                </a:solidFill>
              </a:rPr>
              <a:t>Άλατα των ακυλο-αμινοξέων (Acylaminoacidssalts)</a:t>
            </a:r>
          </a:p>
          <a:p>
            <a:pPr marL="0" indent="0">
              <a:buNone/>
            </a:pPr>
            <a:r>
              <a:rPr lang="el-GR" dirty="0"/>
              <a:t>Τα Ν-ακυλιωμένα άλατα του α-αμινογλουταμινικού οξέος (Acylglutamates) είναι ήπια καθαριστικά, δεν ερεθίζουν ιδιαίτερα το δέρμα και τα μάτια αλλά έχουν μειωμένη αφριστική ικανότητα. </a:t>
            </a:r>
            <a:endParaRPr lang="el-GR" dirty="0" smtClean="0"/>
          </a:p>
          <a:p>
            <a:pPr marL="0" indent="0">
              <a:buNone/>
            </a:pPr>
            <a:r>
              <a:rPr lang="el-GR" dirty="0" smtClean="0"/>
              <a:t>Τα </a:t>
            </a:r>
            <a:r>
              <a:rPr lang="el-GR" dirty="0"/>
              <a:t>Ν-ακυλιωμένα άλατα της Ν-μεθυλογλυκίνης (Acylsarcosides) είναι επίσης ήπια </a:t>
            </a:r>
            <a:r>
              <a:rPr lang="el-GR" dirty="0" smtClean="0"/>
              <a:t>καθαριστικά με μαλακτική </a:t>
            </a:r>
            <a:r>
              <a:rPr lang="el-GR" dirty="0"/>
              <a:t>δράση για </a:t>
            </a:r>
            <a:r>
              <a:rPr lang="el-GR" dirty="0" smtClean="0"/>
              <a:t>τα μαλλιά </a:t>
            </a:r>
            <a:r>
              <a:rPr lang="el-GR" dirty="0"/>
              <a:t>και καλή αφριστική ικανότητα. Συνδυάζονται με τα αλκυλοθειικά άλατα στην παρασκευή σαμπουάν.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dirty="0">
              <a:solidFill>
                <a:prstClr val="black"/>
              </a:solidFill>
            </a:endParaRPr>
          </a:p>
        </p:txBody>
      </p:sp>
    </p:spTree>
    <p:extLst>
      <p:ext uri="{BB962C8B-B14F-4D97-AF65-F5344CB8AC3E}">
        <p14:creationId xmlns:p14="http://schemas.microsoft.com/office/powerpoint/2010/main" val="28683842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Ανιονικές </a:t>
            </a:r>
            <a:r>
              <a:rPr lang="el-GR" sz="3200" b="0" dirty="0"/>
              <a:t>(</a:t>
            </a:r>
            <a:r>
              <a:rPr lang="en-US" sz="3200" b="0" dirty="0" smtClean="0"/>
              <a:t>13</a:t>
            </a:r>
            <a:r>
              <a:rPr lang="el-GR" sz="3200" b="0" dirty="0" smtClean="0"/>
              <a:t>/</a:t>
            </a:r>
            <a:r>
              <a:rPr lang="en-US" sz="3200" b="0" dirty="0" smtClean="0"/>
              <a:t>13</a:t>
            </a:r>
            <a:r>
              <a:rPr lang="el-GR" sz="3200" b="0" dirty="0" smtClean="0"/>
              <a:t>)</a:t>
            </a:r>
            <a:endParaRPr lang="el-GR" dirty="0"/>
          </a:p>
        </p:txBody>
      </p:sp>
      <p:sp>
        <p:nvSpPr>
          <p:cNvPr id="3" name="Θέση περιεχομένου 2"/>
          <p:cNvSpPr>
            <a:spLocks noGrp="1"/>
          </p:cNvSpPr>
          <p:nvPr>
            <p:ph idx="1"/>
          </p:nvPr>
        </p:nvSpPr>
        <p:spPr/>
        <p:txBody>
          <a:bodyPr/>
          <a:lstStyle/>
          <a:p>
            <a:pPr marL="0" indent="0">
              <a:buNone/>
            </a:pPr>
            <a:r>
              <a:rPr lang="el-GR" b="1" dirty="0" smtClean="0">
                <a:solidFill>
                  <a:srgbClr val="820000"/>
                </a:solidFill>
              </a:rPr>
              <a:t>ΑΝ4.2. Θειικά </a:t>
            </a:r>
            <a:r>
              <a:rPr lang="el-GR" b="1" dirty="0">
                <a:solidFill>
                  <a:srgbClr val="820000"/>
                </a:solidFill>
              </a:rPr>
              <a:t>άλατα των αλκαναμιδίων (</a:t>
            </a:r>
            <a:r>
              <a:rPr lang="el-GR" b="1" dirty="0" smtClean="0">
                <a:solidFill>
                  <a:srgbClr val="820000"/>
                </a:solidFill>
              </a:rPr>
              <a:t>Αmide sulfates</a:t>
            </a:r>
            <a:r>
              <a:rPr lang="el-GR" b="1" dirty="0">
                <a:solidFill>
                  <a:srgbClr val="820000"/>
                </a:solidFill>
              </a:rPr>
              <a:t>)</a:t>
            </a:r>
          </a:p>
          <a:p>
            <a:pPr marL="0" indent="0">
              <a:buNone/>
            </a:pPr>
            <a:r>
              <a:rPr lang="el-GR" dirty="0"/>
              <a:t>Χρησιμοποιούνται σε ήπια προϊόντα καθαρισμού.</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dirty="0">
              <a:solidFill>
                <a:prstClr val="black"/>
              </a:solidFill>
            </a:endParaRPr>
          </a:p>
        </p:txBody>
      </p:sp>
      <mc:AlternateContent xmlns:mc="http://schemas.openxmlformats.org/markup-compatibility/2006" xmlns:a14="http://schemas.microsoft.com/office/drawing/2010/main">
        <mc:Choice Requires="a14">
          <p:sp>
            <p:nvSpPr>
              <p:cNvPr id="5" name="Ορθογώνιο 4"/>
              <p:cNvSpPr/>
              <p:nvPr/>
            </p:nvSpPr>
            <p:spPr>
              <a:xfrm>
                <a:off x="2421058" y="3284984"/>
                <a:ext cx="4301883" cy="553998"/>
              </a:xfrm>
              <a:prstGeom prst="rect">
                <a:avLst/>
              </a:prstGeom>
              <a:ln w="15875">
                <a:solidFill>
                  <a:srgbClr val="225974"/>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sz="3000" i="1">
                              <a:solidFill>
                                <a:prstClr val="black"/>
                              </a:solidFill>
                              <a:latin typeface="Cambria Math"/>
                            </a:rPr>
                          </m:ctrlPr>
                        </m:sSubPr>
                        <m:e>
                          <m:r>
                            <m:rPr>
                              <m:sty m:val="p"/>
                            </m:rPr>
                            <a:rPr lang="en-US" sz="3000">
                              <a:solidFill>
                                <a:prstClr val="black"/>
                              </a:solidFill>
                              <a:latin typeface="Cambria Math" panose="02040503050406030204" pitchFamily="18" charset="0"/>
                            </a:rPr>
                            <m:t>RCONHCH</m:t>
                          </m:r>
                        </m:e>
                        <m:sub>
                          <m:r>
                            <a:rPr lang="en-US" sz="3000">
                              <a:solidFill>
                                <a:prstClr val="black"/>
                              </a:solidFill>
                              <a:latin typeface="Cambria Math" panose="02040503050406030204" pitchFamily="18" charset="0"/>
                            </a:rPr>
                            <m:t>2</m:t>
                          </m:r>
                        </m:sub>
                      </m:sSub>
                      <m:sSub>
                        <m:sSubPr>
                          <m:ctrlPr>
                            <a:rPr lang="el-GR" sz="3000" i="1">
                              <a:solidFill>
                                <a:prstClr val="black"/>
                              </a:solidFill>
                              <a:latin typeface="Cambria Math"/>
                            </a:rPr>
                          </m:ctrlPr>
                        </m:sSubPr>
                        <m:e>
                          <m:r>
                            <m:rPr>
                              <m:sty m:val="p"/>
                            </m:rPr>
                            <a:rPr lang="en-US" sz="3000">
                              <a:solidFill>
                                <a:prstClr val="black"/>
                              </a:solidFill>
                              <a:latin typeface="Cambria Math" panose="02040503050406030204" pitchFamily="18" charset="0"/>
                            </a:rPr>
                            <m:t>CH</m:t>
                          </m:r>
                        </m:e>
                        <m:sub>
                          <m:r>
                            <a:rPr lang="en-US" sz="3000">
                              <a:solidFill>
                                <a:prstClr val="black"/>
                              </a:solidFill>
                              <a:latin typeface="Cambria Math" panose="02040503050406030204" pitchFamily="18" charset="0"/>
                            </a:rPr>
                            <m:t>2</m:t>
                          </m:r>
                        </m:sub>
                      </m:sSub>
                      <m:sSubSup>
                        <m:sSubSupPr>
                          <m:ctrlPr>
                            <a:rPr lang="el-GR" sz="3000" i="1">
                              <a:solidFill>
                                <a:prstClr val="black"/>
                              </a:solidFill>
                              <a:latin typeface="Cambria Math"/>
                            </a:rPr>
                          </m:ctrlPr>
                        </m:sSubSupPr>
                        <m:e>
                          <m:r>
                            <m:rPr>
                              <m:sty m:val="p"/>
                            </m:rPr>
                            <a:rPr lang="en-US" sz="3000">
                              <a:solidFill>
                                <a:prstClr val="black"/>
                              </a:solidFill>
                              <a:latin typeface="Cambria Math" panose="02040503050406030204" pitchFamily="18" charset="0"/>
                            </a:rPr>
                            <m:t>OSO</m:t>
                          </m:r>
                        </m:e>
                        <m:sub>
                          <m:r>
                            <a:rPr lang="en-US" sz="3000">
                              <a:solidFill>
                                <a:prstClr val="black"/>
                              </a:solidFill>
                              <a:latin typeface="Cambria Math" panose="02040503050406030204" pitchFamily="18" charset="0"/>
                            </a:rPr>
                            <m:t>3</m:t>
                          </m:r>
                        </m:sub>
                        <m:sup>
                          <m:r>
                            <a:rPr lang="en-US" sz="3000">
                              <a:solidFill>
                                <a:prstClr val="black"/>
                              </a:solidFill>
                              <a:latin typeface="Cambria Math" panose="02040503050406030204" pitchFamily="18" charset="0"/>
                            </a:rPr>
                            <m:t>−</m:t>
                          </m:r>
                        </m:sup>
                      </m:sSubSup>
                      <m:sSup>
                        <m:sSupPr>
                          <m:ctrlPr>
                            <a:rPr lang="el-GR" sz="3000" i="1">
                              <a:solidFill>
                                <a:prstClr val="black"/>
                              </a:solidFill>
                              <a:latin typeface="Cambria Math"/>
                            </a:rPr>
                          </m:ctrlPr>
                        </m:sSupPr>
                        <m:e>
                          <m:r>
                            <m:rPr>
                              <m:sty m:val="p"/>
                            </m:rPr>
                            <a:rPr lang="en-US" sz="3000">
                              <a:solidFill>
                                <a:prstClr val="black"/>
                              </a:solidFill>
                              <a:latin typeface="Cambria Math" panose="02040503050406030204" pitchFamily="18" charset="0"/>
                            </a:rPr>
                            <m:t>M</m:t>
                          </m:r>
                        </m:e>
                        <m:sup>
                          <m:r>
                            <a:rPr lang="en-US" sz="3000">
                              <a:solidFill>
                                <a:prstClr val="black"/>
                              </a:solidFill>
                              <a:latin typeface="Cambria Math" panose="02040503050406030204" pitchFamily="18" charset="0"/>
                            </a:rPr>
                            <m:t>+</m:t>
                          </m:r>
                        </m:sup>
                      </m:sSup>
                    </m:oMath>
                  </m:oMathPara>
                </a14:m>
                <a:endParaRPr lang="el-GR" sz="3000" dirty="0">
                  <a:solidFill>
                    <a:prstClr val="black"/>
                  </a:solidFill>
                </a:endParaRPr>
              </a:p>
            </p:txBody>
          </p:sp>
        </mc:Choice>
        <mc:Fallback xmlns="">
          <p:sp>
            <p:nvSpPr>
              <p:cNvPr id="5" name="Ορθογώνιο 4"/>
              <p:cNvSpPr>
                <a:spLocks noRot="1" noChangeAspect="1" noMove="1" noResize="1" noEditPoints="1" noAdjustHandles="1" noChangeArrowheads="1" noChangeShapeType="1" noTextEdit="1"/>
              </p:cNvSpPr>
              <p:nvPr/>
            </p:nvSpPr>
            <p:spPr>
              <a:xfrm>
                <a:off x="2421058" y="3284984"/>
                <a:ext cx="4301883" cy="553998"/>
              </a:xfrm>
              <a:prstGeom prst="rect">
                <a:avLst/>
              </a:prstGeom>
              <a:blipFill rotWithShape="0">
                <a:blip r:embed="rId2"/>
                <a:stretch>
                  <a:fillRect/>
                </a:stretch>
              </a:blipFill>
              <a:ln w="15875">
                <a:solidFill>
                  <a:srgbClr val="225974"/>
                </a:solidFill>
              </a:ln>
            </p:spPr>
            <p:txBody>
              <a:bodyPr/>
              <a:lstStyle/>
              <a:p>
                <a:r>
                  <a:rPr lang="el-GR">
                    <a:noFill/>
                  </a:rPr>
                  <a:t> </a:t>
                </a:r>
              </a:p>
            </p:txBody>
          </p:sp>
        </mc:Fallback>
      </mc:AlternateContent>
    </p:spTree>
    <p:extLst>
      <p:ext uri="{BB962C8B-B14F-4D97-AF65-F5344CB8AC3E}">
        <p14:creationId xmlns:p14="http://schemas.microsoft.com/office/powerpoint/2010/main" val="40521739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Κατιονικές </a:t>
            </a:r>
            <a:r>
              <a:rPr lang="el-GR" sz="3200" b="0" dirty="0" smtClean="0"/>
              <a:t>(1/</a:t>
            </a:r>
            <a:r>
              <a:rPr lang="en-US" sz="3200" b="0" dirty="0" smtClean="0"/>
              <a:t>8</a:t>
            </a:r>
            <a:r>
              <a:rPr lang="el-GR" sz="3200" b="0" dirty="0" smtClean="0"/>
              <a:t>)</a:t>
            </a:r>
            <a:endParaRPr lang="el-GR" sz="3200" b="0" dirty="0"/>
          </a:p>
        </p:txBody>
      </p:sp>
      <p:sp>
        <p:nvSpPr>
          <p:cNvPr id="3" name="Θέση περιεχομένου 2"/>
          <p:cNvSpPr>
            <a:spLocks noGrp="1"/>
          </p:cNvSpPr>
          <p:nvPr>
            <p:ph idx="1"/>
          </p:nvPr>
        </p:nvSpPr>
        <p:spPr>
          <a:xfrm>
            <a:off x="457200" y="1196752"/>
            <a:ext cx="8229600" cy="1296144"/>
          </a:xfrm>
        </p:spPr>
        <p:txBody>
          <a:bodyPr/>
          <a:lstStyle/>
          <a:p>
            <a:pPr marL="0" indent="0">
              <a:buNone/>
            </a:pPr>
            <a:r>
              <a:rPr lang="el-GR" dirty="0"/>
              <a:t>Συνήθως είναι </a:t>
            </a:r>
            <a:r>
              <a:rPr lang="el-GR" b="1" dirty="0"/>
              <a:t>άλατα του τεταρτοταγούς  αμμωνίου</a:t>
            </a:r>
            <a:r>
              <a:rPr lang="el-GR" dirty="0"/>
              <a:t>.</a:t>
            </a:r>
            <a:endParaRPr lang="en-US" dirty="0"/>
          </a:p>
          <a:p>
            <a:pPr marL="0" indent="0">
              <a:buNone/>
            </a:pPr>
            <a:r>
              <a:rPr lang="en-US" sz="2800" dirty="0"/>
              <a:t>R(CH</a:t>
            </a:r>
            <a:r>
              <a:rPr lang="en-US" sz="2800" baseline="-25000" dirty="0"/>
              <a:t>2</a:t>
            </a:r>
            <a:r>
              <a:rPr lang="en-US" sz="2800" dirty="0"/>
              <a:t>)nN</a:t>
            </a:r>
            <a:r>
              <a:rPr lang="en-US" sz="2800" baseline="30000" dirty="0"/>
              <a:t>+</a:t>
            </a:r>
            <a:r>
              <a:rPr lang="en-US" sz="2800" dirty="0"/>
              <a:t>(CH</a:t>
            </a:r>
            <a:r>
              <a:rPr lang="en-US" sz="2800" baseline="-25000" dirty="0"/>
              <a:t>3</a:t>
            </a:r>
            <a:r>
              <a:rPr lang="en-US" sz="2800" dirty="0"/>
              <a:t>)</a:t>
            </a:r>
            <a:r>
              <a:rPr lang="en-US" sz="2800" baseline="-25000" dirty="0"/>
              <a:t>3</a:t>
            </a:r>
            <a:r>
              <a:rPr lang="en-US" sz="2800" dirty="0"/>
              <a:t> X</a:t>
            </a:r>
            <a:r>
              <a:rPr lang="en-US" sz="2800" baseline="30000" dirty="0"/>
              <a:t>-</a:t>
            </a:r>
            <a:r>
              <a:rPr lang="el-GR" sz="2800" dirty="0"/>
              <a:t> </a:t>
            </a:r>
            <a:endParaRPr lang="en-US" sz="2800"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dirty="0">
              <a:solidFill>
                <a:prstClr val="black"/>
              </a:solidFill>
            </a:endParaRPr>
          </a:p>
        </p:txBody>
      </p:sp>
      <p:pic>
        <p:nvPicPr>
          <p:cNvPr id="5" name="Picture 5" descr="C:\my documents1\my old documents\tei\cosmetology new\surfactan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2419487"/>
            <a:ext cx="6707088" cy="1075184"/>
          </a:xfrm>
          <a:prstGeom prst="rect">
            <a:avLst/>
          </a:prstGeom>
          <a:noFill/>
          <a:extLst>
            <a:ext uri="{909E8E84-426E-40DD-AFC4-6F175D3DCCD1}">
              <a14:hiddenFill xmlns:a14="http://schemas.microsoft.com/office/drawing/2010/main">
                <a:solidFill>
                  <a:srgbClr val="FFFFFF"/>
                </a:solidFill>
              </a14:hiddenFill>
            </a:ext>
          </a:extLst>
        </p:spPr>
      </p:pic>
      <p:sp>
        <p:nvSpPr>
          <p:cNvPr id="6" name="Ορθογώνιο 5"/>
          <p:cNvSpPr/>
          <p:nvPr/>
        </p:nvSpPr>
        <p:spPr>
          <a:xfrm>
            <a:off x="467544" y="3494671"/>
            <a:ext cx="8568952" cy="2923877"/>
          </a:xfrm>
          <a:prstGeom prst="rect">
            <a:avLst/>
          </a:prstGeom>
        </p:spPr>
        <p:txBody>
          <a:bodyPr wrap="square">
            <a:spAutoFit/>
          </a:bodyPr>
          <a:lstStyle/>
          <a:p>
            <a:pPr>
              <a:spcBef>
                <a:spcPts val="1200"/>
              </a:spcBef>
            </a:pPr>
            <a:r>
              <a:rPr lang="en-US" sz="2400" dirty="0">
                <a:solidFill>
                  <a:prstClr val="black"/>
                </a:solidFill>
                <a:latin typeface="Calibri"/>
              </a:rPr>
              <a:t>RCH</a:t>
            </a:r>
            <a:r>
              <a:rPr lang="en-US" sz="2400" baseline="-25000" dirty="0">
                <a:solidFill>
                  <a:prstClr val="black"/>
                </a:solidFill>
                <a:latin typeface="Calibri"/>
              </a:rPr>
              <a:t>2</a:t>
            </a:r>
            <a:r>
              <a:rPr lang="en-US" sz="2400" dirty="0">
                <a:solidFill>
                  <a:prstClr val="black"/>
                </a:solidFill>
                <a:latin typeface="Calibri"/>
              </a:rPr>
              <a:t>CH</a:t>
            </a:r>
            <a:r>
              <a:rPr lang="en-US" sz="2400" baseline="-25000" dirty="0">
                <a:solidFill>
                  <a:prstClr val="black"/>
                </a:solidFill>
                <a:latin typeface="Calibri"/>
              </a:rPr>
              <a:t>2</a:t>
            </a:r>
            <a:r>
              <a:rPr lang="en-US" sz="2400" dirty="0">
                <a:solidFill>
                  <a:prstClr val="black"/>
                </a:solidFill>
                <a:latin typeface="Calibri"/>
              </a:rPr>
              <a:t>CH</a:t>
            </a:r>
            <a:r>
              <a:rPr lang="en-US" sz="2400" baseline="-25000" dirty="0">
                <a:solidFill>
                  <a:prstClr val="black"/>
                </a:solidFill>
                <a:latin typeface="Calibri"/>
              </a:rPr>
              <a:t>2</a:t>
            </a:r>
            <a:r>
              <a:rPr lang="en-US" sz="2400" dirty="0">
                <a:solidFill>
                  <a:prstClr val="black"/>
                </a:solidFill>
                <a:latin typeface="Calibri"/>
              </a:rPr>
              <a:t>CH</a:t>
            </a:r>
            <a:r>
              <a:rPr lang="en-US" sz="2400" baseline="-25000" dirty="0">
                <a:solidFill>
                  <a:prstClr val="black"/>
                </a:solidFill>
                <a:latin typeface="Calibri"/>
              </a:rPr>
              <a:t>2</a:t>
            </a:r>
            <a:r>
              <a:rPr lang="en-US" sz="2400" dirty="0">
                <a:solidFill>
                  <a:prstClr val="black"/>
                </a:solidFill>
                <a:latin typeface="Calibri"/>
              </a:rPr>
              <a:t>CH</a:t>
            </a:r>
            <a:r>
              <a:rPr lang="en-US" sz="2400" baseline="-25000" dirty="0">
                <a:solidFill>
                  <a:prstClr val="black"/>
                </a:solidFill>
                <a:latin typeface="Calibri"/>
              </a:rPr>
              <a:t>2</a:t>
            </a:r>
            <a:r>
              <a:rPr lang="en-US" sz="2400" dirty="0">
                <a:solidFill>
                  <a:prstClr val="black"/>
                </a:solidFill>
                <a:latin typeface="Calibri"/>
              </a:rPr>
              <a:t>CH</a:t>
            </a:r>
            <a:r>
              <a:rPr lang="en-US" sz="2400" baseline="-25000" dirty="0">
                <a:solidFill>
                  <a:prstClr val="black"/>
                </a:solidFill>
                <a:latin typeface="Calibri"/>
              </a:rPr>
              <a:t>2</a:t>
            </a:r>
            <a:r>
              <a:rPr lang="en-US" sz="2400" dirty="0">
                <a:solidFill>
                  <a:prstClr val="black"/>
                </a:solidFill>
                <a:latin typeface="Calibri"/>
              </a:rPr>
              <a:t>CH</a:t>
            </a:r>
            <a:r>
              <a:rPr lang="en-US" sz="2400" baseline="-25000" dirty="0">
                <a:solidFill>
                  <a:prstClr val="black"/>
                </a:solidFill>
                <a:latin typeface="Calibri"/>
              </a:rPr>
              <a:t>2 </a:t>
            </a:r>
            <a:r>
              <a:rPr lang="en-US" sz="2400" b="1" dirty="0">
                <a:solidFill>
                  <a:srgbClr val="820000"/>
                </a:solidFill>
                <a:latin typeface="Calibri"/>
              </a:rPr>
              <a:t>N</a:t>
            </a:r>
            <a:r>
              <a:rPr lang="en-US" sz="2400" b="1" baseline="30000" dirty="0">
                <a:solidFill>
                  <a:srgbClr val="820000"/>
                </a:solidFill>
                <a:latin typeface="Calibri"/>
              </a:rPr>
              <a:t>+</a:t>
            </a:r>
            <a:r>
              <a:rPr lang="en-US" sz="2400" b="1" dirty="0">
                <a:solidFill>
                  <a:srgbClr val="820000"/>
                </a:solidFill>
                <a:latin typeface="Calibri"/>
              </a:rPr>
              <a:t> (CH</a:t>
            </a:r>
            <a:r>
              <a:rPr lang="en-US" sz="2400" b="1" baseline="-25000" dirty="0">
                <a:solidFill>
                  <a:srgbClr val="820000"/>
                </a:solidFill>
                <a:latin typeface="Calibri"/>
              </a:rPr>
              <a:t>3</a:t>
            </a:r>
            <a:r>
              <a:rPr lang="en-US" sz="2400" b="1" dirty="0">
                <a:solidFill>
                  <a:srgbClr val="820000"/>
                </a:solidFill>
                <a:latin typeface="Calibri"/>
              </a:rPr>
              <a:t>)</a:t>
            </a:r>
            <a:r>
              <a:rPr lang="en-US" sz="2400" b="1" baseline="-25000" dirty="0">
                <a:solidFill>
                  <a:srgbClr val="820000"/>
                </a:solidFill>
                <a:latin typeface="Calibri"/>
              </a:rPr>
              <a:t>3</a:t>
            </a:r>
            <a:r>
              <a:rPr lang="en-US" sz="2400" baseline="-25000" dirty="0">
                <a:solidFill>
                  <a:prstClr val="black"/>
                </a:solidFill>
                <a:latin typeface="Calibri"/>
              </a:rPr>
              <a:t> </a:t>
            </a:r>
            <a:r>
              <a:rPr lang="en-US" sz="2400" dirty="0" smtClean="0">
                <a:solidFill>
                  <a:prstClr val="black"/>
                </a:solidFill>
                <a:latin typeface="Calibri"/>
              </a:rPr>
              <a:t>X-</a:t>
            </a:r>
            <a:endParaRPr lang="en-US" sz="2400" baseline="-25000" dirty="0">
              <a:solidFill>
                <a:prstClr val="black"/>
              </a:solidFill>
              <a:latin typeface="Calibri"/>
            </a:endParaRPr>
          </a:p>
          <a:p>
            <a:pPr>
              <a:spcBef>
                <a:spcPts val="1200"/>
              </a:spcBef>
            </a:pPr>
            <a:r>
              <a:rPr lang="el-GR" sz="2400" dirty="0">
                <a:solidFill>
                  <a:prstClr val="black"/>
                </a:solidFill>
                <a:latin typeface="Calibri"/>
              </a:rPr>
              <a:t>Η υδρόφιλη, κατιονική ομάδα (τεταρτοταγές άζωτο) μπορεί: </a:t>
            </a:r>
          </a:p>
          <a:p>
            <a:pPr marL="457200" indent="-457200">
              <a:spcBef>
                <a:spcPts val="1200"/>
              </a:spcBef>
              <a:buFont typeface="+mj-lt"/>
              <a:buAutoNum type="arabicPeriod"/>
            </a:pPr>
            <a:r>
              <a:rPr lang="el-GR" sz="2400" dirty="0" smtClean="0">
                <a:solidFill>
                  <a:prstClr val="black"/>
                </a:solidFill>
                <a:latin typeface="Calibri"/>
              </a:rPr>
              <a:t>Να </a:t>
            </a:r>
            <a:r>
              <a:rPr lang="el-GR" sz="2400" dirty="0">
                <a:solidFill>
                  <a:prstClr val="black"/>
                </a:solidFill>
                <a:latin typeface="Calibri"/>
              </a:rPr>
              <a:t>είναι απευθείας συνδεδεμένη με το λιπόφιλο τμήμα  </a:t>
            </a:r>
          </a:p>
          <a:p>
            <a:pPr marL="457200" indent="-457200">
              <a:spcBef>
                <a:spcPts val="1200"/>
              </a:spcBef>
              <a:buFont typeface="+mj-lt"/>
              <a:buAutoNum type="arabicPeriod"/>
            </a:pPr>
            <a:r>
              <a:rPr lang="en-US" sz="2400" dirty="0" smtClean="0">
                <a:solidFill>
                  <a:prstClr val="black"/>
                </a:solidFill>
                <a:latin typeface="Calibri"/>
              </a:rPr>
              <a:t>N</a:t>
            </a:r>
            <a:r>
              <a:rPr lang="el-GR" sz="2400" dirty="0">
                <a:solidFill>
                  <a:prstClr val="black"/>
                </a:solidFill>
                <a:latin typeface="Calibri"/>
              </a:rPr>
              <a:t>α είναι μέσω υδρογονανθρακικής αλυσίδας  συνδεδεμένη με το λιπόφιλο τμήμα  και  </a:t>
            </a:r>
          </a:p>
          <a:p>
            <a:pPr marL="457200" indent="-457200">
              <a:spcBef>
                <a:spcPts val="1200"/>
              </a:spcBef>
              <a:buFont typeface="+mj-lt"/>
              <a:buAutoNum type="arabicPeriod"/>
            </a:pPr>
            <a:r>
              <a:rPr lang="el-GR" sz="2400" dirty="0" smtClean="0">
                <a:solidFill>
                  <a:prstClr val="black"/>
                </a:solidFill>
                <a:latin typeface="Calibri"/>
              </a:rPr>
              <a:t>Να </a:t>
            </a:r>
            <a:r>
              <a:rPr lang="el-GR" sz="2400" dirty="0">
                <a:solidFill>
                  <a:prstClr val="black"/>
                </a:solidFill>
                <a:latin typeface="Calibri"/>
              </a:rPr>
              <a:t>ανήκει σε δακτύλιο.</a:t>
            </a:r>
          </a:p>
        </p:txBody>
      </p:sp>
    </p:spTree>
    <p:extLst>
      <p:ext uri="{BB962C8B-B14F-4D97-AF65-F5344CB8AC3E}">
        <p14:creationId xmlns:p14="http://schemas.microsoft.com/office/powerpoint/2010/main" val="18352822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Κατιονικές </a:t>
            </a:r>
            <a:r>
              <a:rPr lang="el-GR" sz="3200" b="0" dirty="0" smtClean="0"/>
              <a:t>(2/</a:t>
            </a:r>
            <a:r>
              <a:rPr lang="en-US" sz="3200" b="0" dirty="0" smtClean="0"/>
              <a:t>8</a:t>
            </a:r>
            <a:r>
              <a:rPr lang="el-GR" sz="3200" b="0"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dirty="0">
              <a:solidFill>
                <a:prstClr val="black"/>
              </a:solidFill>
            </a:endParaRPr>
          </a:p>
        </p:txBody>
      </p:sp>
      <p:graphicFrame>
        <p:nvGraphicFramePr>
          <p:cNvPr id="5" name="Πίνακας 4"/>
          <p:cNvGraphicFramePr>
            <a:graphicFrameLocks noGrp="1"/>
          </p:cNvGraphicFramePr>
          <p:nvPr>
            <p:extLst>
              <p:ext uri="{D42A27DB-BD31-4B8C-83A1-F6EECF244321}">
                <p14:modId xmlns:p14="http://schemas.microsoft.com/office/powerpoint/2010/main" val="335973509"/>
              </p:ext>
            </p:extLst>
          </p:nvPr>
        </p:nvGraphicFramePr>
        <p:xfrm>
          <a:off x="570151" y="1486372"/>
          <a:ext cx="8136904" cy="4626864"/>
        </p:xfrm>
        <a:graphic>
          <a:graphicData uri="http://schemas.openxmlformats.org/drawingml/2006/table">
            <a:tbl>
              <a:tblPr firstRow="1" firstCol="1" bandRow="1">
                <a:tableStyleId>{5940675A-B579-460E-94D1-54222C63F5DA}</a:tableStyleId>
              </a:tblPr>
              <a:tblGrid>
                <a:gridCol w="617473"/>
                <a:gridCol w="4711119"/>
                <a:gridCol w="2808312"/>
              </a:tblGrid>
              <a:tr h="0">
                <a:tc rowSpan="3">
                  <a:txBody>
                    <a:bodyPr/>
                    <a:lstStyle/>
                    <a:p>
                      <a:pPr algn="l">
                        <a:lnSpc>
                          <a:spcPct val="115000"/>
                        </a:lnSpc>
                        <a:spcAft>
                          <a:spcPts val="0"/>
                        </a:spcAft>
                      </a:pPr>
                      <a:r>
                        <a:rPr lang="el-GR" sz="2200" dirty="0" smtClean="0">
                          <a:effectLst/>
                        </a:rPr>
                        <a:t>Κ1</a:t>
                      </a:r>
                      <a:endParaRPr lang="el-GR" sz="2200" dirty="0">
                        <a:effectLst/>
                        <a:latin typeface="+mn-lt"/>
                        <a:ea typeface="Times New Roman"/>
                      </a:endParaRPr>
                    </a:p>
                    <a:p>
                      <a:pPr algn="l">
                        <a:lnSpc>
                          <a:spcPct val="115000"/>
                        </a:lnSpc>
                        <a:spcAft>
                          <a:spcPts val="0"/>
                        </a:spcAft>
                      </a:pPr>
                      <a:r>
                        <a:rPr lang="el-GR" sz="2200" dirty="0">
                          <a:effectLst/>
                        </a:rPr>
                        <a:t> </a:t>
                      </a:r>
                      <a:endParaRPr lang="el-GR" sz="2200" dirty="0">
                        <a:effectLst/>
                        <a:latin typeface="+mn-lt"/>
                        <a:ea typeface="Times New Roman"/>
                      </a:endParaRPr>
                    </a:p>
                    <a:p>
                      <a:pPr algn="l">
                        <a:lnSpc>
                          <a:spcPct val="115000"/>
                        </a:lnSpc>
                        <a:spcAft>
                          <a:spcPts val="0"/>
                        </a:spcAft>
                      </a:pPr>
                      <a:r>
                        <a:rPr lang="el-GR" sz="2200" dirty="0">
                          <a:effectLst/>
                        </a:rPr>
                        <a:t> </a:t>
                      </a:r>
                      <a:endParaRPr lang="el-GR" sz="2200" dirty="0">
                        <a:effectLst/>
                        <a:latin typeface="+mn-lt"/>
                        <a:ea typeface="Times New Roman"/>
                      </a:endParaRPr>
                    </a:p>
                  </a:txBody>
                  <a:tcPr marL="68580" marR="68580" marT="0" marB="0">
                    <a:solidFill>
                      <a:schemeClr val="accent1">
                        <a:lumMod val="20000"/>
                        <a:lumOff val="80000"/>
                      </a:schemeClr>
                    </a:solidFill>
                  </a:tcPr>
                </a:tc>
                <a:tc>
                  <a:txBody>
                    <a:bodyPr/>
                    <a:lstStyle/>
                    <a:p>
                      <a:pPr marL="0" lvl="0" indent="0" algn="l">
                        <a:lnSpc>
                          <a:spcPct val="115000"/>
                        </a:lnSpc>
                        <a:spcAft>
                          <a:spcPts val="0"/>
                        </a:spcAft>
                        <a:buFont typeface="+mj-lt"/>
                        <a:buNone/>
                      </a:pPr>
                      <a:r>
                        <a:rPr lang="en-US" sz="2200" b="0" dirty="0" smtClean="0">
                          <a:effectLst/>
                        </a:rPr>
                        <a:t>1.</a:t>
                      </a:r>
                      <a:r>
                        <a:rPr lang="el-GR" sz="2200" b="0" dirty="0" smtClean="0">
                          <a:effectLst/>
                        </a:rPr>
                        <a:t>Άλατα </a:t>
                      </a:r>
                      <a:r>
                        <a:rPr lang="el-GR" sz="2200" b="0" dirty="0">
                          <a:effectLst/>
                        </a:rPr>
                        <a:t>του αλκυλοτριμεθυλο-αμμωνίου</a:t>
                      </a:r>
                      <a:endParaRPr lang="el-GR" sz="2200" b="0" dirty="0">
                        <a:effectLst/>
                        <a:latin typeface="+mn-lt"/>
                        <a:ea typeface="Times New Roman"/>
                      </a:endParaRPr>
                    </a:p>
                  </a:txBody>
                  <a:tcPr marL="68580" marR="68580" marT="0" marB="0"/>
                </a:tc>
                <a:tc>
                  <a:txBody>
                    <a:bodyPr/>
                    <a:lstStyle/>
                    <a:p>
                      <a:pPr algn="l">
                        <a:lnSpc>
                          <a:spcPct val="115000"/>
                        </a:lnSpc>
                        <a:spcAft>
                          <a:spcPts val="0"/>
                        </a:spcAft>
                      </a:pPr>
                      <a:endParaRPr lang="el-GR" sz="2200" dirty="0">
                        <a:effectLst/>
                        <a:latin typeface="+mn-lt"/>
                        <a:ea typeface="Times New Roman"/>
                      </a:endParaRPr>
                    </a:p>
                  </a:txBody>
                  <a:tcPr marL="68580" marR="68580" marT="0" marB="0"/>
                </a:tc>
              </a:tr>
              <a:tr h="620952">
                <a:tc vMerge="1">
                  <a:txBody>
                    <a:bodyPr/>
                    <a:lstStyle/>
                    <a:p>
                      <a:pPr algn="l">
                        <a:lnSpc>
                          <a:spcPct val="115000"/>
                        </a:lnSpc>
                        <a:spcAft>
                          <a:spcPts val="0"/>
                        </a:spcAft>
                      </a:pPr>
                      <a:endParaRPr lang="el-GR" sz="2200" dirty="0">
                        <a:effectLst/>
                        <a:latin typeface="+mn-lt"/>
                        <a:ea typeface="Times New Roman"/>
                      </a:endParaRPr>
                    </a:p>
                  </a:txBody>
                  <a:tcPr marL="68580" marR="68580" marT="0" marB="0"/>
                </a:tc>
                <a:tc>
                  <a:txBody>
                    <a:bodyPr/>
                    <a:lstStyle/>
                    <a:p>
                      <a:pPr marL="0" lvl="0" indent="0" algn="l">
                        <a:lnSpc>
                          <a:spcPct val="115000"/>
                        </a:lnSpc>
                        <a:spcAft>
                          <a:spcPts val="0"/>
                        </a:spcAft>
                        <a:buFont typeface="+mj-lt"/>
                        <a:buNone/>
                      </a:pPr>
                      <a:r>
                        <a:rPr lang="en-US" sz="2200" dirty="0" smtClean="0">
                          <a:effectLst/>
                        </a:rPr>
                        <a:t>2.</a:t>
                      </a:r>
                      <a:r>
                        <a:rPr lang="el-GR" sz="2200" dirty="0" smtClean="0">
                          <a:effectLst/>
                        </a:rPr>
                        <a:t>Άλατα </a:t>
                      </a:r>
                      <a:r>
                        <a:rPr lang="el-GR" sz="2200" dirty="0">
                          <a:effectLst/>
                        </a:rPr>
                        <a:t>του διαλκυλοδιμεθυλο-αμμωνίου</a:t>
                      </a:r>
                      <a:endParaRPr lang="el-GR" sz="2200" dirty="0">
                        <a:effectLst/>
                        <a:latin typeface="+mn-lt"/>
                        <a:ea typeface="Times New Roman"/>
                      </a:endParaRPr>
                    </a:p>
                  </a:txBody>
                  <a:tcPr marL="68580" marR="68580" marT="0" marB="0"/>
                </a:tc>
                <a:tc>
                  <a:txBody>
                    <a:bodyPr/>
                    <a:lstStyle/>
                    <a:p>
                      <a:pPr algn="l">
                        <a:lnSpc>
                          <a:spcPct val="115000"/>
                        </a:lnSpc>
                        <a:spcAft>
                          <a:spcPts val="0"/>
                        </a:spcAft>
                      </a:pPr>
                      <a:endParaRPr lang="el-GR" sz="2200" dirty="0">
                        <a:effectLst/>
                        <a:latin typeface="+mn-lt"/>
                        <a:ea typeface="Times New Roman"/>
                      </a:endParaRPr>
                    </a:p>
                  </a:txBody>
                  <a:tcPr marL="68580" marR="68580" marT="0" marB="0"/>
                </a:tc>
              </a:tr>
              <a:tr h="0">
                <a:tc vMerge="1">
                  <a:txBody>
                    <a:bodyPr/>
                    <a:lstStyle/>
                    <a:p>
                      <a:pPr algn="l">
                        <a:lnSpc>
                          <a:spcPct val="115000"/>
                        </a:lnSpc>
                        <a:spcAft>
                          <a:spcPts val="0"/>
                        </a:spcAft>
                      </a:pPr>
                      <a:endParaRPr lang="el-GR" sz="2200" dirty="0">
                        <a:effectLst/>
                        <a:latin typeface="+mn-lt"/>
                        <a:ea typeface="Times New Roman"/>
                      </a:endParaRPr>
                    </a:p>
                  </a:txBody>
                  <a:tcPr marL="68580" marR="68580" marT="0" marB="0"/>
                </a:tc>
                <a:tc>
                  <a:txBody>
                    <a:bodyPr/>
                    <a:lstStyle/>
                    <a:p>
                      <a:pPr marL="0" lvl="0" indent="0" algn="l">
                        <a:lnSpc>
                          <a:spcPct val="115000"/>
                        </a:lnSpc>
                        <a:spcAft>
                          <a:spcPts val="0"/>
                        </a:spcAft>
                        <a:buFont typeface="+mj-lt"/>
                        <a:buNone/>
                      </a:pPr>
                      <a:r>
                        <a:rPr lang="en-US" sz="2200" dirty="0" smtClean="0">
                          <a:effectLst/>
                        </a:rPr>
                        <a:t>3.</a:t>
                      </a:r>
                      <a:r>
                        <a:rPr lang="el-GR" sz="2200" dirty="0" smtClean="0">
                          <a:effectLst/>
                        </a:rPr>
                        <a:t>Άλατα </a:t>
                      </a:r>
                      <a:r>
                        <a:rPr lang="el-GR" sz="2200" dirty="0">
                          <a:effectLst/>
                        </a:rPr>
                        <a:t>του </a:t>
                      </a:r>
                      <a:r>
                        <a:rPr lang="el-GR" sz="2200" dirty="0" smtClean="0">
                          <a:effectLst/>
                        </a:rPr>
                        <a:t>αλκυλοδιμεθυλο-βενζυλο-αμμωνίου</a:t>
                      </a:r>
                      <a:endParaRPr lang="en-US" sz="2200" dirty="0" smtClean="0">
                        <a:effectLst/>
                      </a:endParaRPr>
                    </a:p>
                    <a:p>
                      <a:pPr marL="0" lvl="0" indent="0" algn="l">
                        <a:lnSpc>
                          <a:spcPct val="115000"/>
                        </a:lnSpc>
                        <a:spcAft>
                          <a:spcPts val="0"/>
                        </a:spcAft>
                        <a:buFont typeface="+mj-lt"/>
                        <a:buNone/>
                      </a:pPr>
                      <a:endParaRPr lang="el-GR" sz="2200" dirty="0">
                        <a:effectLst/>
                        <a:latin typeface="+mn-lt"/>
                        <a:ea typeface="Times New Roman"/>
                      </a:endParaRPr>
                    </a:p>
                  </a:txBody>
                  <a:tcPr marL="68580" marR="68580" marT="0" marB="0"/>
                </a:tc>
                <a:tc>
                  <a:txBody>
                    <a:bodyPr/>
                    <a:lstStyle/>
                    <a:p>
                      <a:pPr algn="l">
                        <a:lnSpc>
                          <a:spcPct val="115000"/>
                        </a:lnSpc>
                        <a:spcAft>
                          <a:spcPts val="0"/>
                        </a:spcAft>
                      </a:pPr>
                      <a:endParaRPr lang="el-GR" sz="2200" dirty="0">
                        <a:effectLst/>
                        <a:latin typeface="+mn-lt"/>
                        <a:ea typeface="Times New Roman"/>
                      </a:endParaRPr>
                    </a:p>
                  </a:txBody>
                  <a:tcPr marL="68580" marR="68580" marT="0" marB="0"/>
                </a:tc>
              </a:tr>
              <a:tr h="0">
                <a:tc rowSpan="2">
                  <a:txBody>
                    <a:bodyPr/>
                    <a:lstStyle/>
                    <a:p>
                      <a:pPr algn="l">
                        <a:lnSpc>
                          <a:spcPct val="115000"/>
                        </a:lnSpc>
                        <a:spcAft>
                          <a:spcPts val="0"/>
                        </a:spcAft>
                      </a:pPr>
                      <a:r>
                        <a:rPr lang="el-GR" sz="2200" dirty="0" smtClean="0">
                          <a:effectLst/>
                        </a:rPr>
                        <a:t>Κ2</a:t>
                      </a:r>
                      <a:endParaRPr lang="el-GR" sz="2200" dirty="0">
                        <a:effectLst/>
                        <a:latin typeface="+mn-lt"/>
                        <a:ea typeface="Times New Roman"/>
                      </a:endParaRPr>
                    </a:p>
                    <a:p>
                      <a:pPr algn="l">
                        <a:lnSpc>
                          <a:spcPct val="115000"/>
                        </a:lnSpc>
                        <a:spcAft>
                          <a:spcPts val="0"/>
                        </a:spcAft>
                      </a:pPr>
                      <a:r>
                        <a:rPr lang="el-GR" sz="2200" dirty="0">
                          <a:effectLst/>
                        </a:rPr>
                        <a:t> </a:t>
                      </a:r>
                      <a:endParaRPr lang="el-GR" sz="2200" dirty="0">
                        <a:effectLst/>
                        <a:latin typeface="+mn-lt"/>
                        <a:ea typeface="Times New Roman"/>
                      </a:endParaRPr>
                    </a:p>
                  </a:txBody>
                  <a:tcPr marL="68580" marR="68580" marT="0" marB="0">
                    <a:solidFill>
                      <a:schemeClr val="accent1">
                        <a:lumMod val="20000"/>
                        <a:lumOff val="80000"/>
                      </a:schemeClr>
                    </a:solidFill>
                  </a:tcPr>
                </a:tc>
                <a:tc>
                  <a:txBody>
                    <a:bodyPr/>
                    <a:lstStyle/>
                    <a:p>
                      <a:pPr marL="0" lvl="0" indent="0" algn="l" hangingPunct="0">
                        <a:lnSpc>
                          <a:spcPct val="115000"/>
                        </a:lnSpc>
                        <a:spcAft>
                          <a:spcPts val="0"/>
                        </a:spcAft>
                        <a:buFont typeface="+mj-lt"/>
                        <a:buNone/>
                      </a:pPr>
                      <a:r>
                        <a:rPr lang="en-US" sz="2200" dirty="0" smtClean="0">
                          <a:effectLst/>
                        </a:rPr>
                        <a:t>1.</a:t>
                      </a:r>
                      <a:r>
                        <a:rPr lang="el-GR" sz="2200" dirty="0" smtClean="0">
                          <a:effectLst/>
                        </a:rPr>
                        <a:t>Τεταρτοταγή </a:t>
                      </a:r>
                      <a:r>
                        <a:rPr lang="el-GR" sz="2200" dirty="0">
                          <a:effectLst/>
                        </a:rPr>
                        <a:t>άλατα της </a:t>
                      </a:r>
                      <a:r>
                        <a:rPr lang="el-GR" sz="2200" dirty="0" smtClean="0">
                          <a:effectLst/>
                        </a:rPr>
                        <a:t>αλκυλαμιδο-</a:t>
                      </a:r>
                      <a:r>
                        <a:rPr lang="el-GR" sz="2200" dirty="0" err="1" smtClean="0">
                          <a:effectLst/>
                        </a:rPr>
                        <a:t>αιθυλενοδιαμίνης</a:t>
                      </a:r>
                      <a:endParaRPr lang="en-US" sz="2200" dirty="0" smtClean="0">
                        <a:effectLst/>
                      </a:endParaRPr>
                    </a:p>
                    <a:p>
                      <a:pPr marL="0" lvl="0" indent="0" algn="l" hangingPunct="0">
                        <a:lnSpc>
                          <a:spcPct val="115000"/>
                        </a:lnSpc>
                        <a:spcAft>
                          <a:spcPts val="0"/>
                        </a:spcAft>
                        <a:buFont typeface="+mj-lt"/>
                        <a:buNone/>
                      </a:pPr>
                      <a:endParaRPr lang="el-GR" sz="2200" dirty="0">
                        <a:effectLst/>
                        <a:latin typeface="+mn-lt"/>
                        <a:ea typeface="Times New Roman"/>
                        <a:cs typeface="Times New Roman"/>
                      </a:endParaRPr>
                    </a:p>
                  </a:txBody>
                  <a:tcPr marL="68580" marR="68580" marT="0" marB="0"/>
                </a:tc>
                <a:tc>
                  <a:txBody>
                    <a:bodyPr/>
                    <a:lstStyle/>
                    <a:p>
                      <a:pPr algn="l">
                        <a:lnSpc>
                          <a:spcPct val="115000"/>
                        </a:lnSpc>
                        <a:spcAft>
                          <a:spcPts val="0"/>
                        </a:spcAft>
                      </a:pPr>
                      <a:endParaRPr lang="el-GR" sz="2200" dirty="0">
                        <a:effectLst/>
                        <a:latin typeface="+mn-lt"/>
                        <a:ea typeface="Times New Roman"/>
                      </a:endParaRPr>
                    </a:p>
                  </a:txBody>
                  <a:tcPr marL="68580" marR="68580" marT="0" marB="0"/>
                </a:tc>
              </a:tr>
              <a:tr h="0">
                <a:tc vMerge="1">
                  <a:txBody>
                    <a:bodyPr/>
                    <a:lstStyle/>
                    <a:p>
                      <a:pPr algn="l">
                        <a:lnSpc>
                          <a:spcPct val="115000"/>
                        </a:lnSpc>
                        <a:spcAft>
                          <a:spcPts val="0"/>
                        </a:spcAft>
                      </a:pPr>
                      <a:endParaRPr lang="el-GR" sz="2200" dirty="0">
                        <a:effectLst/>
                        <a:latin typeface="+mn-lt"/>
                        <a:ea typeface="Times New Roman"/>
                      </a:endParaRPr>
                    </a:p>
                  </a:txBody>
                  <a:tcPr marL="68580" marR="68580" marT="0" marB="0"/>
                </a:tc>
                <a:tc>
                  <a:txBody>
                    <a:bodyPr/>
                    <a:lstStyle/>
                    <a:p>
                      <a:pPr marL="0" lvl="0" indent="0" algn="l" hangingPunct="0">
                        <a:lnSpc>
                          <a:spcPct val="115000"/>
                        </a:lnSpc>
                        <a:spcAft>
                          <a:spcPts val="0"/>
                        </a:spcAft>
                        <a:buFont typeface="+mj-lt"/>
                        <a:buNone/>
                      </a:pPr>
                      <a:r>
                        <a:rPr lang="en-US" sz="2200" dirty="0" smtClean="0">
                          <a:effectLst/>
                        </a:rPr>
                        <a:t>2.</a:t>
                      </a:r>
                      <a:r>
                        <a:rPr lang="el-GR" sz="2200" dirty="0" smtClean="0">
                          <a:effectLst/>
                        </a:rPr>
                        <a:t>Τεταρτοταγή </a:t>
                      </a:r>
                      <a:r>
                        <a:rPr lang="el-GR" sz="2200" dirty="0">
                          <a:effectLst/>
                        </a:rPr>
                        <a:t>άλατα της </a:t>
                      </a:r>
                      <a:r>
                        <a:rPr lang="el-GR" sz="2200" dirty="0" smtClean="0">
                          <a:effectLst/>
                        </a:rPr>
                        <a:t>αλκυλαμιδο-πολυαιθυλενομεθυλοϊμίνης</a:t>
                      </a:r>
                      <a:endParaRPr lang="el-GR" sz="2200" dirty="0">
                        <a:effectLst/>
                        <a:latin typeface="+mn-lt"/>
                        <a:ea typeface="Times New Roman"/>
                        <a:cs typeface="Times New Roman"/>
                      </a:endParaRPr>
                    </a:p>
                  </a:txBody>
                  <a:tcPr marL="68580" marR="68580" marT="0" marB="0"/>
                </a:tc>
                <a:tc>
                  <a:txBody>
                    <a:bodyPr/>
                    <a:lstStyle/>
                    <a:p>
                      <a:pPr algn="l">
                        <a:lnSpc>
                          <a:spcPct val="115000"/>
                        </a:lnSpc>
                        <a:spcAft>
                          <a:spcPts val="0"/>
                        </a:spcAft>
                      </a:pPr>
                      <a:endParaRPr lang="el-GR" sz="2200" dirty="0">
                        <a:effectLst/>
                        <a:latin typeface="+mn-lt"/>
                        <a:ea typeface="Times New Roman"/>
                      </a:endParaRPr>
                    </a:p>
                  </a:txBody>
                  <a:tcPr marL="68580" marR="68580" marT="0" marB="0"/>
                </a:tc>
              </a:tr>
            </a:tbl>
          </a:graphicData>
        </a:graphic>
      </p:graphicFrame>
      <p:graphicFrame>
        <p:nvGraphicFramePr>
          <p:cNvPr id="6" name="Αντικείμενο 5"/>
          <p:cNvGraphicFramePr>
            <a:graphicFrameLocks noChangeAspect="1"/>
          </p:cNvGraphicFramePr>
          <p:nvPr>
            <p:extLst>
              <p:ext uri="{D42A27DB-BD31-4B8C-83A1-F6EECF244321}">
                <p14:modId xmlns:p14="http://schemas.microsoft.com/office/powerpoint/2010/main" val="2285736157"/>
              </p:ext>
            </p:extLst>
          </p:nvPr>
        </p:nvGraphicFramePr>
        <p:xfrm>
          <a:off x="6553200" y="1556792"/>
          <a:ext cx="1146176" cy="306388"/>
        </p:xfrm>
        <a:graphic>
          <a:graphicData uri="http://schemas.openxmlformats.org/presentationml/2006/ole">
            <mc:AlternateContent xmlns:mc="http://schemas.openxmlformats.org/markup-compatibility/2006">
              <mc:Choice xmlns:v="urn:schemas-microsoft-com:vml" Requires="v">
                <p:oleObj spid="_x0000_s5494" name="CS ChemDraw Drawing" r:id="rId4" imgW="1142595" imgH="308819" progId="">
                  <p:embed/>
                </p:oleObj>
              </mc:Choice>
              <mc:Fallback>
                <p:oleObj name="CS ChemDraw Drawing" r:id="rId4" imgW="1142595" imgH="308819" progId="">
                  <p:embed/>
                  <p:pic>
                    <p:nvPicPr>
                      <p:cNvPr id="0" name="Picture 3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1556792"/>
                        <a:ext cx="1146176" cy="306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Αντικείμενο 7"/>
          <p:cNvGraphicFramePr>
            <a:graphicFrameLocks noChangeAspect="1"/>
          </p:cNvGraphicFramePr>
          <p:nvPr>
            <p:extLst>
              <p:ext uri="{D42A27DB-BD31-4B8C-83A1-F6EECF244321}">
                <p14:modId xmlns:p14="http://schemas.microsoft.com/office/powerpoint/2010/main" val="3372476012"/>
              </p:ext>
            </p:extLst>
          </p:nvPr>
        </p:nvGraphicFramePr>
        <p:xfrm>
          <a:off x="6777126" y="2286040"/>
          <a:ext cx="1004887" cy="769938"/>
        </p:xfrm>
        <a:graphic>
          <a:graphicData uri="http://schemas.openxmlformats.org/presentationml/2006/ole">
            <mc:AlternateContent xmlns:mc="http://schemas.openxmlformats.org/markup-compatibility/2006">
              <mc:Choice xmlns:v="urn:schemas-microsoft-com:vml" Requires="v">
                <p:oleObj spid="_x0000_s5495" name="CS ChemDraw Drawing" r:id="rId6" imgW="1020278" imgH="779646" progId="">
                  <p:embed/>
                </p:oleObj>
              </mc:Choice>
              <mc:Fallback>
                <p:oleObj name="CS ChemDraw Drawing" r:id="rId6" imgW="1020278" imgH="779646" progId="">
                  <p:embed/>
                  <p:pic>
                    <p:nvPicPr>
                      <p:cNvPr id="0" name="Picture 3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77126" y="2286040"/>
                        <a:ext cx="1004887" cy="769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Αντικείμενο 8"/>
          <p:cNvGraphicFramePr>
            <a:graphicFrameLocks noChangeAspect="1"/>
          </p:cNvGraphicFramePr>
          <p:nvPr>
            <p:extLst>
              <p:ext uri="{D42A27DB-BD31-4B8C-83A1-F6EECF244321}">
                <p14:modId xmlns:p14="http://schemas.microsoft.com/office/powerpoint/2010/main" val="3318593642"/>
              </p:ext>
            </p:extLst>
          </p:nvPr>
        </p:nvGraphicFramePr>
        <p:xfrm>
          <a:off x="6204037" y="3509830"/>
          <a:ext cx="2151063" cy="300037"/>
        </p:xfrm>
        <a:graphic>
          <a:graphicData uri="http://schemas.openxmlformats.org/presentationml/2006/ole">
            <mc:AlternateContent xmlns:mc="http://schemas.openxmlformats.org/markup-compatibility/2006">
              <mc:Choice xmlns:v="urn:schemas-microsoft-com:vml" Requires="v">
                <p:oleObj spid="_x0000_s5496" name="CS ChemDraw Drawing" r:id="rId8" imgW="2187720" imgH="306360" progId="">
                  <p:embed/>
                </p:oleObj>
              </mc:Choice>
              <mc:Fallback>
                <p:oleObj name="CS ChemDraw Drawing" r:id="rId8" imgW="2187720" imgH="306360" progId="">
                  <p:embed/>
                  <p:pic>
                    <p:nvPicPr>
                      <p:cNvPr id="0" name="Picture 32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04037" y="3509830"/>
                        <a:ext cx="2151063" cy="300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 name="Picture 2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91225" y="4500858"/>
            <a:ext cx="2695575" cy="685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Ομάδα 2"/>
          <p:cNvGrpSpPr/>
          <p:nvPr/>
        </p:nvGrpSpPr>
        <p:grpSpPr>
          <a:xfrm>
            <a:off x="6428345" y="1855644"/>
            <a:ext cx="1395885" cy="339217"/>
            <a:chOff x="6489094" y="2024844"/>
            <a:chExt cx="1395885" cy="339217"/>
          </a:xfrm>
        </p:grpSpPr>
        <p:graphicFrame>
          <p:nvGraphicFramePr>
            <p:cNvPr id="7" name="Αντικείμενο 6"/>
            <p:cNvGraphicFramePr>
              <a:graphicFrameLocks noChangeAspect="1"/>
            </p:cNvGraphicFramePr>
            <p:nvPr>
              <p:extLst>
                <p:ext uri="{D42A27DB-BD31-4B8C-83A1-F6EECF244321}">
                  <p14:modId xmlns:p14="http://schemas.microsoft.com/office/powerpoint/2010/main" val="2248013915"/>
                </p:ext>
              </p:extLst>
            </p:nvPr>
          </p:nvGraphicFramePr>
          <p:xfrm>
            <a:off x="6511791" y="2060848"/>
            <a:ext cx="1373188" cy="303213"/>
          </p:xfrm>
          <a:graphic>
            <a:graphicData uri="http://schemas.openxmlformats.org/presentationml/2006/ole">
              <mc:AlternateContent xmlns:mc="http://schemas.openxmlformats.org/markup-compatibility/2006">
                <mc:Choice xmlns:v="urn:schemas-microsoft-com:vml" Requires="v">
                  <p:oleObj spid="_x0000_s5497" name="CS ChemDraw Drawing" r:id="rId11" imgW="1355955" imgH="309089" progId="">
                    <p:embed/>
                  </p:oleObj>
                </mc:Choice>
                <mc:Fallback>
                  <p:oleObj name="CS ChemDraw Drawing" r:id="rId11" imgW="1355955" imgH="309089" progId="">
                    <p:embed/>
                    <p:pic>
                      <p:nvPicPr>
                        <p:cNvPr id="0" name="Picture 32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11791" y="2060848"/>
                          <a:ext cx="1373188" cy="303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Ορθογώνιο 10"/>
            <p:cNvSpPr/>
            <p:nvPr/>
          </p:nvSpPr>
          <p:spPr>
            <a:xfrm>
              <a:off x="6489094" y="2024844"/>
              <a:ext cx="288032" cy="1080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00" dirty="0"/>
            </a:p>
          </p:txBody>
        </p:sp>
        <p:sp>
          <p:nvSpPr>
            <p:cNvPr id="12" name="Ορθογώνιο 11"/>
            <p:cNvSpPr/>
            <p:nvPr/>
          </p:nvSpPr>
          <p:spPr>
            <a:xfrm>
              <a:off x="6804248" y="2024844"/>
              <a:ext cx="288032" cy="1080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a:t>
              </a:r>
              <a:endParaRPr lang="el-GR" sz="1600" dirty="0">
                <a:solidFill>
                  <a:schemeClr val="tx1"/>
                </a:solidFill>
              </a:endParaRPr>
            </a:p>
          </p:txBody>
        </p:sp>
      </p:grpSp>
    </p:spTree>
    <p:extLst>
      <p:ext uri="{BB962C8B-B14F-4D97-AF65-F5344CB8AC3E}">
        <p14:creationId xmlns:p14="http://schemas.microsoft.com/office/powerpoint/2010/main" val="21543704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Κατιονικές </a:t>
            </a:r>
            <a:r>
              <a:rPr lang="el-GR" sz="3200" b="0" dirty="0" smtClean="0"/>
              <a:t>(3/</a:t>
            </a:r>
            <a:r>
              <a:rPr lang="en-US" sz="3200" b="0" dirty="0" smtClean="0"/>
              <a:t>8</a:t>
            </a:r>
            <a:r>
              <a:rPr lang="el-GR" sz="3200" b="0"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dirty="0">
              <a:solidFill>
                <a:prstClr val="black"/>
              </a:solidFill>
            </a:endParaRPr>
          </a:p>
        </p:txBody>
      </p:sp>
      <p:graphicFrame>
        <p:nvGraphicFramePr>
          <p:cNvPr id="5" name="Πίνακας 4"/>
          <p:cNvGraphicFramePr>
            <a:graphicFrameLocks noGrp="1"/>
          </p:cNvGraphicFramePr>
          <p:nvPr>
            <p:extLst>
              <p:ext uri="{D42A27DB-BD31-4B8C-83A1-F6EECF244321}">
                <p14:modId xmlns:p14="http://schemas.microsoft.com/office/powerpoint/2010/main" val="3663855988"/>
              </p:ext>
            </p:extLst>
          </p:nvPr>
        </p:nvGraphicFramePr>
        <p:xfrm>
          <a:off x="827584" y="1340768"/>
          <a:ext cx="7560840" cy="4608512"/>
        </p:xfrm>
        <a:graphic>
          <a:graphicData uri="http://schemas.openxmlformats.org/drawingml/2006/table">
            <a:tbl>
              <a:tblPr firstRow="1" firstCol="1" bandRow="1">
                <a:tableStyleId>{5940675A-B579-460E-94D1-54222C63F5DA}</a:tableStyleId>
              </a:tblPr>
              <a:tblGrid>
                <a:gridCol w="504056"/>
                <a:gridCol w="4392488"/>
                <a:gridCol w="2664296"/>
              </a:tblGrid>
              <a:tr h="462703">
                <a:tc rowSpan="3">
                  <a:txBody>
                    <a:bodyPr/>
                    <a:lstStyle/>
                    <a:p>
                      <a:pPr algn="just">
                        <a:lnSpc>
                          <a:spcPct val="115000"/>
                        </a:lnSpc>
                        <a:spcAft>
                          <a:spcPts val="0"/>
                        </a:spcAft>
                      </a:pPr>
                      <a:r>
                        <a:rPr lang="el-GR" sz="2000" dirty="0" smtClean="0">
                          <a:effectLst/>
                        </a:rPr>
                        <a:t>Κ3</a:t>
                      </a:r>
                      <a:endParaRPr lang="el-GR" sz="2000" dirty="0">
                        <a:effectLst/>
                        <a:latin typeface="+mn-lt"/>
                        <a:ea typeface="Times New Roman"/>
                      </a:endParaRPr>
                    </a:p>
                    <a:p>
                      <a:pPr algn="just">
                        <a:lnSpc>
                          <a:spcPct val="115000"/>
                        </a:lnSpc>
                        <a:spcAft>
                          <a:spcPts val="0"/>
                        </a:spcAft>
                      </a:pPr>
                      <a:r>
                        <a:rPr lang="el-GR" sz="2000" dirty="0">
                          <a:effectLst/>
                        </a:rPr>
                        <a:t> </a:t>
                      </a:r>
                      <a:endParaRPr lang="el-GR" sz="2000" dirty="0">
                        <a:effectLst/>
                        <a:latin typeface="+mn-lt"/>
                        <a:ea typeface="Times New Roman"/>
                      </a:endParaRPr>
                    </a:p>
                    <a:p>
                      <a:pPr algn="just">
                        <a:lnSpc>
                          <a:spcPct val="115000"/>
                        </a:lnSpc>
                        <a:spcAft>
                          <a:spcPts val="0"/>
                        </a:spcAft>
                      </a:pPr>
                      <a:r>
                        <a:rPr lang="el-GR" sz="2000" dirty="0">
                          <a:effectLst/>
                        </a:rPr>
                        <a:t> </a:t>
                      </a:r>
                      <a:endParaRPr lang="el-GR" sz="2000" dirty="0">
                        <a:effectLst/>
                        <a:latin typeface="+mn-lt"/>
                        <a:ea typeface="Times New Roman"/>
                      </a:endParaRPr>
                    </a:p>
                  </a:txBody>
                  <a:tcPr marL="68580" marR="68580" marT="0" marB="0">
                    <a:solidFill>
                      <a:schemeClr val="accent1">
                        <a:lumMod val="20000"/>
                        <a:lumOff val="80000"/>
                      </a:schemeClr>
                    </a:solidFill>
                  </a:tcPr>
                </a:tc>
                <a:tc>
                  <a:txBody>
                    <a:bodyPr/>
                    <a:lstStyle/>
                    <a:p>
                      <a:pPr marL="0" lvl="0" indent="0" algn="just">
                        <a:lnSpc>
                          <a:spcPct val="115000"/>
                        </a:lnSpc>
                        <a:spcAft>
                          <a:spcPts val="0"/>
                        </a:spcAft>
                        <a:buFont typeface="+mj-lt"/>
                        <a:buNone/>
                      </a:pPr>
                      <a:r>
                        <a:rPr lang="en-US" sz="2000" b="0" dirty="0" smtClean="0">
                          <a:effectLst/>
                        </a:rPr>
                        <a:t>1.</a:t>
                      </a:r>
                      <a:r>
                        <a:rPr lang="el-GR" sz="2000" b="0" dirty="0" smtClean="0">
                          <a:effectLst/>
                        </a:rPr>
                        <a:t>Άλατα </a:t>
                      </a:r>
                      <a:r>
                        <a:rPr lang="el-GR" sz="2000" b="0" dirty="0">
                          <a:effectLst/>
                        </a:rPr>
                        <a:t>της </a:t>
                      </a:r>
                      <a:r>
                        <a:rPr lang="el-GR" sz="2000" b="0" dirty="0" smtClean="0">
                          <a:effectLst/>
                        </a:rPr>
                        <a:t>αλκυλο-</a:t>
                      </a:r>
                      <a:r>
                        <a:rPr lang="el-GR" sz="2000" b="0" dirty="0" err="1" smtClean="0">
                          <a:effectLst/>
                        </a:rPr>
                        <a:t>πυριδίνης</a:t>
                      </a:r>
                      <a:endParaRPr lang="en-US" sz="2000" b="0" dirty="0" smtClean="0">
                        <a:effectLst/>
                      </a:endParaRPr>
                    </a:p>
                  </a:txBody>
                  <a:tcPr marL="68580" marR="68580" marT="0" marB="0"/>
                </a:tc>
                <a:tc>
                  <a:txBody>
                    <a:bodyPr/>
                    <a:lstStyle/>
                    <a:p>
                      <a:pPr algn="just">
                        <a:lnSpc>
                          <a:spcPct val="115000"/>
                        </a:lnSpc>
                        <a:spcAft>
                          <a:spcPts val="0"/>
                        </a:spcAft>
                      </a:pPr>
                      <a:endParaRPr lang="en-US" sz="2000" dirty="0" smtClean="0">
                        <a:effectLst/>
                      </a:endParaRPr>
                    </a:p>
                    <a:p>
                      <a:pPr algn="just">
                        <a:lnSpc>
                          <a:spcPct val="115000"/>
                        </a:lnSpc>
                        <a:spcAft>
                          <a:spcPts val="0"/>
                        </a:spcAft>
                      </a:pPr>
                      <a:endParaRPr lang="en-US" sz="2000" dirty="0" smtClean="0">
                        <a:effectLst/>
                      </a:endParaRPr>
                    </a:p>
                    <a:p>
                      <a:pPr algn="just">
                        <a:lnSpc>
                          <a:spcPct val="115000"/>
                        </a:lnSpc>
                        <a:spcAft>
                          <a:spcPts val="0"/>
                        </a:spcAft>
                      </a:pPr>
                      <a:endParaRPr lang="en-US" sz="2000" dirty="0" smtClean="0">
                        <a:effectLst/>
                      </a:endParaRPr>
                    </a:p>
                    <a:p>
                      <a:pPr algn="just">
                        <a:lnSpc>
                          <a:spcPct val="115000"/>
                        </a:lnSpc>
                        <a:spcAft>
                          <a:spcPts val="0"/>
                        </a:spcAft>
                      </a:pPr>
                      <a:endParaRPr lang="en-US" sz="2000" dirty="0" smtClean="0">
                        <a:effectLst/>
                      </a:endParaRPr>
                    </a:p>
                    <a:p>
                      <a:pPr algn="just">
                        <a:lnSpc>
                          <a:spcPct val="115000"/>
                        </a:lnSpc>
                        <a:spcAft>
                          <a:spcPts val="0"/>
                        </a:spcAft>
                      </a:pPr>
                      <a:endParaRPr lang="el-GR" sz="2000" dirty="0">
                        <a:effectLst/>
                        <a:latin typeface="+mn-lt"/>
                        <a:ea typeface="Times New Roman"/>
                      </a:endParaRPr>
                    </a:p>
                  </a:txBody>
                  <a:tcPr marL="68580" marR="68580" marT="0" marB="0"/>
                </a:tc>
              </a:tr>
              <a:tr h="983704">
                <a:tc vMerge="1">
                  <a:txBody>
                    <a:bodyPr/>
                    <a:lstStyle/>
                    <a:p>
                      <a:pPr algn="just">
                        <a:lnSpc>
                          <a:spcPct val="115000"/>
                        </a:lnSpc>
                        <a:spcAft>
                          <a:spcPts val="0"/>
                        </a:spcAft>
                      </a:pPr>
                      <a:endParaRPr lang="el-GR" sz="2000" dirty="0">
                        <a:effectLst/>
                        <a:latin typeface="+mn-lt"/>
                        <a:ea typeface="Times New Roman"/>
                      </a:endParaRPr>
                    </a:p>
                  </a:txBody>
                  <a:tcPr marL="68580" marR="68580" marT="0" marB="0"/>
                </a:tc>
                <a:tc>
                  <a:txBody>
                    <a:bodyPr/>
                    <a:lstStyle/>
                    <a:p>
                      <a:pPr marL="0" lvl="0" indent="0" algn="just">
                        <a:lnSpc>
                          <a:spcPct val="115000"/>
                        </a:lnSpc>
                        <a:spcAft>
                          <a:spcPts val="0"/>
                        </a:spcAft>
                        <a:buFont typeface="+mj-lt"/>
                        <a:buNone/>
                      </a:pPr>
                      <a:r>
                        <a:rPr lang="en-US" sz="2000" b="0" dirty="0" smtClean="0">
                          <a:effectLst/>
                        </a:rPr>
                        <a:t>2.</a:t>
                      </a:r>
                      <a:r>
                        <a:rPr lang="el-GR" sz="2000" b="0" dirty="0" smtClean="0">
                          <a:effectLst/>
                        </a:rPr>
                        <a:t>Άλατα </a:t>
                      </a:r>
                      <a:r>
                        <a:rPr lang="el-GR" sz="2000" b="0" dirty="0">
                          <a:effectLst/>
                        </a:rPr>
                        <a:t>της </a:t>
                      </a:r>
                      <a:r>
                        <a:rPr lang="el-GR" sz="2000" b="0" dirty="0" smtClean="0">
                          <a:effectLst/>
                        </a:rPr>
                        <a:t>αλκυλο-</a:t>
                      </a:r>
                      <a:r>
                        <a:rPr lang="el-GR" sz="2000" b="0" dirty="0" err="1" smtClean="0">
                          <a:effectLst/>
                        </a:rPr>
                        <a:t>μορφολίνης</a:t>
                      </a:r>
                      <a:endParaRPr lang="en-US" sz="2000" b="0" dirty="0" smtClean="0">
                        <a:effectLst/>
                      </a:endParaRPr>
                    </a:p>
                  </a:txBody>
                  <a:tcPr marL="68580" marR="68580" marT="0" marB="0"/>
                </a:tc>
                <a:tc>
                  <a:txBody>
                    <a:bodyPr/>
                    <a:lstStyle/>
                    <a:p>
                      <a:pPr algn="just">
                        <a:lnSpc>
                          <a:spcPct val="115000"/>
                        </a:lnSpc>
                        <a:spcAft>
                          <a:spcPts val="0"/>
                        </a:spcAft>
                      </a:pPr>
                      <a:endParaRPr lang="el-GR" sz="2000" dirty="0">
                        <a:effectLst/>
                        <a:latin typeface="+mn-lt"/>
                        <a:ea typeface="Times New Roman"/>
                      </a:endParaRPr>
                    </a:p>
                  </a:txBody>
                  <a:tcPr marL="68580" marR="68580" marT="0" marB="0"/>
                </a:tc>
              </a:tr>
              <a:tr h="1872208">
                <a:tc vMerge="1">
                  <a:txBody>
                    <a:bodyPr/>
                    <a:lstStyle/>
                    <a:p>
                      <a:pPr algn="just">
                        <a:lnSpc>
                          <a:spcPct val="115000"/>
                        </a:lnSpc>
                        <a:spcAft>
                          <a:spcPts val="0"/>
                        </a:spcAft>
                      </a:pPr>
                      <a:endParaRPr lang="el-GR" sz="2000" dirty="0">
                        <a:effectLst/>
                        <a:latin typeface="+mn-lt"/>
                        <a:ea typeface="Times New Roman"/>
                      </a:endParaRPr>
                    </a:p>
                  </a:txBody>
                  <a:tcPr marL="68580" marR="68580" marT="0" marB="0"/>
                </a:tc>
                <a:tc>
                  <a:txBody>
                    <a:bodyPr/>
                    <a:lstStyle/>
                    <a:p>
                      <a:pPr marL="0" lvl="0" indent="0" algn="just">
                        <a:lnSpc>
                          <a:spcPct val="115000"/>
                        </a:lnSpc>
                        <a:spcAft>
                          <a:spcPts val="0"/>
                        </a:spcAft>
                        <a:buFont typeface="+mj-lt"/>
                        <a:buNone/>
                      </a:pPr>
                      <a:r>
                        <a:rPr lang="en-US" sz="2000" b="0" dirty="0" smtClean="0">
                          <a:effectLst/>
                        </a:rPr>
                        <a:t>3.</a:t>
                      </a:r>
                      <a:r>
                        <a:rPr lang="el-GR" sz="2000" b="0" dirty="0" smtClean="0">
                          <a:effectLst/>
                        </a:rPr>
                        <a:t>Άλατα </a:t>
                      </a:r>
                      <a:r>
                        <a:rPr lang="el-GR" sz="2000" b="0" dirty="0">
                          <a:effectLst/>
                        </a:rPr>
                        <a:t>της Ν-βενζυλο-αλκυλο-</a:t>
                      </a:r>
                    </a:p>
                    <a:p>
                      <a:pPr marL="457200" algn="just">
                        <a:lnSpc>
                          <a:spcPct val="115000"/>
                        </a:lnSpc>
                        <a:spcAft>
                          <a:spcPts val="0"/>
                        </a:spcAft>
                      </a:pPr>
                      <a:r>
                        <a:rPr lang="el-GR" sz="2000" b="0" dirty="0" smtClean="0">
                          <a:effectLst/>
                        </a:rPr>
                        <a:t>Ιμιδαζολίνης</a:t>
                      </a:r>
                      <a:endParaRPr lang="en-US" sz="2000" b="0" dirty="0" smtClean="0">
                        <a:effectLst/>
                      </a:endParaRPr>
                    </a:p>
                  </a:txBody>
                  <a:tcPr marL="68580" marR="68580" marT="0" marB="0"/>
                </a:tc>
                <a:tc>
                  <a:txBody>
                    <a:bodyPr/>
                    <a:lstStyle/>
                    <a:p>
                      <a:pPr algn="just">
                        <a:lnSpc>
                          <a:spcPct val="115000"/>
                        </a:lnSpc>
                        <a:spcAft>
                          <a:spcPts val="0"/>
                        </a:spcAft>
                      </a:pPr>
                      <a:endParaRPr lang="el-GR" sz="2000" dirty="0">
                        <a:effectLst/>
                        <a:latin typeface="+mn-lt"/>
                        <a:ea typeface="Times New Roman"/>
                      </a:endParaRPr>
                    </a:p>
                  </a:txBody>
                  <a:tcPr marL="68580" marR="68580" marT="0" marB="0"/>
                </a:tc>
              </a:tr>
            </a:tbl>
          </a:graphicData>
        </a:graphic>
      </p:graphicFrame>
      <p:graphicFrame>
        <p:nvGraphicFramePr>
          <p:cNvPr id="3" name="Αντικείμενο 2"/>
          <p:cNvGraphicFramePr>
            <a:graphicFrameLocks noChangeAspect="1"/>
          </p:cNvGraphicFramePr>
          <p:nvPr>
            <p:extLst>
              <p:ext uri="{D42A27DB-BD31-4B8C-83A1-F6EECF244321}">
                <p14:modId xmlns:p14="http://schemas.microsoft.com/office/powerpoint/2010/main" val="3822786696"/>
              </p:ext>
            </p:extLst>
          </p:nvPr>
        </p:nvGraphicFramePr>
        <p:xfrm>
          <a:off x="5868144" y="1844824"/>
          <a:ext cx="2159000" cy="936625"/>
        </p:xfrm>
        <a:graphic>
          <a:graphicData uri="http://schemas.openxmlformats.org/presentationml/2006/ole">
            <mc:AlternateContent xmlns:mc="http://schemas.openxmlformats.org/markup-compatibility/2006">
              <mc:Choice xmlns:v="urn:schemas-microsoft-com:vml" Requires="v">
                <p:oleObj spid="_x0000_s6425" name="CS ChemDraw Drawing" r:id="rId3" imgW="1656588" imgH="716280" progId="">
                  <p:embed/>
                </p:oleObj>
              </mc:Choice>
              <mc:Fallback>
                <p:oleObj name="CS ChemDraw Drawing" r:id="rId3" imgW="1656588" imgH="716280" progId="">
                  <p:embed/>
                  <p:pic>
                    <p:nvPicPr>
                      <p:cNvPr id="0" name="Picture 2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1844824"/>
                        <a:ext cx="2159000" cy="936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Αντικείμενο 5"/>
          <p:cNvGraphicFramePr>
            <a:graphicFrameLocks noChangeAspect="1"/>
          </p:cNvGraphicFramePr>
          <p:nvPr>
            <p:extLst>
              <p:ext uri="{D42A27DB-BD31-4B8C-83A1-F6EECF244321}">
                <p14:modId xmlns:p14="http://schemas.microsoft.com/office/powerpoint/2010/main" val="131364418"/>
              </p:ext>
            </p:extLst>
          </p:nvPr>
        </p:nvGraphicFramePr>
        <p:xfrm>
          <a:off x="6084168" y="3212976"/>
          <a:ext cx="1844675" cy="779463"/>
        </p:xfrm>
        <a:graphic>
          <a:graphicData uri="http://schemas.openxmlformats.org/presentationml/2006/ole">
            <mc:AlternateContent xmlns:mc="http://schemas.openxmlformats.org/markup-compatibility/2006">
              <mc:Choice xmlns:v="urn:schemas-microsoft-com:vml" Requires="v">
                <p:oleObj spid="_x0000_s6426" name="CS ChemDraw Drawing" r:id="rId5" imgW="2304072" imgH="973469" progId="">
                  <p:embed/>
                </p:oleObj>
              </mc:Choice>
              <mc:Fallback>
                <p:oleObj name="CS ChemDraw Drawing" r:id="rId5" imgW="2304072" imgH="973469" progId="">
                  <p:embed/>
                  <p:pic>
                    <p:nvPicPr>
                      <p:cNvPr id="0" name="Picture 24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4168" y="3212976"/>
                        <a:ext cx="1844675" cy="779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Αντικείμενο 6"/>
          <p:cNvGraphicFramePr>
            <a:graphicFrameLocks noChangeAspect="1"/>
          </p:cNvGraphicFramePr>
          <p:nvPr>
            <p:extLst>
              <p:ext uri="{D42A27DB-BD31-4B8C-83A1-F6EECF244321}">
                <p14:modId xmlns:p14="http://schemas.microsoft.com/office/powerpoint/2010/main" val="1136307145"/>
              </p:ext>
            </p:extLst>
          </p:nvPr>
        </p:nvGraphicFramePr>
        <p:xfrm>
          <a:off x="5739243" y="4365104"/>
          <a:ext cx="2604961" cy="1368152"/>
        </p:xfrm>
        <a:graphic>
          <a:graphicData uri="http://schemas.openxmlformats.org/presentationml/2006/ole">
            <mc:AlternateContent xmlns:mc="http://schemas.openxmlformats.org/markup-compatibility/2006">
              <mc:Choice xmlns:v="urn:schemas-microsoft-com:vml" Requires="v">
                <p:oleObj spid="_x0000_s6427" name="CS ChemDraw Drawing" r:id="rId7" imgW="2267712" imgH="1188720" progId="">
                  <p:embed/>
                </p:oleObj>
              </mc:Choice>
              <mc:Fallback>
                <p:oleObj name="CS ChemDraw Drawing" r:id="rId7" imgW="2267712" imgH="1188720" progId="">
                  <p:embed/>
                  <p:pic>
                    <p:nvPicPr>
                      <p:cNvPr id="0" name="Picture 24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39243" y="4365104"/>
                        <a:ext cx="2604961" cy="1368152"/>
                      </a:xfrm>
                      <a:prstGeom prst="rect">
                        <a:avLst/>
                      </a:prstGeom>
                      <a:noFill/>
                      <a:extLst/>
                    </p:spPr>
                  </p:pic>
                </p:oleObj>
              </mc:Fallback>
            </mc:AlternateContent>
          </a:graphicData>
        </a:graphic>
      </p:graphicFrame>
    </p:spTree>
    <p:extLst>
      <p:ext uri="{BB962C8B-B14F-4D97-AF65-F5344CB8AC3E}">
        <p14:creationId xmlns:p14="http://schemas.microsoft.com/office/powerpoint/2010/main" val="9434397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Κατιονικές </a:t>
            </a:r>
            <a:r>
              <a:rPr lang="el-GR" sz="3200" b="0" dirty="0" smtClean="0"/>
              <a:t>(</a:t>
            </a:r>
            <a:r>
              <a:rPr lang="en-US" sz="3200" b="0" dirty="0" smtClean="0"/>
              <a:t>4</a:t>
            </a:r>
            <a:r>
              <a:rPr lang="el-GR" sz="3200" b="0" dirty="0" smtClean="0"/>
              <a:t>/</a:t>
            </a:r>
            <a:r>
              <a:rPr lang="en-US" sz="3200" b="0" dirty="0" smtClean="0"/>
              <a:t>8</a:t>
            </a:r>
            <a:r>
              <a:rPr lang="el-GR" sz="3200" b="0" dirty="0" smtClean="0"/>
              <a:t>)</a:t>
            </a:r>
            <a:endParaRPr lang="el-GR" dirty="0"/>
          </a:p>
        </p:txBody>
      </p:sp>
      <p:sp>
        <p:nvSpPr>
          <p:cNvPr id="3" name="Θέση περιεχομένου 2"/>
          <p:cNvSpPr>
            <a:spLocks noGrp="1"/>
          </p:cNvSpPr>
          <p:nvPr>
            <p:ph idx="1"/>
          </p:nvPr>
        </p:nvSpPr>
        <p:spPr>
          <a:xfrm>
            <a:off x="457200" y="1628800"/>
            <a:ext cx="8229600" cy="4608512"/>
          </a:xfrm>
        </p:spPr>
        <p:txBody>
          <a:bodyPr>
            <a:normAutofit/>
          </a:bodyPr>
          <a:lstStyle/>
          <a:p>
            <a:pPr marL="0" indent="0">
              <a:buNone/>
            </a:pPr>
            <a:r>
              <a:rPr lang="el-GR" dirty="0"/>
              <a:t>Οι κατιονικές επιφανειακοενεργές ουσίες </a:t>
            </a:r>
            <a:r>
              <a:rPr lang="el-GR" dirty="0" smtClean="0"/>
              <a:t>έχουν</a:t>
            </a:r>
            <a:r>
              <a:rPr lang="en-US" dirty="0" smtClean="0"/>
              <a:t>:</a:t>
            </a:r>
            <a:endParaRPr lang="el-GR" dirty="0"/>
          </a:p>
          <a:p>
            <a:r>
              <a:rPr lang="el-GR" dirty="0"/>
              <a:t>Ικανοποιητική απορρυπαντική </a:t>
            </a:r>
            <a:r>
              <a:rPr lang="el-GR" dirty="0" smtClean="0"/>
              <a:t>δράση</a:t>
            </a:r>
            <a:r>
              <a:rPr lang="en-US" dirty="0" smtClean="0"/>
              <a:t>,</a:t>
            </a:r>
            <a:r>
              <a:rPr lang="el-GR" dirty="0" smtClean="0"/>
              <a:t> </a:t>
            </a:r>
            <a:endParaRPr lang="el-GR" dirty="0"/>
          </a:p>
          <a:p>
            <a:r>
              <a:rPr lang="el-GR" dirty="0"/>
              <a:t>Μεσαία ικανότητα σχηματισμού </a:t>
            </a:r>
            <a:r>
              <a:rPr lang="el-GR" dirty="0" smtClean="0"/>
              <a:t>αφρού</a:t>
            </a:r>
            <a:r>
              <a:rPr lang="en-US" dirty="0" smtClean="0"/>
              <a:t>,</a:t>
            </a:r>
            <a:r>
              <a:rPr lang="el-GR" dirty="0" smtClean="0"/>
              <a:t> </a:t>
            </a:r>
            <a:endParaRPr lang="el-GR" dirty="0"/>
          </a:p>
          <a:p>
            <a:r>
              <a:rPr lang="el-GR" dirty="0"/>
              <a:t>Αντισηπτική </a:t>
            </a:r>
            <a:r>
              <a:rPr lang="el-GR" dirty="0" smtClean="0"/>
              <a:t>δράση</a:t>
            </a:r>
            <a:r>
              <a:rPr lang="en-US" dirty="0" smtClean="0"/>
              <a:t>,</a:t>
            </a:r>
            <a:endParaRPr lang="el-GR" dirty="0"/>
          </a:p>
          <a:p>
            <a:r>
              <a:rPr lang="el-GR" dirty="0"/>
              <a:t>Προκαλούν οφθαλμικό </a:t>
            </a:r>
            <a:r>
              <a:rPr lang="el-GR" dirty="0" smtClean="0"/>
              <a:t>ερεθισμό</a:t>
            </a:r>
            <a:r>
              <a:rPr lang="en-US"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dirty="0">
              <a:solidFill>
                <a:prstClr val="black"/>
              </a:solidFill>
            </a:endParaRPr>
          </a:p>
        </p:txBody>
      </p:sp>
    </p:spTree>
    <p:extLst>
      <p:ext uri="{BB962C8B-B14F-4D97-AF65-F5344CB8AC3E}">
        <p14:creationId xmlns:p14="http://schemas.microsoft.com/office/powerpoint/2010/main" val="1543677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9552" y="2780928"/>
            <a:ext cx="8229600" cy="908720"/>
          </a:xfrm>
          <a:noFill/>
          <a:ln w="19050">
            <a:solidFill>
              <a:srgbClr val="225974"/>
            </a:solidFill>
          </a:ln>
        </p:spPr>
        <p:txBody>
          <a:bodyPr>
            <a:normAutofit/>
          </a:bodyPr>
          <a:lstStyle/>
          <a:p>
            <a:r>
              <a:rPr lang="en-US" dirty="0" smtClean="0"/>
              <a:t>Y</a:t>
            </a:r>
            <a:r>
              <a:rPr lang="el-GR" dirty="0" smtClean="0"/>
              <a:t>δρογονανθρακικές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dirty="0">
              <a:solidFill>
                <a:prstClr val="black"/>
              </a:solidFill>
            </a:endParaRPr>
          </a:p>
        </p:txBody>
      </p:sp>
    </p:spTree>
    <p:extLst>
      <p:ext uri="{BB962C8B-B14F-4D97-AF65-F5344CB8AC3E}">
        <p14:creationId xmlns:p14="http://schemas.microsoft.com/office/powerpoint/2010/main" val="11905961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Κατιονικές </a:t>
            </a:r>
            <a:r>
              <a:rPr lang="el-GR" sz="3200" b="0" dirty="0" smtClean="0"/>
              <a:t>(</a:t>
            </a:r>
            <a:r>
              <a:rPr lang="en-US" sz="3200" b="0" dirty="0" smtClean="0"/>
              <a:t>5</a:t>
            </a:r>
            <a:r>
              <a:rPr lang="el-GR" sz="3200" b="0" dirty="0" smtClean="0"/>
              <a:t>/</a:t>
            </a:r>
            <a:r>
              <a:rPr lang="en-US" sz="3200" b="0" dirty="0" smtClean="0"/>
              <a:t>8</a:t>
            </a:r>
            <a:r>
              <a:rPr lang="el-GR" sz="3200" b="0" dirty="0" smtClean="0"/>
              <a:t>)</a:t>
            </a:r>
            <a:endParaRPr lang="el-GR" dirty="0"/>
          </a:p>
        </p:txBody>
      </p:sp>
      <p:sp>
        <p:nvSpPr>
          <p:cNvPr id="3" name="Θέση περιεχομένου 2"/>
          <p:cNvSpPr>
            <a:spLocks noGrp="1"/>
          </p:cNvSpPr>
          <p:nvPr>
            <p:ph idx="1"/>
          </p:nvPr>
        </p:nvSpPr>
        <p:spPr/>
        <p:txBody>
          <a:bodyPr/>
          <a:lstStyle/>
          <a:p>
            <a:r>
              <a:rPr lang="el-GR" dirty="0"/>
              <a:t>Οι </a:t>
            </a:r>
            <a:r>
              <a:rPr lang="el-GR" b="1" dirty="0"/>
              <a:t>θετικά</a:t>
            </a:r>
            <a:r>
              <a:rPr lang="el-GR" dirty="0"/>
              <a:t> φορτισμένες ομάδες τους προσκολλώνται καλά στις </a:t>
            </a:r>
            <a:r>
              <a:rPr lang="el-GR" b="1" dirty="0"/>
              <a:t>αρνητικά φορτισμένες ομάδες της κερατίνης των μαλλιών </a:t>
            </a:r>
            <a:r>
              <a:rPr lang="el-GR" dirty="0"/>
              <a:t>για αυτό και χρησιμοποιούνται ως συστατικά των σαμπουάν και των </a:t>
            </a:r>
            <a:r>
              <a:rPr lang="el-GR" b="1" dirty="0"/>
              <a:t>μαλακτικών των μαλλιών </a:t>
            </a:r>
            <a:r>
              <a:rPr lang="el-GR" dirty="0"/>
              <a:t>(conditioners). </a:t>
            </a:r>
          </a:p>
          <a:p>
            <a:r>
              <a:rPr lang="el-GR" dirty="0" smtClean="0"/>
              <a:t>Επειδή </a:t>
            </a:r>
            <a:r>
              <a:rPr lang="el-GR" dirty="0"/>
              <a:t>τα </a:t>
            </a:r>
            <a:r>
              <a:rPr lang="el-GR" dirty="0" smtClean="0"/>
              <a:t>σκευάσματα </a:t>
            </a:r>
            <a:r>
              <a:rPr lang="el-GR" dirty="0"/>
              <a:t>αυτά αραιώνονται με νερό στο τριχωτό της κεφαλής φθάνουν αραιωμένα στα μάτια και έτσι ο ερεθισμός είναι ελαφρύς και παροδικός.</a:t>
            </a:r>
          </a:p>
          <a:p>
            <a:r>
              <a:rPr lang="el-GR" dirty="0"/>
              <a:t> Οι κατιονικές δεν πρέπει να χρησιμοποιούνται σε συνδυασμό με ανιονικές επιφανειακοενεργές ουσίες</a:t>
            </a:r>
            <a:r>
              <a:rPr lang="el-GR"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19</a:t>
            </a:fld>
            <a:endParaRPr lang="el-GR" dirty="0">
              <a:solidFill>
                <a:prstClr val="black"/>
              </a:solidFill>
            </a:endParaRPr>
          </a:p>
        </p:txBody>
      </p:sp>
    </p:spTree>
    <p:extLst>
      <p:ext uri="{BB962C8B-B14F-4D97-AF65-F5344CB8AC3E}">
        <p14:creationId xmlns:p14="http://schemas.microsoft.com/office/powerpoint/2010/main" val="39944966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Κατιονικές </a:t>
            </a:r>
            <a:r>
              <a:rPr lang="el-GR" sz="3200" b="0" dirty="0" smtClean="0"/>
              <a:t>(</a:t>
            </a:r>
            <a:r>
              <a:rPr lang="en-US" sz="3200" b="0" dirty="0" smtClean="0"/>
              <a:t>6</a:t>
            </a:r>
            <a:r>
              <a:rPr lang="el-GR" sz="3200" b="0" dirty="0" smtClean="0"/>
              <a:t>/</a:t>
            </a:r>
            <a:r>
              <a:rPr lang="en-US" sz="3200" b="0" dirty="0" smtClean="0"/>
              <a:t>8</a:t>
            </a:r>
            <a:r>
              <a:rPr lang="el-GR" sz="3200" b="0" dirty="0" smtClean="0"/>
              <a:t>)</a:t>
            </a:r>
            <a:endParaRPr lang="el-GR" dirty="0"/>
          </a:p>
        </p:txBody>
      </p:sp>
      <p:sp>
        <p:nvSpPr>
          <p:cNvPr id="3" name="Θέση περιεχομένου 2"/>
          <p:cNvSpPr>
            <a:spLocks noGrp="1"/>
          </p:cNvSpPr>
          <p:nvPr>
            <p:ph idx="1"/>
          </p:nvPr>
        </p:nvSpPr>
        <p:spPr/>
        <p:txBody>
          <a:bodyPr>
            <a:normAutofit fontScale="92500" lnSpcReduction="10000"/>
          </a:bodyPr>
          <a:lstStyle/>
          <a:p>
            <a:pPr marL="0" indent="0">
              <a:buNone/>
            </a:pPr>
            <a:r>
              <a:rPr lang="el-GR" b="1" dirty="0" smtClean="0">
                <a:solidFill>
                  <a:srgbClr val="820000"/>
                </a:solidFill>
              </a:rPr>
              <a:t>Κ1. Άλατα </a:t>
            </a:r>
            <a:r>
              <a:rPr lang="el-GR" b="1" dirty="0">
                <a:solidFill>
                  <a:srgbClr val="820000"/>
                </a:solidFill>
              </a:rPr>
              <a:t>του τεταρτοταγούς αλκυλο (αρυλο) αμμωνίου [</a:t>
            </a:r>
            <a:r>
              <a:rPr lang="en-US" b="1" dirty="0">
                <a:solidFill>
                  <a:srgbClr val="820000"/>
                </a:solidFill>
              </a:rPr>
              <a:t>Quaternaryalkyl (aryl) </a:t>
            </a:r>
            <a:r>
              <a:rPr lang="en-US" b="1" dirty="0" smtClean="0">
                <a:solidFill>
                  <a:srgbClr val="820000"/>
                </a:solidFill>
              </a:rPr>
              <a:t>ammonium</a:t>
            </a:r>
            <a:r>
              <a:rPr lang="el-GR" b="1" dirty="0" smtClean="0">
                <a:solidFill>
                  <a:srgbClr val="820000"/>
                </a:solidFill>
              </a:rPr>
              <a:t> </a:t>
            </a:r>
            <a:r>
              <a:rPr lang="en-US" b="1" dirty="0" smtClean="0">
                <a:solidFill>
                  <a:srgbClr val="820000"/>
                </a:solidFill>
              </a:rPr>
              <a:t>salts]</a:t>
            </a:r>
          </a:p>
          <a:p>
            <a:pPr marL="0" indent="0">
              <a:buNone/>
            </a:pPr>
            <a:r>
              <a:rPr lang="el-GR" b="1" dirty="0" smtClean="0">
                <a:solidFill>
                  <a:srgbClr val="225974"/>
                </a:solidFill>
              </a:rPr>
              <a:t>Κ1.1.</a:t>
            </a:r>
            <a:r>
              <a:rPr lang="en-US" b="1" dirty="0" smtClean="0">
                <a:solidFill>
                  <a:srgbClr val="225974"/>
                </a:solidFill>
              </a:rPr>
              <a:t>  </a:t>
            </a:r>
            <a:r>
              <a:rPr lang="el-GR" b="1" dirty="0" smtClean="0">
                <a:solidFill>
                  <a:srgbClr val="225974"/>
                </a:solidFill>
              </a:rPr>
              <a:t>Άλατα </a:t>
            </a:r>
            <a:r>
              <a:rPr lang="el-GR" b="1" dirty="0">
                <a:solidFill>
                  <a:srgbClr val="225974"/>
                </a:solidFill>
              </a:rPr>
              <a:t>του </a:t>
            </a:r>
            <a:r>
              <a:rPr lang="el-GR" b="1" dirty="0" smtClean="0">
                <a:solidFill>
                  <a:srgbClr val="225974"/>
                </a:solidFill>
              </a:rPr>
              <a:t>αλκυλοτριμεθυλο-αμμωνίου</a:t>
            </a:r>
            <a:r>
              <a:rPr lang="en-US" b="1" dirty="0" smtClean="0">
                <a:solidFill>
                  <a:srgbClr val="225974"/>
                </a:solidFill>
              </a:rPr>
              <a:t>,</a:t>
            </a:r>
            <a:r>
              <a:rPr lang="el-GR" b="1" dirty="0" smtClean="0">
                <a:solidFill>
                  <a:srgbClr val="225974"/>
                </a:solidFill>
              </a:rPr>
              <a:t> Κ1.2. </a:t>
            </a:r>
            <a:r>
              <a:rPr lang="el-GR" b="1" dirty="0">
                <a:solidFill>
                  <a:srgbClr val="225974"/>
                </a:solidFill>
              </a:rPr>
              <a:t>Άλατα του διαλκυλοδιμεθυλο-αμμωνίου και </a:t>
            </a:r>
            <a:r>
              <a:rPr lang="el-GR" b="1" dirty="0" smtClean="0">
                <a:solidFill>
                  <a:srgbClr val="225974"/>
                </a:solidFill>
              </a:rPr>
              <a:t>Κ1.3. </a:t>
            </a:r>
            <a:r>
              <a:rPr lang="el-GR" b="1" dirty="0">
                <a:solidFill>
                  <a:srgbClr val="225974"/>
                </a:solidFill>
              </a:rPr>
              <a:t>Άλατα του αλκυλοδιμεθυλο-βενζυλο-αμμωνίου </a:t>
            </a:r>
          </a:p>
          <a:p>
            <a:r>
              <a:rPr lang="el-GR" dirty="0"/>
              <a:t>Η διαλυτότητα στο νερό των τεταρτοταγών αλάτων του αμμωνίου εξαρτάται από τον υποκαταστάτη R</a:t>
            </a:r>
            <a:r>
              <a:rPr lang="el-GR" dirty="0" smtClean="0"/>
              <a:t>.</a:t>
            </a:r>
            <a:endParaRPr lang="el-GR" dirty="0"/>
          </a:p>
          <a:p>
            <a:r>
              <a:rPr lang="el-GR" dirty="0"/>
              <a:t>Όσο πιο ογκώδης είναι ο υποκαταστάτης τόσο μικρότερη είναι διαλυτότητα</a:t>
            </a:r>
            <a:r>
              <a:rPr lang="el-GR" dirty="0" smtClean="0"/>
              <a:t>.</a:t>
            </a:r>
            <a:endParaRPr lang="el-GR" dirty="0"/>
          </a:p>
          <a:p>
            <a:r>
              <a:rPr lang="el-GR" dirty="0" smtClean="0"/>
              <a:t>Τα </a:t>
            </a:r>
            <a:r>
              <a:rPr lang="el-GR" dirty="0"/>
              <a:t>άλατα με χαμηλή διαλυτότητα στο νερό προσροφώνται στα κατάλληλα υποστρώματα όπως η κερατίνη των μαλλιών και προσφέρουν μαλακτική και αντιστατική δράση.  </a:t>
            </a:r>
          </a:p>
          <a:p>
            <a:pPr marL="0" indent="0">
              <a:buNone/>
            </a:pPr>
            <a:endParaRPr lang="el-GR" b="1" dirty="0">
              <a:solidFill>
                <a:srgbClr val="820000"/>
              </a:solidFill>
            </a:endParaRPr>
          </a:p>
          <a:p>
            <a:pPr marL="0" indent="0">
              <a:buNone/>
            </a:pPr>
            <a:endParaRPr lang="el-GR" b="1" dirty="0">
              <a:solidFill>
                <a:srgbClr val="820000"/>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dirty="0">
              <a:solidFill>
                <a:prstClr val="black"/>
              </a:solidFill>
            </a:endParaRPr>
          </a:p>
        </p:txBody>
      </p:sp>
    </p:spTree>
    <p:extLst>
      <p:ext uri="{BB962C8B-B14F-4D97-AF65-F5344CB8AC3E}">
        <p14:creationId xmlns:p14="http://schemas.microsoft.com/office/powerpoint/2010/main" val="38192922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Κατιονικές </a:t>
            </a:r>
            <a:r>
              <a:rPr lang="el-GR" sz="3200" b="0" dirty="0" smtClean="0"/>
              <a:t>(</a:t>
            </a:r>
            <a:r>
              <a:rPr lang="en-US" sz="3200" b="0" dirty="0" smtClean="0"/>
              <a:t>7</a:t>
            </a:r>
            <a:r>
              <a:rPr lang="el-GR" sz="3200" b="0" dirty="0" smtClean="0"/>
              <a:t>/</a:t>
            </a:r>
            <a:r>
              <a:rPr lang="en-US" sz="3200" b="0" dirty="0" smtClean="0"/>
              <a:t>8</a:t>
            </a:r>
            <a:r>
              <a:rPr lang="el-GR" sz="3200" b="0" dirty="0" smtClean="0"/>
              <a:t>)</a:t>
            </a:r>
            <a:endParaRPr lang="el-GR" dirty="0"/>
          </a:p>
        </p:txBody>
      </p:sp>
      <p:sp>
        <p:nvSpPr>
          <p:cNvPr id="3" name="Θέση περιεχομένου 2"/>
          <p:cNvSpPr>
            <a:spLocks noGrp="1"/>
          </p:cNvSpPr>
          <p:nvPr>
            <p:ph idx="1"/>
          </p:nvPr>
        </p:nvSpPr>
        <p:spPr>
          <a:xfrm>
            <a:off x="3779912" y="4365104"/>
            <a:ext cx="730424" cy="648072"/>
          </a:xfrm>
        </p:spPr>
        <p:txBody>
          <a:bodyPr>
            <a:normAutofit fontScale="85000" lnSpcReduction="10000"/>
          </a:bodyPr>
          <a:lstStyle/>
          <a:p>
            <a:pPr marL="0" indent="0">
              <a:buNone/>
            </a:pPr>
            <a:r>
              <a:rPr lang="el-GR" b="1" dirty="0" smtClean="0">
                <a:solidFill>
                  <a:srgbClr val="225974"/>
                </a:solidFill>
              </a:rPr>
              <a:t>Κ1.2.</a:t>
            </a:r>
            <a:endParaRPr lang="el-GR" b="1" dirty="0">
              <a:solidFill>
                <a:srgbClr val="225974"/>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21</a:t>
            </a:fld>
            <a:endParaRPr lang="el-GR" dirty="0">
              <a:solidFill>
                <a:prstClr val="black"/>
              </a:solidFill>
            </a:endParaRPr>
          </a:p>
        </p:txBody>
      </p:sp>
      <p:graphicFrame>
        <p:nvGraphicFramePr>
          <p:cNvPr id="5" name="Αντικείμενο 4"/>
          <p:cNvGraphicFramePr>
            <a:graphicFrameLocks noChangeAspect="1"/>
          </p:cNvGraphicFramePr>
          <p:nvPr>
            <p:extLst>
              <p:ext uri="{D42A27DB-BD31-4B8C-83A1-F6EECF244321}">
                <p14:modId xmlns:p14="http://schemas.microsoft.com/office/powerpoint/2010/main" val="4063912637"/>
              </p:ext>
            </p:extLst>
          </p:nvPr>
        </p:nvGraphicFramePr>
        <p:xfrm>
          <a:off x="683568" y="1268760"/>
          <a:ext cx="1728192" cy="1519946"/>
        </p:xfrm>
        <a:graphic>
          <a:graphicData uri="http://schemas.openxmlformats.org/presentationml/2006/ole">
            <mc:AlternateContent xmlns:mc="http://schemas.openxmlformats.org/markup-compatibility/2006">
              <mc:Choice xmlns:v="urn:schemas-microsoft-com:vml" Requires="v">
                <p:oleObj spid="_x0000_s7459" name="CS ChemDraw Drawing" r:id="rId4" imgW="1142595" imgH="308819" progId="">
                  <p:embed/>
                </p:oleObj>
              </mc:Choice>
              <mc:Fallback>
                <p:oleObj name="CS ChemDraw Drawing" r:id="rId4" imgW="1142595" imgH="308819" progId="">
                  <p:embed/>
                  <p:pic>
                    <p:nvPicPr>
                      <p:cNvPr id="0" name="Picture 2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1268760"/>
                        <a:ext cx="1728192" cy="1519946"/>
                      </a:xfrm>
                      <a:prstGeom prst="rect">
                        <a:avLst/>
                      </a:prstGeom>
                      <a:solidFill>
                        <a:schemeClr val="bg1"/>
                      </a:solidFill>
                    </p:spPr>
                  </p:pic>
                </p:oleObj>
              </mc:Fallback>
            </mc:AlternateContent>
          </a:graphicData>
        </a:graphic>
      </p:graphicFrame>
      <p:sp>
        <p:nvSpPr>
          <p:cNvPr id="6" name="Θέση περιεχομένου 2"/>
          <p:cNvSpPr txBox="1">
            <a:spLocks/>
          </p:cNvSpPr>
          <p:nvPr/>
        </p:nvSpPr>
        <p:spPr>
          <a:xfrm>
            <a:off x="1086702" y="4365104"/>
            <a:ext cx="730424" cy="648072"/>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lnSpc>
                <a:spcPct val="112000"/>
              </a:lnSpc>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lnSpc>
                <a:spcPct val="112000"/>
              </a:lnSpc>
              <a:spcBef>
                <a:spcPts val="12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2000"/>
              </a:lnSpc>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2000"/>
              </a:lnSpc>
              <a:spcBef>
                <a:spcPts val="12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112000"/>
              </a:lnSpc>
              <a:spcBef>
                <a:spcPts val="12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b="1" dirty="0" smtClean="0">
                <a:solidFill>
                  <a:srgbClr val="225974"/>
                </a:solidFill>
              </a:rPr>
              <a:t>Κ1.1.</a:t>
            </a:r>
            <a:endParaRPr lang="el-GR" b="1" dirty="0">
              <a:solidFill>
                <a:srgbClr val="225974"/>
              </a:solidFill>
            </a:endParaRPr>
          </a:p>
        </p:txBody>
      </p:sp>
      <p:sp>
        <p:nvSpPr>
          <p:cNvPr id="8" name="Θέση περιεχομένου 2"/>
          <p:cNvSpPr txBox="1">
            <a:spLocks/>
          </p:cNvSpPr>
          <p:nvPr/>
        </p:nvSpPr>
        <p:spPr>
          <a:xfrm>
            <a:off x="6876256" y="4365104"/>
            <a:ext cx="730424" cy="615906"/>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lnSpc>
                <a:spcPct val="112000"/>
              </a:lnSpc>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lnSpc>
                <a:spcPct val="112000"/>
              </a:lnSpc>
              <a:spcBef>
                <a:spcPts val="12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2000"/>
              </a:lnSpc>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2000"/>
              </a:lnSpc>
              <a:spcBef>
                <a:spcPts val="12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112000"/>
              </a:lnSpc>
              <a:spcBef>
                <a:spcPts val="12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b="1" dirty="0" smtClean="0">
                <a:solidFill>
                  <a:srgbClr val="225974"/>
                </a:solidFill>
              </a:rPr>
              <a:t>Κ1.3.</a:t>
            </a:r>
            <a:endParaRPr lang="el-GR" b="1" dirty="0">
              <a:solidFill>
                <a:srgbClr val="225974"/>
              </a:solidFill>
            </a:endParaRPr>
          </a:p>
        </p:txBody>
      </p:sp>
      <p:graphicFrame>
        <p:nvGraphicFramePr>
          <p:cNvPr id="9" name="Αντικείμενο 8"/>
          <p:cNvGraphicFramePr>
            <a:graphicFrameLocks noChangeAspect="1"/>
          </p:cNvGraphicFramePr>
          <p:nvPr>
            <p:extLst>
              <p:ext uri="{D42A27DB-BD31-4B8C-83A1-F6EECF244321}">
                <p14:modId xmlns:p14="http://schemas.microsoft.com/office/powerpoint/2010/main" val="4026073006"/>
              </p:ext>
            </p:extLst>
          </p:nvPr>
        </p:nvGraphicFramePr>
        <p:xfrm>
          <a:off x="3131840" y="2780928"/>
          <a:ext cx="2243326" cy="1152128"/>
        </p:xfrm>
        <a:graphic>
          <a:graphicData uri="http://schemas.openxmlformats.org/presentationml/2006/ole">
            <mc:AlternateContent xmlns:mc="http://schemas.openxmlformats.org/markup-compatibility/2006">
              <mc:Choice xmlns:v="urn:schemas-microsoft-com:vml" Requires="v">
                <p:oleObj spid="_x0000_s7460" name="CS ChemDraw Drawing" r:id="rId6" imgW="1005301" imgH="775425" progId="">
                  <p:embed/>
                </p:oleObj>
              </mc:Choice>
              <mc:Fallback>
                <p:oleObj name="CS ChemDraw Drawing" r:id="rId6" imgW="1005301" imgH="775425" progId="">
                  <p:embed/>
                  <p:pic>
                    <p:nvPicPr>
                      <p:cNvPr id="0" name="Picture 24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31840" y="2780928"/>
                        <a:ext cx="2243326" cy="1152128"/>
                      </a:xfrm>
                      <a:prstGeom prst="rect">
                        <a:avLst/>
                      </a:prstGeom>
                      <a:solidFill>
                        <a:schemeClr val="bg1"/>
                      </a:solidFill>
                    </p:spPr>
                  </p:pic>
                </p:oleObj>
              </mc:Fallback>
            </mc:AlternateContent>
          </a:graphicData>
        </a:graphic>
      </p:graphicFrame>
      <p:grpSp>
        <p:nvGrpSpPr>
          <p:cNvPr id="12" name="Ομάδα 11"/>
          <p:cNvGrpSpPr/>
          <p:nvPr/>
        </p:nvGrpSpPr>
        <p:grpSpPr>
          <a:xfrm>
            <a:off x="611560" y="2996952"/>
            <a:ext cx="1944216" cy="1088693"/>
            <a:chOff x="2915816" y="2924944"/>
            <a:chExt cx="1944216" cy="1088693"/>
          </a:xfrm>
        </p:grpSpPr>
        <p:graphicFrame>
          <p:nvGraphicFramePr>
            <p:cNvPr id="7" name="Αντικείμενο 6"/>
            <p:cNvGraphicFramePr>
              <a:graphicFrameLocks noChangeAspect="1"/>
            </p:cNvGraphicFramePr>
            <p:nvPr>
              <p:extLst>
                <p:ext uri="{D42A27DB-BD31-4B8C-83A1-F6EECF244321}">
                  <p14:modId xmlns:p14="http://schemas.microsoft.com/office/powerpoint/2010/main" val="2284730571"/>
                </p:ext>
              </p:extLst>
            </p:nvPr>
          </p:nvGraphicFramePr>
          <p:xfrm>
            <a:off x="2915816" y="2924944"/>
            <a:ext cx="1944216" cy="1088693"/>
          </p:xfrm>
          <a:graphic>
            <a:graphicData uri="http://schemas.openxmlformats.org/presentationml/2006/ole">
              <mc:AlternateContent xmlns:mc="http://schemas.openxmlformats.org/markup-compatibility/2006">
                <mc:Choice xmlns:v="urn:schemas-microsoft-com:vml" Requires="v">
                  <p:oleObj spid="_x0000_s7461" name="CS ChemDraw Drawing" r:id="rId8" imgW="1355955" imgH="309089" progId="">
                    <p:embed/>
                  </p:oleObj>
                </mc:Choice>
                <mc:Fallback>
                  <p:oleObj name="CS ChemDraw Drawing" r:id="rId8" imgW="1355955" imgH="309089" progId="">
                    <p:embed/>
                    <p:pic>
                      <p:nvPicPr>
                        <p:cNvPr id="0" name="Picture 24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5816" y="2924944"/>
                          <a:ext cx="1944216" cy="1088693"/>
                        </a:xfrm>
                        <a:prstGeom prst="rect">
                          <a:avLst/>
                        </a:prstGeom>
                        <a:solidFill>
                          <a:schemeClr val="bg1"/>
                        </a:solidFill>
                      </p:spPr>
                    </p:pic>
                  </p:oleObj>
                </mc:Fallback>
              </mc:AlternateContent>
            </a:graphicData>
          </a:graphic>
        </p:graphicFrame>
        <p:sp>
          <p:nvSpPr>
            <p:cNvPr id="10" name="Ορθογώνιο 9"/>
            <p:cNvSpPr/>
            <p:nvPr/>
          </p:nvSpPr>
          <p:spPr>
            <a:xfrm>
              <a:off x="3059832" y="2996952"/>
              <a:ext cx="288032"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1" name="Ορθογώνιο 10"/>
            <p:cNvSpPr/>
            <p:nvPr/>
          </p:nvSpPr>
          <p:spPr>
            <a:xfrm>
              <a:off x="3374986" y="2996952"/>
              <a:ext cx="288032"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t>
              </a:r>
              <a:endParaRPr lang="el-GR" dirty="0">
                <a:solidFill>
                  <a:schemeClr val="tx1"/>
                </a:solidFill>
              </a:endParaRPr>
            </a:p>
          </p:txBody>
        </p:sp>
      </p:grpSp>
      <p:graphicFrame>
        <p:nvGraphicFramePr>
          <p:cNvPr id="13" name="Αντικείμενο 12"/>
          <p:cNvGraphicFramePr>
            <a:graphicFrameLocks noChangeAspect="1"/>
          </p:cNvGraphicFramePr>
          <p:nvPr>
            <p:extLst>
              <p:ext uri="{D42A27DB-BD31-4B8C-83A1-F6EECF244321}">
                <p14:modId xmlns:p14="http://schemas.microsoft.com/office/powerpoint/2010/main" val="3329733304"/>
              </p:ext>
            </p:extLst>
          </p:nvPr>
        </p:nvGraphicFramePr>
        <p:xfrm>
          <a:off x="5436096" y="3501008"/>
          <a:ext cx="3456384" cy="482108"/>
        </p:xfrm>
        <a:graphic>
          <a:graphicData uri="http://schemas.openxmlformats.org/presentationml/2006/ole">
            <mc:AlternateContent xmlns:mc="http://schemas.openxmlformats.org/markup-compatibility/2006">
              <mc:Choice xmlns:v="urn:schemas-microsoft-com:vml" Requires="v">
                <p:oleObj spid="_x0000_s7462" name="CS ChemDraw Drawing" r:id="rId10" imgW="2188464" imgH="306324" progId="">
                  <p:embed/>
                </p:oleObj>
              </mc:Choice>
              <mc:Fallback>
                <p:oleObj name="CS ChemDraw Drawing" r:id="rId10" imgW="2188464" imgH="306324" progId="">
                  <p:embed/>
                  <p:pic>
                    <p:nvPicPr>
                      <p:cNvPr id="0" name="Αντικείμενο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36096" y="3501008"/>
                        <a:ext cx="3456384" cy="48210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4629402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Κατιονικές </a:t>
            </a:r>
            <a:r>
              <a:rPr lang="el-GR" sz="3200" b="0" dirty="0" smtClean="0"/>
              <a:t>(</a:t>
            </a:r>
            <a:r>
              <a:rPr lang="en-US" sz="3200" b="0" dirty="0" smtClean="0"/>
              <a:t>8</a:t>
            </a:r>
            <a:r>
              <a:rPr lang="el-GR" sz="3200" b="0" dirty="0" smtClean="0"/>
              <a:t>/</a:t>
            </a:r>
            <a:r>
              <a:rPr lang="en-US" sz="3200" b="0" dirty="0" smtClean="0"/>
              <a:t>8</a:t>
            </a:r>
            <a:r>
              <a:rPr lang="el-GR" sz="3200" b="0" dirty="0" smtClean="0"/>
              <a:t>)</a:t>
            </a:r>
            <a:endParaRPr lang="el-GR" dirty="0"/>
          </a:p>
        </p:txBody>
      </p:sp>
      <p:sp>
        <p:nvSpPr>
          <p:cNvPr id="3" name="Θέση περιεχομένου 2"/>
          <p:cNvSpPr>
            <a:spLocks noGrp="1"/>
          </p:cNvSpPr>
          <p:nvPr>
            <p:ph idx="1"/>
          </p:nvPr>
        </p:nvSpPr>
        <p:spPr>
          <a:xfrm>
            <a:off x="457200" y="1196752"/>
            <a:ext cx="8229600" cy="2880320"/>
          </a:xfrm>
        </p:spPr>
        <p:txBody>
          <a:bodyPr>
            <a:normAutofit/>
          </a:bodyPr>
          <a:lstStyle/>
          <a:p>
            <a:pPr marL="0" indent="0">
              <a:buNone/>
            </a:pPr>
            <a:r>
              <a:rPr lang="el-GR" b="1" dirty="0" smtClean="0">
                <a:solidFill>
                  <a:srgbClr val="820000"/>
                </a:solidFill>
              </a:rPr>
              <a:t>Κ3 </a:t>
            </a:r>
            <a:r>
              <a:rPr lang="el-GR" b="1" dirty="0">
                <a:solidFill>
                  <a:srgbClr val="820000"/>
                </a:solidFill>
              </a:rPr>
              <a:t>Άλατα των ετεροκυκλικών αμινών (Heterocyclic αmmonium salts)</a:t>
            </a:r>
          </a:p>
          <a:p>
            <a:pPr marL="0" indent="0">
              <a:buNone/>
            </a:pPr>
            <a:r>
              <a:rPr lang="el-GR" dirty="0"/>
              <a:t>Τα αρωματικά παράγωγα όπως οι ενώσεις του πυριμιδινίου </a:t>
            </a:r>
            <a:r>
              <a:rPr lang="el-GR" b="1" dirty="0" smtClean="0">
                <a:solidFill>
                  <a:schemeClr val="accent5">
                    <a:lumMod val="50000"/>
                  </a:schemeClr>
                </a:solidFill>
              </a:rPr>
              <a:t>(Κ3.1.) </a:t>
            </a:r>
            <a:r>
              <a:rPr lang="el-GR" dirty="0"/>
              <a:t>έχουν αντισηπτική δράση, ενώ τα παράγωγα της μορφολίνης </a:t>
            </a:r>
            <a:r>
              <a:rPr lang="el-GR" b="1" dirty="0" smtClean="0">
                <a:solidFill>
                  <a:schemeClr val="accent5">
                    <a:lumMod val="50000"/>
                  </a:schemeClr>
                </a:solidFill>
              </a:rPr>
              <a:t>(Κ3.2.) </a:t>
            </a:r>
            <a:r>
              <a:rPr lang="el-GR" dirty="0"/>
              <a:t>και της ιμιδαζολίνης </a:t>
            </a:r>
            <a:r>
              <a:rPr lang="el-GR" b="1" dirty="0" smtClean="0">
                <a:solidFill>
                  <a:schemeClr val="accent5">
                    <a:lumMod val="50000"/>
                  </a:schemeClr>
                </a:solidFill>
              </a:rPr>
              <a:t>(Κ3.3.) </a:t>
            </a:r>
            <a:r>
              <a:rPr lang="el-GR" dirty="0" smtClean="0"/>
              <a:t>χρησιμοποιούνται </a:t>
            </a:r>
            <a:r>
              <a:rPr lang="el-GR" dirty="0"/>
              <a:t>ως μαλακτικά και αντιστατικά για τα μαλλιά.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22</a:t>
            </a:fld>
            <a:endParaRPr lang="el-GR" dirty="0">
              <a:solidFill>
                <a:prstClr val="black"/>
              </a:solidFill>
            </a:endParaRPr>
          </a:p>
        </p:txBody>
      </p:sp>
      <p:graphicFrame>
        <p:nvGraphicFramePr>
          <p:cNvPr id="5" name="Αντικείμενο 4"/>
          <p:cNvGraphicFramePr>
            <a:graphicFrameLocks noChangeAspect="1"/>
          </p:cNvGraphicFramePr>
          <p:nvPr>
            <p:extLst>
              <p:ext uri="{D42A27DB-BD31-4B8C-83A1-F6EECF244321}">
                <p14:modId xmlns:p14="http://schemas.microsoft.com/office/powerpoint/2010/main" val="3073478108"/>
              </p:ext>
            </p:extLst>
          </p:nvPr>
        </p:nvGraphicFramePr>
        <p:xfrm>
          <a:off x="720538" y="4005064"/>
          <a:ext cx="2159000" cy="1296988"/>
        </p:xfrm>
        <a:graphic>
          <a:graphicData uri="http://schemas.openxmlformats.org/presentationml/2006/ole">
            <mc:AlternateContent xmlns:mc="http://schemas.openxmlformats.org/markup-compatibility/2006">
              <mc:Choice xmlns:v="urn:schemas-microsoft-com:vml" Requires="v">
                <p:oleObj spid="_x0000_s8473" name="CS ChemDraw Drawing" r:id="rId3" imgW="1656588" imgH="716280" progId="">
                  <p:embed/>
                </p:oleObj>
              </mc:Choice>
              <mc:Fallback>
                <p:oleObj name="CS ChemDraw Drawing" r:id="rId3" imgW="1656588" imgH="716280" progId="">
                  <p:embed/>
                  <p:pic>
                    <p:nvPicPr>
                      <p:cNvPr id="0" name="Picture 2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538" y="4005064"/>
                        <a:ext cx="2159000" cy="1296988"/>
                      </a:xfrm>
                      <a:prstGeom prst="rect">
                        <a:avLst/>
                      </a:prstGeom>
                      <a:solidFill>
                        <a:schemeClr val="bg1"/>
                      </a:solidFill>
                    </p:spPr>
                  </p:pic>
                </p:oleObj>
              </mc:Fallback>
            </mc:AlternateContent>
          </a:graphicData>
        </a:graphic>
      </p:graphicFrame>
      <p:sp>
        <p:nvSpPr>
          <p:cNvPr id="6" name="Ορθογώνιο 5"/>
          <p:cNvSpPr/>
          <p:nvPr/>
        </p:nvSpPr>
        <p:spPr>
          <a:xfrm>
            <a:off x="1598450" y="5607550"/>
            <a:ext cx="723275" cy="400110"/>
          </a:xfrm>
          <a:prstGeom prst="rect">
            <a:avLst/>
          </a:prstGeom>
        </p:spPr>
        <p:txBody>
          <a:bodyPr wrap="none">
            <a:spAutoFit/>
          </a:bodyPr>
          <a:lstStyle/>
          <a:p>
            <a:r>
              <a:rPr lang="el-GR" sz="2000" b="1" dirty="0" smtClean="0">
                <a:solidFill>
                  <a:srgbClr val="225974"/>
                </a:solidFill>
                <a:latin typeface="Calibri"/>
              </a:rPr>
              <a:t>Κ3.1.</a:t>
            </a:r>
            <a:endParaRPr lang="el-GR" sz="2000" b="1" dirty="0">
              <a:solidFill>
                <a:srgbClr val="225974"/>
              </a:solidFill>
              <a:latin typeface="Calibri"/>
            </a:endParaRPr>
          </a:p>
        </p:txBody>
      </p:sp>
      <p:graphicFrame>
        <p:nvGraphicFramePr>
          <p:cNvPr id="7" name="Αντικείμενο 6"/>
          <p:cNvGraphicFramePr>
            <a:graphicFrameLocks noChangeAspect="1"/>
          </p:cNvGraphicFramePr>
          <p:nvPr>
            <p:extLst>
              <p:ext uri="{D42A27DB-BD31-4B8C-83A1-F6EECF244321}">
                <p14:modId xmlns:p14="http://schemas.microsoft.com/office/powerpoint/2010/main" val="3975195181"/>
              </p:ext>
            </p:extLst>
          </p:nvPr>
        </p:nvGraphicFramePr>
        <p:xfrm>
          <a:off x="3342391" y="4005064"/>
          <a:ext cx="2303462" cy="1355725"/>
        </p:xfrm>
        <a:graphic>
          <a:graphicData uri="http://schemas.openxmlformats.org/presentationml/2006/ole">
            <mc:AlternateContent xmlns:mc="http://schemas.openxmlformats.org/markup-compatibility/2006">
              <mc:Choice xmlns:v="urn:schemas-microsoft-com:vml" Requires="v">
                <p:oleObj spid="_x0000_s8474" name="CS ChemDraw Drawing" r:id="rId5" imgW="2304072" imgH="973469" progId="">
                  <p:embed/>
                </p:oleObj>
              </mc:Choice>
              <mc:Fallback>
                <p:oleObj name="CS ChemDraw Drawing" r:id="rId5" imgW="2304072" imgH="973469" progId="">
                  <p:embed/>
                  <p:pic>
                    <p:nvPicPr>
                      <p:cNvPr id="0" name="Picture 24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2391" y="4005064"/>
                        <a:ext cx="2303462" cy="1355725"/>
                      </a:xfrm>
                      <a:prstGeom prst="rect">
                        <a:avLst/>
                      </a:prstGeom>
                      <a:solidFill>
                        <a:schemeClr val="bg1"/>
                      </a:solidFill>
                    </p:spPr>
                  </p:pic>
                </p:oleObj>
              </mc:Fallback>
            </mc:AlternateContent>
          </a:graphicData>
        </a:graphic>
      </p:graphicFrame>
      <p:sp>
        <p:nvSpPr>
          <p:cNvPr id="8" name="Ορθογώνιο 7"/>
          <p:cNvSpPr/>
          <p:nvPr/>
        </p:nvSpPr>
        <p:spPr>
          <a:xfrm>
            <a:off x="4427984" y="5607550"/>
            <a:ext cx="723275" cy="400110"/>
          </a:xfrm>
          <a:prstGeom prst="rect">
            <a:avLst/>
          </a:prstGeom>
        </p:spPr>
        <p:txBody>
          <a:bodyPr wrap="none">
            <a:spAutoFit/>
          </a:bodyPr>
          <a:lstStyle/>
          <a:p>
            <a:r>
              <a:rPr lang="el-GR" sz="2000" b="1" dirty="0" smtClean="0">
                <a:solidFill>
                  <a:srgbClr val="225974"/>
                </a:solidFill>
                <a:latin typeface="Calibri"/>
              </a:rPr>
              <a:t>Κ3.2.</a:t>
            </a:r>
            <a:endParaRPr lang="el-GR" sz="2000" b="1" dirty="0">
              <a:solidFill>
                <a:srgbClr val="225974"/>
              </a:solidFill>
              <a:latin typeface="Calibri"/>
            </a:endParaRPr>
          </a:p>
        </p:txBody>
      </p:sp>
      <p:graphicFrame>
        <p:nvGraphicFramePr>
          <p:cNvPr id="9" name="Αντικείμενο 8"/>
          <p:cNvGraphicFramePr>
            <a:graphicFrameLocks noChangeAspect="1"/>
          </p:cNvGraphicFramePr>
          <p:nvPr>
            <p:extLst>
              <p:ext uri="{D42A27DB-BD31-4B8C-83A1-F6EECF244321}">
                <p14:modId xmlns:p14="http://schemas.microsoft.com/office/powerpoint/2010/main" val="1484819668"/>
              </p:ext>
            </p:extLst>
          </p:nvPr>
        </p:nvGraphicFramePr>
        <p:xfrm>
          <a:off x="6084168" y="3933056"/>
          <a:ext cx="2592388" cy="1549400"/>
        </p:xfrm>
        <a:graphic>
          <a:graphicData uri="http://schemas.openxmlformats.org/presentationml/2006/ole">
            <mc:AlternateContent xmlns:mc="http://schemas.openxmlformats.org/markup-compatibility/2006">
              <mc:Choice xmlns:v="urn:schemas-microsoft-com:vml" Requires="v">
                <p:oleObj spid="_x0000_s8475" name="CS ChemDraw Drawing" r:id="rId7" imgW="2267712" imgH="1188720" progId="">
                  <p:embed/>
                </p:oleObj>
              </mc:Choice>
              <mc:Fallback>
                <p:oleObj name="CS ChemDraw Drawing" r:id="rId7" imgW="2267712" imgH="1188720" progId="">
                  <p:embed/>
                  <p:pic>
                    <p:nvPicPr>
                      <p:cNvPr id="0" name="Picture 24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84168" y="3933056"/>
                        <a:ext cx="2592388" cy="1549400"/>
                      </a:xfrm>
                      <a:prstGeom prst="rect">
                        <a:avLst/>
                      </a:prstGeom>
                      <a:solidFill>
                        <a:schemeClr val="bg1"/>
                      </a:solidFill>
                    </p:spPr>
                  </p:pic>
                </p:oleObj>
              </mc:Fallback>
            </mc:AlternateContent>
          </a:graphicData>
        </a:graphic>
      </p:graphicFrame>
      <p:sp>
        <p:nvSpPr>
          <p:cNvPr id="10" name="Ορθογώνιο 9"/>
          <p:cNvSpPr/>
          <p:nvPr/>
        </p:nvSpPr>
        <p:spPr>
          <a:xfrm>
            <a:off x="7524328" y="5608538"/>
            <a:ext cx="723275" cy="400110"/>
          </a:xfrm>
          <a:prstGeom prst="rect">
            <a:avLst/>
          </a:prstGeom>
        </p:spPr>
        <p:txBody>
          <a:bodyPr wrap="none">
            <a:spAutoFit/>
          </a:bodyPr>
          <a:lstStyle/>
          <a:p>
            <a:r>
              <a:rPr lang="el-GR" sz="2000" b="1" dirty="0" smtClean="0">
                <a:solidFill>
                  <a:srgbClr val="225974"/>
                </a:solidFill>
                <a:latin typeface="Calibri"/>
              </a:rPr>
              <a:t>Κ3.3.</a:t>
            </a:r>
            <a:endParaRPr lang="el-GR" sz="2000" b="1" dirty="0">
              <a:solidFill>
                <a:srgbClr val="225974"/>
              </a:solidFill>
              <a:latin typeface="Calibri"/>
            </a:endParaRPr>
          </a:p>
        </p:txBody>
      </p:sp>
    </p:spTree>
    <p:extLst>
      <p:ext uri="{BB962C8B-B14F-4D97-AF65-F5344CB8AC3E}">
        <p14:creationId xmlns:p14="http://schemas.microsoft.com/office/powerpoint/2010/main" val="34012501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116632"/>
            <a:ext cx="8229600" cy="908720"/>
          </a:xfrm>
        </p:spPr>
        <p:txBody>
          <a:bodyPr>
            <a:normAutofit fontScale="90000"/>
          </a:bodyPr>
          <a:lstStyle/>
          <a:p>
            <a:r>
              <a:rPr lang="el-GR" dirty="0" smtClean="0"/>
              <a:t>Επαμφοτερίζουσες ή αμφοτερικές</a:t>
            </a:r>
            <a:br>
              <a:rPr lang="el-GR" dirty="0" smtClean="0"/>
            </a:br>
            <a:r>
              <a:rPr lang="el-GR" sz="3600" b="0" dirty="0" smtClean="0"/>
              <a:t>(1/</a:t>
            </a:r>
            <a:r>
              <a:rPr lang="el-GR" sz="3600" b="0" dirty="0"/>
              <a:t>9</a:t>
            </a:r>
            <a:r>
              <a:rPr lang="el-GR" sz="3600" b="0" dirty="0" smtClean="0"/>
              <a:t>)</a:t>
            </a:r>
            <a:endParaRPr lang="el-GR" sz="3600" b="0" dirty="0"/>
          </a:p>
        </p:txBody>
      </p:sp>
      <p:sp>
        <p:nvSpPr>
          <p:cNvPr id="3" name="Θέση περιεχομένου 2"/>
          <p:cNvSpPr>
            <a:spLocks noGrp="1"/>
          </p:cNvSpPr>
          <p:nvPr>
            <p:ph idx="1"/>
          </p:nvPr>
        </p:nvSpPr>
        <p:spPr/>
        <p:txBody>
          <a:bodyPr/>
          <a:lstStyle/>
          <a:p>
            <a:pPr marL="0" indent="0">
              <a:buNone/>
            </a:pPr>
            <a:r>
              <a:rPr lang="el-GR" dirty="0"/>
              <a:t>Παλιότερα ως </a:t>
            </a:r>
            <a:r>
              <a:rPr lang="el-GR" b="1" dirty="0"/>
              <a:t>επαμφοτερίζουσες</a:t>
            </a:r>
            <a:r>
              <a:rPr lang="el-GR" dirty="0"/>
              <a:t> ή </a:t>
            </a:r>
            <a:r>
              <a:rPr lang="el-GR" b="1" dirty="0"/>
              <a:t>αμφοτερικές</a:t>
            </a:r>
            <a:r>
              <a:rPr lang="el-GR" dirty="0"/>
              <a:t> (Amphoteric surfactants) επιφανειακοενεργές ουσίες χαρακτηρίζονταν οι ουσίες που έχουν την ικανότητα να δίνουν σε υδατικά διαλύματα επιφανειακοενεργά ιόντα που είναι ταυτόχρονα θετικά και αρνητικά φορτισμένα. </a:t>
            </a:r>
          </a:p>
          <a:p>
            <a:pPr marL="0" indent="0">
              <a:buNone/>
            </a:pPr>
            <a:r>
              <a:rPr lang="el-GR" dirty="0" smtClean="0"/>
              <a:t>Σύμφωνα με νεώτερες αντιλήψεις οι </a:t>
            </a:r>
            <a:r>
              <a:rPr lang="el-GR" dirty="0"/>
              <a:t>επαμφοτερίζουσες ή αμφοτερικές επιφανειακοενεργές </a:t>
            </a:r>
            <a:r>
              <a:rPr lang="el-GR" dirty="0" smtClean="0"/>
              <a:t>χωρίζονται </a:t>
            </a:r>
            <a:r>
              <a:rPr lang="el-GR" dirty="0"/>
              <a:t>στις εξής δυο κατηγορίες:  </a:t>
            </a:r>
          </a:p>
          <a:p>
            <a:pPr marL="457200" indent="-457200">
              <a:buAutoNum type="arabicParenR"/>
            </a:pPr>
            <a:r>
              <a:rPr lang="el-GR" b="1" dirty="0" smtClean="0"/>
              <a:t>Πραγματικά Αμφοτερικές </a:t>
            </a:r>
            <a:r>
              <a:rPr lang="el-GR" dirty="0"/>
              <a:t>και </a:t>
            </a:r>
            <a:endParaRPr lang="el-GR" dirty="0" smtClean="0"/>
          </a:p>
          <a:p>
            <a:pPr marL="457200" indent="-457200">
              <a:buAutoNum type="arabicParenR"/>
            </a:pPr>
            <a:r>
              <a:rPr lang="el-GR" b="1" dirty="0"/>
              <a:t>Α</a:t>
            </a:r>
            <a:r>
              <a:rPr lang="el-GR" b="1" dirty="0" smtClean="0"/>
              <a:t>μφολύτες</a:t>
            </a:r>
            <a:r>
              <a:rPr lang="el-GR" b="1" dirty="0"/>
              <a:t>.</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23</a:t>
            </a:fld>
            <a:endParaRPr lang="el-GR" dirty="0">
              <a:solidFill>
                <a:prstClr val="black"/>
              </a:solidFill>
            </a:endParaRPr>
          </a:p>
        </p:txBody>
      </p:sp>
    </p:spTree>
    <p:extLst>
      <p:ext uri="{BB962C8B-B14F-4D97-AF65-F5344CB8AC3E}">
        <p14:creationId xmlns:p14="http://schemas.microsoft.com/office/powerpoint/2010/main" val="13593227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Επαμφοτερίζουσες </a:t>
            </a:r>
            <a:r>
              <a:rPr lang="el-GR" dirty="0"/>
              <a:t>ή αμφοτερικές</a:t>
            </a:r>
            <a:br>
              <a:rPr lang="el-GR" dirty="0"/>
            </a:br>
            <a:r>
              <a:rPr lang="el-GR" sz="3600" b="0" dirty="0" smtClean="0"/>
              <a:t>(2/</a:t>
            </a:r>
            <a:r>
              <a:rPr lang="el-GR" sz="3600" b="0" dirty="0"/>
              <a:t>9</a:t>
            </a:r>
            <a:r>
              <a:rPr lang="el-GR" sz="3600" b="0" dirty="0" smtClean="0"/>
              <a:t>)</a:t>
            </a:r>
            <a:endParaRPr lang="el-GR" dirty="0"/>
          </a:p>
        </p:txBody>
      </p:sp>
      <p:sp>
        <p:nvSpPr>
          <p:cNvPr id="3" name="Θέση περιεχομένου 2"/>
          <p:cNvSpPr>
            <a:spLocks noGrp="1"/>
          </p:cNvSpPr>
          <p:nvPr>
            <p:ph idx="1"/>
          </p:nvPr>
        </p:nvSpPr>
        <p:spPr>
          <a:xfrm>
            <a:off x="457200" y="1700808"/>
            <a:ext cx="8229600" cy="4536504"/>
          </a:xfrm>
        </p:spPr>
        <p:txBody>
          <a:bodyPr/>
          <a:lstStyle/>
          <a:p>
            <a:r>
              <a:rPr lang="el-GR" b="1" dirty="0"/>
              <a:t>Οι αμφοτερικές </a:t>
            </a:r>
            <a:r>
              <a:rPr lang="el-GR" dirty="0"/>
              <a:t>μπορούν να υπάρχουν ως ανιονικές (-), κατιονικές (+) ή μορφή </a:t>
            </a:r>
            <a:r>
              <a:rPr lang="en-US" dirty="0"/>
              <a:t>zwitterions</a:t>
            </a:r>
            <a:r>
              <a:rPr lang="el-GR" dirty="0"/>
              <a:t> (- και +) ανάλογα με το </a:t>
            </a:r>
            <a:r>
              <a:rPr lang="en-US" dirty="0"/>
              <a:t>pH</a:t>
            </a:r>
            <a:r>
              <a:rPr lang="el-GR" dirty="0"/>
              <a:t>. </a:t>
            </a:r>
            <a:endParaRPr lang="el-GR" b="1" dirty="0"/>
          </a:p>
          <a:p>
            <a:r>
              <a:rPr lang="en-US" b="1" dirty="0"/>
              <a:t>O</a:t>
            </a:r>
            <a:r>
              <a:rPr lang="el-GR" b="1" dirty="0"/>
              <a:t>ι αμφολύτες </a:t>
            </a:r>
            <a:r>
              <a:rPr lang="el-GR" dirty="0"/>
              <a:t>έχουν ένα πλήρως τεταρτοταγές άζωτο και επομένως ανάλογα με το </a:t>
            </a:r>
            <a:r>
              <a:rPr lang="en-US" dirty="0"/>
              <a:t>pH</a:t>
            </a:r>
            <a:r>
              <a:rPr lang="el-GR" dirty="0"/>
              <a:t> μπορούν να φέρουν κατιονικό φορτίο ή να είναι </a:t>
            </a:r>
            <a:r>
              <a:rPr lang="en-US" dirty="0"/>
              <a:t>zwitterions</a:t>
            </a:r>
            <a:r>
              <a:rPr lang="el-GR" dirty="0"/>
              <a:t>, αλλά σε καμμία περίπτωση δεν μπορούν να φέρουν μόνον ανιονικό φορτίο π.χ. παράγωγα της </a:t>
            </a:r>
            <a:r>
              <a:rPr lang="el-GR" i="1" dirty="0"/>
              <a:t>Ν</a:t>
            </a:r>
            <a:r>
              <a:rPr lang="el-GR" dirty="0"/>
              <a:t>-αλκυλο-ιμιδαζολίνης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24</a:t>
            </a:fld>
            <a:endParaRPr lang="el-GR" dirty="0">
              <a:solidFill>
                <a:prstClr val="black"/>
              </a:solidFill>
            </a:endParaRPr>
          </a:p>
        </p:txBody>
      </p:sp>
    </p:spTree>
    <p:extLst>
      <p:ext uri="{BB962C8B-B14F-4D97-AF65-F5344CB8AC3E}">
        <p14:creationId xmlns:p14="http://schemas.microsoft.com/office/powerpoint/2010/main" val="1091598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Επαμφοτερίζουσες </a:t>
            </a:r>
            <a:r>
              <a:rPr lang="el-GR" dirty="0"/>
              <a:t>ή αμφοτερικές</a:t>
            </a:r>
            <a:br>
              <a:rPr lang="el-GR" dirty="0"/>
            </a:br>
            <a:r>
              <a:rPr lang="el-GR" sz="3600" b="0" dirty="0" smtClean="0"/>
              <a:t>(3/</a:t>
            </a:r>
            <a:r>
              <a:rPr lang="el-GR" sz="3600" b="0" dirty="0"/>
              <a:t>9</a:t>
            </a:r>
            <a:r>
              <a:rPr lang="el-GR" sz="3600" b="0" dirty="0" smtClean="0"/>
              <a:t>)</a:t>
            </a:r>
            <a:endParaRPr lang="el-GR" dirty="0"/>
          </a:p>
        </p:txBody>
      </p:sp>
      <p:sp>
        <p:nvSpPr>
          <p:cNvPr id="3" name="Θέση περιεχομένου 2"/>
          <p:cNvSpPr>
            <a:spLocks noGrp="1"/>
          </p:cNvSpPr>
          <p:nvPr>
            <p:ph idx="1"/>
          </p:nvPr>
        </p:nvSpPr>
        <p:spPr>
          <a:xfrm>
            <a:off x="457200" y="1196752"/>
            <a:ext cx="8229600" cy="648072"/>
          </a:xfrm>
        </p:spPr>
        <p:txBody>
          <a:bodyPr/>
          <a:lstStyle/>
          <a:p>
            <a:pPr marL="0" indent="0" algn="ctr">
              <a:buNone/>
            </a:pPr>
            <a:r>
              <a:rPr lang="el-GR" b="1" dirty="0" smtClean="0"/>
              <a:t>Πραγματικά αμφοτερικές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25</a:t>
            </a:fld>
            <a:endParaRPr lang="el-GR" dirty="0">
              <a:solidFill>
                <a:prstClr val="black"/>
              </a:solidFill>
            </a:endParaRPr>
          </a:p>
        </p:txBody>
      </p:sp>
      <p:graphicFrame>
        <p:nvGraphicFramePr>
          <p:cNvPr id="7" name="Αντικείμενο 6"/>
          <p:cNvGraphicFramePr>
            <a:graphicFrameLocks noChangeAspect="1"/>
          </p:cNvGraphicFramePr>
          <p:nvPr>
            <p:extLst>
              <p:ext uri="{D42A27DB-BD31-4B8C-83A1-F6EECF244321}">
                <p14:modId xmlns:p14="http://schemas.microsoft.com/office/powerpoint/2010/main" val="3490746582"/>
              </p:ext>
            </p:extLst>
          </p:nvPr>
        </p:nvGraphicFramePr>
        <p:xfrm>
          <a:off x="1043608" y="1700808"/>
          <a:ext cx="7128792" cy="3563742"/>
        </p:xfrm>
        <a:graphic>
          <a:graphicData uri="http://schemas.openxmlformats.org/presentationml/2006/ole">
            <mc:AlternateContent xmlns:mc="http://schemas.openxmlformats.org/markup-compatibility/2006">
              <mc:Choice xmlns:v="urn:schemas-microsoft-com:vml" Requires="v">
                <p:oleObj spid="_x0000_s9311" name="CS ChemDraw Drawing" r:id="rId3" imgW="5283560" imgH="1706475" progId="">
                  <p:embed/>
                </p:oleObj>
              </mc:Choice>
              <mc:Fallback>
                <p:oleObj name="CS ChemDraw Drawing" r:id="rId3" imgW="5283560" imgH="1706475" progId="">
                  <p:embed/>
                  <p:pic>
                    <p:nvPicPr>
                      <p:cNvPr id="0" name="Picture 8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1700808"/>
                        <a:ext cx="7128792" cy="3563742"/>
                      </a:xfrm>
                      <a:prstGeom prst="rect">
                        <a:avLst/>
                      </a:prstGeom>
                      <a:solidFill>
                        <a:srgbClr val="DCE6F2"/>
                      </a:solidFill>
                      <a:ln>
                        <a:solidFill>
                          <a:schemeClr val="tx1"/>
                        </a:solidFill>
                      </a:ln>
                    </p:spPr>
                  </p:pic>
                </p:oleObj>
              </mc:Fallback>
            </mc:AlternateContent>
          </a:graphicData>
        </a:graphic>
      </p:graphicFrame>
      <p:pic>
        <p:nvPicPr>
          <p:cNvPr id="8" name="Picture 5" descr="C:\my documents1\my old documents\tei\cosmetology new\surfactan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19672" y="5373216"/>
            <a:ext cx="6391067" cy="1075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3725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Επαμφοτερίζουσες </a:t>
            </a:r>
            <a:r>
              <a:rPr lang="el-GR" dirty="0"/>
              <a:t>ή αμφοτερικές</a:t>
            </a:r>
            <a:br>
              <a:rPr lang="el-GR" dirty="0"/>
            </a:br>
            <a:r>
              <a:rPr lang="el-GR" sz="3600" b="0" dirty="0" smtClean="0"/>
              <a:t>(</a:t>
            </a:r>
            <a:r>
              <a:rPr lang="en-US" sz="3600" b="0" dirty="0" smtClean="0"/>
              <a:t>4</a:t>
            </a:r>
            <a:r>
              <a:rPr lang="el-GR" sz="3600" b="0" dirty="0" smtClean="0"/>
              <a:t>/</a:t>
            </a:r>
            <a:r>
              <a:rPr lang="el-GR" sz="3600" b="0" dirty="0"/>
              <a:t>9</a:t>
            </a:r>
            <a:r>
              <a:rPr lang="el-GR" sz="3600" b="0" dirty="0" smtClean="0"/>
              <a:t>)</a:t>
            </a:r>
            <a:endParaRPr lang="el-GR" dirty="0"/>
          </a:p>
        </p:txBody>
      </p:sp>
      <p:sp>
        <p:nvSpPr>
          <p:cNvPr id="3" name="Θέση περιεχομένου 2"/>
          <p:cNvSpPr>
            <a:spLocks noGrp="1"/>
          </p:cNvSpPr>
          <p:nvPr>
            <p:ph idx="1"/>
          </p:nvPr>
        </p:nvSpPr>
        <p:spPr/>
        <p:txBody>
          <a:bodyPr/>
          <a:lstStyle/>
          <a:p>
            <a:pPr marL="0" indent="0" algn="ctr">
              <a:buNone/>
            </a:pPr>
            <a:r>
              <a:rPr lang="el-GR" b="1" dirty="0" smtClean="0"/>
              <a:t>Αμφολύτες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26</a:t>
            </a:fld>
            <a:endParaRPr lang="el-GR" dirty="0">
              <a:solidFill>
                <a:prstClr val="black"/>
              </a:solidFill>
            </a:endParaRPr>
          </a:p>
        </p:txBody>
      </p:sp>
      <p:graphicFrame>
        <p:nvGraphicFramePr>
          <p:cNvPr id="5" name="Αντικείμενο 4"/>
          <p:cNvGraphicFramePr>
            <a:graphicFrameLocks noChangeAspect="1"/>
          </p:cNvGraphicFramePr>
          <p:nvPr>
            <p:extLst>
              <p:ext uri="{D42A27DB-BD31-4B8C-83A1-F6EECF244321}">
                <p14:modId xmlns:p14="http://schemas.microsoft.com/office/powerpoint/2010/main" val="560410037"/>
              </p:ext>
            </p:extLst>
          </p:nvPr>
        </p:nvGraphicFramePr>
        <p:xfrm>
          <a:off x="1187624" y="1772816"/>
          <a:ext cx="6912768" cy="4481933"/>
        </p:xfrm>
        <a:graphic>
          <a:graphicData uri="http://schemas.openxmlformats.org/presentationml/2006/ole">
            <mc:AlternateContent xmlns:mc="http://schemas.openxmlformats.org/markup-compatibility/2006">
              <mc:Choice xmlns:v="urn:schemas-microsoft-com:vml" Requires="v">
                <p:oleObj spid="_x0000_s10335" name="CS ChemDraw Drawing" r:id="rId3" imgW="5202639" imgH="7436782" progId="">
                  <p:embed/>
                </p:oleObj>
              </mc:Choice>
              <mc:Fallback>
                <p:oleObj name="CS ChemDraw Drawing" r:id="rId3" imgW="5202639" imgH="7436782" progId="">
                  <p:embed/>
                  <p:pic>
                    <p:nvPicPr>
                      <p:cNvPr id="0" name="Picture 8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1772816"/>
                        <a:ext cx="6912768" cy="4481933"/>
                      </a:xfrm>
                      <a:prstGeom prst="rect">
                        <a:avLst/>
                      </a:prstGeom>
                      <a:solidFill>
                        <a:srgbClr val="DCE6F2"/>
                      </a:solidFill>
                      <a:ln>
                        <a:solidFill>
                          <a:schemeClr val="tx1"/>
                        </a:solidFill>
                      </a:ln>
                    </p:spPr>
                  </p:pic>
                </p:oleObj>
              </mc:Fallback>
            </mc:AlternateContent>
          </a:graphicData>
        </a:graphic>
      </p:graphicFrame>
    </p:spTree>
    <p:extLst>
      <p:ext uri="{BB962C8B-B14F-4D97-AF65-F5344CB8AC3E}">
        <p14:creationId xmlns:p14="http://schemas.microsoft.com/office/powerpoint/2010/main" val="22278420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Επαμφοτερίζουσες </a:t>
            </a:r>
            <a:r>
              <a:rPr lang="el-GR" dirty="0"/>
              <a:t>ή αμφοτερικές</a:t>
            </a:r>
            <a:br>
              <a:rPr lang="el-GR" dirty="0"/>
            </a:br>
            <a:r>
              <a:rPr lang="el-GR" sz="3600" b="0" dirty="0" smtClean="0"/>
              <a:t>(5/</a:t>
            </a:r>
            <a:r>
              <a:rPr lang="el-GR" sz="3600" b="0" dirty="0"/>
              <a:t>9</a:t>
            </a:r>
            <a:r>
              <a:rPr lang="el-GR" sz="3600" b="0" dirty="0" smtClean="0"/>
              <a:t>)</a:t>
            </a:r>
            <a:endParaRPr lang="el-GR" dirty="0"/>
          </a:p>
        </p:txBody>
      </p:sp>
      <p:sp>
        <p:nvSpPr>
          <p:cNvPr id="3" name="Θέση περιεχομένου 2"/>
          <p:cNvSpPr>
            <a:spLocks noGrp="1"/>
          </p:cNvSpPr>
          <p:nvPr>
            <p:ph idx="1"/>
          </p:nvPr>
        </p:nvSpPr>
        <p:spPr>
          <a:xfrm>
            <a:off x="457200" y="1196752"/>
            <a:ext cx="8229600" cy="648072"/>
          </a:xfrm>
        </p:spPr>
        <p:txBody>
          <a:bodyPr/>
          <a:lstStyle/>
          <a:p>
            <a:pPr marL="0" indent="0" algn="ctr">
              <a:buNone/>
            </a:pPr>
            <a:r>
              <a:rPr lang="el-GR" b="1" dirty="0" smtClean="0"/>
              <a:t>Επαμφοτερίζουσες  ή  αμφοτερικές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27</a:t>
            </a:fld>
            <a:endParaRPr lang="el-GR" dirty="0">
              <a:solidFill>
                <a:prstClr val="black"/>
              </a:solidFill>
            </a:endParaRPr>
          </a:p>
        </p:txBody>
      </p:sp>
      <p:graphicFrame>
        <p:nvGraphicFramePr>
          <p:cNvPr id="5" name="Πίνακας 4"/>
          <p:cNvGraphicFramePr>
            <a:graphicFrameLocks noGrp="1"/>
          </p:cNvGraphicFramePr>
          <p:nvPr>
            <p:extLst>
              <p:ext uri="{D42A27DB-BD31-4B8C-83A1-F6EECF244321}">
                <p14:modId xmlns:p14="http://schemas.microsoft.com/office/powerpoint/2010/main" val="2900309008"/>
              </p:ext>
            </p:extLst>
          </p:nvPr>
        </p:nvGraphicFramePr>
        <p:xfrm>
          <a:off x="1763688" y="1772816"/>
          <a:ext cx="5686425" cy="4464496"/>
        </p:xfrm>
        <a:graphic>
          <a:graphicData uri="http://schemas.openxmlformats.org/drawingml/2006/table">
            <a:tbl>
              <a:tblPr firstRow="1">
                <a:tableStyleId>{5940675A-B579-460E-94D1-54222C63F5DA}</a:tableStyleId>
              </a:tblPr>
              <a:tblGrid>
                <a:gridCol w="792088"/>
                <a:gridCol w="2815347"/>
                <a:gridCol w="2078990"/>
              </a:tblGrid>
              <a:tr h="2232248">
                <a:tc>
                  <a:txBody>
                    <a:bodyPr/>
                    <a:lstStyle/>
                    <a:p>
                      <a:pPr algn="just">
                        <a:lnSpc>
                          <a:spcPct val="115000"/>
                        </a:lnSpc>
                        <a:spcAft>
                          <a:spcPts val="1000"/>
                        </a:spcAft>
                      </a:pPr>
                      <a:r>
                        <a:rPr lang="el-GR" sz="2000" dirty="0" smtClean="0">
                          <a:latin typeface="+mn-lt"/>
                        </a:rPr>
                        <a:t>ΕΠ1</a:t>
                      </a:r>
                      <a:endParaRPr lang="el-GR" sz="2000" dirty="0">
                        <a:latin typeface="+mn-lt"/>
                        <a:ea typeface="Times New Roman"/>
                        <a:cs typeface="Times New Roman"/>
                      </a:endParaRPr>
                    </a:p>
                  </a:txBody>
                  <a:tcPr marL="68580" marR="68580" marT="0" marB="0">
                    <a:solidFill>
                      <a:schemeClr val="accent1">
                        <a:lumMod val="20000"/>
                        <a:lumOff val="80000"/>
                      </a:schemeClr>
                    </a:solidFill>
                  </a:tcPr>
                </a:tc>
                <a:tc>
                  <a:txBody>
                    <a:bodyPr/>
                    <a:lstStyle/>
                    <a:p>
                      <a:pPr algn="just">
                        <a:lnSpc>
                          <a:spcPct val="115000"/>
                        </a:lnSpc>
                        <a:spcAft>
                          <a:spcPts val="1000"/>
                        </a:spcAft>
                      </a:pPr>
                      <a:r>
                        <a:rPr lang="el-GR" sz="2000" dirty="0">
                          <a:latin typeface="+mn-lt"/>
                        </a:rPr>
                        <a:t>Αλκυλο-β-αμινοπροπιονικά οξέα </a:t>
                      </a:r>
                    </a:p>
                    <a:p>
                      <a:pPr algn="just">
                        <a:lnSpc>
                          <a:spcPct val="115000"/>
                        </a:lnSpc>
                        <a:spcAft>
                          <a:spcPts val="1000"/>
                        </a:spcAft>
                      </a:pPr>
                      <a:r>
                        <a:rPr lang="el-GR" sz="2000" dirty="0">
                          <a:latin typeface="+mn-lt"/>
                        </a:rPr>
                        <a:t>(Αλκυλο-βεταΐνες)</a:t>
                      </a:r>
                      <a:endParaRPr lang="el-GR" sz="2000" dirty="0">
                        <a:latin typeface="+mn-lt"/>
                        <a:ea typeface="Times New Roman"/>
                        <a:cs typeface="Times New Roman"/>
                      </a:endParaRPr>
                    </a:p>
                  </a:txBody>
                  <a:tcPr marL="68580" marR="68580" marT="0" marB="0"/>
                </a:tc>
                <a:tc>
                  <a:txBody>
                    <a:bodyPr/>
                    <a:lstStyle/>
                    <a:p>
                      <a:pPr algn="ctr">
                        <a:lnSpc>
                          <a:spcPct val="115000"/>
                        </a:lnSpc>
                        <a:spcAft>
                          <a:spcPts val="1000"/>
                        </a:spcAft>
                      </a:pPr>
                      <a:endParaRPr lang="el-GR" sz="2000" dirty="0">
                        <a:latin typeface="+mn-lt"/>
                        <a:ea typeface="Times New Roman"/>
                        <a:cs typeface="Times New Roman"/>
                      </a:endParaRPr>
                    </a:p>
                  </a:txBody>
                  <a:tcPr marL="68580" marR="68580" marT="0" marB="0"/>
                </a:tc>
              </a:tr>
              <a:tr h="2232248">
                <a:tc>
                  <a:txBody>
                    <a:bodyPr/>
                    <a:lstStyle/>
                    <a:p>
                      <a:pPr algn="just">
                        <a:lnSpc>
                          <a:spcPct val="115000"/>
                        </a:lnSpc>
                        <a:spcAft>
                          <a:spcPts val="1000"/>
                        </a:spcAft>
                      </a:pPr>
                      <a:r>
                        <a:rPr lang="el-GR" sz="2000" dirty="0" smtClean="0">
                          <a:latin typeface="+mn-lt"/>
                        </a:rPr>
                        <a:t>ΕΠ2</a:t>
                      </a:r>
                      <a:endParaRPr lang="el-GR" sz="2000" dirty="0">
                        <a:latin typeface="+mn-lt"/>
                        <a:ea typeface="Times New Roman"/>
                        <a:cs typeface="Times New Roman"/>
                      </a:endParaRPr>
                    </a:p>
                  </a:txBody>
                  <a:tcPr marL="68580" marR="68580" marT="0" marB="0">
                    <a:solidFill>
                      <a:schemeClr val="accent1">
                        <a:lumMod val="20000"/>
                        <a:lumOff val="80000"/>
                      </a:schemeClr>
                    </a:solidFill>
                  </a:tcPr>
                </a:tc>
                <a:tc>
                  <a:txBody>
                    <a:bodyPr/>
                    <a:lstStyle/>
                    <a:p>
                      <a:pPr algn="just">
                        <a:lnSpc>
                          <a:spcPct val="115000"/>
                        </a:lnSpc>
                        <a:spcAft>
                          <a:spcPts val="1000"/>
                        </a:spcAft>
                      </a:pPr>
                      <a:r>
                        <a:rPr lang="el-GR" sz="2000" dirty="0">
                          <a:latin typeface="+mn-lt"/>
                        </a:rPr>
                        <a:t>Ακυλο-β-αμινοπροπιονικά οξέα</a:t>
                      </a:r>
                    </a:p>
                    <a:p>
                      <a:pPr algn="just">
                        <a:lnSpc>
                          <a:spcPct val="115000"/>
                        </a:lnSpc>
                        <a:spcAft>
                          <a:spcPts val="1000"/>
                        </a:spcAft>
                      </a:pPr>
                      <a:r>
                        <a:rPr lang="el-GR" sz="2000" dirty="0">
                          <a:latin typeface="+mn-lt"/>
                        </a:rPr>
                        <a:t>(Ακυλο- βεταΐνες)</a:t>
                      </a:r>
                      <a:endParaRPr lang="el-GR" sz="2000" dirty="0">
                        <a:latin typeface="+mn-lt"/>
                        <a:ea typeface="Times New Roman"/>
                        <a:cs typeface="Times New Roman"/>
                      </a:endParaRPr>
                    </a:p>
                  </a:txBody>
                  <a:tcPr marL="68580" marR="68580" marT="0" marB="0"/>
                </a:tc>
                <a:tc>
                  <a:txBody>
                    <a:bodyPr/>
                    <a:lstStyle/>
                    <a:p>
                      <a:pPr algn="ctr">
                        <a:lnSpc>
                          <a:spcPct val="115000"/>
                        </a:lnSpc>
                        <a:spcAft>
                          <a:spcPts val="1000"/>
                        </a:spcAft>
                      </a:pPr>
                      <a:endParaRPr lang="el-GR" sz="2000" dirty="0">
                        <a:latin typeface="+mn-lt"/>
                        <a:ea typeface="Times New Roman"/>
                        <a:cs typeface="Times New Roman"/>
                      </a:endParaRPr>
                    </a:p>
                  </a:txBody>
                  <a:tcPr marL="68580" marR="68580" marT="0" marB="0"/>
                </a:tc>
              </a:tr>
            </a:tbl>
          </a:graphicData>
        </a:graphic>
      </p:graphicFrame>
      <p:graphicFrame>
        <p:nvGraphicFramePr>
          <p:cNvPr id="6" name="Αντικείμενο 5"/>
          <p:cNvGraphicFramePr>
            <a:graphicFrameLocks noChangeAspect="1"/>
          </p:cNvGraphicFramePr>
          <p:nvPr>
            <p:extLst>
              <p:ext uri="{D42A27DB-BD31-4B8C-83A1-F6EECF244321}">
                <p14:modId xmlns:p14="http://schemas.microsoft.com/office/powerpoint/2010/main" val="3383453009"/>
              </p:ext>
            </p:extLst>
          </p:nvPr>
        </p:nvGraphicFramePr>
        <p:xfrm>
          <a:off x="5436096" y="2132856"/>
          <a:ext cx="1881188" cy="604837"/>
        </p:xfrm>
        <a:graphic>
          <a:graphicData uri="http://schemas.openxmlformats.org/presentationml/2006/ole">
            <mc:AlternateContent xmlns:mc="http://schemas.openxmlformats.org/markup-compatibility/2006">
              <mc:Choice xmlns:v="urn:schemas-microsoft-com:vml" Requires="v">
                <p:oleObj spid="_x0000_s11452" name="CS ChemDraw Drawing" r:id="rId4" imgW="1877082" imgH="607641" progId="">
                  <p:embed/>
                </p:oleObj>
              </mc:Choice>
              <mc:Fallback>
                <p:oleObj name="CS ChemDraw Drawing" r:id="rId4" imgW="1877082" imgH="607641" progId="">
                  <p:embed/>
                  <p:pic>
                    <p:nvPicPr>
                      <p:cNvPr id="0" name="Picture 16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6096" y="2132856"/>
                        <a:ext cx="1881188" cy="604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Αντικείμενο 6"/>
          <p:cNvGraphicFramePr>
            <a:graphicFrameLocks noChangeAspect="1"/>
          </p:cNvGraphicFramePr>
          <p:nvPr>
            <p:extLst>
              <p:ext uri="{D42A27DB-BD31-4B8C-83A1-F6EECF244321}">
                <p14:modId xmlns:p14="http://schemas.microsoft.com/office/powerpoint/2010/main" val="3488505123"/>
              </p:ext>
            </p:extLst>
          </p:nvPr>
        </p:nvGraphicFramePr>
        <p:xfrm>
          <a:off x="5796136" y="4509120"/>
          <a:ext cx="1381125" cy="776288"/>
        </p:xfrm>
        <a:graphic>
          <a:graphicData uri="http://schemas.openxmlformats.org/presentationml/2006/ole">
            <mc:AlternateContent xmlns:mc="http://schemas.openxmlformats.org/markup-compatibility/2006">
              <mc:Choice xmlns:v="urn:schemas-microsoft-com:vml" Requires="v">
                <p:oleObj spid="_x0000_s11453" name="CS ChemDraw Drawing" r:id="rId6" imgW="1386435" imgH="761645" progId="">
                  <p:embed/>
                </p:oleObj>
              </mc:Choice>
              <mc:Fallback>
                <p:oleObj name="CS ChemDraw Drawing" r:id="rId6" imgW="1386435" imgH="761645" progId="">
                  <p:embed/>
                  <p:pic>
                    <p:nvPicPr>
                      <p:cNvPr id="0" name="Picture 16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6136" y="4509120"/>
                        <a:ext cx="1381125" cy="776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701027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Επαμφοτερίζουσες </a:t>
            </a:r>
            <a:r>
              <a:rPr lang="el-GR" dirty="0"/>
              <a:t>ή αμφοτερικές</a:t>
            </a:r>
            <a:br>
              <a:rPr lang="el-GR" dirty="0"/>
            </a:br>
            <a:r>
              <a:rPr lang="el-GR" sz="3600" b="0" dirty="0" smtClean="0"/>
              <a:t>(6/</a:t>
            </a:r>
            <a:r>
              <a:rPr lang="el-GR" sz="3600" b="0" dirty="0"/>
              <a:t>9</a:t>
            </a:r>
            <a:r>
              <a:rPr lang="el-GR" sz="3600" b="0" dirty="0" smtClean="0"/>
              <a:t>)</a:t>
            </a:r>
            <a:endParaRPr lang="el-GR" dirty="0"/>
          </a:p>
        </p:txBody>
      </p:sp>
      <p:sp>
        <p:nvSpPr>
          <p:cNvPr id="3" name="Θέση περιεχομένου 2"/>
          <p:cNvSpPr>
            <a:spLocks noGrp="1"/>
          </p:cNvSpPr>
          <p:nvPr>
            <p:ph idx="1"/>
          </p:nvPr>
        </p:nvSpPr>
        <p:spPr>
          <a:xfrm>
            <a:off x="467544" y="1484784"/>
            <a:ext cx="8229600" cy="702386"/>
          </a:xfrm>
        </p:spPr>
        <p:txBody>
          <a:bodyPr/>
          <a:lstStyle/>
          <a:p>
            <a:pPr marL="0" indent="0" algn="ctr">
              <a:buNone/>
            </a:pPr>
            <a:r>
              <a:rPr lang="el-GR" b="1" dirty="0"/>
              <a:t>Αμφολύτες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28</a:t>
            </a:fld>
            <a:endParaRPr lang="el-GR" dirty="0">
              <a:solidFill>
                <a:prstClr val="black"/>
              </a:solidFill>
            </a:endParaRPr>
          </a:p>
        </p:txBody>
      </p:sp>
      <p:graphicFrame>
        <p:nvGraphicFramePr>
          <p:cNvPr id="6" name="Πίνακας 5"/>
          <p:cNvGraphicFramePr>
            <a:graphicFrameLocks noGrp="1"/>
          </p:cNvGraphicFramePr>
          <p:nvPr>
            <p:extLst>
              <p:ext uri="{D42A27DB-BD31-4B8C-83A1-F6EECF244321}">
                <p14:modId xmlns:p14="http://schemas.microsoft.com/office/powerpoint/2010/main" val="3943468555"/>
              </p:ext>
            </p:extLst>
          </p:nvPr>
        </p:nvGraphicFramePr>
        <p:xfrm>
          <a:off x="1763688" y="2276872"/>
          <a:ext cx="5904656" cy="2880320"/>
        </p:xfrm>
        <a:graphic>
          <a:graphicData uri="http://schemas.openxmlformats.org/drawingml/2006/table">
            <a:tbl>
              <a:tblPr firstRow="1" firstCol="1" bandRow="1">
                <a:tableStyleId>{5940675A-B579-460E-94D1-54222C63F5DA}</a:tableStyleId>
              </a:tblPr>
              <a:tblGrid>
                <a:gridCol w="859816"/>
                <a:gridCol w="2452552"/>
                <a:gridCol w="2592288"/>
              </a:tblGrid>
              <a:tr h="2880320">
                <a:tc>
                  <a:txBody>
                    <a:bodyPr/>
                    <a:lstStyle/>
                    <a:p>
                      <a:pPr algn="just">
                        <a:spcAft>
                          <a:spcPts val="0"/>
                        </a:spcAft>
                      </a:pPr>
                      <a:r>
                        <a:rPr lang="el-GR" sz="2200" dirty="0" smtClean="0">
                          <a:effectLst/>
                          <a:latin typeface="+mn-lt"/>
                          <a:ea typeface="Times New Roman"/>
                        </a:rPr>
                        <a:t>ΑΜ</a:t>
                      </a:r>
                      <a:endParaRPr lang="el-GR" sz="2200" dirty="0">
                        <a:effectLst/>
                        <a:latin typeface="+mn-lt"/>
                        <a:ea typeface="Times New Roman"/>
                      </a:endParaRPr>
                    </a:p>
                  </a:txBody>
                  <a:tcPr marL="68580" marR="68580" marT="0" marB="0">
                    <a:solidFill>
                      <a:schemeClr val="accent1">
                        <a:lumMod val="20000"/>
                        <a:lumOff val="80000"/>
                      </a:schemeClr>
                    </a:solidFill>
                  </a:tcPr>
                </a:tc>
                <a:tc>
                  <a:txBody>
                    <a:bodyPr/>
                    <a:lstStyle/>
                    <a:p>
                      <a:pPr algn="just">
                        <a:lnSpc>
                          <a:spcPct val="115000"/>
                        </a:lnSpc>
                        <a:spcAft>
                          <a:spcPts val="0"/>
                        </a:spcAft>
                      </a:pPr>
                      <a:r>
                        <a:rPr lang="el-GR" sz="2200" dirty="0" smtClean="0">
                          <a:effectLst/>
                          <a:latin typeface="+mn-lt"/>
                        </a:rPr>
                        <a:t>Ν-Αλκυλο-ιμιδαζολιδινυλο-καρβοξυλικά οξέα</a:t>
                      </a:r>
                    </a:p>
                    <a:p>
                      <a:pPr algn="just">
                        <a:spcAft>
                          <a:spcPts val="0"/>
                        </a:spcAft>
                      </a:pPr>
                      <a:r>
                        <a:rPr lang="el-GR" sz="2200" dirty="0" smtClean="0">
                          <a:effectLst/>
                          <a:latin typeface="+mn-lt"/>
                        </a:rPr>
                        <a:t>(Ιμιδαζολιδινυλο-βεταΐνες)</a:t>
                      </a:r>
                      <a:endParaRPr lang="el-GR" sz="2200" dirty="0">
                        <a:effectLst/>
                        <a:latin typeface="+mn-lt"/>
                        <a:ea typeface="Times New Roman"/>
                      </a:endParaRPr>
                    </a:p>
                  </a:txBody>
                  <a:tcPr marL="68580" marR="68580" marT="0" marB="0"/>
                </a:tc>
                <a:tc>
                  <a:txBody>
                    <a:bodyPr/>
                    <a:lstStyle/>
                    <a:p>
                      <a:pPr algn="just">
                        <a:spcAft>
                          <a:spcPts val="0"/>
                        </a:spcAft>
                      </a:pPr>
                      <a:endParaRPr lang="el-GR" sz="2200" dirty="0">
                        <a:effectLst/>
                        <a:latin typeface="+mn-lt"/>
                        <a:ea typeface="Times New Roman"/>
                      </a:endParaRPr>
                    </a:p>
                  </a:txBody>
                  <a:tcPr marL="68580" marR="68580" marT="0" marB="0"/>
                </a:tc>
              </a:tr>
            </a:tbl>
          </a:graphicData>
        </a:graphic>
      </p:graphicFrame>
      <p:graphicFrame>
        <p:nvGraphicFramePr>
          <p:cNvPr id="7" name="Αντικείμενο 6"/>
          <p:cNvGraphicFramePr>
            <a:graphicFrameLocks noChangeAspect="1"/>
          </p:cNvGraphicFramePr>
          <p:nvPr>
            <p:extLst>
              <p:ext uri="{D42A27DB-BD31-4B8C-83A1-F6EECF244321}">
                <p14:modId xmlns:p14="http://schemas.microsoft.com/office/powerpoint/2010/main" val="4084700319"/>
              </p:ext>
            </p:extLst>
          </p:nvPr>
        </p:nvGraphicFramePr>
        <p:xfrm>
          <a:off x="5148064" y="2780928"/>
          <a:ext cx="2378006" cy="936104"/>
        </p:xfrm>
        <a:graphic>
          <a:graphicData uri="http://schemas.openxmlformats.org/presentationml/2006/ole">
            <mc:AlternateContent xmlns:mc="http://schemas.openxmlformats.org/markup-compatibility/2006">
              <mc:Choice xmlns:v="urn:schemas-microsoft-com:vml" Requires="v">
                <p:oleObj spid="_x0000_s12383" name="CS ChemDraw Drawing" r:id="rId3" imgW="2011410" imgH="786232" progId="">
                  <p:embed/>
                </p:oleObj>
              </mc:Choice>
              <mc:Fallback>
                <p:oleObj name="CS ChemDraw Drawing" r:id="rId3" imgW="2011410" imgH="786232" progId="">
                  <p:embed/>
                  <p:pic>
                    <p:nvPicPr>
                      <p:cNvPr id="0" name="Picture 8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2780928"/>
                        <a:ext cx="2378006" cy="936104"/>
                      </a:xfrm>
                      <a:prstGeom prst="rect">
                        <a:avLst/>
                      </a:prstGeom>
                      <a:noFill/>
                      <a:extLst/>
                    </p:spPr>
                  </p:pic>
                </p:oleObj>
              </mc:Fallback>
            </mc:AlternateContent>
          </a:graphicData>
        </a:graphic>
      </p:graphicFrame>
    </p:spTree>
    <p:extLst>
      <p:ext uri="{BB962C8B-B14F-4D97-AF65-F5344CB8AC3E}">
        <p14:creationId xmlns:p14="http://schemas.microsoft.com/office/powerpoint/2010/main" val="15918636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Ανιονικές </a:t>
            </a:r>
            <a:r>
              <a:rPr lang="el-GR" sz="3200" b="0" dirty="0" smtClean="0"/>
              <a:t>(1/</a:t>
            </a:r>
            <a:r>
              <a:rPr lang="en-US" sz="3200" b="0" dirty="0" smtClean="0"/>
              <a:t>13</a:t>
            </a:r>
            <a:r>
              <a:rPr lang="el-GR" sz="3200" b="0" dirty="0" smtClean="0"/>
              <a:t>)</a:t>
            </a:r>
            <a:endParaRPr lang="el-GR" sz="3200" b="0" dirty="0"/>
          </a:p>
        </p:txBody>
      </p:sp>
      <p:sp>
        <p:nvSpPr>
          <p:cNvPr id="3" name="Θέση περιεχομένου 2"/>
          <p:cNvSpPr>
            <a:spLocks noGrp="1"/>
          </p:cNvSpPr>
          <p:nvPr>
            <p:ph idx="1"/>
          </p:nvPr>
        </p:nvSpPr>
        <p:spPr/>
        <p:txBody>
          <a:bodyPr>
            <a:normAutofit/>
          </a:bodyPr>
          <a:lstStyle/>
          <a:p>
            <a:r>
              <a:rPr lang="el-GR" dirty="0"/>
              <a:t>Οι ανιονικές ομάδες συνήθως είναι </a:t>
            </a:r>
            <a:r>
              <a:rPr lang="el-GR" dirty="0" smtClean="0"/>
              <a:t>οι</a:t>
            </a:r>
            <a:r>
              <a:rPr lang="en-US" dirty="0" smtClean="0"/>
              <a:t>:</a:t>
            </a:r>
            <a:r>
              <a:rPr lang="el-GR" dirty="0" smtClean="0"/>
              <a:t> </a:t>
            </a:r>
            <a:endParaRPr lang="el-GR" dirty="0"/>
          </a:p>
          <a:p>
            <a:pPr lvl="1" indent="-382588">
              <a:buFont typeface="Courier New" panose="02070309020205020404" pitchFamily="49" charset="0"/>
              <a:buChar char="o"/>
            </a:pPr>
            <a:r>
              <a:rPr lang="el-GR" b="1" dirty="0"/>
              <a:t>Καρβοξυλομάδα</a:t>
            </a:r>
            <a:r>
              <a:rPr lang="el-GR" dirty="0"/>
              <a:t> (-</a:t>
            </a:r>
            <a:r>
              <a:rPr lang="en-US" dirty="0"/>
              <a:t>C</a:t>
            </a:r>
            <a:r>
              <a:rPr lang="el-GR" dirty="0"/>
              <a:t>ΟΟ</a:t>
            </a:r>
            <a:r>
              <a:rPr lang="el-GR" baseline="30000" dirty="0"/>
              <a:t>-</a:t>
            </a:r>
            <a:r>
              <a:rPr lang="el-GR" dirty="0"/>
              <a:t>), </a:t>
            </a:r>
          </a:p>
          <a:p>
            <a:pPr lvl="1" indent="-382588">
              <a:buFont typeface="Courier New" panose="02070309020205020404" pitchFamily="49" charset="0"/>
              <a:buChar char="o"/>
            </a:pPr>
            <a:r>
              <a:rPr lang="el-GR" b="1" dirty="0"/>
              <a:t>Θειική </a:t>
            </a:r>
            <a:r>
              <a:rPr lang="el-GR" dirty="0"/>
              <a:t>(-</a:t>
            </a:r>
            <a:r>
              <a:rPr lang="en-US" dirty="0"/>
              <a:t>SO</a:t>
            </a:r>
            <a:r>
              <a:rPr lang="el-GR" baseline="-25000" dirty="0"/>
              <a:t>4</a:t>
            </a:r>
            <a:r>
              <a:rPr lang="el-GR" baseline="30000" dirty="0"/>
              <a:t>-2</a:t>
            </a:r>
            <a:r>
              <a:rPr lang="el-GR" dirty="0"/>
              <a:t>), </a:t>
            </a:r>
          </a:p>
          <a:p>
            <a:pPr lvl="1" indent="-382588">
              <a:buFont typeface="Courier New" panose="02070309020205020404" pitchFamily="49" charset="0"/>
              <a:buChar char="o"/>
            </a:pPr>
            <a:r>
              <a:rPr lang="el-GR" b="1" dirty="0"/>
              <a:t>Σουλφονική</a:t>
            </a:r>
            <a:r>
              <a:rPr lang="el-GR" dirty="0"/>
              <a:t>  (-S</a:t>
            </a:r>
            <a:r>
              <a:rPr lang="en-US" dirty="0"/>
              <a:t>O</a:t>
            </a:r>
            <a:r>
              <a:rPr lang="el-GR" baseline="-25000" dirty="0"/>
              <a:t>3</a:t>
            </a:r>
            <a:r>
              <a:rPr lang="el-GR" baseline="30000" dirty="0"/>
              <a:t>-</a:t>
            </a:r>
            <a:r>
              <a:rPr lang="el-GR" dirty="0"/>
              <a:t>) και η </a:t>
            </a:r>
          </a:p>
          <a:p>
            <a:pPr lvl="1" indent="-382588">
              <a:buFont typeface="Courier New" panose="02070309020205020404" pitchFamily="49" charset="0"/>
              <a:buChar char="o"/>
            </a:pPr>
            <a:r>
              <a:rPr lang="el-GR" b="1" dirty="0" smtClean="0"/>
              <a:t>Φωσφορική </a:t>
            </a:r>
            <a:r>
              <a:rPr lang="el-GR" b="1" dirty="0"/>
              <a:t>ομάδα </a:t>
            </a:r>
            <a:r>
              <a:rPr lang="el-GR" dirty="0"/>
              <a:t>(-</a:t>
            </a:r>
            <a:r>
              <a:rPr lang="en-US" dirty="0"/>
              <a:t>PO</a:t>
            </a:r>
            <a:r>
              <a:rPr lang="el-GR" baseline="-25000" dirty="0"/>
              <a:t>4</a:t>
            </a:r>
            <a:r>
              <a:rPr lang="el-GR" baseline="30000" dirty="0"/>
              <a:t>-3</a:t>
            </a:r>
            <a:r>
              <a:rPr lang="el-GR" dirty="0"/>
              <a:t>) </a:t>
            </a:r>
            <a:r>
              <a:rPr lang="el-GR" dirty="0" smtClean="0"/>
              <a:t>.</a:t>
            </a:r>
            <a:endParaRPr lang="el-GR" dirty="0"/>
          </a:p>
          <a:p>
            <a:pPr marL="0" indent="0">
              <a:buNone/>
            </a:pPr>
            <a:r>
              <a:rPr lang="el-GR" dirty="0"/>
              <a:t>και είναι εξουδετερωμένες συχνά από </a:t>
            </a:r>
            <a:r>
              <a:rPr lang="el-GR" dirty="0" smtClean="0"/>
              <a:t>υδροξείδι</a:t>
            </a:r>
            <a:r>
              <a:rPr lang="en-US" dirty="0" smtClean="0"/>
              <a:t>o</a:t>
            </a:r>
            <a:r>
              <a:rPr lang="el-GR" dirty="0" smtClean="0"/>
              <a:t> </a:t>
            </a:r>
            <a:r>
              <a:rPr lang="el-GR" dirty="0"/>
              <a:t>του νατρίου ή του καλίου (NaOH, KOH), αμμωνία (NH</a:t>
            </a:r>
            <a:r>
              <a:rPr lang="el-GR" baseline="-25000" dirty="0"/>
              <a:t>3</a:t>
            </a:r>
            <a:r>
              <a:rPr lang="el-GR" dirty="0"/>
              <a:t>) και αλκανολαμίνες </a:t>
            </a:r>
            <a:r>
              <a:rPr lang="el-GR" dirty="0" smtClean="0"/>
              <a:t>[N(C</a:t>
            </a:r>
            <a:r>
              <a:rPr lang="el-GR" baseline="-25000" dirty="0" smtClean="0"/>
              <a:t>2</a:t>
            </a:r>
            <a:r>
              <a:rPr lang="el-GR" dirty="0" smtClean="0"/>
              <a:t>H</a:t>
            </a:r>
            <a:r>
              <a:rPr lang="el-GR" baseline="-25000" dirty="0" smtClean="0"/>
              <a:t>5</a:t>
            </a:r>
            <a:r>
              <a:rPr lang="el-GR" dirty="0" smtClean="0"/>
              <a:t>OH)</a:t>
            </a:r>
            <a:r>
              <a:rPr lang="el-GR" baseline="-25000" dirty="0" smtClean="0"/>
              <a:t>3</a:t>
            </a:r>
            <a:r>
              <a:rPr lang="el-GR" dirty="0" smtClean="0"/>
              <a:t> μονο-</a:t>
            </a:r>
            <a:r>
              <a:rPr lang="el-GR" dirty="0"/>
              <a:t>, δι-, </a:t>
            </a:r>
            <a:r>
              <a:rPr lang="el-GR" dirty="0" smtClean="0"/>
              <a:t>τριαιθανολαμίνες]. </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dirty="0">
              <a:solidFill>
                <a:prstClr val="black"/>
              </a:solidFill>
            </a:endParaRPr>
          </a:p>
        </p:txBody>
      </p:sp>
    </p:spTree>
    <p:extLst>
      <p:ext uri="{BB962C8B-B14F-4D97-AF65-F5344CB8AC3E}">
        <p14:creationId xmlns:p14="http://schemas.microsoft.com/office/powerpoint/2010/main" val="18073508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Επαμφοτερίζουσες </a:t>
            </a:r>
            <a:r>
              <a:rPr lang="el-GR" dirty="0"/>
              <a:t>ή αμφοτερικές</a:t>
            </a:r>
            <a:br>
              <a:rPr lang="el-GR" dirty="0"/>
            </a:br>
            <a:r>
              <a:rPr lang="el-GR" sz="3600" b="0" dirty="0" smtClean="0"/>
              <a:t>(7/</a:t>
            </a:r>
            <a:r>
              <a:rPr lang="el-GR" sz="3600" b="0" dirty="0"/>
              <a:t>9</a:t>
            </a:r>
            <a:r>
              <a:rPr lang="el-GR" sz="3600" b="0" dirty="0" smtClean="0"/>
              <a:t>)</a:t>
            </a:r>
            <a:endParaRPr lang="el-GR" dirty="0"/>
          </a:p>
        </p:txBody>
      </p:sp>
      <p:sp>
        <p:nvSpPr>
          <p:cNvPr id="3" name="Θέση περιεχομένου 2"/>
          <p:cNvSpPr>
            <a:spLocks noGrp="1"/>
          </p:cNvSpPr>
          <p:nvPr>
            <p:ph idx="1"/>
          </p:nvPr>
        </p:nvSpPr>
        <p:spPr>
          <a:xfrm>
            <a:off x="457200" y="1340768"/>
            <a:ext cx="8229600" cy="2664296"/>
          </a:xfrm>
        </p:spPr>
        <p:txBody>
          <a:bodyPr/>
          <a:lstStyle/>
          <a:p>
            <a:pPr marL="0" indent="0">
              <a:buNone/>
            </a:pPr>
            <a:r>
              <a:rPr lang="el-GR" b="1" dirty="0" smtClean="0">
                <a:solidFill>
                  <a:srgbClr val="820000"/>
                </a:solidFill>
              </a:rPr>
              <a:t>ΕΠ1. </a:t>
            </a:r>
            <a:r>
              <a:rPr lang="el-GR" b="1" dirty="0">
                <a:solidFill>
                  <a:srgbClr val="820000"/>
                </a:solidFill>
              </a:rPr>
              <a:t>Αλκυλο-β-αμινοπροπιονικά οξέα (Αlkylbetaines) </a:t>
            </a:r>
          </a:p>
          <a:p>
            <a:r>
              <a:rPr lang="el-GR" dirty="0"/>
              <a:t>Έχουν καλή καθαριστική και αφριστική ικανότητα και χρησιμοποιούνται πολύ στην παρασκευή υγρών καθαριστικών, σαμπουάν και αφρολούτρων σε συνδυασμό με άλλες επιφανειακοενεργές ουσίες.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29</a:t>
            </a:fld>
            <a:endParaRPr lang="el-GR" dirty="0">
              <a:solidFill>
                <a:prstClr val="black"/>
              </a:solidFill>
            </a:endParaRPr>
          </a:p>
        </p:txBody>
      </p:sp>
      <p:graphicFrame>
        <p:nvGraphicFramePr>
          <p:cNvPr id="6" name="Αντικείμενο 5"/>
          <p:cNvGraphicFramePr>
            <a:graphicFrameLocks noChangeAspect="1"/>
          </p:cNvGraphicFramePr>
          <p:nvPr>
            <p:extLst>
              <p:ext uri="{D42A27DB-BD31-4B8C-83A1-F6EECF244321}">
                <p14:modId xmlns:p14="http://schemas.microsoft.com/office/powerpoint/2010/main" val="4040652925"/>
              </p:ext>
            </p:extLst>
          </p:nvPr>
        </p:nvGraphicFramePr>
        <p:xfrm>
          <a:off x="2771800" y="4293096"/>
          <a:ext cx="4031312" cy="1296144"/>
        </p:xfrm>
        <a:graphic>
          <a:graphicData uri="http://schemas.openxmlformats.org/presentationml/2006/ole">
            <mc:AlternateContent xmlns:mc="http://schemas.openxmlformats.org/markup-compatibility/2006">
              <mc:Choice xmlns:v="urn:schemas-microsoft-com:vml" Requires="v">
                <p:oleObj spid="_x0000_s21515" name="CS ChemDraw Drawing" r:id="rId3" imgW="1877082" imgH="607641" progId="">
                  <p:embed/>
                </p:oleObj>
              </mc:Choice>
              <mc:Fallback>
                <p:oleObj name="CS ChemDraw Drawing" r:id="rId3" imgW="1877082" imgH="607641" progId="">
                  <p:embed/>
                  <p:pic>
                    <p:nvPicPr>
                      <p:cNvPr id="0" name="Αντικείμενο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800" y="4293096"/>
                        <a:ext cx="4031312" cy="129614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0267226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Επαμφοτερίζουσες </a:t>
            </a:r>
            <a:r>
              <a:rPr lang="el-GR" dirty="0"/>
              <a:t>ή αμφοτερικές</a:t>
            </a:r>
            <a:br>
              <a:rPr lang="el-GR" dirty="0"/>
            </a:br>
            <a:r>
              <a:rPr lang="el-GR" sz="3600" b="0" dirty="0" smtClean="0"/>
              <a:t>(8/</a:t>
            </a:r>
            <a:r>
              <a:rPr lang="el-GR" sz="3600" b="0" dirty="0"/>
              <a:t>9</a:t>
            </a:r>
            <a:r>
              <a:rPr lang="el-GR" sz="3600" b="0" dirty="0" smtClean="0"/>
              <a:t>)</a:t>
            </a:r>
            <a:endParaRPr lang="el-GR" dirty="0"/>
          </a:p>
        </p:txBody>
      </p:sp>
      <p:sp>
        <p:nvSpPr>
          <p:cNvPr id="3" name="Θέση περιεχομένου 2"/>
          <p:cNvSpPr>
            <a:spLocks noGrp="1"/>
          </p:cNvSpPr>
          <p:nvPr>
            <p:ph idx="1"/>
          </p:nvPr>
        </p:nvSpPr>
        <p:spPr>
          <a:xfrm>
            <a:off x="457200" y="1412776"/>
            <a:ext cx="8229600" cy="1656184"/>
          </a:xfrm>
        </p:spPr>
        <p:txBody>
          <a:bodyPr/>
          <a:lstStyle/>
          <a:p>
            <a:pPr marL="0" indent="0">
              <a:buNone/>
            </a:pPr>
            <a:r>
              <a:rPr lang="el-GR" b="1" dirty="0" smtClean="0">
                <a:solidFill>
                  <a:srgbClr val="820000"/>
                </a:solidFill>
              </a:rPr>
              <a:t>ΕΠ2. </a:t>
            </a:r>
            <a:r>
              <a:rPr lang="el-GR" b="1" dirty="0">
                <a:solidFill>
                  <a:srgbClr val="820000"/>
                </a:solidFill>
              </a:rPr>
              <a:t>Ακυλο-β-αμινοπροπιονικά οξέα (Αcyl-betaines)</a:t>
            </a:r>
          </a:p>
          <a:p>
            <a:r>
              <a:rPr lang="el-GR" dirty="0"/>
              <a:t>Έχουν καλύτερη αφριστική ικανότητα από τα αλκυλο-παράγωγα.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30</a:t>
            </a:fld>
            <a:endParaRPr lang="el-GR" dirty="0">
              <a:solidFill>
                <a:prstClr val="black"/>
              </a:solidFill>
            </a:endParaRPr>
          </a:p>
        </p:txBody>
      </p:sp>
      <p:graphicFrame>
        <p:nvGraphicFramePr>
          <p:cNvPr id="5" name="Αντικείμενο 4"/>
          <p:cNvGraphicFramePr>
            <a:graphicFrameLocks noChangeAspect="1"/>
          </p:cNvGraphicFramePr>
          <p:nvPr>
            <p:extLst>
              <p:ext uri="{D42A27DB-BD31-4B8C-83A1-F6EECF244321}">
                <p14:modId xmlns:p14="http://schemas.microsoft.com/office/powerpoint/2010/main" val="815150419"/>
              </p:ext>
            </p:extLst>
          </p:nvPr>
        </p:nvGraphicFramePr>
        <p:xfrm>
          <a:off x="3352403" y="3645024"/>
          <a:ext cx="2371725" cy="1412875"/>
        </p:xfrm>
        <a:graphic>
          <a:graphicData uri="http://schemas.openxmlformats.org/presentationml/2006/ole">
            <mc:AlternateContent xmlns:mc="http://schemas.openxmlformats.org/markup-compatibility/2006">
              <mc:Choice xmlns:v="urn:schemas-microsoft-com:vml" Requires="v">
                <p:oleObj spid="_x0000_s13407" name="CS ChemDraw Drawing" r:id="rId3" imgW="1386435" imgH="761645" progId="">
                  <p:embed/>
                </p:oleObj>
              </mc:Choice>
              <mc:Fallback>
                <p:oleObj name="CS ChemDraw Drawing" r:id="rId3" imgW="1386435" imgH="761645" progId="">
                  <p:embed/>
                  <p:pic>
                    <p:nvPicPr>
                      <p:cNvPr id="0" name="Picture 8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403" y="3645024"/>
                        <a:ext cx="2371725" cy="1412875"/>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34853239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Επαμφοτερίζουσες </a:t>
            </a:r>
            <a:r>
              <a:rPr lang="el-GR" dirty="0"/>
              <a:t>ή αμφοτερικές</a:t>
            </a:r>
            <a:br>
              <a:rPr lang="el-GR" dirty="0"/>
            </a:br>
            <a:r>
              <a:rPr lang="el-GR" sz="3600" b="0" dirty="0" smtClean="0"/>
              <a:t>(9/9)</a:t>
            </a:r>
            <a:endParaRPr lang="el-GR" dirty="0"/>
          </a:p>
        </p:txBody>
      </p:sp>
      <p:sp>
        <p:nvSpPr>
          <p:cNvPr id="3" name="Θέση περιεχομένου 2"/>
          <p:cNvSpPr>
            <a:spLocks noGrp="1"/>
          </p:cNvSpPr>
          <p:nvPr>
            <p:ph idx="1"/>
          </p:nvPr>
        </p:nvSpPr>
        <p:spPr>
          <a:xfrm>
            <a:off x="467544" y="1484784"/>
            <a:ext cx="8147248" cy="4608512"/>
          </a:xfrm>
        </p:spPr>
        <p:txBody>
          <a:bodyPr/>
          <a:lstStyle/>
          <a:p>
            <a:pPr marL="0" indent="0" algn="ctr">
              <a:buNone/>
            </a:pPr>
            <a:r>
              <a:rPr lang="el-GR" b="1" dirty="0"/>
              <a:t>Αμφολύτες</a:t>
            </a:r>
          </a:p>
          <a:p>
            <a:pPr marL="88900" indent="0">
              <a:lnSpc>
                <a:spcPct val="115000"/>
              </a:lnSpc>
              <a:spcAft>
                <a:spcPts val="0"/>
              </a:spcAft>
              <a:buNone/>
            </a:pPr>
            <a:r>
              <a:rPr lang="el-GR" b="1" dirty="0" smtClean="0">
                <a:solidFill>
                  <a:srgbClr val="820000"/>
                </a:solidFill>
              </a:rPr>
              <a:t>ΑΜ. Ν-Αλκυλο-ιμιδαζολιδινυλο-καρβοξυλικά οξέα (Ιμιδαζολιδινυλο - βεταΐνες)</a:t>
            </a:r>
          </a:p>
          <a:p>
            <a:r>
              <a:rPr lang="el-GR" dirty="0" smtClean="0"/>
              <a:t>Χρησιμοποιούνται </a:t>
            </a:r>
            <a:r>
              <a:rPr lang="el-GR" dirty="0"/>
              <a:t>σε καθαριστικά του δέρματος και των μαλλιών για μωρά διότι δεν είναι τόσο ερεθιστικά.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31</a:t>
            </a:fld>
            <a:endParaRPr lang="el-GR" dirty="0">
              <a:solidFill>
                <a:prstClr val="black"/>
              </a:solidFill>
            </a:endParaRPr>
          </a:p>
        </p:txBody>
      </p:sp>
      <p:graphicFrame>
        <p:nvGraphicFramePr>
          <p:cNvPr id="5" name="Αντικείμενο 4"/>
          <p:cNvGraphicFramePr>
            <a:graphicFrameLocks noChangeAspect="1"/>
          </p:cNvGraphicFramePr>
          <p:nvPr>
            <p:extLst>
              <p:ext uri="{D42A27DB-BD31-4B8C-83A1-F6EECF244321}">
                <p14:modId xmlns:p14="http://schemas.microsoft.com/office/powerpoint/2010/main" val="4212281843"/>
              </p:ext>
            </p:extLst>
          </p:nvPr>
        </p:nvGraphicFramePr>
        <p:xfrm>
          <a:off x="2555776" y="4365104"/>
          <a:ext cx="3455988" cy="1450975"/>
        </p:xfrm>
        <a:graphic>
          <a:graphicData uri="http://schemas.openxmlformats.org/presentationml/2006/ole">
            <mc:AlternateContent xmlns:mc="http://schemas.openxmlformats.org/markup-compatibility/2006">
              <mc:Choice xmlns:v="urn:schemas-microsoft-com:vml" Requires="v">
                <p:oleObj spid="_x0000_s14431" name="CS ChemDraw Drawing" r:id="rId3" imgW="2011410" imgH="786232" progId="">
                  <p:embed/>
                </p:oleObj>
              </mc:Choice>
              <mc:Fallback>
                <p:oleObj name="CS ChemDraw Drawing" r:id="rId3" imgW="2011410" imgH="786232" progId="">
                  <p:embed/>
                  <p:pic>
                    <p:nvPicPr>
                      <p:cNvPr id="0" name="Picture 8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4365104"/>
                        <a:ext cx="3455988" cy="1450975"/>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20535193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Μη ιονικές </a:t>
            </a:r>
            <a:r>
              <a:rPr lang="el-GR" sz="3200" b="0" dirty="0" smtClean="0"/>
              <a:t>(1/</a:t>
            </a:r>
            <a:r>
              <a:rPr lang="en-US" sz="3200" b="0" dirty="0" smtClean="0"/>
              <a:t>1</a:t>
            </a:r>
            <a:r>
              <a:rPr lang="el-GR" sz="3200" b="0" dirty="0" smtClean="0"/>
              <a:t>3)</a:t>
            </a:r>
            <a:endParaRPr lang="el-GR" sz="3200" b="0" dirty="0"/>
          </a:p>
        </p:txBody>
      </p:sp>
      <p:sp>
        <p:nvSpPr>
          <p:cNvPr id="3" name="Θέση περιεχομένου 2"/>
          <p:cNvSpPr>
            <a:spLocks noGrp="1"/>
          </p:cNvSpPr>
          <p:nvPr>
            <p:ph idx="1"/>
          </p:nvPr>
        </p:nvSpPr>
        <p:spPr/>
        <p:txBody>
          <a:bodyPr/>
          <a:lstStyle/>
          <a:p>
            <a:pPr marL="0" indent="0">
              <a:buNone/>
            </a:pPr>
            <a:r>
              <a:rPr lang="el-GR" dirty="0"/>
              <a:t>Μη  ιονικές επιφανειοκοενεργές ουσίες (Non-ionic surfactants) είναι οι ουσίες που το: </a:t>
            </a:r>
            <a:endParaRPr lang="el-GR" dirty="0" smtClean="0"/>
          </a:p>
          <a:p>
            <a:r>
              <a:rPr lang="el-GR" dirty="0" smtClean="0"/>
              <a:t>Λιπόφιλο </a:t>
            </a:r>
            <a:r>
              <a:rPr lang="el-GR" dirty="0"/>
              <a:t>μέρος του μορίου τους αποτελείται  συνήθως από ένα αλκύλιο ή ακύλιο με 8 - 18 άτομα άνθρακα και </a:t>
            </a:r>
          </a:p>
          <a:p>
            <a:r>
              <a:rPr lang="el-GR" dirty="0" smtClean="0"/>
              <a:t>Το </a:t>
            </a:r>
            <a:r>
              <a:rPr lang="el-GR" dirty="0"/>
              <a:t>υδρόφιλο από μεγάλο αριθμό μικρών μη φορτισμένων πολικών ομάδων όπως οι υδροξυλομάδες (OH) ή οι πολυαιθυλενοξειδικές ομάδες συνδεδεμένες μεταξύ τους με αιθερικούς δεσμούς. </a:t>
            </a:r>
          </a:p>
          <a:p>
            <a:pPr algn="ctr">
              <a:spcBef>
                <a:spcPts val="3000"/>
              </a:spcBef>
              <a:buFont typeface="Wingdings" panose="05000000000000000000" pitchFamily="2" charset="2"/>
              <a:buChar char="ü"/>
            </a:pPr>
            <a:r>
              <a:rPr lang="el-GR" b="1" dirty="0">
                <a:solidFill>
                  <a:schemeClr val="accent5">
                    <a:lumMod val="50000"/>
                  </a:schemeClr>
                </a:solidFill>
              </a:rPr>
              <a:t>Δεν ιονίζονται σε υδατικά </a:t>
            </a:r>
            <a:r>
              <a:rPr lang="el-GR" b="1" dirty="0" smtClean="0">
                <a:solidFill>
                  <a:schemeClr val="accent5">
                    <a:lumMod val="50000"/>
                  </a:schemeClr>
                </a:solidFill>
              </a:rPr>
              <a:t>διαλύματα. </a:t>
            </a:r>
            <a:endParaRPr lang="el-GR" b="1" dirty="0">
              <a:solidFill>
                <a:schemeClr val="accent5">
                  <a:lumMod val="50000"/>
                </a:schemeClr>
              </a:solidFill>
            </a:endParaRPr>
          </a:p>
          <a:p>
            <a:pPr marL="0" indent="0">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32</a:t>
            </a:fld>
            <a:endParaRPr lang="el-GR" dirty="0">
              <a:solidFill>
                <a:prstClr val="black"/>
              </a:solidFill>
            </a:endParaRPr>
          </a:p>
        </p:txBody>
      </p:sp>
    </p:spTree>
    <p:extLst>
      <p:ext uri="{BB962C8B-B14F-4D97-AF65-F5344CB8AC3E}">
        <p14:creationId xmlns:p14="http://schemas.microsoft.com/office/powerpoint/2010/main" val="17462607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Μη </a:t>
            </a:r>
            <a:r>
              <a:rPr lang="el-GR" dirty="0"/>
              <a:t>ιονικές </a:t>
            </a:r>
            <a:r>
              <a:rPr lang="el-GR" sz="3200" b="0" dirty="0" smtClean="0"/>
              <a:t>(2/</a:t>
            </a:r>
            <a:r>
              <a:rPr lang="en-US" sz="3200" b="0" dirty="0" smtClean="0"/>
              <a:t>1</a:t>
            </a:r>
            <a:r>
              <a:rPr lang="el-GR" sz="3200" b="0" dirty="0" smtClean="0"/>
              <a:t>3)</a:t>
            </a:r>
            <a:endParaRPr lang="el-GR" dirty="0"/>
          </a:p>
        </p:txBody>
      </p:sp>
      <p:sp>
        <p:nvSpPr>
          <p:cNvPr id="3" name="Θέση περιεχομένου 2"/>
          <p:cNvSpPr>
            <a:spLocks noGrp="1"/>
          </p:cNvSpPr>
          <p:nvPr>
            <p:ph idx="1"/>
          </p:nvPr>
        </p:nvSpPr>
        <p:spPr/>
        <p:txBody>
          <a:bodyPr>
            <a:normAutofit/>
          </a:bodyPr>
          <a:lstStyle/>
          <a:p>
            <a:pPr marL="0" indent="0">
              <a:buNone/>
            </a:pPr>
            <a:r>
              <a:rPr lang="el-GR" dirty="0"/>
              <a:t>Κατατάσσονται στις εξής </a:t>
            </a:r>
            <a:r>
              <a:rPr lang="el-GR" dirty="0" smtClean="0"/>
              <a:t>κύριες κατηγορίες:</a:t>
            </a:r>
            <a:endParaRPr lang="el-GR" dirty="0"/>
          </a:p>
          <a:p>
            <a:pPr marL="457200" indent="-457200">
              <a:buFont typeface="+mj-lt"/>
              <a:buAutoNum type="arabicPeriod"/>
            </a:pPr>
            <a:r>
              <a:rPr lang="el-GR" dirty="0" smtClean="0"/>
              <a:t>Αλκανολαμίδια </a:t>
            </a:r>
            <a:r>
              <a:rPr lang="el-GR" dirty="0"/>
              <a:t>λιπαρών </a:t>
            </a:r>
            <a:r>
              <a:rPr lang="el-GR" dirty="0" smtClean="0"/>
              <a:t>οξέων, </a:t>
            </a:r>
            <a:endParaRPr lang="el-GR" dirty="0"/>
          </a:p>
          <a:p>
            <a:pPr marL="457200" indent="-457200">
              <a:buFont typeface="+mj-lt"/>
              <a:buAutoNum type="arabicPeriod"/>
            </a:pPr>
            <a:r>
              <a:rPr lang="el-GR" dirty="0" smtClean="0"/>
              <a:t>Πολυαλκοξυλιωμένες αλκοόλες, </a:t>
            </a:r>
            <a:endParaRPr lang="el-GR" dirty="0"/>
          </a:p>
          <a:p>
            <a:pPr marL="457200" indent="-457200">
              <a:buFont typeface="+mj-lt"/>
              <a:buAutoNum type="arabicPeriod"/>
            </a:pPr>
            <a:r>
              <a:rPr lang="el-GR" dirty="0" smtClean="0"/>
              <a:t>Πολυαιθοξυλιωμένα </a:t>
            </a:r>
            <a:r>
              <a:rPr lang="el-GR" dirty="0"/>
              <a:t>λίπη και </a:t>
            </a:r>
            <a:r>
              <a:rPr lang="el-GR" dirty="0" smtClean="0"/>
              <a:t>λάδια, </a:t>
            </a:r>
            <a:endParaRPr lang="el-GR" dirty="0"/>
          </a:p>
          <a:p>
            <a:pPr marL="457200" indent="-457200">
              <a:buFont typeface="+mj-lt"/>
              <a:buAutoNum type="arabicPeriod"/>
            </a:pPr>
            <a:r>
              <a:rPr lang="el-GR" dirty="0" smtClean="0"/>
              <a:t>Εστέρες </a:t>
            </a:r>
            <a:r>
              <a:rPr lang="el-GR" dirty="0"/>
              <a:t>των ανώτερων λιπαρών οξέων με πολυσθενείς </a:t>
            </a:r>
            <a:r>
              <a:rPr lang="el-GR" dirty="0" smtClean="0"/>
              <a:t>αλκοόλες,</a:t>
            </a:r>
            <a:endParaRPr lang="el-GR" dirty="0"/>
          </a:p>
          <a:p>
            <a:pPr marL="457200" indent="-457200">
              <a:buFont typeface="+mj-lt"/>
              <a:buAutoNum type="arabicPeriod"/>
            </a:pPr>
            <a:r>
              <a:rPr lang="el-GR" dirty="0" smtClean="0"/>
              <a:t>Οξείδια </a:t>
            </a:r>
            <a:r>
              <a:rPr lang="el-GR" dirty="0"/>
              <a:t>αμινών και </a:t>
            </a:r>
          </a:p>
          <a:p>
            <a:pPr marL="457200" indent="-457200">
              <a:buFont typeface="+mj-lt"/>
              <a:buAutoNum type="arabicPeriod"/>
            </a:pPr>
            <a:r>
              <a:rPr lang="el-GR" dirty="0" smtClean="0"/>
              <a:t>Πολυαιθυλενοϊμινοπαράγωγα .</a:t>
            </a:r>
            <a:endParaRPr lang="el-GR" dirty="0"/>
          </a:p>
          <a:p>
            <a:pPr marL="0" indent="0">
              <a:buNone/>
            </a:pP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33</a:t>
            </a:fld>
            <a:endParaRPr lang="el-GR" dirty="0">
              <a:solidFill>
                <a:prstClr val="black"/>
              </a:solidFill>
            </a:endParaRPr>
          </a:p>
        </p:txBody>
      </p:sp>
    </p:spTree>
    <p:extLst>
      <p:ext uri="{BB962C8B-B14F-4D97-AF65-F5344CB8AC3E}">
        <p14:creationId xmlns:p14="http://schemas.microsoft.com/office/powerpoint/2010/main" val="37823568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Μη </a:t>
            </a:r>
            <a:r>
              <a:rPr lang="el-GR" dirty="0"/>
              <a:t>ιονικές </a:t>
            </a:r>
            <a:r>
              <a:rPr lang="el-GR" sz="3200" b="0" dirty="0" smtClean="0"/>
              <a:t>(3/</a:t>
            </a:r>
            <a:r>
              <a:rPr lang="en-US" sz="3200" b="0" dirty="0" smtClean="0"/>
              <a:t>1</a:t>
            </a:r>
            <a:r>
              <a:rPr lang="el-GR" sz="3200" b="0" dirty="0" smtClean="0"/>
              <a:t>3)</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34</a:t>
            </a:fld>
            <a:endParaRPr lang="el-GR" dirty="0">
              <a:solidFill>
                <a:prstClr val="black"/>
              </a:solidFill>
            </a:endParaRPr>
          </a:p>
        </p:txBody>
      </p:sp>
      <mc:AlternateContent xmlns:mc="http://schemas.openxmlformats.org/markup-compatibility/2006" xmlns:a14="http://schemas.microsoft.com/office/drawing/2010/main">
        <mc:Choice Requires="a14">
          <p:graphicFrame>
            <p:nvGraphicFramePr>
              <p:cNvPr id="5" name="Πίνακας 4"/>
              <p:cNvGraphicFramePr>
                <a:graphicFrameLocks noGrp="1"/>
              </p:cNvGraphicFramePr>
              <p:nvPr>
                <p:extLst>
                  <p:ext uri="{D42A27DB-BD31-4B8C-83A1-F6EECF244321}">
                    <p14:modId xmlns:p14="http://schemas.microsoft.com/office/powerpoint/2010/main" val="144752939"/>
                  </p:ext>
                </p:extLst>
              </p:nvPr>
            </p:nvGraphicFramePr>
            <p:xfrm>
              <a:off x="539552" y="1700808"/>
              <a:ext cx="8208912" cy="4104457"/>
            </p:xfrm>
            <a:graphic>
              <a:graphicData uri="http://schemas.openxmlformats.org/drawingml/2006/table">
                <a:tbl>
                  <a:tblPr firstRow="1" firstCol="1" bandRow="1">
                    <a:tableStyleId>{5940675A-B579-460E-94D1-54222C63F5DA}</a:tableStyleId>
                  </a:tblPr>
                  <a:tblGrid>
                    <a:gridCol w="792088"/>
                    <a:gridCol w="4464496"/>
                    <a:gridCol w="2952328"/>
                  </a:tblGrid>
                  <a:tr h="1577582">
                    <a:tc>
                      <a:txBody>
                        <a:bodyPr/>
                        <a:lstStyle/>
                        <a:p>
                          <a:pPr algn="just">
                            <a:lnSpc>
                              <a:spcPct val="115000"/>
                            </a:lnSpc>
                            <a:spcAft>
                              <a:spcPts val="0"/>
                            </a:spcAft>
                          </a:pPr>
                          <a:r>
                            <a:rPr lang="el-GR" sz="1800" dirty="0" smtClean="0">
                              <a:effectLst/>
                            </a:rPr>
                            <a:t>ΜΗ1</a:t>
                          </a:r>
                          <a:endParaRPr lang="el-GR" sz="1800" dirty="0">
                            <a:effectLst/>
                            <a:latin typeface="Times New Roman"/>
                            <a:ea typeface="Times New Roman"/>
                          </a:endParaRPr>
                        </a:p>
                      </a:txBody>
                      <a:tcPr marL="68580" marR="68580" marT="0" marB="0">
                        <a:solidFill>
                          <a:schemeClr val="accent1">
                            <a:lumMod val="20000"/>
                            <a:lumOff val="80000"/>
                          </a:schemeClr>
                        </a:solidFill>
                      </a:tcPr>
                    </a:tc>
                    <a:tc>
                      <a:txBody>
                        <a:bodyPr/>
                        <a:lstStyle/>
                        <a:p>
                          <a:pPr algn="just">
                            <a:lnSpc>
                              <a:spcPct val="115000"/>
                            </a:lnSpc>
                            <a:spcAft>
                              <a:spcPts val="0"/>
                            </a:spcAft>
                          </a:pPr>
                          <a:r>
                            <a:rPr lang="el-GR" sz="1800" dirty="0">
                              <a:effectLst/>
                            </a:rPr>
                            <a:t>1.Μονο- και διαλκανολαμίδια</a:t>
                          </a:r>
                        </a:p>
                        <a:p>
                          <a:pPr algn="just">
                            <a:lnSpc>
                              <a:spcPct val="115000"/>
                            </a:lnSpc>
                            <a:spcAft>
                              <a:spcPts val="0"/>
                            </a:spcAft>
                          </a:pPr>
                          <a:r>
                            <a:rPr lang="el-GR" sz="1800" dirty="0">
                              <a:effectLst/>
                            </a:rPr>
                            <a:t>λιπαρών οξέων</a:t>
                          </a:r>
                        </a:p>
                        <a:p>
                          <a:pPr algn="just">
                            <a:lnSpc>
                              <a:spcPct val="115000"/>
                            </a:lnSpc>
                            <a:spcAft>
                              <a:spcPts val="0"/>
                            </a:spcAft>
                          </a:pPr>
                          <a:r>
                            <a:rPr lang="el-GR" sz="1800" dirty="0">
                              <a:effectLst/>
                            </a:rPr>
                            <a:t>2. Πολυαιθοξυλιωμένααλκανολαμίδια</a:t>
                          </a:r>
                          <a:endParaRPr lang="el-GR" sz="1800" dirty="0">
                            <a:effectLst/>
                            <a:latin typeface="Times New Roman"/>
                            <a:ea typeface="Times New Roman"/>
                          </a:endParaRPr>
                        </a:p>
                      </a:txBody>
                      <a:tcPr marL="68580" marR="68580" marT="0" marB="0"/>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n-US" sz="1800" i="1" smtClean="0">
                                        <a:effectLst/>
                                        <a:latin typeface="Cambria Math"/>
                                      </a:rPr>
                                    </m:ctrlPr>
                                  </m:sSubPr>
                                  <m:e>
                                    <m:r>
                                      <m:rPr>
                                        <m:sty m:val="p"/>
                                      </m:rPr>
                                      <a:rPr lang="en-US" sz="1800" b="0" i="0" smtClean="0">
                                        <a:effectLst/>
                                        <a:latin typeface="Cambria Math"/>
                                      </a:rPr>
                                      <m:t>RCONHCH</m:t>
                                    </m:r>
                                  </m:e>
                                  <m:sub>
                                    <m:r>
                                      <a:rPr lang="en-US" sz="1800" b="0" i="1" smtClean="0">
                                        <a:effectLst/>
                                        <a:latin typeface="Cambria Math"/>
                                      </a:rPr>
                                      <m:t>2</m:t>
                                    </m:r>
                                  </m:sub>
                                </m:sSub>
                                <m:sSub>
                                  <m:sSubPr>
                                    <m:ctrlPr>
                                      <a:rPr lang="en-US" sz="1800" i="1" smtClean="0">
                                        <a:effectLst/>
                                        <a:latin typeface="Cambria Math"/>
                                      </a:rPr>
                                    </m:ctrlPr>
                                  </m:sSubPr>
                                  <m:e>
                                    <m:r>
                                      <a:rPr lang="en-US" sz="1800" b="0" i="1" smtClean="0">
                                        <a:effectLst/>
                                        <a:latin typeface="Cambria Math"/>
                                      </a:rPr>
                                      <m:t>𝐶𝐻</m:t>
                                    </m:r>
                                  </m:e>
                                  <m:sub>
                                    <m:r>
                                      <a:rPr lang="en-US" sz="1800" b="0" i="1" smtClean="0">
                                        <a:effectLst/>
                                        <a:latin typeface="Cambria Math"/>
                                      </a:rPr>
                                      <m:t>2</m:t>
                                    </m:r>
                                  </m:sub>
                                </m:sSub>
                                <m:r>
                                  <a:rPr lang="en-US" sz="1800" b="0" i="1" smtClean="0">
                                    <a:effectLst/>
                                    <a:latin typeface="Cambria Math"/>
                                  </a:rPr>
                                  <m:t>𝑂𝐻</m:t>
                                </m:r>
                              </m:oMath>
                            </m:oMathPara>
                          </a14:m>
                          <a:endParaRPr lang="en-US" sz="1800" dirty="0" smtClean="0">
                            <a:effectLst/>
                            <a:latin typeface="Times New Roman"/>
                            <a:ea typeface="Times New Roman"/>
                          </a:endParaRPr>
                        </a:p>
                        <a:p>
                          <a:pPr algn="just">
                            <a:lnSpc>
                              <a:spcPct val="115000"/>
                            </a:lnSpc>
                            <a:spcAft>
                              <a:spcPts val="0"/>
                            </a:spcAft>
                          </a:pPr>
                          <a:endParaRPr lang="en-US" sz="1800" dirty="0" smtClean="0">
                            <a:effectLst/>
                            <a:latin typeface="Times New Roman"/>
                            <a:ea typeface="Times New Roman"/>
                          </a:endParaRPr>
                        </a:p>
                        <a:p>
                          <a:pPr algn="just">
                            <a:lnSpc>
                              <a:spcPct val="115000"/>
                            </a:lnSpc>
                            <a:spcAft>
                              <a:spcPts val="0"/>
                            </a:spcAft>
                          </a:pPr>
                          <a14:m>
                            <m:oMathPara xmlns:m="http://schemas.openxmlformats.org/officeDocument/2006/math">
                              <m:oMathParaPr>
                                <m:jc m:val="centerGroup"/>
                              </m:oMathParaPr>
                              <m:oMath xmlns:m="http://schemas.openxmlformats.org/officeDocument/2006/math">
                                <m:r>
                                  <a:rPr lang="en-US" sz="1800" b="0" i="1" smtClean="0">
                                    <a:effectLst/>
                                    <a:latin typeface="Cambria Math"/>
                                    <a:ea typeface="Times New Roman"/>
                                  </a:rPr>
                                  <m:t>𝑅𝐶𝑂𝑁</m:t>
                                </m:r>
                                <m:sSub>
                                  <m:sSubPr>
                                    <m:ctrlPr>
                                      <a:rPr lang="en-US" sz="1800" b="0" i="1" smtClean="0">
                                        <a:effectLst/>
                                        <a:latin typeface="Cambria Math"/>
                                      </a:rPr>
                                    </m:ctrlPr>
                                  </m:sSubPr>
                                  <m:e>
                                    <m:d>
                                      <m:dPr>
                                        <m:ctrlPr>
                                          <a:rPr lang="en-US" sz="1800" b="0" i="1" smtClean="0">
                                            <a:effectLst/>
                                            <a:latin typeface="Cambria Math"/>
                                          </a:rPr>
                                        </m:ctrlPr>
                                      </m:dPr>
                                      <m:e>
                                        <m:sSub>
                                          <m:sSubPr>
                                            <m:ctrlPr>
                                              <a:rPr lang="en-US" sz="1800" b="0" i="1" smtClean="0">
                                                <a:effectLst/>
                                                <a:latin typeface="Cambria Math"/>
                                              </a:rPr>
                                            </m:ctrlPr>
                                          </m:sSubPr>
                                          <m:e>
                                            <m:r>
                                              <a:rPr lang="en-US" sz="1800" b="0" i="1" smtClean="0">
                                                <a:effectLst/>
                                                <a:latin typeface="Cambria Math"/>
                                              </a:rPr>
                                              <m:t>𝐶𝐻</m:t>
                                            </m:r>
                                          </m:e>
                                          <m:sub>
                                            <m:r>
                                              <a:rPr lang="en-US" sz="1800" b="0" i="1" smtClean="0">
                                                <a:effectLst/>
                                                <a:latin typeface="Cambria Math"/>
                                              </a:rPr>
                                              <m:t>2</m:t>
                                            </m:r>
                                          </m:sub>
                                        </m:sSub>
                                        <m:sSub>
                                          <m:sSubPr>
                                            <m:ctrlPr>
                                              <a:rPr lang="en-US" sz="1800" b="0" i="1" smtClean="0">
                                                <a:effectLst/>
                                                <a:latin typeface="Cambria Math"/>
                                              </a:rPr>
                                            </m:ctrlPr>
                                          </m:sSubPr>
                                          <m:e>
                                            <m:r>
                                              <a:rPr lang="en-US" sz="1800" b="0" i="1" smtClean="0">
                                                <a:effectLst/>
                                                <a:latin typeface="Cambria Math"/>
                                              </a:rPr>
                                              <m:t>𝐶𝐻</m:t>
                                            </m:r>
                                          </m:e>
                                          <m:sub>
                                            <m:r>
                                              <a:rPr lang="en-US" sz="1800" b="0" i="1" smtClean="0">
                                                <a:effectLst/>
                                                <a:latin typeface="Cambria Math"/>
                                              </a:rPr>
                                              <m:t>2</m:t>
                                            </m:r>
                                          </m:sub>
                                        </m:sSub>
                                        <m:r>
                                          <a:rPr lang="en-US" sz="1800" b="0" i="1" smtClean="0">
                                            <a:effectLst/>
                                            <a:latin typeface="Cambria Math"/>
                                          </a:rPr>
                                          <m:t>𝑂𝐻</m:t>
                                        </m:r>
                                      </m:e>
                                    </m:d>
                                  </m:e>
                                  <m:sub>
                                    <m:r>
                                      <a:rPr lang="en-US" sz="1800" b="0" i="1" smtClean="0">
                                        <a:effectLst/>
                                        <a:latin typeface="Cambria Math"/>
                                      </a:rPr>
                                      <m:t>2</m:t>
                                    </m:r>
                                  </m:sub>
                                </m:sSub>
                              </m:oMath>
                            </m:oMathPara>
                          </a14:m>
                          <a:endParaRPr lang="en-US" sz="1800" dirty="0">
                            <a:effectLst/>
                            <a:latin typeface="Times New Roman"/>
                            <a:ea typeface="Times New Roman"/>
                          </a:endParaRPr>
                        </a:p>
                      </a:txBody>
                      <a:tcPr marL="68580" marR="68580" marT="0" marB="0"/>
                    </a:tc>
                  </a:tr>
                  <a:tr h="469594">
                    <a:tc rowSpan="3">
                      <a:txBody>
                        <a:bodyPr/>
                        <a:lstStyle/>
                        <a:p>
                          <a:pPr algn="just">
                            <a:lnSpc>
                              <a:spcPct val="115000"/>
                            </a:lnSpc>
                            <a:spcAft>
                              <a:spcPts val="0"/>
                            </a:spcAft>
                          </a:pPr>
                          <a:r>
                            <a:rPr lang="el-GR" sz="1800" dirty="0" smtClean="0">
                              <a:effectLst/>
                            </a:rPr>
                            <a:t>ΜΗ2</a:t>
                          </a:r>
                          <a:endParaRPr lang="el-GR" sz="1800" dirty="0">
                            <a:effectLst/>
                            <a:latin typeface="Times New Roman"/>
                            <a:ea typeface="Times New Roman"/>
                          </a:endParaRPr>
                        </a:p>
                        <a:p>
                          <a:pPr algn="just">
                            <a:lnSpc>
                              <a:spcPct val="115000"/>
                            </a:lnSpc>
                            <a:spcAft>
                              <a:spcPts val="0"/>
                            </a:spcAft>
                          </a:pPr>
                          <a:r>
                            <a:rPr lang="el-GR" sz="1800" dirty="0">
                              <a:effectLst/>
                            </a:rPr>
                            <a:t> </a:t>
                          </a:r>
                          <a:endParaRPr lang="el-GR" sz="1800" dirty="0">
                            <a:effectLst/>
                            <a:latin typeface="Times New Roman"/>
                            <a:ea typeface="Times New Roman"/>
                          </a:endParaRPr>
                        </a:p>
                        <a:p>
                          <a:pPr algn="just">
                            <a:lnSpc>
                              <a:spcPct val="115000"/>
                            </a:lnSpc>
                            <a:spcAft>
                              <a:spcPts val="0"/>
                            </a:spcAft>
                          </a:pPr>
                          <a:r>
                            <a:rPr lang="el-GR" sz="1800" dirty="0">
                              <a:effectLst/>
                            </a:rPr>
                            <a:t> </a:t>
                          </a:r>
                          <a:endParaRPr lang="el-GR" sz="1800" dirty="0">
                            <a:effectLst/>
                            <a:latin typeface="Times New Roman"/>
                            <a:ea typeface="Times New Roman"/>
                          </a:endParaRPr>
                        </a:p>
                      </a:txBody>
                      <a:tcPr marL="68580" marR="68580" marT="0" marB="0">
                        <a:solidFill>
                          <a:schemeClr val="accent1">
                            <a:lumMod val="20000"/>
                            <a:lumOff val="80000"/>
                          </a:schemeClr>
                        </a:solidFill>
                      </a:tcPr>
                    </a:tc>
                    <a:tc>
                      <a:txBody>
                        <a:bodyPr/>
                        <a:lstStyle/>
                        <a:p>
                          <a:pPr marL="0" lvl="0" indent="0" algn="just">
                            <a:lnSpc>
                              <a:spcPct val="115000"/>
                            </a:lnSpc>
                            <a:spcAft>
                              <a:spcPts val="0"/>
                            </a:spcAft>
                            <a:buFont typeface="+mj-lt"/>
                            <a:buNone/>
                          </a:pPr>
                          <a:r>
                            <a:rPr lang="el-GR" sz="1800" dirty="0" smtClean="0">
                              <a:effectLst/>
                            </a:rPr>
                            <a:t>1.Πολυαιθοξυλιωμένες </a:t>
                          </a:r>
                          <a:r>
                            <a:rPr lang="el-GR" sz="1800" dirty="0">
                              <a:effectLst/>
                            </a:rPr>
                            <a:t>αλκοόλες</a:t>
                          </a:r>
                          <a:endParaRPr lang="el-GR" sz="1800" dirty="0">
                            <a:effectLst/>
                            <a:latin typeface="Times New Roman"/>
                            <a:ea typeface="Times New Roman"/>
                          </a:endParaRPr>
                        </a:p>
                      </a:txBody>
                      <a:tcPr marL="68580" marR="68580" marT="0" marB="0"/>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l-GR" sz="1800" i="1" smtClean="0">
                                        <a:effectLst/>
                                        <a:latin typeface="Cambria Math"/>
                                      </a:rPr>
                                    </m:ctrlPr>
                                  </m:sSubPr>
                                  <m:e>
                                    <m:r>
                                      <a:rPr lang="en-US" sz="1800" b="0" i="1" smtClean="0">
                                        <a:effectLst/>
                                        <a:latin typeface="Cambria Math"/>
                                      </a:rPr>
                                      <m:t>𝐶𝐻</m:t>
                                    </m:r>
                                  </m:e>
                                  <m:sub>
                                    <m:r>
                                      <a:rPr lang="en-US" sz="1800" b="0" i="1" smtClean="0">
                                        <a:effectLst/>
                                        <a:latin typeface="Cambria Math"/>
                                      </a:rPr>
                                      <m:t>3</m:t>
                                    </m:r>
                                  </m:sub>
                                </m:sSub>
                                <m:sSub>
                                  <m:sSubPr>
                                    <m:ctrlPr>
                                      <a:rPr lang="el-GR" sz="1800" i="1" smtClean="0">
                                        <a:effectLst/>
                                        <a:latin typeface="Cambria Math"/>
                                      </a:rPr>
                                    </m:ctrlPr>
                                  </m:sSubPr>
                                  <m:e>
                                    <m:d>
                                      <m:dPr>
                                        <m:ctrlPr>
                                          <a:rPr lang="el-GR" sz="1800" i="1" smtClean="0">
                                            <a:effectLst/>
                                            <a:latin typeface="Cambria Math"/>
                                          </a:rPr>
                                        </m:ctrlPr>
                                      </m:dPr>
                                      <m:e>
                                        <m:sSub>
                                          <m:sSubPr>
                                            <m:ctrlPr>
                                              <a:rPr lang="el-GR" sz="1800" i="1" smtClean="0">
                                                <a:effectLst/>
                                                <a:latin typeface="Cambria Math"/>
                                              </a:rPr>
                                            </m:ctrlPr>
                                          </m:sSubPr>
                                          <m:e>
                                            <m:r>
                                              <a:rPr lang="en-US" sz="1800" b="0" i="1" smtClean="0">
                                                <a:effectLst/>
                                                <a:latin typeface="Cambria Math"/>
                                              </a:rPr>
                                              <m:t>𝐶𝐻</m:t>
                                            </m:r>
                                          </m:e>
                                          <m:sub>
                                            <m:r>
                                              <a:rPr lang="en-US" sz="1800" b="0" i="1" smtClean="0">
                                                <a:effectLst/>
                                                <a:latin typeface="Cambria Math"/>
                                              </a:rPr>
                                              <m:t>2</m:t>
                                            </m:r>
                                          </m:sub>
                                        </m:sSub>
                                      </m:e>
                                    </m:d>
                                  </m:e>
                                  <m:sub>
                                    <m:r>
                                      <a:rPr lang="en-US" sz="1800" b="0" i="1" smtClean="0">
                                        <a:effectLst/>
                                        <a:latin typeface="Cambria Math"/>
                                      </a:rPr>
                                      <m:t>𝑥</m:t>
                                    </m:r>
                                  </m:sub>
                                </m:sSub>
                                <m:sSub>
                                  <m:sSubPr>
                                    <m:ctrlPr>
                                      <a:rPr lang="el-GR" sz="1800" i="1" smtClean="0">
                                        <a:effectLst/>
                                        <a:latin typeface="Cambria Math"/>
                                      </a:rPr>
                                    </m:ctrlPr>
                                  </m:sSubPr>
                                  <m:e>
                                    <m:r>
                                      <a:rPr lang="en-US" sz="1800" b="0" i="1" smtClean="0">
                                        <a:effectLst/>
                                        <a:latin typeface="Cambria Math"/>
                                      </a:rPr>
                                      <m:t>𝑂</m:t>
                                    </m:r>
                                    <m:d>
                                      <m:dPr>
                                        <m:ctrlPr>
                                          <a:rPr lang="el-GR" sz="1800" i="1" smtClean="0">
                                            <a:effectLst/>
                                            <a:latin typeface="Cambria Math"/>
                                          </a:rPr>
                                        </m:ctrlPr>
                                      </m:dPr>
                                      <m:e>
                                        <m:sSub>
                                          <m:sSubPr>
                                            <m:ctrlPr>
                                              <a:rPr lang="el-GR" sz="1800" i="1" smtClean="0">
                                                <a:effectLst/>
                                                <a:latin typeface="Cambria Math"/>
                                              </a:rPr>
                                            </m:ctrlPr>
                                          </m:sSubPr>
                                          <m:e>
                                            <m:r>
                                              <a:rPr lang="en-US" sz="1800" b="0" i="1" smtClean="0">
                                                <a:effectLst/>
                                                <a:latin typeface="Cambria Math"/>
                                              </a:rPr>
                                              <m:t>𝐶𝐻</m:t>
                                            </m:r>
                                          </m:e>
                                          <m:sub>
                                            <m:r>
                                              <a:rPr lang="en-US" sz="1800" b="0" i="1" smtClean="0">
                                                <a:effectLst/>
                                                <a:latin typeface="Cambria Math"/>
                                              </a:rPr>
                                              <m:t>2</m:t>
                                            </m:r>
                                          </m:sub>
                                        </m:sSub>
                                        <m:sSub>
                                          <m:sSubPr>
                                            <m:ctrlPr>
                                              <a:rPr lang="el-GR" sz="1800" i="1" smtClean="0">
                                                <a:effectLst/>
                                                <a:latin typeface="Cambria Math"/>
                                              </a:rPr>
                                            </m:ctrlPr>
                                          </m:sSubPr>
                                          <m:e>
                                            <m:r>
                                              <a:rPr lang="en-US" sz="1800" b="0" i="1" smtClean="0">
                                                <a:effectLst/>
                                                <a:latin typeface="Cambria Math"/>
                                              </a:rPr>
                                              <m:t>𝐶𝐻</m:t>
                                            </m:r>
                                          </m:e>
                                          <m:sub>
                                            <m:r>
                                              <a:rPr lang="en-US" sz="1800" b="0" i="1" smtClean="0">
                                                <a:effectLst/>
                                                <a:latin typeface="Cambria Math"/>
                                              </a:rPr>
                                              <m:t>2</m:t>
                                            </m:r>
                                          </m:sub>
                                        </m:sSub>
                                        <m:r>
                                          <a:rPr lang="en-US" sz="1800" b="0" i="1" smtClean="0">
                                            <a:effectLst/>
                                            <a:latin typeface="Cambria Math"/>
                                          </a:rPr>
                                          <m:t>𝑂</m:t>
                                        </m:r>
                                      </m:e>
                                    </m:d>
                                  </m:e>
                                  <m:sub>
                                    <m:r>
                                      <a:rPr lang="en-US" sz="1800" b="0" i="1" smtClean="0">
                                        <a:effectLst/>
                                        <a:latin typeface="Cambria Math"/>
                                      </a:rPr>
                                      <m:t>𝑛</m:t>
                                    </m:r>
                                  </m:sub>
                                </m:sSub>
                                <m:r>
                                  <a:rPr lang="en-US" sz="1800" b="0" i="1" smtClean="0">
                                    <a:effectLst/>
                                    <a:latin typeface="Cambria Math"/>
                                  </a:rPr>
                                  <m:t>𝐻</m:t>
                                </m:r>
                              </m:oMath>
                            </m:oMathPara>
                          </a14:m>
                          <a:endParaRPr lang="el-GR" sz="1800" dirty="0">
                            <a:effectLst/>
                            <a:latin typeface="Times New Roman"/>
                            <a:ea typeface="Times New Roman"/>
                          </a:endParaRPr>
                        </a:p>
                      </a:txBody>
                      <a:tcPr marL="68580" marR="68580" marT="0" marB="0"/>
                    </a:tc>
                  </a:tr>
                  <a:tr h="1077087">
                    <a:tc vMerge="1">
                      <a:txBody>
                        <a:bodyPr/>
                        <a:lstStyle/>
                        <a:p>
                          <a:pPr algn="just">
                            <a:lnSpc>
                              <a:spcPct val="115000"/>
                            </a:lnSpc>
                            <a:spcAft>
                              <a:spcPts val="0"/>
                            </a:spcAft>
                          </a:pPr>
                          <a:endParaRPr lang="el-GR" sz="1800" dirty="0">
                            <a:effectLst/>
                            <a:latin typeface="Times New Roman"/>
                            <a:ea typeface="Times New Roman"/>
                          </a:endParaRPr>
                        </a:p>
                      </a:txBody>
                      <a:tcPr marL="68580" marR="68580" marT="0" marB="0">
                        <a:solidFill>
                          <a:schemeClr val="accent1">
                            <a:lumMod val="20000"/>
                            <a:lumOff val="80000"/>
                          </a:schemeClr>
                        </a:solidFill>
                      </a:tcPr>
                    </a:tc>
                    <a:tc>
                      <a:txBody>
                        <a:bodyPr/>
                        <a:lstStyle/>
                        <a:p>
                          <a:pPr marL="0" lvl="0" indent="0" algn="just">
                            <a:lnSpc>
                              <a:spcPct val="115000"/>
                            </a:lnSpc>
                            <a:spcAft>
                              <a:spcPts val="0"/>
                            </a:spcAft>
                            <a:buFont typeface="+mj-lt"/>
                            <a:buNone/>
                          </a:pPr>
                          <a:r>
                            <a:rPr lang="el-GR" sz="1800" dirty="0" smtClean="0">
                              <a:effectLst/>
                            </a:rPr>
                            <a:t>2.Πολυπροποξυλιωμένεςαλκοόλες</a:t>
                          </a:r>
                        </a:p>
                      </a:txBody>
                      <a:tcPr marL="68580" marR="68580" marT="0" marB="0"/>
                    </a:tc>
                    <a:tc>
                      <a:txBody>
                        <a:bodyPr/>
                        <a:lstStyle/>
                        <a:p>
                          <a:pPr algn="just">
                            <a:lnSpc>
                              <a:spcPct val="115000"/>
                            </a:lnSpc>
                            <a:spcAft>
                              <a:spcPts val="0"/>
                            </a:spcAft>
                          </a:pPr>
                          <a:endParaRPr lang="el-GR" sz="1200" dirty="0">
                            <a:effectLst/>
                            <a:latin typeface="Times New Roman"/>
                            <a:ea typeface="Times New Roman"/>
                          </a:endParaRPr>
                        </a:p>
                      </a:txBody>
                      <a:tcPr marL="68580" marR="68580" marT="0" marB="0"/>
                    </a:tc>
                  </a:tr>
                  <a:tr h="980194">
                    <a:tc vMerge="1">
                      <a:txBody>
                        <a:bodyPr/>
                        <a:lstStyle/>
                        <a:p>
                          <a:pPr algn="just">
                            <a:lnSpc>
                              <a:spcPct val="115000"/>
                            </a:lnSpc>
                            <a:spcAft>
                              <a:spcPts val="0"/>
                            </a:spcAft>
                          </a:pPr>
                          <a:endParaRPr lang="el-GR" sz="1800" dirty="0">
                            <a:effectLst/>
                            <a:latin typeface="Times New Roman"/>
                            <a:ea typeface="Times New Roman"/>
                          </a:endParaRPr>
                        </a:p>
                      </a:txBody>
                      <a:tcPr marL="68580" marR="68580" marT="0" marB="0">
                        <a:solidFill>
                          <a:schemeClr val="accent1">
                            <a:lumMod val="20000"/>
                            <a:lumOff val="80000"/>
                          </a:schemeClr>
                        </a:solidFill>
                      </a:tcPr>
                    </a:tc>
                    <a:tc>
                      <a:txBody>
                        <a:bodyPr/>
                        <a:lstStyle/>
                        <a:p>
                          <a:pPr marL="0" lvl="0" indent="0" algn="just">
                            <a:lnSpc>
                              <a:spcPct val="115000"/>
                            </a:lnSpc>
                            <a:spcAft>
                              <a:spcPts val="0"/>
                            </a:spcAft>
                            <a:buFont typeface="+mj-lt"/>
                            <a:buNone/>
                          </a:pPr>
                          <a:r>
                            <a:rPr lang="el-GR" sz="1800" dirty="0" smtClean="0">
                              <a:effectLst/>
                            </a:rPr>
                            <a:t>3.Πολυαιθοξυ-πολυπροποξυλιωμένες αλκοόλες</a:t>
                          </a:r>
                        </a:p>
                      </a:txBody>
                      <a:tcPr marL="68580" marR="68580" marT="0" marB="0"/>
                    </a:tc>
                    <a:tc>
                      <a:txBody>
                        <a:bodyPr/>
                        <a:lstStyle/>
                        <a:p>
                          <a:pPr algn="just">
                            <a:lnSpc>
                              <a:spcPct val="115000"/>
                            </a:lnSpc>
                            <a:spcAft>
                              <a:spcPts val="0"/>
                            </a:spcAft>
                          </a:pPr>
                          <a:endParaRPr lang="el-GR" sz="1200" dirty="0">
                            <a:effectLst/>
                            <a:latin typeface="Times New Roman"/>
                            <a:ea typeface="Times New Roman"/>
                          </a:endParaRPr>
                        </a:p>
                      </a:txBody>
                      <a:tcPr marL="68580" marR="68580" marT="0" marB="0"/>
                    </a:tc>
                  </a:tr>
                </a:tbl>
              </a:graphicData>
            </a:graphic>
          </p:graphicFrame>
        </mc:Choice>
        <mc:Fallback xmlns="">
          <p:graphicFrame>
            <p:nvGraphicFramePr>
              <p:cNvPr id="5" name="Πίνακας 4"/>
              <p:cNvGraphicFramePr>
                <a:graphicFrameLocks noGrp="1"/>
              </p:cNvGraphicFramePr>
              <p:nvPr>
                <p:extLst>
                  <p:ext uri="{D42A27DB-BD31-4B8C-83A1-F6EECF244321}">
                    <p14:modId xmlns:p14="http://schemas.microsoft.com/office/powerpoint/2010/main" val="144752939"/>
                  </p:ext>
                </p:extLst>
              </p:nvPr>
            </p:nvGraphicFramePr>
            <p:xfrm>
              <a:off x="539552" y="1700808"/>
              <a:ext cx="8208912" cy="4104457"/>
            </p:xfrm>
            <a:graphic>
              <a:graphicData uri="http://schemas.openxmlformats.org/drawingml/2006/table">
                <a:tbl>
                  <a:tblPr firstRow="1" firstCol="1" bandRow="1">
                    <a:tableStyleId>{5940675A-B579-460E-94D1-54222C63F5DA}</a:tableStyleId>
                  </a:tblPr>
                  <a:tblGrid>
                    <a:gridCol w="792088"/>
                    <a:gridCol w="4464496"/>
                    <a:gridCol w="2952328"/>
                  </a:tblGrid>
                  <a:tr h="1577582">
                    <a:tc>
                      <a:txBody>
                        <a:bodyPr/>
                        <a:lstStyle/>
                        <a:p>
                          <a:pPr algn="just">
                            <a:lnSpc>
                              <a:spcPct val="115000"/>
                            </a:lnSpc>
                            <a:spcAft>
                              <a:spcPts val="0"/>
                            </a:spcAft>
                          </a:pPr>
                          <a:r>
                            <a:rPr lang="el-GR" sz="1800" dirty="0" smtClean="0">
                              <a:effectLst/>
                            </a:rPr>
                            <a:t>ΜΗ1</a:t>
                          </a:r>
                          <a:endParaRPr lang="el-GR" sz="1800" dirty="0">
                            <a:effectLst/>
                            <a:latin typeface="Times New Roman"/>
                            <a:ea typeface="Times New Roman"/>
                          </a:endParaRPr>
                        </a:p>
                      </a:txBody>
                      <a:tcPr marL="68580" marR="68580" marT="0" marB="0">
                        <a:solidFill>
                          <a:schemeClr val="accent1">
                            <a:lumMod val="20000"/>
                            <a:lumOff val="80000"/>
                          </a:schemeClr>
                        </a:solidFill>
                      </a:tcPr>
                    </a:tc>
                    <a:tc>
                      <a:txBody>
                        <a:bodyPr/>
                        <a:lstStyle/>
                        <a:p>
                          <a:pPr algn="just">
                            <a:lnSpc>
                              <a:spcPct val="115000"/>
                            </a:lnSpc>
                            <a:spcAft>
                              <a:spcPts val="0"/>
                            </a:spcAft>
                          </a:pPr>
                          <a:r>
                            <a:rPr lang="el-GR" sz="1800" dirty="0">
                              <a:effectLst/>
                            </a:rPr>
                            <a:t>1.Μονο- και </a:t>
                          </a:r>
                          <a:r>
                            <a:rPr lang="el-GR" sz="1800" dirty="0" err="1">
                              <a:effectLst/>
                            </a:rPr>
                            <a:t>διαλκανολαμίδια</a:t>
                          </a:r>
                        </a:p>
                        <a:p>
                          <a:pPr algn="just">
                            <a:lnSpc>
                              <a:spcPct val="115000"/>
                            </a:lnSpc>
                            <a:spcAft>
                              <a:spcPts val="0"/>
                            </a:spcAft>
                          </a:pPr>
                          <a:r>
                            <a:rPr lang="el-GR" sz="1800" dirty="0">
                              <a:effectLst/>
                            </a:rPr>
                            <a:t>λιπαρών οξέων</a:t>
                          </a:r>
                        </a:p>
                        <a:p>
                          <a:pPr algn="just">
                            <a:lnSpc>
                              <a:spcPct val="115000"/>
                            </a:lnSpc>
                            <a:spcAft>
                              <a:spcPts val="0"/>
                            </a:spcAft>
                          </a:pPr>
                          <a:r>
                            <a:rPr lang="el-GR" sz="1800" dirty="0">
                              <a:effectLst/>
                            </a:rPr>
                            <a:t>2. </a:t>
                          </a:r>
                          <a:r>
                            <a:rPr lang="el-GR" sz="1800" dirty="0" err="1">
                              <a:effectLst/>
                            </a:rPr>
                            <a:t>Πολυαιθοξυλιωμένααλκανολαμίδια</a:t>
                          </a:r>
                          <a:endParaRPr lang="el-GR" sz="1800" dirty="0">
                            <a:effectLst/>
                            <a:latin typeface="Times New Roman"/>
                            <a:ea typeface="Times New Roman"/>
                          </a:endParaRPr>
                        </a:p>
                      </a:txBody>
                      <a:tcPr marL="68580" marR="68580" marT="0" marB="0"/>
                    </a:tc>
                    <a:tc>
                      <a:txBody>
                        <a:bodyPr/>
                        <a:lstStyle/>
                        <a:p>
                          <a:endParaRPr lang="el-GR"/>
                        </a:p>
                      </a:txBody>
                      <a:tcPr marL="68580" marR="68580" marT="0" marB="0">
                        <a:blipFill rotWithShape="1">
                          <a:blip r:embed="rId3"/>
                          <a:stretch>
                            <a:fillRect l="-178306" t="-3089" r="-207" b="-160232"/>
                          </a:stretch>
                        </a:blipFill>
                      </a:tcPr>
                    </a:tc>
                  </a:tr>
                  <a:tr h="469594">
                    <a:tc rowSpan="3">
                      <a:txBody>
                        <a:bodyPr/>
                        <a:lstStyle/>
                        <a:p>
                          <a:pPr algn="just">
                            <a:lnSpc>
                              <a:spcPct val="115000"/>
                            </a:lnSpc>
                            <a:spcAft>
                              <a:spcPts val="0"/>
                            </a:spcAft>
                          </a:pPr>
                          <a:r>
                            <a:rPr lang="el-GR" sz="1800" dirty="0" smtClean="0">
                              <a:effectLst/>
                            </a:rPr>
                            <a:t>ΜΗ2</a:t>
                          </a:r>
                          <a:endParaRPr lang="el-GR" sz="1800" dirty="0">
                            <a:effectLst/>
                            <a:latin typeface="Times New Roman"/>
                            <a:ea typeface="Times New Roman"/>
                          </a:endParaRPr>
                        </a:p>
                        <a:p>
                          <a:pPr algn="just">
                            <a:lnSpc>
                              <a:spcPct val="115000"/>
                            </a:lnSpc>
                            <a:spcAft>
                              <a:spcPts val="0"/>
                            </a:spcAft>
                          </a:pPr>
                          <a:r>
                            <a:rPr lang="el-GR" sz="1800" dirty="0">
                              <a:effectLst/>
                            </a:rPr>
                            <a:t> </a:t>
                          </a:r>
                          <a:endParaRPr lang="el-GR" sz="1800" dirty="0">
                            <a:effectLst/>
                            <a:latin typeface="Times New Roman"/>
                            <a:ea typeface="Times New Roman"/>
                          </a:endParaRPr>
                        </a:p>
                        <a:p>
                          <a:pPr algn="just">
                            <a:lnSpc>
                              <a:spcPct val="115000"/>
                            </a:lnSpc>
                            <a:spcAft>
                              <a:spcPts val="0"/>
                            </a:spcAft>
                          </a:pPr>
                          <a:r>
                            <a:rPr lang="el-GR" sz="1800" dirty="0">
                              <a:effectLst/>
                            </a:rPr>
                            <a:t> </a:t>
                          </a:r>
                          <a:endParaRPr lang="el-GR" sz="1800" dirty="0">
                            <a:effectLst/>
                            <a:latin typeface="Times New Roman"/>
                            <a:ea typeface="Times New Roman"/>
                          </a:endParaRPr>
                        </a:p>
                      </a:txBody>
                      <a:tcPr marL="68580" marR="68580" marT="0" marB="0">
                        <a:solidFill>
                          <a:schemeClr val="accent1">
                            <a:lumMod val="20000"/>
                            <a:lumOff val="80000"/>
                          </a:schemeClr>
                        </a:solidFill>
                      </a:tcPr>
                    </a:tc>
                    <a:tc>
                      <a:txBody>
                        <a:bodyPr/>
                        <a:lstStyle/>
                        <a:p>
                          <a:pPr marL="0" lvl="0" indent="0" algn="just">
                            <a:lnSpc>
                              <a:spcPct val="115000"/>
                            </a:lnSpc>
                            <a:spcAft>
                              <a:spcPts val="0"/>
                            </a:spcAft>
                            <a:buFont typeface="+mj-lt"/>
                            <a:buNone/>
                          </a:pPr>
                          <a:r>
                            <a:rPr lang="el-GR" sz="1800" dirty="0" smtClean="0">
                              <a:effectLst/>
                            </a:rPr>
                            <a:t>1.Πολυαιθοξυλιωμένες </a:t>
                          </a:r>
                          <a:r>
                            <a:rPr lang="el-GR" sz="1800" dirty="0">
                              <a:effectLst/>
                            </a:rPr>
                            <a:t>αλκοόλες</a:t>
                          </a:r>
                          <a:endParaRPr lang="el-GR" sz="1800" dirty="0">
                            <a:effectLst/>
                            <a:latin typeface="Times New Roman"/>
                            <a:ea typeface="Times New Roman"/>
                          </a:endParaRPr>
                        </a:p>
                      </a:txBody>
                      <a:tcPr marL="68580" marR="68580" marT="0" marB="0"/>
                    </a:tc>
                    <a:tc>
                      <a:txBody>
                        <a:bodyPr/>
                        <a:lstStyle/>
                        <a:p>
                          <a:endParaRPr lang="el-GR"/>
                        </a:p>
                      </a:txBody>
                      <a:tcPr marL="68580" marR="68580" marT="0" marB="0">
                        <a:blipFill rotWithShape="1">
                          <a:blip r:embed="rId3"/>
                          <a:stretch>
                            <a:fillRect l="-178306" t="-346753" r="-207" b="-438961"/>
                          </a:stretch>
                        </a:blipFill>
                      </a:tcPr>
                    </a:tc>
                  </a:tr>
                  <a:tr h="1077087">
                    <a:tc vMerge="1">
                      <a:txBody>
                        <a:bodyPr/>
                        <a:lstStyle/>
                        <a:p>
                          <a:pPr algn="just">
                            <a:lnSpc>
                              <a:spcPct val="115000"/>
                            </a:lnSpc>
                            <a:spcAft>
                              <a:spcPts val="0"/>
                            </a:spcAft>
                          </a:pPr>
                          <a:endParaRPr lang="el-GR" sz="1800" dirty="0">
                            <a:effectLst/>
                            <a:latin typeface="Times New Roman"/>
                            <a:ea typeface="Times New Roman"/>
                          </a:endParaRPr>
                        </a:p>
                      </a:txBody>
                      <a:tcPr marL="68580" marR="68580" marT="0" marB="0">
                        <a:solidFill>
                          <a:schemeClr val="accent1">
                            <a:lumMod val="20000"/>
                            <a:lumOff val="80000"/>
                          </a:schemeClr>
                        </a:solidFill>
                      </a:tcPr>
                    </a:tc>
                    <a:tc>
                      <a:txBody>
                        <a:bodyPr/>
                        <a:lstStyle/>
                        <a:p>
                          <a:pPr marL="0" lvl="0" indent="0" algn="just">
                            <a:lnSpc>
                              <a:spcPct val="115000"/>
                            </a:lnSpc>
                            <a:spcAft>
                              <a:spcPts val="0"/>
                            </a:spcAft>
                            <a:buFont typeface="+mj-lt"/>
                            <a:buNone/>
                          </a:pPr>
                          <a:r>
                            <a:rPr lang="el-GR" sz="1800" dirty="0" smtClean="0">
                              <a:effectLst/>
                            </a:rPr>
                            <a:t>2.Πολυπροποξυλιωμένεςαλκοόλες</a:t>
                          </a:r>
                          <a:endParaRPr lang="el-GR" sz="1800" dirty="0" smtClean="0">
                            <a:effectLst/>
                          </a:endParaRPr>
                        </a:p>
                      </a:txBody>
                      <a:tcPr marL="68580" marR="68580" marT="0" marB="0"/>
                    </a:tc>
                    <a:tc>
                      <a:txBody>
                        <a:bodyPr/>
                        <a:lstStyle/>
                        <a:p>
                          <a:pPr algn="just">
                            <a:lnSpc>
                              <a:spcPct val="115000"/>
                            </a:lnSpc>
                            <a:spcAft>
                              <a:spcPts val="0"/>
                            </a:spcAft>
                          </a:pPr>
                          <a:endParaRPr lang="el-GR" sz="1200" dirty="0">
                            <a:effectLst/>
                            <a:latin typeface="Times New Roman"/>
                            <a:ea typeface="Times New Roman"/>
                          </a:endParaRPr>
                        </a:p>
                      </a:txBody>
                      <a:tcPr marL="68580" marR="68580" marT="0" marB="0"/>
                    </a:tc>
                  </a:tr>
                  <a:tr h="980194">
                    <a:tc vMerge="1">
                      <a:txBody>
                        <a:bodyPr/>
                        <a:lstStyle/>
                        <a:p>
                          <a:pPr algn="just">
                            <a:lnSpc>
                              <a:spcPct val="115000"/>
                            </a:lnSpc>
                            <a:spcAft>
                              <a:spcPts val="0"/>
                            </a:spcAft>
                          </a:pPr>
                          <a:endParaRPr lang="el-GR" sz="1800" dirty="0">
                            <a:effectLst/>
                            <a:latin typeface="Times New Roman"/>
                            <a:ea typeface="Times New Roman"/>
                          </a:endParaRPr>
                        </a:p>
                      </a:txBody>
                      <a:tcPr marL="68580" marR="68580" marT="0" marB="0">
                        <a:solidFill>
                          <a:schemeClr val="accent1">
                            <a:lumMod val="20000"/>
                            <a:lumOff val="80000"/>
                          </a:schemeClr>
                        </a:solidFill>
                      </a:tcPr>
                    </a:tc>
                    <a:tc>
                      <a:txBody>
                        <a:bodyPr/>
                        <a:lstStyle/>
                        <a:p>
                          <a:pPr marL="0" lvl="0" indent="0" algn="just">
                            <a:lnSpc>
                              <a:spcPct val="115000"/>
                            </a:lnSpc>
                            <a:spcAft>
                              <a:spcPts val="0"/>
                            </a:spcAft>
                            <a:buFont typeface="+mj-lt"/>
                            <a:buNone/>
                          </a:pPr>
                          <a:r>
                            <a:rPr lang="el-GR" sz="1800" dirty="0" smtClean="0">
                              <a:effectLst/>
                            </a:rPr>
                            <a:t>3.Πολυαιθοξυ-πολυπροποξυλιωμένες </a:t>
                          </a:r>
                          <a:r>
                            <a:rPr lang="el-GR" sz="1800" dirty="0" smtClean="0">
                              <a:effectLst/>
                            </a:rPr>
                            <a:t>αλκοόλες</a:t>
                          </a:r>
                        </a:p>
                      </a:txBody>
                      <a:tcPr marL="68580" marR="68580" marT="0" marB="0"/>
                    </a:tc>
                    <a:tc>
                      <a:txBody>
                        <a:bodyPr/>
                        <a:lstStyle/>
                        <a:p>
                          <a:pPr algn="just">
                            <a:lnSpc>
                              <a:spcPct val="115000"/>
                            </a:lnSpc>
                            <a:spcAft>
                              <a:spcPts val="0"/>
                            </a:spcAft>
                          </a:pPr>
                          <a:endParaRPr lang="el-GR" sz="1200" dirty="0">
                            <a:effectLst/>
                            <a:latin typeface="Times New Roman"/>
                            <a:ea typeface="Times New Roman"/>
                          </a:endParaRPr>
                        </a:p>
                      </a:txBody>
                      <a:tcPr marL="68580" marR="68580" marT="0" marB="0"/>
                    </a:tc>
                  </a:tr>
                </a:tbl>
              </a:graphicData>
            </a:graphic>
          </p:graphicFrame>
        </mc:Fallback>
      </mc:AlternateContent>
      <p:graphicFrame>
        <p:nvGraphicFramePr>
          <p:cNvPr id="8" name="Αντικείμενο 7"/>
          <p:cNvGraphicFramePr>
            <a:graphicFrameLocks noChangeAspect="1"/>
          </p:cNvGraphicFramePr>
          <p:nvPr>
            <p:extLst>
              <p:ext uri="{D42A27DB-BD31-4B8C-83A1-F6EECF244321}">
                <p14:modId xmlns:p14="http://schemas.microsoft.com/office/powerpoint/2010/main" val="855716752"/>
              </p:ext>
            </p:extLst>
          </p:nvPr>
        </p:nvGraphicFramePr>
        <p:xfrm>
          <a:off x="6444208" y="3861048"/>
          <a:ext cx="1790700" cy="781050"/>
        </p:xfrm>
        <a:graphic>
          <a:graphicData uri="http://schemas.openxmlformats.org/presentationml/2006/ole">
            <mc:AlternateContent xmlns:mc="http://schemas.openxmlformats.org/markup-compatibility/2006">
              <mc:Choice xmlns:v="urn:schemas-microsoft-com:vml" Requires="v">
                <p:oleObj spid="_x0000_s15552" name="CS ChemDraw Drawing" r:id="rId4" imgW="1799844" imgH="786384" progId="">
                  <p:embed/>
                </p:oleObj>
              </mc:Choice>
              <mc:Fallback>
                <p:oleObj name="CS ChemDraw Drawing" r:id="rId4" imgW="1799844" imgH="786384" progId="">
                  <p:embed/>
                  <p:pic>
                    <p:nvPicPr>
                      <p:cNvPr id="0" name="Picture 16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4208" y="3861048"/>
                        <a:ext cx="1790700" cy="781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Αντικείμενο 8"/>
          <p:cNvGraphicFramePr>
            <a:graphicFrameLocks noChangeAspect="1"/>
          </p:cNvGraphicFramePr>
          <p:nvPr>
            <p:extLst>
              <p:ext uri="{D42A27DB-BD31-4B8C-83A1-F6EECF244321}">
                <p14:modId xmlns:p14="http://schemas.microsoft.com/office/powerpoint/2010/main" val="1151752112"/>
              </p:ext>
            </p:extLst>
          </p:nvPr>
        </p:nvGraphicFramePr>
        <p:xfrm>
          <a:off x="5868144" y="4797152"/>
          <a:ext cx="2886075" cy="904875"/>
        </p:xfrm>
        <a:graphic>
          <a:graphicData uri="http://schemas.openxmlformats.org/presentationml/2006/ole">
            <mc:AlternateContent xmlns:mc="http://schemas.openxmlformats.org/markup-compatibility/2006">
              <mc:Choice xmlns:v="urn:schemas-microsoft-com:vml" Requires="v">
                <p:oleObj spid="_x0000_s15553" name="CS ChemDraw Drawing" r:id="rId6" imgW="2881653" imgH="896142" progId="">
                  <p:embed/>
                </p:oleObj>
              </mc:Choice>
              <mc:Fallback>
                <p:oleObj name="CS ChemDraw Drawing" r:id="rId6" imgW="2881653" imgH="896142" progId="">
                  <p:embed/>
                  <p:pic>
                    <p:nvPicPr>
                      <p:cNvPr id="0" name="Picture 16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8144" y="4797152"/>
                        <a:ext cx="2886075" cy="90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6073310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Μη </a:t>
            </a:r>
            <a:r>
              <a:rPr lang="el-GR" dirty="0"/>
              <a:t>ιονικές </a:t>
            </a:r>
            <a:r>
              <a:rPr lang="el-GR" sz="3200" b="0" dirty="0" smtClean="0"/>
              <a:t>(</a:t>
            </a:r>
            <a:r>
              <a:rPr lang="en-US" sz="3200" b="0" dirty="0" smtClean="0"/>
              <a:t>4</a:t>
            </a:r>
            <a:r>
              <a:rPr lang="el-GR" sz="3200" b="0" dirty="0" smtClean="0"/>
              <a:t>/</a:t>
            </a:r>
            <a:r>
              <a:rPr lang="en-US" sz="3200" b="0" dirty="0" smtClean="0"/>
              <a:t>1</a:t>
            </a:r>
            <a:r>
              <a:rPr lang="el-GR" sz="3200" b="0" dirty="0" smtClean="0"/>
              <a:t>3)</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35</a:t>
            </a:fld>
            <a:endParaRPr lang="el-GR" dirty="0">
              <a:solidFill>
                <a:prstClr val="black"/>
              </a:solidFill>
            </a:endParaRPr>
          </a:p>
        </p:txBody>
      </p:sp>
      <p:graphicFrame>
        <p:nvGraphicFramePr>
          <p:cNvPr id="5" name="Πίνακας 4"/>
          <p:cNvGraphicFramePr>
            <a:graphicFrameLocks noGrp="1"/>
          </p:cNvGraphicFramePr>
          <p:nvPr>
            <p:extLst>
              <p:ext uri="{D42A27DB-BD31-4B8C-83A1-F6EECF244321}">
                <p14:modId xmlns:p14="http://schemas.microsoft.com/office/powerpoint/2010/main" val="391986334"/>
              </p:ext>
            </p:extLst>
          </p:nvPr>
        </p:nvGraphicFramePr>
        <p:xfrm>
          <a:off x="1115616" y="1988840"/>
          <a:ext cx="6372225" cy="3470148"/>
        </p:xfrm>
        <a:graphic>
          <a:graphicData uri="http://schemas.openxmlformats.org/drawingml/2006/table">
            <a:tbl>
              <a:tblPr firstRow="1" firstCol="1" bandRow="1">
                <a:tableStyleId>{5940675A-B579-460E-94D1-54222C63F5DA}</a:tableStyleId>
              </a:tblPr>
              <a:tblGrid>
                <a:gridCol w="792088"/>
                <a:gridCol w="2156852"/>
                <a:gridCol w="3423285"/>
              </a:tblGrid>
              <a:tr h="389635">
                <a:tc>
                  <a:txBody>
                    <a:bodyPr/>
                    <a:lstStyle/>
                    <a:p>
                      <a:pPr algn="just">
                        <a:lnSpc>
                          <a:spcPct val="115000"/>
                        </a:lnSpc>
                        <a:spcAft>
                          <a:spcPts val="0"/>
                        </a:spcAft>
                      </a:pPr>
                      <a:r>
                        <a:rPr lang="el-GR" sz="1800" dirty="0" smtClean="0">
                          <a:effectLst/>
                          <a:latin typeface="+mn-lt"/>
                        </a:rPr>
                        <a:t>ΜΗ3</a:t>
                      </a:r>
                      <a:endParaRPr lang="el-GR" sz="1800" dirty="0">
                        <a:effectLst/>
                        <a:latin typeface="+mn-lt"/>
                        <a:ea typeface="Times New Roman"/>
                      </a:endParaRPr>
                    </a:p>
                  </a:txBody>
                  <a:tcPr marL="68580" marR="68580" marT="0" marB="0">
                    <a:solidFill>
                      <a:schemeClr val="accent1">
                        <a:lumMod val="20000"/>
                        <a:lumOff val="80000"/>
                      </a:schemeClr>
                    </a:solidFill>
                  </a:tcPr>
                </a:tc>
                <a:tc>
                  <a:txBody>
                    <a:bodyPr/>
                    <a:lstStyle/>
                    <a:p>
                      <a:pPr algn="just">
                        <a:lnSpc>
                          <a:spcPct val="115000"/>
                        </a:lnSpc>
                        <a:spcAft>
                          <a:spcPts val="0"/>
                        </a:spcAft>
                      </a:pPr>
                      <a:r>
                        <a:rPr lang="el-GR" sz="1800" dirty="0">
                          <a:effectLst/>
                          <a:latin typeface="+mn-lt"/>
                        </a:rPr>
                        <a:t>Πολυαιθοξυλιωμένα λάδια και </a:t>
                      </a:r>
                      <a:r>
                        <a:rPr lang="el-GR" sz="1800" dirty="0" smtClean="0">
                          <a:effectLst/>
                          <a:latin typeface="+mn-lt"/>
                        </a:rPr>
                        <a:t>λίπη</a:t>
                      </a:r>
                    </a:p>
                    <a:p>
                      <a:pPr algn="just">
                        <a:lnSpc>
                          <a:spcPct val="115000"/>
                        </a:lnSpc>
                        <a:spcAft>
                          <a:spcPts val="0"/>
                        </a:spcAft>
                      </a:pPr>
                      <a:endParaRPr lang="el-GR" sz="1800" dirty="0">
                        <a:effectLst/>
                        <a:latin typeface="+mn-lt"/>
                        <a:ea typeface="Times New Roman"/>
                      </a:endParaRPr>
                    </a:p>
                  </a:txBody>
                  <a:tcPr marL="68580" marR="68580" marT="0" marB="0"/>
                </a:tc>
                <a:tc>
                  <a:txBody>
                    <a:bodyPr/>
                    <a:lstStyle/>
                    <a:p>
                      <a:pPr algn="just">
                        <a:lnSpc>
                          <a:spcPct val="115000"/>
                        </a:lnSpc>
                        <a:spcAft>
                          <a:spcPts val="0"/>
                        </a:spcAft>
                      </a:pPr>
                      <a:endParaRPr lang="el-GR" sz="1800" dirty="0">
                        <a:effectLst/>
                        <a:latin typeface="+mn-lt"/>
                        <a:ea typeface="Times New Roman"/>
                      </a:endParaRPr>
                    </a:p>
                  </a:txBody>
                  <a:tcPr marL="68580" marR="68580" marT="0" marB="0"/>
                </a:tc>
              </a:tr>
              <a:tr h="813294">
                <a:tc>
                  <a:txBody>
                    <a:bodyPr/>
                    <a:lstStyle/>
                    <a:p>
                      <a:pPr algn="just">
                        <a:lnSpc>
                          <a:spcPct val="115000"/>
                        </a:lnSpc>
                        <a:spcAft>
                          <a:spcPts val="0"/>
                        </a:spcAft>
                      </a:pPr>
                      <a:r>
                        <a:rPr lang="el-GR" sz="1800" dirty="0" smtClean="0">
                          <a:effectLst/>
                          <a:latin typeface="+mn-lt"/>
                        </a:rPr>
                        <a:t>ΜΗ4</a:t>
                      </a:r>
                      <a:endParaRPr lang="el-GR" sz="1800" dirty="0">
                        <a:effectLst/>
                        <a:latin typeface="+mn-lt"/>
                        <a:ea typeface="Times New Roman"/>
                      </a:endParaRPr>
                    </a:p>
                  </a:txBody>
                  <a:tcPr marL="68580" marR="68580" marT="0" marB="0">
                    <a:solidFill>
                      <a:schemeClr val="accent1">
                        <a:lumMod val="20000"/>
                        <a:lumOff val="80000"/>
                      </a:schemeClr>
                    </a:solidFill>
                  </a:tcPr>
                </a:tc>
                <a:tc>
                  <a:txBody>
                    <a:bodyPr/>
                    <a:lstStyle/>
                    <a:p>
                      <a:pPr algn="just">
                        <a:lnSpc>
                          <a:spcPct val="115000"/>
                        </a:lnSpc>
                        <a:spcAft>
                          <a:spcPts val="0"/>
                        </a:spcAft>
                      </a:pPr>
                      <a:r>
                        <a:rPr lang="el-GR" sz="1800" dirty="0" smtClean="0">
                          <a:effectLst/>
                          <a:latin typeface="+mn-lt"/>
                        </a:rPr>
                        <a:t>1.Πολυαιθοξυλιωμένοι </a:t>
                      </a:r>
                      <a:r>
                        <a:rPr lang="el-GR" sz="1800" dirty="0">
                          <a:effectLst/>
                          <a:latin typeface="+mn-lt"/>
                        </a:rPr>
                        <a:t>γλυκολο-εστέρες</a:t>
                      </a:r>
                      <a:endParaRPr lang="el-GR" sz="1800" dirty="0">
                        <a:effectLst/>
                        <a:latin typeface="+mn-lt"/>
                        <a:ea typeface="Times New Roman"/>
                      </a:endParaRPr>
                    </a:p>
                  </a:txBody>
                  <a:tcPr marL="68580" marR="68580" marT="0" marB="0"/>
                </a:tc>
                <a:tc>
                  <a:txBody>
                    <a:bodyPr/>
                    <a:lstStyle/>
                    <a:p>
                      <a:pPr algn="just">
                        <a:lnSpc>
                          <a:spcPct val="115000"/>
                        </a:lnSpc>
                        <a:spcAft>
                          <a:spcPts val="0"/>
                        </a:spcAft>
                      </a:pPr>
                      <a:endParaRPr lang="el-GR" sz="1800" dirty="0" smtClean="0">
                        <a:effectLst/>
                        <a:latin typeface="+mn-lt"/>
                      </a:endParaRPr>
                    </a:p>
                    <a:p>
                      <a:pPr algn="just">
                        <a:lnSpc>
                          <a:spcPct val="115000"/>
                        </a:lnSpc>
                        <a:spcAft>
                          <a:spcPts val="0"/>
                        </a:spcAft>
                      </a:pPr>
                      <a:endParaRPr lang="el-GR" sz="1800" dirty="0" smtClean="0">
                        <a:effectLst/>
                        <a:latin typeface="+mn-lt"/>
                      </a:endParaRPr>
                    </a:p>
                    <a:p>
                      <a:pPr algn="just">
                        <a:lnSpc>
                          <a:spcPct val="115000"/>
                        </a:lnSpc>
                        <a:spcAft>
                          <a:spcPts val="0"/>
                        </a:spcAft>
                      </a:pPr>
                      <a:endParaRPr lang="el-GR" sz="1800" dirty="0" smtClean="0">
                        <a:effectLst/>
                        <a:latin typeface="+mn-lt"/>
                      </a:endParaRPr>
                    </a:p>
                    <a:p>
                      <a:pPr algn="just">
                        <a:lnSpc>
                          <a:spcPct val="115000"/>
                        </a:lnSpc>
                        <a:spcAft>
                          <a:spcPts val="0"/>
                        </a:spcAft>
                      </a:pPr>
                      <a:endParaRPr lang="el-GR" sz="1800" dirty="0" smtClean="0">
                        <a:effectLst/>
                        <a:latin typeface="+mn-lt"/>
                      </a:endParaRPr>
                    </a:p>
                    <a:p>
                      <a:pPr algn="just">
                        <a:lnSpc>
                          <a:spcPct val="115000"/>
                        </a:lnSpc>
                        <a:spcAft>
                          <a:spcPts val="0"/>
                        </a:spcAft>
                      </a:pPr>
                      <a:endParaRPr lang="el-GR" sz="1800" dirty="0" smtClean="0">
                        <a:effectLst/>
                        <a:latin typeface="+mn-lt"/>
                      </a:endParaRPr>
                    </a:p>
                    <a:p>
                      <a:pPr algn="just">
                        <a:lnSpc>
                          <a:spcPct val="115000"/>
                        </a:lnSpc>
                        <a:spcAft>
                          <a:spcPts val="0"/>
                        </a:spcAft>
                      </a:pPr>
                      <a:endParaRPr lang="el-GR" sz="1800" dirty="0" smtClean="0">
                        <a:effectLst/>
                        <a:latin typeface="+mn-lt"/>
                      </a:endParaRPr>
                    </a:p>
                    <a:p>
                      <a:pPr algn="just">
                        <a:lnSpc>
                          <a:spcPct val="115000"/>
                        </a:lnSpc>
                        <a:spcAft>
                          <a:spcPts val="0"/>
                        </a:spcAft>
                      </a:pPr>
                      <a:endParaRPr lang="el-GR" sz="1800" dirty="0" smtClean="0">
                        <a:effectLst/>
                        <a:latin typeface="+mn-lt"/>
                      </a:endParaRPr>
                    </a:p>
                    <a:p>
                      <a:pPr algn="just">
                        <a:lnSpc>
                          <a:spcPct val="115000"/>
                        </a:lnSpc>
                        <a:spcAft>
                          <a:spcPts val="0"/>
                        </a:spcAft>
                      </a:pPr>
                      <a:endParaRPr lang="el-GR" sz="1800" dirty="0">
                        <a:effectLst/>
                        <a:latin typeface="+mn-lt"/>
                        <a:ea typeface="Times New Roman"/>
                      </a:endParaRPr>
                    </a:p>
                  </a:txBody>
                  <a:tcPr marL="68580" marR="68580" marT="0" marB="0"/>
                </a:tc>
              </a:tr>
            </a:tbl>
          </a:graphicData>
        </a:graphic>
      </p:graphicFrame>
      <p:graphicFrame>
        <p:nvGraphicFramePr>
          <p:cNvPr id="6" name="Αντικείμενο 5"/>
          <p:cNvGraphicFramePr>
            <a:graphicFrameLocks noChangeAspect="1"/>
          </p:cNvGraphicFramePr>
          <p:nvPr>
            <p:extLst>
              <p:ext uri="{D42A27DB-BD31-4B8C-83A1-F6EECF244321}">
                <p14:modId xmlns:p14="http://schemas.microsoft.com/office/powerpoint/2010/main" val="2461161270"/>
              </p:ext>
            </p:extLst>
          </p:nvPr>
        </p:nvGraphicFramePr>
        <p:xfrm>
          <a:off x="4139952" y="2132856"/>
          <a:ext cx="3314700" cy="723900"/>
        </p:xfrm>
        <a:graphic>
          <a:graphicData uri="http://schemas.openxmlformats.org/presentationml/2006/ole">
            <mc:AlternateContent xmlns:mc="http://schemas.openxmlformats.org/markup-compatibility/2006">
              <mc:Choice xmlns:v="urn:schemas-microsoft-com:vml" Requires="v">
                <p:oleObj spid="_x0000_s16576" name="CS ChemDraw Drawing" r:id="rId3" imgW="3315271" imgH="724217" progId="">
                  <p:embed/>
                </p:oleObj>
              </mc:Choice>
              <mc:Fallback>
                <p:oleObj name="CS ChemDraw Drawing" r:id="rId3" imgW="3315271" imgH="724217" progId="">
                  <p:embed/>
                  <p:pic>
                    <p:nvPicPr>
                      <p:cNvPr id="0" name="Picture 16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9952" y="2132856"/>
                        <a:ext cx="331470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Αντικείμενο 6"/>
          <p:cNvGraphicFramePr>
            <a:graphicFrameLocks noChangeAspect="1"/>
          </p:cNvGraphicFramePr>
          <p:nvPr>
            <p:extLst>
              <p:ext uri="{D42A27DB-BD31-4B8C-83A1-F6EECF244321}">
                <p14:modId xmlns:p14="http://schemas.microsoft.com/office/powerpoint/2010/main" val="1538568575"/>
              </p:ext>
            </p:extLst>
          </p:nvPr>
        </p:nvGraphicFramePr>
        <p:xfrm>
          <a:off x="4788024" y="3068960"/>
          <a:ext cx="1314450" cy="1333500"/>
        </p:xfrm>
        <a:graphic>
          <a:graphicData uri="http://schemas.openxmlformats.org/presentationml/2006/ole">
            <mc:AlternateContent xmlns:mc="http://schemas.openxmlformats.org/markup-compatibility/2006">
              <mc:Choice xmlns:v="urn:schemas-microsoft-com:vml" Requires="v">
                <p:oleObj spid="_x0000_s16577" name="CS ChemDraw Drawing" r:id="rId5" imgW="1318260" imgH="1338072" progId="">
                  <p:embed/>
                </p:oleObj>
              </mc:Choice>
              <mc:Fallback>
                <p:oleObj name="CS ChemDraw Drawing" r:id="rId5" imgW="1318260" imgH="1338072" progId="">
                  <p:embed/>
                  <p:pic>
                    <p:nvPicPr>
                      <p:cNvPr id="0" name="Picture 16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8024" y="3068960"/>
                        <a:ext cx="1314450" cy="1333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321849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Μη </a:t>
            </a:r>
            <a:r>
              <a:rPr lang="el-GR" dirty="0"/>
              <a:t>ιονικές </a:t>
            </a:r>
            <a:r>
              <a:rPr lang="el-GR" sz="3200" b="0" dirty="0" smtClean="0"/>
              <a:t>(</a:t>
            </a:r>
            <a:r>
              <a:rPr lang="en-US" sz="3200" b="0" dirty="0" smtClean="0"/>
              <a:t>5</a:t>
            </a:r>
            <a:r>
              <a:rPr lang="el-GR" sz="3200" b="0" dirty="0" smtClean="0"/>
              <a:t>/</a:t>
            </a:r>
            <a:r>
              <a:rPr lang="en-US" sz="3200" b="0" dirty="0" smtClean="0"/>
              <a:t>1</a:t>
            </a:r>
            <a:r>
              <a:rPr lang="el-GR" sz="3200" b="0" dirty="0" smtClean="0"/>
              <a:t>3)</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36</a:t>
            </a:fld>
            <a:endParaRPr lang="el-GR" dirty="0">
              <a:solidFill>
                <a:prstClr val="black"/>
              </a:solidFill>
            </a:endParaRPr>
          </a:p>
        </p:txBody>
      </p:sp>
      <p:graphicFrame>
        <p:nvGraphicFramePr>
          <p:cNvPr id="5" name="Πίνακας 4"/>
          <p:cNvGraphicFramePr>
            <a:graphicFrameLocks noGrp="1"/>
          </p:cNvGraphicFramePr>
          <p:nvPr>
            <p:extLst>
              <p:ext uri="{D42A27DB-BD31-4B8C-83A1-F6EECF244321}">
                <p14:modId xmlns:p14="http://schemas.microsoft.com/office/powerpoint/2010/main" val="57591862"/>
              </p:ext>
            </p:extLst>
          </p:nvPr>
        </p:nvGraphicFramePr>
        <p:xfrm>
          <a:off x="1475656" y="1340768"/>
          <a:ext cx="6372225" cy="4518877"/>
        </p:xfrm>
        <a:graphic>
          <a:graphicData uri="http://schemas.openxmlformats.org/drawingml/2006/table">
            <a:tbl>
              <a:tblPr firstRow="1" firstCol="1" bandRow="1">
                <a:tableStyleId>{5940675A-B579-460E-94D1-54222C63F5DA}</a:tableStyleId>
              </a:tblPr>
              <a:tblGrid>
                <a:gridCol w="881766"/>
                <a:gridCol w="2643206"/>
                <a:gridCol w="2847253"/>
              </a:tblGrid>
              <a:tr h="3257005">
                <a:tc>
                  <a:txBody>
                    <a:bodyPr/>
                    <a:lstStyle/>
                    <a:p>
                      <a:pPr algn="just">
                        <a:lnSpc>
                          <a:spcPct val="115000"/>
                        </a:lnSpc>
                        <a:spcAft>
                          <a:spcPts val="0"/>
                        </a:spcAft>
                      </a:pPr>
                      <a:r>
                        <a:rPr lang="el-GR" sz="1800" dirty="0" smtClean="0">
                          <a:effectLst/>
                          <a:latin typeface="+mn-lt"/>
                          <a:ea typeface="Times New Roman"/>
                        </a:rPr>
                        <a:t>ΜΗ4</a:t>
                      </a:r>
                    </a:p>
                    <a:p>
                      <a:pPr algn="just">
                        <a:lnSpc>
                          <a:spcPct val="115000"/>
                        </a:lnSpc>
                        <a:spcAft>
                          <a:spcPts val="0"/>
                        </a:spcAft>
                      </a:pPr>
                      <a:endParaRPr lang="el-GR" sz="1800" dirty="0">
                        <a:effectLst/>
                        <a:latin typeface="+mn-lt"/>
                        <a:ea typeface="Times New Roman"/>
                      </a:endParaRPr>
                    </a:p>
                  </a:txBody>
                  <a:tcPr marL="68580" marR="68580" marT="0" marB="0">
                    <a:solidFill>
                      <a:schemeClr val="accent1">
                        <a:lumMod val="20000"/>
                        <a:lumOff val="80000"/>
                      </a:schemeClr>
                    </a:solidFill>
                  </a:tcPr>
                </a:tc>
                <a:tc>
                  <a:txBody>
                    <a:bodyPr/>
                    <a:lstStyle/>
                    <a:p>
                      <a:pPr algn="just">
                        <a:lnSpc>
                          <a:spcPct val="115000"/>
                        </a:lnSpc>
                        <a:spcAft>
                          <a:spcPts val="0"/>
                        </a:spcAft>
                      </a:pPr>
                      <a:r>
                        <a:rPr lang="el-GR" sz="1800" dirty="0" smtClean="0">
                          <a:effectLst/>
                        </a:rPr>
                        <a:t>2.Πολυαιθοξυλιωμένοι </a:t>
                      </a:r>
                      <a:r>
                        <a:rPr lang="el-GR" sz="1800" dirty="0">
                          <a:effectLst/>
                        </a:rPr>
                        <a:t>σορβιτολο-</a:t>
                      </a:r>
                    </a:p>
                    <a:p>
                      <a:pPr algn="just">
                        <a:lnSpc>
                          <a:spcPct val="115000"/>
                        </a:lnSpc>
                        <a:spcAft>
                          <a:spcPts val="0"/>
                        </a:spcAft>
                      </a:pPr>
                      <a:r>
                        <a:rPr lang="el-GR" sz="1800" dirty="0">
                          <a:effectLst/>
                        </a:rPr>
                        <a:t>   εστέρες</a:t>
                      </a:r>
                      <a:endParaRPr lang="el-GR" sz="1800" dirty="0">
                        <a:effectLst/>
                        <a:latin typeface="+mn-lt"/>
                        <a:ea typeface="Times New Roman"/>
                      </a:endParaRPr>
                    </a:p>
                  </a:txBody>
                  <a:tcPr marL="68580" marR="68580" marT="0" marB="0"/>
                </a:tc>
                <a:tc>
                  <a:txBody>
                    <a:bodyPr/>
                    <a:lstStyle/>
                    <a:p>
                      <a:pPr algn="just">
                        <a:lnSpc>
                          <a:spcPct val="115000"/>
                        </a:lnSpc>
                        <a:spcAft>
                          <a:spcPts val="0"/>
                        </a:spcAft>
                      </a:pPr>
                      <a:endParaRPr lang="el-GR" sz="1200" dirty="0">
                        <a:effectLst/>
                        <a:latin typeface="Times New Roman"/>
                        <a:ea typeface="Times New Roman"/>
                      </a:endParaRPr>
                    </a:p>
                  </a:txBody>
                  <a:tcPr marL="68580" marR="68580" marT="0" marB="0"/>
                </a:tc>
              </a:tr>
              <a:tr h="0">
                <a:tc>
                  <a:txBody>
                    <a:bodyPr/>
                    <a:lstStyle/>
                    <a:p>
                      <a:pPr algn="just">
                        <a:lnSpc>
                          <a:spcPct val="115000"/>
                        </a:lnSpc>
                        <a:spcAft>
                          <a:spcPts val="0"/>
                        </a:spcAft>
                      </a:pPr>
                      <a:r>
                        <a:rPr lang="el-GR" sz="1800" dirty="0" smtClean="0">
                          <a:effectLst/>
                          <a:latin typeface="+mn-lt"/>
                          <a:ea typeface="Times New Roman"/>
                        </a:rPr>
                        <a:t>ΜΗ5</a:t>
                      </a:r>
                      <a:endParaRPr lang="el-GR" sz="1800" dirty="0">
                        <a:effectLst/>
                        <a:latin typeface="+mn-lt"/>
                        <a:ea typeface="Times New Roman"/>
                      </a:endParaRPr>
                    </a:p>
                  </a:txBody>
                  <a:tcPr marL="68580" marR="68580" marT="0" marB="0">
                    <a:solidFill>
                      <a:schemeClr val="accent1">
                        <a:lumMod val="20000"/>
                        <a:lumOff val="80000"/>
                      </a:schemeClr>
                    </a:solidFill>
                  </a:tcPr>
                </a:tc>
                <a:tc>
                  <a:txBody>
                    <a:bodyPr/>
                    <a:lstStyle/>
                    <a:p>
                      <a:pPr algn="just">
                        <a:lnSpc>
                          <a:spcPct val="115000"/>
                        </a:lnSpc>
                        <a:spcAft>
                          <a:spcPts val="0"/>
                        </a:spcAft>
                      </a:pPr>
                      <a:r>
                        <a:rPr lang="el-GR" sz="1800" dirty="0">
                          <a:effectLst/>
                        </a:rPr>
                        <a:t>Οξείδια </a:t>
                      </a:r>
                      <a:r>
                        <a:rPr lang="el-GR" sz="1800" dirty="0" smtClean="0">
                          <a:effectLst/>
                        </a:rPr>
                        <a:t>αμινών</a:t>
                      </a:r>
                    </a:p>
                    <a:p>
                      <a:pPr algn="just">
                        <a:lnSpc>
                          <a:spcPct val="115000"/>
                        </a:lnSpc>
                        <a:spcAft>
                          <a:spcPts val="0"/>
                        </a:spcAft>
                      </a:pPr>
                      <a:endParaRPr lang="el-GR" sz="1800" dirty="0">
                        <a:effectLst/>
                        <a:latin typeface="Times New Roman"/>
                        <a:ea typeface="Times New Roman"/>
                      </a:endParaRPr>
                    </a:p>
                  </a:txBody>
                  <a:tcPr marL="68580" marR="68580" marT="0" marB="0"/>
                </a:tc>
                <a:tc>
                  <a:txBody>
                    <a:bodyPr/>
                    <a:lstStyle/>
                    <a:p>
                      <a:pPr algn="just">
                        <a:lnSpc>
                          <a:spcPct val="115000"/>
                        </a:lnSpc>
                        <a:spcAft>
                          <a:spcPts val="0"/>
                        </a:spcAft>
                      </a:pPr>
                      <a:endParaRPr lang="el-GR" sz="1200" dirty="0">
                        <a:effectLst/>
                        <a:latin typeface="Times New Roman"/>
                        <a:ea typeface="Times New Roman"/>
                      </a:endParaRPr>
                    </a:p>
                  </a:txBody>
                  <a:tcPr marL="68580" marR="68580" marT="0" marB="0"/>
                </a:tc>
              </a:tr>
              <a:tr h="576555">
                <a:tc>
                  <a:txBody>
                    <a:bodyPr/>
                    <a:lstStyle/>
                    <a:p>
                      <a:pPr algn="just">
                        <a:lnSpc>
                          <a:spcPct val="115000"/>
                        </a:lnSpc>
                        <a:spcAft>
                          <a:spcPts val="0"/>
                        </a:spcAft>
                      </a:pPr>
                      <a:r>
                        <a:rPr lang="el-GR" sz="1800" dirty="0" smtClean="0">
                          <a:effectLst/>
                          <a:latin typeface="+mn-lt"/>
                          <a:ea typeface="Times New Roman"/>
                        </a:rPr>
                        <a:t>ΜΗ6</a:t>
                      </a:r>
                      <a:endParaRPr lang="el-GR" sz="1800" dirty="0">
                        <a:effectLst/>
                        <a:latin typeface="+mn-lt"/>
                        <a:ea typeface="Times New Roman"/>
                      </a:endParaRPr>
                    </a:p>
                  </a:txBody>
                  <a:tcPr marL="68580" marR="68580" marT="0" marB="0">
                    <a:solidFill>
                      <a:schemeClr val="accent1">
                        <a:lumMod val="20000"/>
                        <a:lumOff val="80000"/>
                      </a:schemeClr>
                    </a:solidFill>
                  </a:tcPr>
                </a:tc>
                <a:tc>
                  <a:txBody>
                    <a:bodyPr/>
                    <a:lstStyle/>
                    <a:p>
                      <a:pPr algn="just">
                        <a:lnSpc>
                          <a:spcPct val="115000"/>
                        </a:lnSpc>
                        <a:spcAft>
                          <a:spcPts val="0"/>
                        </a:spcAft>
                      </a:pPr>
                      <a:r>
                        <a:rPr lang="el-GR" sz="1800" dirty="0">
                          <a:effectLst/>
                        </a:rPr>
                        <a:t>Αλκυλο-πολυαιθυλενοϊμίνες</a:t>
                      </a:r>
                      <a:endParaRPr lang="el-GR" sz="1800" dirty="0">
                        <a:effectLst/>
                        <a:latin typeface="Times New Roman"/>
                        <a:ea typeface="Times New Roman"/>
                      </a:endParaRPr>
                    </a:p>
                  </a:txBody>
                  <a:tcPr marL="68580" marR="68580" marT="0" marB="0"/>
                </a:tc>
                <a:tc>
                  <a:txBody>
                    <a:bodyPr/>
                    <a:lstStyle/>
                    <a:p>
                      <a:pPr algn="just">
                        <a:lnSpc>
                          <a:spcPct val="115000"/>
                        </a:lnSpc>
                        <a:spcAft>
                          <a:spcPts val="0"/>
                        </a:spcAft>
                      </a:pPr>
                      <a:endParaRPr lang="el-GR" sz="1200" dirty="0">
                        <a:effectLst/>
                        <a:latin typeface="Times New Roman"/>
                        <a:ea typeface="Times New Roman"/>
                      </a:endParaRPr>
                    </a:p>
                  </a:txBody>
                  <a:tcPr marL="68580" marR="68580" marT="0" marB="0"/>
                </a:tc>
              </a:tr>
            </a:tbl>
          </a:graphicData>
        </a:graphic>
      </p:graphicFrame>
      <p:graphicFrame>
        <p:nvGraphicFramePr>
          <p:cNvPr id="6" name="Αντικείμενο 5"/>
          <p:cNvGraphicFramePr>
            <a:graphicFrameLocks noChangeAspect="1"/>
          </p:cNvGraphicFramePr>
          <p:nvPr>
            <p:extLst>
              <p:ext uri="{D42A27DB-BD31-4B8C-83A1-F6EECF244321}">
                <p14:modId xmlns:p14="http://schemas.microsoft.com/office/powerpoint/2010/main" val="703471885"/>
              </p:ext>
            </p:extLst>
          </p:nvPr>
        </p:nvGraphicFramePr>
        <p:xfrm>
          <a:off x="5148064" y="1449435"/>
          <a:ext cx="2520280" cy="3138894"/>
        </p:xfrm>
        <a:graphic>
          <a:graphicData uri="http://schemas.openxmlformats.org/presentationml/2006/ole">
            <mc:AlternateContent xmlns:mc="http://schemas.openxmlformats.org/markup-compatibility/2006">
              <mc:Choice xmlns:v="urn:schemas-microsoft-com:vml" Requires="v">
                <p:oleObj spid="_x0000_s17695" name="CS ChemDraw Drawing" r:id="rId3" imgW="2552700" imgH="3172968" progId="">
                  <p:embed/>
                </p:oleObj>
              </mc:Choice>
              <mc:Fallback>
                <p:oleObj name="CS ChemDraw Drawing" r:id="rId3" imgW="2552700" imgH="3172968" progId="">
                  <p:embed/>
                  <p:pic>
                    <p:nvPicPr>
                      <p:cNvPr id="0" name="Picture 2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1449435"/>
                        <a:ext cx="2520280" cy="3138894"/>
                      </a:xfrm>
                      <a:prstGeom prst="rect">
                        <a:avLst/>
                      </a:prstGeom>
                      <a:noFill/>
                      <a:extLst/>
                    </p:spPr>
                  </p:pic>
                </p:oleObj>
              </mc:Fallback>
            </mc:AlternateContent>
          </a:graphicData>
        </a:graphic>
      </p:graphicFrame>
      <p:graphicFrame>
        <p:nvGraphicFramePr>
          <p:cNvPr id="7" name="Αντικείμενο 6"/>
          <p:cNvGraphicFramePr>
            <a:graphicFrameLocks noChangeAspect="1"/>
          </p:cNvGraphicFramePr>
          <p:nvPr>
            <p:extLst>
              <p:ext uri="{D42A27DB-BD31-4B8C-83A1-F6EECF244321}">
                <p14:modId xmlns:p14="http://schemas.microsoft.com/office/powerpoint/2010/main" val="1256163227"/>
              </p:ext>
            </p:extLst>
          </p:nvPr>
        </p:nvGraphicFramePr>
        <p:xfrm>
          <a:off x="5940152" y="4725144"/>
          <a:ext cx="931862" cy="242887"/>
        </p:xfrm>
        <a:graphic>
          <a:graphicData uri="http://schemas.openxmlformats.org/presentationml/2006/ole">
            <mc:AlternateContent xmlns:mc="http://schemas.openxmlformats.org/markup-compatibility/2006">
              <mc:Choice xmlns:v="urn:schemas-microsoft-com:vml" Requires="v">
                <p:oleObj spid="_x0000_s17696" name="CS ChemDraw Drawing" r:id="rId5" imgW="918716" imgH="248028" progId="">
                  <p:embed/>
                </p:oleObj>
              </mc:Choice>
              <mc:Fallback>
                <p:oleObj name="CS ChemDraw Drawing" r:id="rId5" imgW="918716" imgH="248028" progId="">
                  <p:embed/>
                  <p:pic>
                    <p:nvPicPr>
                      <p:cNvPr id="0" name="Picture 24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0152" y="4725144"/>
                        <a:ext cx="931862" cy="242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Αντικείμενο 7"/>
          <p:cNvGraphicFramePr>
            <a:graphicFrameLocks noChangeAspect="1"/>
          </p:cNvGraphicFramePr>
          <p:nvPr>
            <p:extLst>
              <p:ext uri="{D42A27DB-BD31-4B8C-83A1-F6EECF244321}">
                <p14:modId xmlns:p14="http://schemas.microsoft.com/office/powerpoint/2010/main" val="3996905027"/>
              </p:ext>
            </p:extLst>
          </p:nvPr>
        </p:nvGraphicFramePr>
        <p:xfrm>
          <a:off x="5796136" y="5301208"/>
          <a:ext cx="1552575" cy="284162"/>
        </p:xfrm>
        <a:graphic>
          <a:graphicData uri="http://schemas.openxmlformats.org/presentationml/2006/ole">
            <mc:AlternateContent xmlns:mc="http://schemas.openxmlformats.org/markup-compatibility/2006">
              <mc:Choice xmlns:v="urn:schemas-microsoft-com:vml" Requires="v">
                <p:oleObj spid="_x0000_s17697" name="CS ChemDraw Drawing" r:id="rId7" imgW="1552592" imgH="278288" progId="">
                  <p:embed/>
                </p:oleObj>
              </mc:Choice>
              <mc:Fallback>
                <p:oleObj name="CS ChemDraw Drawing" r:id="rId7" imgW="1552592" imgH="278288" progId="">
                  <p:embed/>
                  <p:pic>
                    <p:nvPicPr>
                      <p:cNvPr id="0" name="Picture 24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6136" y="5301208"/>
                        <a:ext cx="1552575" cy="284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403664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Μη </a:t>
            </a:r>
            <a:r>
              <a:rPr lang="el-GR" dirty="0"/>
              <a:t>ιονικές </a:t>
            </a:r>
            <a:r>
              <a:rPr lang="el-GR" sz="3200" b="0" dirty="0" smtClean="0"/>
              <a:t>(</a:t>
            </a:r>
            <a:r>
              <a:rPr lang="en-US" sz="3200" b="0" dirty="0" smtClean="0"/>
              <a:t>6</a:t>
            </a:r>
            <a:r>
              <a:rPr lang="el-GR" sz="3200" b="0" dirty="0" smtClean="0"/>
              <a:t>/</a:t>
            </a:r>
            <a:r>
              <a:rPr lang="en-US" sz="3200" b="0" dirty="0" smtClean="0"/>
              <a:t>1</a:t>
            </a:r>
            <a:r>
              <a:rPr lang="el-GR" sz="3200" b="0" dirty="0" smtClean="0"/>
              <a:t>3)</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37</a:t>
            </a:fld>
            <a:endParaRPr lang="el-GR" dirty="0">
              <a:solidFill>
                <a:prstClr val="black"/>
              </a:solidFill>
            </a:endParaRPr>
          </a:p>
        </p:txBody>
      </p:sp>
      <mc:AlternateContent xmlns:mc="http://schemas.openxmlformats.org/markup-compatibility/2006" xmlns:a14="http://schemas.microsoft.com/office/drawing/2010/main">
        <mc:Choice Requires="a14">
          <p:sp>
            <p:nvSpPr>
              <p:cNvPr id="5" name="Θέση περιεχομένου 4"/>
              <p:cNvSpPr>
                <a:spLocks noGrp="1"/>
              </p:cNvSpPr>
              <p:nvPr>
                <p:ph idx="1"/>
              </p:nvPr>
            </p:nvSpPr>
            <p:spPr>
              <a:xfrm>
                <a:off x="457200" y="1196752"/>
                <a:ext cx="8229600" cy="5256584"/>
              </a:xfrm>
            </p:spPr>
            <p:txBody>
              <a:bodyPr>
                <a:normAutofit/>
              </a:bodyPr>
              <a:lstStyle/>
              <a:p>
                <a:pPr marL="0" indent="0">
                  <a:buNone/>
                </a:pPr>
                <a:r>
                  <a:rPr lang="el-GR" b="1" dirty="0" smtClean="0">
                    <a:solidFill>
                      <a:srgbClr val="820000"/>
                    </a:solidFill>
                  </a:rPr>
                  <a:t>ΜΗ1. </a:t>
                </a:r>
                <a:r>
                  <a:rPr lang="el-GR" b="1" dirty="0">
                    <a:solidFill>
                      <a:srgbClr val="820000"/>
                    </a:solidFill>
                  </a:rPr>
                  <a:t>Αλκονολαμίδια λιπαρών οξέων</a:t>
                </a:r>
              </a:p>
              <a:p>
                <a:pPr marL="0" indent="0">
                  <a:buNone/>
                </a:pPr>
                <a:r>
                  <a:rPr lang="el-GR" b="1" dirty="0" smtClean="0">
                    <a:solidFill>
                      <a:srgbClr val="225974"/>
                    </a:solidFill>
                  </a:rPr>
                  <a:t>ΜΗ1.1. Μονο- </a:t>
                </a:r>
                <a:r>
                  <a:rPr lang="el-GR" b="1" dirty="0">
                    <a:solidFill>
                      <a:srgbClr val="225974"/>
                    </a:solidFill>
                  </a:rPr>
                  <a:t>και διαλκανολαμίδια λιπαρών οξέων και </a:t>
                </a:r>
                <a:r>
                  <a:rPr lang="el-GR" b="1" dirty="0" smtClean="0">
                    <a:solidFill>
                      <a:srgbClr val="225974"/>
                    </a:solidFill>
                  </a:rPr>
                  <a:t>ΜΗ1.2</a:t>
                </a:r>
                <a:r>
                  <a:rPr lang="el-GR" b="1" dirty="0">
                    <a:solidFill>
                      <a:srgbClr val="225974"/>
                    </a:solidFill>
                  </a:rPr>
                  <a:t>. </a:t>
                </a:r>
                <a:r>
                  <a:rPr lang="el-GR" b="1" dirty="0" smtClean="0">
                    <a:solidFill>
                      <a:srgbClr val="225974"/>
                    </a:solidFill>
                  </a:rPr>
                  <a:t>Πολυαιθοξυλιωμένα αλκανολαμίδια</a:t>
                </a:r>
                <a:endParaRPr lang="el-GR" b="1" dirty="0">
                  <a:solidFill>
                    <a:srgbClr val="225974"/>
                  </a:solidFill>
                </a:endParaRPr>
              </a:p>
              <a:p>
                <a:pPr marL="0" indent="0">
                  <a:buNone/>
                </a:pPr>
                <a:r>
                  <a:rPr lang="el-GR" dirty="0"/>
                  <a:t>Χρησιμοποιούνται κυρίως ως σταθεροποιητές αφρού. Τα πολυαιθοξυλιωμένα παράγωγα, αν και είναι ακριβά ενσωματώνονται στα προϊόντα καθαρισμού προσώπου επειδή έχουν εξαιρετική σταθεροποιητική ικανότητα του αφρού και απλώνονται καλά στο δέρμα. Eπίσης χρησιμοποιούνται για να κάνουν τα προϊόντα πιο παχύρευστα (αύξηση του ιξώδους).</a:t>
                </a:r>
              </a:p>
              <a:p>
                <a:pPr marL="0" indent="0" algn="ctr">
                  <a:spcBef>
                    <a:spcPts val="2400"/>
                  </a:spcBef>
                  <a:buNone/>
                </a:pPr>
                <a14:m>
                  <m:oMath xmlns:m="http://schemas.openxmlformats.org/officeDocument/2006/math">
                    <m:sSub>
                      <m:sSubPr>
                        <m:ctrlPr>
                          <a:rPr lang="en-US" sz="2600" b="1" i="1" smtClean="0">
                            <a:solidFill>
                              <a:schemeClr val="accent5">
                                <a:lumMod val="50000"/>
                              </a:schemeClr>
                            </a:solidFill>
                            <a:latin typeface="Cambria Math"/>
                          </a:rPr>
                        </m:ctrlPr>
                      </m:sSubPr>
                      <m:e>
                        <m:r>
                          <a:rPr lang="en-US" sz="2600" b="1" i="1">
                            <a:solidFill>
                              <a:schemeClr val="accent5">
                                <a:lumMod val="50000"/>
                              </a:schemeClr>
                            </a:solidFill>
                            <a:latin typeface="Cambria Math"/>
                          </a:rPr>
                          <m:t>𝑹𝑪𝑶𝑵𝑯𝑪𝑯</m:t>
                        </m:r>
                      </m:e>
                      <m:sub>
                        <m:r>
                          <a:rPr lang="en-US" sz="2600" b="1" i="1">
                            <a:solidFill>
                              <a:schemeClr val="accent5">
                                <a:lumMod val="50000"/>
                              </a:schemeClr>
                            </a:solidFill>
                            <a:latin typeface="Cambria Math"/>
                          </a:rPr>
                          <m:t>𝟐</m:t>
                        </m:r>
                      </m:sub>
                    </m:sSub>
                    <m:sSub>
                      <m:sSubPr>
                        <m:ctrlPr>
                          <a:rPr lang="en-US" sz="2600" b="1" i="1">
                            <a:solidFill>
                              <a:schemeClr val="accent5">
                                <a:lumMod val="50000"/>
                              </a:schemeClr>
                            </a:solidFill>
                            <a:latin typeface="Cambria Math"/>
                          </a:rPr>
                        </m:ctrlPr>
                      </m:sSubPr>
                      <m:e>
                        <m:r>
                          <a:rPr lang="en-US" sz="2600" b="1" i="1">
                            <a:solidFill>
                              <a:schemeClr val="accent5">
                                <a:lumMod val="50000"/>
                              </a:schemeClr>
                            </a:solidFill>
                            <a:latin typeface="Cambria Math"/>
                          </a:rPr>
                          <m:t>𝑪𝑯</m:t>
                        </m:r>
                      </m:e>
                      <m:sub>
                        <m:r>
                          <a:rPr lang="en-US" sz="2600" b="1" i="1">
                            <a:solidFill>
                              <a:schemeClr val="accent5">
                                <a:lumMod val="50000"/>
                              </a:schemeClr>
                            </a:solidFill>
                            <a:latin typeface="Cambria Math"/>
                          </a:rPr>
                          <m:t>𝟐</m:t>
                        </m:r>
                      </m:sub>
                    </m:sSub>
                    <m:r>
                      <a:rPr lang="en-US" sz="2600" b="1" i="1">
                        <a:solidFill>
                          <a:schemeClr val="accent5">
                            <a:lumMod val="50000"/>
                          </a:schemeClr>
                        </a:solidFill>
                        <a:latin typeface="Cambria Math"/>
                      </a:rPr>
                      <m:t>𝑶𝑯</m:t>
                    </m:r>
                  </m:oMath>
                </a14:m>
                <a:r>
                  <a:rPr lang="el-GR" sz="2600" b="1" dirty="0" smtClean="0">
                    <a:solidFill>
                      <a:schemeClr val="accent5">
                        <a:lumMod val="50000"/>
                      </a:schemeClr>
                    </a:solidFill>
                    <a:ea typeface="Times New Roman"/>
                  </a:rPr>
                  <a:t>  </a:t>
                </a:r>
                <a:r>
                  <a:rPr lang="el-GR" sz="2000" b="1" dirty="0" smtClean="0">
                    <a:solidFill>
                      <a:schemeClr val="accent5">
                        <a:lumMod val="50000"/>
                      </a:schemeClr>
                    </a:solidFill>
                    <a:ea typeface="Times New Roman"/>
                  </a:rPr>
                  <a:t>(ΜΗ1.1)</a:t>
                </a:r>
                <a:endParaRPr lang="en-US" sz="2000" b="1" dirty="0">
                  <a:solidFill>
                    <a:schemeClr val="accent5">
                      <a:lumMod val="50000"/>
                    </a:schemeClr>
                  </a:solidFill>
                  <a:ea typeface="Times New Roman"/>
                </a:endParaRPr>
              </a:p>
              <a:p>
                <a:endParaRPr lang="el-GR" dirty="0"/>
              </a:p>
            </p:txBody>
          </p:sp>
        </mc:Choice>
        <mc:Fallback xmlns="">
          <p:sp>
            <p:nvSpPr>
              <p:cNvPr id="5" name="Θέση περιεχομένου 4"/>
              <p:cNvSpPr>
                <a:spLocks noGrp="1" noRot="1" noChangeAspect="1" noMove="1" noResize="1" noEditPoints="1" noAdjustHandles="1" noChangeArrowheads="1" noChangeShapeType="1" noTextEdit="1"/>
              </p:cNvSpPr>
              <p:nvPr>
                <p:ph idx="1"/>
              </p:nvPr>
            </p:nvSpPr>
            <p:spPr>
              <a:xfrm>
                <a:off x="457200" y="1196752"/>
                <a:ext cx="8229600" cy="5256584"/>
              </a:xfrm>
              <a:blipFill rotWithShape="1">
                <a:blip r:embed="rId2"/>
                <a:stretch>
                  <a:fillRect l="-1111" t="-579"/>
                </a:stretch>
              </a:blipFill>
            </p:spPr>
            <p:txBody>
              <a:bodyPr/>
              <a:lstStyle/>
              <a:p>
                <a:r>
                  <a:rPr lang="el-GR">
                    <a:noFill/>
                  </a:rPr>
                  <a:t> </a:t>
                </a:r>
              </a:p>
            </p:txBody>
          </p:sp>
        </mc:Fallback>
      </mc:AlternateContent>
    </p:spTree>
    <p:extLst>
      <p:ext uri="{BB962C8B-B14F-4D97-AF65-F5344CB8AC3E}">
        <p14:creationId xmlns:p14="http://schemas.microsoft.com/office/powerpoint/2010/main" val="9144222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Μη </a:t>
            </a:r>
            <a:r>
              <a:rPr lang="el-GR" dirty="0"/>
              <a:t>ιονικές </a:t>
            </a:r>
            <a:r>
              <a:rPr lang="el-GR" sz="3200" b="0" dirty="0" smtClean="0"/>
              <a:t>(</a:t>
            </a:r>
            <a:r>
              <a:rPr lang="el-GR" sz="3200" b="0" dirty="0"/>
              <a:t>7</a:t>
            </a:r>
            <a:r>
              <a:rPr lang="el-GR" sz="3200" b="0" dirty="0" smtClean="0"/>
              <a:t>/</a:t>
            </a:r>
            <a:r>
              <a:rPr lang="en-US" sz="3200" b="0" dirty="0" smtClean="0"/>
              <a:t>1</a:t>
            </a:r>
            <a:r>
              <a:rPr lang="el-GR" sz="3200" b="0" dirty="0" smtClean="0"/>
              <a:t>3)</a:t>
            </a:r>
            <a:endParaRPr lang="el-GR" dirty="0"/>
          </a:p>
        </p:txBody>
      </p:sp>
      <p:sp>
        <p:nvSpPr>
          <p:cNvPr id="3" name="Θέση περιεχομένου 2"/>
          <p:cNvSpPr>
            <a:spLocks noGrp="1"/>
          </p:cNvSpPr>
          <p:nvPr>
            <p:ph idx="1"/>
          </p:nvPr>
        </p:nvSpPr>
        <p:spPr/>
        <p:txBody>
          <a:bodyPr/>
          <a:lstStyle/>
          <a:p>
            <a:pPr marL="0" indent="0">
              <a:buNone/>
            </a:pPr>
            <a:r>
              <a:rPr lang="el-GR" b="1" dirty="0" smtClean="0">
                <a:solidFill>
                  <a:srgbClr val="820000"/>
                </a:solidFill>
              </a:rPr>
              <a:t>ΜΗ2.1. Πολυαιθοξυλιωμένες </a:t>
            </a:r>
            <a:r>
              <a:rPr lang="el-GR" b="1" dirty="0">
                <a:solidFill>
                  <a:srgbClr val="820000"/>
                </a:solidFill>
              </a:rPr>
              <a:t>αλκοόλες (</a:t>
            </a:r>
            <a:r>
              <a:rPr lang="el-GR" b="1" dirty="0" smtClean="0">
                <a:solidFill>
                  <a:srgbClr val="820000"/>
                </a:solidFill>
              </a:rPr>
              <a:t>αιθέρες</a:t>
            </a:r>
            <a:r>
              <a:rPr lang="en-US" b="1" dirty="0" smtClean="0">
                <a:solidFill>
                  <a:srgbClr val="820000"/>
                </a:solidFill>
              </a:rPr>
              <a:t> </a:t>
            </a:r>
            <a:r>
              <a:rPr lang="el-GR" b="1" dirty="0" smtClean="0">
                <a:solidFill>
                  <a:srgbClr val="820000"/>
                </a:solidFill>
              </a:rPr>
              <a:t>πολυαιθυλενογλυκόλης</a:t>
            </a:r>
            <a:r>
              <a:rPr lang="el-GR" b="1" dirty="0">
                <a:solidFill>
                  <a:srgbClr val="820000"/>
                </a:solidFill>
              </a:rPr>
              <a:t>, PEGethers) </a:t>
            </a:r>
          </a:p>
          <a:p>
            <a:pPr marL="0" indent="0">
              <a:buNone/>
            </a:pPr>
            <a:r>
              <a:rPr lang="el-GR" dirty="0"/>
              <a:t>Μπορεί να έχουν ποικίλες τιμές HLB, ανάλογα, με τον αριθμό των υδρόφιλων αιθοξυλενομάδων που φέρουν. Είναι συμβατές με όλες τις υπόλοιπες επιφανειακοενεργές ουσίες. </a:t>
            </a:r>
          </a:p>
          <a:p>
            <a:pPr marL="0" indent="0">
              <a:buNone/>
            </a:pPr>
            <a:r>
              <a:rPr lang="el-GR" dirty="0"/>
              <a:t>Ονομάζονται διεθνώς από τη λιπαρή αλκοόλη την οποία προέρχονται και ακολουθούν:  το πρόθεμα eth (που αποτελεί σύντμηση του προθέματος αιθοξυ-) και ο αριθμός των αιθοξυλενομάδων.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38</a:t>
            </a:fld>
            <a:endParaRPr lang="el-GR" dirty="0">
              <a:solidFill>
                <a:prstClr val="black"/>
              </a:solidFill>
            </a:endParaRPr>
          </a:p>
        </p:txBody>
      </p:sp>
    </p:spTree>
    <p:extLst>
      <p:ext uri="{BB962C8B-B14F-4D97-AF65-F5344CB8AC3E}">
        <p14:creationId xmlns:p14="http://schemas.microsoft.com/office/powerpoint/2010/main" val="28191367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Ανιονικές </a:t>
            </a:r>
            <a:r>
              <a:rPr lang="el-GR" sz="3200" b="0" dirty="0" smtClean="0"/>
              <a:t>(2/</a:t>
            </a:r>
            <a:r>
              <a:rPr lang="en-US" sz="3200" b="0" dirty="0" smtClean="0"/>
              <a:t>13</a:t>
            </a:r>
            <a:r>
              <a:rPr lang="el-GR" sz="3200" b="0" dirty="0" smtClean="0"/>
              <a:t>)</a:t>
            </a:r>
            <a:endParaRPr lang="el-GR" dirty="0"/>
          </a:p>
        </p:txBody>
      </p:sp>
      <p:sp>
        <p:nvSpPr>
          <p:cNvPr id="3" name="Θέση περιεχομένου 2"/>
          <p:cNvSpPr>
            <a:spLocks noGrp="1"/>
          </p:cNvSpPr>
          <p:nvPr>
            <p:ph idx="1"/>
          </p:nvPr>
        </p:nvSpPr>
        <p:spPr/>
        <p:txBody>
          <a:bodyPr/>
          <a:lstStyle/>
          <a:p>
            <a:r>
              <a:rPr lang="el-GR" dirty="0"/>
              <a:t>Οι υδρόφιλες, ανιονικές ομάδες συνδέονται με το λιπόφιλο, υδρογονανθρακικό μέρος του μορίου: </a:t>
            </a:r>
          </a:p>
          <a:p>
            <a:pPr marL="857250" lvl="1" indent="-457200">
              <a:buFont typeface="+mj-lt"/>
              <a:buAutoNum type="arabicPeriod"/>
            </a:pPr>
            <a:r>
              <a:rPr lang="el-GR" dirty="0" smtClean="0"/>
              <a:t>Απευθείας</a:t>
            </a:r>
            <a:r>
              <a:rPr lang="en-US" dirty="0" smtClean="0"/>
              <a:t>,</a:t>
            </a:r>
            <a:endParaRPr lang="el-GR" dirty="0"/>
          </a:p>
          <a:p>
            <a:pPr marL="857250" lvl="1" indent="-457200">
              <a:buFont typeface="+mj-lt"/>
              <a:buAutoNum type="arabicPeriod"/>
            </a:pPr>
            <a:r>
              <a:rPr lang="el-GR" dirty="0" smtClean="0"/>
              <a:t>Mε </a:t>
            </a:r>
            <a:r>
              <a:rPr lang="el-GR" dirty="0"/>
              <a:t>εστερικούς </a:t>
            </a:r>
            <a:r>
              <a:rPr lang="el-GR" dirty="0" smtClean="0"/>
              <a:t>δεσμούς</a:t>
            </a:r>
            <a:r>
              <a:rPr lang="en-US" dirty="0" smtClean="0"/>
              <a:t>,</a:t>
            </a:r>
            <a:endParaRPr lang="el-GR" dirty="0"/>
          </a:p>
          <a:p>
            <a:pPr marL="857250" lvl="1" indent="-457200">
              <a:buFont typeface="+mj-lt"/>
              <a:buAutoNum type="arabicPeriod"/>
            </a:pPr>
            <a:r>
              <a:rPr lang="el-GR" dirty="0" smtClean="0"/>
              <a:t>Με </a:t>
            </a:r>
            <a:r>
              <a:rPr lang="el-GR" dirty="0"/>
              <a:t>αιθερικούς </a:t>
            </a:r>
            <a:r>
              <a:rPr lang="el-GR" dirty="0" smtClean="0"/>
              <a:t>δεσμούς</a:t>
            </a:r>
            <a:r>
              <a:rPr lang="en-US" dirty="0" smtClean="0"/>
              <a:t>,</a:t>
            </a:r>
            <a:endParaRPr lang="el-GR" dirty="0"/>
          </a:p>
          <a:p>
            <a:pPr marL="857250" lvl="1" indent="-457200">
              <a:buFont typeface="+mj-lt"/>
              <a:buAutoNum type="arabicPeriod"/>
            </a:pPr>
            <a:r>
              <a:rPr lang="el-GR" dirty="0" smtClean="0"/>
              <a:t>Με </a:t>
            </a:r>
            <a:r>
              <a:rPr lang="el-GR" dirty="0"/>
              <a:t>αμιδικούς δεσμούς και </a:t>
            </a:r>
          </a:p>
          <a:p>
            <a:pPr marL="857250" lvl="1" indent="-457200">
              <a:buFont typeface="+mj-lt"/>
              <a:buAutoNum type="arabicPeriod"/>
            </a:pPr>
            <a:r>
              <a:rPr lang="el-GR" dirty="0" smtClean="0"/>
              <a:t>Με </a:t>
            </a:r>
            <a:r>
              <a:rPr lang="el-GR" dirty="0"/>
              <a:t>αμιδινικούς </a:t>
            </a:r>
            <a:r>
              <a:rPr lang="el-GR" dirty="0" smtClean="0"/>
              <a:t>δεσμούς.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dirty="0">
              <a:solidFill>
                <a:prstClr val="black"/>
              </a:solidFill>
            </a:endParaRPr>
          </a:p>
        </p:txBody>
      </p:sp>
    </p:spTree>
    <p:extLst>
      <p:ext uri="{BB962C8B-B14F-4D97-AF65-F5344CB8AC3E}">
        <p14:creationId xmlns:p14="http://schemas.microsoft.com/office/powerpoint/2010/main" val="35578910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Μη </a:t>
            </a:r>
            <a:r>
              <a:rPr lang="el-GR" dirty="0"/>
              <a:t>ιονικές </a:t>
            </a:r>
            <a:r>
              <a:rPr lang="el-GR" sz="3200" b="0" dirty="0" smtClean="0"/>
              <a:t>(</a:t>
            </a:r>
            <a:r>
              <a:rPr lang="el-GR" sz="3200" b="0" dirty="0"/>
              <a:t>8</a:t>
            </a:r>
            <a:r>
              <a:rPr lang="el-GR" sz="3200" b="0" dirty="0" smtClean="0"/>
              <a:t>/</a:t>
            </a:r>
            <a:r>
              <a:rPr lang="en-US" sz="3200" b="0" dirty="0" smtClean="0"/>
              <a:t>1</a:t>
            </a:r>
            <a:r>
              <a:rPr lang="el-GR" sz="3200" b="0" dirty="0" smtClean="0"/>
              <a:t>3)</a:t>
            </a:r>
            <a:endParaRPr lang="el-GR" dirty="0"/>
          </a:p>
        </p:txBody>
      </p:sp>
      <p:sp>
        <p:nvSpPr>
          <p:cNvPr id="3" name="Θέση περιεχομένου 2"/>
          <p:cNvSpPr>
            <a:spLocks noGrp="1"/>
          </p:cNvSpPr>
          <p:nvPr>
            <p:ph idx="1"/>
          </p:nvPr>
        </p:nvSpPr>
        <p:spPr/>
        <p:txBody>
          <a:bodyPr>
            <a:noAutofit/>
          </a:bodyPr>
          <a:lstStyle/>
          <a:p>
            <a:pPr marL="0" indent="0">
              <a:buNone/>
            </a:pPr>
            <a:r>
              <a:rPr lang="el-GR" sz="2200" dirty="0" smtClean="0"/>
              <a:t>Έχουν </a:t>
            </a:r>
            <a:r>
              <a:rPr lang="el-GR" sz="2200" dirty="0"/>
              <a:t>μικρή αφριστική ικανότητα, αλλά χρησιμοποιούνται ιδιαίτερα ως </a:t>
            </a:r>
            <a:r>
              <a:rPr lang="el-GR" sz="2200" b="1" dirty="0"/>
              <a:t>γαλακτωματοποιητές και διαλυτοποιητές</a:t>
            </a:r>
            <a:r>
              <a:rPr lang="el-GR" sz="2200" dirty="0"/>
              <a:t>. Είναι </a:t>
            </a:r>
            <a:r>
              <a:rPr lang="el-GR" sz="2200" dirty="0" smtClean="0"/>
              <a:t>ευοξείδωτες και </a:t>
            </a:r>
            <a:r>
              <a:rPr lang="el-GR" sz="2200" dirty="0"/>
              <a:t>απαιτούν την προσθήκη αντιοξειδωτικών, όπου χρησιμοποιούνται.</a:t>
            </a:r>
          </a:p>
          <a:p>
            <a:pPr marL="0" indent="0">
              <a:buNone/>
            </a:pPr>
            <a:r>
              <a:rPr lang="el-GR" sz="2200" dirty="0"/>
              <a:t>Ονομάζονται διεθνώς από τη λιπαρή αλκοόλη την οποία προέρχονται και ακολουθούν:  το πρόθεμα </a:t>
            </a:r>
            <a:r>
              <a:rPr lang="en-US" sz="2200" dirty="0"/>
              <a:t>eth</a:t>
            </a:r>
            <a:r>
              <a:rPr lang="el-GR" sz="2200" dirty="0"/>
              <a:t> (που αποτελεί σύντμηση του προθέματος αιθοξυ-) και ο αριθμός των αιθοξυλενομάδων. </a:t>
            </a:r>
          </a:p>
          <a:p>
            <a:pPr marL="0" indent="0">
              <a:buNone/>
            </a:pPr>
            <a:r>
              <a:rPr lang="el-GR" sz="2200" b="1" dirty="0"/>
              <a:t>Παράδειγμα: </a:t>
            </a:r>
            <a:r>
              <a:rPr lang="el-GR" sz="2200" dirty="0"/>
              <a:t>η επιφανειακοενεργή ουσία με ονομασία </a:t>
            </a:r>
            <a:r>
              <a:rPr lang="en-US" sz="2200" dirty="0"/>
              <a:t>INCI</a:t>
            </a:r>
            <a:r>
              <a:rPr lang="el-GR" sz="2200" dirty="0"/>
              <a:t>:</a:t>
            </a:r>
            <a:r>
              <a:rPr lang="en-US" sz="2200" b="1" dirty="0" err="1"/>
              <a:t>Oleth</a:t>
            </a:r>
            <a:r>
              <a:rPr lang="el-GR" sz="2200" b="1" dirty="0"/>
              <a:t>-5 </a:t>
            </a:r>
            <a:r>
              <a:rPr lang="el-GR" sz="2200" dirty="0"/>
              <a:t>είναι η </a:t>
            </a:r>
            <a:r>
              <a:rPr lang="el-GR" sz="2200" b="1" dirty="0"/>
              <a:t>ελαϊκή αλκοόλη </a:t>
            </a:r>
            <a:r>
              <a:rPr lang="el-GR" sz="2200" dirty="0"/>
              <a:t>(</a:t>
            </a:r>
            <a:r>
              <a:rPr lang="en-US" sz="2200" dirty="0"/>
              <a:t>Oleyl</a:t>
            </a:r>
            <a:r>
              <a:rPr lang="el-GR" sz="2200" dirty="0"/>
              <a:t> </a:t>
            </a:r>
            <a:r>
              <a:rPr lang="en-US" sz="2200" dirty="0"/>
              <a:t>alcohol</a:t>
            </a:r>
            <a:r>
              <a:rPr lang="el-GR" sz="2200" dirty="0"/>
              <a:t>) με </a:t>
            </a:r>
            <a:r>
              <a:rPr lang="el-GR" sz="2200" b="1" dirty="0"/>
              <a:t>πέντε αιθοξυλενομάδες (</a:t>
            </a:r>
            <a:r>
              <a:rPr lang="en-US" sz="2200" b="1" dirty="0"/>
              <a:t>-</a:t>
            </a:r>
            <a:r>
              <a:rPr lang="el-GR" sz="2200" b="1" dirty="0"/>
              <a:t>Ο</a:t>
            </a:r>
            <a:r>
              <a:rPr lang="en-US" sz="2200" b="1" dirty="0"/>
              <a:t>C</a:t>
            </a:r>
            <a:r>
              <a:rPr lang="en-US" sz="2200" b="1" baseline="-25000" dirty="0"/>
              <a:t>2</a:t>
            </a:r>
            <a:r>
              <a:rPr lang="en-US" sz="2200" b="1" dirty="0"/>
              <a:t>H</a:t>
            </a:r>
            <a:r>
              <a:rPr lang="en-US" sz="2200" b="1" baseline="-25000" dirty="0"/>
              <a:t>5</a:t>
            </a:r>
            <a:r>
              <a:rPr lang="en-US" sz="2200" b="1" dirty="0"/>
              <a:t>)</a:t>
            </a:r>
            <a:endParaRPr lang="el-GR" sz="2200" b="1" dirty="0"/>
          </a:p>
          <a:p>
            <a:pPr marL="0" indent="0">
              <a:buNone/>
            </a:pP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39</a:t>
            </a:fld>
            <a:endParaRPr lang="el-GR" dirty="0">
              <a:solidFill>
                <a:prstClr val="black"/>
              </a:solidFill>
            </a:endParaRPr>
          </a:p>
        </p:txBody>
      </p:sp>
    </p:spTree>
    <p:extLst>
      <p:ext uri="{BB962C8B-B14F-4D97-AF65-F5344CB8AC3E}">
        <p14:creationId xmlns:p14="http://schemas.microsoft.com/office/powerpoint/2010/main" val="19498908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Μη </a:t>
            </a:r>
            <a:r>
              <a:rPr lang="el-GR" dirty="0"/>
              <a:t>ιονικές </a:t>
            </a:r>
            <a:r>
              <a:rPr lang="el-GR" sz="3200" b="0" dirty="0" smtClean="0"/>
              <a:t>(</a:t>
            </a:r>
            <a:r>
              <a:rPr lang="el-GR" sz="3200" b="0" dirty="0"/>
              <a:t>9</a:t>
            </a:r>
            <a:r>
              <a:rPr lang="el-GR" sz="3200" b="0" dirty="0" smtClean="0"/>
              <a:t>/</a:t>
            </a:r>
            <a:r>
              <a:rPr lang="en-US" sz="3200" b="0" dirty="0" smtClean="0"/>
              <a:t>1</a:t>
            </a:r>
            <a:r>
              <a:rPr lang="el-GR" sz="3200" b="0" dirty="0" smtClean="0"/>
              <a:t>3)</a:t>
            </a:r>
            <a:endParaRPr lang="el-GR" dirty="0"/>
          </a:p>
        </p:txBody>
      </p:sp>
      <p:sp>
        <p:nvSpPr>
          <p:cNvPr id="3" name="Θέση περιεχομένου 2"/>
          <p:cNvSpPr>
            <a:spLocks noGrp="1"/>
          </p:cNvSpPr>
          <p:nvPr>
            <p:ph idx="1"/>
          </p:nvPr>
        </p:nvSpPr>
        <p:spPr>
          <a:xfrm>
            <a:off x="457200" y="1196752"/>
            <a:ext cx="8229600" cy="2232248"/>
          </a:xfrm>
        </p:spPr>
        <p:txBody>
          <a:bodyPr/>
          <a:lstStyle/>
          <a:p>
            <a:pPr marL="0" indent="0">
              <a:buNone/>
            </a:pPr>
            <a:r>
              <a:rPr lang="el-GR" b="1" dirty="0" smtClean="0">
                <a:solidFill>
                  <a:srgbClr val="820000"/>
                </a:solidFill>
              </a:rPr>
              <a:t>ΜΗ2.2.Πολυπροποξυλιωμένες </a:t>
            </a:r>
            <a:r>
              <a:rPr lang="el-GR" b="1" dirty="0">
                <a:solidFill>
                  <a:srgbClr val="820000"/>
                </a:solidFill>
              </a:rPr>
              <a:t>αλκοόλες (αιθέρες πολυπροπυλενογλυκόλης, PPGethers)</a:t>
            </a:r>
          </a:p>
          <a:p>
            <a:pPr marL="0" indent="0">
              <a:buNone/>
            </a:pPr>
            <a:r>
              <a:rPr lang="el-GR" dirty="0" smtClean="0"/>
              <a:t>Χρησιμοποιούνται </a:t>
            </a:r>
            <a:r>
              <a:rPr lang="el-GR" dirty="0"/>
              <a:t>κυρίως ως γαλακτωματοποιητές, μαλακτικοί και λιπαντικοί παράγοντες.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40</a:t>
            </a:fld>
            <a:endParaRPr lang="el-GR" dirty="0">
              <a:solidFill>
                <a:prstClr val="black"/>
              </a:solidFill>
            </a:endParaRPr>
          </a:p>
        </p:txBody>
      </p:sp>
      <p:graphicFrame>
        <p:nvGraphicFramePr>
          <p:cNvPr id="5" name="Αντικείμενο 4"/>
          <p:cNvGraphicFramePr>
            <a:graphicFrameLocks noChangeAspect="1"/>
          </p:cNvGraphicFramePr>
          <p:nvPr>
            <p:extLst>
              <p:ext uri="{D42A27DB-BD31-4B8C-83A1-F6EECF244321}">
                <p14:modId xmlns:p14="http://schemas.microsoft.com/office/powerpoint/2010/main" val="2371756762"/>
              </p:ext>
            </p:extLst>
          </p:nvPr>
        </p:nvGraphicFramePr>
        <p:xfrm>
          <a:off x="1691680" y="3717032"/>
          <a:ext cx="5381457" cy="1656184"/>
        </p:xfrm>
        <a:graphic>
          <a:graphicData uri="http://schemas.openxmlformats.org/presentationml/2006/ole">
            <mc:AlternateContent xmlns:mc="http://schemas.openxmlformats.org/markup-compatibility/2006">
              <mc:Choice xmlns:v="urn:schemas-microsoft-com:vml" Requires="v">
                <p:oleObj spid="_x0000_s18528" name="CS ChemDraw Drawing" r:id="rId3" imgW="1799844" imgH="786384" progId="">
                  <p:embed/>
                </p:oleObj>
              </mc:Choice>
              <mc:Fallback>
                <p:oleObj name="CS ChemDraw Drawing" r:id="rId3" imgW="1799844" imgH="786384" progId="">
                  <p:embed/>
                  <p:pic>
                    <p:nvPicPr>
                      <p:cNvPr id="0" name="Picture 8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3717032"/>
                        <a:ext cx="5381457" cy="1656184"/>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17141570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Μη </a:t>
            </a:r>
            <a:r>
              <a:rPr lang="el-GR" dirty="0"/>
              <a:t>ιονικές </a:t>
            </a:r>
            <a:r>
              <a:rPr lang="el-GR" sz="3200" b="0" dirty="0"/>
              <a:t>(</a:t>
            </a:r>
            <a:r>
              <a:rPr lang="en-US" sz="3200" b="0" dirty="0" smtClean="0"/>
              <a:t>1</a:t>
            </a:r>
            <a:r>
              <a:rPr lang="el-GR" sz="3200" b="0" dirty="0" smtClean="0"/>
              <a:t>0/</a:t>
            </a:r>
            <a:r>
              <a:rPr lang="en-US" sz="3200" b="0" dirty="0" smtClean="0"/>
              <a:t>1</a:t>
            </a:r>
            <a:r>
              <a:rPr lang="el-GR" sz="3200" b="0" dirty="0" smtClean="0"/>
              <a:t>3)</a:t>
            </a:r>
            <a:endParaRPr lang="el-GR" dirty="0"/>
          </a:p>
        </p:txBody>
      </p:sp>
      <p:sp>
        <p:nvSpPr>
          <p:cNvPr id="3" name="Θέση περιεχομένου 2"/>
          <p:cNvSpPr>
            <a:spLocks noGrp="1"/>
          </p:cNvSpPr>
          <p:nvPr>
            <p:ph idx="1"/>
          </p:nvPr>
        </p:nvSpPr>
        <p:spPr>
          <a:xfrm>
            <a:off x="457200" y="1196752"/>
            <a:ext cx="8229600" cy="3888432"/>
          </a:xfrm>
        </p:spPr>
        <p:txBody>
          <a:bodyPr/>
          <a:lstStyle/>
          <a:p>
            <a:pPr marL="0" indent="0">
              <a:buNone/>
            </a:pPr>
            <a:r>
              <a:rPr lang="el-GR" b="1" dirty="0" smtClean="0">
                <a:solidFill>
                  <a:srgbClr val="820000"/>
                </a:solidFill>
              </a:rPr>
              <a:t>ΜΗ2.</a:t>
            </a:r>
            <a:r>
              <a:rPr lang="en-US" b="1" dirty="0" smtClean="0">
                <a:solidFill>
                  <a:srgbClr val="820000"/>
                </a:solidFill>
              </a:rPr>
              <a:t>3</a:t>
            </a:r>
            <a:r>
              <a:rPr lang="el-GR" b="1" dirty="0" smtClean="0">
                <a:solidFill>
                  <a:srgbClr val="820000"/>
                </a:solidFill>
              </a:rPr>
              <a:t>.Πολυαιθοξυ-πολυπροποξυλιωμένες </a:t>
            </a:r>
            <a:r>
              <a:rPr lang="el-GR" b="1" dirty="0">
                <a:solidFill>
                  <a:srgbClr val="820000"/>
                </a:solidFill>
              </a:rPr>
              <a:t>αλκοόλες (</a:t>
            </a:r>
            <a:r>
              <a:rPr lang="en-US" b="1" dirty="0">
                <a:solidFill>
                  <a:srgbClr val="820000"/>
                </a:solidFill>
              </a:rPr>
              <a:t>Poloxamers</a:t>
            </a:r>
            <a:r>
              <a:rPr lang="en-US" b="1" dirty="0" smtClean="0">
                <a:solidFill>
                  <a:srgbClr val="820000"/>
                </a:solidFill>
              </a:rPr>
              <a:t>)</a:t>
            </a:r>
            <a:endParaRPr lang="el-GR" b="1" dirty="0" smtClean="0">
              <a:solidFill>
                <a:srgbClr val="820000"/>
              </a:solidFill>
            </a:endParaRPr>
          </a:p>
          <a:p>
            <a:pPr marL="0" indent="0">
              <a:buNone/>
            </a:pPr>
            <a:r>
              <a:rPr lang="el-GR" dirty="0"/>
              <a:t>Αποτελούνται από τον συνδυασμό πολυπροπυλενογλυκόλης που αποτελεί το υδρόφοβο τμήμα και πολυαιθυλενογλυκόλης που είναι το υδρόφιλο. Ονομάζονται και συμπολυμερή πολυαιθυλενογλυκόλης/πολυπροπυλενογλυκόλης. Έχουν χαμηλή αφριστική ικανότητα, είναι ήπια καθαριστικά και χρησιμοποιούνται ως γαλακτωματοποιητές και διαλυτοποιητές.</a:t>
            </a:r>
          </a:p>
          <a:p>
            <a:pPr marL="0" indent="0">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41</a:t>
            </a:fld>
            <a:endParaRPr lang="el-GR" dirty="0">
              <a:solidFill>
                <a:prstClr val="black"/>
              </a:solidFill>
            </a:endParaRPr>
          </a:p>
        </p:txBody>
      </p:sp>
      <p:graphicFrame>
        <p:nvGraphicFramePr>
          <p:cNvPr id="5" name="Αντικείμενο 4"/>
          <p:cNvGraphicFramePr>
            <a:graphicFrameLocks noChangeAspect="1"/>
          </p:cNvGraphicFramePr>
          <p:nvPr>
            <p:extLst>
              <p:ext uri="{D42A27DB-BD31-4B8C-83A1-F6EECF244321}">
                <p14:modId xmlns:p14="http://schemas.microsoft.com/office/powerpoint/2010/main" val="2735516777"/>
              </p:ext>
            </p:extLst>
          </p:nvPr>
        </p:nvGraphicFramePr>
        <p:xfrm>
          <a:off x="2627784" y="4797152"/>
          <a:ext cx="4032250" cy="1441450"/>
        </p:xfrm>
        <a:graphic>
          <a:graphicData uri="http://schemas.openxmlformats.org/presentationml/2006/ole">
            <mc:AlternateContent xmlns:mc="http://schemas.openxmlformats.org/markup-compatibility/2006">
              <mc:Choice xmlns:v="urn:schemas-microsoft-com:vml" Requires="v">
                <p:oleObj spid="_x0000_s19552" name="CS ChemDraw Drawing" r:id="rId3" imgW="2881653" imgH="896142" progId="">
                  <p:embed/>
                </p:oleObj>
              </mc:Choice>
              <mc:Fallback>
                <p:oleObj name="CS ChemDraw Drawing" r:id="rId3" imgW="2881653" imgH="896142" progId="">
                  <p:embed/>
                  <p:pic>
                    <p:nvPicPr>
                      <p:cNvPr id="0" name="Picture 8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784" y="4797152"/>
                        <a:ext cx="4032250" cy="1441450"/>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42088183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Μη </a:t>
            </a:r>
            <a:r>
              <a:rPr lang="el-GR" dirty="0"/>
              <a:t>ιονικές </a:t>
            </a:r>
            <a:r>
              <a:rPr lang="el-GR" sz="3200" b="0" dirty="0"/>
              <a:t>(</a:t>
            </a:r>
            <a:r>
              <a:rPr lang="en-US" sz="3200" b="0" dirty="0" smtClean="0"/>
              <a:t>1</a:t>
            </a:r>
            <a:r>
              <a:rPr lang="el-GR" sz="3200" b="0" dirty="0" smtClean="0"/>
              <a:t>1/</a:t>
            </a:r>
            <a:r>
              <a:rPr lang="en-US" sz="3200" b="0" dirty="0" smtClean="0"/>
              <a:t>1</a:t>
            </a:r>
            <a:r>
              <a:rPr lang="el-GR" sz="3200" b="0" dirty="0" smtClean="0"/>
              <a:t>3)</a:t>
            </a:r>
            <a:endParaRPr lang="el-GR" dirty="0"/>
          </a:p>
        </p:txBody>
      </p:sp>
      <p:sp>
        <p:nvSpPr>
          <p:cNvPr id="3" name="Θέση περιεχομένου 2"/>
          <p:cNvSpPr>
            <a:spLocks noGrp="1"/>
          </p:cNvSpPr>
          <p:nvPr>
            <p:ph idx="1"/>
          </p:nvPr>
        </p:nvSpPr>
        <p:spPr>
          <a:xfrm>
            <a:off x="457200" y="1196752"/>
            <a:ext cx="8229600" cy="2232248"/>
          </a:xfrm>
        </p:spPr>
        <p:txBody>
          <a:bodyPr/>
          <a:lstStyle/>
          <a:p>
            <a:pPr marL="0" indent="0">
              <a:buNone/>
            </a:pPr>
            <a:r>
              <a:rPr lang="el-GR" b="1" dirty="0" smtClean="0">
                <a:solidFill>
                  <a:srgbClr val="820000"/>
                </a:solidFill>
              </a:rPr>
              <a:t>ΜΗ3. Πολυαιθοξυλιωμένα </a:t>
            </a:r>
            <a:r>
              <a:rPr lang="el-GR" b="1" dirty="0">
                <a:solidFill>
                  <a:srgbClr val="820000"/>
                </a:solidFill>
              </a:rPr>
              <a:t>λίπη και λάδια</a:t>
            </a:r>
          </a:p>
          <a:p>
            <a:pPr marL="0" indent="0">
              <a:buNone/>
            </a:pPr>
            <a:r>
              <a:rPr lang="el-GR" dirty="0"/>
              <a:t>Αιθοξυλιωμένα παράγωγα αλκοολών της λανολίνης ή του καστορέλαιου (κικινελαϊκό οξύ) χρησιμοποιούνται ως </a:t>
            </a:r>
            <a:r>
              <a:rPr lang="el-GR" b="1" dirty="0"/>
              <a:t>γαλακτωματοποιητές.</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42</a:t>
            </a:fld>
            <a:endParaRPr lang="el-GR" dirty="0">
              <a:solidFill>
                <a:prstClr val="black"/>
              </a:solidFill>
            </a:endParaRP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3933056"/>
            <a:ext cx="4824536" cy="1053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68872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Μη </a:t>
            </a:r>
            <a:r>
              <a:rPr lang="el-GR" dirty="0"/>
              <a:t>ιονικές </a:t>
            </a:r>
            <a:r>
              <a:rPr lang="el-GR" sz="3200" b="0" dirty="0"/>
              <a:t>(</a:t>
            </a:r>
            <a:r>
              <a:rPr lang="en-US" sz="3200" b="0" dirty="0" smtClean="0"/>
              <a:t>1</a:t>
            </a:r>
            <a:r>
              <a:rPr lang="el-GR" sz="3200" b="0" dirty="0" smtClean="0"/>
              <a:t>2/</a:t>
            </a:r>
            <a:r>
              <a:rPr lang="en-US" sz="3200" b="0" dirty="0" smtClean="0"/>
              <a:t>1</a:t>
            </a:r>
            <a:r>
              <a:rPr lang="el-GR" sz="3200" b="0" dirty="0" smtClean="0"/>
              <a:t>3)</a:t>
            </a:r>
            <a:endParaRPr lang="el-GR" dirty="0"/>
          </a:p>
        </p:txBody>
      </p:sp>
      <p:sp>
        <p:nvSpPr>
          <p:cNvPr id="3" name="Θέση περιεχομένου 2"/>
          <p:cNvSpPr>
            <a:spLocks noGrp="1"/>
          </p:cNvSpPr>
          <p:nvPr>
            <p:ph idx="1"/>
          </p:nvPr>
        </p:nvSpPr>
        <p:spPr>
          <a:xfrm>
            <a:off x="457200" y="1196752"/>
            <a:ext cx="8507288" cy="5040560"/>
          </a:xfrm>
        </p:spPr>
        <p:txBody>
          <a:bodyPr>
            <a:normAutofit/>
          </a:bodyPr>
          <a:lstStyle/>
          <a:p>
            <a:pPr marL="0" indent="0">
              <a:buNone/>
            </a:pPr>
            <a:r>
              <a:rPr lang="el-GR" sz="2200" b="1" dirty="0" smtClean="0">
                <a:solidFill>
                  <a:srgbClr val="820000"/>
                </a:solidFill>
              </a:rPr>
              <a:t>ΜΗ4. </a:t>
            </a:r>
            <a:r>
              <a:rPr lang="el-GR" sz="2200" b="1" dirty="0">
                <a:solidFill>
                  <a:srgbClr val="820000"/>
                </a:solidFill>
              </a:rPr>
              <a:t>Εστέρες των ανώτερων λιπαρών οξέων με πολυσθενείς αλκοόλες</a:t>
            </a:r>
          </a:p>
          <a:p>
            <a:pPr marL="0" indent="0">
              <a:buNone/>
            </a:pPr>
            <a:r>
              <a:rPr lang="el-GR" sz="2200" b="1" dirty="0" smtClean="0">
                <a:solidFill>
                  <a:schemeClr val="accent5">
                    <a:lumMod val="50000"/>
                  </a:schemeClr>
                </a:solidFill>
              </a:rPr>
              <a:t>ΜΗ4.1 Πολυαιθοξυλιωμένοι </a:t>
            </a:r>
            <a:r>
              <a:rPr lang="el-GR" sz="2200" b="1" dirty="0">
                <a:solidFill>
                  <a:schemeClr val="accent5">
                    <a:lumMod val="50000"/>
                  </a:schemeClr>
                </a:solidFill>
              </a:rPr>
              <a:t>γλυκολο-εστέρες </a:t>
            </a:r>
            <a:r>
              <a:rPr lang="el-GR" sz="2200" b="1" dirty="0" smtClean="0">
                <a:solidFill>
                  <a:schemeClr val="accent5">
                    <a:lumMod val="50000"/>
                  </a:schemeClr>
                </a:solidFill>
              </a:rPr>
              <a:t>και</a:t>
            </a:r>
          </a:p>
          <a:p>
            <a:pPr marL="0" indent="0">
              <a:buNone/>
            </a:pPr>
            <a:r>
              <a:rPr lang="el-GR" sz="2200" b="1" dirty="0" smtClean="0">
                <a:solidFill>
                  <a:schemeClr val="accent5">
                    <a:lumMod val="50000"/>
                  </a:schemeClr>
                </a:solidFill>
              </a:rPr>
              <a:t>ΜΗ4.2 Πολυαιθοξυλιωμένοι </a:t>
            </a:r>
            <a:r>
              <a:rPr lang="el-GR" sz="2200" b="1" dirty="0">
                <a:solidFill>
                  <a:schemeClr val="accent5">
                    <a:lumMod val="50000"/>
                  </a:schemeClr>
                </a:solidFill>
              </a:rPr>
              <a:t>σορβιτολο-εστέρες (Πολυαιθοξυσορβιτάνες</a:t>
            </a:r>
            <a:r>
              <a:rPr lang="el-GR" sz="2200" b="1" dirty="0" smtClean="0">
                <a:solidFill>
                  <a:schemeClr val="accent5">
                    <a:lumMod val="50000"/>
                  </a:schemeClr>
                </a:solidFill>
              </a:rPr>
              <a:t>).</a:t>
            </a:r>
            <a:endParaRPr lang="el-GR" sz="2200" b="1" dirty="0">
              <a:solidFill>
                <a:schemeClr val="accent5">
                  <a:lumMod val="50000"/>
                </a:schemeClr>
              </a:solidFill>
            </a:endParaRPr>
          </a:p>
          <a:p>
            <a:pPr>
              <a:buFont typeface="Courier New" panose="02070309020205020404" pitchFamily="49" charset="0"/>
              <a:buChar char="o"/>
            </a:pPr>
            <a:r>
              <a:rPr lang="el-GR" sz="2200" dirty="0"/>
              <a:t>Έχουν </a:t>
            </a:r>
            <a:r>
              <a:rPr lang="el-GR" sz="2200" b="1" dirty="0"/>
              <a:t>μικρή</a:t>
            </a:r>
            <a:r>
              <a:rPr lang="el-GR" sz="2200" dirty="0"/>
              <a:t> αφριστική </a:t>
            </a:r>
            <a:r>
              <a:rPr lang="el-GR" sz="2200" dirty="0" smtClean="0"/>
              <a:t>ικανότητα</a:t>
            </a:r>
          </a:p>
          <a:p>
            <a:pPr>
              <a:buFont typeface="Courier New" panose="02070309020205020404" pitchFamily="49" charset="0"/>
              <a:buChar char="o"/>
            </a:pPr>
            <a:r>
              <a:rPr lang="el-GR" sz="2200" dirty="0" smtClean="0"/>
              <a:t>Είναι </a:t>
            </a:r>
            <a:r>
              <a:rPr lang="el-GR" sz="2200" dirty="0"/>
              <a:t>εξαιρετικοί </a:t>
            </a:r>
            <a:r>
              <a:rPr lang="el-GR" sz="2200" b="1" dirty="0"/>
              <a:t>γαλακτωματοποιητές.</a:t>
            </a:r>
            <a:r>
              <a:rPr lang="el-GR" sz="2200" dirty="0"/>
              <a:t> </a:t>
            </a:r>
            <a:endParaRPr lang="el-GR" sz="2200" dirty="0" smtClean="0"/>
          </a:p>
          <a:p>
            <a:pPr marL="0" indent="0">
              <a:buNone/>
            </a:pPr>
            <a:r>
              <a:rPr lang="el-GR" sz="2200" dirty="0" smtClean="0"/>
              <a:t>Οι </a:t>
            </a:r>
            <a:r>
              <a:rPr lang="el-GR" sz="2200" dirty="0"/>
              <a:t>ενώσεις με σχετικά μικρό αριθμό αιθοξυλενομάδων και </a:t>
            </a:r>
            <a:r>
              <a:rPr lang="el-GR" sz="2200" b="1" dirty="0"/>
              <a:t>χαμηλή τιμή HLB</a:t>
            </a:r>
            <a:r>
              <a:rPr lang="el-GR" sz="2200" dirty="0"/>
              <a:t> χρησιμοποιούνται στα </a:t>
            </a:r>
            <a:r>
              <a:rPr lang="el-GR" sz="2200" b="1" dirty="0"/>
              <a:t>W/O</a:t>
            </a:r>
            <a:r>
              <a:rPr lang="el-GR" sz="2200" dirty="0"/>
              <a:t> και αυτές με </a:t>
            </a:r>
            <a:r>
              <a:rPr lang="el-GR" sz="2200" b="1" dirty="0"/>
              <a:t>υψηλή HLB</a:t>
            </a:r>
            <a:r>
              <a:rPr lang="el-GR" sz="2200" dirty="0"/>
              <a:t> στα </a:t>
            </a:r>
            <a:r>
              <a:rPr lang="el-GR" sz="2200" b="1" dirty="0"/>
              <a:t>O/W </a:t>
            </a:r>
            <a:r>
              <a:rPr lang="el-GR" sz="2200" dirty="0"/>
              <a:t>γαλακτώματα</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43</a:t>
            </a:fld>
            <a:endParaRPr lang="el-GR" dirty="0">
              <a:solidFill>
                <a:prstClr val="black"/>
              </a:solidFill>
            </a:endParaRPr>
          </a:p>
        </p:txBody>
      </p:sp>
    </p:spTree>
    <p:extLst>
      <p:ext uri="{BB962C8B-B14F-4D97-AF65-F5344CB8AC3E}">
        <p14:creationId xmlns:p14="http://schemas.microsoft.com/office/powerpoint/2010/main" val="19927140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Μη </a:t>
            </a:r>
            <a:r>
              <a:rPr lang="el-GR" dirty="0"/>
              <a:t>ιονικές </a:t>
            </a:r>
            <a:r>
              <a:rPr lang="el-GR" sz="3200" b="0" dirty="0"/>
              <a:t>(</a:t>
            </a:r>
            <a:r>
              <a:rPr lang="en-US" sz="3200" b="0" dirty="0" smtClean="0"/>
              <a:t>1</a:t>
            </a:r>
            <a:r>
              <a:rPr lang="el-GR" sz="3200" b="0" dirty="0" smtClean="0"/>
              <a:t>3/</a:t>
            </a:r>
            <a:r>
              <a:rPr lang="en-US" sz="3200" b="0" dirty="0" smtClean="0"/>
              <a:t>1</a:t>
            </a:r>
            <a:r>
              <a:rPr lang="el-GR" sz="3200" b="0" dirty="0" smtClean="0"/>
              <a:t>3)</a:t>
            </a:r>
            <a:endParaRPr lang="el-GR" dirty="0"/>
          </a:p>
        </p:txBody>
      </p:sp>
      <p:sp>
        <p:nvSpPr>
          <p:cNvPr id="3" name="Θέση περιεχομένου 2"/>
          <p:cNvSpPr>
            <a:spLocks noGrp="1"/>
          </p:cNvSpPr>
          <p:nvPr>
            <p:ph idx="1"/>
          </p:nvPr>
        </p:nvSpPr>
        <p:spPr/>
        <p:txBody>
          <a:bodyPr/>
          <a:lstStyle/>
          <a:p>
            <a:pPr marL="0" indent="0">
              <a:buNone/>
            </a:pPr>
            <a:r>
              <a:rPr lang="en-US" b="1" dirty="0" smtClean="0">
                <a:solidFill>
                  <a:srgbClr val="820000"/>
                </a:solidFill>
              </a:rPr>
              <a:t>MH</a:t>
            </a:r>
            <a:r>
              <a:rPr lang="el-GR" b="1" dirty="0" smtClean="0">
                <a:solidFill>
                  <a:srgbClr val="820000"/>
                </a:solidFill>
              </a:rPr>
              <a:t>5. </a:t>
            </a:r>
            <a:r>
              <a:rPr lang="el-GR" b="1" dirty="0">
                <a:solidFill>
                  <a:srgbClr val="820000"/>
                </a:solidFill>
              </a:rPr>
              <a:t>Οξείδια αμινών (Αmine oxides)</a:t>
            </a:r>
          </a:p>
          <a:p>
            <a:pPr>
              <a:buFont typeface="Courier New" panose="02070309020205020404" pitchFamily="49" charset="0"/>
              <a:buChar char="o"/>
            </a:pPr>
            <a:r>
              <a:rPr lang="el-GR" dirty="0"/>
              <a:t>H υδρογοναναθρακική αλυσίδα R μπορεί να έχει από 12 μέχρι 18 άτομα άνθρακα. </a:t>
            </a:r>
            <a:endParaRPr lang="el-GR" dirty="0" smtClean="0"/>
          </a:p>
          <a:p>
            <a:pPr>
              <a:buFont typeface="Courier New" panose="02070309020205020404" pitchFamily="49" charset="0"/>
              <a:buChar char="o"/>
            </a:pPr>
            <a:r>
              <a:rPr lang="el-GR" dirty="0" smtClean="0"/>
              <a:t>Ενσωματώνονται </a:t>
            </a:r>
            <a:r>
              <a:rPr lang="el-GR" dirty="0"/>
              <a:t>σε σαμπουάν και αφρόλουτρα και δίνουν κρεμώδη  υφή στον αφρό, </a:t>
            </a:r>
            <a:endParaRPr lang="el-GR" dirty="0" smtClean="0"/>
          </a:p>
          <a:p>
            <a:pPr>
              <a:buFont typeface="Courier New" panose="02070309020205020404" pitchFamily="49" charset="0"/>
              <a:buChar char="o"/>
            </a:pPr>
            <a:r>
              <a:rPr lang="el-GR" dirty="0"/>
              <a:t>Μ</a:t>
            </a:r>
            <a:r>
              <a:rPr lang="el-GR" dirty="0" smtClean="0"/>
              <a:t>ειώνουν </a:t>
            </a:r>
            <a:r>
              <a:rPr lang="el-GR" dirty="0"/>
              <a:t>και την ερεθιστικότητα άλλων επιφανειακοενεργών ουσιών.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44</a:t>
            </a:fld>
            <a:endParaRPr lang="el-GR" dirty="0">
              <a:solidFill>
                <a:prstClr val="black"/>
              </a:solidFill>
            </a:endParaRPr>
          </a:p>
        </p:txBody>
      </p:sp>
    </p:spTree>
    <p:extLst>
      <p:ext uri="{BB962C8B-B14F-4D97-AF65-F5344CB8AC3E}">
        <p14:creationId xmlns:p14="http://schemas.microsoft.com/office/powerpoint/2010/main" val="24630553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5842" name="Object 2"/>
          <p:cNvGraphicFramePr>
            <a:graphicFrameLocks noChangeAspect="1"/>
          </p:cNvGraphicFramePr>
          <p:nvPr>
            <p:extLst>
              <p:ext uri="{D42A27DB-BD31-4B8C-83A1-F6EECF244321}">
                <p14:modId xmlns:p14="http://schemas.microsoft.com/office/powerpoint/2010/main" val="3818197680"/>
              </p:ext>
            </p:extLst>
          </p:nvPr>
        </p:nvGraphicFramePr>
        <p:xfrm>
          <a:off x="2123728" y="1268760"/>
          <a:ext cx="6408712" cy="5401517"/>
        </p:xfrm>
        <a:graphic>
          <a:graphicData uri="http://schemas.openxmlformats.org/presentationml/2006/ole">
            <mc:AlternateContent xmlns:mc="http://schemas.openxmlformats.org/markup-compatibility/2006">
              <mc:Choice xmlns:v="urn:schemas-microsoft-com:vml" Requires="v">
                <p:oleObj spid="_x0000_s20575" name="CS ChemDraw Drawing" r:id="rId4" imgW="3810000" imgH="3211068" progId="">
                  <p:embed/>
                </p:oleObj>
              </mc:Choice>
              <mc:Fallback>
                <p:oleObj name="CS ChemDraw Drawing" r:id="rId4" imgW="3810000" imgH="3211068" progId="">
                  <p:embed/>
                  <p:pic>
                    <p:nvPicPr>
                      <p:cNvPr id="0" name="Picture 8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3728" y="1268760"/>
                        <a:ext cx="6408712" cy="540151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Τίτλος 1"/>
          <p:cNvSpPr>
            <a:spLocks noGrp="1"/>
          </p:cNvSpPr>
          <p:nvPr>
            <p:ph type="title"/>
          </p:nvPr>
        </p:nvSpPr>
        <p:spPr/>
        <p:txBody>
          <a:bodyPr>
            <a:normAutofit fontScale="90000"/>
          </a:bodyPr>
          <a:lstStyle/>
          <a:p>
            <a:r>
              <a:rPr lang="el-GR" dirty="0" smtClean="0"/>
              <a:t>Σχηματική απεικόνιση διαφόρων επιφανειακοενεργών ουσιών</a:t>
            </a: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45</a:t>
            </a:fld>
            <a:endParaRPr lang="el-GR" dirty="0">
              <a:solidFill>
                <a:prstClr val="black"/>
              </a:solidFill>
            </a:endParaRPr>
          </a:p>
        </p:txBody>
      </p:sp>
      <p:sp>
        <p:nvSpPr>
          <p:cNvPr id="4" name="Ορθογώνιο 3"/>
          <p:cNvSpPr/>
          <p:nvPr/>
        </p:nvSpPr>
        <p:spPr>
          <a:xfrm>
            <a:off x="467544" y="2422931"/>
            <a:ext cx="1287532" cy="430887"/>
          </a:xfrm>
          <a:prstGeom prst="rect">
            <a:avLst/>
          </a:prstGeom>
        </p:spPr>
        <p:txBody>
          <a:bodyPr wrap="none">
            <a:spAutoFit/>
          </a:bodyPr>
          <a:lstStyle/>
          <a:p>
            <a:r>
              <a:rPr lang="el-GR" sz="2200" b="1" dirty="0">
                <a:latin typeface="+mn-lt"/>
              </a:rPr>
              <a:t>Ανιονική </a:t>
            </a:r>
          </a:p>
        </p:txBody>
      </p:sp>
      <p:sp>
        <p:nvSpPr>
          <p:cNvPr id="5" name="Ορθογώνιο 4"/>
          <p:cNvSpPr/>
          <p:nvPr/>
        </p:nvSpPr>
        <p:spPr>
          <a:xfrm>
            <a:off x="467544" y="3501008"/>
            <a:ext cx="1350050" cy="430887"/>
          </a:xfrm>
          <a:prstGeom prst="rect">
            <a:avLst/>
          </a:prstGeom>
        </p:spPr>
        <p:txBody>
          <a:bodyPr wrap="none">
            <a:spAutoFit/>
          </a:bodyPr>
          <a:lstStyle/>
          <a:p>
            <a:r>
              <a:rPr lang="el-GR" sz="2200" b="1" dirty="0">
                <a:latin typeface="+mn-lt"/>
              </a:rPr>
              <a:t>Κατιονική</a:t>
            </a:r>
          </a:p>
        </p:txBody>
      </p:sp>
      <p:sp>
        <p:nvSpPr>
          <p:cNvPr id="6" name="Ορθογώνιο 5"/>
          <p:cNvSpPr/>
          <p:nvPr/>
        </p:nvSpPr>
        <p:spPr>
          <a:xfrm>
            <a:off x="467544" y="4643173"/>
            <a:ext cx="1447832" cy="430887"/>
          </a:xfrm>
          <a:prstGeom prst="rect">
            <a:avLst/>
          </a:prstGeom>
        </p:spPr>
        <p:txBody>
          <a:bodyPr wrap="none">
            <a:spAutoFit/>
          </a:bodyPr>
          <a:lstStyle/>
          <a:p>
            <a:r>
              <a:rPr lang="el-GR" sz="2200" b="1" dirty="0">
                <a:latin typeface="+mn-lt"/>
              </a:rPr>
              <a:t>Μη ιονική </a:t>
            </a:r>
          </a:p>
        </p:txBody>
      </p:sp>
      <p:sp>
        <p:nvSpPr>
          <p:cNvPr id="7" name="Ορθογώνιο 6"/>
          <p:cNvSpPr/>
          <p:nvPr/>
        </p:nvSpPr>
        <p:spPr>
          <a:xfrm>
            <a:off x="467544" y="5877272"/>
            <a:ext cx="1532599" cy="430887"/>
          </a:xfrm>
          <a:prstGeom prst="rect">
            <a:avLst/>
          </a:prstGeom>
        </p:spPr>
        <p:txBody>
          <a:bodyPr wrap="none">
            <a:spAutoFit/>
          </a:bodyPr>
          <a:lstStyle/>
          <a:p>
            <a:r>
              <a:rPr lang="el-GR" sz="2200" b="1" dirty="0">
                <a:latin typeface="+mn-lt"/>
              </a:rPr>
              <a:t>Αμφολύτης</a:t>
            </a:r>
          </a:p>
        </p:txBody>
      </p:sp>
    </p:spTree>
    <p:extLst>
      <p:ext uri="{BB962C8B-B14F-4D97-AF65-F5344CB8AC3E}">
        <p14:creationId xmlns:p14="http://schemas.microsoft.com/office/powerpoint/2010/main" val="156417481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Αθανασία Βαρβαρέσου 2014. </a:t>
            </a:r>
            <a:r>
              <a:rPr lang="el-GR" sz="2000" dirty="0"/>
              <a:t>Αθανασία Βαρβαρέσου . </a:t>
            </a:r>
            <a:r>
              <a:rPr lang="el-GR" sz="2000" dirty="0" smtClean="0"/>
              <a:t>«Κοσμητολογία Ι - Θ. Ενότητα 2</a:t>
            </a:r>
            <a:r>
              <a:rPr lang="en-US" sz="2000" dirty="0" smtClean="0"/>
              <a:t>:</a:t>
            </a:r>
            <a:r>
              <a:rPr lang="el-GR" sz="2000" dirty="0" smtClean="0"/>
              <a:t> </a:t>
            </a:r>
            <a:r>
              <a:rPr lang="en-US" sz="2000" dirty="0"/>
              <a:t>Y</a:t>
            </a:r>
            <a:r>
              <a:rPr lang="el-GR" sz="2000" dirty="0"/>
              <a:t>δρογονανθρακικές Επιφανειακοενεργές Ουσίες».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48</a:t>
            </a:fld>
            <a:endParaRPr lang="el-GR"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Ανιονικές </a:t>
            </a:r>
            <a:r>
              <a:rPr lang="el-GR" sz="3200" b="0" dirty="0" smtClean="0"/>
              <a:t>(3/</a:t>
            </a:r>
            <a:r>
              <a:rPr lang="en-US" sz="3200" b="0" dirty="0" smtClean="0"/>
              <a:t>13</a:t>
            </a:r>
            <a:r>
              <a:rPr lang="el-GR" sz="3200" b="0" dirty="0" smtClean="0"/>
              <a:t>)</a:t>
            </a:r>
            <a:endParaRPr lang="el-GR" dirty="0"/>
          </a:p>
        </p:txBody>
      </p:sp>
      <p:sp>
        <p:nvSpPr>
          <p:cNvPr id="3" name="Θέση περιεχομένου 2"/>
          <p:cNvSpPr>
            <a:spLocks noGrp="1"/>
          </p:cNvSpPr>
          <p:nvPr>
            <p:ph idx="1"/>
          </p:nvPr>
        </p:nvSpPr>
        <p:spPr>
          <a:xfrm>
            <a:off x="457200" y="1628800"/>
            <a:ext cx="8229600" cy="4608512"/>
          </a:xfrm>
        </p:spPr>
        <p:txBody>
          <a:bodyPr/>
          <a:lstStyle/>
          <a:p>
            <a:pPr>
              <a:buFont typeface="Wingdings" panose="05000000000000000000" pitchFamily="2" charset="2"/>
              <a:buChar char="ü"/>
            </a:pPr>
            <a:r>
              <a:rPr lang="el-GR" dirty="0"/>
              <a:t>Οι ανιονικές επιφανειακοενεργές ουσίες έχουν εξαιρετική καθαριστική ικανότητα. Ενσωματώνονται σε προϊόντα καθαρισμού δέρματος και μαλλιών, ενώ κάποιες από αυτές χρησιμοποιούνται και ως γαλακτωματοποιητές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dirty="0">
              <a:solidFill>
                <a:prstClr val="black"/>
              </a:solidFill>
            </a:endParaRPr>
          </a:p>
        </p:txBody>
      </p:sp>
    </p:spTree>
    <p:extLst>
      <p:ext uri="{BB962C8B-B14F-4D97-AF65-F5344CB8AC3E}">
        <p14:creationId xmlns:p14="http://schemas.microsoft.com/office/powerpoint/2010/main" val="322727278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371034045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50</a:t>
            </a:fld>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3829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51</a:t>
            </a:fld>
            <a:endParaRPr lang="el-GR"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52</a:t>
            </a:fld>
            <a:endParaRPr lang="el-GR" dirty="0"/>
          </a:p>
        </p:txBody>
      </p:sp>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Ανιονικές </a:t>
            </a:r>
            <a:r>
              <a:rPr lang="el-GR" sz="3200" b="0" dirty="0" smtClean="0"/>
              <a:t>(4/</a:t>
            </a:r>
            <a:r>
              <a:rPr lang="en-US" sz="3200" b="0" dirty="0" smtClean="0"/>
              <a:t>13</a:t>
            </a:r>
            <a:r>
              <a:rPr lang="el-GR" sz="3200" b="0"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dirty="0">
              <a:solidFill>
                <a:prstClr val="black"/>
              </a:solidFill>
            </a:endParaRPr>
          </a:p>
        </p:txBody>
      </p:sp>
      <p:graphicFrame>
        <p:nvGraphicFramePr>
          <p:cNvPr id="5" name="Πίνακας 4"/>
          <p:cNvGraphicFramePr>
            <a:graphicFrameLocks noGrp="1"/>
          </p:cNvGraphicFramePr>
          <p:nvPr>
            <p:extLst>
              <p:ext uri="{D42A27DB-BD31-4B8C-83A1-F6EECF244321}">
                <p14:modId xmlns:p14="http://schemas.microsoft.com/office/powerpoint/2010/main" val="2090371028"/>
              </p:ext>
            </p:extLst>
          </p:nvPr>
        </p:nvGraphicFramePr>
        <p:xfrm>
          <a:off x="504628" y="1603004"/>
          <a:ext cx="8352927" cy="4241292"/>
        </p:xfrm>
        <a:graphic>
          <a:graphicData uri="http://schemas.openxmlformats.org/drawingml/2006/table">
            <a:tbl>
              <a:tblPr firstRow="1" firstCol="1" bandRow="1">
                <a:tableStyleId>{5940675A-B579-460E-94D1-54222C63F5DA}</a:tableStyleId>
              </a:tblPr>
              <a:tblGrid>
                <a:gridCol w="910508"/>
                <a:gridCol w="4750480"/>
                <a:gridCol w="2691939"/>
              </a:tblGrid>
              <a:tr h="385572">
                <a:tc rowSpan="5">
                  <a:txBody>
                    <a:bodyPr/>
                    <a:lstStyle/>
                    <a:p>
                      <a:pPr algn="just">
                        <a:lnSpc>
                          <a:spcPct val="115000"/>
                        </a:lnSpc>
                        <a:spcAft>
                          <a:spcPts val="0"/>
                        </a:spcAft>
                      </a:pPr>
                      <a:r>
                        <a:rPr lang="el-GR" sz="2200" dirty="0" smtClean="0">
                          <a:effectLst/>
                          <a:latin typeface="+mn-lt"/>
                        </a:rPr>
                        <a:t>ΑΝ1</a:t>
                      </a:r>
                      <a:endParaRPr lang="el-GR" sz="2200" dirty="0">
                        <a:effectLst/>
                        <a:latin typeface="+mn-lt"/>
                        <a:ea typeface="Times New Roman"/>
                      </a:endParaRPr>
                    </a:p>
                    <a:p>
                      <a:pPr algn="just">
                        <a:lnSpc>
                          <a:spcPct val="115000"/>
                        </a:lnSpc>
                        <a:spcAft>
                          <a:spcPts val="0"/>
                        </a:spcAft>
                      </a:pPr>
                      <a:r>
                        <a:rPr lang="el-GR" sz="2200" dirty="0">
                          <a:effectLst/>
                          <a:latin typeface="+mn-lt"/>
                        </a:rPr>
                        <a:t> </a:t>
                      </a:r>
                      <a:endParaRPr lang="el-GR" sz="2200" dirty="0">
                        <a:effectLst/>
                        <a:latin typeface="+mn-lt"/>
                        <a:ea typeface="Times New Roman"/>
                      </a:endParaRPr>
                    </a:p>
                    <a:p>
                      <a:pPr algn="just">
                        <a:lnSpc>
                          <a:spcPct val="115000"/>
                        </a:lnSpc>
                        <a:spcAft>
                          <a:spcPts val="0"/>
                        </a:spcAft>
                      </a:pPr>
                      <a:r>
                        <a:rPr lang="el-GR" sz="2200" dirty="0">
                          <a:effectLst/>
                          <a:latin typeface="+mn-lt"/>
                        </a:rPr>
                        <a:t> </a:t>
                      </a:r>
                      <a:endParaRPr lang="el-GR" sz="2200" dirty="0">
                        <a:effectLst/>
                        <a:latin typeface="+mn-lt"/>
                        <a:ea typeface="Times New Roman"/>
                      </a:endParaRPr>
                    </a:p>
                    <a:p>
                      <a:pPr algn="just">
                        <a:lnSpc>
                          <a:spcPct val="115000"/>
                        </a:lnSpc>
                        <a:spcAft>
                          <a:spcPts val="0"/>
                        </a:spcAft>
                      </a:pPr>
                      <a:r>
                        <a:rPr lang="el-GR" sz="2200" dirty="0">
                          <a:effectLst/>
                          <a:latin typeface="+mn-lt"/>
                        </a:rPr>
                        <a:t> </a:t>
                      </a:r>
                      <a:endParaRPr lang="el-GR" sz="2200" dirty="0">
                        <a:effectLst/>
                        <a:latin typeface="+mn-lt"/>
                        <a:ea typeface="Times New Roman"/>
                      </a:endParaRPr>
                    </a:p>
                    <a:p>
                      <a:pPr algn="just">
                        <a:lnSpc>
                          <a:spcPct val="115000"/>
                        </a:lnSpc>
                        <a:spcAft>
                          <a:spcPts val="0"/>
                        </a:spcAft>
                      </a:pPr>
                      <a:r>
                        <a:rPr lang="el-GR" sz="2200" dirty="0">
                          <a:effectLst/>
                          <a:latin typeface="+mn-lt"/>
                        </a:rPr>
                        <a:t> </a:t>
                      </a:r>
                      <a:endParaRPr lang="el-GR" sz="2200" dirty="0">
                        <a:effectLst/>
                        <a:latin typeface="+mn-lt"/>
                        <a:ea typeface="Times New Roman"/>
                      </a:endParaRPr>
                    </a:p>
                  </a:txBody>
                  <a:tcPr marL="68580" marR="68580" marT="0" marB="0">
                    <a:solidFill>
                      <a:schemeClr val="accent1">
                        <a:lumMod val="20000"/>
                        <a:lumOff val="80000"/>
                      </a:schemeClr>
                    </a:solidFill>
                  </a:tcPr>
                </a:tc>
                <a:tc>
                  <a:txBody>
                    <a:bodyPr/>
                    <a:lstStyle/>
                    <a:p>
                      <a:pPr marL="0" lvl="0" indent="0" algn="just">
                        <a:lnSpc>
                          <a:spcPct val="115000"/>
                        </a:lnSpc>
                        <a:spcAft>
                          <a:spcPts val="0"/>
                        </a:spcAft>
                        <a:buFont typeface="+mj-lt"/>
                        <a:buNone/>
                      </a:pPr>
                      <a:r>
                        <a:rPr lang="en-US" sz="2200" b="0" dirty="0" smtClean="0">
                          <a:effectLst/>
                          <a:latin typeface="+mn-lt"/>
                        </a:rPr>
                        <a:t>1.</a:t>
                      </a:r>
                      <a:r>
                        <a:rPr lang="el-GR" sz="2200" b="0" dirty="0" smtClean="0">
                          <a:effectLst/>
                          <a:latin typeface="+mn-lt"/>
                        </a:rPr>
                        <a:t>Άλατα </a:t>
                      </a:r>
                      <a:r>
                        <a:rPr lang="el-GR" sz="2200" b="0" dirty="0">
                          <a:effectLst/>
                          <a:latin typeface="+mn-lt"/>
                        </a:rPr>
                        <a:t>λιπαρών οξέων</a:t>
                      </a:r>
                      <a:endParaRPr lang="el-GR" sz="2200" b="0" dirty="0">
                        <a:effectLst/>
                        <a:latin typeface="+mn-lt"/>
                        <a:ea typeface="Times New Roman"/>
                      </a:endParaRPr>
                    </a:p>
                  </a:txBody>
                  <a:tcPr marL="68580" marR="68580" marT="0" marB="0"/>
                </a:tc>
                <a:tc>
                  <a:txBody>
                    <a:bodyPr/>
                    <a:lstStyle/>
                    <a:p>
                      <a:endParaRPr lang="el-GR" dirty="0"/>
                    </a:p>
                  </a:txBody>
                  <a:tcPr marL="68580" marR="68580" marT="0" marB="0">
                    <a:blipFill rotWithShape="0">
                      <a:blip r:embed="rId4"/>
                      <a:stretch>
                        <a:fillRect l="-210633" t="-14286" r="-452" b="-1009524"/>
                      </a:stretch>
                    </a:blipFill>
                  </a:tcPr>
                </a:tc>
              </a:tr>
              <a:tr h="385572">
                <a:tc vMerge="1">
                  <a:txBody>
                    <a:bodyPr/>
                    <a:lstStyle/>
                    <a:p>
                      <a:pPr algn="just">
                        <a:lnSpc>
                          <a:spcPct val="115000"/>
                        </a:lnSpc>
                        <a:spcAft>
                          <a:spcPts val="0"/>
                        </a:spcAft>
                      </a:pPr>
                      <a:endParaRPr lang="el-GR" sz="2200" dirty="0">
                        <a:effectLst/>
                        <a:latin typeface="+mn-lt"/>
                        <a:ea typeface="Times New Roman"/>
                      </a:endParaRPr>
                    </a:p>
                  </a:txBody>
                  <a:tcPr marL="68580" marR="68580" marT="0" marB="0">
                    <a:solidFill>
                      <a:schemeClr val="accent1">
                        <a:lumMod val="20000"/>
                        <a:lumOff val="80000"/>
                      </a:schemeClr>
                    </a:solidFill>
                  </a:tcPr>
                </a:tc>
                <a:tc>
                  <a:txBody>
                    <a:bodyPr/>
                    <a:lstStyle/>
                    <a:p>
                      <a:pPr marL="0" lvl="0" indent="0" algn="just">
                        <a:lnSpc>
                          <a:spcPct val="115000"/>
                        </a:lnSpc>
                        <a:spcAft>
                          <a:spcPts val="0"/>
                        </a:spcAft>
                        <a:buFontTx/>
                        <a:buNone/>
                      </a:pPr>
                      <a:r>
                        <a:rPr lang="en-US" sz="2200" dirty="0" smtClean="0">
                          <a:effectLst/>
                          <a:latin typeface="+mn-lt"/>
                        </a:rPr>
                        <a:t>2.</a:t>
                      </a:r>
                      <a:r>
                        <a:rPr lang="el-GR" sz="2200" dirty="0" smtClean="0">
                          <a:effectLst/>
                          <a:latin typeface="+mn-lt"/>
                        </a:rPr>
                        <a:t>Αλκυλοθειικά</a:t>
                      </a:r>
                      <a:endParaRPr lang="el-GR" sz="2200" dirty="0">
                        <a:effectLst/>
                        <a:latin typeface="+mn-lt"/>
                        <a:ea typeface="Times New Roman"/>
                      </a:endParaRPr>
                    </a:p>
                  </a:txBody>
                  <a:tcPr marL="68580" marR="68580" marT="0" marB="0"/>
                </a:tc>
                <a:tc>
                  <a:txBody>
                    <a:bodyPr/>
                    <a:lstStyle/>
                    <a:p>
                      <a:endParaRPr lang="el-GR" dirty="0"/>
                    </a:p>
                  </a:txBody>
                  <a:tcPr marL="68580" marR="68580" marT="0" marB="0">
                    <a:blipFill rotWithShape="0">
                      <a:blip r:embed="rId4"/>
                      <a:stretch>
                        <a:fillRect l="-210633" t="-112500" r="-452" b="-893750"/>
                      </a:stretch>
                    </a:blipFill>
                  </a:tcPr>
                </a:tc>
              </a:tr>
              <a:tr h="385572">
                <a:tc vMerge="1">
                  <a:txBody>
                    <a:bodyPr/>
                    <a:lstStyle/>
                    <a:p>
                      <a:pPr algn="just">
                        <a:lnSpc>
                          <a:spcPct val="115000"/>
                        </a:lnSpc>
                        <a:spcAft>
                          <a:spcPts val="0"/>
                        </a:spcAft>
                      </a:pPr>
                      <a:endParaRPr lang="el-GR" sz="2200" dirty="0">
                        <a:effectLst/>
                        <a:latin typeface="+mn-lt"/>
                        <a:ea typeface="Times New Roman"/>
                      </a:endParaRPr>
                    </a:p>
                  </a:txBody>
                  <a:tcPr marL="68580" marR="68580" marT="0" marB="0">
                    <a:solidFill>
                      <a:schemeClr val="accent1">
                        <a:lumMod val="20000"/>
                        <a:lumOff val="80000"/>
                      </a:schemeClr>
                    </a:solidFill>
                  </a:tcPr>
                </a:tc>
                <a:tc>
                  <a:txBody>
                    <a:bodyPr/>
                    <a:lstStyle/>
                    <a:p>
                      <a:pPr marL="0" lvl="0" indent="0" algn="just">
                        <a:lnSpc>
                          <a:spcPct val="115000"/>
                        </a:lnSpc>
                        <a:spcAft>
                          <a:spcPts val="0"/>
                        </a:spcAft>
                        <a:buFontTx/>
                        <a:buNone/>
                      </a:pPr>
                      <a:r>
                        <a:rPr lang="en-US" sz="2200" dirty="0" smtClean="0">
                          <a:effectLst/>
                          <a:latin typeface="+mn-lt"/>
                        </a:rPr>
                        <a:t>3.</a:t>
                      </a:r>
                      <a:r>
                        <a:rPr lang="el-GR" sz="2200" dirty="0" smtClean="0">
                          <a:effectLst/>
                          <a:latin typeface="+mn-lt"/>
                        </a:rPr>
                        <a:t>Αλκυλοσουλφονικά</a:t>
                      </a:r>
                      <a:endParaRPr lang="el-GR" sz="2200" dirty="0">
                        <a:effectLst/>
                        <a:latin typeface="+mn-lt"/>
                        <a:ea typeface="Times New Roman"/>
                      </a:endParaRPr>
                    </a:p>
                  </a:txBody>
                  <a:tcPr marL="68580" marR="68580" marT="0" marB="0"/>
                </a:tc>
                <a:tc>
                  <a:txBody>
                    <a:bodyPr/>
                    <a:lstStyle/>
                    <a:p>
                      <a:endParaRPr lang="el-GR" dirty="0"/>
                    </a:p>
                  </a:txBody>
                  <a:tcPr marL="68580" marR="68580" marT="0" marB="0">
                    <a:blipFill rotWithShape="0">
                      <a:blip r:embed="rId4"/>
                      <a:stretch>
                        <a:fillRect l="-210633" t="-215873" r="-452" b="-807937"/>
                      </a:stretch>
                    </a:blipFill>
                  </a:tcPr>
                </a:tc>
              </a:tr>
              <a:tr h="385572">
                <a:tc vMerge="1">
                  <a:txBody>
                    <a:bodyPr/>
                    <a:lstStyle/>
                    <a:p>
                      <a:pPr algn="just">
                        <a:lnSpc>
                          <a:spcPct val="115000"/>
                        </a:lnSpc>
                        <a:spcAft>
                          <a:spcPts val="0"/>
                        </a:spcAft>
                      </a:pPr>
                      <a:endParaRPr lang="el-GR" sz="2200" dirty="0">
                        <a:effectLst/>
                        <a:latin typeface="+mn-lt"/>
                        <a:ea typeface="Times New Roman"/>
                      </a:endParaRPr>
                    </a:p>
                  </a:txBody>
                  <a:tcPr marL="68580" marR="68580" marT="0" marB="0">
                    <a:solidFill>
                      <a:schemeClr val="accent1">
                        <a:lumMod val="20000"/>
                        <a:lumOff val="80000"/>
                      </a:schemeClr>
                    </a:solidFill>
                  </a:tcPr>
                </a:tc>
                <a:tc>
                  <a:txBody>
                    <a:bodyPr/>
                    <a:lstStyle/>
                    <a:p>
                      <a:pPr marL="0" lvl="0" indent="0" algn="just">
                        <a:lnSpc>
                          <a:spcPct val="115000"/>
                        </a:lnSpc>
                        <a:spcAft>
                          <a:spcPts val="0"/>
                        </a:spcAft>
                        <a:buFontTx/>
                        <a:buNone/>
                      </a:pPr>
                      <a:r>
                        <a:rPr lang="en-US" sz="2200" dirty="0" smtClean="0">
                          <a:effectLst/>
                          <a:latin typeface="+mn-lt"/>
                        </a:rPr>
                        <a:t>4.A</a:t>
                      </a:r>
                      <a:r>
                        <a:rPr lang="el-GR" sz="2200" dirty="0" smtClean="0">
                          <a:effectLst/>
                          <a:latin typeface="+mn-lt"/>
                        </a:rPr>
                        <a:t>λκυλαρυλοσουλφονικά</a:t>
                      </a:r>
                      <a:endParaRPr lang="el-GR" sz="2200" dirty="0">
                        <a:effectLst/>
                        <a:latin typeface="+mn-lt"/>
                        <a:ea typeface="Times New Roman"/>
                      </a:endParaRPr>
                    </a:p>
                  </a:txBody>
                  <a:tcPr marL="68580" marR="68580" marT="0" marB="0"/>
                </a:tc>
                <a:tc>
                  <a:txBody>
                    <a:bodyPr/>
                    <a:lstStyle/>
                    <a:p>
                      <a:endParaRPr lang="el-GR" dirty="0"/>
                    </a:p>
                  </a:txBody>
                  <a:tcPr marL="68580" marR="68580" marT="0" marB="0">
                    <a:blipFill rotWithShape="0">
                      <a:blip r:embed="rId4"/>
                      <a:stretch>
                        <a:fillRect l="-210633" t="-315873" r="-452" b="-707937"/>
                      </a:stretch>
                    </a:blipFill>
                  </a:tcPr>
                </a:tc>
              </a:tr>
              <a:tr h="2699004">
                <a:tc vMerge="1">
                  <a:txBody>
                    <a:bodyPr/>
                    <a:lstStyle/>
                    <a:p>
                      <a:pPr algn="just">
                        <a:lnSpc>
                          <a:spcPct val="115000"/>
                        </a:lnSpc>
                        <a:spcAft>
                          <a:spcPts val="0"/>
                        </a:spcAft>
                      </a:pPr>
                      <a:endParaRPr lang="el-GR" sz="2200" dirty="0">
                        <a:effectLst/>
                        <a:latin typeface="+mn-lt"/>
                        <a:ea typeface="Times New Roman"/>
                      </a:endParaRPr>
                    </a:p>
                  </a:txBody>
                  <a:tcPr marL="68580" marR="68580" marT="0" marB="0">
                    <a:solidFill>
                      <a:schemeClr val="accent1">
                        <a:lumMod val="20000"/>
                        <a:lumOff val="80000"/>
                      </a:schemeClr>
                    </a:solidFill>
                  </a:tcPr>
                </a:tc>
                <a:tc>
                  <a:txBody>
                    <a:bodyPr/>
                    <a:lstStyle/>
                    <a:p>
                      <a:pPr marL="0" lvl="0" indent="0" algn="just">
                        <a:lnSpc>
                          <a:spcPct val="115000"/>
                        </a:lnSpc>
                        <a:spcAft>
                          <a:spcPts val="0"/>
                        </a:spcAft>
                        <a:buFontTx/>
                        <a:buNone/>
                      </a:pPr>
                      <a:r>
                        <a:rPr lang="en-US" sz="2200" dirty="0" smtClean="0">
                          <a:effectLst/>
                          <a:latin typeface="+mn-lt"/>
                        </a:rPr>
                        <a:t>5.</a:t>
                      </a:r>
                      <a:r>
                        <a:rPr lang="el-GR" sz="2200" dirty="0" smtClean="0">
                          <a:effectLst/>
                          <a:latin typeface="+mn-lt"/>
                        </a:rPr>
                        <a:t>Αλκυλοφωσφορικά</a:t>
                      </a:r>
                      <a:endParaRPr lang="el-GR" sz="2200" dirty="0">
                        <a:effectLst/>
                        <a:latin typeface="+mn-lt"/>
                        <a:ea typeface="Times New Roman"/>
                      </a:endParaRPr>
                    </a:p>
                  </a:txBody>
                  <a:tcPr marL="68580" marR="68580" marT="0" marB="0"/>
                </a:tc>
                <a:tc>
                  <a:txBody>
                    <a:bodyPr/>
                    <a:lstStyle/>
                    <a:p>
                      <a:pPr algn="just">
                        <a:lnSpc>
                          <a:spcPct val="115000"/>
                        </a:lnSpc>
                        <a:spcAft>
                          <a:spcPts val="0"/>
                        </a:spcAft>
                      </a:pPr>
                      <a:endParaRPr lang="el-GR" sz="2200" dirty="0" smtClean="0">
                        <a:effectLst/>
                        <a:latin typeface="+mn-lt"/>
                      </a:endParaRPr>
                    </a:p>
                    <a:p>
                      <a:pPr algn="just">
                        <a:lnSpc>
                          <a:spcPct val="115000"/>
                        </a:lnSpc>
                        <a:spcAft>
                          <a:spcPts val="0"/>
                        </a:spcAft>
                      </a:pPr>
                      <a:endParaRPr lang="el-GR" sz="2200" dirty="0" smtClean="0">
                        <a:effectLst/>
                        <a:latin typeface="+mn-lt"/>
                      </a:endParaRPr>
                    </a:p>
                    <a:p>
                      <a:pPr algn="just">
                        <a:lnSpc>
                          <a:spcPct val="115000"/>
                        </a:lnSpc>
                        <a:spcAft>
                          <a:spcPts val="0"/>
                        </a:spcAft>
                      </a:pPr>
                      <a:endParaRPr lang="el-GR" sz="2200" dirty="0" smtClean="0">
                        <a:effectLst/>
                        <a:latin typeface="+mn-lt"/>
                      </a:endParaRPr>
                    </a:p>
                    <a:p>
                      <a:pPr algn="just">
                        <a:lnSpc>
                          <a:spcPct val="115000"/>
                        </a:lnSpc>
                        <a:spcAft>
                          <a:spcPts val="0"/>
                        </a:spcAft>
                      </a:pPr>
                      <a:endParaRPr lang="el-GR" sz="2200" dirty="0" smtClean="0">
                        <a:effectLst/>
                        <a:latin typeface="+mn-lt"/>
                      </a:endParaRPr>
                    </a:p>
                    <a:p>
                      <a:pPr algn="just">
                        <a:lnSpc>
                          <a:spcPct val="115000"/>
                        </a:lnSpc>
                        <a:spcAft>
                          <a:spcPts val="0"/>
                        </a:spcAft>
                      </a:pPr>
                      <a:endParaRPr lang="el-GR" sz="2200" dirty="0" smtClean="0">
                        <a:effectLst/>
                        <a:latin typeface="+mn-lt"/>
                      </a:endParaRPr>
                    </a:p>
                    <a:p>
                      <a:pPr algn="just">
                        <a:lnSpc>
                          <a:spcPct val="115000"/>
                        </a:lnSpc>
                        <a:spcAft>
                          <a:spcPts val="0"/>
                        </a:spcAft>
                      </a:pPr>
                      <a:endParaRPr lang="el-GR" sz="2200" dirty="0" smtClean="0">
                        <a:effectLst/>
                        <a:latin typeface="+mn-lt"/>
                      </a:endParaRPr>
                    </a:p>
                    <a:p>
                      <a:pPr algn="just">
                        <a:lnSpc>
                          <a:spcPct val="115000"/>
                        </a:lnSpc>
                        <a:spcAft>
                          <a:spcPts val="0"/>
                        </a:spcAft>
                      </a:pPr>
                      <a:endParaRPr lang="el-GR" sz="2200" dirty="0">
                        <a:effectLst/>
                        <a:latin typeface="+mn-lt"/>
                        <a:ea typeface="Times New Roman"/>
                      </a:endParaRPr>
                    </a:p>
                  </a:txBody>
                  <a:tcPr marL="68580" marR="68580" marT="0" marB="0"/>
                </a:tc>
              </a:tr>
            </a:tbl>
          </a:graphicData>
        </a:graphic>
      </p:graphicFrame>
      <p:graphicFrame>
        <p:nvGraphicFramePr>
          <p:cNvPr id="3" name="Αντικείμενο 2"/>
          <p:cNvGraphicFramePr>
            <a:graphicFrameLocks noChangeAspect="1"/>
          </p:cNvGraphicFramePr>
          <p:nvPr>
            <p:extLst>
              <p:ext uri="{D42A27DB-BD31-4B8C-83A1-F6EECF244321}">
                <p14:modId xmlns:p14="http://schemas.microsoft.com/office/powerpoint/2010/main" val="3031294655"/>
              </p:ext>
            </p:extLst>
          </p:nvPr>
        </p:nvGraphicFramePr>
        <p:xfrm>
          <a:off x="6356501" y="3356992"/>
          <a:ext cx="2326634" cy="1656184"/>
        </p:xfrm>
        <a:graphic>
          <a:graphicData uri="http://schemas.openxmlformats.org/presentationml/2006/ole">
            <mc:AlternateContent xmlns:mc="http://schemas.openxmlformats.org/markup-compatibility/2006">
              <mc:Choice xmlns:v="urn:schemas-microsoft-com:vml" Requires="v">
                <p:oleObj spid="_x0000_s1119" name="CS ChemDraw Drawing" r:id="rId5" imgW="1333028" imgH="2246030" progId="">
                  <p:embed/>
                </p:oleObj>
              </mc:Choice>
              <mc:Fallback>
                <p:oleObj name="CS ChemDraw Drawing" r:id="rId5" imgW="1333028" imgH="2246030" progId="">
                  <p:embed/>
                  <p:pic>
                    <p:nvPicPr>
                      <p:cNvPr id="0" name="Picture 8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56501" y="3356992"/>
                        <a:ext cx="2326634" cy="16561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1277156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Ανιονικές </a:t>
            </a:r>
            <a:r>
              <a:rPr lang="el-GR" sz="3200" b="0" dirty="0" smtClean="0"/>
              <a:t>(</a:t>
            </a:r>
            <a:r>
              <a:rPr lang="en-US" sz="3200" b="0" dirty="0" smtClean="0"/>
              <a:t>5</a:t>
            </a:r>
            <a:r>
              <a:rPr lang="el-GR" sz="3200" b="0" dirty="0" smtClean="0"/>
              <a:t>/</a:t>
            </a:r>
            <a:r>
              <a:rPr lang="en-US" sz="3200" b="0" dirty="0" smtClean="0"/>
              <a:t>13</a:t>
            </a:r>
            <a:r>
              <a:rPr lang="el-GR" sz="3200" b="0"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dirty="0">
              <a:solidFill>
                <a:prstClr val="black"/>
              </a:solidFill>
            </a:endParaRPr>
          </a:p>
        </p:txBody>
      </p:sp>
      <p:graphicFrame>
        <p:nvGraphicFramePr>
          <p:cNvPr id="5" name="Πίνακας 4"/>
          <p:cNvGraphicFramePr>
            <a:graphicFrameLocks noGrp="1"/>
          </p:cNvGraphicFramePr>
          <p:nvPr>
            <p:extLst>
              <p:ext uri="{D42A27DB-BD31-4B8C-83A1-F6EECF244321}">
                <p14:modId xmlns:p14="http://schemas.microsoft.com/office/powerpoint/2010/main" val="1478508482"/>
              </p:ext>
            </p:extLst>
          </p:nvPr>
        </p:nvGraphicFramePr>
        <p:xfrm>
          <a:off x="35496" y="1196752"/>
          <a:ext cx="8784976" cy="5257800"/>
        </p:xfrm>
        <a:graphic>
          <a:graphicData uri="http://schemas.openxmlformats.org/drawingml/2006/table">
            <a:tbl>
              <a:tblPr firstRow="1" firstCol="1" bandRow="1">
                <a:tableStyleId>{5940675A-B579-460E-94D1-54222C63F5DA}</a:tableStyleId>
              </a:tblPr>
              <a:tblGrid>
                <a:gridCol w="594981"/>
                <a:gridCol w="4877627"/>
                <a:gridCol w="3312368"/>
              </a:tblGrid>
              <a:tr h="2453640">
                <a:tc rowSpan="2">
                  <a:txBody>
                    <a:bodyPr/>
                    <a:lstStyle/>
                    <a:p>
                      <a:pPr algn="just">
                        <a:lnSpc>
                          <a:spcPct val="115000"/>
                        </a:lnSpc>
                        <a:spcAft>
                          <a:spcPts val="0"/>
                        </a:spcAft>
                      </a:pPr>
                      <a:r>
                        <a:rPr lang="el-GR" sz="2000" dirty="0" smtClean="0">
                          <a:effectLst/>
                          <a:latin typeface="+mn-lt"/>
                        </a:rPr>
                        <a:t>ΑΝ2</a:t>
                      </a:r>
                      <a:endParaRPr lang="el-GR" sz="2000" dirty="0">
                        <a:effectLst/>
                        <a:latin typeface="+mn-lt"/>
                        <a:ea typeface="Times New Roman"/>
                      </a:endParaRPr>
                    </a:p>
                    <a:p>
                      <a:pPr algn="just">
                        <a:lnSpc>
                          <a:spcPct val="115000"/>
                        </a:lnSpc>
                        <a:spcAft>
                          <a:spcPts val="0"/>
                        </a:spcAft>
                      </a:pPr>
                      <a:r>
                        <a:rPr lang="el-GR" sz="2000" dirty="0">
                          <a:effectLst/>
                          <a:latin typeface="+mn-lt"/>
                        </a:rPr>
                        <a:t> </a:t>
                      </a:r>
                      <a:endParaRPr lang="el-GR" sz="2000" dirty="0">
                        <a:effectLst/>
                        <a:latin typeface="+mn-lt"/>
                        <a:ea typeface="Times New Roman"/>
                      </a:endParaRPr>
                    </a:p>
                  </a:txBody>
                  <a:tcPr marL="68580" marR="68580" marT="0" marB="0">
                    <a:solidFill>
                      <a:schemeClr val="accent1">
                        <a:lumMod val="20000"/>
                        <a:lumOff val="80000"/>
                      </a:schemeClr>
                    </a:solidFill>
                  </a:tcPr>
                </a:tc>
                <a:tc>
                  <a:txBody>
                    <a:bodyPr/>
                    <a:lstStyle/>
                    <a:p>
                      <a:pPr marL="0" lvl="0" indent="0" algn="just" hangingPunct="0">
                        <a:lnSpc>
                          <a:spcPct val="115000"/>
                        </a:lnSpc>
                        <a:spcAft>
                          <a:spcPts val="0"/>
                        </a:spcAft>
                        <a:buFontTx/>
                        <a:buNone/>
                      </a:pPr>
                      <a:r>
                        <a:rPr lang="en-US" sz="2000" dirty="0" smtClean="0">
                          <a:effectLst/>
                          <a:latin typeface="+mn-lt"/>
                        </a:rPr>
                        <a:t>1.</a:t>
                      </a:r>
                      <a:r>
                        <a:rPr lang="el-GR" sz="2000" dirty="0" smtClean="0">
                          <a:effectLst/>
                          <a:latin typeface="+mn-lt"/>
                        </a:rPr>
                        <a:t>Άλατα </a:t>
                      </a:r>
                      <a:r>
                        <a:rPr lang="el-GR" sz="2000" dirty="0">
                          <a:effectLst/>
                          <a:latin typeface="+mn-lt"/>
                        </a:rPr>
                        <a:t>των σουλφονυλο-ηλεκτρικών </a:t>
                      </a:r>
                    </a:p>
                    <a:p>
                      <a:pPr marL="457200" algn="just" hangingPunct="0">
                        <a:lnSpc>
                          <a:spcPct val="115000"/>
                        </a:lnSpc>
                        <a:spcAft>
                          <a:spcPts val="0"/>
                        </a:spcAft>
                        <a:buFontTx/>
                        <a:buNone/>
                      </a:pPr>
                      <a:r>
                        <a:rPr lang="el-GR" sz="2000" dirty="0">
                          <a:effectLst/>
                          <a:latin typeface="+mn-lt"/>
                        </a:rPr>
                        <a:t>μονο- και διεστέρων</a:t>
                      </a:r>
                      <a:endParaRPr lang="el-GR" sz="2000" dirty="0">
                        <a:solidFill>
                          <a:schemeClr val="tx1"/>
                        </a:solidFill>
                        <a:effectLst/>
                        <a:latin typeface="+mn-lt"/>
                        <a:ea typeface="Times New Roman"/>
                        <a:cs typeface="Times New Roman"/>
                      </a:endParaRPr>
                    </a:p>
                  </a:txBody>
                  <a:tcPr marL="68580" marR="68580" marT="0" marB="0"/>
                </a:tc>
                <a:tc>
                  <a:txBody>
                    <a:bodyPr/>
                    <a:lstStyle/>
                    <a:p>
                      <a:pPr algn="just">
                        <a:lnSpc>
                          <a:spcPct val="115000"/>
                        </a:lnSpc>
                        <a:spcAft>
                          <a:spcPts val="0"/>
                        </a:spcAft>
                      </a:pPr>
                      <a:endParaRPr lang="el-GR" sz="2000" dirty="0" smtClean="0">
                        <a:effectLst/>
                        <a:latin typeface="+mn-lt"/>
                      </a:endParaRPr>
                    </a:p>
                    <a:p>
                      <a:pPr algn="just">
                        <a:lnSpc>
                          <a:spcPct val="115000"/>
                        </a:lnSpc>
                        <a:spcAft>
                          <a:spcPts val="0"/>
                        </a:spcAft>
                      </a:pPr>
                      <a:endParaRPr lang="el-GR" sz="2000" dirty="0" smtClean="0">
                        <a:effectLst/>
                        <a:latin typeface="+mn-lt"/>
                      </a:endParaRPr>
                    </a:p>
                    <a:p>
                      <a:pPr algn="just">
                        <a:lnSpc>
                          <a:spcPct val="115000"/>
                        </a:lnSpc>
                        <a:spcAft>
                          <a:spcPts val="0"/>
                        </a:spcAft>
                      </a:pPr>
                      <a:endParaRPr lang="el-GR" sz="2000" dirty="0" smtClean="0">
                        <a:effectLst/>
                        <a:latin typeface="+mn-lt"/>
                      </a:endParaRPr>
                    </a:p>
                    <a:p>
                      <a:pPr algn="just">
                        <a:lnSpc>
                          <a:spcPct val="115000"/>
                        </a:lnSpc>
                        <a:spcAft>
                          <a:spcPts val="0"/>
                        </a:spcAft>
                      </a:pPr>
                      <a:endParaRPr lang="el-GR" sz="2000" dirty="0" smtClean="0">
                        <a:effectLst/>
                        <a:latin typeface="+mn-lt"/>
                      </a:endParaRPr>
                    </a:p>
                    <a:p>
                      <a:pPr algn="just">
                        <a:lnSpc>
                          <a:spcPct val="115000"/>
                        </a:lnSpc>
                        <a:spcAft>
                          <a:spcPts val="0"/>
                        </a:spcAft>
                      </a:pPr>
                      <a:endParaRPr lang="el-GR" sz="2000" dirty="0" smtClean="0">
                        <a:effectLst/>
                        <a:latin typeface="+mn-lt"/>
                      </a:endParaRPr>
                    </a:p>
                    <a:p>
                      <a:pPr algn="just">
                        <a:lnSpc>
                          <a:spcPct val="115000"/>
                        </a:lnSpc>
                        <a:spcAft>
                          <a:spcPts val="0"/>
                        </a:spcAft>
                      </a:pPr>
                      <a:endParaRPr lang="el-GR" sz="2000" dirty="0" smtClean="0">
                        <a:effectLst/>
                        <a:latin typeface="+mn-lt"/>
                      </a:endParaRPr>
                    </a:p>
                    <a:p>
                      <a:pPr algn="just">
                        <a:lnSpc>
                          <a:spcPct val="115000"/>
                        </a:lnSpc>
                        <a:spcAft>
                          <a:spcPts val="0"/>
                        </a:spcAft>
                      </a:pPr>
                      <a:endParaRPr lang="el-GR" sz="2000" dirty="0" smtClean="0">
                        <a:solidFill>
                          <a:schemeClr val="accent5">
                            <a:lumMod val="50000"/>
                          </a:schemeClr>
                        </a:solidFill>
                        <a:effectLst/>
                        <a:latin typeface="+mn-lt"/>
                        <a:ea typeface="Times New Roman"/>
                      </a:endParaRPr>
                    </a:p>
                  </a:txBody>
                  <a:tcPr marL="68580" marR="68580" marT="0" marB="0"/>
                </a:tc>
              </a:tr>
              <a:tr h="701040">
                <a:tc vMerge="1">
                  <a:txBody>
                    <a:bodyPr/>
                    <a:lstStyle/>
                    <a:p>
                      <a:pPr algn="just">
                        <a:lnSpc>
                          <a:spcPct val="115000"/>
                        </a:lnSpc>
                        <a:spcAft>
                          <a:spcPts val="0"/>
                        </a:spcAft>
                      </a:pPr>
                      <a:endParaRPr lang="el-GR" sz="2000" dirty="0">
                        <a:effectLst/>
                        <a:latin typeface="+mn-lt"/>
                        <a:ea typeface="Times New Roman"/>
                      </a:endParaRPr>
                    </a:p>
                  </a:txBody>
                  <a:tcPr marL="68580" marR="68580" marT="0" marB="0"/>
                </a:tc>
                <a:tc>
                  <a:txBody>
                    <a:bodyPr/>
                    <a:lstStyle/>
                    <a:p>
                      <a:pPr marL="0" lvl="0" indent="0" algn="just" hangingPunct="0">
                        <a:lnSpc>
                          <a:spcPct val="115000"/>
                        </a:lnSpc>
                        <a:spcAft>
                          <a:spcPts val="0"/>
                        </a:spcAft>
                        <a:buFontTx/>
                        <a:buNone/>
                      </a:pPr>
                      <a:r>
                        <a:rPr lang="en-US" sz="2000" dirty="0" smtClean="0">
                          <a:effectLst/>
                          <a:latin typeface="+mn-lt"/>
                        </a:rPr>
                        <a:t>2.</a:t>
                      </a:r>
                      <a:r>
                        <a:rPr lang="el-GR" sz="2000" dirty="0" smtClean="0">
                          <a:effectLst/>
                          <a:latin typeface="+mn-lt"/>
                        </a:rPr>
                        <a:t>Άλατα </a:t>
                      </a:r>
                      <a:r>
                        <a:rPr lang="el-GR" sz="2000" dirty="0">
                          <a:effectLst/>
                          <a:latin typeface="+mn-lt"/>
                        </a:rPr>
                        <a:t>των εστέρων της </a:t>
                      </a:r>
                    </a:p>
                    <a:p>
                      <a:pPr marL="457200" algn="just" hangingPunct="0">
                        <a:lnSpc>
                          <a:spcPct val="115000"/>
                        </a:lnSpc>
                        <a:spcAft>
                          <a:spcPts val="0"/>
                        </a:spcAft>
                        <a:buFontTx/>
                        <a:buNone/>
                      </a:pPr>
                      <a:r>
                        <a:rPr lang="el-GR" sz="2000" dirty="0">
                          <a:effectLst/>
                          <a:latin typeface="+mn-lt"/>
                        </a:rPr>
                        <a:t>θειικής πολυαιθυλενογλυκόλης</a:t>
                      </a:r>
                      <a:endParaRPr lang="el-GR" sz="2000" dirty="0">
                        <a:effectLst/>
                        <a:latin typeface="+mn-lt"/>
                        <a:ea typeface="Times New Roman"/>
                        <a:cs typeface="Times New Roman"/>
                      </a:endParaRPr>
                    </a:p>
                  </a:txBody>
                  <a:tcPr marL="68580" marR="68580" marT="0" marB="0"/>
                </a:tc>
                <a:tc>
                  <a:txBody>
                    <a:bodyPr/>
                    <a:lstStyle/>
                    <a:p>
                      <a:endParaRPr lang="el-GR" dirty="0"/>
                    </a:p>
                  </a:txBody>
                  <a:tcPr marL="68580" marR="68580" marT="0" marB="0">
                    <a:blipFill rotWithShape="0">
                      <a:blip r:embed="rId3"/>
                      <a:stretch>
                        <a:fillRect l="-165257" t="-358261" r="-551" b="-319130"/>
                      </a:stretch>
                    </a:blipFill>
                  </a:tcPr>
                </a:tc>
              </a:tr>
              <a:tr h="701040">
                <a:tc rowSpan="3">
                  <a:txBody>
                    <a:bodyPr/>
                    <a:lstStyle/>
                    <a:p>
                      <a:pPr algn="just">
                        <a:lnSpc>
                          <a:spcPct val="115000"/>
                        </a:lnSpc>
                        <a:spcAft>
                          <a:spcPts val="0"/>
                        </a:spcAft>
                      </a:pPr>
                      <a:r>
                        <a:rPr lang="el-GR" sz="2000" dirty="0" smtClean="0">
                          <a:effectLst/>
                          <a:latin typeface="+mn-lt"/>
                        </a:rPr>
                        <a:t>ΑΝ3</a:t>
                      </a:r>
                      <a:endParaRPr lang="el-GR" sz="2000" dirty="0">
                        <a:effectLst/>
                        <a:latin typeface="+mn-lt"/>
                        <a:ea typeface="Times New Roman"/>
                      </a:endParaRPr>
                    </a:p>
                    <a:p>
                      <a:pPr algn="just">
                        <a:lnSpc>
                          <a:spcPct val="115000"/>
                        </a:lnSpc>
                        <a:spcAft>
                          <a:spcPts val="0"/>
                        </a:spcAft>
                      </a:pPr>
                      <a:r>
                        <a:rPr lang="el-GR" sz="2000" dirty="0">
                          <a:effectLst/>
                          <a:latin typeface="+mn-lt"/>
                        </a:rPr>
                        <a:t> </a:t>
                      </a:r>
                      <a:endParaRPr lang="el-GR" sz="2000" dirty="0">
                        <a:effectLst/>
                        <a:latin typeface="+mn-lt"/>
                        <a:ea typeface="Times New Roman"/>
                      </a:endParaRPr>
                    </a:p>
                    <a:p>
                      <a:pPr algn="just">
                        <a:lnSpc>
                          <a:spcPct val="115000"/>
                        </a:lnSpc>
                        <a:spcAft>
                          <a:spcPts val="0"/>
                        </a:spcAft>
                      </a:pPr>
                      <a:r>
                        <a:rPr lang="el-GR" sz="2000" dirty="0">
                          <a:effectLst/>
                          <a:latin typeface="+mn-lt"/>
                        </a:rPr>
                        <a:t> </a:t>
                      </a:r>
                      <a:endParaRPr lang="el-GR" sz="2000" dirty="0">
                        <a:effectLst/>
                        <a:latin typeface="+mn-lt"/>
                        <a:ea typeface="Times New Roman"/>
                      </a:endParaRPr>
                    </a:p>
                  </a:txBody>
                  <a:tcPr marL="68580" marR="68580" marT="0" marB="0">
                    <a:solidFill>
                      <a:schemeClr val="accent1">
                        <a:lumMod val="20000"/>
                        <a:lumOff val="80000"/>
                      </a:schemeClr>
                    </a:solidFill>
                  </a:tcPr>
                </a:tc>
                <a:tc>
                  <a:txBody>
                    <a:bodyPr/>
                    <a:lstStyle/>
                    <a:p>
                      <a:pPr marL="0" lvl="0" indent="0" algn="just" hangingPunct="0">
                        <a:lnSpc>
                          <a:spcPct val="115000"/>
                        </a:lnSpc>
                        <a:spcAft>
                          <a:spcPts val="0"/>
                        </a:spcAft>
                        <a:buFontTx/>
                        <a:buNone/>
                      </a:pPr>
                      <a:r>
                        <a:rPr lang="en-US" sz="2000" dirty="0" smtClean="0">
                          <a:effectLst/>
                          <a:latin typeface="+mn-lt"/>
                        </a:rPr>
                        <a:t>1.</a:t>
                      </a:r>
                      <a:r>
                        <a:rPr lang="el-GR" sz="2000" dirty="0" smtClean="0">
                          <a:effectLst/>
                          <a:latin typeface="+mn-lt"/>
                        </a:rPr>
                        <a:t>Άλατα </a:t>
                      </a:r>
                      <a:r>
                        <a:rPr lang="el-GR" sz="2000" dirty="0">
                          <a:effectLst/>
                          <a:latin typeface="+mn-lt"/>
                        </a:rPr>
                        <a:t>των αλκυλαιθέρων  της</a:t>
                      </a:r>
                    </a:p>
                    <a:p>
                      <a:pPr marL="457200" algn="just" hangingPunct="0">
                        <a:lnSpc>
                          <a:spcPct val="115000"/>
                        </a:lnSpc>
                        <a:spcAft>
                          <a:spcPts val="0"/>
                        </a:spcAft>
                        <a:buFontTx/>
                        <a:buNone/>
                      </a:pPr>
                      <a:r>
                        <a:rPr lang="el-GR" sz="2000" dirty="0">
                          <a:effectLst/>
                          <a:latin typeface="+mn-lt"/>
                        </a:rPr>
                        <a:t>θειικής πολυαιθυλενογλυκόλης</a:t>
                      </a:r>
                      <a:endParaRPr lang="el-GR" sz="2000" dirty="0">
                        <a:effectLst/>
                        <a:latin typeface="+mn-lt"/>
                        <a:ea typeface="Times New Roman"/>
                        <a:cs typeface="Times New Roman"/>
                      </a:endParaRPr>
                    </a:p>
                  </a:txBody>
                  <a:tcPr marL="68580" marR="68580" marT="0" marB="0"/>
                </a:tc>
                <a:tc>
                  <a:txBody>
                    <a:bodyPr/>
                    <a:lstStyle/>
                    <a:p>
                      <a:endParaRPr lang="el-GR" dirty="0"/>
                    </a:p>
                  </a:txBody>
                  <a:tcPr marL="68580" marR="68580" marT="0" marB="0">
                    <a:blipFill rotWithShape="0">
                      <a:blip r:embed="rId3"/>
                      <a:stretch>
                        <a:fillRect l="-165257" t="-458261" r="-551" b="-219130"/>
                      </a:stretch>
                    </a:blipFill>
                  </a:tcPr>
                </a:tc>
              </a:tr>
              <a:tr h="701040">
                <a:tc vMerge="1">
                  <a:txBody>
                    <a:bodyPr/>
                    <a:lstStyle/>
                    <a:p>
                      <a:pPr algn="just">
                        <a:lnSpc>
                          <a:spcPct val="115000"/>
                        </a:lnSpc>
                        <a:spcAft>
                          <a:spcPts val="0"/>
                        </a:spcAft>
                      </a:pPr>
                      <a:endParaRPr lang="el-GR" sz="2000" dirty="0">
                        <a:effectLst/>
                        <a:latin typeface="+mn-lt"/>
                        <a:ea typeface="Times New Roman"/>
                      </a:endParaRPr>
                    </a:p>
                  </a:txBody>
                  <a:tcPr marL="68580" marR="68580" marT="0" marB="0"/>
                </a:tc>
                <a:tc>
                  <a:txBody>
                    <a:bodyPr/>
                    <a:lstStyle/>
                    <a:p>
                      <a:pPr marL="0" lvl="0" indent="0" algn="just" hangingPunct="0">
                        <a:lnSpc>
                          <a:spcPct val="115000"/>
                        </a:lnSpc>
                        <a:spcAft>
                          <a:spcPts val="0"/>
                        </a:spcAft>
                        <a:buFontTx/>
                        <a:buNone/>
                      </a:pPr>
                      <a:r>
                        <a:rPr lang="en-US" sz="2000" dirty="0" smtClean="0">
                          <a:effectLst/>
                          <a:latin typeface="+mn-lt"/>
                        </a:rPr>
                        <a:t>2.</a:t>
                      </a:r>
                      <a:r>
                        <a:rPr lang="el-GR" sz="2000" dirty="0" smtClean="0">
                          <a:effectLst/>
                          <a:latin typeface="+mn-lt"/>
                        </a:rPr>
                        <a:t>Άλατα </a:t>
                      </a:r>
                      <a:r>
                        <a:rPr lang="el-GR" sz="2000" dirty="0">
                          <a:effectLst/>
                          <a:latin typeface="+mn-lt"/>
                        </a:rPr>
                        <a:t>των αλκυλο-φαινυλαιθέρων της </a:t>
                      </a:r>
                    </a:p>
                    <a:p>
                      <a:pPr marL="457200" algn="just" hangingPunct="0">
                        <a:lnSpc>
                          <a:spcPct val="115000"/>
                        </a:lnSpc>
                        <a:spcAft>
                          <a:spcPts val="0"/>
                        </a:spcAft>
                        <a:buFontTx/>
                        <a:buNone/>
                      </a:pPr>
                      <a:r>
                        <a:rPr lang="el-GR" sz="2000" dirty="0">
                          <a:effectLst/>
                          <a:latin typeface="+mn-lt"/>
                        </a:rPr>
                        <a:t>θειικής πολυαιθυλενογλυκόλης</a:t>
                      </a:r>
                      <a:endParaRPr lang="el-GR" sz="2000" dirty="0">
                        <a:effectLst/>
                        <a:latin typeface="+mn-lt"/>
                        <a:ea typeface="Times New Roman"/>
                        <a:cs typeface="Times New Roman"/>
                      </a:endParaRPr>
                    </a:p>
                  </a:txBody>
                  <a:tcPr marL="68580" marR="68580" marT="0" marB="0"/>
                </a:tc>
                <a:tc>
                  <a:txBody>
                    <a:bodyPr/>
                    <a:lstStyle/>
                    <a:p>
                      <a:endParaRPr lang="el-GR" dirty="0"/>
                    </a:p>
                  </a:txBody>
                  <a:tcPr marL="68580" marR="68580" marT="0" marB="0">
                    <a:blipFill rotWithShape="0">
                      <a:blip r:embed="rId3"/>
                      <a:stretch>
                        <a:fillRect l="-165257" t="-558261" r="-551" b="-119130"/>
                      </a:stretch>
                    </a:blipFill>
                  </a:tcPr>
                </a:tc>
              </a:tr>
              <a:tr h="701040">
                <a:tc vMerge="1">
                  <a:txBody>
                    <a:bodyPr/>
                    <a:lstStyle/>
                    <a:p>
                      <a:pPr algn="just">
                        <a:lnSpc>
                          <a:spcPct val="115000"/>
                        </a:lnSpc>
                        <a:spcAft>
                          <a:spcPts val="0"/>
                        </a:spcAft>
                      </a:pPr>
                      <a:endParaRPr lang="el-GR" sz="2000" dirty="0">
                        <a:effectLst/>
                        <a:latin typeface="+mn-lt"/>
                        <a:ea typeface="Times New Roman"/>
                      </a:endParaRPr>
                    </a:p>
                  </a:txBody>
                  <a:tcPr marL="68580" marR="68580" marT="0" marB="0"/>
                </a:tc>
                <a:tc>
                  <a:txBody>
                    <a:bodyPr/>
                    <a:lstStyle/>
                    <a:p>
                      <a:pPr marL="0" lvl="0" indent="0" algn="just" hangingPunct="0">
                        <a:lnSpc>
                          <a:spcPct val="115000"/>
                        </a:lnSpc>
                        <a:spcAft>
                          <a:spcPts val="0"/>
                        </a:spcAft>
                        <a:buFontTx/>
                        <a:buNone/>
                      </a:pPr>
                      <a:r>
                        <a:rPr lang="en-US" sz="2000" dirty="0" smtClean="0">
                          <a:effectLst/>
                          <a:latin typeface="+mn-lt"/>
                        </a:rPr>
                        <a:t>3.</a:t>
                      </a:r>
                      <a:r>
                        <a:rPr lang="el-GR" sz="2000" dirty="0" smtClean="0">
                          <a:effectLst/>
                          <a:latin typeface="+mn-lt"/>
                        </a:rPr>
                        <a:t>Άλατα </a:t>
                      </a:r>
                      <a:r>
                        <a:rPr lang="el-GR" sz="2000" dirty="0">
                          <a:effectLst/>
                          <a:latin typeface="+mn-lt"/>
                        </a:rPr>
                        <a:t>των αλκυλαιθέρων της </a:t>
                      </a:r>
                    </a:p>
                    <a:p>
                      <a:pPr marL="457200" algn="just" hangingPunct="0">
                        <a:lnSpc>
                          <a:spcPct val="115000"/>
                        </a:lnSpc>
                        <a:spcAft>
                          <a:spcPts val="0"/>
                        </a:spcAft>
                        <a:buFontTx/>
                        <a:buNone/>
                      </a:pPr>
                      <a:r>
                        <a:rPr lang="el-GR" sz="2000" dirty="0">
                          <a:effectLst/>
                          <a:latin typeface="+mn-lt"/>
                        </a:rPr>
                        <a:t>καρβοξυμεθυλο-πολυαιθυλενογλυκόλης</a:t>
                      </a:r>
                      <a:endParaRPr lang="el-GR" sz="2000" dirty="0">
                        <a:effectLst/>
                        <a:latin typeface="+mn-lt"/>
                        <a:ea typeface="Times New Roman"/>
                        <a:cs typeface="Times New Roman"/>
                      </a:endParaRPr>
                    </a:p>
                  </a:txBody>
                  <a:tcPr marL="68580" marR="68580" marT="0" marB="0"/>
                </a:tc>
                <a:tc>
                  <a:txBody>
                    <a:bodyPr/>
                    <a:lstStyle/>
                    <a:p>
                      <a:endParaRPr lang="el-GR" dirty="0"/>
                    </a:p>
                  </a:txBody>
                  <a:tcPr marL="68580" marR="68580" marT="0" marB="0">
                    <a:blipFill rotWithShape="0">
                      <a:blip r:embed="rId3"/>
                      <a:stretch>
                        <a:fillRect l="-165257" t="-658261" r="-551" b="-19130"/>
                      </a:stretch>
                    </a:blipFill>
                  </a:tcPr>
                </a:tc>
              </a:tr>
            </a:tbl>
          </a:graphicData>
        </a:graphic>
      </p:graphicFrame>
      <p:graphicFrame>
        <p:nvGraphicFramePr>
          <p:cNvPr id="6" name="Αντικείμενο 5"/>
          <p:cNvGraphicFramePr>
            <a:graphicFrameLocks noChangeAspect="1"/>
          </p:cNvGraphicFramePr>
          <p:nvPr>
            <p:extLst>
              <p:ext uri="{D42A27DB-BD31-4B8C-83A1-F6EECF244321}">
                <p14:modId xmlns:p14="http://schemas.microsoft.com/office/powerpoint/2010/main" val="251175100"/>
              </p:ext>
            </p:extLst>
          </p:nvPr>
        </p:nvGraphicFramePr>
        <p:xfrm>
          <a:off x="6372200" y="1772816"/>
          <a:ext cx="1944688" cy="1441451"/>
        </p:xfrm>
        <a:graphic>
          <a:graphicData uri="http://schemas.openxmlformats.org/presentationml/2006/ole">
            <mc:AlternateContent xmlns:mc="http://schemas.openxmlformats.org/markup-compatibility/2006">
              <mc:Choice xmlns:v="urn:schemas-microsoft-com:vml" Requires="v">
                <p:oleObj spid="_x0000_s2143" name="CS ChemDraw Drawing" r:id="rId4" imgW="1280160" imgH="1896177" progId="">
                  <p:embed/>
                </p:oleObj>
              </mc:Choice>
              <mc:Fallback>
                <p:oleObj name="CS ChemDraw Drawing" r:id="rId4" imgW="1280160" imgH="1896177" progId="">
                  <p:embed/>
                  <p:pic>
                    <p:nvPicPr>
                      <p:cNvPr id="0" name="Picture 8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2200" y="1772816"/>
                        <a:ext cx="1944688" cy="14414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89964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Ανιονικές </a:t>
            </a:r>
            <a:r>
              <a:rPr lang="el-GR" sz="3200" b="0" dirty="0" smtClean="0"/>
              <a:t>(</a:t>
            </a:r>
            <a:r>
              <a:rPr lang="en-US" sz="3200" b="0" dirty="0" smtClean="0"/>
              <a:t>6</a:t>
            </a:r>
            <a:r>
              <a:rPr lang="el-GR" sz="3200" b="0" dirty="0" smtClean="0"/>
              <a:t>/</a:t>
            </a:r>
            <a:r>
              <a:rPr lang="en-US" sz="3200" b="0" dirty="0" smtClean="0"/>
              <a:t>13</a:t>
            </a:r>
            <a:r>
              <a:rPr lang="el-GR" sz="3200" b="0"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dirty="0">
              <a:solidFill>
                <a:prstClr val="black"/>
              </a:solidFill>
            </a:endParaRPr>
          </a:p>
        </p:txBody>
      </p:sp>
      <p:graphicFrame>
        <p:nvGraphicFramePr>
          <p:cNvPr id="5" name="Πίνακας 4"/>
          <p:cNvGraphicFramePr>
            <a:graphicFrameLocks noGrp="1"/>
          </p:cNvGraphicFramePr>
          <p:nvPr>
            <p:extLst>
              <p:ext uri="{D42A27DB-BD31-4B8C-83A1-F6EECF244321}">
                <p14:modId xmlns:p14="http://schemas.microsoft.com/office/powerpoint/2010/main" val="185914490"/>
              </p:ext>
            </p:extLst>
          </p:nvPr>
        </p:nvGraphicFramePr>
        <p:xfrm>
          <a:off x="107504" y="1196752"/>
          <a:ext cx="8784976" cy="4608737"/>
        </p:xfrm>
        <a:graphic>
          <a:graphicData uri="http://schemas.openxmlformats.org/drawingml/2006/table">
            <a:tbl>
              <a:tblPr firstRow="1" firstCol="1" bandRow="1">
                <a:tableStyleId>{5940675A-B579-460E-94D1-54222C63F5DA}</a:tableStyleId>
              </a:tblPr>
              <a:tblGrid>
                <a:gridCol w="910508"/>
                <a:gridCol w="4750480"/>
                <a:gridCol w="3123988"/>
              </a:tblGrid>
              <a:tr h="1081526">
                <a:tc rowSpan="3">
                  <a:txBody>
                    <a:bodyPr/>
                    <a:lstStyle/>
                    <a:p>
                      <a:pPr algn="just">
                        <a:lnSpc>
                          <a:spcPct val="115000"/>
                        </a:lnSpc>
                        <a:spcAft>
                          <a:spcPts val="0"/>
                        </a:spcAft>
                      </a:pPr>
                      <a:r>
                        <a:rPr lang="en-US" sz="2000" dirty="0" smtClean="0">
                          <a:effectLst/>
                          <a:latin typeface="+mn-lt"/>
                        </a:rPr>
                        <a:t>AN4</a:t>
                      </a:r>
                      <a:endParaRPr lang="el-GR" sz="2000" dirty="0">
                        <a:effectLst/>
                        <a:latin typeface="+mn-lt"/>
                        <a:ea typeface="Times New Roman"/>
                      </a:endParaRPr>
                    </a:p>
                    <a:p>
                      <a:pPr algn="just">
                        <a:lnSpc>
                          <a:spcPct val="115000"/>
                        </a:lnSpc>
                        <a:spcAft>
                          <a:spcPts val="0"/>
                        </a:spcAft>
                      </a:pPr>
                      <a:r>
                        <a:rPr lang="el-GR" sz="2000" dirty="0">
                          <a:effectLst/>
                          <a:latin typeface="+mn-lt"/>
                        </a:rPr>
                        <a:t> </a:t>
                      </a:r>
                      <a:endParaRPr lang="el-GR" sz="2000" dirty="0">
                        <a:effectLst/>
                        <a:latin typeface="+mn-lt"/>
                        <a:ea typeface="Times New Roman"/>
                      </a:endParaRPr>
                    </a:p>
                    <a:p>
                      <a:pPr algn="just">
                        <a:lnSpc>
                          <a:spcPct val="115000"/>
                        </a:lnSpc>
                        <a:spcAft>
                          <a:spcPts val="0"/>
                        </a:spcAft>
                      </a:pPr>
                      <a:r>
                        <a:rPr lang="el-GR" sz="2000" dirty="0">
                          <a:effectLst/>
                          <a:latin typeface="+mn-lt"/>
                        </a:rPr>
                        <a:t> </a:t>
                      </a:r>
                      <a:endParaRPr lang="el-GR" sz="2000" dirty="0">
                        <a:effectLst/>
                        <a:latin typeface="+mn-lt"/>
                        <a:ea typeface="Times New Roman"/>
                      </a:endParaRPr>
                    </a:p>
                  </a:txBody>
                  <a:tcPr marL="68580" marR="68580" marT="0" marB="0">
                    <a:solidFill>
                      <a:schemeClr val="accent1">
                        <a:lumMod val="20000"/>
                        <a:lumOff val="80000"/>
                      </a:schemeClr>
                    </a:solidFill>
                  </a:tcPr>
                </a:tc>
                <a:tc>
                  <a:txBody>
                    <a:bodyPr/>
                    <a:lstStyle/>
                    <a:p>
                      <a:pPr marL="0" lvl="0" indent="0" algn="just">
                        <a:lnSpc>
                          <a:spcPct val="115000"/>
                        </a:lnSpc>
                        <a:spcAft>
                          <a:spcPts val="0"/>
                        </a:spcAft>
                        <a:buFontTx/>
                        <a:buNone/>
                      </a:pPr>
                      <a:r>
                        <a:rPr lang="en-US" sz="2000" b="0" dirty="0" smtClean="0">
                          <a:effectLst/>
                          <a:latin typeface="+mn-lt"/>
                        </a:rPr>
                        <a:t>1.</a:t>
                      </a:r>
                      <a:r>
                        <a:rPr lang="el-GR" sz="2000" b="0" dirty="0" smtClean="0">
                          <a:effectLst/>
                          <a:latin typeface="+mn-lt"/>
                        </a:rPr>
                        <a:t>Άλατα </a:t>
                      </a:r>
                      <a:r>
                        <a:rPr lang="el-GR" sz="2000" b="0" dirty="0">
                          <a:effectLst/>
                          <a:latin typeface="+mn-lt"/>
                        </a:rPr>
                        <a:t>των ακυλο-αμινοξέων</a:t>
                      </a:r>
                      <a:endParaRPr lang="el-GR" sz="2000" b="0" dirty="0">
                        <a:effectLst/>
                        <a:latin typeface="+mn-lt"/>
                        <a:ea typeface="Times New Roman"/>
                      </a:endParaRPr>
                    </a:p>
                  </a:txBody>
                  <a:tcPr marL="68580" marR="68580" marT="0" marB="0"/>
                </a:tc>
                <a:tc>
                  <a:txBody>
                    <a:bodyPr/>
                    <a:lstStyle/>
                    <a:p>
                      <a:pPr algn="just">
                        <a:lnSpc>
                          <a:spcPct val="115000"/>
                        </a:lnSpc>
                        <a:spcAft>
                          <a:spcPts val="0"/>
                        </a:spcAft>
                      </a:pPr>
                      <a:r>
                        <a:rPr lang="el-GR" sz="2200" dirty="0">
                          <a:effectLst/>
                          <a:latin typeface="+mn-lt"/>
                        </a:rPr>
                        <a:t> </a:t>
                      </a:r>
                      <a:endParaRPr lang="el-GR" sz="2200" dirty="0">
                        <a:effectLst/>
                        <a:latin typeface="+mn-lt"/>
                        <a:ea typeface="Times New Roman"/>
                      </a:endParaRPr>
                    </a:p>
                  </a:txBody>
                  <a:tcPr marL="68580" marR="68580" marT="0" marB="0"/>
                </a:tc>
              </a:tr>
              <a:tr h="1175737">
                <a:tc vMerge="1">
                  <a:txBody>
                    <a:bodyPr/>
                    <a:lstStyle/>
                    <a:p>
                      <a:pPr algn="just">
                        <a:lnSpc>
                          <a:spcPct val="115000"/>
                        </a:lnSpc>
                        <a:spcAft>
                          <a:spcPts val="0"/>
                        </a:spcAft>
                      </a:pPr>
                      <a:endParaRPr lang="el-GR" sz="2000" dirty="0">
                        <a:effectLst/>
                        <a:latin typeface="+mn-lt"/>
                        <a:ea typeface="Times New Roman"/>
                      </a:endParaRPr>
                    </a:p>
                  </a:txBody>
                  <a:tcPr marL="68580" marR="68580" marT="0" marB="0">
                    <a:solidFill>
                      <a:schemeClr val="accent1">
                        <a:lumMod val="20000"/>
                        <a:lumOff val="80000"/>
                      </a:schemeClr>
                    </a:solidFill>
                  </a:tcPr>
                </a:tc>
                <a:tc>
                  <a:txBody>
                    <a:bodyPr/>
                    <a:lstStyle/>
                    <a:p>
                      <a:pPr marL="0" lvl="0" indent="0" algn="just">
                        <a:lnSpc>
                          <a:spcPct val="115000"/>
                        </a:lnSpc>
                        <a:spcAft>
                          <a:spcPts val="0"/>
                        </a:spcAft>
                        <a:buFontTx/>
                        <a:buNone/>
                      </a:pPr>
                      <a:r>
                        <a:rPr lang="en-US" sz="2000" dirty="0" smtClean="0">
                          <a:effectLst/>
                          <a:latin typeface="+mn-lt"/>
                        </a:rPr>
                        <a:t>2.</a:t>
                      </a:r>
                      <a:r>
                        <a:rPr lang="el-GR" sz="2000" dirty="0" smtClean="0">
                          <a:effectLst/>
                          <a:latin typeface="+mn-lt"/>
                        </a:rPr>
                        <a:t>Θειικά </a:t>
                      </a:r>
                      <a:r>
                        <a:rPr lang="el-GR" sz="2000" dirty="0">
                          <a:effectLst/>
                          <a:latin typeface="+mn-lt"/>
                        </a:rPr>
                        <a:t>άλατα  των αλκανολαμιδίων</a:t>
                      </a:r>
                      <a:endParaRPr lang="el-GR" sz="2000" dirty="0">
                        <a:effectLst/>
                        <a:latin typeface="+mn-lt"/>
                        <a:ea typeface="Times New Roman"/>
                      </a:endParaRPr>
                    </a:p>
                  </a:txBody>
                  <a:tcPr marL="68580" marR="68580" marT="0" marB="0"/>
                </a:tc>
                <a:tc>
                  <a:txBody>
                    <a:bodyPr/>
                    <a:lstStyle/>
                    <a:p>
                      <a:endParaRPr lang="el-GR" dirty="0"/>
                    </a:p>
                  </a:txBody>
                  <a:tcPr marL="68580" marR="68580" marT="0" marB="0">
                    <a:blipFill rotWithShape="1">
                      <a:blip r:embed="rId3"/>
                      <a:stretch>
                        <a:fillRect l="-181641" t="-95855" b="-200518"/>
                      </a:stretch>
                    </a:blipFill>
                  </a:tcPr>
                </a:tc>
              </a:tr>
              <a:tr h="1175737">
                <a:tc vMerge="1">
                  <a:txBody>
                    <a:bodyPr/>
                    <a:lstStyle/>
                    <a:p>
                      <a:pPr algn="just">
                        <a:lnSpc>
                          <a:spcPct val="115000"/>
                        </a:lnSpc>
                        <a:spcAft>
                          <a:spcPts val="0"/>
                        </a:spcAft>
                      </a:pPr>
                      <a:endParaRPr lang="el-GR" sz="2000" dirty="0">
                        <a:effectLst/>
                        <a:latin typeface="+mn-lt"/>
                        <a:ea typeface="Times New Roman"/>
                      </a:endParaRPr>
                    </a:p>
                  </a:txBody>
                  <a:tcPr marL="68580" marR="68580" marT="0" marB="0">
                    <a:solidFill>
                      <a:schemeClr val="accent1">
                        <a:lumMod val="20000"/>
                        <a:lumOff val="80000"/>
                      </a:schemeClr>
                    </a:solidFill>
                  </a:tcPr>
                </a:tc>
                <a:tc>
                  <a:txBody>
                    <a:bodyPr/>
                    <a:lstStyle/>
                    <a:p>
                      <a:pPr marL="0" lvl="0" indent="0" algn="just">
                        <a:lnSpc>
                          <a:spcPct val="115000"/>
                        </a:lnSpc>
                        <a:spcAft>
                          <a:spcPts val="0"/>
                        </a:spcAft>
                        <a:buFontTx/>
                        <a:buNone/>
                      </a:pPr>
                      <a:r>
                        <a:rPr lang="en-US" sz="2000" dirty="0" smtClean="0">
                          <a:effectLst/>
                          <a:latin typeface="+mn-lt"/>
                        </a:rPr>
                        <a:t>3.</a:t>
                      </a:r>
                      <a:r>
                        <a:rPr lang="el-GR" sz="2000" dirty="0" smtClean="0">
                          <a:effectLst/>
                          <a:latin typeface="+mn-lt"/>
                        </a:rPr>
                        <a:t>Αλκυλαμιδο-αιθυλενοσουλφονικά άλατα </a:t>
                      </a:r>
                      <a:endParaRPr lang="el-GR" sz="2000" dirty="0">
                        <a:effectLst/>
                        <a:latin typeface="+mn-lt"/>
                        <a:ea typeface="Times New Roman"/>
                      </a:endParaRPr>
                    </a:p>
                  </a:txBody>
                  <a:tcPr marL="68580" marR="68580" marT="0" marB="0"/>
                </a:tc>
                <a:tc>
                  <a:txBody>
                    <a:bodyPr/>
                    <a:lstStyle/>
                    <a:p>
                      <a:endParaRPr lang="el-GR" dirty="0"/>
                    </a:p>
                  </a:txBody>
                  <a:tcPr marL="68580" marR="68580" marT="0" marB="0">
                    <a:blipFill rotWithShape="1">
                      <a:blip r:embed="rId3"/>
                      <a:stretch>
                        <a:fillRect l="-181641" t="-195855" b="-100518"/>
                      </a:stretch>
                    </a:blipFill>
                  </a:tcPr>
                </a:tc>
              </a:tr>
              <a:tr h="1175737">
                <a:tc>
                  <a:txBody>
                    <a:bodyPr/>
                    <a:lstStyle/>
                    <a:p>
                      <a:pPr algn="just">
                        <a:lnSpc>
                          <a:spcPct val="115000"/>
                        </a:lnSpc>
                        <a:spcAft>
                          <a:spcPts val="0"/>
                        </a:spcAft>
                      </a:pPr>
                      <a:r>
                        <a:rPr lang="en-US" sz="2000" dirty="0" smtClean="0">
                          <a:effectLst/>
                          <a:latin typeface="+mn-lt"/>
                        </a:rPr>
                        <a:t>AN5</a:t>
                      </a:r>
                      <a:endParaRPr lang="el-GR" sz="2000" dirty="0">
                        <a:effectLst/>
                        <a:latin typeface="+mn-lt"/>
                        <a:ea typeface="Times New Roman"/>
                      </a:endParaRPr>
                    </a:p>
                  </a:txBody>
                  <a:tcPr marL="68580" marR="68580" marT="0" marB="0">
                    <a:solidFill>
                      <a:schemeClr val="accent1">
                        <a:lumMod val="20000"/>
                        <a:lumOff val="80000"/>
                      </a:schemeClr>
                    </a:solidFill>
                  </a:tcPr>
                </a:tc>
                <a:tc>
                  <a:txBody>
                    <a:bodyPr/>
                    <a:lstStyle/>
                    <a:p>
                      <a:pPr algn="just">
                        <a:lnSpc>
                          <a:spcPct val="115000"/>
                        </a:lnSpc>
                        <a:spcAft>
                          <a:spcPts val="0"/>
                        </a:spcAft>
                      </a:pPr>
                      <a:r>
                        <a:rPr lang="en-US" sz="2000" b="0" dirty="0" smtClean="0">
                          <a:effectLst/>
                          <a:latin typeface="+mn-lt"/>
                        </a:rPr>
                        <a:t>1.</a:t>
                      </a:r>
                      <a:r>
                        <a:rPr lang="el-GR" sz="2000" b="0" dirty="0" smtClean="0">
                          <a:effectLst/>
                          <a:latin typeface="+mn-lt"/>
                        </a:rPr>
                        <a:t>Αλκυλο-ιμιδαζολο-αιθυλενο-θειικά </a:t>
                      </a:r>
                      <a:r>
                        <a:rPr lang="el-GR" sz="2000" b="0" dirty="0">
                          <a:effectLst/>
                          <a:latin typeface="+mn-lt"/>
                        </a:rPr>
                        <a:t>άλατα</a:t>
                      </a:r>
                      <a:endParaRPr lang="el-GR" sz="2000" b="0" dirty="0">
                        <a:effectLst/>
                        <a:latin typeface="+mn-lt"/>
                        <a:ea typeface="Times New Roman"/>
                      </a:endParaRPr>
                    </a:p>
                  </a:txBody>
                  <a:tcPr marL="68580" marR="68580" marT="0" marB="0"/>
                </a:tc>
                <a:tc>
                  <a:txBody>
                    <a:bodyPr/>
                    <a:lstStyle/>
                    <a:p>
                      <a:pPr algn="just">
                        <a:lnSpc>
                          <a:spcPct val="115000"/>
                        </a:lnSpc>
                        <a:spcAft>
                          <a:spcPts val="0"/>
                        </a:spcAft>
                      </a:pPr>
                      <a:endParaRPr lang="el-GR" sz="2200" dirty="0">
                        <a:effectLst/>
                        <a:latin typeface="+mn-lt"/>
                        <a:ea typeface="Times New Roman"/>
                      </a:endParaRPr>
                    </a:p>
                  </a:txBody>
                  <a:tcPr marL="68580" marR="68580" marT="0" marB="0"/>
                </a:tc>
              </a:tr>
            </a:tbl>
          </a:graphicData>
        </a:graphic>
      </p:graphicFrame>
      <p:graphicFrame>
        <p:nvGraphicFramePr>
          <p:cNvPr id="3" name="Αντικείμενο 2"/>
          <p:cNvGraphicFramePr>
            <a:graphicFrameLocks noChangeAspect="1"/>
          </p:cNvGraphicFramePr>
          <p:nvPr>
            <p:extLst>
              <p:ext uri="{D42A27DB-BD31-4B8C-83A1-F6EECF244321}">
                <p14:modId xmlns:p14="http://schemas.microsoft.com/office/powerpoint/2010/main" val="2616115883"/>
              </p:ext>
            </p:extLst>
          </p:nvPr>
        </p:nvGraphicFramePr>
        <p:xfrm>
          <a:off x="6444208" y="4725144"/>
          <a:ext cx="1819275" cy="1000125"/>
        </p:xfrm>
        <a:graphic>
          <a:graphicData uri="http://schemas.openxmlformats.org/presentationml/2006/ole">
            <mc:AlternateContent xmlns:mc="http://schemas.openxmlformats.org/markup-compatibility/2006">
              <mc:Choice xmlns:v="urn:schemas-microsoft-com:vml" Requires="v">
                <p:oleObj spid="_x0000_s3167" name="CS ChemDraw Drawing" r:id="rId4" imgW="2251767" imgH="1249122" progId="">
                  <p:embed/>
                </p:oleObj>
              </mc:Choice>
              <mc:Fallback>
                <p:oleObj name="CS ChemDraw Drawing" r:id="rId4" imgW="2251767" imgH="1249122" progId="">
                  <p:embed/>
                  <p:pic>
                    <p:nvPicPr>
                      <p:cNvPr id="0" name="Picture 8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4208" y="4725144"/>
                        <a:ext cx="1819275" cy="1000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812327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Ανιονικές </a:t>
            </a:r>
            <a:r>
              <a:rPr lang="el-GR" sz="3200" b="0" dirty="0" smtClean="0"/>
              <a:t>(</a:t>
            </a:r>
            <a:r>
              <a:rPr lang="en-US" sz="3200" b="0" dirty="0" smtClean="0"/>
              <a:t>7</a:t>
            </a:r>
            <a:r>
              <a:rPr lang="el-GR" sz="3200" b="0" dirty="0" smtClean="0"/>
              <a:t>/</a:t>
            </a:r>
            <a:r>
              <a:rPr lang="en-US" sz="3200" b="0" dirty="0" smtClean="0"/>
              <a:t>13</a:t>
            </a:r>
            <a:r>
              <a:rPr lang="el-GR" sz="3200" b="0" dirty="0" smtClean="0"/>
              <a:t>)</a:t>
            </a:r>
            <a:endParaRPr lang="el-GR" dirty="0"/>
          </a:p>
        </p:txBody>
      </p:sp>
      <p:sp>
        <p:nvSpPr>
          <p:cNvPr id="3" name="Θέση περιεχομένου 2"/>
          <p:cNvSpPr>
            <a:spLocks noGrp="1"/>
          </p:cNvSpPr>
          <p:nvPr>
            <p:ph idx="1"/>
          </p:nvPr>
        </p:nvSpPr>
        <p:spPr/>
        <p:txBody>
          <a:bodyPr/>
          <a:lstStyle/>
          <a:p>
            <a:pPr marL="0" indent="0">
              <a:buNone/>
            </a:pPr>
            <a:r>
              <a:rPr lang="en-US" b="1" dirty="0" smtClean="0">
                <a:solidFill>
                  <a:srgbClr val="820000"/>
                </a:solidFill>
              </a:rPr>
              <a:t>AN1.1 </a:t>
            </a:r>
            <a:r>
              <a:rPr lang="el-GR" b="1" dirty="0">
                <a:solidFill>
                  <a:srgbClr val="820000"/>
                </a:solidFill>
              </a:rPr>
              <a:t>Άλατα λιπαρών οξέων (</a:t>
            </a:r>
            <a:r>
              <a:rPr lang="en-US" b="1" dirty="0" smtClean="0">
                <a:solidFill>
                  <a:srgbClr val="820000"/>
                </a:solidFill>
              </a:rPr>
              <a:t>Carboxylate</a:t>
            </a:r>
            <a:r>
              <a:rPr lang="el-GR" b="1" dirty="0" smtClean="0">
                <a:solidFill>
                  <a:srgbClr val="820000"/>
                </a:solidFill>
              </a:rPr>
              <a:t> </a:t>
            </a:r>
            <a:r>
              <a:rPr lang="en-US" b="1" dirty="0" smtClean="0">
                <a:solidFill>
                  <a:srgbClr val="820000"/>
                </a:solidFill>
              </a:rPr>
              <a:t>salts</a:t>
            </a:r>
            <a:r>
              <a:rPr lang="en-US" b="1" dirty="0">
                <a:solidFill>
                  <a:srgbClr val="820000"/>
                </a:solidFill>
              </a:rPr>
              <a:t>) </a:t>
            </a:r>
            <a:endParaRPr lang="en-US" b="1" dirty="0" smtClean="0">
              <a:solidFill>
                <a:srgbClr val="820000"/>
              </a:solidFill>
            </a:endParaRPr>
          </a:p>
          <a:p>
            <a:pPr marL="0" indent="0">
              <a:buNone/>
            </a:pPr>
            <a:r>
              <a:rPr lang="en-US" dirty="0"/>
              <a:t>R(CH</a:t>
            </a:r>
            <a:r>
              <a:rPr lang="en-US" baseline="-25000" dirty="0"/>
              <a:t>2</a:t>
            </a:r>
            <a:r>
              <a:rPr lang="en-US" dirty="0"/>
              <a:t>)</a:t>
            </a:r>
            <a:r>
              <a:rPr lang="en-US" baseline="-25000" dirty="0"/>
              <a:t>n</a:t>
            </a:r>
            <a:r>
              <a:rPr lang="en-US" dirty="0"/>
              <a:t> COO- M+</a:t>
            </a:r>
          </a:p>
          <a:p>
            <a:pPr marL="0" indent="0">
              <a:buNone/>
            </a:pPr>
            <a:endParaRPr lang="en-US" b="1" dirty="0">
              <a:solidFill>
                <a:srgbClr val="820000"/>
              </a:solidFill>
            </a:endParaRPr>
          </a:p>
          <a:p>
            <a:pPr marL="0" indent="0">
              <a:buNone/>
            </a:pPr>
            <a:endParaRPr lang="el-GR"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dirty="0">
              <a:solidFill>
                <a:prstClr val="black"/>
              </a:solidFill>
            </a:endParaRPr>
          </a:p>
        </p:txBody>
      </p:sp>
      <p:pic>
        <p:nvPicPr>
          <p:cNvPr id="5" name="Picture 5" descr="C:\my documents1\my old documents\tei\cosmetology new\surfactan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2420888"/>
            <a:ext cx="6707088" cy="1075184"/>
          </a:xfrm>
          <a:prstGeom prst="rect">
            <a:avLst/>
          </a:prstGeom>
          <a:noFill/>
          <a:extLst>
            <a:ext uri="{909E8E84-426E-40DD-AFC4-6F175D3DCCD1}">
              <a14:hiddenFill xmlns:a14="http://schemas.microsoft.com/office/drawing/2010/main">
                <a:solidFill>
                  <a:srgbClr val="FFFFFF"/>
                </a:solidFill>
              </a14:hiddenFill>
            </a:ext>
          </a:extLst>
        </p:spPr>
      </p:pic>
      <p:sp>
        <p:nvSpPr>
          <p:cNvPr id="6" name="Ορθογώνιο 5"/>
          <p:cNvSpPr/>
          <p:nvPr/>
        </p:nvSpPr>
        <p:spPr>
          <a:xfrm>
            <a:off x="544724" y="3573016"/>
            <a:ext cx="8347756" cy="2462213"/>
          </a:xfrm>
          <a:prstGeom prst="rect">
            <a:avLst/>
          </a:prstGeom>
        </p:spPr>
        <p:txBody>
          <a:bodyPr wrap="square">
            <a:spAutoFit/>
          </a:bodyPr>
          <a:lstStyle/>
          <a:p>
            <a:r>
              <a:rPr lang="en-US" sz="2400" dirty="0">
                <a:solidFill>
                  <a:prstClr val="black"/>
                </a:solidFill>
                <a:latin typeface="Calibri"/>
              </a:rPr>
              <a:t>R(CH</a:t>
            </a:r>
            <a:r>
              <a:rPr lang="en-US" sz="2400" baseline="-25000" dirty="0">
                <a:solidFill>
                  <a:prstClr val="black"/>
                </a:solidFill>
                <a:latin typeface="Calibri"/>
              </a:rPr>
              <a:t>2</a:t>
            </a:r>
            <a:r>
              <a:rPr lang="en-US" sz="2400" dirty="0">
                <a:solidFill>
                  <a:prstClr val="black"/>
                </a:solidFill>
                <a:latin typeface="Calibri"/>
              </a:rPr>
              <a:t>CH</a:t>
            </a:r>
            <a:r>
              <a:rPr lang="en-US" sz="2400" baseline="-25000" dirty="0">
                <a:solidFill>
                  <a:prstClr val="black"/>
                </a:solidFill>
                <a:latin typeface="Calibri"/>
              </a:rPr>
              <a:t>2</a:t>
            </a:r>
            <a:r>
              <a:rPr lang="en-US" sz="2400" dirty="0">
                <a:solidFill>
                  <a:prstClr val="black"/>
                </a:solidFill>
                <a:latin typeface="Calibri"/>
              </a:rPr>
              <a:t>CH</a:t>
            </a:r>
            <a:r>
              <a:rPr lang="en-US" sz="2400" baseline="-25000" dirty="0">
                <a:solidFill>
                  <a:prstClr val="black"/>
                </a:solidFill>
                <a:latin typeface="Calibri"/>
              </a:rPr>
              <a:t>2</a:t>
            </a:r>
            <a:r>
              <a:rPr lang="en-US" sz="2400" dirty="0">
                <a:solidFill>
                  <a:prstClr val="black"/>
                </a:solidFill>
                <a:latin typeface="Calibri"/>
              </a:rPr>
              <a:t>CH</a:t>
            </a:r>
            <a:r>
              <a:rPr lang="en-US" sz="2400" baseline="-25000" dirty="0">
                <a:solidFill>
                  <a:prstClr val="black"/>
                </a:solidFill>
                <a:latin typeface="Calibri"/>
              </a:rPr>
              <a:t>2</a:t>
            </a:r>
            <a:r>
              <a:rPr lang="en-US" sz="2400" dirty="0">
                <a:solidFill>
                  <a:prstClr val="black"/>
                </a:solidFill>
                <a:latin typeface="Calibri"/>
              </a:rPr>
              <a:t>CH</a:t>
            </a:r>
            <a:r>
              <a:rPr lang="en-US" sz="2400" baseline="-25000" dirty="0">
                <a:solidFill>
                  <a:prstClr val="black"/>
                </a:solidFill>
                <a:latin typeface="Calibri"/>
              </a:rPr>
              <a:t>2</a:t>
            </a:r>
            <a:r>
              <a:rPr lang="en-US" sz="2400" dirty="0">
                <a:solidFill>
                  <a:prstClr val="black"/>
                </a:solidFill>
                <a:latin typeface="Calibri"/>
              </a:rPr>
              <a:t>CH</a:t>
            </a:r>
            <a:r>
              <a:rPr lang="en-US" sz="2400" baseline="-25000" dirty="0">
                <a:solidFill>
                  <a:prstClr val="black"/>
                </a:solidFill>
                <a:latin typeface="Calibri"/>
              </a:rPr>
              <a:t>2</a:t>
            </a:r>
            <a:r>
              <a:rPr lang="en-US" sz="2400" dirty="0">
                <a:solidFill>
                  <a:prstClr val="black"/>
                </a:solidFill>
                <a:latin typeface="Calibri"/>
              </a:rPr>
              <a:t>CH</a:t>
            </a:r>
            <a:r>
              <a:rPr lang="en-US" sz="2400" baseline="-25000" dirty="0">
                <a:solidFill>
                  <a:prstClr val="black"/>
                </a:solidFill>
                <a:latin typeface="Calibri"/>
              </a:rPr>
              <a:t>2</a:t>
            </a:r>
            <a:r>
              <a:rPr lang="en-US" sz="2400" dirty="0">
                <a:solidFill>
                  <a:prstClr val="black"/>
                </a:solidFill>
                <a:latin typeface="Calibri"/>
              </a:rPr>
              <a:t>CH</a:t>
            </a:r>
            <a:r>
              <a:rPr lang="en-US" sz="2400" baseline="-25000" dirty="0">
                <a:solidFill>
                  <a:prstClr val="black"/>
                </a:solidFill>
                <a:latin typeface="Calibri"/>
              </a:rPr>
              <a:t>2</a:t>
            </a:r>
            <a:r>
              <a:rPr lang="en-US" sz="2400" dirty="0">
                <a:solidFill>
                  <a:prstClr val="black"/>
                </a:solidFill>
                <a:latin typeface="Calibri"/>
              </a:rPr>
              <a:t>) </a:t>
            </a:r>
            <a:r>
              <a:rPr lang="en-US" sz="2400" b="1" dirty="0">
                <a:solidFill>
                  <a:srgbClr val="820000"/>
                </a:solidFill>
                <a:latin typeface="Calibri"/>
              </a:rPr>
              <a:t>COO- </a:t>
            </a:r>
            <a:r>
              <a:rPr lang="en-US" sz="2400" dirty="0">
                <a:solidFill>
                  <a:prstClr val="black"/>
                </a:solidFill>
                <a:latin typeface="Calibri"/>
              </a:rPr>
              <a:t>     M</a:t>
            </a:r>
            <a:r>
              <a:rPr lang="en-US" sz="2400" dirty="0" smtClean="0">
                <a:solidFill>
                  <a:prstClr val="black"/>
                </a:solidFill>
                <a:latin typeface="Calibri"/>
              </a:rPr>
              <a:t>+</a:t>
            </a:r>
            <a:endParaRPr lang="en-US" sz="2400" dirty="0">
              <a:solidFill>
                <a:prstClr val="black"/>
              </a:solidFill>
              <a:latin typeface="Calibri"/>
            </a:endParaRPr>
          </a:p>
          <a:p>
            <a:pPr>
              <a:spcBef>
                <a:spcPts val="1200"/>
              </a:spcBef>
            </a:pPr>
            <a:r>
              <a:rPr lang="el-GR" sz="2400" dirty="0">
                <a:solidFill>
                  <a:prstClr val="black"/>
                </a:solidFill>
                <a:latin typeface="Calibri"/>
              </a:rPr>
              <a:t>Ονομάζονται και </a:t>
            </a:r>
            <a:r>
              <a:rPr lang="el-GR" sz="2400" b="1" dirty="0">
                <a:solidFill>
                  <a:prstClr val="black"/>
                </a:solidFill>
                <a:latin typeface="Calibri"/>
              </a:rPr>
              <a:t>σαπούνια</a:t>
            </a:r>
            <a:r>
              <a:rPr lang="el-GR" sz="2400" dirty="0">
                <a:solidFill>
                  <a:prstClr val="black"/>
                </a:solidFill>
                <a:latin typeface="Calibri"/>
              </a:rPr>
              <a:t> λιπαρών οξέων. Το λιπαρό οξύ μπορεί να είναι κορεσμένο ή ακόρεστο. </a:t>
            </a:r>
          </a:p>
          <a:p>
            <a:r>
              <a:rPr lang="el-GR" sz="2400" b="1" dirty="0" smtClean="0">
                <a:solidFill>
                  <a:prstClr val="black"/>
                </a:solidFill>
                <a:latin typeface="Calibri"/>
              </a:rPr>
              <a:t>Χρησιμοποιούνται ως απορρυπαντικά </a:t>
            </a:r>
            <a:r>
              <a:rPr lang="el-GR" sz="2400" dirty="0">
                <a:solidFill>
                  <a:prstClr val="black"/>
                </a:solidFill>
                <a:latin typeface="Calibri"/>
              </a:rPr>
              <a:t>στις πλάκες σαπουνιού (</a:t>
            </a:r>
            <a:r>
              <a:rPr lang="en-US" sz="2400" dirty="0">
                <a:solidFill>
                  <a:prstClr val="black"/>
                </a:solidFill>
                <a:latin typeface="Calibri"/>
              </a:rPr>
              <a:t>soapbars) </a:t>
            </a:r>
            <a:r>
              <a:rPr lang="el-GR" sz="2400" b="1" dirty="0">
                <a:solidFill>
                  <a:prstClr val="black"/>
                </a:solidFill>
                <a:latin typeface="Calibri"/>
              </a:rPr>
              <a:t>υγρά καθαριστικά</a:t>
            </a:r>
            <a:r>
              <a:rPr lang="el-GR" sz="2400" dirty="0">
                <a:solidFill>
                  <a:prstClr val="black"/>
                </a:solidFill>
                <a:latin typeface="Calibri"/>
              </a:rPr>
              <a:t> (</a:t>
            </a:r>
            <a:r>
              <a:rPr lang="en-US" sz="2400" dirty="0">
                <a:solidFill>
                  <a:prstClr val="black"/>
                </a:solidFill>
                <a:latin typeface="Calibri"/>
              </a:rPr>
              <a:t>liquid cleansers) </a:t>
            </a:r>
            <a:r>
              <a:rPr lang="el-GR" sz="2400" dirty="0">
                <a:solidFill>
                  <a:prstClr val="black"/>
                </a:solidFill>
                <a:latin typeface="Calibri"/>
              </a:rPr>
              <a:t>καθώς και ως </a:t>
            </a:r>
            <a:r>
              <a:rPr lang="el-GR" sz="2400" b="1" dirty="0">
                <a:solidFill>
                  <a:prstClr val="black"/>
                </a:solidFill>
                <a:latin typeface="Calibri"/>
              </a:rPr>
              <a:t>γαλακτωματοποιητές. </a:t>
            </a:r>
          </a:p>
        </p:txBody>
      </p:sp>
    </p:spTree>
    <p:extLst>
      <p:ext uri="{BB962C8B-B14F-4D97-AF65-F5344CB8AC3E}">
        <p14:creationId xmlns:p14="http://schemas.microsoft.com/office/powerpoint/2010/main" val="29496269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late1">
  <a:themeElements>
    <a:clrScheme name="Προσαρμοσμένο 18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10">
  <a:themeElements>
    <a:clrScheme name="Προσαρμοσμένο 17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temlate1</Template>
  <TotalTime>229</TotalTime>
  <Words>2634</Words>
  <Application>Microsoft Office PowerPoint</Application>
  <PresentationFormat>Προβολή στην οθόνη (4:3)</PresentationFormat>
  <Paragraphs>398</Paragraphs>
  <Slides>53</Slides>
  <Notes>12</Notes>
  <HiddenSlides>0</HiddenSlides>
  <MMClips>0</MMClips>
  <ScaleCrop>false</ScaleCrop>
  <HeadingPairs>
    <vt:vector size="6" baseType="variant">
      <vt:variant>
        <vt:lpstr>Θέμα</vt:lpstr>
      </vt:variant>
      <vt:variant>
        <vt:i4>2</vt:i4>
      </vt:variant>
      <vt:variant>
        <vt:lpstr>Ενσωματωμένοι διακομιστές OLE</vt:lpstr>
      </vt:variant>
      <vt:variant>
        <vt:i4>1</vt:i4>
      </vt:variant>
      <vt:variant>
        <vt:lpstr>Τίτλοι διαφανειών</vt:lpstr>
      </vt:variant>
      <vt:variant>
        <vt:i4>53</vt:i4>
      </vt:variant>
    </vt:vector>
  </HeadingPairs>
  <TitlesOfParts>
    <vt:vector size="56" baseType="lpstr">
      <vt:lpstr>temlate1</vt:lpstr>
      <vt:lpstr>OC_template_10</vt:lpstr>
      <vt:lpstr>CS ChemDraw Drawing</vt:lpstr>
      <vt:lpstr>Κοσμητολογία Ι - Θ</vt:lpstr>
      <vt:lpstr>Yδρογονανθρακικές</vt:lpstr>
      <vt:lpstr>Ανιονικές (1/13)</vt:lpstr>
      <vt:lpstr>Ανιονικές (2/13)</vt:lpstr>
      <vt:lpstr>Ανιονικές (3/13)</vt:lpstr>
      <vt:lpstr>Ανιονικές (4/13)</vt:lpstr>
      <vt:lpstr>Ανιονικές (5/13)</vt:lpstr>
      <vt:lpstr>Ανιονικές (6/13)</vt:lpstr>
      <vt:lpstr>Ανιονικές (7/13)</vt:lpstr>
      <vt:lpstr>Ανιονικές (8/13)</vt:lpstr>
      <vt:lpstr>Ανιονικές (9/13)</vt:lpstr>
      <vt:lpstr>Ανιονικές (10/13)</vt:lpstr>
      <vt:lpstr>Ανιονικές (11/13)</vt:lpstr>
      <vt:lpstr>Ανιονικές (12/13)</vt:lpstr>
      <vt:lpstr>Ανιονικές (13/13)</vt:lpstr>
      <vt:lpstr>Κατιονικές (1/8)</vt:lpstr>
      <vt:lpstr>Κατιονικές (2/8)</vt:lpstr>
      <vt:lpstr>Κατιονικές (3/8)</vt:lpstr>
      <vt:lpstr>Κατιονικές (4/8)</vt:lpstr>
      <vt:lpstr>Κατιονικές (5/8)</vt:lpstr>
      <vt:lpstr>Κατιονικές (6/8)</vt:lpstr>
      <vt:lpstr>Κατιονικές (7/8)</vt:lpstr>
      <vt:lpstr>Κατιονικές (8/8)</vt:lpstr>
      <vt:lpstr>Επαμφοτερίζουσες ή αμφοτερικές (1/9)</vt:lpstr>
      <vt:lpstr>Επαμφοτερίζουσες ή αμφοτερικές (2/9)</vt:lpstr>
      <vt:lpstr>Επαμφοτερίζουσες ή αμφοτερικές (3/9)</vt:lpstr>
      <vt:lpstr>Επαμφοτερίζουσες ή αμφοτερικές (4/9)</vt:lpstr>
      <vt:lpstr>Επαμφοτερίζουσες ή αμφοτερικές (5/9)</vt:lpstr>
      <vt:lpstr>Επαμφοτερίζουσες ή αμφοτερικές (6/9)</vt:lpstr>
      <vt:lpstr>Επαμφοτερίζουσες ή αμφοτερικές (7/9)</vt:lpstr>
      <vt:lpstr>Επαμφοτερίζουσες ή αμφοτερικές (8/9)</vt:lpstr>
      <vt:lpstr>Επαμφοτερίζουσες ή αμφοτερικές (9/9)</vt:lpstr>
      <vt:lpstr>Μη ιονικές (1/13)</vt:lpstr>
      <vt:lpstr>Μη ιονικές (2/13)</vt:lpstr>
      <vt:lpstr>Μη ιονικές (3/13)</vt:lpstr>
      <vt:lpstr>Μη ιονικές (4/13)</vt:lpstr>
      <vt:lpstr>Μη ιονικές (5/13)</vt:lpstr>
      <vt:lpstr>Μη ιονικές (6/13)</vt:lpstr>
      <vt:lpstr>Μη ιονικές (7/13)</vt:lpstr>
      <vt:lpstr>Μη ιονικές (8/13)</vt:lpstr>
      <vt:lpstr>Μη ιονικές (9/13)</vt:lpstr>
      <vt:lpstr>Μη ιονικές (10/13)</vt:lpstr>
      <vt:lpstr>Μη ιονικές (11/13)</vt:lpstr>
      <vt:lpstr>Μη ιονικές (12/13)</vt:lpstr>
      <vt:lpstr>Μη ιονικές (13/13)</vt:lpstr>
      <vt:lpstr>Σχηματική απεικόνιση διαφόρων επιφανειακοενεργών ουσιών</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Κοσμητολογία Ι - Θ</dc:title>
  <dc:creator>opencourses@teiath.gr</dc:creator>
  <cp:lastModifiedBy>natasakar new</cp:lastModifiedBy>
  <cp:revision>100</cp:revision>
  <dcterms:created xsi:type="dcterms:W3CDTF">2014-11-17T10:30:06Z</dcterms:created>
  <dcterms:modified xsi:type="dcterms:W3CDTF">2015-02-13T13:13:30Z</dcterms:modified>
</cp:coreProperties>
</file>