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19"/>
  </p:notesMasterIdLst>
  <p:handoutMasterIdLst>
    <p:handoutMasterId r:id="rId20"/>
  </p:handoutMasterIdLst>
  <p:sldIdLst>
    <p:sldId id="256" r:id="rId3"/>
    <p:sldId id="268" r:id="rId4"/>
    <p:sldId id="276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57" r:id="rId13"/>
    <p:sldId id="262" r:id="rId14"/>
    <p:sldId id="264" r:id="rId15"/>
    <p:sldId id="265" r:id="rId16"/>
    <p:sldId id="266" r:id="rId17"/>
    <p:sldId id="261" r:id="rId18"/>
  </p:sldIdLst>
  <p:sldSz cx="9144000" cy="6858000" type="screen4x3"/>
  <p:notesSz cx="7104063" cy="10234613"/>
  <p:custDataLst>
    <p:tags r:id="rId21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>
        <p:scale>
          <a:sx n="114" d="100"/>
          <a:sy n="114" d="100"/>
        </p:scale>
        <p:origin x="-1644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ags" Target="tags/tag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15/1/2015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15/1/2015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726924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9985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lex\Desktop\light-lines-colors-powerpoint-backgrounds-light-lines-colors-design.jpg"/>
          <p:cNvPicPr>
            <a:picLocks noChangeAspect="1" noChangeArrowheads="1"/>
          </p:cNvPicPr>
          <p:nvPr userDrawn="1"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2538"/>
            <a:ext cx="9174051" cy="688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ounded Rectangle 2"/>
          <p:cNvSpPr/>
          <p:nvPr userDrawn="1"/>
        </p:nvSpPr>
        <p:spPr>
          <a:xfrm>
            <a:off x="251520" y="-22538"/>
            <a:ext cx="8712968" cy="6880538"/>
          </a:xfrm>
          <a:prstGeom prst="roundRect">
            <a:avLst>
              <a:gd name="adj" fmla="val 2428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10" name="Rectangle 3"/>
          <p:cNvSpPr/>
          <p:nvPr userDrawn="1"/>
        </p:nvSpPr>
        <p:spPr>
          <a:xfrm>
            <a:off x="0" y="0"/>
            <a:ext cx="5508104" cy="6880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8" name="Rectangle 3"/>
          <p:cNvSpPr/>
          <p:nvPr userDrawn="1"/>
        </p:nvSpPr>
        <p:spPr>
          <a:xfrm>
            <a:off x="0" y="-22538"/>
            <a:ext cx="5508104" cy="6880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25974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324000">
              <a:lnSpc>
                <a:spcPct val="110000"/>
              </a:lnSpc>
              <a:spcBef>
                <a:spcPts val="1200"/>
              </a:spcBef>
              <a:defRPr sz="2200"/>
            </a:lvl1pPr>
            <a:lvl2pPr>
              <a:lnSpc>
                <a:spcPct val="110000"/>
              </a:lnSpc>
              <a:spcBef>
                <a:spcPts val="1200"/>
              </a:spcBef>
              <a:defRPr sz="2200"/>
            </a:lvl2pPr>
            <a:lvl3pPr>
              <a:lnSpc>
                <a:spcPct val="110000"/>
              </a:lnSpc>
              <a:spcBef>
                <a:spcPts val="1200"/>
              </a:spcBef>
              <a:defRPr sz="2200"/>
            </a:lvl3pPr>
            <a:lvl4pPr>
              <a:lnSpc>
                <a:spcPct val="110000"/>
              </a:lnSpc>
              <a:spcBef>
                <a:spcPts val="1200"/>
              </a:spcBef>
              <a:defRPr sz="2200"/>
            </a:lvl4pPr>
            <a:lvl5pPr>
              <a:lnSpc>
                <a:spcPct val="110000"/>
              </a:lnSpc>
              <a:spcBef>
                <a:spcPts val="1200"/>
              </a:spcBef>
              <a:defRPr sz="2200"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947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96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5394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5324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3464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9151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736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763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9357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176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commons.wikimedia.org/wiki/File:Silane-2D.png" TargetMode="External"/><Relationship Id="rId5" Type="http://schemas.openxmlformats.org/officeDocument/2006/relationships/hyperlink" Target="http://commons.wikimedia.org/wiki/User:Benjah-bmm27" TargetMode="External"/><Relationship Id="rId4" Type="http://schemas.openxmlformats.org/officeDocument/2006/relationships/hyperlink" Target="http://commons.wikimedia.org/wiki/File:Methane-2D-small.png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err="1" smtClean="0">
                <a:solidFill>
                  <a:schemeClr val="tx1"/>
                </a:solidFill>
                <a:latin typeface="+mn-lt"/>
              </a:rPr>
              <a:t>Κοσμητολογία</a:t>
            </a:r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 Ι - Θ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2924944"/>
            <a:ext cx="9144000" cy="208823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l-GR" sz="2600" b="1" dirty="0" smtClean="0"/>
              <a:t>Ενότητα </a:t>
            </a:r>
            <a:r>
              <a:rPr lang="el-GR" sz="2600" b="1" dirty="0"/>
              <a:t>3</a:t>
            </a:r>
            <a:r>
              <a:rPr lang="el-GR" sz="2600" dirty="0" smtClean="0"/>
              <a:t>:</a:t>
            </a:r>
            <a:r>
              <a:rPr lang="en-US" sz="2600" dirty="0" smtClean="0"/>
              <a:t> </a:t>
            </a:r>
            <a:r>
              <a:rPr lang="el-GR" sz="2600" dirty="0" err="1" smtClean="0"/>
              <a:t>Οργανοπυριτικές</a:t>
            </a:r>
            <a:r>
              <a:rPr lang="el-GR" sz="2600" dirty="0" smtClean="0"/>
              <a:t> </a:t>
            </a:r>
            <a:r>
              <a:rPr lang="el-GR" sz="2600" dirty="0" err="1" smtClean="0"/>
              <a:t>Επιφανειακοενεργές</a:t>
            </a:r>
            <a:r>
              <a:rPr lang="el-GR" sz="2600" dirty="0" smtClean="0"/>
              <a:t> Ουσίες</a:t>
            </a:r>
            <a:endParaRPr lang="en-US" sz="2600" dirty="0" smtClean="0"/>
          </a:p>
          <a:p>
            <a:pPr>
              <a:spcBef>
                <a:spcPts val="0"/>
              </a:spcBef>
            </a:pPr>
            <a:r>
              <a:rPr lang="el-GR" sz="2200" dirty="0" smtClean="0"/>
              <a:t>Δρ. Αθανασία </a:t>
            </a:r>
            <a:r>
              <a:rPr lang="el-GR" sz="2200" dirty="0" err="1" smtClean="0"/>
              <a:t>Βαρβαρέσου</a:t>
            </a:r>
            <a:endParaRPr lang="el-GR" sz="2200" dirty="0" smtClean="0"/>
          </a:p>
          <a:p>
            <a:pPr>
              <a:spcBef>
                <a:spcPts val="0"/>
              </a:spcBef>
            </a:pPr>
            <a:r>
              <a:rPr lang="el-GR" sz="2200" dirty="0" smtClean="0"/>
              <a:t>Αναπληρώτρια Καθηγήτρια </a:t>
            </a:r>
            <a:r>
              <a:rPr lang="el-GR" sz="2200" dirty="0" err="1" smtClean="0"/>
              <a:t>Κοσμητολογίας</a:t>
            </a:r>
            <a:endParaRPr lang="el-GR" sz="2200" dirty="0" smtClean="0"/>
          </a:p>
          <a:p>
            <a:pPr>
              <a:spcBef>
                <a:spcPts val="0"/>
              </a:spcBef>
            </a:pPr>
            <a:r>
              <a:rPr lang="el-GR" sz="2200" dirty="0" smtClean="0"/>
              <a:t>Τμήμα Αισθητικής και </a:t>
            </a:r>
            <a:r>
              <a:rPr lang="el-GR" sz="2200" dirty="0" err="1" smtClean="0"/>
              <a:t>Κοσμητολογίας</a:t>
            </a:r>
            <a:endParaRPr lang="el-GR" sz="22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8697144" cy="908720"/>
          </a:xfrm>
        </p:spPr>
        <p:txBody>
          <a:bodyPr>
            <a:normAutofit/>
          </a:bodyPr>
          <a:lstStyle/>
          <a:p>
            <a:r>
              <a:rPr lang="el-GR" sz="3600" dirty="0"/>
              <a:t>Ταξινόμηση ανάλογα με τη δομή </a:t>
            </a:r>
            <a:r>
              <a:rPr lang="el-GR" sz="3000" b="0" dirty="0" smtClean="0"/>
              <a:t>(5/5</a:t>
            </a:r>
            <a:r>
              <a:rPr lang="el-GR" sz="3000" b="0" dirty="0"/>
              <a:t>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b="1" dirty="0" smtClean="0">
                <a:solidFill>
                  <a:srgbClr val="820000"/>
                </a:solidFill>
              </a:rPr>
              <a:t>ΜΗ3.Εστέρες </a:t>
            </a:r>
            <a:r>
              <a:rPr lang="el-GR" b="1" dirty="0">
                <a:solidFill>
                  <a:srgbClr val="820000"/>
                </a:solidFill>
              </a:rPr>
              <a:t>των </a:t>
            </a:r>
            <a:r>
              <a:rPr lang="el-GR" b="1" dirty="0" err="1">
                <a:solidFill>
                  <a:srgbClr val="820000"/>
                </a:solidFill>
              </a:rPr>
              <a:t>πολυαιθέρων</a:t>
            </a:r>
            <a:r>
              <a:rPr lang="el-GR" b="1" dirty="0">
                <a:solidFill>
                  <a:srgbClr val="820000"/>
                </a:solidFill>
              </a:rPr>
              <a:t> </a:t>
            </a:r>
            <a:r>
              <a:rPr lang="el-GR" b="1" dirty="0" err="1">
                <a:solidFill>
                  <a:srgbClr val="820000"/>
                </a:solidFill>
              </a:rPr>
              <a:t>διμεθικόνης</a:t>
            </a:r>
            <a:r>
              <a:rPr lang="el-GR" b="1" dirty="0">
                <a:solidFill>
                  <a:srgbClr val="820000"/>
                </a:solidFill>
              </a:rPr>
              <a:t> με λιπαρά </a:t>
            </a:r>
            <a:r>
              <a:rPr lang="el-GR" b="1" dirty="0" smtClean="0">
                <a:solidFill>
                  <a:srgbClr val="820000"/>
                </a:solidFill>
              </a:rPr>
              <a:t>οξέα</a:t>
            </a:r>
          </a:p>
          <a:p>
            <a:pPr marL="0" indent="0">
              <a:buNone/>
            </a:pPr>
            <a:r>
              <a:rPr lang="el-GR" dirty="0" smtClean="0"/>
              <a:t>Προέρχονται </a:t>
            </a:r>
            <a:r>
              <a:rPr lang="el-GR" dirty="0"/>
              <a:t>από την </a:t>
            </a:r>
            <a:r>
              <a:rPr lang="el-GR" dirty="0" err="1"/>
              <a:t>εστεροποίηση</a:t>
            </a:r>
            <a:r>
              <a:rPr lang="el-GR" dirty="0"/>
              <a:t> μια </a:t>
            </a:r>
            <a:r>
              <a:rPr lang="el-GR" dirty="0" err="1"/>
              <a:t>πολυοξυαιθυλενομάδας</a:t>
            </a:r>
            <a:r>
              <a:rPr lang="el-GR" dirty="0"/>
              <a:t> με λιπαρό οξύ. Το μόριο που προκύπτει διαθέτει τρεις διαφορετικές ομάδες με τρεις διαφορετικές διαλυτότητες: 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 smtClean="0"/>
              <a:t>Η </a:t>
            </a:r>
            <a:r>
              <a:rPr lang="el-GR" dirty="0"/>
              <a:t>αλυσίδα της σιλικόνης είναι διαλυτή στα λάδια </a:t>
            </a:r>
            <a:r>
              <a:rPr lang="el-GR" dirty="0" smtClean="0"/>
              <a:t>σιλικόνης, </a:t>
            </a:r>
            <a:endParaRPr lang="el-GR" dirty="0"/>
          </a:p>
          <a:p>
            <a:pPr marL="457200" indent="-457200">
              <a:buFont typeface="+mj-lt"/>
              <a:buAutoNum type="arabicPeriod"/>
            </a:pPr>
            <a:r>
              <a:rPr lang="el-GR" dirty="0" smtClean="0"/>
              <a:t>Η </a:t>
            </a:r>
            <a:r>
              <a:rPr lang="el-GR" dirty="0" err="1"/>
              <a:t>υδρογοναθρακική</a:t>
            </a:r>
            <a:r>
              <a:rPr lang="el-GR" dirty="0"/>
              <a:t> αλυσίδα είναι διαλυτή στους οργανικούς διαλύτες και 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 smtClean="0"/>
              <a:t>Η </a:t>
            </a:r>
            <a:r>
              <a:rPr lang="el-GR" dirty="0"/>
              <a:t>ομάδα του </a:t>
            </a:r>
            <a:r>
              <a:rPr lang="el-GR" dirty="0" err="1"/>
              <a:t>αθυλενοξειδίου</a:t>
            </a:r>
            <a:r>
              <a:rPr lang="el-GR" dirty="0"/>
              <a:t> διαλυτή στο νερό. </a:t>
            </a:r>
          </a:p>
          <a:p>
            <a:pPr marL="0" indent="0">
              <a:buNone/>
            </a:pPr>
            <a:r>
              <a:rPr lang="el-GR" dirty="0"/>
              <a:t>Ο συνδυασμός τριών ομάδων με διαφορετικές διαλυτότητες στο ίδιο μόριο, κάνει πολύ χρήσιμους τους εστέρες αυτούς στην παρασκευή γαλακτωμάτων. </a:t>
            </a:r>
          </a:p>
          <a:p>
            <a:pPr marL="0" indent="0">
              <a:buNone/>
            </a:pPr>
            <a:endParaRPr lang="el-GR" b="1" dirty="0">
              <a:solidFill>
                <a:srgbClr val="82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641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Αθανασία </a:t>
            </a:r>
            <a:r>
              <a:rPr lang="el-GR" sz="2000" dirty="0" err="1" smtClean="0"/>
              <a:t>Βαρβαρέσου</a:t>
            </a:r>
            <a:r>
              <a:rPr lang="el-GR" sz="2000" dirty="0" smtClean="0"/>
              <a:t> 2014. </a:t>
            </a:r>
            <a:r>
              <a:rPr lang="el-GR" sz="2000" dirty="0"/>
              <a:t>Αθανασία </a:t>
            </a:r>
            <a:r>
              <a:rPr lang="el-GR" sz="2000" dirty="0" err="1"/>
              <a:t>Βαρβαρέσου</a:t>
            </a:r>
            <a:r>
              <a:rPr lang="el-GR" sz="2000" dirty="0"/>
              <a:t> . </a:t>
            </a:r>
            <a:r>
              <a:rPr lang="el-GR" sz="2000" dirty="0" smtClean="0"/>
              <a:t>«</a:t>
            </a:r>
            <a:r>
              <a:rPr lang="el-GR" sz="2000" dirty="0" err="1" smtClean="0"/>
              <a:t>Κοσμητολογία</a:t>
            </a:r>
            <a:r>
              <a:rPr lang="el-GR" sz="2000" dirty="0" smtClean="0"/>
              <a:t> Ι - Θ. Ενότητα </a:t>
            </a:r>
            <a:r>
              <a:rPr lang="el-GR" sz="2000" dirty="0"/>
              <a:t>3</a:t>
            </a:r>
            <a:r>
              <a:rPr lang="en-US" sz="2000" dirty="0" smtClean="0"/>
              <a:t>:</a:t>
            </a:r>
            <a:r>
              <a:rPr lang="el-GR" sz="2000" dirty="0"/>
              <a:t> </a:t>
            </a:r>
            <a:r>
              <a:rPr lang="el-GR" sz="2000" dirty="0" err="1"/>
              <a:t>Οργανοπυριτικές</a:t>
            </a:r>
            <a:r>
              <a:rPr lang="el-GR" sz="2000" dirty="0"/>
              <a:t> </a:t>
            </a:r>
            <a:r>
              <a:rPr lang="el-GR" sz="2000" dirty="0" err="1"/>
              <a:t>Επιφανειακοενεργές</a:t>
            </a:r>
            <a:r>
              <a:rPr lang="el-GR" sz="2000" dirty="0"/>
              <a:t> Ουσίες». 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17281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1800" dirty="0" smtClean="0"/>
              <a:t>».                     </a:t>
            </a:r>
          </a:p>
          <a:p>
            <a:pPr marL="0" indent="0">
              <a:buNone/>
            </a:pPr>
            <a:endParaRPr lang="el-GR" sz="1800" dirty="0"/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555008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155448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>
                <a:latin typeface="+mn-lt"/>
              </a:rPr>
              <a:t>[1] http://creativecommons.org/licenses/by-nc-sa/4.0/ </a:t>
            </a:r>
            <a:endParaRPr lang="en-US" dirty="0" smtClean="0">
              <a:latin typeface="+mn-lt"/>
            </a:endParaRPr>
          </a:p>
          <a:p>
            <a:endParaRPr lang="el-GR" dirty="0">
              <a:latin typeface="+mn-lt"/>
            </a:endParaRPr>
          </a:p>
          <a:p>
            <a:r>
              <a:rPr lang="el-GR" dirty="0">
                <a:latin typeface="+mn-lt"/>
              </a:rPr>
              <a:t>Ως </a:t>
            </a:r>
            <a:r>
              <a:rPr lang="el-GR" b="1" dirty="0">
                <a:latin typeface="+mn-lt"/>
              </a:rPr>
              <a:t>Μη Εμπορική</a:t>
            </a:r>
            <a:r>
              <a:rPr lang="el-GR" dirty="0">
                <a:latin typeface="+mn-lt"/>
              </a:rPr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latin typeface="+mn-lt"/>
              </a:rPr>
              <a:t>αδειοδόχο</a:t>
            </a:r>
            <a:endParaRPr lang="el-GR" dirty="0">
              <a:latin typeface="+mn-lt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προσπορίζει στο διανομέα του έργου και</a:t>
            </a:r>
            <a:r>
              <a:rPr lang="en-GB" dirty="0">
                <a:latin typeface="+mn-lt"/>
              </a:rPr>
              <a:t> </a:t>
            </a:r>
            <a:r>
              <a:rPr lang="el-GR" dirty="0" err="1">
                <a:latin typeface="+mn-lt"/>
              </a:rPr>
              <a:t>αδειοδόχο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latin typeface="+mn-lt"/>
              </a:rPr>
              <a:t>τόπο</a:t>
            </a:r>
            <a:endParaRPr lang="en-US" dirty="0" smtClean="0">
              <a:latin typeface="+mn-lt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dirty="0">
              <a:latin typeface="+mn-lt"/>
            </a:endParaRPr>
          </a:p>
          <a:p>
            <a:r>
              <a:rPr lang="el-GR" dirty="0" smtClean="0">
                <a:latin typeface="+mn-lt"/>
              </a:rPr>
              <a:t>Ο </a:t>
            </a:r>
            <a:r>
              <a:rPr lang="el-GR" dirty="0">
                <a:latin typeface="+mn-lt"/>
              </a:rPr>
              <a:t>δικαιούχος μπορεί να παρέχει στον </a:t>
            </a:r>
            <a:r>
              <a:rPr lang="el-GR" dirty="0" err="1">
                <a:latin typeface="+mn-lt"/>
              </a:rPr>
              <a:t>αδειοδόχο</a:t>
            </a:r>
            <a:r>
              <a:rPr lang="el-GR" dirty="0">
                <a:latin typeface="+mn-lt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latin typeface="+mn-lt"/>
              </a:rPr>
              <a:t>.</a:t>
            </a:r>
            <a:endParaRPr lang="el-GR" dirty="0">
              <a:latin typeface="+mn-lt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9371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Αθηνών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8697144" cy="908720"/>
          </a:xfrm>
        </p:spPr>
        <p:txBody>
          <a:bodyPr>
            <a:normAutofit fontScale="90000"/>
          </a:bodyPr>
          <a:lstStyle/>
          <a:p>
            <a:r>
              <a:rPr lang="el-GR" dirty="0" err="1" smtClean="0"/>
              <a:t>Οργανοπυριτικές</a:t>
            </a:r>
            <a:r>
              <a:rPr lang="el-GR" dirty="0" smtClean="0"/>
              <a:t> </a:t>
            </a:r>
            <a:r>
              <a:rPr lang="el-GR" dirty="0" err="1" smtClean="0"/>
              <a:t>επιφανειακοενεργές</a:t>
            </a:r>
            <a:r>
              <a:rPr lang="el-GR" dirty="0" smtClean="0"/>
              <a:t> ουσίες </a:t>
            </a:r>
            <a:r>
              <a:rPr lang="el-GR" sz="3600" b="0" dirty="0" smtClean="0"/>
              <a:t>(</a:t>
            </a:r>
            <a:r>
              <a:rPr lang="el-GR" sz="3600" b="0" dirty="0" smtClean="0"/>
              <a:t>1/4)</a:t>
            </a:r>
            <a:endParaRPr lang="el-GR" sz="36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608512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l-GR" sz="2400" dirty="0"/>
              <a:t>Το πυρίτιο ανήκει στην ίδια ομάδα του περιοδικού πίνακα με τον </a:t>
            </a:r>
            <a:r>
              <a:rPr lang="el-GR" sz="2400" dirty="0" smtClean="0"/>
              <a:t>άνθρακα.            </a:t>
            </a:r>
            <a:endParaRPr lang="el-GR" sz="2400" dirty="0"/>
          </a:p>
          <a:p>
            <a:pPr>
              <a:spcBef>
                <a:spcPts val="1200"/>
              </a:spcBef>
            </a:pPr>
            <a:r>
              <a:rPr lang="el-GR" sz="2400" dirty="0" smtClean="0"/>
              <a:t>Το </a:t>
            </a:r>
            <a:r>
              <a:rPr lang="el-GR" sz="2400" dirty="0"/>
              <a:t>άτομο του πυριτίου είναι μεγαλύτερο και λιγότερο </a:t>
            </a:r>
            <a:r>
              <a:rPr lang="el-GR" sz="2400" dirty="0" err="1" smtClean="0"/>
              <a:t>ηλεκτραρνητικό</a:t>
            </a:r>
            <a:r>
              <a:rPr lang="el-GR" sz="2400" dirty="0" smtClean="0"/>
              <a:t>. </a:t>
            </a:r>
            <a:endParaRPr lang="el-GR" sz="2400" dirty="0"/>
          </a:p>
          <a:p>
            <a:pPr>
              <a:spcBef>
                <a:spcPts val="1200"/>
              </a:spcBef>
            </a:pPr>
            <a:r>
              <a:rPr lang="el-GR" sz="2400" dirty="0"/>
              <a:t>Το πυρίτιο σχηματίζει </a:t>
            </a:r>
            <a:r>
              <a:rPr lang="el-GR" sz="2400" dirty="0" err="1"/>
              <a:t>τετραεδρικές</a:t>
            </a:r>
            <a:r>
              <a:rPr lang="el-GR" sz="2400" dirty="0"/>
              <a:t> δομές όπως ο </a:t>
            </a:r>
            <a:r>
              <a:rPr lang="el-GR" sz="2400" dirty="0" smtClean="0"/>
              <a:t>άνθρακας.</a:t>
            </a:r>
            <a:endParaRPr lang="el-GR" sz="2400" dirty="0"/>
          </a:p>
          <a:p>
            <a:pPr>
              <a:spcBef>
                <a:spcPts val="1200"/>
              </a:spcBef>
            </a:pPr>
            <a:r>
              <a:rPr lang="el-GR" sz="2400" dirty="0"/>
              <a:t>Δεν σχηματίζει διπλούς δεσμούς του τύπου </a:t>
            </a:r>
            <a:r>
              <a:rPr lang="el-GR" sz="2400" dirty="0" err="1"/>
              <a:t>Si=Si</a:t>
            </a:r>
            <a:r>
              <a:rPr lang="el-GR" sz="2400" dirty="0"/>
              <a:t> όπως C=C διότι, λόγω του μεγαλύτερου μεγέθους του τα άτομα του πυριτίου δεν μπορούν να προσεγγίσουν έτσι ώστε να γίνει επαρκής επικάλυψη των τροχιακών για τον π δεσμό. 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442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err="1"/>
              <a:t>Οργανοπυριτικές</a:t>
            </a:r>
            <a:r>
              <a:rPr lang="el-GR" dirty="0"/>
              <a:t> </a:t>
            </a:r>
            <a:r>
              <a:rPr lang="el-GR" dirty="0" err="1"/>
              <a:t>επιφανειακοενεργές</a:t>
            </a:r>
            <a:r>
              <a:rPr lang="el-GR" dirty="0"/>
              <a:t> ουσίες </a:t>
            </a:r>
            <a:r>
              <a:rPr lang="el-GR" sz="3600" b="0" dirty="0" smtClean="0"/>
              <a:t>(</a:t>
            </a:r>
            <a:r>
              <a:rPr lang="el-GR" sz="3600" b="0" dirty="0"/>
              <a:t>2</a:t>
            </a:r>
            <a:r>
              <a:rPr lang="el-GR" sz="3600" b="0" dirty="0" smtClean="0"/>
              <a:t>/4)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l-GR">
              <a:solidFill>
                <a:prstClr val="black"/>
              </a:solidFill>
            </a:endParaRPr>
          </a:p>
        </p:txBody>
      </p:sp>
      <p:pic>
        <p:nvPicPr>
          <p:cNvPr id="1026" name="Picture 2" descr="File:Methane-2D-smal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091374"/>
            <a:ext cx="3481696" cy="362676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ile:Silane-2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1" y="2091374"/>
            <a:ext cx="3463563" cy="362676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7"/>
          <p:cNvSpPr/>
          <p:nvPr/>
        </p:nvSpPr>
        <p:spPr>
          <a:xfrm>
            <a:off x="1086226" y="5892361"/>
            <a:ext cx="28203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 smtClean="0">
                <a:latin typeface="+mn-lt"/>
                <a:hlinkClick r:id="rId4"/>
              </a:rPr>
              <a:t>Methane-2D-small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5" tooltip="User:Benjah-bmm27"/>
              </a:rPr>
              <a:t>Benjah-bmm27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81614" y="5919663"/>
            <a:ext cx="28203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 smtClean="0">
                <a:latin typeface="+mn-lt"/>
                <a:hlinkClick r:id="rId6"/>
              </a:rPr>
              <a:t>Silane-2D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5" tooltip="User:Benjah-bmm27"/>
              </a:rPr>
              <a:t>Benjah-bmm27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2225" y="1660158"/>
            <a:ext cx="14083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2400" b="1" dirty="0" smtClean="0">
                <a:latin typeface="+mn-lt"/>
              </a:rPr>
              <a:t>Μεθάνιο </a:t>
            </a:r>
            <a:endParaRPr lang="el-GR" sz="2400" b="1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00459" y="1660158"/>
            <a:ext cx="12137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err="1" smtClean="0">
                <a:latin typeface="+mn-lt"/>
              </a:rPr>
              <a:t>Σιλάνιο</a:t>
            </a:r>
            <a:r>
              <a:rPr lang="el-GR" sz="2400" b="1" dirty="0" smtClean="0">
                <a:latin typeface="+mn-lt"/>
              </a:rPr>
              <a:t> </a:t>
            </a:r>
            <a:endParaRPr lang="el-GR" sz="24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261272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8697144" cy="908720"/>
          </a:xfrm>
        </p:spPr>
        <p:txBody>
          <a:bodyPr>
            <a:normAutofit fontScale="90000"/>
          </a:bodyPr>
          <a:lstStyle/>
          <a:p>
            <a:r>
              <a:rPr lang="el-GR" dirty="0" err="1" smtClean="0"/>
              <a:t>Οργανοπυριτικές</a:t>
            </a:r>
            <a:r>
              <a:rPr lang="el-GR" dirty="0" smtClean="0"/>
              <a:t> </a:t>
            </a:r>
            <a:r>
              <a:rPr lang="el-GR" dirty="0" err="1"/>
              <a:t>επιφανειακοενεργές</a:t>
            </a:r>
            <a:r>
              <a:rPr lang="el-GR" dirty="0"/>
              <a:t> ουσίες </a:t>
            </a:r>
            <a:r>
              <a:rPr lang="el-GR" sz="3600" b="0" dirty="0" smtClean="0"/>
              <a:t>(3/4)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680520"/>
          </a:xfrm>
        </p:spPr>
        <p:txBody>
          <a:bodyPr>
            <a:normAutofit/>
          </a:bodyPr>
          <a:lstStyle/>
          <a:p>
            <a:r>
              <a:rPr lang="el-GR" sz="2400" dirty="0"/>
              <a:t>Οι δεσμοί </a:t>
            </a:r>
            <a:r>
              <a:rPr lang="el-GR" sz="2400" dirty="0" err="1"/>
              <a:t>Si-Si</a:t>
            </a:r>
            <a:r>
              <a:rPr lang="el-GR" sz="2400" dirty="0"/>
              <a:t> και </a:t>
            </a:r>
            <a:r>
              <a:rPr lang="el-GR" sz="2400" dirty="0" err="1"/>
              <a:t>Si</a:t>
            </a:r>
            <a:r>
              <a:rPr lang="el-GR" sz="2400" dirty="0"/>
              <a:t>-H είναι </a:t>
            </a:r>
            <a:r>
              <a:rPr lang="el-GR" sz="2400" dirty="0" smtClean="0"/>
              <a:t>λιγότερο ισχυροί</a:t>
            </a:r>
            <a:r>
              <a:rPr lang="en-US" sz="2400" dirty="0" smtClean="0"/>
              <a:t> </a:t>
            </a:r>
            <a:r>
              <a:rPr lang="el-GR" sz="2400" dirty="0" smtClean="0"/>
              <a:t>σε </a:t>
            </a:r>
            <a:r>
              <a:rPr lang="el-GR" sz="2400" dirty="0"/>
              <a:t>σύγκριση με τους δεσμούς C-C και C-H, αντίστοιχα.  </a:t>
            </a:r>
          </a:p>
          <a:p>
            <a:r>
              <a:rPr lang="el-GR" sz="2400" dirty="0"/>
              <a:t>Η χημεία του πυριτίου κυριαρχείται από τις διατάξεις </a:t>
            </a:r>
            <a:r>
              <a:rPr lang="el-GR" sz="2400" dirty="0" err="1"/>
              <a:t>Si</a:t>
            </a:r>
            <a:r>
              <a:rPr lang="el-GR" sz="2400" dirty="0"/>
              <a:t>-O-Si και όχι από  αλυσίδες </a:t>
            </a:r>
            <a:r>
              <a:rPr lang="el-GR" sz="2400" dirty="0" err="1"/>
              <a:t>Si</a:t>
            </a:r>
            <a:r>
              <a:rPr lang="el-GR" sz="2400" dirty="0"/>
              <a:t>-</a:t>
            </a:r>
            <a:r>
              <a:rPr lang="el-GR" sz="2400" dirty="0" err="1"/>
              <a:t>Si</a:t>
            </a:r>
            <a:r>
              <a:rPr lang="el-GR" sz="2400" dirty="0"/>
              <a:t>-</a:t>
            </a:r>
            <a:r>
              <a:rPr lang="el-GR" sz="2400" dirty="0" err="1"/>
              <a:t>Si</a:t>
            </a:r>
            <a:r>
              <a:rPr lang="el-GR" sz="2400" dirty="0"/>
              <a:t>, δηλαδή στις περισσότερες ενώσεις τα άτομα του πυριτίου συγκρατούνται από τη γέφυρα οξυγόνου και όχι μεταξύ τους. Η γέφυρα </a:t>
            </a:r>
            <a:r>
              <a:rPr lang="el-GR" sz="2400" dirty="0" err="1"/>
              <a:t>Si</a:t>
            </a:r>
            <a:r>
              <a:rPr lang="el-GR" sz="2400" dirty="0"/>
              <a:t>-O-</a:t>
            </a:r>
            <a:r>
              <a:rPr lang="el-GR" sz="2400" dirty="0" err="1"/>
              <a:t>Si</a:t>
            </a:r>
            <a:r>
              <a:rPr lang="el-GR" sz="2400" dirty="0"/>
              <a:t> </a:t>
            </a:r>
            <a:r>
              <a:rPr lang="el-GR" sz="2400" dirty="0" smtClean="0"/>
              <a:t>χαρακτηρίζεται </a:t>
            </a:r>
            <a:r>
              <a:rPr lang="el-GR" sz="2400" dirty="0"/>
              <a:t>με τον όρο αλυσίδα ή σκελετός σιλικόνης.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726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8697144" cy="908720"/>
          </a:xfrm>
        </p:spPr>
        <p:txBody>
          <a:bodyPr>
            <a:normAutofit fontScale="90000"/>
          </a:bodyPr>
          <a:lstStyle/>
          <a:p>
            <a:r>
              <a:rPr lang="el-GR" dirty="0" err="1" smtClean="0"/>
              <a:t>Οργανοπυριτικές</a:t>
            </a:r>
            <a:r>
              <a:rPr lang="el-GR" dirty="0" smtClean="0"/>
              <a:t> </a:t>
            </a:r>
            <a:r>
              <a:rPr lang="el-GR" dirty="0" err="1"/>
              <a:t>επιφανειακοενεργές</a:t>
            </a:r>
            <a:r>
              <a:rPr lang="el-GR" dirty="0"/>
              <a:t> ουσίες </a:t>
            </a:r>
            <a:r>
              <a:rPr lang="el-GR" sz="3600" b="0" dirty="0" smtClean="0"/>
              <a:t>(4/4)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556792"/>
            <a:ext cx="8075240" cy="4680520"/>
          </a:xfrm>
        </p:spPr>
        <p:txBody>
          <a:bodyPr/>
          <a:lstStyle/>
          <a:p>
            <a:r>
              <a:rPr lang="el-GR" dirty="0"/>
              <a:t>Τα </a:t>
            </a:r>
            <a:r>
              <a:rPr lang="el-GR" b="1" dirty="0" err="1"/>
              <a:t>οργανοπυριτικά</a:t>
            </a:r>
            <a:r>
              <a:rPr lang="el-GR" dirty="0"/>
              <a:t> που χρησιμοποιούνται ως </a:t>
            </a:r>
            <a:r>
              <a:rPr lang="el-GR" dirty="0" err="1"/>
              <a:t>επιφανειακοενεργές</a:t>
            </a:r>
            <a:r>
              <a:rPr lang="el-GR" dirty="0"/>
              <a:t> ουσίες είναι </a:t>
            </a:r>
            <a:r>
              <a:rPr lang="el-GR" b="1" dirty="0"/>
              <a:t>πιο ανθεκτικά στη θέρμανση</a:t>
            </a:r>
            <a:r>
              <a:rPr lang="el-GR" dirty="0"/>
              <a:t> από τα αντίστοιχα </a:t>
            </a:r>
            <a:r>
              <a:rPr lang="el-GR" dirty="0" err="1"/>
              <a:t>υδρογονανθρακικά</a:t>
            </a:r>
            <a:r>
              <a:rPr lang="el-GR" dirty="0"/>
              <a:t>. </a:t>
            </a:r>
          </a:p>
          <a:p>
            <a:r>
              <a:rPr lang="el-GR" dirty="0"/>
              <a:t>Το σχετικά μεγάλο μήκος δεσμού  και επομένως η μικρή αλληλεπίδραση μεταξύ του πυριτίου και των πολικών </a:t>
            </a:r>
            <a:r>
              <a:rPr lang="el-GR" dirty="0" err="1"/>
              <a:t>μεθυλομάδων</a:t>
            </a:r>
            <a:r>
              <a:rPr lang="el-GR" dirty="0"/>
              <a:t> επιτρέπει την καλύτερη περιστροφή των </a:t>
            </a:r>
            <a:r>
              <a:rPr lang="el-GR" dirty="0" err="1"/>
              <a:t>μεθυλομάδων</a:t>
            </a:r>
            <a:r>
              <a:rPr lang="el-GR" dirty="0"/>
              <a:t> και δίνει τη δυνατότητα στα μόρια να υιοθετήσουν τη χαμηλότερη ενεργειακά διαμόρφωση στις </a:t>
            </a:r>
            <a:r>
              <a:rPr lang="el-GR" dirty="0" err="1"/>
              <a:t>μεσεπιφάνειες</a:t>
            </a:r>
            <a:r>
              <a:rPr lang="el-GR" dirty="0"/>
              <a:t> και να οδηγούν </a:t>
            </a:r>
            <a:r>
              <a:rPr lang="el-GR" b="1" dirty="0"/>
              <a:t>σε μεγαλύτερη μείωση της </a:t>
            </a:r>
            <a:r>
              <a:rPr lang="el-GR" b="1" dirty="0" err="1"/>
              <a:t>μεσεπιφανειακής</a:t>
            </a:r>
            <a:r>
              <a:rPr lang="el-GR" b="1" dirty="0"/>
              <a:t> τάσης </a:t>
            </a:r>
            <a:r>
              <a:rPr lang="el-GR" dirty="0"/>
              <a:t>από τα αντίστοιχα </a:t>
            </a:r>
            <a:r>
              <a:rPr lang="el-GR" dirty="0" err="1"/>
              <a:t>υδρογονανθρακικά</a:t>
            </a:r>
            <a:r>
              <a:rPr lang="el-GR" dirty="0"/>
              <a:t> παράγωγα. 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639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8697144" cy="908720"/>
          </a:xfrm>
        </p:spPr>
        <p:txBody>
          <a:bodyPr>
            <a:normAutofit/>
          </a:bodyPr>
          <a:lstStyle/>
          <a:p>
            <a:r>
              <a:rPr lang="el-GR" sz="3600" dirty="0" smtClean="0"/>
              <a:t>Ταξινόμηση ανάλογα με τη δομή </a:t>
            </a:r>
            <a:r>
              <a:rPr lang="el-GR" sz="3000" b="0" dirty="0" smtClean="0"/>
              <a:t>(1/5)</a:t>
            </a:r>
            <a:endParaRPr lang="el-GR" sz="30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46805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sz="2400" b="1" dirty="0" err="1"/>
              <a:t>Ανιονικά</a:t>
            </a:r>
            <a:endParaRPr lang="el-GR" sz="2400" b="1" dirty="0"/>
          </a:p>
          <a:p>
            <a:r>
              <a:rPr lang="el-GR" sz="2400" dirty="0"/>
              <a:t>Φωσφορικοί εστέρες της </a:t>
            </a:r>
            <a:r>
              <a:rPr lang="el-GR" sz="2400" dirty="0" err="1"/>
              <a:t>διμεθικόνης</a:t>
            </a:r>
            <a:endParaRPr lang="el-GR" sz="2400" dirty="0"/>
          </a:p>
          <a:p>
            <a:r>
              <a:rPr lang="el-GR" sz="2400" dirty="0"/>
              <a:t>Είναι ανάλογα με τους φωσφορικούς εστέρες της </a:t>
            </a:r>
            <a:r>
              <a:rPr lang="el-GR" sz="2400" dirty="0" err="1"/>
              <a:t>υδρογονανθρακικής</a:t>
            </a:r>
            <a:r>
              <a:rPr lang="el-GR" sz="2400" dirty="0"/>
              <a:t> σειράς. Η </a:t>
            </a:r>
            <a:r>
              <a:rPr lang="el-GR" sz="2400" dirty="0" err="1"/>
              <a:t>εστεροποίηση</a:t>
            </a:r>
            <a:r>
              <a:rPr lang="el-GR" sz="2400" dirty="0"/>
              <a:t> των </a:t>
            </a:r>
            <a:r>
              <a:rPr lang="el-GR" sz="2400" dirty="0" err="1"/>
              <a:t>πολυαιθέρων</a:t>
            </a:r>
            <a:r>
              <a:rPr lang="el-GR" sz="2400" dirty="0"/>
              <a:t> </a:t>
            </a:r>
            <a:r>
              <a:rPr lang="el-GR" sz="2400" dirty="0" err="1"/>
              <a:t>διμεθικόνης</a:t>
            </a:r>
            <a:r>
              <a:rPr lang="el-GR" sz="2400" dirty="0"/>
              <a:t> με το φωσφορικό οξύ οδηγεί σε </a:t>
            </a:r>
            <a:r>
              <a:rPr lang="el-GR" sz="2400" b="1" dirty="0" err="1"/>
              <a:t>υδατοδιαλυτά</a:t>
            </a:r>
            <a:r>
              <a:rPr lang="el-GR" sz="2400" b="1" dirty="0"/>
              <a:t> </a:t>
            </a:r>
            <a:r>
              <a:rPr lang="el-GR" sz="2400" dirty="0"/>
              <a:t>παράγωγα.</a:t>
            </a:r>
          </a:p>
          <a:p>
            <a:r>
              <a:rPr lang="el-GR" sz="2400" dirty="0"/>
              <a:t>Έχουν </a:t>
            </a:r>
            <a:r>
              <a:rPr lang="el-GR" sz="2400" b="1" dirty="0"/>
              <a:t>καλή </a:t>
            </a:r>
            <a:r>
              <a:rPr lang="el-GR" sz="2400" b="1" dirty="0" err="1"/>
              <a:t>προσκολλητική</a:t>
            </a:r>
            <a:r>
              <a:rPr lang="el-GR" sz="2400" b="1" dirty="0"/>
              <a:t> ικανότητα </a:t>
            </a:r>
            <a:r>
              <a:rPr lang="el-GR" sz="2400" dirty="0"/>
              <a:t>και διαθέτουν </a:t>
            </a:r>
            <a:r>
              <a:rPr lang="el-GR" sz="2400" b="1" dirty="0"/>
              <a:t>αντιστατική και </a:t>
            </a:r>
            <a:r>
              <a:rPr lang="el-GR" sz="2400" b="1" dirty="0" err="1"/>
              <a:t>γυαλιστική</a:t>
            </a:r>
            <a:r>
              <a:rPr lang="el-GR" sz="2400" b="1" dirty="0"/>
              <a:t> </a:t>
            </a:r>
            <a:r>
              <a:rPr lang="el-GR" sz="2400" dirty="0"/>
              <a:t>για τα μαλλιά δράση</a:t>
            </a:r>
            <a:r>
              <a:rPr lang="el-GR" sz="2400" dirty="0" smtClean="0"/>
              <a:t>.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428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8697144" cy="908720"/>
          </a:xfrm>
        </p:spPr>
        <p:txBody>
          <a:bodyPr>
            <a:normAutofit/>
          </a:bodyPr>
          <a:lstStyle/>
          <a:p>
            <a:r>
              <a:rPr lang="el-GR" sz="3600" dirty="0"/>
              <a:t>Ταξινόμηση ανάλογα με τη δομή </a:t>
            </a:r>
            <a:r>
              <a:rPr lang="el-GR" sz="3000" b="0" dirty="0" smtClean="0"/>
              <a:t>(2/5</a:t>
            </a:r>
            <a:r>
              <a:rPr lang="el-GR" sz="3000" b="0" dirty="0"/>
              <a:t>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sz="2400" b="1" dirty="0"/>
              <a:t>Κατιονικά</a:t>
            </a:r>
          </a:p>
          <a:p>
            <a:r>
              <a:rPr lang="el-GR" sz="2400" dirty="0" err="1" smtClean="0"/>
              <a:t>Σιλικονο-αλκυλοπαράγωγα</a:t>
            </a:r>
            <a:r>
              <a:rPr lang="el-GR" sz="2400" dirty="0" smtClean="0"/>
              <a:t> του τεταρτοταγούς αμμωνίου,</a:t>
            </a:r>
            <a:endParaRPr lang="el-GR" sz="2400" dirty="0"/>
          </a:p>
          <a:p>
            <a:r>
              <a:rPr lang="el-GR" sz="2400" dirty="0"/>
              <a:t>Χ</a:t>
            </a:r>
            <a:r>
              <a:rPr lang="el-GR" sz="2400" smtClean="0"/>
              <a:t>ρησιμοποιούνται </a:t>
            </a:r>
            <a:r>
              <a:rPr lang="el-GR" sz="2400" dirty="0"/>
              <a:t>ευρέως ως συστατικά </a:t>
            </a:r>
            <a:r>
              <a:rPr lang="el-GR" sz="2400" dirty="0" err="1"/>
              <a:t>conditioners</a:t>
            </a:r>
            <a:r>
              <a:rPr lang="el-GR" sz="2400" dirty="0"/>
              <a:t> στα προϊόντα μαλλιών. Μειώνουν το </a:t>
            </a:r>
            <a:r>
              <a:rPr lang="el-GR" sz="2400" b="1" dirty="0"/>
              <a:t>στατικό ηλεκτρισμό και δίνουν απαλότητα χωρίς να δίνουν λιπαρότητα</a:t>
            </a:r>
            <a:r>
              <a:rPr lang="el-GR" sz="2400" b="1" dirty="0" smtClean="0"/>
              <a:t>.</a:t>
            </a:r>
            <a:r>
              <a:rPr lang="el-GR" sz="2400" dirty="0"/>
              <a:t> </a:t>
            </a:r>
          </a:p>
          <a:p>
            <a:pPr marL="0" indent="0" algn="ctr">
              <a:spcBef>
                <a:spcPts val="4200"/>
              </a:spcBef>
              <a:buNone/>
            </a:pPr>
            <a:r>
              <a:rPr lang="el-GR" sz="2400" b="1" dirty="0"/>
              <a:t>Αμφοτερικά</a:t>
            </a:r>
          </a:p>
          <a:p>
            <a:r>
              <a:rPr lang="el-GR" sz="2400" dirty="0" err="1"/>
              <a:t>Βεταΐνες</a:t>
            </a:r>
            <a:r>
              <a:rPr lang="el-GR" sz="2400" dirty="0"/>
              <a:t> </a:t>
            </a:r>
            <a:r>
              <a:rPr lang="el-GR" sz="2400" dirty="0" smtClean="0"/>
              <a:t>σιλικόνης.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199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8697144" cy="908720"/>
          </a:xfrm>
        </p:spPr>
        <p:txBody>
          <a:bodyPr>
            <a:normAutofit/>
          </a:bodyPr>
          <a:lstStyle/>
          <a:p>
            <a:r>
              <a:rPr lang="el-GR" sz="3600" dirty="0"/>
              <a:t>Ταξινόμηση ανάλογα με τη δομή </a:t>
            </a:r>
            <a:r>
              <a:rPr lang="el-GR" sz="3000" b="0" dirty="0" smtClean="0"/>
              <a:t>(3/5</a:t>
            </a:r>
            <a:r>
              <a:rPr lang="el-GR" sz="3000" b="0" dirty="0"/>
              <a:t>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b="1" dirty="0"/>
              <a:t>Μη </a:t>
            </a:r>
            <a:r>
              <a:rPr lang="el-GR" b="1" dirty="0" smtClean="0"/>
              <a:t>ιονικά</a:t>
            </a:r>
          </a:p>
          <a:p>
            <a:pPr marL="0" indent="0">
              <a:buNone/>
            </a:pPr>
            <a:r>
              <a:rPr lang="el-GR" b="1" dirty="0" smtClean="0">
                <a:solidFill>
                  <a:srgbClr val="820000"/>
                </a:solidFill>
              </a:rPr>
              <a:t>ΜΗ1. </a:t>
            </a:r>
            <a:r>
              <a:rPr lang="el-GR" b="1" dirty="0" err="1">
                <a:solidFill>
                  <a:srgbClr val="820000"/>
                </a:solidFill>
              </a:rPr>
              <a:t>Πολυαιθέρες</a:t>
            </a:r>
            <a:r>
              <a:rPr lang="el-GR" b="1" dirty="0">
                <a:solidFill>
                  <a:srgbClr val="820000"/>
                </a:solidFill>
              </a:rPr>
              <a:t> </a:t>
            </a:r>
            <a:r>
              <a:rPr lang="el-GR" b="1" dirty="0" err="1">
                <a:solidFill>
                  <a:srgbClr val="820000"/>
                </a:solidFill>
              </a:rPr>
              <a:t>διμεθικόνης</a:t>
            </a:r>
            <a:r>
              <a:rPr lang="el-GR" b="1" dirty="0">
                <a:solidFill>
                  <a:srgbClr val="820000"/>
                </a:solidFill>
              </a:rPr>
              <a:t> (</a:t>
            </a:r>
            <a:r>
              <a:rPr lang="en-US" b="1" dirty="0" err="1">
                <a:solidFill>
                  <a:srgbClr val="820000"/>
                </a:solidFill>
              </a:rPr>
              <a:t>Dimethic</a:t>
            </a:r>
            <a:r>
              <a:rPr lang="el-GR" b="1" dirty="0">
                <a:solidFill>
                  <a:srgbClr val="820000"/>
                </a:solidFill>
              </a:rPr>
              <a:t>ο</a:t>
            </a:r>
            <a:r>
              <a:rPr lang="en-US" b="1" dirty="0">
                <a:solidFill>
                  <a:srgbClr val="820000"/>
                </a:solidFill>
              </a:rPr>
              <a:t>ne </a:t>
            </a:r>
            <a:r>
              <a:rPr lang="en-US" b="1" dirty="0" err="1">
                <a:solidFill>
                  <a:srgbClr val="820000"/>
                </a:solidFill>
              </a:rPr>
              <a:t>Copolyol</a:t>
            </a:r>
            <a:r>
              <a:rPr lang="en-US" b="1" dirty="0">
                <a:solidFill>
                  <a:srgbClr val="820000"/>
                </a:solidFill>
              </a:rPr>
              <a:t>)</a:t>
            </a:r>
          </a:p>
          <a:p>
            <a:pPr marL="342900"/>
            <a:r>
              <a:rPr lang="el-GR" dirty="0"/>
              <a:t>Φέρουν μια υδρόφοβη, αδιάλυτη στο νερό αλυσίδα σιλικόνης με δεσμούς </a:t>
            </a:r>
            <a:r>
              <a:rPr lang="el-GR" dirty="0" err="1"/>
              <a:t>Si</a:t>
            </a:r>
            <a:r>
              <a:rPr lang="el-GR" dirty="0"/>
              <a:t>-O-Si και μια </a:t>
            </a:r>
            <a:r>
              <a:rPr lang="el-GR" dirty="0" err="1"/>
              <a:t>υδατοδιαλυτή</a:t>
            </a:r>
            <a:r>
              <a:rPr lang="el-GR" dirty="0"/>
              <a:t> </a:t>
            </a:r>
            <a:r>
              <a:rPr lang="el-GR" dirty="0" err="1"/>
              <a:t>πολυοξυαλκυλενομάδα</a:t>
            </a:r>
            <a:r>
              <a:rPr lang="el-GR" dirty="0"/>
              <a:t> π.χ. </a:t>
            </a:r>
            <a:r>
              <a:rPr lang="el-GR" dirty="0" err="1"/>
              <a:t>πολυαιθυλενοξειδική</a:t>
            </a:r>
            <a:r>
              <a:rPr lang="el-GR" dirty="0"/>
              <a:t> ή </a:t>
            </a:r>
            <a:r>
              <a:rPr lang="el-GR" dirty="0" err="1"/>
              <a:t>πολυπροπυλενοξειδική</a:t>
            </a:r>
            <a:r>
              <a:rPr lang="el-GR" dirty="0"/>
              <a:t> ομάδα. </a:t>
            </a:r>
          </a:p>
          <a:p>
            <a:pPr marL="342900"/>
            <a:r>
              <a:rPr lang="el-GR" dirty="0" smtClean="0"/>
              <a:t>Χρησιμοποιούνται </a:t>
            </a:r>
            <a:r>
              <a:rPr lang="el-GR" dirty="0"/>
              <a:t>ως </a:t>
            </a:r>
            <a:r>
              <a:rPr lang="el-GR" dirty="0" err="1"/>
              <a:t>γαλακτωματοποιητές</a:t>
            </a:r>
            <a:r>
              <a:rPr lang="el-GR" dirty="0"/>
              <a:t> στην παρασκευή γαλακτωμάτων W/S και S/W καθώς και W/O, όταν στη λιπαρή φάση υπάρχουν οργανικά λάδια μικρής πολικότητας. </a:t>
            </a:r>
          </a:p>
          <a:p>
            <a:pPr marL="342900"/>
            <a:r>
              <a:rPr lang="el-GR" dirty="0" smtClean="0"/>
              <a:t>Επίσης </a:t>
            </a:r>
            <a:r>
              <a:rPr lang="el-GR" dirty="0"/>
              <a:t>ενσωματώνονται και ως συστατικά </a:t>
            </a:r>
            <a:r>
              <a:rPr lang="el-GR" dirty="0" err="1"/>
              <a:t>conditioners</a:t>
            </a:r>
            <a:r>
              <a:rPr lang="el-GR" dirty="0"/>
              <a:t> για τα μαλλιά.</a:t>
            </a:r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204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8697144" cy="908720"/>
          </a:xfrm>
        </p:spPr>
        <p:txBody>
          <a:bodyPr>
            <a:normAutofit/>
          </a:bodyPr>
          <a:lstStyle/>
          <a:p>
            <a:r>
              <a:rPr lang="el-GR" sz="3600" dirty="0"/>
              <a:t>Ταξινόμηση ανάλογα με τη δομή </a:t>
            </a:r>
            <a:r>
              <a:rPr lang="el-GR" sz="3000" b="0" dirty="0" smtClean="0"/>
              <a:t>(4/5</a:t>
            </a:r>
            <a:r>
              <a:rPr lang="el-GR" sz="3000" b="0" dirty="0"/>
              <a:t>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b="1" dirty="0" smtClean="0">
                <a:solidFill>
                  <a:srgbClr val="820000"/>
                </a:solidFill>
              </a:rPr>
              <a:t>ΜΗ2.Πολυαιθέρες </a:t>
            </a:r>
            <a:r>
              <a:rPr lang="el-GR" b="1" dirty="0" err="1">
                <a:solidFill>
                  <a:srgbClr val="820000"/>
                </a:solidFill>
              </a:rPr>
              <a:t>αλκυλοδιμεθικόνης</a:t>
            </a:r>
            <a:r>
              <a:rPr lang="el-GR" b="1" dirty="0">
                <a:solidFill>
                  <a:srgbClr val="820000"/>
                </a:solidFill>
              </a:rPr>
              <a:t> </a:t>
            </a:r>
          </a:p>
          <a:p>
            <a:r>
              <a:rPr lang="el-GR" dirty="0" smtClean="0"/>
              <a:t>Είναι </a:t>
            </a:r>
            <a:r>
              <a:rPr lang="el-GR" dirty="0" err="1"/>
              <a:t>αλκυλιωμένα</a:t>
            </a:r>
            <a:r>
              <a:rPr lang="el-GR" dirty="0"/>
              <a:t> παράγωγα των </a:t>
            </a:r>
            <a:r>
              <a:rPr lang="el-GR" dirty="0" err="1"/>
              <a:t>πολυαιθέρων</a:t>
            </a:r>
            <a:r>
              <a:rPr lang="el-GR" dirty="0"/>
              <a:t>. Μια τέτοια ένωση διαθέτει στο μόριό της τρεις διαφορετικές ομάδες με τρεις διαφορετικές διαλυτότητες: </a:t>
            </a:r>
          </a:p>
          <a:p>
            <a:pPr marL="438300" indent="-457200">
              <a:buFont typeface="+mj-lt"/>
              <a:buAutoNum type="alphaLcParenR"/>
            </a:pPr>
            <a:r>
              <a:rPr lang="el-GR" dirty="0" smtClean="0"/>
              <a:t>Η </a:t>
            </a:r>
            <a:r>
              <a:rPr lang="el-GR" dirty="0"/>
              <a:t>αλυσίδα της σιλικόνης είναι διαλυτή στα λάδια </a:t>
            </a:r>
            <a:r>
              <a:rPr lang="el-GR" dirty="0" smtClean="0"/>
              <a:t>σιλικόνης, </a:t>
            </a:r>
            <a:endParaRPr lang="el-GR" dirty="0"/>
          </a:p>
          <a:p>
            <a:pPr marL="438300" indent="-457200">
              <a:buFont typeface="+mj-lt"/>
              <a:buAutoNum type="alphaLcParenR"/>
            </a:pPr>
            <a:r>
              <a:rPr lang="el-GR" dirty="0" smtClean="0"/>
              <a:t>Οι </a:t>
            </a:r>
            <a:r>
              <a:rPr lang="el-GR" dirty="0" err="1"/>
              <a:t>αλκυλομάδες</a:t>
            </a:r>
            <a:r>
              <a:rPr lang="el-GR" dirty="0"/>
              <a:t> διαλυτές στους οργανικούς διαλύτες και </a:t>
            </a:r>
          </a:p>
          <a:p>
            <a:pPr marL="438300" indent="-457200">
              <a:buFont typeface="+mj-lt"/>
              <a:buAutoNum type="alphaLcParenR"/>
            </a:pPr>
            <a:r>
              <a:rPr lang="el-GR" dirty="0" smtClean="0"/>
              <a:t>Η </a:t>
            </a:r>
            <a:r>
              <a:rPr lang="el-GR" dirty="0"/>
              <a:t>ομάδα του </a:t>
            </a:r>
            <a:r>
              <a:rPr lang="el-GR" dirty="0" err="1"/>
              <a:t>αθυλενοξειδίου</a:t>
            </a:r>
            <a:r>
              <a:rPr lang="el-GR" dirty="0"/>
              <a:t> διαλυτή στο νερό. Χρησιμοποιούνται ως </a:t>
            </a:r>
            <a:r>
              <a:rPr lang="el-GR" dirty="0" err="1"/>
              <a:t>γαλακτωματοποιητές</a:t>
            </a:r>
            <a:r>
              <a:rPr lang="el-GR" dirty="0"/>
              <a:t> στην παρασκευή γαλακτωμάτων W/S και S/W.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155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temlate1">
  <a:themeElements>
    <a:clrScheme name="Προσαρμοσμένο 18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10">
  <a:themeElements>
    <a:clrScheme name="Προσαρμοσμένο 20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temlate1</Template>
  <TotalTime>146</TotalTime>
  <Words>909</Words>
  <Application>Microsoft Office PowerPoint</Application>
  <PresentationFormat>Προβολή στην οθόνη (4:3)</PresentationFormat>
  <Paragraphs>100</Paragraphs>
  <Slides>16</Slides>
  <Notes>8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16</vt:i4>
      </vt:variant>
    </vt:vector>
  </HeadingPairs>
  <TitlesOfParts>
    <vt:vector size="18" baseType="lpstr">
      <vt:lpstr>temlate1</vt:lpstr>
      <vt:lpstr>OC_template_10</vt:lpstr>
      <vt:lpstr>Κοσμητολογία Ι - Θ</vt:lpstr>
      <vt:lpstr>Οργανοπυριτικές επιφανειακοενεργές ουσίες (1/4)</vt:lpstr>
      <vt:lpstr>Οργανοπυριτικές επιφανειακοενεργές ουσίες (2/4)</vt:lpstr>
      <vt:lpstr>Οργανοπυριτικές επιφανειακοενεργές ουσίες (3/4)</vt:lpstr>
      <vt:lpstr>Οργανοπυριτικές επιφανειακοενεργές ουσίες (4/4)</vt:lpstr>
      <vt:lpstr>Ταξινόμηση ανάλογα με τη δομή (1/5)</vt:lpstr>
      <vt:lpstr>Ταξινόμηση ανάλογα με τη δομή (2/5)</vt:lpstr>
      <vt:lpstr>Ταξινόμηση ανάλογα με τη δομή (3/5)</vt:lpstr>
      <vt:lpstr>Ταξινόμηση ανάλογα με τη δομή (4/5)</vt:lpstr>
      <vt:lpstr>Ταξινόμηση ανάλογα με τη δομή (5/5)</vt:lpstr>
      <vt:lpstr>Τέλος Ενότητας</vt:lpstr>
      <vt:lpstr>Σημειώματα</vt:lpstr>
      <vt:lpstr>Σημείωμα Αναφοράς</vt:lpstr>
      <vt:lpstr>Σημείωμα Αδειοδότησης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Κοσμητολογία Ι - Θ</dc:title>
  <dc:creator>opencourses@teiath.gr</dc:creator>
  <cp:lastModifiedBy>fkaram2</cp:lastModifiedBy>
  <cp:revision>17</cp:revision>
  <dcterms:created xsi:type="dcterms:W3CDTF">2014-11-17T11:27:57Z</dcterms:created>
  <dcterms:modified xsi:type="dcterms:W3CDTF">2015-01-15T13:51:20Z</dcterms:modified>
</cp:coreProperties>
</file>