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57" r:id="rId29"/>
    <p:sldId id="262" r:id="rId30"/>
    <p:sldId id="264" r:id="rId31"/>
    <p:sldId id="299" r:id="rId32"/>
    <p:sldId id="300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1/10/2015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1/10/2015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55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2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24000">
              <a:lnSpc>
                <a:spcPct val="110000"/>
              </a:lnSpc>
              <a:spcBef>
                <a:spcPts val="1200"/>
              </a:spcBef>
              <a:defRPr sz="2200"/>
            </a:lvl1pPr>
            <a:lvl2pPr>
              <a:lnSpc>
                <a:spcPct val="110000"/>
              </a:lnSpc>
              <a:spcBef>
                <a:spcPts val="1200"/>
              </a:spcBef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0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8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1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0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0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Βασικά στοιχεία</a:t>
            </a:r>
            <a:r>
              <a:rPr lang="en-US" sz="2600" dirty="0" smtClean="0"/>
              <a:t> </a:t>
            </a:r>
            <a:r>
              <a:rPr lang="el-GR" sz="2600" dirty="0" smtClean="0"/>
              <a:t>παραγωγής καλλυντικών προϊόντων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Αξονικοί αναδευτήρες</a:t>
            </a:r>
            <a:r>
              <a:rPr lang="en-US" dirty="0"/>
              <a:t> </a:t>
            </a:r>
            <a:r>
              <a:rPr lang="en-US" sz="3200" b="0" dirty="0" smtClean="0"/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Στρόβιλος ή τουρμπίνα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2" y="2324100"/>
            <a:ext cx="3210790" cy="345839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Αξονικοί αναδευτήρες</a:t>
            </a:r>
            <a:r>
              <a:rPr lang="en-US" dirty="0"/>
              <a:t> </a:t>
            </a:r>
            <a:r>
              <a:rPr lang="en-US" sz="32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Πολυεπίπεδος</a:t>
            </a:r>
            <a:r>
              <a:rPr lang="el-GR" dirty="0" smtClean="0"/>
              <a:t> αντισταθμιστικής ροής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28" y="2734492"/>
            <a:ext cx="4183635" cy="3463109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Αξονικοί αναδευτήρες</a:t>
            </a:r>
            <a:r>
              <a:rPr lang="en-US" dirty="0"/>
              <a:t> </a:t>
            </a:r>
            <a:r>
              <a:rPr lang="en-US" sz="3200" b="0" dirty="0" smtClean="0"/>
              <a:t>4/5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Ελικοειδής κοχλίας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6" y="2580277"/>
            <a:ext cx="2060939" cy="327188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Αξονικοί αναδευτήρες</a:t>
            </a:r>
            <a:r>
              <a:rPr lang="en-US" dirty="0"/>
              <a:t> </a:t>
            </a:r>
            <a:r>
              <a:rPr lang="en-US" sz="3200" b="0" dirty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οδοντωτό δίσκο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9" y="2211252"/>
            <a:ext cx="2138649" cy="33448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1" y="2294527"/>
            <a:ext cx="1827900" cy="3035300"/>
          </a:xfrm>
          <a:prstGeom prst="rect">
            <a:avLst/>
          </a:prstGeo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Ακτινικοί αναδευτήρες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Τύπου άγκυρας</a:t>
            </a:r>
          </a:p>
          <a:p>
            <a:r>
              <a:rPr lang="el-GR" dirty="0" smtClean="0"/>
              <a:t>Γαλακτώματα μέχρι </a:t>
            </a:r>
            <a:r>
              <a:rPr lang="el-GR" dirty="0"/>
              <a:t>20.000 </a:t>
            </a:r>
            <a:r>
              <a:rPr lang="en-US" dirty="0" err="1" smtClean="0"/>
              <a:t>mPas</a:t>
            </a:r>
            <a:r>
              <a:rPr lang="en-US" dirty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46" y="2689679"/>
            <a:ext cx="2284876" cy="29591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Ομογενοποιητές</a:t>
            </a:r>
            <a:r>
              <a:rPr lang="en-US" dirty="0" smtClean="0"/>
              <a:t> </a:t>
            </a:r>
            <a:r>
              <a:rPr lang="en-US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/>
            <a:r>
              <a:rPr lang="el-GR" dirty="0"/>
              <a:t>Η </a:t>
            </a:r>
            <a:r>
              <a:rPr lang="el-GR" b="1" dirty="0" err="1"/>
              <a:t>ομογενοποίηση</a:t>
            </a:r>
            <a:r>
              <a:rPr lang="el-GR" b="1" dirty="0"/>
              <a:t> </a:t>
            </a:r>
            <a:r>
              <a:rPr lang="el-GR" dirty="0"/>
              <a:t>χρησιμοποιείται για τη μείωση του μεγέθους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σταγονιδίων </a:t>
            </a:r>
            <a:r>
              <a:rPr lang="el-GR" dirty="0"/>
              <a:t>του γαλακτώματος ή των στερεών αδιάλυτων </a:t>
            </a:r>
            <a:r>
              <a:rPr lang="el-GR" dirty="0" smtClean="0"/>
              <a:t>σωματιδίων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πιγμέντων</a:t>
            </a:r>
            <a:r>
              <a:rPr lang="el-GR" dirty="0" smtClean="0"/>
              <a:t> </a:t>
            </a:r>
            <a:r>
              <a:rPr lang="el-GR" dirty="0"/>
              <a:t>που πρόκειται να διασπαρούν σε ένα υγρό π.χ. κατά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παρασκευή </a:t>
            </a:r>
            <a:r>
              <a:rPr lang="el-GR" dirty="0"/>
              <a:t>κραγιόν.</a:t>
            </a:r>
          </a:p>
          <a:p>
            <a:pPr marL="342900"/>
            <a:r>
              <a:rPr lang="el-GR" dirty="0"/>
              <a:t>Η μείωση του μεγέθους των σταγονιδίων του γαλακτώματος </a:t>
            </a:r>
            <a:r>
              <a:rPr lang="el-GR" dirty="0" smtClean="0"/>
              <a:t>αυξάνει</a:t>
            </a:r>
            <a:r>
              <a:rPr lang="en-US" dirty="0" smtClean="0"/>
              <a:t> </a:t>
            </a:r>
            <a:r>
              <a:rPr lang="el-GR" dirty="0" smtClean="0"/>
              <a:t>τη </a:t>
            </a:r>
            <a:r>
              <a:rPr lang="el-GR" dirty="0"/>
              <a:t>σταθερότητα του προϊόντος και επιδρά στο ιξώδες του και την </a:t>
            </a:r>
            <a:r>
              <a:rPr lang="el-GR" dirty="0" smtClean="0"/>
              <a:t>υφή</a:t>
            </a:r>
            <a:r>
              <a:rPr lang="en-US" dirty="0" smtClean="0"/>
              <a:t> </a:t>
            </a:r>
            <a:r>
              <a:rPr lang="el-GR" dirty="0" smtClean="0"/>
              <a:t>του</a:t>
            </a:r>
            <a:r>
              <a:rPr lang="el-GR" dirty="0"/>
              <a:t>. </a:t>
            </a:r>
            <a:endParaRPr lang="el-GR" dirty="0" smtClean="0"/>
          </a:p>
          <a:p>
            <a:pPr marL="342900"/>
            <a:r>
              <a:rPr lang="el-GR" dirty="0" smtClean="0"/>
              <a:t>Η </a:t>
            </a:r>
            <a:r>
              <a:rPr lang="el-GR" dirty="0"/>
              <a:t>μείωση του μεγέθους των αδιάλυτων σωματιδίων διευκολύνει 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διαβροχή </a:t>
            </a:r>
            <a:r>
              <a:rPr lang="el-GR" dirty="0"/>
              <a:t>τους από το υγρό και επομένως τη διασπορά τους σε </a:t>
            </a:r>
            <a:r>
              <a:rPr lang="el-GR" dirty="0" smtClean="0"/>
              <a:t>αυτό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μειώνει τον κίνδυνο καθίζησης των σωματιδίων μέσα στο προϊόν.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Ομογενοποιητές</a:t>
            </a:r>
            <a:r>
              <a:rPr lang="en-US" dirty="0"/>
              <a:t> </a:t>
            </a:r>
            <a:r>
              <a:rPr lang="en-US" sz="32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αρχή λειτουργίας του </a:t>
            </a:r>
            <a:r>
              <a:rPr lang="el-GR" dirty="0" err="1"/>
              <a:t>ομογενοποιητή</a:t>
            </a:r>
            <a:r>
              <a:rPr lang="el-GR" dirty="0"/>
              <a:t> βασίζεται στη </a:t>
            </a:r>
            <a:r>
              <a:rPr lang="el-GR" dirty="0" smtClean="0"/>
              <a:t>δημιουργία</a:t>
            </a:r>
            <a:r>
              <a:rPr lang="en-US" dirty="0" smtClean="0"/>
              <a:t> </a:t>
            </a:r>
            <a:r>
              <a:rPr lang="el-GR" dirty="0" smtClean="0"/>
              <a:t>κλίσης </a:t>
            </a:r>
            <a:r>
              <a:rPr lang="el-GR" dirty="0"/>
              <a:t>του προς </a:t>
            </a:r>
            <a:r>
              <a:rPr lang="el-GR" dirty="0" err="1"/>
              <a:t>ομογενοποίηση</a:t>
            </a:r>
            <a:r>
              <a:rPr lang="el-GR" dirty="0"/>
              <a:t> ρευστού. </a:t>
            </a:r>
            <a:endParaRPr lang="el-GR" dirty="0" smtClean="0"/>
          </a:p>
          <a:p>
            <a:r>
              <a:rPr lang="el-GR" dirty="0" smtClean="0"/>
              <a:t>Θεωρείται </a:t>
            </a:r>
            <a:r>
              <a:rPr lang="el-GR" dirty="0"/>
              <a:t>ότι ένα </a:t>
            </a:r>
            <a:r>
              <a:rPr lang="el-GR" dirty="0" smtClean="0"/>
              <a:t>ρευστό υφίσταται </a:t>
            </a:r>
            <a:r>
              <a:rPr lang="el-GR" dirty="0"/>
              <a:t>κλίση όταν ένα τμήμα του ρευστού κινείται με </a:t>
            </a:r>
            <a:r>
              <a:rPr lang="el-GR" dirty="0" smtClean="0"/>
              <a:t>διαφορετική ταχύτητα </a:t>
            </a:r>
            <a:r>
              <a:rPr lang="el-GR" dirty="0"/>
              <a:t>σε σχέση με μια παρακείμενη περιοχή.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err="1" smtClean="0"/>
              <a:t>ομογενοποιητής</a:t>
            </a:r>
            <a:r>
              <a:rPr lang="el-GR" dirty="0" smtClean="0"/>
              <a:t> αποτελείται από δύο τμήματα</a:t>
            </a:r>
            <a:r>
              <a:rPr lang="en-US" dirty="0" smtClean="0"/>
              <a:t>: </a:t>
            </a:r>
            <a:r>
              <a:rPr lang="el-GR" dirty="0" smtClean="0"/>
              <a:t>το στροφείο και το στατικό στοιχείο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Ομογενοποιητές</a:t>
            </a:r>
            <a:r>
              <a:rPr lang="en-US" dirty="0"/>
              <a:t> </a:t>
            </a:r>
            <a:r>
              <a:rPr lang="en-US" sz="32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/>
            <a:r>
              <a:rPr lang="el-GR" dirty="0"/>
              <a:t>Το στροφείο είναι συνδεδεμένο με ηλεκτρικό κινητήρα και </a:t>
            </a:r>
            <a:r>
              <a:rPr lang="el-GR" dirty="0" smtClean="0"/>
              <a:t>περιστρέφεται </a:t>
            </a:r>
            <a:r>
              <a:rPr lang="el-GR" dirty="0"/>
              <a:t>με μεγάλη ταχύτητα. </a:t>
            </a:r>
            <a:endParaRPr lang="el-GR" dirty="0" smtClean="0"/>
          </a:p>
          <a:p>
            <a:pPr marL="342900"/>
            <a:r>
              <a:rPr lang="el-GR" dirty="0" smtClean="0"/>
              <a:t>Κατά </a:t>
            </a:r>
            <a:r>
              <a:rPr lang="el-GR" dirty="0"/>
              <a:t>τη διαδρομή του ρευστού διαμέσου </a:t>
            </a:r>
            <a:r>
              <a:rPr lang="el-GR" dirty="0" smtClean="0"/>
              <a:t>του στροφείου</a:t>
            </a:r>
            <a:r>
              <a:rPr lang="el-GR" dirty="0"/>
              <a:t>, το ρευστό αναπτύσσει μεγαλύτερη ταχύτητα στην </a:t>
            </a:r>
            <a:r>
              <a:rPr lang="el-GR" dirty="0" smtClean="0"/>
              <a:t>εξωτερική </a:t>
            </a:r>
            <a:r>
              <a:rPr lang="el-GR" dirty="0"/>
              <a:t>διάμετρο του στροφείου από αυτή που αναπτύσσει στο κέντρο </a:t>
            </a:r>
            <a:r>
              <a:rPr lang="el-GR" dirty="0" smtClean="0"/>
              <a:t>του στροφείου</a:t>
            </a:r>
            <a:r>
              <a:rPr lang="el-GR" dirty="0"/>
              <a:t>. </a:t>
            </a:r>
            <a:endParaRPr lang="el-GR" dirty="0" smtClean="0"/>
          </a:p>
          <a:p>
            <a:pPr marL="342900"/>
            <a:r>
              <a:rPr lang="el-GR" dirty="0" smtClean="0"/>
              <a:t>Αυτή </a:t>
            </a:r>
            <a:r>
              <a:rPr lang="el-GR" dirty="0"/>
              <a:t>η διαφορά ταχύτητας δημιουργεί κλίση του ρευστού. </a:t>
            </a:r>
            <a:endParaRPr lang="el-GR" dirty="0" smtClean="0"/>
          </a:p>
          <a:p>
            <a:pPr marL="342900"/>
            <a:r>
              <a:rPr lang="el-GR" dirty="0" smtClean="0"/>
              <a:t>Μεταξύ </a:t>
            </a:r>
            <a:r>
              <a:rPr lang="el-GR" dirty="0"/>
              <a:t>του </a:t>
            </a:r>
            <a:r>
              <a:rPr lang="el-GR" dirty="0" smtClean="0"/>
              <a:t>στροφείου και </a:t>
            </a:r>
            <a:r>
              <a:rPr lang="el-GR" dirty="0"/>
              <a:t>του στατικού στοιχείου παρεμβάλλεται κενό διάστημα. </a:t>
            </a:r>
            <a:endParaRPr lang="el-GR" dirty="0" smtClean="0"/>
          </a:p>
          <a:p>
            <a:pPr marL="342900"/>
            <a:r>
              <a:rPr lang="el-GR" dirty="0" smtClean="0"/>
              <a:t>Στο κενό αυτό </a:t>
            </a:r>
            <a:r>
              <a:rPr lang="el-GR" dirty="0"/>
              <a:t>διάστημα αναπτύσσεται ακόμα μεγαλύτερη κλίση για το </a:t>
            </a:r>
            <a:r>
              <a:rPr lang="el-GR" dirty="0" smtClean="0"/>
              <a:t>ρευστό καθώς </a:t>
            </a:r>
            <a:r>
              <a:rPr lang="el-GR" dirty="0"/>
              <a:t>αυτό εξέρχεται από το στροφείο.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Ομογενοποιητές</a:t>
            </a:r>
            <a:r>
              <a:rPr lang="en-US" dirty="0"/>
              <a:t> </a:t>
            </a:r>
            <a:r>
              <a:rPr lang="en-US" sz="3200" b="0" dirty="0" smtClean="0"/>
              <a:t>4/4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2060848"/>
            <a:ext cx="3052496" cy="306788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Υψηλής πίεσης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κενού διαστήματος </a:t>
            </a:r>
            <a:r>
              <a:rPr lang="el-GR" dirty="0" err="1" smtClean="0"/>
              <a:t>ομογενοποιητές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342900"/>
            <a:r>
              <a:rPr lang="el-GR" dirty="0" err="1" smtClean="0"/>
              <a:t>Mέσα</a:t>
            </a:r>
            <a:r>
              <a:rPr lang="el-GR" dirty="0" smtClean="0"/>
              <a:t> </a:t>
            </a:r>
            <a:r>
              <a:rPr lang="el-GR" dirty="0"/>
              <a:t>στους υψηλής πίεσης </a:t>
            </a:r>
            <a:r>
              <a:rPr lang="el-GR" dirty="0" err="1"/>
              <a:t>ομογενοποιητές</a:t>
            </a:r>
            <a:r>
              <a:rPr lang="el-GR" dirty="0"/>
              <a:t> το υλικό που πρόκειται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ομογενοποιηθεί </a:t>
            </a:r>
            <a:r>
              <a:rPr lang="el-GR" dirty="0"/>
              <a:t>τοποθετείται σε ένα χωνί, που χρησιμοποιείται ως </a:t>
            </a:r>
            <a:r>
              <a:rPr lang="el-GR" dirty="0" smtClean="0"/>
              <a:t>στατικό </a:t>
            </a:r>
            <a:r>
              <a:rPr lang="el-GR" dirty="0"/>
              <a:t>στοιχείο. </a:t>
            </a:r>
            <a:endParaRPr lang="el-GR" dirty="0" smtClean="0"/>
          </a:p>
          <a:p>
            <a:pPr marL="342900"/>
            <a:r>
              <a:rPr lang="el-GR" dirty="0" smtClean="0"/>
              <a:t>Το </a:t>
            </a:r>
            <a:r>
              <a:rPr lang="el-GR" dirty="0"/>
              <a:t>γαλάκτωμα εξαναγκάζεται σε ώθηση έξω από το χωνί </a:t>
            </a:r>
            <a:r>
              <a:rPr lang="el-GR" dirty="0" smtClean="0"/>
              <a:t>με την </a:t>
            </a:r>
            <a:r>
              <a:rPr lang="el-GR" dirty="0"/>
              <a:t>επίδραση υψηλής πίεσης προς ένα κενό διάστημα μεταξύ </a:t>
            </a:r>
            <a:r>
              <a:rPr lang="el-GR" dirty="0" smtClean="0"/>
              <a:t>στατικού στοιχείου </a:t>
            </a:r>
            <a:r>
              <a:rPr lang="el-GR" dirty="0"/>
              <a:t>και στροφείου. </a:t>
            </a:r>
            <a:endParaRPr lang="el-GR" dirty="0" smtClean="0"/>
          </a:p>
          <a:p>
            <a:pPr marL="342900"/>
            <a:r>
              <a:rPr lang="el-GR" dirty="0" smtClean="0"/>
              <a:t>Οι </a:t>
            </a:r>
            <a:r>
              <a:rPr lang="el-GR" dirty="0"/>
              <a:t>διαστάσεις του </a:t>
            </a:r>
            <a:r>
              <a:rPr lang="el-GR" dirty="0" smtClean="0"/>
              <a:t>κενού διαστήματος </a:t>
            </a:r>
            <a:r>
              <a:rPr lang="el-GR" dirty="0"/>
              <a:t>μπορούν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ρυθμίζονται</a:t>
            </a:r>
            <a:r>
              <a:rPr lang="el-GR" dirty="0"/>
              <a:t>. </a:t>
            </a:r>
            <a:endParaRPr lang="el-GR" dirty="0" smtClean="0"/>
          </a:p>
          <a:p>
            <a:pPr marL="342900"/>
            <a:r>
              <a:rPr lang="el-GR" dirty="0" smtClean="0"/>
              <a:t>Η </a:t>
            </a:r>
            <a:r>
              <a:rPr lang="el-GR" dirty="0"/>
              <a:t>επίδραση της υψηλής πίεσης και η συνύπαρξη στο </a:t>
            </a:r>
            <a:r>
              <a:rPr lang="el-GR" dirty="0" smtClean="0"/>
              <a:t>κενό διάστημα </a:t>
            </a:r>
            <a:r>
              <a:rPr lang="el-GR" dirty="0"/>
              <a:t>των διεσπαρμένων σταγονιδίων ή σωματιδίων, οδηγεί στη </a:t>
            </a:r>
            <a:r>
              <a:rPr lang="el-GR" dirty="0" smtClean="0"/>
              <a:t>μείωση </a:t>
            </a:r>
            <a:r>
              <a:rPr lang="el-GR" dirty="0"/>
              <a:t>του μεγέθους 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Βασικές αρχές παραγωγής</a:t>
            </a:r>
            <a:br>
              <a:rPr lang="el-GR" dirty="0" smtClean="0"/>
            </a:br>
            <a:r>
              <a:rPr lang="el-GR" dirty="0" smtClean="0"/>
              <a:t>καλλυντικών προϊόντων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Θα αναφερθούν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Οι βασικές αρχές</a:t>
            </a:r>
            <a:r>
              <a:rPr lang="en-US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μηχανικής των </a:t>
            </a:r>
            <a:r>
              <a:rPr lang="el-GR" dirty="0" smtClean="0"/>
              <a:t>ρευστών </a:t>
            </a:r>
          </a:p>
          <a:p>
            <a:r>
              <a:rPr lang="el-GR" dirty="0" smtClean="0"/>
              <a:t>Οι διαδικασίες </a:t>
            </a:r>
            <a:r>
              <a:rPr lang="el-GR" dirty="0"/>
              <a:t>ανάπτυξης σε </a:t>
            </a:r>
            <a:r>
              <a:rPr lang="el-GR" dirty="0" smtClean="0"/>
              <a:t>εργαστηριακή </a:t>
            </a:r>
            <a:r>
              <a:rPr lang="el-GR" dirty="0"/>
              <a:t>και βιομηχανική </a:t>
            </a:r>
            <a:r>
              <a:rPr lang="el-GR" dirty="0" smtClean="0"/>
              <a:t>κλίμακα</a:t>
            </a:r>
            <a:endParaRPr lang="en-US" dirty="0" smtClean="0"/>
          </a:p>
          <a:p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κυριότερα είδη του εξοπλισμού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χρησιμοποιούνται στην παραγωγική διαδικασία.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Ομογενοποιητές</a:t>
            </a:r>
            <a:r>
              <a:rPr lang="el-GR" dirty="0" smtClean="0"/>
              <a:t> υπερήχων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Μοιάζουν με τους υψηλής </a:t>
            </a:r>
            <a:r>
              <a:rPr lang="el-GR" dirty="0" smtClean="0"/>
              <a:t>πίεσης</a:t>
            </a:r>
            <a:r>
              <a:rPr lang="en-US" dirty="0" smtClean="0"/>
              <a:t>-</a:t>
            </a:r>
            <a:r>
              <a:rPr lang="el-GR" dirty="0" smtClean="0"/>
              <a:t> κενού</a:t>
            </a:r>
            <a:r>
              <a:rPr lang="en-US" dirty="0" smtClean="0"/>
              <a:t> </a:t>
            </a:r>
            <a:r>
              <a:rPr lang="el-GR" dirty="0" smtClean="0"/>
              <a:t>διαστήματος </a:t>
            </a:r>
            <a:r>
              <a:rPr lang="el-GR" dirty="0" err="1" smtClean="0"/>
              <a:t>ομογενοποιητές</a:t>
            </a:r>
            <a:r>
              <a:rPr lang="el-GR" dirty="0"/>
              <a:t>.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προϊόν </a:t>
            </a:r>
            <a:r>
              <a:rPr lang="el-GR" dirty="0" smtClean="0"/>
              <a:t>που θα </a:t>
            </a:r>
            <a:r>
              <a:rPr lang="el-GR" dirty="0" err="1"/>
              <a:t>ομογενοποιηθεί</a:t>
            </a:r>
            <a:r>
              <a:rPr lang="el-GR" dirty="0"/>
              <a:t> εξαναγκάζεται σε ώθηση διαμέσου ενός στομίου </a:t>
            </a:r>
            <a:r>
              <a:rPr lang="el-GR" dirty="0" smtClean="0"/>
              <a:t>από ένα </a:t>
            </a:r>
            <a:r>
              <a:rPr lang="el-GR" dirty="0"/>
              <a:t>πιστόνι αντλίας υψηλής πίεσης.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Κολλοειδείς μύλοι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κολλοειδείς μύλοι χρησιμοποιούνται για να </a:t>
            </a:r>
            <a:r>
              <a:rPr lang="el-GR" dirty="0" err="1"/>
              <a:t>παράξουν</a:t>
            </a:r>
            <a:r>
              <a:rPr lang="el-GR" dirty="0"/>
              <a:t> λεπτού </a:t>
            </a:r>
            <a:r>
              <a:rPr lang="el-GR" dirty="0" smtClean="0"/>
              <a:t>μεγέθους </a:t>
            </a:r>
            <a:r>
              <a:rPr lang="el-GR" dirty="0"/>
              <a:t>σωματίδια σε μεγάλου ιξώδους γαλακτώματα και διασπορές </a:t>
            </a:r>
            <a:r>
              <a:rPr lang="el-GR" dirty="0" smtClean="0"/>
              <a:t>(Χρησιμοποιούνται στην παρασκευή υγρού </a:t>
            </a:r>
            <a:r>
              <a:rPr lang="el-GR" dirty="0" err="1" smtClean="0"/>
              <a:t>μέικ</a:t>
            </a:r>
            <a:r>
              <a:rPr lang="el-GR" dirty="0" smtClean="0"/>
              <a:t>-απ)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140968"/>
            <a:ext cx="3008420" cy="27432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Υπάρχουν δύο μέθοδοι παραγωγής που χρησιμοποιούνται ευρέως:</a:t>
            </a:r>
          </a:p>
          <a:p>
            <a:pPr marL="342900"/>
            <a:r>
              <a:rPr lang="el-GR" dirty="0" smtClean="0"/>
              <a:t>Η </a:t>
            </a:r>
            <a:r>
              <a:rPr lang="el-GR" dirty="0"/>
              <a:t>παραγωγή ανά παρτίδα (</a:t>
            </a:r>
            <a:r>
              <a:rPr lang="el-GR" dirty="0" err="1"/>
              <a:t>batch</a:t>
            </a:r>
            <a:r>
              <a:rPr lang="el-GR" dirty="0"/>
              <a:t> </a:t>
            </a:r>
            <a:r>
              <a:rPr lang="el-GR" dirty="0" err="1"/>
              <a:t>production</a:t>
            </a:r>
            <a:r>
              <a:rPr lang="el-GR" dirty="0"/>
              <a:t>) και</a:t>
            </a:r>
          </a:p>
          <a:p>
            <a:pPr marL="342900"/>
            <a:r>
              <a:rPr lang="el-GR" dirty="0" smtClean="0"/>
              <a:t>Η </a:t>
            </a:r>
            <a:r>
              <a:rPr lang="el-GR" dirty="0"/>
              <a:t>συνεχής παραγωγή (</a:t>
            </a:r>
            <a:r>
              <a:rPr lang="el-GR" dirty="0" err="1"/>
              <a:t>continuous</a:t>
            </a:r>
            <a:r>
              <a:rPr lang="el-GR" dirty="0"/>
              <a:t> </a:t>
            </a:r>
            <a:r>
              <a:rPr lang="el-GR" dirty="0" err="1"/>
              <a:t>production</a:t>
            </a:r>
            <a:r>
              <a:rPr lang="el-GR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ανά παρτίδα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956" y="1196975"/>
            <a:ext cx="3712087" cy="5040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ανά παρτίδα</a:t>
            </a:r>
            <a:r>
              <a:rPr lang="en-US" dirty="0" smtClean="0"/>
              <a:t>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342900"/>
            <a:r>
              <a:rPr lang="el-GR" dirty="0"/>
              <a:t>Κεντρική μονάδα-συσκευή για την παραγωγή </a:t>
            </a:r>
            <a:r>
              <a:rPr lang="el-GR" dirty="0" smtClean="0"/>
              <a:t>ανά</a:t>
            </a:r>
            <a:r>
              <a:rPr lang="en-US" dirty="0" smtClean="0"/>
              <a:t> </a:t>
            </a:r>
            <a:r>
              <a:rPr lang="el-GR" dirty="0" smtClean="0"/>
              <a:t>παρτίδες </a:t>
            </a:r>
            <a:r>
              <a:rPr lang="el-GR" dirty="0"/>
              <a:t>είναι το δοχείο ανάμιξης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 smtClean="0"/>
              <a:t>Πλεονεκτήματα</a:t>
            </a:r>
            <a:endParaRPr lang="el-GR" b="1" dirty="0"/>
          </a:p>
          <a:p>
            <a:pPr marL="342900"/>
            <a:r>
              <a:rPr lang="el-GR" dirty="0" smtClean="0"/>
              <a:t>Έχει </a:t>
            </a:r>
            <a:r>
              <a:rPr lang="el-GR" dirty="0"/>
              <a:t>κυριαρχήσει η παραγωγή ανά παρτίδα (μερική ποσότητα) του </a:t>
            </a:r>
            <a:r>
              <a:rPr lang="el-GR" dirty="0" smtClean="0"/>
              <a:t>προϊόντος</a:t>
            </a:r>
            <a:r>
              <a:rPr lang="el-GR" dirty="0"/>
              <a:t>. </a:t>
            </a:r>
            <a:endParaRPr lang="el-GR" dirty="0" smtClean="0"/>
          </a:p>
          <a:p>
            <a:pPr marL="342900"/>
            <a:r>
              <a:rPr lang="el-GR" dirty="0"/>
              <a:t>Ε</a:t>
            </a:r>
            <a:r>
              <a:rPr lang="el-GR" dirty="0" smtClean="0"/>
              <a:t>υκολότερη</a:t>
            </a:r>
            <a:r>
              <a:rPr lang="el-GR" dirty="0"/>
              <a:t>, φθηνότερη και ασφαλέστερη μεταφορά-κλιμάκωση (</a:t>
            </a:r>
            <a:r>
              <a:rPr lang="el-GR" dirty="0" err="1" smtClean="0"/>
              <a:t>scaleup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την εργαστηριακή ανάπτυξη (</a:t>
            </a:r>
            <a:r>
              <a:rPr lang="el-GR" dirty="0" err="1"/>
              <a:t>labscale</a:t>
            </a:r>
            <a:r>
              <a:rPr lang="el-GR" dirty="0"/>
              <a:t>) σε </a:t>
            </a:r>
            <a:r>
              <a:rPr lang="el-GR" dirty="0" smtClean="0"/>
              <a:t>μαζική-βιομηχανική κλίμακα </a:t>
            </a:r>
            <a:r>
              <a:rPr lang="el-GR" dirty="0"/>
              <a:t>(</a:t>
            </a:r>
            <a:r>
              <a:rPr lang="el-GR" dirty="0" err="1"/>
              <a:t>fullscale</a:t>
            </a:r>
            <a:r>
              <a:rPr lang="el-GR" dirty="0"/>
              <a:t>). 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Μειονεκτήματα</a:t>
            </a:r>
          </a:p>
          <a:p>
            <a:pPr marL="342900"/>
            <a:r>
              <a:rPr lang="el-GR" dirty="0"/>
              <a:t>Α</a:t>
            </a:r>
            <a:r>
              <a:rPr lang="el-GR" dirty="0" smtClean="0"/>
              <a:t>παιτούνται </a:t>
            </a:r>
            <a:r>
              <a:rPr lang="el-GR" dirty="0"/>
              <a:t>μεγάλες </a:t>
            </a:r>
            <a:r>
              <a:rPr lang="el-GR" dirty="0" smtClean="0"/>
              <a:t>συσκευές </a:t>
            </a:r>
            <a:r>
              <a:rPr lang="el-GR" dirty="0"/>
              <a:t>ανάμιξης, ο χρόνος ψύξης είναι μεγάλος και το καθάρισμα </a:t>
            </a:r>
            <a:r>
              <a:rPr lang="el-GR" dirty="0" smtClean="0"/>
              <a:t>των συσκευών </a:t>
            </a:r>
            <a:r>
              <a:rPr lang="el-GR" dirty="0"/>
              <a:t>δύσκολο.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Συνεχής παραγωγή</a:t>
            </a:r>
            <a:r>
              <a:rPr lang="en-US" dirty="0" smtClean="0"/>
              <a:t> </a:t>
            </a:r>
            <a:r>
              <a:rPr lang="en-US" sz="3200" b="0" dirty="0"/>
              <a:t>1</a:t>
            </a:r>
            <a:r>
              <a:rPr lang="en-US" sz="3200" b="0" dirty="0" smtClean="0"/>
              <a:t>/2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916832"/>
            <a:ext cx="4163551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Συνεχής παραγωγή</a:t>
            </a:r>
            <a:r>
              <a:rPr lang="en-US" dirty="0" smtClean="0"/>
              <a:t>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/>
            <a:r>
              <a:rPr lang="el-GR" dirty="0"/>
              <a:t>Απαιτεί </a:t>
            </a:r>
            <a:r>
              <a:rPr lang="el-GR" dirty="0" smtClean="0"/>
              <a:t>υψηλή </a:t>
            </a:r>
            <a:r>
              <a:rPr lang="el-GR" dirty="0"/>
              <a:t>αρχική </a:t>
            </a:r>
            <a:r>
              <a:rPr lang="el-GR" dirty="0" smtClean="0"/>
              <a:t>επένδυση, διότι ο </a:t>
            </a:r>
            <a:r>
              <a:rPr lang="el-GR" dirty="0"/>
              <a:t>εξοπλισμός της συνεχούς παραγωγής είναι ακριβός. </a:t>
            </a:r>
            <a:endParaRPr lang="el-GR" dirty="0" smtClean="0"/>
          </a:p>
          <a:p>
            <a:pPr marL="342900"/>
            <a:r>
              <a:rPr lang="el-GR" dirty="0" smtClean="0"/>
              <a:t>Συνήθως</a:t>
            </a:r>
            <a:r>
              <a:rPr lang="el-GR" dirty="0"/>
              <a:t> </a:t>
            </a:r>
            <a:r>
              <a:rPr lang="el-GR" dirty="0" smtClean="0"/>
              <a:t>κατά </a:t>
            </a:r>
            <a:r>
              <a:rPr lang="el-GR" dirty="0"/>
              <a:t>αυτόν τον τρόπο παράγονται προϊόντα που έχουν παρόμοια </a:t>
            </a:r>
            <a:r>
              <a:rPr lang="el-GR" dirty="0" smtClean="0"/>
              <a:t>γενική εκατοστιαία </a:t>
            </a:r>
            <a:r>
              <a:rPr lang="el-GR" dirty="0"/>
              <a:t>σύσταση. </a:t>
            </a:r>
            <a:endParaRPr lang="el-GR" dirty="0" smtClean="0"/>
          </a:p>
          <a:p>
            <a:pPr marL="342900"/>
            <a:r>
              <a:rPr lang="el-GR" dirty="0" smtClean="0"/>
              <a:t>Στη </a:t>
            </a:r>
            <a:r>
              <a:rPr lang="el-GR" dirty="0"/>
              <a:t>συνεχή παραγωγή τα συστατικά </a:t>
            </a:r>
            <a:r>
              <a:rPr lang="el-GR" dirty="0" smtClean="0"/>
              <a:t>προστίθενται </a:t>
            </a:r>
            <a:r>
              <a:rPr lang="el-GR" dirty="0"/>
              <a:t>απευθείας από τα δοχεία αποθήκευσης στα δοχεία ανάμιξης με </a:t>
            </a:r>
            <a:r>
              <a:rPr lang="el-GR" dirty="0" smtClean="0"/>
              <a:t>ειδικές </a:t>
            </a:r>
            <a:r>
              <a:rPr lang="el-GR" dirty="0" err="1"/>
              <a:t>δοσιμετρικές</a:t>
            </a:r>
            <a:r>
              <a:rPr lang="el-GR" dirty="0"/>
              <a:t> αντλίες.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«Κοσμητολογία Ι - Θ. Ενότητα </a:t>
            </a:r>
            <a:r>
              <a:rPr lang="en-US" sz="2000" dirty="0" smtClean="0"/>
              <a:t>14: </a:t>
            </a:r>
            <a:r>
              <a:rPr lang="el-GR" sz="2000" dirty="0"/>
              <a:t>Βασικά στοιχεία παραγωγής καλλυντικών προϊόντων».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/>
            <a:r>
              <a:rPr lang="el-GR" dirty="0"/>
              <a:t>Ως </a:t>
            </a:r>
            <a:r>
              <a:rPr lang="el-GR" b="1" dirty="0"/>
              <a:t>ανάμιξη</a:t>
            </a:r>
            <a:r>
              <a:rPr lang="el-GR" i="1" dirty="0"/>
              <a:t> </a:t>
            </a:r>
            <a:r>
              <a:rPr lang="el-GR" dirty="0"/>
              <a:t>ορίζεται η διαδικασία κατά την οποία δυο ή </a:t>
            </a:r>
            <a:r>
              <a:rPr lang="el-GR" dirty="0" smtClean="0"/>
              <a:t>περισσότερα</a:t>
            </a:r>
            <a:r>
              <a:rPr lang="en-US" dirty="0" smtClean="0"/>
              <a:t> </a:t>
            </a:r>
            <a:r>
              <a:rPr lang="el-GR" dirty="0" smtClean="0"/>
              <a:t>συστατικά </a:t>
            </a:r>
            <a:r>
              <a:rPr lang="el-GR" dirty="0"/>
              <a:t>κατεργάζονται έτσι ώστε κάθε συστατικό να κείται όσο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δυνατόν </a:t>
            </a:r>
            <a:r>
              <a:rPr lang="el-GR" dirty="0"/>
              <a:t>σε επαφή με ένα τμήμα (σωματίδιο ή σταγονίδιο) του </a:t>
            </a:r>
            <a:r>
              <a:rPr lang="el-GR" dirty="0" smtClean="0"/>
              <a:t>καθενός </a:t>
            </a:r>
            <a:r>
              <a:rPr lang="el-GR" dirty="0"/>
              <a:t>από τα </a:t>
            </a:r>
            <a:r>
              <a:rPr lang="el-GR" dirty="0" smtClean="0"/>
              <a:t>άλλα συστατικά</a:t>
            </a:r>
            <a:r>
              <a:rPr lang="el-GR" dirty="0"/>
              <a:t>. </a:t>
            </a:r>
            <a:endParaRPr lang="el-GR" dirty="0" smtClean="0"/>
          </a:p>
          <a:p>
            <a:pPr marL="342900"/>
            <a:r>
              <a:rPr lang="el-GR" dirty="0" smtClean="0"/>
              <a:t>Το </a:t>
            </a:r>
            <a:r>
              <a:rPr lang="el-GR" dirty="0"/>
              <a:t>αποτέλεσμα της παραπάνω </a:t>
            </a:r>
            <a:r>
              <a:rPr lang="el-GR" dirty="0" smtClean="0"/>
              <a:t>διαδικασίας μπορεί </a:t>
            </a:r>
            <a:r>
              <a:rPr lang="el-GR" dirty="0"/>
              <a:t>να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/>
              <a:t>μίγμα στερεών σωματιδίων (ανάμιξη </a:t>
            </a:r>
            <a:r>
              <a:rPr lang="el-GR" dirty="0" err="1"/>
              <a:t>κόνεων</a:t>
            </a:r>
            <a:r>
              <a:rPr lang="el-GR" dirty="0"/>
              <a:t>), </a:t>
            </a:r>
            <a:r>
              <a:rPr lang="el-GR" dirty="0" smtClean="0"/>
              <a:t>εναιώρημα αδιάλυτου </a:t>
            </a:r>
            <a:r>
              <a:rPr lang="el-GR" dirty="0"/>
              <a:t>στερεού σε υγρό, μίγμα αναμιγνυομένων υγρών (διάλυμα) </a:t>
            </a:r>
            <a:r>
              <a:rPr lang="el-GR" dirty="0" smtClean="0"/>
              <a:t>ή μίγμα </a:t>
            </a:r>
            <a:r>
              <a:rPr lang="el-GR" dirty="0"/>
              <a:t>μη αναμιγνυομένων υγρών αλλά διεσπαρμένων υγρών π.χ. </a:t>
            </a:r>
            <a:r>
              <a:rPr lang="el-GR" dirty="0" smtClean="0"/>
              <a:t>γαλάκτωμα.</a:t>
            </a:r>
          </a:p>
          <a:p>
            <a:pPr marL="342900"/>
            <a:r>
              <a:rPr lang="el-GR" dirty="0" smtClean="0"/>
              <a:t>Στατική και δυναμικ</a:t>
            </a:r>
            <a:r>
              <a:rPr lang="el-GR" dirty="0"/>
              <a:t>ή</a:t>
            </a:r>
            <a:r>
              <a:rPr lang="el-GR" dirty="0" smtClean="0"/>
              <a:t> ανάμιξη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</a:t>
            </a:r>
            <a:r>
              <a:rPr lang="en-US" dirty="0"/>
              <a:t>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/>
            <a:r>
              <a:rPr lang="el-GR" dirty="0"/>
              <a:t>Όταν η παρασκευαστική διαδικασία πρέπει </a:t>
            </a:r>
            <a:r>
              <a:rPr lang="el-GR" dirty="0" smtClean="0"/>
              <a:t>να περάσει </a:t>
            </a:r>
            <a:r>
              <a:rPr lang="el-GR" dirty="0"/>
              <a:t>από την </a:t>
            </a:r>
            <a:r>
              <a:rPr lang="el-GR" b="1" dirty="0"/>
              <a:t>εργαστηριακή (</a:t>
            </a:r>
            <a:r>
              <a:rPr lang="el-GR" b="1" dirty="0" err="1"/>
              <a:t>labscale</a:t>
            </a:r>
            <a:r>
              <a:rPr lang="el-GR" b="1" dirty="0"/>
              <a:t>) </a:t>
            </a:r>
            <a:r>
              <a:rPr lang="el-GR" dirty="0"/>
              <a:t>στη </a:t>
            </a:r>
            <a:r>
              <a:rPr lang="el-GR" b="1" dirty="0"/>
              <a:t>βιομηχανική </a:t>
            </a:r>
            <a:r>
              <a:rPr lang="el-GR" b="1" dirty="0" smtClean="0"/>
              <a:t>κλίμακα (</a:t>
            </a:r>
            <a:r>
              <a:rPr lang="el-GR" b="1" dirty="0" err="1" smtClean="0"/>
              <a:t>fullscale</a:t>
            </a:r>
            <a:r>
              <a:rPr lang="el-GR" b="1" dirty="0"/>
              <a:t>) </a:t>
            </a:r>
            <a:r>
              <a:rPr lang="el-GR" dirty="0"/>
              <a:t>δίνεται ιδιαίτερη σημασία στα εξής:</a:t>
            </a:r>
          </a:p>
          <a:p>
            <a:pPr marL="720725" lvl="1" indent="-461963">
              <a:buFont typeface="Courier New" panose="02070309020205020404" pitchFamily="49" charset="0"/>
              <a:buChar char="o"/>
            </a:pPr>
            <a:r>
              <a:rPr lang="el-GR" dirty="0"/>
              <a:t>Στην αναλογία </a:t>
            </a:r>
            <a:r>
              <a:rPr lang="el-GR" dirty="0" smtClean="0"/>
              <a:t>μεγέθους-αναδευτήρα </a:t>
            </a:r>
            <a:r>
              <a:rPr lang="el-GR" dirty="0"/>
              <a:t>και </a:t>
            </a:r>
            <a:r>
              <a:rPr lang="el-GR" dirty="0" err="1"/>
              <a:t>περιέκτη</a:t>
            </a:r>
            <a:r>
              <a:rPr lang="el-GR" dirty="0"/>
              <a:t> </a:t>
            </a:r>
            <a:r>
              <a:rPr lang="el-GR" dirty="0" smtClean="0"/>
              <a:t>ανάμιξης</a:t>
            </a:r>
            <a:r>
              <a:rPr lang="en-US" dirty="0" smtClean="0"/>
              <a:t>,</a:t>
            </a:r>
            <a:endParaRPr lang="el-GR" dirty="0"/>
          </a:p>
          <a:p>
            <a:pPr marL="720725" lvl="1" indent="-461963">
              <a:buFont typeface="Courier New" panose="02070309020205020404" pitchFamily="49" charset="0"/>
              <a:buChar char="o"/>
            </a:pPr>
            <a:r>
              <a:rPr lang="el-GR" dirty="0" smtClean="0"/>
              <a:t>Στο </a:t>
            </a:r>
            <a:r>
              <a:rPr lang="el-GR" dirty="0"/>
              <a:t>μήκος και το πλάτος του αναδευτήρα </a:t>
            </a:r>
            <a:r>
              <a:rPr lang="el-GR" dirty="0" smtClean="0"/>
              <a:t>καθώς </a:t>
            </a:r>
            <a:r>
              <a:rPr lang="el-GR" dirty="0"/>
              <a:t>και </a:t>
            </a:r>
            <a:r>
              <a:rPr lang="el-GR" dirty="0" smtClean="0"/>
              <a:t>τη διάμετρο </a:t>
            </a:r>
            <a:r>
              <a:rPr lang="el-GR" dirty="0"/>
              <a:t>του </a:t>
            </a:r>
            <a:r>
              <a:rPr lang="el-GR" dirty="0" err="1"/>
              <a:t>περιέκτη</a:t>
            </a:r>
            <a:r>
              <a:rPr lang="el-GR" dirty="0"/>
              <a:t> </a:t>
            </a:r>
            <a:r>
              <a:rPr lang="el-GR" dirty="0" smtClean="0"/>
              <a:t>ανάμιξης</a:t>
            </a:r>
            <a:r>
              <a:rPr lang="en-US" dirty="0" smtClean="0"/>
              <a:t>,</a:t>
            </a:r>
            <a:endParaRPr lang="el-GR" dirty="0"/>
          </a:p>
          <a:p>
            <a:pPr marL="720725" lvl="1" indent="-461963">
              <a:buFont typeface="Courier New" panose="02070309020205020404" pitchFamily="49" charset="0"/>
              <a:buChar char="o"/>
            </a:pPr>
            <a:r>
              <a:rPr lang="el-GR" dirty="0" smtClean="0"/>
              <a:t>Στη </a:t>
            </a:r>
            <a:r>
              <a:rPr lang="el-GR" dirty="0"/>
              <a:t>στάθμη πληρώσεως του </a:t>
            </a:r>
            <a:r>
              <a:rPr lang="el-GR" dirty="0" err="1" smtClean="0"/>
              <a:t>περιέκτη</a:t>
            </a:r>
            <a:r>
              <a:rPr lang="en-US" dirty="0" smtClean="0"/>
              <a:t>,</a:t>
            </a:r>
            <a:endParaRPr lang="el-GR" dirty="0" smtClean="0"/>
          </a:p>
          <a:p>
            <a:pPr marL="720725" lvl="1" indent="-461963">
              <a:buFont typeface="Courier New" panose="02070309020205020404" pitchFamily="49" charset="0"/>
              <a:buChar char="o"/>
            </a:pPr>
            <a:r>
              <a:rPr lang="el-GR" dirty="0"/>
              <a:t>Στην αναλογία ύψους προς τη διάμετρο του </a:t>
            </a:r>
            <a:r>
              <a:rPr lang="el-GR" dirty="0" err="1" smtClean="0"/>
              <a:t>περιέκτη</a:t>
            </a:r>
            <a:r>
              <a:rPr lang="en-US" dirty="0" smtClean="0"/>
              <a:t>,</a:t>
            </a:r>
            <a:endParaRPr lang="el-GR" dirty="0"/>
          </a:p>
          <a:p>
            <a:pPr marL="720725" lvl="1" indent="-461963">
              <a:buFont typeface="Courier New" panose="02070309020205020404" pitchFamily="49" charset="0"/>
              <a:buChar char="o"/>
            </a:pPr>
            <a:r>
              <a:rPr lang="el-GR" dirty="0" smtClean="0"/>
              <a:t>Στην </a:t>
            </a:r>
            <a:r>
              <a:rPr lang="el-GR" dirty="0"/>
              <a:t>καμπυλότητα του πυθμένα του </a:t>
            </a:r>
            <a:r>
              <a:rPr lang="el-GR" dirty="0" err="1"/>
              <a:t>περιέκτη</a:t>
            </a:r>
            <a:r>
              <a:rPr lang="el-GR" dirty="0"/>
              <a:t> και</a:t>
            </a:r>
          </a:p>
          <a:p>
            <a:pPr marL="720725" lvl="1" indent="-461963">
              <a:buFont typeface="Courier New" panose="02070309020205020404" pitchFamily="49" charset="0"/>
              <a:buChar char="o"/>
            </a:pPr>
            <a:r>
              <a:rPr lang="el-GR" dirty="0" smtClean="0"/>
              <a:t>Στο </a:t>
            </a:r>
            <a:r>
              <a:rPr lang="el-GR" dirty="0"/>
              <a:t>ιξώδες του προϊόντος.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Στατική ανάμιξη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στατική </a:t>
            </a:r>
            <a:r>
              <a:rPr lang="el-GR" dirty="0" smtClean="0"/>
              <a:t>ανάμιξη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η δημιουργία ομογενούς μίγματος χωρίς τη μετακίνηση των </a:t>
            </a:r>
            <a:r>
              <a:rPr lang="el-GR" dirty="0" smtClean="0"/>
              <a:t>επιμέρους </a:t>
            </a:r>
            <a:r>
              <a:rPr lang="el-GR" dirty="0"/>
              <a:t>τμημάτων της συσκευής ανάμιξης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Στατικοί αναμικτήρες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65" y="3481614"/>
            <a:ext cx="2417065" cy="153156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451075"/>
            <a:ext cx="913950" cy="15621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481614"/>
            <a:ext cx="2153176" cy="1531561"/>
          </a:xfrm>
          <a:prstGeom prst="rect">
            <a:avLst/>
          </a:prstGeom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ανάμιξη</a:t>
            </a:r>
            <a:r>
              <a:rPr lang="en-US" dirty="0" smtClean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δυναμική ανάμιξη </a:t>
            </a:r>
            <a:r>
              <a:rPr lang="el-GR" dirty="0" smtClean="0"/>
              <a:t>προϋποθέτει </a:t>
            </a:r>
            <a:r>
              <a:rPr lang="el-GR" dirty="0"/>
              <a:t>τη μετακίνηση και συνήθως την περιστροφή των επιμέρους </a:t>
            </a:r>
            <a:r>
              <a:rPr lang="el-GR" dirty="0" smtClean="0"/>
              <a:t>τμημάτων της </a:t>
            </a:r>
            <a:r>
              <a:rPr lang="el-GR" dirty="0"/>
              <a:t>συσκευής ανάμιξης</a:t>
            </a:r>
            <a:r>
              <a:rPr lang="el-GR" dirty="0" smtClean="0"/>
              <a:t>.</a:t>
            </a:r>
          </a:p>
          <a:p>
            <a:r>
              <a:rPr lang="el-GR" dirty="0"/>
              <a:t>Οι δυναμικοί αναδευτήρες </a:t>
            </a:r>
            <a:r>
              <a:rPr lang="el-GR" dirty="0" smtClean="0"/>
              <a:t>ταξινομούνται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κριτήριο το είδος της ροής, που μπορούν να δημιουργήσουν όταν αναδεύεται με αυτούς το ρευστό μέσα σε ένα κυκλικό δοχείο ανάμιξης, το οποίο δεν έχει πλευρικούς </a:t>
            </a:r>
            <a:r>
              <a:rPr lang="el-GR" dirty="0" err="1" smtClean="0"/>
              <a:t>εκτροπείς</a:t>
            </a:r>
            <a:r>
              <a:rPr lang="en-US" dirty="0" smtClean="0"/>
              <a:t>, </a:t>
            </a:r>
            <a:r>
              <a:rPr lang="el-GR" dirty="0" smtClean="0"/>
              <a:t>σε</a:t>
            </a:r>
            <a:r>
              <a:rPr lang="en-US" dirty="0" smtClean="0"/>
              <a:t>:</a:t>
            </a:r>
            <a:endParaRPr lang="el-GR" dirty="0"/>
          </a:p>
          <a:p>
            <a:pPr marL="761850" lvl="1" indent="-342900">
              <a:buFont typeface="Courier New" panose="02070309020205020404" pitchFamily="49" charset="0"/>
              <a:buChar char="o"/>
            </a:pPr>
            <a:r>
              <a:rPr lang="el-GR" dirty="0" err="1" smtClean="0"/>
              <a:t>αξονικούς(axial</a:t>
            </a:r>
            <a:r>
              <a:rPr lang="el-GR" dirty="0"/>
              <a:t>), </a:t>
            </a:r>
            <a:endParaRPr lang="en-US" dirty="0" smtClean="0"/>
          </a:p>
          <a:p>
            <a:pPr marL="761850" lvl="1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ακτινικούς </a:t>
            </a:r>
            <a:r>
              <a:rPr lang="el-GR" dirty="0"/>
              <a:t>(</a:t>
            </a:r>
            <a:r>
              <a:rPr lang="el-GR" dirty="0" err="1"/>
              <a:t>radial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</a:p>
          <a:p>
            <a:pPr marL="761850" lvl="1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μικτούς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Δυναμική ανάμιξη</a:t>
            </a:r>
            <a:r>
              <a:rPr lang="en-US" dirty="0"/>
              <a:t> </a:t>
            </a:r>
            <a:r>
              <a:rPr lang="en-US" sz="3200" b="0" dirty="0" smtClean="0"/>
              <a:t>2/3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259632" y="1249103"/>
            <a:ext cx="2026568" cy="50405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Ακτινική ροή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76872"/>
            <a:ext cx="1675575" cy="2209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48" y="2276872"/>
            <a:ext cx="1675575" cy="22606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56070" y="1268760"/>
            <a:ext cx="1594154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Αξονική ροή</a:t>
            </a:r>
          </a:p>
        </p:txBody>
      </p:sp>
    </p:spTree>
    <p:extLst>
      <p:ext uri="{BB962C8B-B14F-4D97-AF65-F5344CB8AC3E}">
        <p14:creationId xmlns:p14="http://schemas.microsoft.com/office/powerpoint/2010/main" val="2531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Δυναμική ανάμιξη</a:t>
            </a:r>
            <a:r>
              <a:rPr lang="en-US" dirty="0"/>
              <a:t> </a:t>
            </a:r>
            <a:r>
              <a:rPr lang="en-US" sz="32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l-GR" dirty="0"/>
              <a:t>Το είδος ροής που πραγματικά παράγεται από έναν δυναμικό </a:t>
            </a:r>
            <a:r>
              <a:rPr lang="el-GR" dirty="0" smtClean="0"/>
              <a:t>αναδευτήρα </a:t>
            </a:r>
            <a:r>
              <a:rPr lang="el-GR" dirty="0"/>
              <a:t>εξαρτάται </a:t>
            </a:r>
            <a:r>
              <a:rPr lang="el-GR" dirty="0" smtClean="0"/>
              <a:t>από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l-GR" b="1" dirty="0" err="1" smtClean="0"/>
              <a:t>ναδευτήρας</a:t>
            </a:r>
            <a:endParaRPr lang="el-GR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τη διάμετρο</a:t>
            </a:r>
            <a:r>
              <a:rPr lang="en-US" dirty="0"/>
              <a:t>,</a:t>
            </a:r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το σχήμα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την ταχύτητα περιστροφής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την </a:t>
            </a:r>
            <a:r>
              <a:rPr lang="el-GR" dirty="0"/>
              <a:t>τοποθέτησή του μέσα στον </a:t>
            </a:r>
            <a:r>
              <a:rPr lang="el-GR" dirty="0" err="1"/>
              <a:t>περιέκτη</a:t>
            </a:r>
            <a:r>
              <a:rPr lang="el-GR" dirty="0"/>
              <a:t> της</a:t>
            </a:r>
            <a:r>
              <a:rPr lang="en-US" dirty="0"/>
              <a:t> </a:t>
            </a:r>
            <a:r>
              <a:rPr lang="el-GR" dirty="0" smtClean="0"/>
              <a:t>ανάμιξης</a:t>
            </a:r>
            <a:r>
              <a:rPr lang="en-US" dirty="0" smtClean="0"/>
              <a:t>.</a:t>
            </a:r>
            <a:endParaRPr lang="el-GR" dirty="0" smtClean="0"/>
          </a:p>
          <a:p>
            <a:pPr marL="804863">
              <a:buNone/>
            </a:pPr>
            <a:r>
              <a:rPr lang="el-GR" b="1" dirty="0" err="1" smtClean="0"/>
              <a:t>Περιέκτης</a:t>
            </a:r>
            <a:r>
              <a:rPr lang="el-GR" b="1" dirty="0" smtClean="0"/>
              <a:t> ανάμιξης</a:t>
            </a:r>
          </a:p>
          <a:p>
            <a:pPr marL="804863">
              <a:buFont typeface="Courier New" panose="02070309020205020404" pitchFamily="49" charset="0"/>
              <a:buChar char="o"/>
            </a:pPr>
            <a:r>
              <a:rPr lang="el-GR" dirty="0" smtClean="0"/>
              <a:t>Διαστάσεις και είδος</a:t>
            </a:r>
            <a:r>
              <a:rPr lang="en-US" dirty="0" smtClean="0"/>
              <a:t>,</a:t>
            </a:r>
            <a:endParaRPr lang="el-GR" dirty="0" smtClean="0"/>
          </a:p>
          <a:p>
            <a:pPr marL="804863">
              <a:buFont typeface="Courier New" panose="02070309020205020404" pitchFamily="49" charset="0"/>
              <a:buChar char="o"/>
            </a:pPr>
            <a:r>
              <a:rPr lang="el-GR" dirty="0" smtClean="0"/>
              <a:t> Σχήμα</a:t>
            </a:r>
            <a:r>
              <a:rPr lang="en-US" dirty="0" smtClean="0"/>
              <a:t>.</a:t>
            </a:r>
            <a:endParaRPr lang="el-GR" dirty="0" smtClean="0"/>
          </a:p>
          <a:p>
            <a:pPr marL="804863">
              <a:buNone/>
            </a:pPr>
            <a:r>
              <a:rPr lang="el-GR" b="1" dirty="0" smtClean="0"/>
              <a:t>Ρευστό</a:t>
            </a:r>
            <a:endParaRPr lang="en-US" b="1" dirty="0" smtClean="0"/>
          </a:p>
          <a:p>
            <a:pPr marL="804863">
              <a:buFont typeface="Courier New" panose="02070309020205020404" pitchFamily="49" charset="0"/>
              <a:buChar char="o"/>
            </a:pPr>
            <a:r>
              <a:rPr lang="el-GR" dirty="0" smtClean="0"/>
              <a:t>ιξώδες</a:t>
            </a:r>
            <a:r>
              <a:rPr lang="en-US" dirty="0" smtClean="0"/>
              <a:t>,</a:t>
            </a:r>
          </a:p>
          <a:p>
            <a:pPr marL="804863">
              <a:buFont typeface="Courier New" panose="02070309020205020404" pitchFamily="49" charset="0"/>
              <a:buChar char="o"/>
            </a:pPr>
            <a:r>
              <a:rPr lang="el-GR" dirty="0" smtClean="0"/>
              <a:t>Πυκνότητα</a:t>
            </a:r>
            <a:r>
              <a:rPr lang="en-US" dirty="0" smtClean="0"/>
              <a:t>.</a:t>
            </a:r>
            <a:endParaRPr lang="el-GR" strike="sngStrike" dirty="0"/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34076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Αξονικοί αναδευτήρες</a:t>
            </a:r>
            <a:r>
              <a:rPr lang="en-US" dirty="0" smtClean="0"/>
              <a:t> </a:t>
            </a:r>
            <a:r>
              <a:rPr lang="en-US" sz="3200" b="0" dirty="0" smtClean="0"/>
              <a:t>1/5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Δίνουν καλή αξονική ροή για υγρά μέχρι 5000 </a:t>
            </a:r>
            <a:r>
              <a:rPr lang="el-GR" dirty="0" err="1"/>
              <a:t>mPas</a:t>
            </a:r>
            <a:r>
              <a:rPr lang="el-GR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Έλικας ή προπέλα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84" y="2731294"/>
            <a:ext cx="2856095" cy="25400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10">
  <a:themeElements>
    <a:clrScheme name="Προσαρμοσμένο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241</TotalTime>
  <Words>1532</Words>
  <Application>Microsoft Office PowerPoint</Application>
  <PresentationFormat>Προβολή στην οθόνη (4:3)</PresentationFormat>
  <Paragraphs>192</Paragraphs>
  <Slides>33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OC_template_10</vt:lpstr>
      <vt:lpstr>temlate1</vt:lpstr>
      <vt:lpstr>Κοσμητολογία Ι - Θ</vt:lpstr>
      <vt:lpstr>Βασικές αρχές παραγωγής καλλυντικών προϊόντων</vt:lpstr>
      <vt:lpstr>Ανάμιξη 1/2</vt:lpstr>
      <vt:lpstr>Ανάμιξη 2/2</vt:lpstr>
      <vt:lpstr>Στατική ανάμιξη</vt:lpstr>
      <vt:lpstr>Δυναμική ανάμιξη 1/3</vt:lpstr>
      <vt:lpstr>Δυναμική ανάμιξη 2/3</vt:lpstr>
      <vt:lpstr>Δυναμική ανάμιξη 3/3</vt:lpstr>
      <vt:lpstr>Αξονικοί αναδευτήρες 1/5</vt:lpstr>
      <vt:lpstr>Αξονικοί αναδευτήρες 2/5</vt:lpstr>
      <vt:lpstr>Αξονικοί αναδευτήρες 3/5</vt:lpstr>
      <vt:lpstr>Αξονικοί αναδευτήρες 4/5</vt:lpstr>
      <vt:lpstr>Αξονικοί αναδευτήρες 5/5</vt:lpstr>
      <vt:lpstr>Ακτινικοί αναδευτήρες</vt:lpstr>
      <vt:lpstr>Ομογενοποιητές 1/4</vt:lpstr>
      <vt:lpstr>Ομογενοποιητές 2/4</vt:lpstr>
      <vt:lpstr>Ομογενοποιητές 3/4</vt:lpstr>
      <vt:lpstr>Ομογενοποιητές 4/4</vt:lpstr>
      <vt:lpstr>Υψηλής πίεσης - κενού διαστήματος ομογενοποιητές</vt:lpstr>
      <vt:lpstr>Ομογενοποιητές υπερήχων</vt:lpstr>
      <vt:lpstr>Κολλοειδείς μύλοι</vt:lpstr>
      <vt:lpstr>Παραγωγή</vt:lpstr>
      <vt:lpstr>Παραγωγή ανά παρτίδα 1/2</vt:lpstr>
      <vt:lpstr>Παραγωγή ανά παρτίδα 2/2</vt:lpstr>
      <vt:lpstr>Συνεχής παραγωγή 1/2</vt:lpstr>
      <vt:lpstr>Συνεχής παραγωγή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 - Θ</dc:title>
  <dc:creator>opencourses@teiath.gr</dc:creator>
  <cp:lastModifiedBy>fkaram2</cp:lastModifiedBy>
  <cp:revision>94</cp:revision>
  <dcterms:created xsi:type="dcterms:W3CDTF">2014-11-17T10:30:06Z</dcterms:created>
  <dcterms:modified xsi:type="dcterms:W3CDTF">2015-10-01T07:22:51Z</dcterms:modified>
</cp:coreProperties>
</file>