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1" r:id="rId4"/>
  </p:sldMasterIdLst>
  <p:notesMasterIdLst>
    <p:notesMasterId r:id="rId25"/>
  </p:notesMasterIdLst>
  <p:handoutMasterIdLst>
    <p:handoutMasterId r:id="rId26"/>
  </p:handoutMasterIdLst>
  <p:sldIdLst>
    <p:sldId id="298" r:id="rId5"/>
    <p:sldId id="305" r:id="rId6"/>
    <p:sldId id="271" r:id="rId7"/>
    <p:sldId id="272" r:id="rId8"/>
    <p:sldId id="273" r:id="rId9"/>
    <p:sldId id="290" r:id="rId10"/>
    <p:sldId id="291" r:id="rId11"/>
    <p:sldId id="292" r:id="rId12"/>
    <p:sldId id="293" r:id="rId13"/>
    <p:sldId id="295" r:id="rId14"/>
    <p:sldId id="294" r:id="rId15"/>
    <p:sldId id="296" r:id="rId16"/>
    <p:sldId id="297" r:id="rId17"/>
    <p:sldId id="299" r:id="rId18"/>
    <p:sldId id="300" r:id="rId19"/>
    <p:sldId id="301" r:id="rId20"/>
    <p:sldId id="306" r:id="rId21"/>
    <p:sldId id="307" r:id="rId22"/>
    <p:sldId id="303" r:id="rId23"/>
    <p:sldId id="304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F74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4718" autoAdjust="0"/>
  </p:normalViewPr>
  <p:slideViewPr>
    <p:cSldViewPr>
      <p:cViewPr>
        <p:scale>
          <a:sx n="78" d="100"/>
          <a:sy n="78" d="100"/>
        </p:scale>
        <p:origin x="-2646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5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5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7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4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7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8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9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7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4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52F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7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1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10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6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6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9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6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9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2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63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7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25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4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5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3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21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5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2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56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4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52F7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2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2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Δεοντολογία επαγγέλματος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«Αισθητικό ιστορικό» </a:t>
            </a:r>
            <a:r>
              <a:rPr lang="el-GR" sz="2600" dirty="0"/>
              <a:t>και λήψη του</a:t>
            </a:r>
            <a:endParaRPr lang="en-US" sz="2600" dirty="0"/>
          </a:p>
          <a:p>
            <a:endParaRPr lang="el-GR" sz="2400" dirty="0" smtClean="0"/>
          </a:p>
          <a:p>
            <a:r>
              <a:rPr lang="el-GR" sz="2400" dirty="0" smtClean="0"/>
              <a:t>Ιωάννα </a:t>
            </a:r>
            <a:r>
              <a:rPr lang="el-GR" sz="2400" dirty="0"/>
              <a:t>Γκρεκ</a:t>
            </a:r>
          </a:p>
          <a:p>
            <a:r>
              <a:rPr lang="el-GR" sz="2400" dirty="0"/>
              <a:t>Τμήμα Αισθητικής και Κοσμητολογίας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89607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6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Λήψη του «αισθητικού ιστορικού» και φοιτητές </a:t>
            </a:r>
            <a:r>
              <a:rPr lang="el-GR" sz="3600" b="0" dirty="0" smtClean="0"/>
              <a:t>2/2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Μέσω της λήψης ιστορικού κατά τη διάρκεια των σπουδών οι σπουδαστές μαθαίνουν</a:t>
            </a:r>
            <a:r>
              <a:rPr lang="en-US" dirty="0" smtClean="0"/>
              <a:t>:</a:t>
            </a:r>
          </a:p>
          <a:p>
            <a:r>
              <a:rPr lang="el-GR" dirty="0" smtClean="0"/>
              <a:t>να </a:t>
            </a:r>
            <a:r>
              <a:rPr lang="el-GR" dirty="0" smtClean="0"/>
              <a:t>συνειδητοποιούν ότι το πρόβλημα Αισθητικής ενδέχεται να είναι συνισταμένη πολλών οργανικών προβλημάτων</a:t>
            </a:r>
          </a:p>
          <a:p>
            <a:r>
              <a:rPr lang="el-GR" dirty="0" smtClean="0"/>
              <a:t>διορθώνουν </a:t>
            </a:r>
            <a:r>
              <a:rPr lang="el-GR" dirty="0" smtClean="0"/>
              <a:t>τα λάθη κατά τη λήψη ιστορικού όσο διαρκεί η εκπαίδευση </a:t>
            </a:r>
          </a:p>
          <a:p>
            <a:r>
              <a:rPr lang="el-GR" dirty="0" smtClean="0"/>
              <a:t>να </a:t>
            </a:r>
            <a:r>
              <a:rPr lang="el-GR" dirty="0" smtClean="0"/>
              <a:t>εξοικειώνονται με τις τεχνικές λήψης ιστορικού</a:t>
            </a:r>
          </a:p>
          <a:p>
            <a:r>
              <a:rPr lang="el-GR" dirty="0" smtClean="0"/>
              <a:t>να </a:t>
            </a:r>
            <a:r>
              <a:rPr lang="el-GR" dirty="0" smtClean="0"/>
              <a:t>προσέχουν το αισθητικό πρόβλημα ανεξάρτητα από την οικονομική και κοινωνική θέση του ασθενή</a:t>
            </a:r>
          </a:p>
          <a:p>
            <a:pPr marL="0" indent="0"/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Σημασία της καλής επικοινωνίας κατά τη λήψη του «αισθητικού ιστορικού»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Δημιουργεί κλίμα εμπιστοσύνης</a:t>
            </a:r>
          </a:p>
          <a:p>
            <a:r>
              <a:rPr lang="el-GR" dirty="0" smtClean="0"/>
              <a:t>Δίνει τη δυνατότητα στον ασθενή να μιλήσει ελεύθερα για το παρελθόν του</a:t>
            </a:r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Τεχνική λήψης του «αισθητικού ιστορικού»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Συναισθηματικά ουδέτερη στάση από Αισθητικό</a:t>
            </a:r>
          </a:p>
          <a:p>
            <a:r>
              <a:rPr lang="el-GR" dirty="0" smtClean="0"/>
              <a:t>Απαιτούνται αναγνωριστικές φράσεις και δημιουργία κλίματος άνεσης</a:t>
            </a:r>
          </a:p>
          <a:p>
            <a:r>
              <a:rPr lang="el-GR" dirty="0" smtClean="0"/>
              <a:t>Απαιτούνται ερωτήσεις βάσει των απαντήσεων που δίνει ο ασθενής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ερωτήσεων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i="1" dirty="0" smtClean="0"/>
              <a:t>Κλειστές ερωτήσεις</a:t>
            </a:r>
          </a:p>
          <a:p>
            <a:pPr marL="0" indent="0">
              <a:buNone/>
            </a:pPr>
            <a:r>
              <a:rPr lang="el-GR" dirty="0" smtClean="0"/>
              <a:t>Είναι υποχρεωτική η απάντηση τους 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i="1" dirty="0"/>
              <a:t>Ανοικτές ερωτήσεις</a:t>
            </a:r>
          </a:p>
          <a:p>
            <a:pPr marL="0" indent="0">
              <a:buNone/>
            </a:pPr>
            <a:r>
              <a:rPr lang="el-GR" dirty="0" smtClean="0"/>
              <a:t>Ο Ασθενής απαντά κατά βούληση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r>
              <a:rPr lang="el-GR" i="1" dirty="0"/>
              <a:t>Μεικτές ερωτήσεις</a:t>
            </a:r>
          </a:p>
          <a:p>
            <a:pPr marL="0" indent="0">
              <a:buNone/>
            </a:pPr>
            <a:r>
              <a:rPr lang="el-GR" dirty="0" smtClean="0"/>
              <a:t>Διάλογος, όπου στην κλειστή ερώτηση μπορεί να υπάρχει και μη προσχεδιασμένη απάντηση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/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9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26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Ιωάννα Γκρεκ 2014. Ιωάννα Γκρεκ. «Δεοντολογία επαγγέλματος. Ενότητα 4</a:t>
            </a:r>
            <a:r>
              <a:rPr lang="en-US" sz="2000" dirty="0" smtClean="0"/>
              <a:t>:</a:t>
            </a:r>
            <a:r>
              <a:rPr lang="el-GR" sz="2000" dirty="0" smtClean="0"/>
              <a:t> Το αισθητικό ιστορικό και η λήψη του». Έκδοση</a:t>
            </a:r>
            <a:r>
              <a:rPr lang="el-GR" sz="2000" dirty="0"/>
              <a:t>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531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47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0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22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 Το αισθητικό ιστορικό και η λήψη του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456632" cy="4031994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558558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Θυσία στο Θεό Ασκληπιό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40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Αισθητικό ιστορικό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Είδος ανάκρισης με σεβασμό στα ανθρώπινα όρια</a:t>
            </a:r>
          </a:p>
          <a:p>
            <a:r>
              <a:rPr lang="el-GR" dirty="0" smtClean="0"/>
              <a:t>Περιγραφή σημείων και συμπτωμάτων των ασθενών με καθαρότητα και ακρίβεια για την επίτευξη της αποτελεσματικότερης διάγνωσης και πορείας αποκατάστασης</a:t>
            </a:r>
          </a:p>
          <a:p>
            <a:r>
              <a:rPr lang="el-GR" dirty="0" smtClean="0"/>
              <a:t>Μελέτη μεταβολών φαινομένων και εξέλιξη τους μέσα στο χρόνο</a:t>
            </a:r>
          </a:p>
          <a:p>
            <a:r>
              <a:rPr lang="el-GR" dirty="0" smtClean="0"/>
              <a:t>Συγκριτική αξιολόγηση, διερεύνηση αλληλοεξάρτησης και αναζήτηση αιτιακής σχέσης φαινομένων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82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Ιατρικός φάκελος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Πληροφορίες από το παρελθόν υγείας και παθήσεων πάσχοντος</a:t>
            </a:r>
          </a:p>
          <a:p>
            <a:r>
              <a:rPr lang="el-GR" dirty="0" smtClean="0"/>
              <a:t>Ευρήματα διάγνωσης </a:t>
            </a:r>
            <a:r>
              <a:rPr lang="en-US" dirty="0" smtClean="0"/>
              <a:t>in vivo </a:t>
            </a:r>
            <a:r>
              <a:rPr lang="el-GR" dirty="0" smtClean="0"/>
              <a:t>και </a:t>
            </a:r>
            <a:r>
              <a:rPr lang="en-US" dirty="0" smtClean="0"/>
              <a:t>in vitro</a:t>
            </a:r>
          </a:p>
          <a:p>
            <a:r>
              <a:rPr lang="el-GR" dirty="0" smtClean="0"/>
              <a:t>Προηγούμενες θεραπευτικές παρεμβάσεις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95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Παράγοντες ποιότητας «αισθητικού ιστορικού»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αξία του ιστορικού ως γραπτό κείμενο επηρεάζεται από τρία βασικά δομικά στοιχεία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Το γλωσσικό ιδίωμα</a:t>
            </a:r>
          </a:p>
          <a:p>
            <a:r>
              <a:rPr lang="el-GR" dirty="0" smtClean="0"/>
              <a:t>Το ύφος </a:t>
            </a:r>
          </a:p>
          <a:p>
            <a:r>
              <a:rPr lang="el-GR" dirty="0" smtClean="0"/>
              <a:t>Τη γραφή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52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Ηθικές, γνωστικές, κοινωνικές παράμετροι του «Αισθητικού ιστορικού»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«αισθητικός-ιστορικογράφος» ασκεί λειτούργημα</a:t>
            </a:r>
          </a:p>
          <a:p>
            <a:r>
              <a:rPr lang="el-GR" dirty="0" smtClean="0"/>
              <a:t>Απαιτείται συνειδητή και ενεργητική συμμετοχή του Αισθητικού για να επιτευχθεί το επιθυμητό αποτέλεσμα.</a:t>
            </a:r>
          </a:p>
          <a:p>
            <a:r>
              <a:rPr lang="el-GR" dirty="0" smtClean="0"/>
              <a:t>Η «επικοινωνία» με ασθενή είναι απαραίτητη προϋπόθεση για επιτυχή λήψη του ιστορικού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Παράγοντες αλλοτρίωσης Αισθητικού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έ</a:t>
            </a:r>
            <a:r>
              <a:rPr lang="el-GR" dirty="0" smtClean="0"/>
              <a:t>λλειψη επικοινωνίας και ενημέρωσης για εξελίξεις ειδικότητας</a:t>
            </a:r>
          </a:p>
          <a:p>
            <a:r>
              <a:rPr lang="el-GR" dirty="0" smtClean="0"/>
              <a:t>Η έλλειψη επικοινωνίας με άλλες ειδικότητες</a:t>
            </a:r>
          </a:p>
          <a:p>
            <a:r>
              <a:rPr lang="el-GR" dirty="0" smtClean="0"/>
              <a:t>Η γραφειοκρατική προσέγγιση επαγγέλματος</a:t>
            </a:r>
          </a:p>
          <a:p>
            <a:r>
              <a:rPr lang="el-GR" dirty="0" smtClean="0"/>
              <a:t>Η υπερβολική εξειδίκευση</a:t>
            </a:r>
          </a:p>
          <a:p>
            <a:r>
              <a:rPr lang="el-GR" dirty="0" smtClean="0"/>
              <a:t>Η «εργασιολογία» και «συνεδριολογία»</a:t>
            </a:r>
          </a:p>
          <a:p>
            <a:r>
              <a:rPr lang="el-GR" dirty="0" smtClean="0"/>
              <a:t>Οι κοινωνικές παρεμβάσεις</a:t>
            </a:r>
          </a:p>
          <a:p>
            <a:r>
              <a:rPr lang="el-GR" dirty="0" smtClean="0"/>
              <a:t>Η έλλειψη κατάλληλης εκπαίδευσης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Οφέλη για τον/την Αισθητικό από τη λήψη του ιστορικού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Ασκείται στον τρόπο υποβολής ερωτημάτων</a:t>
            </a:r>
          </a:p>
          <a:p>
            <a:r>
              <a:rPr lang="el-GR" dirty="0" smtClean="0"/>
              <a:t>Συσσωρεύει γνώσεις </a:t>
            </a:r>
          </a:p>
          <a:p>
            <a:r>
              <a:rPr lang="el-GR" dirty="0" smtClean="0"/>
              <a:t>Διευρύνει την ικανότητα επιλογής των κατάλληλων πληροφοριών</a:t>
            </a:r>
          </a:p>
          <a:p>
            <a:r>
              <a:rPr lang="el-GR" dirty="0" smtClean="0"/>
              <a:t>Συνειδητοποιεί πιθανά κενά στις γνώσεις του</a:t>
            </a:r>
          </a:p>
          <a:p>
            <a:r>
              <a:rPr lang="el-GR" dirty="0" smtClean="0"/>
              <a:t>Συστηματοποιεί την καταγραφή απαντήσεων</a:t>
            </a:r>
          </a:p>
          <a:p>
            <a:r>
              <a:rPr lang="el-GR" dirty="0" smtClean="0"/>
              <a:t>Αυτοεπιμορφώνεται</a:t>
            </a:r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Λήψη του «αισθητικού ιστορικού» και φοιτητές </a:t>
            </a:r>
            <a:r>
              <a:rPr lang="el-GR" sz="3600" b="0" dirty="0" smtClean="0"/>
              <a:t>1/2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Μέσω της λήψης ιστορικού κατά τη διάρκεια των σπουδών οι φοιτητές-τριες μαθαίνουν</a:t>
            </a:r>
            <a:r>
              <a:rPr lang="en-US" dirty="0" smtClean="0"/>
              <a:t>:</a:t>
            </a:r>
          </a:p>
          <a:p>
            <a:r>
              <a:rPr lang="el-GR" dirty="0" smtClean="0"/>
              <a:t>να </a:t>
            </a:r>
            <a:r>
              <a:rPr lang="el-GR" dirty="0" smtClean="0"/>
              <a:t>αναπτύσσουν διαπροσωπικές σχέσεις</a:t>
            </a:r>
          </a:p>
          <a:p>
            <a:r>
              <a:rPr lang="el-GR" dirty="0" smtClean="0"/>
              <a:t>να συνειδητοποιούν την σκοπιμότητα του ιστορικού</a:t>
            </a:r>
          </a:p>
          <a:p>
            <a:r>
              <a:rPr lang="el-GR" dirty="0" smtClean="0"/>
              <a:t>να </a:t>
            </a:r>
            <a:r>
              <a:rPr lang="el-GR" dirty="0" smtClean="0"/>
              <a:t>διατηρούν προσωπικά θέματα εκτός από την άσκηση του επαγγέλματος</a:t>
            </a:r>
          </a:p>
          <a:p>
            <a:r>
              <a:rPr lang="el-GR" dirty="0" smtClean="0"/>
              <a:t>να </a:t>
            </a:r>
            <a:r>
              <a:rPr lang="el-GR" dirty="0" smtClean="0"/>
              <a:t>μην επαναλαμβάνουν τις ίδιες ερωτήσεις στον ασθενή</a:t>
            </a:r>
          </a:p>
          <a:p>
            <a:r>
              <a:rPr lang="el-GR" dirty="0" smtClean="0"/>
              <a:t>να </a:t>
            </a:r>
            <a:r>
              <a:rPr lang="el-GR" dirty="0" smtClean="0"/>
              <a:t>θέτουν σαφείς ερωτήσεις και να δέχονται σαφείς απαντήσεις</a:t>
            </a:r>
          </a:p>
          <a:p>
            <a:endParaRPr lang="el-GR" dirty="0" smtClean="0"/>
          </a:p>
          <a:p>
            <a:pPr marL="0" indent="0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0307052f3d690b69557926e7d466e743473228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Προσαρμοσμένο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1044</Words>
  <Application>Microsoft Office PowerPoint</Application>
  <PresentationFormat>On-screen Show (4:3)</PresentationFormat>
  <Paragraphs>147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OC_template_updated</vt:lpstr>
      <vt:lpstr>1_OC_template_updated</vt:lpstr>
      <vt:lpstr>2_OC_template_updated</vt:lpstr>
      <vt:lpstr>3_OC_template_updated</vt:lpstr>
      <vt:lpstr>Δεοντολογία επαγγέλματος</vt:lpstr>
      <vt:lpstr> Το αισθητικό ιστορικό και η λήψη του</vt:lpstr>
      <vt:lpstr>Αισθητικό ιστορικό</vt:lpstr>
      <vt:lpstr>Ιατρικός φάκελος</vt:lpstr>
      <vt:lpstr>Παράγοντες ποιότητας «αισθητικού ιστορικού»</vt:lpstr>
      <vt:lpstr>Ηθικές, γνωστικές, κοινωνικές παράμετροι του «Αισθητικού ιστορικού»</vt:lpstr>
      <vt:lpstr>Παράγοντες αλλοτρίωσης Αισθητικού</vt:lpstr>
      <vt:lpstr>Οφέλη για τον/την Αισθητικό από τη λήψη του ιστορικού</vt:lpstr>
      <vt:lpstr>Λήψη του «αισθητικού ιστορικού» και φοιτητές 1/2</vt:lpstr>
      <vt:lpstr>Λήψη του «αισθητικού ιστορικού» και φοιτητές 2/2</vt:lpstr>
      <vt:lpstr>Σημασία της καλής επικοινωνίας κατά τη λήψη του «αισθητικού ιστορικού»</vt:lpstr>
      <vt:lpstr>Τεχνική λήψης του «αισθητικού ιστορικού»</vt:lpstr>
      <vt:lpstr>Τύποι ερωτήσεων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47</cp:revision>
  <dcterms:created xsi:type="dcterms:W3CDTF">2013-03-04T13:35:19Z</dcterms:created>
  <dcterms:modified xsi:type="dcterms:W3CDTF">2015-03-17T12:51:41Z</dcterms:modified>
</cp:coreProperties>
</file>