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14"/>
  </p:notesMasterIdLst>
  <p:handoutMasterIdLst>
    <p:handoutMasterId r:id="rId15"/>
  </p:handoutMasterIdLst>
  <p:sldIdLst>
    <p:sldId id="290" r:id="rId3"/>
    <p:sldId id="278" r:id="rId4"/>
    <p:sldId id="279" r:id="rId5"/>
    <p:sldId id="280" r:id="rId6"/>
    <p:sldId id="291" r:id="rId7"/>
    <p:sldId id="292" r:id="rId8"/>
    <p:sldId id="293" r:id="rId9"/>
    <p:sldId id="297" r:id="rId10"/>
    <p:sldId id="298" r:id="rId11"/>
    <p:sldId id="295" r:id="rId12"/>
    <p:sldId id="296" r:id="rId13"/>
  </p:sldIdLst>
  <p:sldSz cx="9144000" cy="6858000" type="screen4x3"/>
  <p:notesSz cx="7104063" cy="10234613"/>
  <p:custDataLst>
    <p:tags r:id="rId1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F74"/>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1" autoAdjust="0"/>
    <p:restoredTop sz="94718" autoAdjust="0"/>
  </p:normalViewPr>
  <p:slideViewPr>
    <p:cSldViewPr>
      <p:cViewPr>
        <p:scale>
          <a:sx n="78" d="100"/>
          <a:sy n="78" d="100"/>
        </p:scale>
        <p:origin x="-174" y="-762"/>
      </p:cViewPr>
      <p:guideLst>
        <p:guide orient="horz" pos="2160"/>
        <p:guide pos="2880"/>
      </p:guideLst>
    </p:cSldViewPr>
  </p:slideViewPr>
  <p:outlineViewPr>
    <p:cViewPr>
      <p:scale>
        <a:sx n="33" d="100"/>
        <a:sy n="33" d="100"/>
      </p:scale>
      <p:origin x="48" y="1522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90"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456113"/>
          </a:xfrm>
        </p:spPr>
        <p:txBody>
          <a:bodyPr/>
          <a:lstStyle/>
          <a:p>
            <a:endParaRPr lang="el-GR" dirty="0"/>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5E27A421-CA21-4CBE-ABEF-8010777F5B0C}" type="slidenum">
              <a:rPr lang="en-US"/>
              <a:pPr/>
              <a:t>‹#›</a:t>
            </a:fld>
            <a:endParaRPr lang="en-US" dirty="0"/>
          </a:p>
        </p:txBody>
      </p:sp>
    </p:spTree>
    <p:extLst>
      <p:ext uri="{BB962C8B-B14F-4D97-AF65-F5344CB8AC3E}">
        <p14:creationId xmlns:p14="http://schemas.microsoft.com/office/powerpoint/2010/main" val="216475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93370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618557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97556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343253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94692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02618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270709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28841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52F74"/>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98635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846233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456113"/>
          </a:xfrm>
        </p:spPr>
        <p:txBody>
          <a:bodyPr/>
          <a:lstStyle/>
          <a:p>
            <a:endParaRPr lang="el-GR" dirty="0"/>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5E27A421-CA21-4CBE-ABEF-8010777F5B0C}"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4696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dirty="0"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52F7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24648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Δεοντολογία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l-GR" sz="2800" b="1" dirty="0"/>
              <a:t>9</a:t>
            </a:r>
            <a:r>
              <a:rPr lang="el-GR" sz="2800" dirty="0" smtClean="0"/>
              <a:t>:</a:t>
            </a:r>
            <a:r>
              <a:rPr lang="en-US" sz="2800" dirty="0" smtClean="0"/>
              <a:t> </a:t>
            </a:r>
            <a:r>
              <a:rPr lang="el-GR" sz="2800" dirty="0" smtClean="0"/>
              <a:t>Όρκοι</a:t>
            </a:r>
            <a:endParaRPr lang="en-US" sz="2800" dirty="0" smtClean="0"/>
          </a:p>
          <a:p>
            <a:endParaRPr lang="el-GR" sz="2400" dirty="0" smtClean="0"/>
          </a:p>
          <a:p>
            <a:r>
              <a:rPr lang="el-GR" sz="2400" dirty="0" smtClean="0"/>
              <a:t>Ιωάννα </a:t>
            </a:r>
            <a:r>
              <a:rPr lang="el-GR" sz="2400" dirty="0"/>
              <a:t>Γκρεκ</a:t>
            </a:r>
          </a:p>
          <a:p>
            <a:r>
              <a:rPr lang="el-GR" sz="2400" dirty="0"/>
              <a:t>Τμήμα Αισθητικής και Κοσμητολογίας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872883619"/>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24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484507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887863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Όρκος Ιπποκράτη- αρχαία ελληνικά</a:t>
            </a:r>
            <a:endParaRPr lang="el-GR" dirty="0"/>
          </a:p>
        </p:txBody>
      </p:sp>
      <p:sp>
        <p:nvSpPr>
          <p:cNvPr id="3" name="Content Placeholder 2"/>
          <p:cNvSpPr>
            <a:spLocks noGrp="1"/>
          </p:cNvSpPr>
          <p:nvPr>
            <p:ph idx="1"/>
          </p:nvPr>
        </p:nvSpPr>
        <p:spPr/>
        <p:txBody>
          <a:bodyPr>
            <a:normAutofit fontScale="47500" lnSpcReduction="20000"/>
          </a:bodyPr>
          <a:lstStyle/>
          <a:p>
            <a:pPr marL="0" indent="0">
              <a:buNone/>
            </a:pPr>
            <a:r>
              <a:rPr lang="el-GR" dirty="0"/>
              <a:t>Ὄμνυμι Ἀπόλλωνα ἰητρὸν, καὶ Ἀσκληπιὸν, καὶ Ὑγείαν, καὶ Πανάκειαν, καὶ θεοὺς πάντας τε καὶ πάσας, ἵστορας ποιεύμενος, ἐπιτελέα ποιήσειν κατὰ δύναμιν καὶ κρίσιν ἐμὴν ὅρκον τόνδε καὶ ξυγγραφὴν τήνδε.</a:t>
            </a:r>
          </a:p>
          <a:p>
            <a:pPr marL="0" indent="0">
              <a:buNone/>
            </a:pPr>
            <a:r>
              <a:rPr lang="el-GR" dirty="0"/>
              <a:t>Ἡγήσασθαι μὲν τὸν διδάξαντά με τὴν τέχνην ταύτην ἴσα γενέτῃσιν ἐμοῖσι, καὶ βίου κοινώσασθαι, καὶ χρεῶν χρηίζοντι μετάδοσιν ποιήσασθαι, καὶ γένος τὸ ἐξ ωὐτέου ἀδελφοῖς ἴσον ἐπικρινέειν ἄῤῥεσι, καὶ διδάξειν τὴν τέχνην ταύτην, ἢν χρηίζωσι μανθάνειν, ἄνευ μισθοῦ καὶ ξυγγραφῆς, παραγγελίης τε καὶ ἀκροήσιος καὶ τῆς λοιπῆς ἁπάσης μαθήσιος μετάδοσιν ποιήσασθαι υἱοῖσί τε ἐμοῖσι, καὶ τοῖσι τοῦ ἐμὲ διδάξαντος, καὶ μαθηταῖσι συγγεγραμμένοισί τε καὶ ὡρκισμένοις νόμῳ ἰητρικῷ, ἄλλῳ δὲ οὐδενί.</a:t>
            </a:r>
          </a:p>
          <a:p>
            <a:pPr marL="0" indent="0">
              <a:buNone/>
            </a:pPr>
            <a:r>
              <a:rPr lang="el-GR" dirty="0"/>
              <a:t>Διαιτήμασί τε χρήσομαι ἐπ' ὠφελείῃ καμνόντων κατὰ δύναμιν καὶ κρίσιν ἐμὴν, ἐπὶ δηλήσει δὲ καὶ ἀδικίῃ εἴρξειν.</a:t>
            </a:r>
          </a:p>
          <a:p>
            <a:pPr marL="0" indent="0">
              <a:buNone/>
            </a:pPr>
            <a:r>
              <a:rPr lang="el-GR" dirty="0"/>
              <a:t>Οὐ δώσω δὲ οὐδὲ φάρμακον οὐδενὶ αἰτηθεὶς θανάσιμον, οὐδὲ ὑφηγήσομαι ξυμβουλίην τοιήνδε. Ὁμοίως δὲ οὐδὲ γυναικὶ πεσσὸν φθόριον δώσω. Ἁγνῶς δὲ καὶ ὁσίως διατηρήσω βίον τὸν ἐμὸν καὶ τέχνην τὴν ἐμήν.</a:t>
            </a:r>
          </a:p>
          <a:p>
            <a:pPr marL="0" indent="0">
              <a:buNone/>
            </a:pPr>
            <a:r>
              <a:rPr lang="el-GR" dirty="0"/>
              <a:t>Οὐ τεμέω δὲ οὐδὲ μὴν λιθιῶντας, ἐκχωρήσω δὲ ἐργάτῃσιν ἀνδράσι πρήξιος τῆσδε.</a:t>
            </a:r>
          </a:p>
          <a:p>
            <a:pPr marL="0" indent="0">
              <a:buNone/>
            </a:pPr>
            <a:r>
              <a:rPr lang="el-GR" dirty="0"/>
              <a:t>Ἐς οἰκίας δὲ ὁκόσας ἂν ἐσίω, ἐσελεύσομαι ἐπ' ὠφελείῃ καμνόντων, ἐκτὸς ἐὼν πάσης ἀδικίης ἑκουσίης καὶ φθορίης, τῆς τε ἄλλης καὶ ἀφροδισίων ἔργων ἐπί τε γυναικείων σωμάτων καὶ ἀνδρῴων, ἐλευθέρων τε καὶ δούλων.</a:t>
            </a:r>
          </a:p>
          <a:p>
            <a:pPr marL="0" indent="0">
              <a:buNone/>
            </a:pPr>
            <a:r>
              <a:rPr lang="el-GR" dirty="0"/>
              <a:t>Ἃ δ' ἂν ἐν θεραπείῃ ἢ ἴδω, ἢ ἀκούσω, ἢ καὶ ἄνευ θεραπηίης κατὰ βίον ἀνθρώπων, ἃ μὴ χρή ποτε ἐκλαλέεσθαι ἔξω, σιγήσομαι, ἄῤῥητα ἡγεύμενος εἶναι τὰ τοιαῦτα.</a:t>
            </a:r>
          </a:p>
          <a:p>
            <a:pPr marL="0" indent="0">
              <a:buNone/>
            </a:pPr>
            <a:r>
              <a:rPr lang="el-GR" dirty="0"/>
              <a:t>Ὅρκον μὲν οὖν μοι τόνδε ἐπιτελέα ποιέοντι, καὶ μὴ ξυγχέοντι, εἴη ἐπαύρασθαι καὶ βίου καὶ τέχνης δοξαζομένῳ παρὰ πᾶσιν ἀνθρώποις ἐς τὸν αἰεὶ χρόνον. παραβαίνοντι δὲ καὶ ἐπιορκοῦντι, τἀναντία τουτέων.</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508839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Όρκος Ιπποκράτη- απόδοση στα νέα ελληνικά</a:t>
            </a:r>
            <a:endParaRPr lang="el-GR" dirty="0"/>
          </a:p>
        </p:txBody>
      </p:sp>
      <p:sp>
        <p:nvSpPr>
          <p:cNvPr id="3" name="Content Placeholder 2"/>
          <p:cNvSpPr>
            <a:spLocks noGrp="1"/>
          </p:cNvSpPr>
          <p:nvPr>
            <p:ph idx="1"/>
          </p:nvPr>
        </p:nvSpPr>
        <p:spPr/>
        <p:txBody>
          <a:bodyPr>
            <a:normAutofit fontScale="47500" lnSpcReduction="20000"/>
          </a:bodyPr>
          <a:lstStyle/>
          <a:p>
            <a:pPr marL="0" indent="0">
              <a:buNone/>
            </a:pPr>
            <a:r>
              <a:rPr lang="el-GR" dirty="0"/>
              <a:t>Ορκίζομαι στο θεό Απόλλωνα τον ιατρό και στο θεό Ασκληπιό και στην Υγεία και στην Πανάκεια και επικαλούμενος τη μαρτυρία όλων των θεών ότι θα εκτελέσω κατά τη δύναμη και την κρίση μου τον όρκο αυτόν και τη συμφωνία αυτή.</a:t>
            </a:r>
          </a:p>
          <a:p>
            <a:pPr marL="0" indent="0">
              <a:buNone/>
            </a:pPr>
            <a:r>
              <a:rPr lang="el-GR" dirty="0"/>
              <a:t>Να θεωρώ τον διδάσκαλό μου της ιατρικής τέχνης ίσο με τους γονείς μου και την κοινωνό του βίου μου. Και όταν χρειάζεται χρήματα να μοιράζομαι μαζί του τα δικά μου. Να θεωρώ την οικογένειά του αδέλφια μου και να τους διδάσκω αυτήν την τέχνη αν θέλουν να την μάθουν χωρίς δίδακτρα ή άλλη συμφωνία.</a:t>
            </a:r>
          </a:p>
          <a:p>
            <a:pPr marL="0" indent="0">
              <a:buNone/>
            </a:pPr>
            <a:r>
              <a:rPr lang="el-GR" dirty="0"/>
              <a:t>Να μεταδίδω τους κανόνες ηθικής, την προφορική διδασκαλία και όλες τις άλλες ιατρικές γνώσεις στους γιους μου, στους γιους του δασκάλου μου και στους εγγεγραμμένους μαθητές που πήραν τον ιατρικό όρκο, αλλά σε κανέναν άλλο.</a:t>
            </a:r>
          </a:p>
          <a:p>
            <a:pPr marL="0" indent="0">
              <a:buNone/>
            </a:pPr>
            <a:r>
              <a:rPr lang="el-GR" dirty="0"/>
              <a:t>Θα χρησιμοποιώ τη θεραπεία για να βοηθήσω τους ασθενείς κατά τη δύναμη και την κρίση μου, αλλά ποτέ για να βλάψω ή να αδικήσω. Ούτε θα δίνω θανατηφόρο φάρμακο σε κάποιον που θα μου το ζητήσει, ούτε θα του κάνω μια τέτοια υπόδειξη.</a:t>
            </a:r>
          </a:p>
          <a:p>
            <a:pPr marL="0" indent="0">
              <a:buNone/>
            </a:pPr>
            <a:r>
              <a:rPr lang="el-GR" dirty="0"/>
              <a:t>Παρομοίως, δεν θα εμπιστευτώ σε έγκυο μέσο που προκαλεί έκτρωση. Θα διατηρώ αγνή και άσπιλη και τη ζωή και την τέχνη μου. Δεν θα χρησιμοποιώ νυστέρι ούτε σε αυτούς που πάσχουν από λιθίαση, αλλά θα παραχωρώ την εργασία αυτή στους ειδικούς της τέχνης.</a:t>
            </a:r>
          </a:p>
          <a:p>
            <a:pPr marL="0" indent="0">
              <a:buNone/>
            </a:pPr>
            <a:r>
              <a:rPr lang="el-GR" dirty="0"/>
              <a:t>Σε όσα σπίτια πηγαίνω, θα μπαίνω για να βοηθήσω τους ασθενείς και θα απέχω από οποιαδήποτε εσκεμμένη βλάβη και φθορά, και ιδίως από γενετήσιες πράξεις με άνδρες και γυναίκες, ελεύθερους και δούλους. Και όσα τυχόν βλέπω ή ακούω κατά τη διάρκεια της θεραπείας ή και πέρα από τις επαγγελματικές μου ασχολίες στην καθημερινή μου ζωή, αυτά που δεν πρέπει να μαθευτούν παραέξω δεν θα τα κοινοποιώ, θεωρώντας τα θέματα αυτά μυστικά.</a:t>
            </a:r>
          </a:p>
          <a:p>
            <a:pPr marL="0" indent="0">
              <a:buNone/>
            </a:pPr>
            <a:r>
              <a:rPr lang="el-GR" dirty="0"/>
              <a:t>Αν τηρώ τον όρκο αυτό και δεν τον παραβώ, ας χαίρω πάντοτε υπολήψεως ανάμεσα στους ανθρώπους για τη ζωή και για την τέχνη μου. Αν όμως τον παραβώ και επιορκήσω, ας πάθω τα αντίθετα. </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802451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Πρωτόκολλο καθομολόγησης</a:t>
            </a:r>
            <a:endParaRPr lang="el-GR" dirty="0"/>
          </a:p>
        </p:txBody>
      </p:sp>
      <p:sp>
        <p:nvSpPr>
          <p:cNvPr id="3" name="Content Placeholder 2"/>
          <p:cNvSpPr>
            <a:spLocks noGrp="1"/>
          </p:cNvSpPr>
          <p:nvPr>
            <p:ph idx="1"/>
          </p:nvPr>
        </p:nvSpPr>
        <p:spPr/>
        <p:txBody>
          <a:bodyPr>
            <a:noAutofit/>
          </a:bodyPr>
          <a:lstStyle/>
          <a:p>
            <a:pPr marL="0" indent="0">
              <a:buNone/>
            </a:pPr>
            <a:r>
              <a:rPr lang="el-GR" sz="2300" dirty="0" smtClean="0"/>
              <a:t>Τελειώνοντας τις σπουδές μου σε αυτό το Ίδρυμα οφείλω και ταυτόχρονα επιθυμώ να διαβεβαιώσω ενσυνείδητα όλους τους φορείς του Τ.Ε.Ι. , ότι θα υπηρετώ και θα θεραπεύω τις αξίες, τις τέχνες και την επιστήμη των οποίων έγινα γνώστης.</a:t>
            </a:r>
          </a:p>
          <a:p>
            <a:pPr marL="0" indent="0">
              <a:buNone/>
            </a:pPr>
            <a:r>
              <a:rPr lang="el-GR" sz="2300" dirty="0" smtClean="0"/>
              <a:t>Με ανοικτό πνεύμα θα μελετώ και θα αποδέχομαι κριτικά όλες τις εξελίξεις στην επιστήμη, την τεχνολογία και τον πολιτισμό με αταλάντευτη βούληση θα εντάσσω το ειδικό στο γενικό συμφέρον, ως υπεύθυνος πολίτης, για το καλό της πατρίδας μας.</a:t>
            </a:r>
          </a:p>
          <a:p>
            <a:pPr marL="0" indent="0">
              <a:buNone/>
            </a:pPr>
            <a:r>
              <a:rPr lang="el-GR" sz="2300" dirty="0" smtClean="0"/>
              <a:t>Υπόσχομαι στην ελληνική κοινωνία ότι θα υπηρετήσω ανιδιοτελώς και με όλες μου τις δυνάμεις την εθνική ανεξαρτησία, την ειρήνη, τη δημοκρατία και την κοινωνική δικαιοσύνη, σεβόμενος πάντα το σύνταγμα και τους νόμους του κράτους και ότι θα αγωνισθώ με αφοσίωση για τη διαφύλαξη και συνέχιση των ιδανικών, των παραδόσεων και των εθίμων του έθνους.</a:t>
            </a:r>
            <a:endParaRPr lang="el-GR" sz="23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8122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3672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02915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Ιωάννα Γκρεκ 2014. Ιωάννα Γκρεκ. «Δεοντολογία επαγγέλματος. Ενότητα 9</a:t>
            </a:r>
            <a:r>
              <a:rPr lang="en-US" sz="2000" dirty="0" smtClean="0"/>
              <a:t>:</a:t>
            </a:r>
            <a:r>
              <a:rPr lang="el-GR" sz="2000" smtClean="0"/>
              <a:t> Όρκοι».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691507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700980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6008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TotalTime>
  <Words>1038</Words>
  <Application>Microsoft Office PowerPoint</Application>
  <PresentationFormat>Προβολή στην οθόνη (4:3)</PresentationFormat>
  <Paragraphs>91</Paragraphs>
  <Slides>11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11</vt:i4>
      </vt:variant>
    </vt:vector>
  </HeadingPairs>
  <TitlesOfParts>
    <vt:vector size="13" baseType="lpstr">
      <vt:lpstr>OC_template_updated</vt:lpstr>
      <vt:lpstr>1_OC_template_updated</vt:lpstr>
      <vt:lpstr>Δεοντολογία επαγγέλματος</vt:lpstr>
      <vt:lpstr>Όρκος Ιπποκράτη- αρχαία ελληνικά</vt:lpstr>
      <vt:lpstr>Όρκος Ιπποκράτη- απόδοση στα νέα ελληνικά</vt:lpstr>
      <vt:lpstr>Πρωτόκολλο καθομολόγησης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21</cp:revision>
  <dcterms:created xsi:type="dcterms:W3CDTF">2013-03-04T13:35:19Z</dcterms:created>
  <dcterms:modified xsi:type="dcterms:W3CDTF">2015-02-17T13:15:02Z</dcterms:modified>
</cp:coreProperties>
</file>