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0A1F-80FA-4B2A-84F5-BDE3743AD4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89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E%BD%CF%8C%CF%81%CE%B3%CE%B1%CE%BD%CE%B7_%CE%AD%CE%BD%CF%89%CF%83%CE%B7" TargetMode="External"/><Relationship Id="rId2" Type="http://schemas.openxmlformats.org/officeDocument/2006/relationships/hyperlink" Target="http://el.wikipedia.org/wiki/%CE%9F%CF%81%CE%B3%CE%B1%CE%BD%CE%B9%CE%BA%CE%AE_%CE%AD%CE%BD%CF%89%CF%83%CE%B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Ονοματολογία Οργανικών Ενώσεων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10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Ονοματολογία Οργανικών Ενώσεων».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Οργανικές ενώσεις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1/4</a:t>
            </a:r>
            <a:endParaRPr lang="el-GR" altLang="el-GR" sz="3000" b="0" dirty="0" smtClean="0"/>
          </a:p>
        </p:txBody>
      </p:sp>
      <p:grpSp>
        <p:nvGrpSpPr>
          <p:cNvPr id="3" name="Ομάδα 2"/>
          <p:cNvGrpSpPr/>
          <p:nvPr/>
        </p:nvGrpSpPr>
        <p:grpSpPr>
          <a:xfrm>
            <a:off x="428625" y="1143000"/>
            <a:ext cx="8330726" cy="5090912"/>
            <a:chOff x="428625" y="1143000"/>
            <a:chExt cx="7498875" cy="3954076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250406" y="2178844"/>
              <a:ext cx="20716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286250" y="2286000"/>
              <a:ext cx="2357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500188" y="2286000"/>
              <a:ext cx="2838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500438" y="3214688"/>
              <a:ext cx="7858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286250" y="3214688"/>
              <a:ext cx="7858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213894" y="3499644"/>
              <a:ext cx="571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4787107" y="3499644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250156" y="2536032"/>
              <a:ext cx="500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1071563" y="2786063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786607" y="307101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1643857" y="307101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6358732" y="2570956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7" name="TextBox 32"/>
            <p:cNvSpPr txBox="1">
              <a:spLocks noChangeArrowheads="1"/>
            </p:cNvSpPr>
            <p:nvPr/>
          </p:nvSpPr>
          <p:spPr bwMode="auto">
            <a:xfrm>
              <a:off x="4429125" y="1928813"/>
              <a:ext cx="2643188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Λειτουργική ομάδα</a:t>
              </a:r>
            </a:p>
          </p:txBody>
        </p:sp>
        <p:sp>
          <p:nvSpPr>
            <p:cNvPr id="3088" name="Rectangle 34"/>
            <p:cNvSpPr>
              <a:spLocks noChangeArrowheads="1"/>
            </p:cNvSpPr>
            <p:nvPr/>
          </p:nvSpPr>
          <p:spPr bwMode="auto">
            <a:xfrm>
              <a:off x="1306289" y="1928813"/>
              <a:ext cx="3061626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Μορφή ανθρακικής αλυσίδας</a:t>
              </a:r>
            </a:p>
          </p:txBody>
        </p:sp>
        <p:sp>
          <p:nvSpPr>
            <p:cNvPr id="3089" name="Rectangle 35"/>
            <p:cNvSpPr>
              <a:spLocks noChangeArrowheads="1"/>
            </p:cNvSpPr>
            <p:nvPr/>
          </p:nvSpPr>
          <p:spPr bwMode="auto">
            <a:xfrm>
              <a:off x="4286250" y="2571750"/>
              <a:ext cx="1490266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Είδος δεσμών</a:t>
              </a:r>
            </a:p>
          </p:txBody>
        </p:sp>
        <p:sp>
          <p:nvSpPr>
            <p:cNvPr id="3090" name="Rectangle 37"/>
            <p:cNvSpPr>
              <a:spLocks noChangeArrowheads="1"/>
            </p:cNvSpPr>
            <p:nvPr/>
          </p:nvSpPr>
          <p:spPr bwMode="auto">
            <a:xfrm>
              <a:off x="428625" y="3429000"/>
              <a:ext cx="964459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Άκυκλες</a:t>
              </a:r>
            </a:p>
          </p:txBody>
        </p:sp>
        <p:sp>
          <p:nvSpPr>
            <p:cNvPr id="3091" name="Rectangle 38"/>
            <p:cNvSpPr>
              <a:spLocks noChangeArrowheads="1"/>
            </p:cNvSpPr>
            <p:nvPr/>
          </p:nvSpPr>
          <p:spPr bwMode="auto">
            <a:xfrm>
              <a:off x="1530350" y="3429000"/>
              <a:ext cx="1016521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Κυκλικές</a:t>
              </a:r>
            </a:p>
          </p:txBody>
        </p:sp>
        <p:sp>
          <p:nvSpPr>
            <p:cNvPr id="3092" name="Rectangle 39"/>
            <p:cNvSpPr>
              <a:spLocks noChangeArrowheads="1"/>
            </p:cNvSpPr>
            <p:nvPr/>
          </p:nvSpPr>
          <p:spPr bwMode="auto">
            <a:xfrm>
              <a:off x="3071813" y="3786188"/>
              <a:ext cx="1302973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Κορεσμένες</a:t>
              </a:r>
            </a:p>
          </p:txBody>
        </p:sp>
        <p:sp>
          <p:nvSpPr>
            <p:cNvPr id="3093" name="Rectangle 40"/>
            <p:cNvSpPr>
              <a:spLocks noChangeArrowheads="1"/>
            </p:cNvSpPr>
            <p:nvPr/>
          </p:nvSpPr>
          <p:spPr bwMode="auto">
            <a:xfrm>
              <a:off x="4714875" y="3786188"/>
              <a:ext cx="1178245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Ακόρεστες</a:t>
              </a:r>
            </a:p>
          </p:txBody>
        </p:sp>
        <p:sp>
          <p:nvSpPr>
            <p:cNvPr id="3094" name="Rectangle 41"/>
            <p:cNvSpPr>
              <a:spLocks noChangeArrowheads="1"/>
            </p:cNvSpPr>
            <p:nvPr/>
          </p:nvSpPr>
          <p:spPr bwMode="auto">
            <a:xfrm>
              <a:off x="6143625" y="2857500"/>
              <a:ext cx="1783875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Ομόλογες σειρές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1750218" y="3964782"/>
              <a:ext cx="500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1143000" y="4214813"/>
              <a:ext cx="1643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858044" y="4499769"/>
              <a:ext cx="571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2501107" y="449976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Rectangle 46"/>
            <p:cNvSpPr>
              <a:spLocks noChangeArrowheads="1"/>
            </p:cNvSpPr>
            <p:nvPr/>
          </p:nvSpPr>
          <p:spPr bwMode="auto">
            <a:xfrm>
              <a:off x="500063" y="4786313"/>
              <a:ext cx="1552890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Ετεροκυκλικές</a:t>
              </a:r>
            </a:p>
          </p:txBody>
        </p:sp>
        <p:sp>
          <p:nvSpPr>
            <p:cNvPr id="3100" name="Rectangle 49"/>
            <p:cNvSpPr>
              <a:spLocks noChangeArrowheads="1"/>
            </p:cNvSpPr>
            <p:nvPr/>
          </p:nvSpPr>
          <p:spPr bwMode="auto">
            <a:xfrm>
              <a:off x="2286000" y="4786313"/>
              <a:ext cx="1309033" cy="3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+mn-lt"/>
                </a:rPr>
                <a:t>Ισοκυκλικές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6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Οργανικές ενώσεις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2/4</a:t>
            </a:r>
            <a:endParaRPr lang="el-GR" altLang="el-GR" dirty="0" smtClean="0"/>
          </a:p>
        </p:txBody>
      </p:sp>
      <p:pic>
        <p:nvPicPr>
          <p:cNvPr id="5123" name="Picture 4" descr="http://upload.wikimedia.org/wikipedia/commons/0/05/Classification_of_organic_compounds.png"/>
          <p:cNvPicPr>
            <a:picLocks noChangeAspect="1" noChangeArrowheads="1"/>
          </p:cNvPicPr>
          <p:nvPr/>
        </p:nvPicPr>
        <p:blipFill rotWithShape="1">
          <a:blip r:embed="rId2"/>
          <a:srcRect r="27307" b="33800"/>
          <a:stretch/>
        </p:blipFill>
        <p:spPr bwMode="auto">
          <a:xfrm>
            <a:off x="323528" y="1196405"/>
            <a:ext cx="8504839" cy="4752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8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Οργανικές ενώσεις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3/4</a:t>
            </a:r>
            <a:endParaRPr lang="el-GR" alt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99752"/>
              </p:ext>
            </p:extLst>
          </p:nvPr>
        </p:nvGraphicFramePr>
        <p:xfrm>
          <a:off x="179512" y="980423"/>
          <a:ext cx="8856984" cy="5760945"/>
        </p:xfrm>
        <a:graphic>
          <a:graphicData uri="http://schemas.openxmlformats.org/drawingml/2006/table">
            <a:tbl>
              <a:tblPr/>
              <a:tblGrid>
                <a:gridCol w="4572670"/>
                <a:gridCol w="4284314"/>
              </a:tblGrid>
              <a:tr h="239317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dirty="0">
                          <a:hlinkClick r:id="rId2" action="ppaction://hlinkfile" tooltip="Οργανική ένωση"/>
                        </a:rPr>
                        <a:t>Οργανικές ενώσεις</a:t>
                      </a:r>
                      <a:endParaRPr lang="el-GR" sz="1800" b="1" u="none" dirty="0"/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dirty="0">
                          <a:hlinkClick r:id="rId3" action="ppaction://hlinkfile" tooltip="Ανόργανη ένωση"/>
                        </a:rPr>
                        <a:t>Ανόργανες ενώσεις</a:t>
                      </a:r>
                      <a:endParaRPr lang="el-GR" sz="1800" u="none" dirty="0"/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Οι περισσότερες είναι ομοιοπολικές ενώσεις.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Οι περισσότερες είναι ιοντικές ενώσεις.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971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Ευπαθείς σε υψηλές θερμοκρασίες και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στην επίδραση ισχυρών οξέων και βάσεων.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Ανθεκτικές σε υψηλές θερμοκρασίες, και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στην επίδραση ισχυρών οξέων και βάσεων.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579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Χαμηλό σημείο βρασμού (σ.β) και τήξης (σ.τ.)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με μεγάλες τάσεις ατμών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Υψηλό σημείο βρασμού και τήξης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με μικρές τάσεις ατμών.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Διαλύονται κυρίως σε οργανικούς διαλύτες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Διαλύονται κυρίως σε ανόργανους διαλύτες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84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Δίνουν </a:t>
                      </a:r>
                      <a:r>
                        <a:rPr lang="el-GR" sz="1800" dirty="0" smtClean="0"/>
                        <a:t>αντιδράσεις </a:t>
                      </a:r>
                      <a:r>
                        <a:rPr lang="el-GR" sz="1800" dirty="0"/>
                        <a:t>μοριακές, αργές, κατά κανόνα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αμφίδρομες και συχνά πολύπλευρες με διαφορετικά προϊόντα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Δίνουν αντιδράσεις ιοντικές, ταχείες, κατά κανόνα</a:t>
                      </a:r>
                      <a:br>
                        <a:rPr lang="el-GR" sz="1800" dirty="0"/>
                      </a:br>
                      <a:r>
                        <a:rPr lang="el-GR" sz="1800" dirty="0"/>
                        <a:t>μονόδρομες και όχι πολύπλευρες με συγκεκριμένα προϊόντα.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Εμφανίζουν συχνά φαινόμενα </a:t>
                      </a:r>
                      <a:r>
                        <a:rPr lang="el-GR" sz="1800" dirty="0" smtClean="0"/>
                        <a:t>ισομέρειας</a:t>
                      </a:r>
                      <a:endParaRPr lang="el-GR" sz="1800" dirty="0"/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Εμφανίζουν σπάνια φαινόμενα ισομέρειας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Εμφανίζουν συχνά φαινόμενα πολυμέρειας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Εμφανίζουν σπάνια φαινόμενα πολυμέρειας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Έχουν πυκνότητα συνήθως παραπλήσια της μονάδας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Έχουν πυκνότητα συνήθως &gt; 1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Είναι αριθμητικά πολύ </a:t>
                      </a:r>
                      <a:r>
                        <a:rPr lang="el-GR" sz="1800" dirty="0" smtClean="0"/>
                        <a:t>περισσότερες </a:t>
                      </a:r>
                      <a:r>
                        <a:rPr lang="el-GR" sz="1800" dirty="0"/>
                        <a:t>(*)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Είναι αριθμητικά λιγότερες</a:t>
                      </a:r>
                    </a:p>
                  </a:txBody>
                  <a:tcPr marL="10694" marR="10694" marT="10696" marB="10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700" dirty="0">
                <a:latin typeface="Comic Sans MS" pitchFamily="66" charset="0"/>
              </a:rPr>
              <a:t/>
            </a:r>
            <a:br>
              <a:rPr lang="el-GR" altLang="el-GR" sz="700" dirty="0">
                <a:latin typeface="Comic Sans MS" pitchFamily="66" charset="0"/>
              </a:rPr>
            </a:br>
            <a:endParaRPr lang="el-GR" altLang="el-GR" sz="1800" dirty="0">
              <a:latin typeface="Comic Sans MS" pitchFamily="66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06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Οργανικές ενώσεις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4/4</a:t>
            </a:r>
            <a:endParaRPr lang="el-GR" altLang="el-GR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33999"/>
              </p:ext>
            </p:extLst>
          </p:nvPr>
        </p:nvGraphicFramePr>
        <p:xfrm>
          <a:off x="187412" y="1268760"/>
          <a:ext cx="8769175" cy="4700520"/>
        </p:xfrm>
        <a:graphic>
          <a:graphicData uri="http://schemas.openxmlformats.org/drawingml/2006/table">
            <a:tbl>
              <a:tblPr/>
              <a:tblGrid>
                <a:gridCol w="3005509"/>
                <a:gridCol w="3999468"/>
                <a:gridCol w="1764198"/>
              </a:tblGrid>
              <a:tr h="522572"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Σύγκριση ιδιοτήτων οργανικής ένωσης (βενζόλιο) και ανόργανης ένωσης (χλωριούχο νάτριο)</a:t>
                      </a:r>
                    </a:p>
                  </a:txBody>
                  <a:tcPr marL="44172" marR="44172" marT="44174" marB="44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+mn-lt"/>
                        </a:rPr>
                        <a:t>Γνωρίσματα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+mn-lt"/>
                        </a:rPr>
                        <a:t>Βενζόλιο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+mn-lt"/>
                        </a:rPr>
                        <a:t>Χλωριούχο νάτριο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Χημικός τύπος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C</a:t>
                      </a:r>
                      <a:r>
                        <a:rPr lang="en-US" sz="1800" baseline="-25000" dirty="0">
                          <a:latin typeface="+mn-lt"/>
                        </a:rPr>
                        <a:t>6</a:t>
                      </a:r>
                      <a:r>
                        <a:rPr lang="en-US" sz="1800" dirty="0">
                          <a:latin typeface="+mn-lt"/>
                        </a:rPr>
                        <a:t>H</a:t>
                      </a:r>
                      <a:r>
                        <a:rPr lang="en-US" sz="1800" baseline="-25000" dirty="0">
                          <a:latin typeface="+mn-lt"/>
                        </a:rPr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NaCl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Διαλυτότητα στο νερό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Αδιάλυτο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Διαλυτό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Διαλυτότητα στο οκτάνιο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Διαλυτό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Αδιάλυτο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Εύφλεκτο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Ναι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Όχι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Σημείο βρασμού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5,5°C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801°C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Σημείο τήξης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80°C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1413°C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Πυκνότητα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0,8 g/mL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2,7 g/mL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Δεσμός</a:t>
                      </a:r>
                    </a:p>
                  </a:txBody>
                  <a:tcPr marL="44172" marR="44172" marT="44174" marB="441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+mn-lt"/>
                        </a:rPr>
                        <a:t>      ομοιοπολικός</a:t>
                      </a:r>
                      <a:endParaRPr lang="el-GR" sz="1800" dirty="0">
                        <a:latin typeface="+mn-lt"/>
                      </a:endParaRPr>
                    </a:p>
                  </a:txBody>
                  <a:tcPr marL="70675" marR="70675" marT="35339" marB="35339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+mn-lt"/>
                        </a:rPr>
                        <a:t>   ετεροπολικός</a:t>
                      </a:r>
                      <a:endParaRPr lang="el-GR" sz="1800" dirty="0">
                        <a:latin typeface="+mn-lt"/>
                      </a:endParaRPr>
                    </a:p>
                  </a:txBody>
                  <a:tcPr marL="70675" marR="70675" marT="35339" marB="3533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700" dirty="0">
                <a:latin typeface="Comic Sans MS" pitchFamily="66" charset="0"/>
              </a:rPr>
              <a:t/>
            </a:r>
            <a:br>
              <a:rPr lang="el-GR" altLang="el-GR" sz="700" dirty="0">
                <a:latin typeface="Comic Sans MS" pitchFamily="66" charset="0"/>
              </a:rPr>
            </a:br>
            <a:endParaRPr lang="el-GR" altLang="el-GR" sz="1800" dirty="0">
              <a:latin typeface="Comic Sans MS" pitchFamily="66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52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Λειτουργικές ομάδες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1/3</a:t>
            </a:r>
            <a:endParaRPr lang="el-GR" altLang="el-GR" sz="3000" b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altLang="el-GR" sz="2600" dirty="0" smtClean="0"/>
              <a:t>Λειτουργικές ομάδες που περιέχουν μόνο </a:t>
            </a:r>
            <a:r>
              <a:rPr lang="en-US" altLang="el-GR" sz="2600" dirty="0" smtClean="0"/>
              <a:t>C.</a:t>
            </a:r>
          </a:p>
          <a:p>
            <a:pPr>
              <a:spcBef>
                <a:spcPts val="3000"/>
              </a:spcBef>
              <a:defRPr/>
            </a:pPr>
            <a:r>
              <a:rPr lang="el-GR" sz="2600" kern="0" dirty="0"/>
              <a:t>Λειτουργικές ομάδες που περιέχουν </a:t>
            </a:r>
            <a:r>
              <a:rPr lang="el-GR" sz="2600" kern="0" dirty="0" smtClean="0"/>
              <a:t>ετεροάτομο</a:t>
            </a:r>
            <a:r>
              <a:rPr lang="en-US" sz="2600" kern="0" dirty="0" smtClean="0"/>
              <a:t>.</a:t>
            </a:r>
          </a:p>
          <a:p>
            <a:pPr>
              <a:spcBef>
                <a:spcPts val="3000"/>
              </a:spcBef>
              <a:defRPr/>
            </a:pPr>
            <a:r>
              <a:rPr lang="el-GR" sz="2600" kern="0" dirty="0"/>
              <a:t>Λειτουργικές ομάδες που περιέχουν διπλό δεσμό άνθρακα- </a:t>
            </a:r>
            <a:r>
              <a:rPr lang="el-GR" sz="2600" kern="0" dirty="0" smtClean="0"/>
              <a:t>οξυγόνου</a:t>
            </a:r>
            <a:r>
              <a:rPr lang="en-US" sz="2600" kern="0" dirty="0" smtClean="0"/>
              <a:t>.</a:t>
            </a:r>
            <a:endParaRPr lang="en-US" sz="2600" kern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0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Ομόλογες σειρές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2000"/>
              </a:lnSpc>
              <a:spcBef>
                <a:spcPts val="3000"/>
              </a:spcBef>
              <a:defRPr/>
            </a:pPr>
            <a:r>
              <a:rPr lang="el-GR" sz="2600" dirty="0" smtClean="0">
                <a:sym typeface="Wingdings" pitchFamily="2" charset="2"/>
              </a:rPr>
              <a:t>Οργανικές ενώσεις με ίδια λειτουργική ομάδα.</a:t>
            </a:r>
          </a:p>
          <a:p>
            <a:pPr>
              <a:lnSpc>
                <a:spcPct val="112000"/>
              </a:lnSpc>
              <a:spcBef>
                <a:spcPts val="3000"/>
              </a:spcBef>
              <a:defRPr/>
            </a:pPr>
            <a:r>
              <a:rPr lang="el-GR" sz="2600" dirty="0" smtClean="0">
                <a:sym typeface="Wingdings" pitchFamily="2" charset="2"/>
              </a:rPr>
              <a:t>Παρόμοιες χημικές ιδιότητες.</a:t>
            </a:r>
          </a:p>
          <a:p>
            <a:pPr>
              <a:lnSpc>
                <a:spcPct val="112000"/>
              </a:lnSpc>
              <a:spcBef>
                <a:spcPts val="3000"/>
              </a:spcBef>
              <a:defRPr/>
            </a:pPr>
            <a:r>
              <a:rPr lang="el-GR" sz="2600" dirty="0" smtClean="0">
                <a:sym typeface="Wingdings" pitchFamily="2" charset="2"/>
              </a:rPr>
              <a:t>Φυσικές ιδιότητες που μεταβάλλονται ομαλά από ένα μέλος της σειράς σε επόμενο.</a:t>
            </a:r>
            <a:endParaRPr lang="en-US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3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Λειτουργικές ομάδες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2/3</a:t>
            </a:r>
            <a:endParaRPr lang="el-GR" altLang="el-GR" sz="1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καρβοξυομάδα</a:t>
            </a:r>
            <a:r>
              <a:rPr lang="en-US" altLang="el-GR" sz="2200" b="1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-COOH</a:t>
            </a:r>
            <a:r>
              <a:rPr lang="el-GR" altLang="el-GR" sz="2200" dirty="0" smtClean="0"/>
              <a:t>).</a:t>
            </a:r>
          </a:p>
          <a:p>
            <a:pPr eaLnBrk="1" hangingPunct="1"/>
            <a:r>
              <a:rPr lang="el-GR" altLang="el-GR" sz="2200" dirty="0" smtClean="0"/>
              <a:t>Η σουλφοξυομάδα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-SO</a:t>
            </a:r>
            <a:r>
              <a:rPr lang="el-GR" altLang="el-GR" sz="2200" b="1" baseline="-25000" dirty="0" smtClean="0"/>
              <a:t>3</a:t>
            </a:r>
            <a:r>
              <a:rPr lang="el-GR" altLang="el-GR" sz="2200" b="1" dirty="0" smtClean="0"/>
              <a:t>H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καρβοαλκοξυομάδα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-COO-C-</a:t>
            </a:r>
            <a:r>
              <a:rPr lang="el-GR" altLang="el-GR" sz="2200" dirty="0" smtClean="0"/>
              <a:t> ή -COOR, R: με την ευρεία έννοια οποιασδήποτε ανθρακούχας ομάδας).</a:t>
            </a:r>
          </a:p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αλοφορμυλομάδα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-COX</a:t>
            </a:r>
            <a:r>
              <a:rPr lang="el-GR" altLang="el-GR" sz="2200" dirty="0" smtClean="0"/>
              <a:t>, X: ιώδιο, βρώμιο, χλώριο και φθόριο)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eaLnBrk="1" hangingPunct="1"/>
            <a:r>
              <a:rPr lang="el-GR" altLang="el-GR" sz="2200" dirty="0" smtClean="0"/>
              <a:t>H </a:t>
            </a:r>
            <a:r>
              <a:rPr lang="el-GR" altLang="el-GR" sz="2200" b="1" dirty="0" smtClean="0"/>
              <a:t>καρβοξαμιδομάδα</a:t>
            </a:r>
            <a:r>
              <a:rPr lang="en-US" altLang="el-GR" sz="2200" b="1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-CONH</a:t>
            </a:r>
            <a:r>
              <a:rPr lang="el-GR" altLang="el-GR" sz="2200" b="1" baseline="-25000" dirty="0" smtClean="0"/>
              <a:t>2</a:t>
            </a:r>
            <a:r>
              <a:rPr lang="el-GR" altLang="el-GR" sz="2200" b="1" dirty="0" smtClean="0"/>
              <a:t>)</a:t>
            </a:r>
            <a:r>
              <a:rPr lang="en-US" altLang="el-GR" sz="2200" b="1" dirty="0" smtClean="0"/>
              <a:t>.</a:t>
            </a:r>
            <a:endParaRPr lang="el-GR" altLang="el-GR" sz="2200" dirty="0" smtClean="0"/>
          </a:p>
          <a:p>
            <a:pPr eaLnBrk="1" hangingPunct="1"/>
            <a:r>
              <a:rPr lang="el-GR" altLang="el-GR" sz="2200" dirty="0" smtClean="0"/>
              <a:t>Η κυανομάδα (</a:t>
            </a:r>
            <a:r>
              <a:rPr lang="el-GR" altLang="el-GR" sz="2200" b="1" dirty="0" smtClean="0"/>
              <a:t>-CN</a:t>
            </a:r>
            <a:r>
              <a:rPr lang="el-GR" altLang="el-GR" sz="2200" dirty="0" smtClean="0"/>
              <a:t>).</a:t>
            </a:r>
          </a:p>
          <a:p>
            <a:pPr marL="804863" defTabSz="808038"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φορμυλομάδα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-CHO</a:t>
            </a:r>
            <a:r>
              <a:rPr lang="el-GR" altLang="el-GR" sz="2200" dirty="0" smtClean="0"/>
              <a:t>).</a:t>
            </a:r>
          </a:p>
          <a:p>
            <a:pPr marL="804863" defTabSz="808038"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οξομάδα</a:t>
            </a:r>
            <a:r>
              <a:rPr lang="el-GR" altLang="el-GR" sz="2200" dirty="0" smtClean="0"/>
              <a:t> </a:t>
            </a:r>
            <a:r>
              <a:rPr lang="el-GR" altLang="el-GR" sz="2200" b="1" dirty="0" smtClean="0"/>
              <a:t>&gt;CO-</a:t>
            </a:r>
            <a:r>
              <a:rPr lang="el-GR" altLang="el-GR" sz="2200" dirty="0" smtClean="0"/>
              <a:t>) .</a:t>
            </a:r>
          </a:p>
          <a:p>
            <a:pPr marL="804863" defTabSz="808038"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υδροξυομάδα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-OH</a:t>
            </a:r>
            <a:r>
              <a:rPr lang="el-GR" altLang="el-GR" sz="2200" dirty="0" smtClean="0"/>
              <a:t>).</a:t>
            </a:r>
          </a:p>
          <a:p>
            <a:pPr marL="804863" defTabSz="808038" eaLnBrk="1" hangingPunct="1"/>
            <a:r>
              <a:rPr lang="el-GR" altLang="el-GR" sz="2200" dirty="0" smtClean="0"/>
              <a:t>Η σουλφυδρυλομάδα (</a:t>
            </a:r>
            <a:r>
              <a:rPr lang="el-GR" altLang="el-GR" sz="2200" b="1" dirty="0" smtClean="0"/>
              <a:t>-SH</a:t>
            </a:r>
            <a:r>
              <a:rPr lang="el-GR" altLang="el-GR" sz="2200" dirty="0" smtClean="0"/>
              <a:t>).</a:t>
            </a:r>
          </a:p>
          <a:p>
            <a:pPr marL="804863" defTabSz="808038" eaLnBrk="1" hangingPunct="1"/>
            <a:r>
              <a:rPr lang="el-GR" altLang="el-GR" sz="2200" dirty="0" smtClean="0"/>
              <a:t>H </a:t>
            </a:r>
            <a:r>
              <a:rPr lang="el-GR" altLang="el-GR" sz="2200" b="1" dirty="0" smtClean="0"/>
              <a:t>αμινομάδα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&gt;N-</a:t>
            </a:r>
            <a:r>
              <a:rPr lang="el-GR" altLang="el-GR" sz="2200" dirty="0" smtClean="0"/>
              <a:t>).</a:t>
            </a:r>
          </a:p>
          <a:p>
            <a:pPr marL="804863" defTabSz="808038" eaLnBrk="1" hangingPunct="1"/>
            <a:r>
              <a:rPr lang="el-GR" altLang="el-GR" sz="2200" dirty="0" smtClean="0"/>
              <a:t>Η ιμινομάδα (</a:t>
            </a:r>
            <a:r>
              <a:rPr lang="el-GR" altLang="el-GR" sz="2200" b="1" dirty="0" smtClean="0"/>
              <a:t>=N-</a:t>
            </a:r>
            <a:r>
              <a:rPr lang="el-GR" altLang="el-GR" sz="2200" dirty="0" smtClean="0"/>
              <a:t>).</a:t>
            </a:r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788024" y="1268760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Λειτουργικές ομάδες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3/3</a:t>
            </a:r>
            <a:endParaRPr lang="el-GR" altLang="el-GR" sz="1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αλκοξυομάδα</a:t>
            </a:r>
            <a:r>
              <a:rPr lang="el-GR" altLang="el-GR" sz="2200" dirty="0" smtClean="0"/>
              <a:t> (</a:t>
            </a:r>
            <a:r>
              <a:rPr lang="el-GR" altLang="el-GR" sz="2200" b="1" dirty="0" smtClean="0"/>
              <a:t>-C-O-C-</a:t>
            </a:r>
            <a:r>
              <a:rPr lang="el-GR" altLang="el-GR" sz="2200" dirty="0" smtClean="0"/>
              <a:t>, ή RO-, R: με την ευρεία έννοια οποιασδήποτε ανθρακούχας ομάδας).</a:t>
            </a:r>
          </a:p>
          <a:p>
            <a:pPr eaLnBrk="1" hangingPunct="1"/>
            <a:r>
              <a:rPr lang="el-GR" altLang="el-GR" sz="2200" dirty="0" smtClean="0"/>
              <a:t>H αλκοθειομάδα (</a:t>
            </a:r>
            <a:r>
              <a:rPr lang="el-GR" altLang="el-GR" sz="2200" b="1" dirty="0" smtClean="0"/>
              <a:t>-C-S-C-</a:t>
            </a:r>
            <a:r>
              <a:rPr lang="el-GR" altLang="el-GR" sz="2200" dirty="0" smtClean="0"/>
              <a:t>, ή RS-, R: με την ευρεία έννοια οποιασδήποτε ανθρακούχας ομάδας).</a:t>
            </a:r>
          </a:p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αλκινυλομάδα </a:t>
            </a:r>
            <a:r>
              <a:rPr lang="el-GR" altLang="el-GR" sz="2200" dirty="0" smtClean="0"/>
              <a:t>(</a:t>
            </a:r>
            <a:r>
              <a:rPr lang="el-GR" altLang="el-GR" sz="2200" b="1" dirty="0" smtClean="0"/>
              <a:t>-C≡C-</a:t>
            </a:r>
            <a:r>
              <a:rPr lang="el-GR" altLang="el-GR" sz="2200" dirty="0" smtClean="0"/>
              <a:t>)</a:t>
            </a:r>
          </a:p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αλκενυομάδα</a:t>
            </a:r>
            <a:r>
              <a:rPr lang="el-GR" altLang="el-GR" sz="2200" dirty="0" smtClean="0"/>
              <a:t> (&gt;C=C&lt;)</a:t>
            </a:r>
          </a:p>
          <a:p>
            <a:pPr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αρυλομάδα </a:t>
            </a:r>
            <a:r>
              <a:rPr lang="el-GR" altLang="el-GR" sz="2200" dirty="0" smtClean="0"/>
              <a:t>(A</a:t>
            </a:r>
            <a:r>
              <a:rPr lang="el-GR" altLang="el-GR" sz="2200" baseline="-25000" dirty="0" smtClean="0"/>
              <a:t>r</a:t>
            </a:r>
            <a:r>
              <a:rPr lang="el-GR" altLang="el-GR" sz="2200" dirty="0" smtClean="0"/>
              <a:t>-)</a:t>
            </a:r>
          </a:p>
          <a:p>
            <a:pPr marL="715963" eaLnBrk="1" hangingPunct="1"/>
            <a:r>
              <a:rPr lang="el-GR" altLang="el-GR" sz="2200" dirty="0" smtClean="0"/>
              <a:t>Τα</a:t>
            </a:r>
            <a:r>
              <a:rPr lang="el-GR" altLang="el-GR" sz="2200" dirty="0" smtClean="0">
                <a:solidFill>
                  <a:srgbClr val="FFC000"/>
                </a:solidFill>
              </a:rPr>
              <a:t> </a:t>
            </a:r>
            <a:r>
              <a:rPr lang="el-GR" altLang="el-GR" sz="2200" b="1" dirty="0" smtClean="0"/>
              <a:t>αλογόνα</a:t>
            </a:r>
            <a:r>
              <a:rPr lang="el-GR" altLang="el-GR" sz="2200" dirty="0" smtClean="0">
                <a:solidFill>
                  <a:srgbClr val="FFC000"/>
                </a:solidFill>
              </a:rPr>
              <a:t> </a:t>
            </a:r>
            <a:r>
              <a:rPr lang="el-GR" altLang="el-GR" sz="2200" dirty="0" smtClean="0"/>
              <a:t>(-X, όπου X: ιώδιο, βρώμιο, χλώριο και φθόριο)</a:t>
            </a:r>
          </a:p>
          <a:p>
            <a:pPr marL="715963"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νιτροομάδα </a:t>
            </a:r>
            <a:r>
              <a:rPr lang="el-GR" altLang="el-GR" sz="2200" dirty="0" smtClean="0"/>
              <a:t>(-NO</a:t>
            </a:r>
            <a:r>
              <a:rPr lang="el-GR" altLang="el-GR" sz="2200" baseline="-25000" dirty="0" smtClean="0"/>
              <a:t>2</a:t>
            </a:r>
            <a:r>
              <a:rPr lang="el-GR" altLang="el-GR" sz="2200" dirty="0" smtClean="0"/>
              <a:t>)</a:t>
            </a:r>
          </a:p>
          <a:p>
            <a:pPr marL="715963" eaLnBrk="1" hangingPunct="1"/>
            <a:r>
              <a:rPr lang="el-GR" altLang="el-GR" sz="2200" dirty="0" smtClean="0"/>
              <a:t>Η νιτρωδοομάδα (-NO)</a:t>
            </a:r>
          </a:p>
          <a:p>
            <a:pPr marL="715963" eaLnBrk="1" hangingPunct="1"/>
            <a:r>
              <a:rPr lang="el-GR" altLang="el-GR" sz="2200" dirty="0" smtClean="0"/>
              <a:t>Η διαζωμάδα (=N</a:t>
            </a:r>
            <a:r>
              <a:rPr lang="el-GR" altLang="el-GR" sz="2200" baseline="-25000" dirty="0" smtClean="0"/>
              <a:t>2</a:t>
            </a:r>
            <a:r>
              <a:rPr lang="el-GR" altLang="el-GR" sz="2200" dirty="0" smtClean="0"/>
              <a:t>)</a:t>
            </a:r>
          </a:p>
          <a:p>
            <a:pPr marL="715963" eaLnBrk="1" hangingPunct="1"/>
            <a:r>
              <a:rPr lang="el-GR" altLang="el-GR" sz="2200" dirty="0" smtClean="0"/>
              <a:t>Η αζωομάδα (-N=N-)</a:t>
            </a:r>
          </a:p>
          <a:p>
            <a:pPr marL="715963" eaLnBrk="1" hangingPunct="1"/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αλκυλοομάδα</a:t>
            </a:r>
            <a:r>
              <a:rPr lang="en-US" altLang="el-GR" sz="2200" b="1" dirty="0" smtClean="0"/>
              <a:t> </a:t>
            </a:r>
            <a:r>
              <a:rPr lang="el-GR" altLang="el-GR" sz="2200" dirty="0" smtClean="0"/>
              <a:t>(-R όπου R: με τη στενή έννοια του αλκυλίου.)</a:t>
            </a:r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8024" y="1268760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16</TotalTime>
  <Words>1041</Words>
  <Application>Microsoft Office PowerPoint</Application>
  <PresentationFormat>Προβολή στην οθόνη (4:3)</PresentationFormat>
  <Paragraphs>170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exo-opistho_simeiomata</vt:lpstr>
      <vt:lpstr>OC_template_updated</vt:lpstr>
      <vt:lpstr>Ανόργανη και Οργανική Χημεία (Θ)</vt:lpstr>
      <vt:lpstr>Οργανικές ενώσεις 1/4</vt:lpstr>
      <vt:lpstr>Οργανικές ενώσεις 2/4</vt:lpstr>
      <vt:lpstr>Οργανικές ενώσεις 3/4</vt:lpstr>
      <vt:lpstr>Οργανικές ενώσεις 4/4</vt:lpstr>
      <vt:lpstr>Λειτουργικές ομάδες 1/3</vt:lpstr>
      <vt:lpstr>Ομόλογες σειρές</vt:lpstr>
      <vt:lpstr>Λειτουργικές ομάδες 2/3</vt:lpstr>
      <vt:lpstr>Λειτουργικές ομάδες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7</cp:revision>
  <dcterms:created xsi:type="dcterms:W3CDTF">2015-05-21T10:28:03Z</dcterms:created>
  <dcterms:modified xsi:type="dcterms:W3CDTF">2015-09-11T07:25:10Z</dcterms:modified>
</cp:coreProperties>
</file>