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2"/>
  </p:notesMasterIdLst>
  <p:handoutMasterIdLst>
    <p:handoutMasterId r:id="rId33"/>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57" r:id="rId25"/>
    <p:sldId id="262" r:id="rId26"/>
    <p:sldId id="264" r:id="rId27"/>
    <p:sldId id="269" r:id="rId28"/>
    <p:sldId id="270"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85800" y="1981200"/>
            <a:ext cx="7772400" cy="4114800"/>
          </a:xfrm>
        </p:spPr>
        <p:txBody>
          <a:bodyPr/>
          <a:lstStyle/>
          <a:p>
            <a:pPr lvl="0"/>
            <a:endParaRPr lang="el-GR" noProof="0"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ltLang="zh-TW"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zh-TW"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A52853F1-9346-4640-BFA7-08C71270200D}" type="slidenum">
              <a:rPr lang="en-US" altLang="zh-TW"/>
              <a:pPr>
                <a:defRPr/>
              </a:pPr>
              <a:t>‹#›</a:t>
            </a:fld>
            <a:endParaRPr lang="en-US" altLang="zh-TW" dirty="0"/>
          </a:p>
        </p:txBody>
      </p:sp>
    </p:spTree>
    <p:extLst>
      <p:ext uri="{BB962C8B-B14F-4D97-AF65-F5344CB8AC3E}">
        <p14:creationId xmlns:p14="http://schemas.microsoft.com/office/powerpoint/2010/main" val="324111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GB"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GB"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F935818-40E3-45EE-B6F2-3947245DFD8F}" type="slidenum">
              <a:rPr lang="en-GB"/>
              <a:pPr>
                <a:defRPr/>
              </a:pPr>
              <a:t>‹#›</a:t>
            </a:fld>
            <a:endParaRPr lang="en-GB" dirty="0"/>
          </a:p>
        </p:txBody>
      </p:sp>
    </p:spTree>
    <p:extLst>
      <p:ext uri="{BB962C8B-B14F-4D97-AF65-F5344CB8AC3E}">
        <p14:creationId xmlns:p14="http://schemas.microsoft.com/office/powerpoint/2010/main" val="91958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143000" indent="-338138">
              <a:lnSpc>
                <a:spcPct val="110000"/>
              </a:lnSpc>
              <a:spcBef>
                <a:spcPts val="1200"/>
              </a:spcBef>
              <a:buFont typeface="Calibri" panose="020F0502020204030204" pitchFamily="34" charset="0"/>
              <a:buChar char="‒"/>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pload.wikimedia.org/wikipedia/commons/8/81/Fischer_Projection2.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a/a5/Dichloroethene.pn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commons.wikimedia.org/wiki/User:Benjah-bmm27" TargetMode="External"/><Relationship Id="rId3" Type="http://schemas.openxmlformats.org/officeDocument/2006/relationships/image" Target="../media/image25.png"/><Relationship Id="rId7" Type="http://schemas.openxmlformats.org/officeDocument/2006/relationships/hyperlink" Target="http://commons.wikimedia.org/wiki/File:Mecoprop-racemic-dimer-from-xtal-labelled-3D-balls.pn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commons.wikimedia.org/wiki/User:Jacopo_Werther" TargetMode="External"/><Relationship Id="rId5" Type="http://schemas.openxmlformats.org/officeDocument/2006/relationships/hyperlink" Target="http://commons.wikimedia.org/wiki/File:Chirality_with_hands.jpg" TargetMode="External"/><Relationship Id="rId10" Type="http://schemas.openxmlformats.org/officeDocument/2006/relationships/hyperlink" Target="http://commons.wikimedia.org/wiki/User:J%C3%BC" TargetMode="External"/><Relationship Id="rId4" Type="http://schemas.openxmlformats.org/officeDocument/2006/relationships/image" Target="../media/image26.png"/><Relationship Id="rId9" Type="http://schemas.openxmlformats.org/officeDocument/2006/relationships/hyperlink" Target="http://commons.wikimedia.org/wiki/File:Zwitterion-Alanine.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upload.wikimedia.org/wikipedia/commons/1/12/Milchs%C3%A4ure_Enantiomerenpaar.svg"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http://geekphilosopher.com/thumbnails/fruitLemons1.jpg" TargetMode="External"/><Relationship Id="rId3" Type="http://schemas.openxmlformats.org/officeDocument/2006/relationships/image" Target="../media/image31.wmf"/><Relationship Id="rId7" Type="http://schemas.openxmlformats.org/officeDocument/2006/relationships/image" Target="../media/image33.jpeg"/><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hyperlink" Target="http://geekphilosopher.com/bkg/fruitLemon1.htm" TargetMode="External"/><Relationship Id="rId5" Type="http://schemas.openxmlformats.org/officeDocument/2006/relationships/image" Target="../media/image32.jpeg"/><Relationship Id="rId4" Type="http://schemas.openxmlformats.org/officeDocument/2006/relationships/hyperlink" Target="http://geekphilosopher.com/bkg/fruitOrange2.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vogadro.co.uk/organic/isomer.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Ανόργανη και Οργανική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50"/>
          </a:xfrm>
        </p:spPr>
        <p:txBody>
          <a:bodyPr>
            <a:normAutofit/>
          </a:bodyPr>
          <a:lstStyle/>
          <a:p>
            <a:pPr>
              <a:spcBef>
                <a:spcPts val="0"/>
              </a:spcBef>
              <a:spcAft>
                <a:spcPts val="2400"/>
              </a:spcAft>
            </a:pPr>
            <a:r>
              <a:rPr lang="el-GR" sz="2600" b="1" dirty="0" smtClean="0"/>
              <a:t>Ενότητα </a:t>
            </a:r>
            <a:r>
              <a:rPr lang="en-US" sz="2600" b="1" dirty="0" smtClean="0"/>
              <a:t>12</a:t>
            </a:r>
            <a:r>
              <a:rPr lang="el-GR" sz="2600" dirty="0" smtClean="0"/>
              <a:t>:</a:t>
            </a:r>
            <a:r>
              <a:rPr lang="en-US" sz="2600" dirty="0" smtClean="0"/>
              <a:t> </a:t>
            </a:r>
            <a:r>
              <a:rPr lang="el-GR" sz="2600" dirty="0"/>
              <a:t>Ισομέρεια</a:t>
            </a:r>
            <a:endParaRPr lang="en-US" sz="2600" dirty="0" smtClean="0"/>
          </a:p>
          <a:p>
            <a:pPr>
              <a:spcBef>
                <a:spcPts val="0"/>
              </a:spcBef>
              <a:spcAft>
                <a:spcPts val="600"/>
              </a:spcAft>
            </a:pPr>
            <a:r>
              <a:rPr lang="el-GR" sz="2200" dirty="0" smtClean="0"/>
              <a:t>Σπύρος Παπαγεωργίου, </a:t>
            </a:r>
            <a:r>
              <a:rPr lang="el-GR" sz="2200" dirty="0"/>
              <a:t>Χημικός </a:t>
            </a:r>
            <a:r>
              <a:rPr lang="en-US" sz="2200" dirty="0"/>
              <a:t>MSc</a:t>
            </a:r>
            <a:r>
              <a:rPr lang="en-US" sz="2200" dirty="0" smtClean="0"/>
              <a:t>, </a:t>
            </a:r>
            <a:r>
              <a:rPr lang="el-GR" sz="2200" dirty="0" smtClean="0"/>
              <a:t>Καθηγητής Εφαρμογών</a:t>
            </a:r>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ltLang="el-GR" dirty="0"/>
              <a:t>Συντακτική ισομέρεια </a:t>
            </a:r>
            <a:r>
              <a:rPr lang="el-GR" altLang="el-GR" sz="3000" b="0" dirty="0" smtClean="0"/>
              <a:t>4/4</a:t>
            </a:r>
            <a:endParaRPr lang="el-GR" altLang="el-GR" dirty="0" smtClean="0"/>
          </a:p>
        </p:txBody>
      </p:sp>
      <p:sp>
        <p:nvSpPr>
          <p:cNvPr id="13315" name="Rectangle 4"/>
          <p:cNvSpPr>
            <a:spLocks noChangeArrowheads="1"/>
          </p:cNvSpPr>
          <p:nvPr/>
        </p:nvSpPr>
        <p:spPr bwMode="auto">
          <a:xfrm>
            <a:off x="1780469" y="1564115"/>
            <a:ext cx="55036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2400" dirty="0">
                <a:latin typeface="+mn-lt"/>
                <a:cs typeface="Arial" pitchFamily="34" charset="0"/>
              </a:rPr>
              <a:t>Κυκλικά αλκάνια είναι ισομερή με αλκένια</a:t>
            </a:r>
          </a:p>
          <a:p>
            <a:pPr algn="ctr" eaLnBrk="1" hangingPunct="1">
              <a:spcBef>
                <a:spcPct val="0"/>
              </a:spcBef>
              <a:buFontTx/>
              <a:buNone/>
            </a:pPr>
            <a:r>
              <a:rPr lang="el-GR" altLang="el-GR" sz="2400" b="1" dirty="0">
                <a:latin typeface="+mn-lt"/>
                <a:cs typeface="Arial" pitchFamily="34" charset="0"/>
              </a:rPr>
              <a:t>cyclopropane</a:t>
            </a:r>
            <a:r>
              <a:rPr lang="el-GR" altLang="el-GR" sz="2400" dirty="0">
                <a:latin typeface="+mn-lt"/>
                <a:cs typeface="Arial" pitchFamily="34" charset="0"/>
              </a:rPr>
              <a:t> and </a:t>
            </a:r>
            <a:r>
              <a:rPr lang="el-GR" altLang="el-GR" sz="2400" b="1" dirty="0">
                <a:latin typeface="+mn-lt"/>
                <a:cs typeface="Arial" pitchFamily="34" charset="0"/>
              </a:rPr>
              <a:t>propene</a:t>
            </a:r>
            <a:endParaRPr lang="el-GR" altLang="el-GR" sz="2400" dirty="0">
              <a:latin typeface="+mn-lt"/>
            </a:endParaRPr>
          </a:p>
        </p:txBody>
      </p:sp>
      <p:pic>
        <p:nvPicPr>
          <p:cNvPr id="7172" name="Picture 5" descr="c3h6"/>
          <p:cNvPicPr>
            <a:picLocks noChangeAspect="1" noChangeArrowheads="1"/>
          </p:cNvPicPr>
          <p:nvPr/>
        </p:nvPicPr>
        <p:blipFill>
          <a:blip r:embed="rId2"/>
          <a:srcRect/>
          <a:stretch>
            <a:fillRect/>
          </a:stretch>
        </p:blipFill>
        <p:spPr bwMode="auto">
          <a:xfrm>
            <a:off x="1476375" y="2708275"/>
            <a:ext cx="6121400" cy="2862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08773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altLang="el-GR" dirty="0" smtClean="0"/>
              <a:t>Στερεοϊσομέρεια </a:t>
            </a:r>
            <a:r>
              <a:rPr lang="el-GR" altLang="el-GR" sz="3000" b="0" dirty="0" smtClean="0"/>
              <a:t>1/2</a:t>
            </a:r>
          </a:p>
        </p:txBody>
      </p:sp>
      <p:sp>
        <p:nvSpPr>
          <p:cNvPr id="8195" name="Rectangle 5"/>
          <p:cNvSpPr>
            <a:spLocks noChangeArrowheads="1"/>
          </p:cNvSpPr>
          <p:nvPr/>
        </p:nvSpPr>
        <p:spPr bwMode="auto">
          <a:xfrm>
            <a:off x="1367644" y="2008291"/>
            <a:ext cx="6696744" cy="769441"/>
          </a:xfrm>
          <a:prstGeom prst="rect">
            <a:avLst/>
          </a:prstGeom>
          <a:noFill/>
          <a:ln w="9525">
            <a:solidFill>
              <a:schemeClr val="tx1"/>
            </a:solidFill>
            <a:miter lim="800000"/>
            <a:headEnd/>
            <a:tailEnd/>
          </a:ln>
        </p:spPr>
        <p:txBody>
          <a:bodyPr wrap="square" anchor="ctr">
            <a:spAutoFit/>
          </a:bodyPr>
          <a:lstStyle/>
          <a:p>
            <a:pPr>
              <a:defRPr/>
            </a:pPr>
            <a:r>
              <a:rPr lang="el-GR" sz="2200" b="1" dirty="0">
                <a:latin typeface="+mn-lt"/>
              </a:rPr>
              <a:t>Στερεοϊσομερείς </a:t>
            </a:r>
            <a:r>
              <a:rPr lang="el-GR" sz="2200" b="1" dirty="0" smtClean="0">
                <a:latin typeface="+mn-lt"/>
              </a:rPr>
              <a:t>ενώσεις: </a:t>
            </a:r>
            <a:r>
              <a:rPr lang="el-GR" sz="2200" dirty="0" smtClean="0">
                <a:latin typeface="+mn-lt"/>
              </a:rPr>
              <a:t>έχουν </a:t>
            </a:r>
            <a:r>
              <a:rPr lang="el-GR" sz="2200" dirty="0">
                <a:latin typeface="+mn-lt"/>
              </a:rPr>
              <a:t>τον ίδιο μοριακό και </a:t>
            </a:r>
            <a:r>
              <a:rPr lang="el-GR" sz="2200" dirty="0" smtClean="0">
                <a:latin typeface="+mn-lt"/>
              </a:rPr>
              <a:t>συντακτικό τύπο </a:t>
            </a:r>
            <a:r>
              <a:rPr lang="el-GR" sz="2200" dirty="0">
                <a:latin typeface="+mn-lt"/>
              </a:rPr>
              <a:t>αλλά διαφορετικό </a:t>
            </a:r>
            <a:r>
              <a:rPr lang="el-GR" sz="2200" dirty="0" smtClean="0">
                <a:latin typeface="+mn-lt"/>
              </a:rPr>
              <a:t>στερεοχημικό τύπο</a:t>
            </a:r>
            <a:r>
              <a:rPr lang="el-GR" sz="2200" dirty="0">
                <a:latin typeface="+mn-lt"/>
              </a:rPr>
              <a:t>.</a:t>
            </a:r>
          </a:p>
        </p:txBody>
      </p:sp>
      <p:sp>
        <p:nvSpPr>
          <p:cNvPr id="4" name="Text Box 17"/>
          <p:cNvSpPr txBox="1">
            <a:spLocks noChangeArrowheads="1"/>
          </p:cNvSpPr>
          <p:nvPr/>
        </p:nvSpPr>
        <p:spPr bwMode="auto">
          <a:xfrm>
            <a:off x="467544" y="4049196"/>
            <a:ext cx="2628577" cy="1107996"/>
          </a:xfrm>
          <a:prstGeom prst="rect">
            <a:avLst/>
          </a:prstGeom>
          <a:noFill/>
          <a:ln w="9525">
            <a:solidFill>
              <a:schemeClr val="tx1"/>
            </a:solidFill>
            <a:miter lim="800000"/>
            <a:headEnd/>
            <a:tailEnd/>
          </a:ln>
        </p:spPr>
        <p:txBody>
          <a:bodyPr>
            <a:spAutoFit/>
          </a:bodyPr>
          <a:lstStyle/>
          <a:p>
            <a:pPr>
              <a:spcBef>
                <a:spcPct val="50000"/>
              </a:spcBef>
              <a:defRPr/>
            </a:pPr>
            <a:r>
              <a:rPr lang="en-US" sz="2200" dirty="0">
                <a:latin typeface="+mn-lt"/>
              </a:rPr>
              <a:t>cis-trans </a:t>
            </a:r>
            <a:r>
              <a:rPr lang="el-GR" sz="2200" dirty="0">
                <a:latin typeface="+mn-lt"/>
              </a:rPr>
              <a:t>ή γεωμετρικά ισομερείς ενώσεις</a:t>
            </a:r>
          </a:p>
        </p:txBody>
      </p:sp>
      <p:sp>
        <p:nvSpPr>
          <p:cNvPr id="5" name="Text Box 17"/>
          <p:cNvSpPr txBox="1">
            <a:spLocks noChangeArrowheads="1"/>
          </p:cNvSpPr>
          <p:nvPr/>
        </p:nvSpPr>
        <p:spPr bwMode="auto">
          <a:xfrm>
            <a:off x="6047879" y="4049196"/>
            <a:ext cx="2268537" cy="769441"/>
          </a:xfrm>
          <a:prstGeom prst="rect">
            <a:avLst/>
          </a:prstGeom>
          <a:noFill/>
          <a:ln w="9525">
            <a:solidFill>
              <a:schemeClr val="tx1"/>
            </a:solidFill>
            <a:miter lim="800000"/>
            <a:headEnd/>
            <a:tailEnd/>
          </a:ln>
        </p:spPr>
        <p:txBody>
          <a:bodyPr>
            <a:spAutoFit/>
          </a:bodyPr>
          <a:lstStyle/>
          <a:p>
            <a:pPr>
              <a:spcBef>
                <a:spcPct val="50000"/>
              </a:spcBef>
              <a:defRPr/>
            </a:pPr>
            <a:r>
              <a:rPr lang="el-GR" sz="2200" dirty="0">
                <a:latin typeface="+mn-lt"/>
              </a:rPr>
              <a:t>Διαστερεομερείς ενώσεις</a:t>
            </a:r>
          </a:p>
        </p:txBody>
      </p:sp>
      <p:sp>
        <p:nvSpPr>
          <p:cNvPr id="6" name="Text Box 17"/>
          <p:cNvSpPr txBox="1">
            <a:spLocks noChangeArrowheads="1"/>
          </p:cNvSpPr>
          <p:nvPr/>
        </p:nvSpPr>
        <p:spPr bwMode="auto">
          <a:xfrm>
            <a:off x="3779912" y="4048874"/>
            <a:ext cx="1908497" cy="769441"/>
          </a:xfrm>
          <a:prstGeom prst="rect">
            <a:avLst/>
          </a:prstGeom>
          <a:noFill/>
          <a:ln w="9525">
            <a:solidFill>
              <a:schemeClr val="tx1"/>
            </a:solidFill>
            <a:miter lim="800000"/>
            <a:headEnd/>
            <a:tailEnd/>
          </a:ln>
        </p:spPr>
        <p:txBody>
          <a:bodyPr>
            <a:spAutoFit/>
          </a:bodyPr>
          <a:lstStyle/>
          <a:p>
            <a:pPr>
              <a:spcBef>
                <a:spcPct val="50000"/>
              </a:spcBef>
              <a:defRPr/>
            </a:pPr>
            <a:r>
              <a:rPr lang="el-GR" sz="2200" dirty="0">
                <a:latin typeface="+mn-lt"/>
              </a:rPr>
              <a:t>Εναντιομερείς ενώσεις</a:t>
            </a:r>
          </a:p>
        </p:txBody>
      </p:sp>
      <p:cxnSp>
        <p:nvCxnSpPr>
          <p:cNvPr id="8" name="Straight Arrow Connector 7"/>
          <p:cNvCxnSpPr>
            <a:stCxn id="8195" idx="2"/>
            <a:endCxn id="4" idx="0"/>
          </p:cNvCxnSpPr>
          <p:nvPr/>
        </p:nvCxnSpPr>
        <p:spPr>
          <a:xfrm flipH="1">
            <a:off x="1781833" y="2777732"/>
            <a:ext cx="2934183" cy="1271464"/>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195" idx="2"/>
            <a:endCxn id="6" idx="0"/>
          </p:cNvCxnSpPr>
          <p:nvPr/>
        </p:nvCxnSpPr>
        <p:spPr>
          <a:xfrm>
            <a:off x="4716016" y="2777732"/>
            <a:ext cx="18145" cy="1271142"/>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195" idx="2"/>
            <a:endCxn id="5" idx="0"/>
          </p:cNvCxnSpPr>
          <p:nvPr/>
        </p:nvCxnSpPr>
        <p:spPr>
          <a:xfrm>
            <a:off x="4716016" y="2777732"/>
            <a:ext cx="2466132" cy="1271464"/>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350942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altLang="el-GR" dirty="0"/>
              <a:t>Στερεοϊσομέρεια </a:t>
            </a:r>
            <a:r>
              <a:rPr lang="el-GR" altLang="el-GR" sz="3000" b="0" dirty="0" smtClean="0"/>
              <a:t>2/2</a:t>
            </a:r>
            <a:endParaRPr lang="el-GR" altLang="el-GR" dirty="0" smtClean="0"/>
          </a:p>
        </p:txBody>
      </p:sp>
      <p:pic>
        <p:nvPicPr>
          <p:cNvPr id="15363" name="Picture 2" descr="File:Fischer Projection2.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125538"/>
            <a:ext cx="46069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4441510" y="4493082"/>
            <a:ext cx="16738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2200" dirty="0">
                <a:latin typeface="+mn-lt"/>
                <a:cs typeface="Arial" pitchFamily="34" charset="0"/>
              </a:rPr>
              <a:t>Δομή </a:t>
            </a:r>
            <a:r>
              <a:rPr lang="en-US" altLang="el-GR" sz="2200" dirty="0">
                <a:latin typeface="+mn-lt"/>
                <a:cs typeface="Arial" pitchFamily="34" charset="0"/>
              </a:rPr>
              <a:t>Fischer</a:t>
            </a:r>
            <a:endParaRPr lang="el-GR" altLang="el-GR" sz="2200" dirty="0">
              <a:latin typeface="+mn-lt"/>
            </a:endParaRPr>
          </a:p>
        </p:txBody>
      </p:sp>
      <p:cxnSp>
        <p:nvCxnSpPr>
          <p:cNvPr id="14" name="Straight Arrow Connector 13"/>
          <p:cNvCxnSpPr/>
          <p:nvPr/>
        </p:nvCxnSpPr>
        <p:spPr>
          <a:xfrm>
            <a:off x="3132138" y="2924175"/>
            <a:ext cx="360362" cy="0"/>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3575" y="2565400"/>
            <a:ext cx="360363" cy="358775"/>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15367" name="Rectangle 4"/>
          <p:cNvSpPr>
            <a:spLocks noChangeArrowheads="1"/>
          </p:cNvSpPr>
          <p:nvPr/>
        </p:nvSpPr>
        <p:spPr bwMode="auto">
          <a:xfrm>
            <a:off x="1355582" y="1468895"/>
            <a:ext cx="2518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2200" dirty="0">
                <a:latin typeface="+mn-lt"/>
                <a:cs typeface="Arial" pitchFamily="34" charset="0"/>
              </a:rPr>
              <a:t>Προοπτική προβολή</a:t>
            </a:r>
            <a:endParaRPr lang="el-GR" altLang="el-GR" sz="2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02604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116632"/>
            <a:ext cx="8229600" cy="1080120"/>
          </a:xfrm>
        </p:spPr>
        <p:txBody>
          <a:bodyPr rtlCol="0">
            <a:normAutofit fontScale="90000"/>
          </a:bodyPr>
          <a:lstStyle/>
          <a:p>
            <a:pPr eaLnBrk="1" fontAlgn="auto" hangingPunct="1">
              <a:spcAft>
                <a:spcPts val="0"/>
              </a:spcAft>
              <a:defRPr/>
            </a:pPr>
            <a:r>
              <a:rPr lang="el-GR" sz="4000" dirty="0" smtClean="0"/>
              <a:t>Στερεοϊσομέρεια</a:t>
            </a:r>
            <a:br>
              <a:rPr lang="el-GR" sz="4000" dirty="0" smtClean="0"/>
            </a:br>
            <a:r>
              <a:rPr lang="el-GR" sz="3300" b="0" dirty="0" smtClean="0"/>
              <a:t>Γεωμετρική ισομέρεια</a:t>
            </a:r>
          </a:p>
        </p:txBody>
      </p:sp>
      <p:sp>
        <p:nvSpPr>
          <p:cNvPr id="16387" name="Rectangle 4"/>
          <p:cNvSpPr>
            <a:spLocks noChangeArrowheads="1"/>
          </p:cNvSpPr>
          <p:nvPr/>
        </p:nvSpPr>
        <p:spPr bwMode="auto">
          <a:xfrm>
            <a:off x="480480" y="1412776"/>
            <a:ext cx="84249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2000" dirty="0">
                <a:latin typeface="+mn-lt"/>
              </a:rPr>
              <a:t>Involves a double bond, usually C=C, that does not allow </a:t>
            </a:r>
            <a:r>
              <a:rPr lang="el-GR" altLang="el-GR" sz="2000" i="1" dirty="0">
                <a:latin typeface="+mn-lt"/>
              </a:rPr>
              <a:t>free rotation</a:t>
            </a:r>
            <a:r>
              <a:rPr lang="el-GR" altLang="el-GR" sz="2000" dirty="0">
                <a:latin typeface="+mn-lt"/>
              </a:rPr>
              <a:t> about the double bond (unlike a C-C single bond). They are not superimposable. </a:t>
            </a:r>
          </a:p>
        </p:txBody>
      </p:sp>
      <p:pic>
        <p:nvPicPr>
          <p:cNvPr id="16388" name="Picture 6" descr="c4h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66" y="3717032"/>
            <a:ext cx="6303963" cy="1498600"/>
          </a:xfrm>
          <a:prstGeom prst="rect">
            <a:avLst/>
          </a:prstGeom>
          <a:gradFill rotWithShape="0">
            <a:gsLst>
              <a:gs pos="0">
                <a:srgbClr val="5E9EFF"/>
              </a:gs>
              <a:gs pos="39999">
                <a:srgbClr val="85C2FF"/>
              </a:gs>
              <a:gs pos="70000">
                <a:srgbClr val="C4D6EB"/>
              </a:gs>
              <a:gs pos="100000">
                <a:srgbClr val="FFEBF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323528" y="5378718"/>
            <a:ext cx="86045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l-GR" altLang="el-GR" sz="2000" dirty="0">
                <a:latin typeface="+mn-lt"/>
              </a:rPr>
              <a:t>Stereoisomers may possess quite different physical properties, such as melting point, density and solubility in water (look up those of maleic acid and fumaric acid). Ring structures and other steric factors also result in geometric isomerism.</a:t>
            </a:r>
            <a:br>
              <a:rPr lang="el-GR" altLang="el-GR" sz="2000" dirty="0">
                <a:latin typeface="+mn-lt"/>
              </a:rPr>
            </a:br>
            <a:endParaRPr lang="el-GR" altLang="el-GR" sz="2000" dirty="0">
              <a:latin typeface="+mn-lt"/>
            </a:endParaRPr>
          </a:p>
        </p:txBody>
      </p:sp>
      <p:sp>
        <p:nvSpPr>
          <p:cNvPr id="16390" name="Rectangle 8"/>
          <p:cNvSpPr>
            <a:spLocks noChangeArrowheads="1"/>
          </p:cNvSpPr>
          <p:nvPr/>
        </p:nvSpPr>
        <p:spPr bwMode="auto">
          <a:xfrm>
            <a:off x="5014728" y="2538196"/>
            <a:ext cx="3543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l-GR" sz="2000" dirty="0">
                <a:latin typeface="+mn-lt"/>
              </a:rPr>
              <a:t>Cis </a:t>
            </a:r>
            <a:r>
              <a:rPr lang="el-GR" altLang="el-GR" sz="2000" dirty="0">
                <a:latin typeface="+mn-lt"/>
              </a:rPr>
              <a:t>και</a:t>
            </a:r>
            <a:r>
              <a:rPr lang="en-US" altLang="el-GR" sz="2000" dirty="0">
                <a:latin typeface="+mn-lt"/>
              </a:rPr>
              <a:t> trans 1,2 </a:t>
            </a:r>
            <a:r>
              <a:rPr lang="el-GR" altLang="el-GR" sz="2000" dirty="0">
                <a:latin typeface="+mn-lt"/>
              </a:rPr>
              <a:t>διχλωροαιθένιο</a:t>
            </a:r>
          </a:p>
        </p:txBody>
      </p:sp>
      <p:pic>
        <p:nvPicPr>
          <p:cNvPr id="9223" name="Picture 10" descr="File:Dichloroethene.png">
            <a:hlinkClick r:id="rId3"/>
          </p:cNvPr>
          <p:cNvPicPr>
            <a:picLocks noChangeAspect="1" noChangeArrowheads="1"/>
          </p:cNvPicPr>
          <p:nvPr/>
        </p:nvPicPr>
        <p:blipFill>
          <a:blip r:embed="rId4"/>
          <a:stretch>
            <a:fillRect/>
          </a:stretch>
        </p:blipFill>
        <p:spPr bwMode="auto">
          <a:xfrm>
            <a:off x="1932384" y="2276872"/>
            <a:ext cx="3025379" cy="1296591"/>
          </a:xfrm>
          <a:prstGeom prst="rect">
            <a:avLst/>
          </a:prstGeom>
          <a:solidFill>
            <a:schemeClr val="accent1">
              <a:lumMod val="40000"/>
              <a:lumOff val="60000"/>
            </a:schemeClr>
          </a:solidFill>
          <a:ln>
            <a:noFill/>
          </a:ln>
        </p:spPr>
      </p:pic>
      <p:sp>
        <p:nvSpPr>
          <p:cNvPr id="16392" name="Rectangle 11"/>
          <p:cNvSpPr>
            <a:spLocks noChangeArrowheads="1"/>
          </p:cNvSpPr>
          <p:nvPr/>
        </p:nvSpPr>
        <p:spPr bwMode="auto">
          <a:xfrm>
            <a:off x="323528" y="6348353"/>
            <a:ext cx="544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l-GR" sz="1800" dirty="0" smtClean="0">
                <a:latin typeface="Arial" pitchFamily="34" charset="0"/>
              </a:rPr>
              <a:t>C</a:t>
            </a:r>
            <a:r>
              <a:rPr lang="el-GR" altLang="el-GR" sz="1800" dirty="0" smtClean="0">
                <a:latin typeface="Arial" pitchFamily="34" charset="0"/>
              </a:rPr>
              <a:t>an </a:t>
            </a:r>
            <a:r>
              <a:rPr lang="el-GR" altLang="el-GR" sz="1800" dirty="0">
                <a:latin typeface="Arial" pitchFamily="34" charset="0"/>
              </a:rPr>
              <a:t>exhibit dramatically different biological activity.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41045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116632"/>
            <a:ext cx="8229600" cy="1080120"/>
          </a:xfrm>
        </p:spPr>
        <p:txBody>
          <a:bodyPr rtlCol="0">
            <a:normAutofit fontScale="90000"/>
          </a:bodyPr>
          <a:lstStyle/>
          <a:p>
            <a:pPr eaLnBrk="1" fontAlgn="auto" hangingPunct="1">
              <a:spcAft>
                <a:spcPts val="0"/>
              </a:spcAft>
              <a:defRPr/>
            </a:pPr>
            <a:r>
              <a:rPr lang="el-GR" sz="4000" dirty="0" smtClean="0"/>
              <a:t>Στερεοϊσομέρεια</a:t>
            </a:r>
            <a:br>
              <a:rPr lang="el-GR" sz="4000" dirty="0" smtClean="0"/>
            </a:br>
            <a:r>
              <a:rPr lang="el-GR" sz="3300" b="0" dirty="0" smtClean="0"/>
              <a:t>Οπτική ισομέρεια 1/2</a:t>
            </a:r>
          </a:p>
        </p:txBody>
      </p:sp>
      <p:sp>
        <p:nvSpPr>
          <p:cNvPr id="17411" name="Rectangle 4"/>
          <p:cNvSpPr>
            <a:spLocks noChangeArrowheads="1"/>
          </p:cNvSpPr>
          <p:nvPr/>
        </p:nvSpPr>
        <p:spPr bwMode="auto">
          <a:xfrm>
            <a:off x="1691680" y="2771676"/>
            <a:ext cx="2195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latin typeface="Arial" pitchFamily="34" charset="0"/>
              </a:rPr>
              <a:t>Π.χ. </a:t>
            </a:r>
            <a:r>
              <a:rPr lang="el-GR" altLang="el-GR" sz="1800" b="1" dirty="0">
                <a:latin typeface="Arial" pitchFamily="34" charset="0"/>
              </a:rPr>
              <a:t>βουταν-2-όλη</a:t>
            </a:r>
            <a:endParaRPr lang="el-GR" altLang="el-GR" sz="1800" dirty="0">
              <a:latin typeface="Arial" pitchFamily="34" charset="0"/>
            </a:endParaRPr>
          </a:p>
        </p:txBody>
      </p:sp>
      <p:pic>
        <p:nvPicPr>
          <p:cNvPr id="10244" name="Picture 6" descr="enantio"/>
          <p:cNvPicPr>
            <a:picLocks noChangeAspect="1" noChangeArrowheads="1"/>
          </p:cNvPicPr>
          <p:nvPr/>
        </p:nvPicPr>
        <p:blipFill>
          <a:blip r:embed="rId2"/>
          <a:srcRect/>
          <a:stretch>
            <a:fillRect/>
          </a:stretch>
        </p:blipFill>
        <p:spPr bwMode="auto">
          <a:xfrm>
            <a:off x="3997771" y="2193032"/>
            <a:ext cx="5038725" cy="1524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7413" name="Rectangle 7"/>
          <p:cNvSpPr>
            <a:spLocks noChangeArrowheads="1"/>
          </p:cNvSpPr>
          <p:nvPr/>
        </p:nvSpPr>
        <p:spPr bwMode="auto">
          <a:xfrm>
            <a:off x="250825" y="3717032"/>
            <a:ext cx="8596313" cy="30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32" tIns="68241" rIns="57132" bIns="68241"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indent="-342900" eaLnBrk="1" hangingPunct="1">
              <a:spcBef>
                <a:spcPts val="600"/>
              </a:spcBef>
            </a:pPr>
            <a:r>
              <a:rPr lang="el-GR" altLang="el-GR" sz="2200" dirty="0">
                <a:latin typeface="+mn-lt"/>
              </a:rPr>
              <a:t>Το κεντρικό άτομο </a:t>
            </a:r>
            <a:r>
              <a:rPr lang="en-US" altLang="el-GR" sz="2200" dirty="0">
                <a:latin typeface="+mn-lt"/>
              </a:rPr>
              <a:t>C</a:t>
            </a:r>
            <a:r>
              <a:rPr lang="el-GR" altLang="el-GR" sz="2200" dirty="0">
                <a:latin typeface="+mn-lt"/>
              </a:rPr>
              <a:t> ενώνεται με τέσσερις διαφορετικούς υποκαταστάτες και ονομάζεται </a:t>
            </a:r>
            <a:r>
              <a:rPr lang="el-GR" altLang="el-GR" sz="2200" b="1" dirty="0">
                <a:latin typeface="+mn-lt"/>
              </a:rPr>
              <a:t>ασύμμετρο άτομο </a:t>
            </a:r>
            <a:r>
              <a:rPr lang="en-US" altLang="el-GR" sz="2200" b="1" dirty="0">
                <a:latin typeface="+mn-lt"/>
              </a:rPr>
              <a:t>C</a:t>
            </a:r>
            <a:r>
              <a:rPr lang="el-GR" altLang="el-GR" sz="2200" dirty="0">
                <a:latin typeface="+mn-lt"/>
              </a:rPr>
              <a:t>. </a:t>
            </a:r>
          </a:p>
          <a:p>
            <a:pPr marL="342900" indent="-342900" eaLnBrk="1" hangingPunct="1">
              <a:spcBef>
                <a:spcPts val="600"/>
              </a:spcBef>
            </a:pPr>
            <a:r>
              <a:rPr lang="el-GR" altLang="el-GR" sz="2200" dirty="0">
                <a:latin typeface="+mn-lt"/>
              </a:rPr>
              <a:t>Τα εναντιομερή έχουν ίδιες φυσικές σταθερές, όπως σημείο τήξεως και σημείο ζέσεως, αλλά είναι οπτικά ενεργά, καθώς μπορούν να διαχωριστούν μεταξύ τους από την ικανότητά τους </a:t>
            </a:r>
            <a:r>
              <a:rPr lang="el-GR" altLang="el-GR" sz="2200" b="1" dirty="0">
                <a:solidFill>
                  <a:srgbClr val="004A82"/>
                </a:solidFill>
                <a:latin typeface="+mn-lt"/>
              </a:rPr>
              <a:t>να στρέφουν το επίπεδο του πολωμένου φωτός σε αντίθετες κατευθύνσεις</a:t>
            </a:r>
            <a:r>
              <a:rPr lang="el-GR" altLang="el-GR" sz="2200" dirty="0">
                <a:latin typeface="+mn-lt"/>
              </a:rPr>
              <a:t>.</a:t>
            </a:r>
          </a:p>
          <a:p>
            <a:pPr marL="342900" indent="-342900" eaLnBrk="1" hangingPunct="1">
              <a:spcBef>
                <a:spcPts val="600"/>
              </a:spcBef>
            </a:pPr>
            <a:r>
              <a:rPr lang="el-GR" altLang="el-GR" sz="2200" dirty="0">
                <a:latin typeface="+mn-lt"/>
              </a:rPr>
              <a:t>Μίγμα δύο εναντιομερών, σε ίση αναλογία, είναι οπτικά ανενεργό και ονομάζεται </a:t>
            </a:r>
            <a:r>
              <a:rPr lang="el-GR" altLang="el-GR" sz="2200" b="1" dirty="0">
                <a:latin typeface="+mn-lt"/>
              </a:rPr>
              <a:t>ρακεμικό μίγμα.</a:t>
            </a:r>
          </a:p>
        </p:txBody>
      </p:sp>
      <p:sp>
        <p:nvSpPr>
          <p:cNvPr id="17414" name="Text Box 8"/>
          <p:cNvSpPr txBox="1">
            <a:spLocks noChangeArrowheads="1"/>
          </p:cNvSpPr>
          <p:nvPr/>
        </p:nvSpPr>
        <p:spPr bwMode="auto">
          <a:xfrm>
            <a:off x="179512" y="1312892"/>
            <a:ext cx="8929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l-GR" sz="2200" b="1" dirty="0">
                <a:latin typeface="+mn-lt"/>
              </a:rPr>
              <a:t>Οπτικά ισομερή ή εναντιομερή: </a:t>
            </a:r>
            <a:r>
              <a:rPr lang="el-GR" altLang="el-GR" sz="2200" dirty="0">
                <a:latin typeface="+mn-lt"/>
              </a:rPr>
              <a:t>οργανικά μόρια, που περιέχουν ένα άτομο </a:t>
            </a:r>
            <a:r>
              <a:rPr lang="en-US" altLang="el-GR" sz="2200" dirty="0">
                <a:latin typeface="+mn-lt"/>
              </a:rPr>
              <a:t>C</a:t>
            </a:r>
            <a:r>
              <a:rPr lang="el-GR" altLang="el-GR" sz="2200" dirty="0">
                <a:latin typeface="+mn-lt"/>
              </a:rPr>
              <a:t> με τέσσερις διαφορετικούς  υποκαταστάτες. Εμφανίζονται σε ζεύγη και το ένα αποτελεί είδωλο του άλλου.</a:t>
            </a:r>
            <a:endParaRPr lang="el-GR" altLang="el-GR" sz="2200" b="1"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209423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116632"/>
            <a:ext cx="8229600" cy="1440160"/>
          </a:xfrm>
        </p:spPr>
        <p:txBody>
          <a:bodyPr rtlCol="0">
            <a:normAutofit fontScale="90000"/>
          </a:bodyPr>
          <a:lstStyle/>
          <a:p>
            <a:pPr eaLnBrk="1" fontAlgn="auto" hangingPunct="1">
              <a:spcAft>
                <a:spcPts val="0"/>
              </a:spcAft>
              <a:defRPr/>
            </a:pPr>
            <a:r>
              <a:rPr lang="el-GR" sz="4000" dirty="0" smtClean="0"/>
              <a:t>Στερεοϊσομέρεια</a:t>
            </a:r>
            <a:br>
              <a:rPr lang="el-GR" sz="4000" dirty="0" smtClean="0"/>
            </a:br>
            <a:r>
              <a:rPr lang="el-GR" sz="3300" b="0" dirty="0" smtClean="0"/>
              <a:t>Οπτική ισομέρεια</a:t>
            </a:r>
            <a:br>
              <a:rPr lang="el-GR" sz="3300" b="0" dirty="0" smtClean="0"/>
            </a:br>
            <a:r>
              <a:rPr lang="el-GR" sz="3300" b="0" dirty="0" smtClean="0"/>
              <a:t>Στροφή πολωμένου φωτός</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205038"/>
            <a:ext cx="57213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994400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17"/>
          <p:cNvSpPr txBox="1">
            <a:spLocks noChangeArrowheads="1"/>
          </p:cNvSpPr>
          <p:nvPr/>
        </p:nvSpPr>
        <p:spPr bwMode="auto">
          <a:xfrm>
            <a:off x="778362" y="1556792"/>
            <a:ext cx="33851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400" dirty="0">
                <a:latin typeface="+mn-lt"/>
              </a:rPr>
              <a:t>L- </a:t>
            </a:r>
            <a:r>
              <a:rPr lang="el-GR" altLang="el-GR" sz="2400" dirty="0">
                <a:latin typeface="+mn-lt"/>
              </a:rPr>
              <a:t>αμινοξέα</a:t>
            </a:r>
          </a:p>
          <a:p>
            <a:pPr eaLnBrk="1" hangingPunct="1">
              <a:spcBef>
                <a:spcPct val="50000"/>
              </a:spcBef>
              <a:buFontTx/>
              <a:buNone/>
            </a:pPr>
            <a:r>
              <a:rPr lang="el-GR" altLang="el-GR" sz="2400" dirty="0">
                <a:latin typeface="+mn-lt"/>
              </a:rPr>
              <a:t>Χρησιμοποιούνται από τα </a:t>
            </a:r>
            <a:r>
              <a:rPr lang="el-GR" altLang="el-GR" sz="2400" dirty="0" smtClean="0">
                <a:latin typeface="+mn-lt"/>
              </a:rPr>
              <a:t>κύτταρα.</a:t>
            </a:r>
            <a:endParaRPr lang="el-GR" altLang="el-GR" sz="2400" dirty="0">
              <a:latin typeface="+mn-lt"/>
            </a:endParaRPr>
          </a:p>
        </p:txBody>
      </p:sp>
      <p:pic>
        <p:nvPicPr>
          <p:cNvPr id="19461" name="Picture 2" descr="http://upload.wikimedia.org/wikipedia/commons/8/87/Chirality_with_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929" y="1340768"/>
            <a:ext cx="3812511" cy="25920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10" name="Rectangle 2"/>
          <p:cNvSpPr>
            <a:spLocks noGrp="1" noChangeArrowheads="1"/>
          </p:cNvSpPr>
          <p:nvPr>
            <p:ph type="title"/>
          </p:nvPr>
        </p:nvSpPr>
        <p:spPr>
          <a:xfrm>
            <a:off x="467544" y="116632"/>
            <a:ext cx="8229600" cy="1080120"/>
          </a:xfrm>
        </p:spPr>
        <p:txBody>
          <a:bodyPr rtlCol="0">
            <a:normAutofit fontScale="90000"/>
          </a:bodyPr>
          <a:lstStyle/>
          <a:p>
            <a:pPr eaLnBrk="1" fontAlgn="auto" hangingPunct="1">
              <a:spcAft>
                <a:spcPts val="0"/>
              </a:spcAft>
              <a:defRPr/>
            </a:pPr>
            <a:r>
              <a:rPr lang="el-GR" sz="4000" dirty="0" smtClean="0"/>
              <a:t>Στερεοϊσομέρεια</a:t>
            </a:r>
            <a:br>
              <a:rPr lang="el-GR" sz="4000" dirty="0" smtClean="0"/>
            </a:br>
            <a:r>
              <a:rPr lang="el-GR" sz="3300" b="0" dirty="0" smtClean="0"/>
              <a:t>Οπτική ισομέρεια 2/2</a:t>
            </a:r>
          </a:p>
        </p:txBody>
      </p:sp>
      <p:pic>
        <p:nvPicPr>
          <p:cNvPr id="9218" name="Picture 2" descr="File:Mecoprop-racemic-dimer-from-xtal-labelled-3D-ba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4438841" cy="28075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le:Zwitterion-Alan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279" y="4509885"/>
            <a:ext cx="4068960" cy="14393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p:cNvSpPr/>
          <p:nvPr/>
        </p:nvSpPr>
        <p:spPr>
          <a:xfrm>
            <a:off x="5055510" y="3932833"/>
            <a:ext cx="314134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Chirality with </a:t>
            </a:r>
            <a:r>
              <a:rPr lang="en-US" sz="1200" dirty="0" smtClean="0">
                <a:latin typeface="+mn-lt"/>
                <a:hlinkClick r:id="rId5"/>
              </a:rPr>
              <a:t>hands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Jacopo Werther"/>
              </a:rPr>
              <a:t>Jacopo Werther</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14" name="Rectangle 7"/>
          <p:cNvSpPr/>
          <p:nvPr/>
        </p:nvSpPr>
        <p:spPr>
          <a:xfrm>
            <a:off x="573928" y="6129424"/>
            <a:ext cx="3819663"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7"/>
              </a:rPr>
              <a:t>Mecoprop-racemic-dimer-from-xtal-labelled-3D-balls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8" tooltip="User:Benjah-bmm27"/>
              </a:rPr>
              <a:t>Benjah-bmm27</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15" name="Rectangle 7"/>
          <p:cNvSpPr/>
          <p:nvPr/>
        </p:nvSpPr>
        <p:spPr>
          <a:xfrm>
            <a:off x="4900927" y="6083258"/>
            <a:ext cx="381966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9"/>
              </a:rPr>
              <a:t>Zwitterion-Alanine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10" tooltip="User:Jü"/>
              </a:rPr>
              <a:t>Jü</a:t>
            </a:r>
            <a:r>
              <a:rPr lang="en-US" sz="1200" dirty="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420735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6"/>
          <p:cNvSpPr>
            <a:spLocks noGrp="1" noChangeArrowheads="1"/>
          </p:cNvSpPr>
          <p:nvPr>
            <p:ph type="title"/>
          </p:nvPr>
        </p:nvSpPr>
        <p:spPr>
          <a:xfrm>
            <a:off x="467544" y="116632"/>
            <a:ext cx="8229600" cy="1080120"/>
          </a:xfrm>
        </p:spPr>
        <p:txBody>
          <a:bodyPr>
            <a:noAutofit/>
          </a:bodyPr>
          <a:lstStyle/>
          <a:p>
            <a:pPr eaLnBrk="1" hangingPunct="1"/>
            <a:r>
              <a:rPr lang="el-GR" altLang="el-GR" dirty="0" smtClean="0"/>
              <a:t>Στερεοϊσομέρεια</a:t>
            </a:r>
            <a:br>
              <a:rPr lang="el-GR" altLang="el-GR" dirty="0" smtClean="0"/>
            </a:br>
            <a:r>
              <a:rPr lang="el-GR" altLang="el-GR" sz="3000" b="0" dirty="0" smtClean="0"/>
              <a:t>Οπτική ισομέρεια</a:t>
            </a:r>
            <a:r>
              <a:rPr lang="el-GR" altLang="el-GR" sz="3000" b="0" dirty="0"/>
              <a:t> </a:t>
            </a:r>
            <a:r>
              <a:rPr lang="el-GR" altLang="el-GR" sz="3000" b="0" dirty="0" smtClean="0"/>
              <a:t>– </a:t>
            </a:r>
            <a:r>
              <a:rPr lang="en-US" altLang="el-GR" sz="3000" b="0" dirty="0" smtClean="0"/>
              <a:t>R</a:t>
            </a:r>
            <a:r>
              <a:rPr lang="el-GR" altLang="el-GR" sz="3000" b="0" dirty="0" smtClean="0"/>
              <a:t> και </a:t>
            </a:r>
            <a:r>
              <a:rPr lang="en-US" altLang="el-GR" sz="3000" b="0" dirty="0" smtClean="0"/>
              <a:t>S</a:t>
            </a:r>
            <a:r>
              <a:rPr lang="el-GR" altLang="el-GR" sz="3000" b="0" dirty="0" smtClean="0"/>
              <a:t> στερεοχημική διάταξη</a:t>
            </a:r>
          </a:p>
        </p:txBody>
      </p:sp>
      <p:sp>
        <p:nvSpPr>
          <p:cNvPr id="2" name="Θέση περιεχομένου 1"/>
          <p:cNvSpPr>
            <a:spLocks noGrp="1"/>
          </p:cNvSpPr>
          <p:nvPr>
            <p:ph idx="1"/>
          </p:nvPr>
        </p:nvSpPr>
        <p:spPr>
          <a:xfrm>
            <a:off x="305848" y="1340767"/>
            <a:ext cx="8658640" cy="2624807"/>
          </a:xfrm>
        </p:spPr>
        <p:txBody>
          <a:bodyPr>
            <a:normAutofit/>
          </a:bodyPr>
          <a:lstStyle/>
          <a:p>
            <a:pPr marL="266700" indent="-266700">
              <a:spcBef>
                <a:spcPts val="600"/>
              </a:spcBef>
            </a:pPr>
            <a:r>
              <a:rPr lang="en-US" altLang="el-GR" sz="2100" dirty="0"/>
              <a:t>Cahn-Ingold-Prelog priority rules (CIP): </a:t>
            </a:r>
            <a:r>
              <a:rPr lang="el-GR" altLang="el-GR" sz="2100" b="1" dirty="0">
                <a:solidFill>
                  <a:srgbClr val="004A82"/>
                </a:solidFill>
              </a:rPr>
              <a:t>εύρεση </a:t>
            </a:r>
            <a:r>
              <a:rPr lang="en-US" altLang="el-GR" sz="2100" b="1" dirty="0">
                <a:solidFill>
                  <a:srgbClr val="004A82"/>
                </a:solidFill>
              </a:rPr>
              <a:t>R </a:t>
            </a:r>
            <a:r>
              <a:rPr lang="el-GR" altLang="el-GR" sz="2100" b="1" dirty="0">
                <a:solidFill>
                  <a:srgbClr val="004A82"/>
                </a:solidFill>
              </a:rPr>
              <a:t>και </a:t>
            </a:r>
            <a:r>
              <a:rPr lang="en-US" altLang="el-GR" sz="2100" b="1" dirty="0">
                <a:solidFill>
                  <a:srgbClr val="004A82"/>
                </a:solidFill>
              </a:rPr>
              <a:t>S</a:t>
            </a:r>
            <a:r>
              <a:rPr lang="el-GR" altLang="el-GR" sz="2100" b="1" dirty="0">
                <a:solidFill>
                  <a:srgbClr val="004A82"/>
                </a:solidFill>
              </a:rPr>
              <a:t> στερεοχημικής διάταξης.</a:t>
            </a:r>
          </a:p>
          <a:p>
            <a:pPr marL="630238" lvl="1" indent="-355600">
              <a:spcBef>
                <a:spcPts val="600"/>
              </a:spcBef>
            </a:pPr>
            <a:r>
              <a:rPr lang="el-GR" altLang="el-GR" sz="2100" dirty="0" smtClean="0"/>
              <a:t>Κάθε </a:t>
            </a:r>
            <a:r>
              <a:rPr lang="el-GR" altLang="el-GR" sz="2100" dirty="0"/>
              <a:t>υποκαταστάτης παίρνει ένα αριθμό ανάλογα με τον ατομικό αριθμό του.</a:t>
            </a:r>
          </a:p>
          <a:p>
            <a:pPr marL="630238" lvl="1" indent="-355600">
              <a:spcBef>
                <a:spcPts val="600"/>
              </a:spcBef>
            </a:pPr>
            <a:r>
              <a:rPr lang="el-GR" altLang="el-GR" sz="2100" dirty="0" smtClean="0"/>
              <a:t>Το </a:t>
            </a:r>
            <a:r>
              <a:rPr lang="el-GR" altLang="el-GR" sz="2100" dirty="0"/>
              <a:t>Η, με το μικρότερο ατομικό αριθμό</a:t>
            </a:r>
            <a:r>
              <a:rPr lang="en-US" altLang="el-GR" sz="2100" dirty="0"/>
              <a:t>,</a:t>
            </a:r>
            <a:r>
              <a:rPr lang="el-GR" altLang="el-GR" sz="2100" dirty="0"/>
              <a:t> παίρνει τον αριθμό «4».</a:t>
            </a:r>
          </a:p>
          <a:p>
            <a:pPr marL="630238" lvl="1" indent="-355600">
              <a:spcBef>
                <a:spcPts val="600"/>
              </a:spcBef>
            </a:pPr>
            <a:r>
              <a:rPr lang="el-GR" altLang="el-GR" sz="2100" dirty="0" smtClean="0"/>
              <a:t>Ισχύει </a:t>
            </a:r>
            <a:r>
              <a:rPr lang="en-US" altLang="el-GR" sz="2100" dirty="0" smtClean="0"/>
              <a:t>OH&gt;COOH&gt;CH</a:t>
            </a:r>
            <a:r>
              <a:rPr lang="en-US" altLang="el-GR" sz="2100" baseline="-25000" dirty="0" smtClean="0"/>
              <a:t>3</a:t>
            </a:r>
            <a:r>
              <a:rPr lang="en-US" altLang="el-GR" sz="2100" dirty="0" smtClean="0"/>
              <a:t>&gt;H</a:t>
            </a:r>
            <a:r>
              <a:rPr lang="el-GR" altLang="el-GR" sz="2100" dirty="0" smtClean="0"/>
              <a:t>.</a:t>
            </a:r>
            <a:endParaRPr lang="el-GR" sz="2100" dirty="0"/>
          </a:p>
        </p:txBody>
      </p:sp>
      <p:pic>
        <p:nvPicPr>
          <p:cNvPr id="25604" name="Picture 4" descr="File:Milchsäure Enantiomerenpaar.svg">
            <a:hlinkClick r:id="rId2"/>
          </p:cNvPr>
          <p:cNvPicPr>
            <a:picLocks noChangeAspect="1" noChangeArrowheads="1"/>
          </p:cNvPicPr>
          <p:nvPr/>
        </p:nvPicPr>
        <p:blipFill>
          <a:blip r:embed="rId3"/>
          <a:srcRect/>
          <a:stretch>
            <a:fillRect/>
          </a:stretch>
        </p:blipFill>
        <p:spPr bwMode="auto">
          <a:xfrm>
            <a:off x="1097937" y="4308475"/>
            <a:ext cx="2838450" cy="14097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0485" name="Text Box 17"/>
          <p:cNvSpPr txBox="1">
            <a:spLocks noChangeArrowheads="1"/>
          </p:cNvSpPr>
          <p:nvPr/>
        </p:nvSpPr>
        <p:spPr bwMode="auto">
          <a:xfrm>
            <a:off x="1817074" y="5821362"/>
            <a:ext cx="143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000" dirty="0">
                <a:latin typeface="+mn-lt"/>
              </a:rPr>
              <a:t>Lactic acid</a:t>
            </a:r>
            <a:endParaRPr lang="el-GR" altLang="el-GR" sz="2000" dirty="0">
              <a:latin typeface="+mn-lt"/>
            </a:endParaRPr>
          </a:p>
        </p:txBody>
      </p:sp>
      <p:cxnSp>
        <p:nvCxnSpPr>
          <p:cNvPr id="14" name="Straight Arrow Connector 13"/>
          <p:cNvCxnSpPr/>
          <p:nvPr/>
        </p:nvCxnSpPr>
        <p:spPr>
          <a:xfrm flipH="1">
            <a:off x="2250463" y="4036008"/>
            <a:ext cx="396080" cy="99319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7212" y="5173662"/>
            <a:ext cx="720725"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69374" y="5461000"/>
            <a:ext cx="647700" cy="5048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53474" y="4165600"/>
            <a:ext cx="720725" cy="5032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0" name="Text Box 17"/>
          <p:cNvSpPr txBox="1">
            <a:spLocks noChangeArrowheads="1"/>
          </p:cNvSpPr>
          <p:nvPr/>
        </p:nvSpPr>
        <p:spPr bwMode="auto">
          <a:xfrm>
            <a:off x="2646543" y="3765550"/>
            <a:ext cx="36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000" dirty="0">
                <a:latin typeface="+mn-lt"/>
              </a:rPr>
              <a:t>4</a:t>
            </a:r>
            <a:endParaRPr lang="el-GR" altLang="el-GR" sz="2000" dirty="0">
              <a:latin typeface="+mn-lt"/>
            </a:endParaRPr>
          </a:p>
        </p:txBody>
      </p:sp>
      <p:sp>
        <p:nvSpPr>
          <p:cNvPr id="20491" name="Text Box 17"/>
          <p:cNvSpPr txBox="1">
            <a:spLocks noChangeArrowheads="1"/>
          </p:cNvSpPr>
          <p:nvPr/>
        </p:nvSpPr>
        <p:spPr bwMode="auto">
          <a:xfrm>
            <a:off x="161312" y="4957762"/>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000" dirty="0">
                <a:latin typeface="+mn-lt"/>
              </a:rPr>
              <a:t>3</a:t>
            </a:r>
            <a:endParaRPr lang="el-GR" altLang="el-GR" sz="2000" dirty="0">
              <a:latin typeface="+mn-lt"/>
            </a:endParaRPr>
          </a:p>
        </p:txBody>
      </p:sp>
      <p:sp>
        <p:nvSpPr>
          <p:cNvPr id="20492" name="Text Box 17"/>
          <p:cNvSpPr txBox="1">
            <a:spLocks noChangeArrowheads="1"/>
          </p:cNvSpPr>
          <p:nvPr/>
        </p:nvSpPr>
        <p:spPr bwMode="auto">
          <a:xfrm>
            <a:off x="737574" y="3949700"/>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000" dirty="0">
                <a:latin typeface="+mn-lt"/>
              </a:rPr>
              <a:t>2</a:t>
            </a:r>
            <a:endParaRPr lang="el-GR" altLang="el-GR" sz="2000" dirty="0">
              <a:latin typeface="+mn-lt"/>
            </a:endParaRPr>
          </a:p>
        </p:txBody>
      </p:sp>
      <p:sp>
        <p:nvSpPr>
          <p:cNvPr id="20493" name="Text Box 17"/>
          <p:cNvSpPr txBox="1">
            <a:spLocks noChangeArrowheads="1"/>
          </p:cNvSpPr>
          <p:nvPr/>
        </p:nvSpPr>
        <p:spPr bwMode="auto">
          <a:xfrm>
            <a:off x="953474" y="5821362"/>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000" dirty="0">
                <a:latin typeface="+mn-lt"/>
              </a:rPr>
              <a:t>1</a:t>
            </a:r>
            <a:endParaRPr lang="el-GR" altLang="el-GR" sz="2000" dirty="0">
              <a:latin typeface="+mn-lt"/>
            </a:endParaRPr>
          </a:p>
        </p:txBody>
      </p:sp>
      <p:sp>
        <p:nvSpPr>
          <p:cNvPr id="3" name="Θέση αριθμού διαφάνειας 2"/>
          <p:cNvSpPr>
            <a:spLocks noGrp="1"/>
          </p:cNvSpPr>
          <p:nvPr>
            <p:ph type="sldNum" sz="quarter" idx="12"/>
          </p:nvPr>
        </p:nvSpPr>
        <p:spPr>
          <a:xfrm>
            <a:off x="6542856" y="6356350"/>
            <a:ext cx="2133600" cy="365125"/>
          </a:xfrm>
        </p:spPr>
        <p:txBody>
          <a:bodyPr/>
          <a:lstStyle/>
          <a:p>
            <a:pPr>
              <a:defRPr/>
            </a:pPr>
            <a:fld id="{7E55E3B3-0445-4CFC-BED8-763D4409E61F}" type="slidenum">
              <a:rPr lang="el-GR" smtClean="0"/>
              <a:pPr>
                <a:defRPr/>
              </a:pPr>
              <a:t>16</a:t>
            </a:fld>
            <a:endParaRPr lang="el-GR" dirty="0"/>
          </a:p>
        </p:txBody>
      </p:sp>
      <p:pic>
        <p:nvPicPr>
          <p:cNvPr id="2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296443"/>
            <a:ext cx="2397444" cy="14791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149" y="4869160"/>
            <a:ext cx="2409304" cy="15841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 Box 17"/>
          <p:cNvSpPr txBox="1">
            <a:spLocks noChangeArrowheads="1"/>
          </p:cNvSpPr>
          <p:nvPr/>
        </p:nvSpPr>
        <p:spPr bwMode="auto">
          <a:xfrm>
            <a:off x="4499992" y="4365782"/>
            <a:ext cx="18041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l-GR" sz="2200" dirty="0">
                <a:latin typeface="+mn-lt"/>
              </a:rPr>
              <a:t>Δεξί χέρι</a:t>
            </a:r>
            <a:r>
              <a:rPr lang="en-US" altLang="el-GR" sz="2200" dirty="0">
                <a:latin typeface="+mn-lt"/>
              </a:rPr>
              <a:t> </a:t>
            </a:r>
            <a:r>
              <a:rPr lang="el-GR" altLang="el-GR" sz="2200" dirty="0" smtClean="0">
                <a:latin typeface="+mn-lt"/>
                <a:sym typeface="Wingdings" panose="05000000000000000000" pitchFamily="2" charset="2"/>
              </a:rPr>
              <a:t></a:t>
            </a:r>
            <a:r>
              <a:rPr lang="el-GR" altLang="el-GR" sz="2200" dirty="0" smtClean="0">
                <a:latin typeface="+mn-lt"/>
              </a:rPr>
              <a:t> </a:t>
            </a:r>
            <a:r>
              <a:rPr lang="en-US" altLang="el-GR" sz="2200" b="1" dirty="0">
                <a:solidFill>
                  <a:srgbClr val="004A82"/>
                </a:solidFill>
                <a:latin typeface="+mn-lt"/>
              </a:rPr>
              <a:t>R</a:t>
            </a:r>
            <a:endParaRPr lang="el-GR" altLang="el-GR" sz="2200" b="1" dirty="0">
              <a:solidFill>
                <a:srgbClr val="004A82"/>
              </a:solidFill>
              <a:latin typeface="+mn-lt"/>
            </a:endParaRPr>
          </a:p>
        </p:txBody>
      </p:sp>
      <p:sp>
        <p:nvSpPr>
          <p:cNvPr id="23" name="Text Box 17"/>
          <p:cNvSpPr txBox="1">
            <a:spLocks noChangeArrowheads="1"/>
          </p:cNvSpPr>
          <p:nvPr/>
        </p:nvSpPr>
        <p:spPr bwMode="auto">
          <a:xfrm>
            <a:off x="3995142" y="6053286"/>
            <a:ext cx="2305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l-GR" sz="2200" dirty="0">
                <a:latin typeface="+mn-lt"/>
              </a:rPr>
              <a:t>Αριστερό χέρι </a:t>
            </a:r>
            <a:r>
              <a:rPr lang="el-GR" altLang="el-GR" sz="2200" dirty="0" smtClean="0">
                <a:latin typeface="+mn-lt"/>
                <a:sym typeface="Wingdings" panose="05000000000000000000" pitchFamily="2" charset="2"/>
              </a:rPr>
              <a:t></a:t>
            </a:r>
            <a:r>
              <a:rPr lang="en-US" altLang="el-GR" sz="2200" dirty="0" smtClean="0">
                <a:latin typeface="+mn-lt"/>
                <a:sym typeface="Wingdings" pitchFamily="2" charset="2"/>
              </a:rPr>
              <a:t> </a:t>
            </a:r>
            <a:r>
              <a:rPr lang="en-US" altLang="el-GR" sz="2200" b="1" dirty="0">
                <a:solidFill>
                  <a:srgbClr val="004A82"/>
                </a:solidFill>
                <a:latin typeface="+mn-lt"/>
              </a:rPr>
              <a:t>S</a:t>
            </a:r>
            <a:endParaRPr lang="el-GR" altLang="el-GR" sz="2200" b="1" dirty="0">
              <a:solidFill>
                <a:srgbClr val="004A82"/>
              </a:solidFill>
              <a:latin typeface="+mn-lt"/>
            </a:endParaRPr>
          </a:p>
        </p:txBody>
      </p:sp>
    </p:spTree>
    <p:extLst>
      <p:ext uri="{BB962C8B-B14F-4D97-AF65-F5344CB8AC3E}">
        <p14:creationId xmlns:p14="http://schemas.microsoft.com/office/powerpoint/2010/main" val="3080179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4644008" y="592261"/>
            <a:ext cx="0" cy="30241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1507" name="Rectangle 3"/>
          <p:cNvSpPr>
            <a:spLocks noChangeArrowheads="1"/>
          </p:cNvSpPr>
          <p:nvPr/>
        </p:nvSpPr>
        <p:spPr bwMode="auto">
          <a:xfrm>
            <a:off x="468313" y="3556457"/>
            <a:ext cx="41036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l-GR" sz="2200" b="1" dirty="0">
                <a:latin typeface="+mn-lt"/>
              </a:rPr>
              <a:t>S limonene (lemons)</a:t>
            </a:r>
          </a:p>
        </p:txBody>
      </p:sp>
      <p:sp>
        <p:nvSpPr>
          <p:cNvPr id="21508" name="Rectangle 4"/>
          <p:cNvSpPr>
            <a:spLocks noChangeArrowheads="1"/>
          </p:cNvSpPr>
          <p:nvPr/>
        </p:nvSpPr>
        <p:spPr bwMode="auto">
          <a:xfrm>
            <a:off x="4787900" y="3556457"/>
            <a:ext cx="41036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l-GR" sz="2200" b="1" dirty="0">
                <a:latin typeface="+mn-lt"/>
              </a:rPr>
              <a:t>R limonene (oranges</a:t>
            </a:r>
            <a:r>
              <a:rPr lang="en-GB" altLang="el-GR" sz="2200" b="1" dirty="0" smtClean="0">
                <a:latin typeface="+mn-lt"/>
              </a:rPr>
              <a:t>)</a:t>
            </a:r>
            <a:endParaRPr lang="en-GB" altLang="el-GR" sz="2200" b="1" dirty="0">
              <a:latin typeface="+mn-lt"/>
            </a:endParaRPr>
          </a:p>
        </p:txBody>
      </p:sp>
      <p:pic>
        <p:nvPicPr>
          <p:cNvPr id="21509" name="Picture 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209545"/>
            <a:ext cx="2232248" cy="3428917"/>
          </a:xfrm>
          <a:noFill/>
        </p:spPr>
      </p:pic>
      <p:pic>
        <p:nvPicPr>
          <p:cNvPr id="21510" name="Picture 13"/>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6012160" y="376362"/>
            <a:ext cx="2066925" cy="3240087"/>
          </a:xfrm>
          <a:noFill/>
        </p:spPr>
      </p:pic>
      <p:pic>
        <p:nvPicPr>
          <p:cNvPr id="21511" name="Picture 18" descr="fruitOrange2">
            <a:hlinkClick r:id="rId4"/>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292080" y="4275138"/>
            <a:ext cx="2544762" cy="2003425"/>
          </a:xfrm>
        </p:spPr>
      </p:pic>
      <p:sp>
        <p:nvSpPr>
          <p:cNvPr id="21512" name="Rectangle 22"/>
          <p:cNvSpPr>
            <a:spLocks noChangeArrowheads="1"/>
          </p:cNvSpPr>
          <p:nvPr/>
        </p:nvSpPr>
        <p:spPr bwMode="auto">
          <a:xfrm>
            <a:off x="0" y="2947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Arial" pitchFamily="34" charset="0"/>
            </a:endParaRPr>
          </a:p>
        </p:txBody>
      </p:sp>
      <p:pic>
        <p:nvPicPr>
          <p:cNvPr id="21513" name="Picture 21" descr="http://geekphilosopher.com/thumbnails/fruitLemons1.jpg">
            <a:hlinkClick r:id="rId6"/>
          </p:cNvPr>
          <p:cNvPicPr>
            <a:picLocks noChangeAspect="1" noChangeArrowheads="1"/>
          </p:cNvPicPr>
          <p:nvPr/>
        </p:nvPicPr>
        <p:blipFill>
          <a:blip r:embed="rId7" r:link="rId8">
            <a:extLst>
              <a:ext uri="{28A0092B-C50C-407E-A947-70E740481C1C}">
                <a14:useLocalDpi xmlns:a14="http://schemas.microsoft.com/office/drawing/2010/main" val="0"/>
              </a:ext>
            </a:extLst>
          </a:blip>
          <a:srcRect t="12766" r="20744" b="15604"/>
          <a:stretch>
            <a:fillRect/>
          </a:stretch>
        </p:blipFill>
        <p:spPr bwMode="auto">
          <a:xfrm>
            <a:off x="1042988" y="4149725"/>
            <a:ext cx="288131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822079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3897942" cy="2459416"/>
          </a:xfrm>
          <a:solidFill>
            <a:schemeClr val="bg1"/>
          </a:solidFill>
        </p:spPr>
      </p:pic>
      <p:pic>
        <p:nvPicPr>
          <p:cNvPr id="22532" name="Picture 1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60032" y="908720"/>
            <a:ext cx="3960812" cy="2493963"/>
          </a:xfrm>
          <a:solidFill>
            <a:schemeClr val="bg1"/>
          </a:solidFill>
        </p:spPr>
      </p:pic>
      <p:sp>
        <p:nvSpPr>
          <p:cNvPr id="22531" name="Line 14"/>
          <p:cNvSpPr>
            <a:spLocks noChangeShapeType="1"/>
          </p:cNvSpPr>
          <p:nvPr/>
        </p:nvSpPr>
        <p:spPr bwMode="auto">
          <a:xfrm>
            <a:off x="4572000" y="476250"/>
            <a:ext cx="0" cy="30241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2533" name="Rectangle 19"/>
          <p:cNvSpPr>
            <a:spLocks noChangeArrowheads="1"/>
          </p:cNvSpPr>
          <p:nvPr/>
        </p:nvSpPr>
        <p:spPr bwMode="auto">
          <a:xfrm>
            <a:off x="468313" y="3734008"/>
            <a:ext cx="410368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l-GR" sz="2200" b="1" dirty="0">
                <a:latin typeface="+mn-lt"/>
              </a:rPr>
              <a:t>S thalidomide (effective drug)</a:t>
            </a:r>
          </a:p>
          <a:p>
            <a:pPr algn="ctr" eaLnBrk="1" hangingPunct="1">
              <a:spcBef>
                <a:spcPct val="0"/>
              </a:spcBef>
              <a:buFontTx/>
              <a:buNone/>
            </a:pPr>
            <a:endParaRPr lang="en-GB" altLang="el-GR" sz="2200" dirty="0">
              <a:latin typeface="+mn-lt"/>
            </a:endParaRPr>
          </a:p>
          <a:p>
            <a:pPr algn="ctr" eaLnBrk="1" hangingPunct="1">
              <a:spcBef>
                <a:spcPct val="0"/>
              </a:spcBef>
              <a:buFontTx/>
              <a:buNone/>
            </a:pPr>
            <a:r>
              <a:rPr lang="en-GB" altLang="el-GR" sz="2200" dirty="0">
                <a:latin typeface="+mn-lt"/>
              </a:rPr>
              <a:t>The body racemises each enantiomer, so even pure S is dangerous as it converts to R in the body. </a:t>
            </a:r>
          </a:p>
        </p:txBody>
      </p:sp>
      <p:sp>
        <p:nvSpPr>
          <p:cNvPr id="22534" name="Rectangle 20"/>
          <p:cNvSpPr>
            <a:spLocks noChangeArrowheads="1"/>
          </p:cNvSpPr>
          <p:nvPr/>
        </p:nvSpPr>
        <p:spPr bwMode="auto">
          <a:xfrm>
            <a:off x="4787900" y="3700125"/>
            <a:ext cx="41036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l-GR" sz="2200" b="1" dirty="0">
                <a:latin typeface="+mn-lt"/>
              </a:rPr>
              <a:t>R thalidomide (dangerous drug)</a:t>
            </a:r>
          </a:p>
          <a:p>
            <a:pPr algn="ctr" eaLnBrk="1" hangingPunct="1">
              <a:spcBef>
                <a:spcPct val="0"/>
              </a:spcBef>
              <a:buFontTx/>
              <a:buNone/>
            </a:pPr>
            <a:endParaRPr lang="en-GB" altLang="el-GR" sz="2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69208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altLang="el-GR" dirty="0" smtClean="0"/>
              <a:t>Ισομέρεια</a:t>
            </a:r>
          </a:p>
        </p:txBody>
      </p:sp>
      <p:sp>
        <p:nvSpPr>
          <p:cNvPr id="2" name="Θέση περιεχομένου 1"/>
          <p:cNvSpPr>
            <a:spLocks noGrp="1"/>
          </p:cNvSpPr>
          <p:nvPr>
            <p:ph idx="1"/>
          </p:nvPr>
        </p:nvSpPr>
        <p:spPr/>
        <p:txBody>
          <a:bodyPr/>
          <a:lstStyle/>
          <a:p>
            <a:r>
              <a:rPr lang="el-GR" b="1" dirty="0"/>
              <a:t>Ισομερείς </a:t>
            </a:r>
            <a:r>
              <a:rPr lang="el-GR" b="1" dirty="0" smtClean="0"/>
              <a:t>ενώσεις: </a:t>
            </a:r>
            <a:r>
              <a:rPr lang="el-GR" dirty="0" smtClean="0"/>
              <a:t>Δύο </a:t>
            </a:r>
            <a:r>
              <a:rPr lang="el-GR" dirty="0"/>
              <a:t>ή περισσότερες διαφορετικές μεταξύ τους </a:t>
            </a:r>
            <a:r>
              <a:rPr lang="el-GR" dirty="0" smtClean="0"/>
              <a:t>ενώσεις</a:t>
            </a:r>
            <a:r>
              <a:rPr lang="el-GR" dirty="0"/>
              <a:t>, που έχουν τον ίδιο χημικό τύπο.</a:t>
            </a:r>
          </a:p>
          <a:p>
            <a:endParaRPr lang="el-GR" dirty="0"/>
          </a:p>
        </p:txBody>
      </p:sp>
      <p:pic>
        <p:nvPicPr>
          <p:cNvPr id="5123" name="Picture 5" descr="Isomer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2060848"/>
            <a:ext cx="63976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425105" y="6530860"/>
            <a:ext cx="2404914" cy="276999"/>
          </a:xfrm>
          <a:prstGeom prst="rect">
            <a:avLst/>
          </a:prstGeom>
        </p:spPr>
        <p:txBody>
          <a:bodyPr wrap="square">
            <a:spAutoFit/>
          </a:bodyPr>
          <a:lstStyle/>
          <a:p>
            <a:pPr algn="ctr"/>
            <a:r>
              <a:rPr lang="en-US" sz="1200" dirty="0" smtClean="0">
                <a:latin typeface="+mn-lt"/>
                <a:hlinkClick r:id="rId3"/>
              </a:rPr>
              <a:t>avogadro.co.uk</a:t>
            </a:r>
            <a:endParaRPr 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13013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a:xfrm>
            <a:off x="467544" y="116631"/>
            <a:ext cx="8229600" cy="1512143"/>
          </a:xfrm>
        </p:spPr>
        <p:txBody>
          <a:bodyPr>
            <a:noAutofit/>
          </a:bodyPr>
          <a:lstStyle/>
          <a:p>
            <a:pPr eaLnBrk="1" hangingPunct="1"/>
            <a:r>
              <a:rPr lang="el-GR" altLang="el-GR" dirty="0" smtClean="0"/>
              <a:t>Στερεοϊσομέρεια</a:t>
            </a:r>
            <a:br>
              <a:rPr lang="el-GR" altLang="el-GR" dirty="0" smtClean="0"/>
            </a:br>
            <a:r>
              <a:rPr lang="el-GR" altLang="el-GR" dirty="0" smtClean="0"/>
              <a:t>Οπτική ισομέρεια</a:t>
            </a:r>
            <a:r>
              <a:rPr lang="en-US" altLang="el-GR" dirty="0" smtClean="0"/>
              <a:t/>
            </a:r>
            <a:br>
              <a:rPr lang="en-US" altLang="el-GR" dirty="0" smtClean="0"/>
            </a:br>
            <a:r>
              <a:rPr lang="en-US" altLang="el-GR" sz="3000" b="0" dirty="0" smtClean="0"/>
              <a:t>D </a:t>
            </a:r>
            <a:r>
              <a:rPr lang="el-GR" altLang="el-GR" sz="3000" b="0" dirty="0" smtClean="0"/>
              <a:t>και </a:t>
            </a:r>
            <a:r>
              <a:rPr lang="en-US" altLang="el-GR" sz="3000" b="0" dirty="0" smtClean="0"/>
              <a:t>L</a:t>
            </a:r>
            <a:r>
              <a:rPr lang="el-GR" altLang="el-GR" sz="3000" b="0" dirty="0" smtClean="0"/>
              <a:t> στερεοχημική διάταξη</a:t>
            </a:r>
          </a:p>
        </p:txBody>
      </p:sp>
      <p:pic>
        <p:nvPicPr>
          <p:cNvPr id="14340" name="Picture 4"/>
          <p:cNvPicPr>
            <a:picLocks noChangeAspect="1" noChangeArrowheads="1"/>
          </p:cNvPicPr>
          <p:nvPr/>
        </p:nvPicPr>
        <p:blipFill>
          <a:blip r:embed="rId2"/>
          <a:srcRect/>
          <a:stretch>
            <a:fillRect/>
          </a:stretch>
        </p:blipFill>
        <p:spPr bwMode="auto">
          <a:xfrm>
            <a:off x="2411413" y="2134662"/>
            <a:ext cx="4524375" cy="19431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cxnSp>
        <p:nvCxnSpPr>
          <p:cNvPr id="7" name="Straight Arrow Connector 6"/>
          <p:cNvCxnSpPr/>
          <p:nvPr/>
        </p:nvCxnSpPr>
        <p:spPr>
          <a:xfrm rot="10800000" flipV="1">
            <a:off x="6659563" y="2277537"/>
            <a:ext cx="576262" cy="504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4075" y="2350562"/>
            <a:ext cx="576263"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8" name="Text Box 17"/>
          <p:cNvSpPr txBox="1">
            <a:spLocks noChangeArrowheads="1"/>
          </p:cNvSpPr>
          <p:nvPr/>
        </p:nvSpPr>
        <p:spPr bwMode="auto">
          <a:xfrm>
            <a:off x="7164388" y="1990199"/>
            <a:ext cx="1835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200" dirty="0">
                <a:latin typeface="+mn-lt"/>
              </a:rPr>
              <a:t>OH </a:t>
            </a:r>
            <a:r>
              <a:rPr lang="el-GR" altLang="el-GR" sz="2200" dirty="0">
                <a:latin typeface="+mn-lt"/>
              </a:rPr>
              <a:t>δεξιά </a:t>
            </a:r>
            <a:r>
              <a:rPr lang="en-US" altLang="el-GR" sz="2200" dirty="0" smtClean="0">
                <a:latin typeface="+mn-lt"/>
                <a:sym typeface="Wingdings" panose="05000000000000000000" pitchFamily="2" charset="2"/>
              </a:rPr>
              <a:t> </a:t>
            </a:r>
            <a:r>
              <a:rPr lang="en-US" altLang="el-GR" sz="2200" b="1" dirty="0">
                <a:solidFill>
                  <a:srgbClr val="004A82"/>
                </a:solidFill>
                <a:latin typeface="+mn-lt"/>
              </a:rPr>
              <a:t>D</a:t>
            </a:r>
            <a:endParaRPr lang="el-GR" altLang="el-GR" sz="2200" b="1" dirty="0">
              <a:solidFill>
                <a:srgbClr val="004A82"/>
              </a:solidFill>
              <a:latin typeface="+mn-lt"/>
            </a:endParaRPr>
          </a:p>
        </p:txBody>
      </p:sp>
      <p:sp>
        <p:nvSpPr>
          <p:cNvPr id="23559" name="Text Box 17"/>
          <p:cNvSpPr txBox="1">
            <a:spLocks noChangeArrowheads="1"/>
          </p:cNvSpPr>
          <p:nvPr/>
        </p:nvSpPr>
        <p:spPr bwMode="auto">
          <a:xfrm>
            <a:off x="107950" y="1990199"/>
            <a:ext cx="22320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l-GR" sz="2200" dirty="0">
                <a:latin typeface="+mn-lt"/>
              </a:rPr>
              <a:t>OH </a:t>
            </a:r>
            <a:r>
              <a:rPr lang="el-GR" altLang="el-GR" sz="2200" dirty="0">
                <a:latin typeface="+mn-lt"/>
              </a:rPr>
              <a:t>αριστερά </a:t>
            </a:r>
            <a:r>
              <a:rPr lang="en-US" altLang="el-GR" sz="2200" dirty="0" smtClean="0">
                <a:latin typeface="+mn-lt"/>
                <a:sym typeface="Wingdings" panose="05000000000000000000" pitchFamily="2" charset="2"/>
              </a:rPr>
              <a:t> </a:t>
            </a:r>
            <a:r>
              <a:rPr lang="en-US" altLang="el-GR" sz="2200" b="1" dirty="0">
                <a:solidFill>
                  <a:srgbClr val="004A82"/>
                </a:solidFill>
                <a:latin typeface="+mn-lt"/>
              </a:rPr>
              <a:t>L</a:t>
            </a:r>
            <a:endParaRPr lang="el-GR" altLang="el-GR" sz="2200" b="1" dirty="0">
              <a:solidFill>
                <a:srgbClr val="004A82"/>
              </a:solidFill>
              <a:latin typeface="+mn-lt"/>
            </a:endParaRPr>
          </a:p>
        </p:txBody>
      </p:sp>
      <p:sp>
        <p:nvSpPr>
          <p:cNvPr id="23561" name="Rectangle 18"/>
          <p:cNvSpPr>
            <a:spLocks noChangeArrowheads="1"/>
          </p:cNvSpPr>
          <p:nvPr/>
        </p:nvSpPr>
        <p:spPr bwMode="auto">
          <a:xfrm>
            <a:off x="5359400" y="6022449"/>
            <a:ext cx="13262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l-GR" sz="2200" b="1" dirty="0">
                <a:latin typeface="+mn-lt"/>
              </a:rPr>
              <a:t>D-glucose</a:t>
            </a:r>
          </a:p>
        </p:txBody>
      </p:sp>
      <p:sp>
        <p:nvSpPr>
          <p:cNvPr id="23563" name="Rectangle 15"/>
          <p:cNvSpPr>
            <a:spLocks noChangeArrowheads="1"/>
          </p:cNvSpPr>
          <p:nvPr/>
        </p:nvSpPr>
        <p:spPr bwMode="auto">
          <a:xfrm>
            <a:off x="2700338" y="5991950"/>
            <a:ext cx="1511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l-GR" altLang="el-GR" sz="2200" b="1" dirty="0">
                <a:latin typeface="+mn-lt"/>
              </a:rPr>
              <a:t>L-glucose</a:t>
            </a:r>
          </a:p>
        </p:txBody>
      </p:sp>
      <p:grpSp>
        <p:nvGrpSpPr>
          <p:cNvPr id="5" name="Ομάδα 4"/>
          <p:cNvGrpSpPr/>
          <p:nvPr/>
        </p:nvGrpSpPr>
        <p:grpSpPr>
          <a:xfrm>
            <a:off x="5364088" y="4221088"/>
            <a:ext cx="1092200" cy="1733099"/>
            <a:chOff x="5567363" y="4582587"/>
            <a:chExt cx="760412" cy="1371600"/>
          </a:xfrm>
        </p:grpSpPr>
        <p:pic>
          <p:nvPicPr>
            <p:cNvPr id="23560" name="Picture 12" descr="http://www.mpcfaculty.net/ron_rinehart/30B/sugrta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582587"/>
              <a:ext cx="676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1"/>
            <p:cNvSpPr>
              <a:spLocks noChangeArrowheads="1"/>
            </p:cNvSpPr>
            <p:nvPr/>
          </p:nvSpPr>
          <p:spPr bwMode="auto">
            <a:xfrm>
              <a:off x="5567363" y="5365224"/>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l-GR" altLang="el-GR" sz="1800" b="1" dirty="0">
                  <a:latin typeface="Times New Roman" pitchFamily="18" charset="0"/>
                  <a:cs typeface="Times New Roman" pitchFamily="18" charset="0"/>
                </a:rPr>
                <a:t>*</a:t>
              </a:r>
              <a:endParaRPr lang="el-GR" altLang="el-GR" sz="1800" dirty="0">
                <a:latin typeface="Arial" pitchFamily="34" charset="0"/>
              </a:endParaRPr>
            </a:p>
          </p:txBody>
        </p:sp>
      </p:grpSp>
      <p:grpSp>
        <p:nvGrpSpPr>
          <p:cNvPr id="4" name="Ομάδα 3"/>
          <p:cNvGrpSpPr/>
          <p:nvPr/>
        </p:nvGrpSpPr>
        <p:grpSpPr>
          <a:xfrm>
            <a:off x="2987824" y="4231130"/>
            <a:ext cx="1094481" cy="1684957"/>
            <a:chOff x="3132138" y="4582587"/>
            <a:chExt cx="762000" cy="1333500"/>
          </a:xfrm>
        </p:grpSpPr>
        <p:pic>
          <p:nvPicPr>
            <p:cNvPr id="23562" name="Picture 14" descr="http://www.mpcfaculty.net/ron_rinehart/30B/sugrta1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582587"/>
              <a:ext cx="76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22"/>
            <p:cNvSpPr>
              <a:spLocks noChangeArrowheads="1"/>
            </p:cNvSpPr>
            <p:nvPr/>
          </p:nvSpPr>
          <p:spPr bwMode="auto">
            <a:xfrm>
              <a:off x="3276600" y="5365224"/>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l-GR" altLang="el-GR" sz="1800" b="1" dirty="0">
                  <a:latin typeface="Times New Roman" pitchFamily="18" charset="0"/>
                  <a:cs typeface="Times New Roman" pitchFamily="18" charset="0"/>
                </a:rPr>
                <a:t>*</a:t>
              </a:r>
              <a:endParaRPr lang="el-GR" altLang="el-GR" sz="1800" dirty="0">
                <a:latin typeface="Arial" pitchFamily="34" charset="0"/>
              </a:endParaRP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481660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6"/>
          <p:cNvSpPr>
            <a:spLocks noGrp="1" noChangeArrowheads="1"/>
          </p:cNvSpPr>
          <p:nvPr>
            <p:ph type="title"/>
          </p:nvPr>
        </p:nvSpPr>
        <p:spPr>
          <a:xfrm>
            <a:off x="467544" y="116632"/>
            <a:ext cx="8229600" cy="1080120"/>
          </a:xfrm>
        </p:spPr>
        <p:txBody>
          <a:bodyPr>
            <a:noAutofit/>
          </a:bodyPr>
          <a:lstStyle/>
          <a:p>
            <a:pPr eaLnBrk="1" hangingPunct="1"/>
            <a:r>
              <a:rPr lang="el-GR" altLang="el-GR" dirty="0" smtClean="0"/>
              <a:t>Στερεοϊσομέρεια</a:t>
            </a:r>
            <a:br>
              <a:rPr lang="el-GR" altLang="el-GR" dirty="0" smtClean="0"/>
            </a:br>
            <a:r>
              <a:rPr lang="el-GR" altLang="el-GR" dirty="0" smtClean="0"/>
              <a:t>Διαστερεομέρεια </a:t>
            </a:r>
            <a:r>
              <a:rPr lang="el-GR" altLang="el-GR" sz="3000" b="0" dirty="0" smtClean="0"/>
              <a:t>1/2</a:t>
            </a:r>
          </a:p>
        </p:txBody>
      </p:sp>
      <p:sp>
        <p:nvSpPr>
          <p:cNvPr id="3" name="Rectangle 16"/>
          <p:cNvSpPr txBox="1">
            <a:spLocks noChangeArrowheads="1"/>
          </p:cNvSpPr>
          <p:nvPr/>
        </p:nvSpPr>
        <p:spPr bwMode="auto">
          <a:xfrm>
            <a:off x="404813" y="1446922"/>
            <a:ext cx="8642350" cy="503238"/>
          </a:xfrm>
          <a:prstGeom prst="rect">
            <a:avLst/>
          </a:prstGeom>
          <a:noFill/>
          <a:ln w="9525">
            <a:noFill/>
            <a:miter lim="800000"/>
            <a:headEnd/>
            <a:tailEnd/>
          </a:ln>
        </p:spPr>
        <p:txBody>
          <a:bodyPr anchor="ctr"/>
          <a:lstStyle/>
          <a:p>
            <a:pPr>
              <a:defRPr/>
            </a:pPr>
            <a:r>
              <a:rPr lang="el-GR" sz="2400" dirty="0">
                <a:latin typeface="+mj-lt"/>
                <a:ea typeface="+mj-ea"/>
                <a:cs typeface="+mj-cs"/>
              </a:rPr>
              <a:t>Εμφανίζεται σε άτομα με δύο ή περισσότερα ασύμμετρα άτομα </a:t>
            </a:r>
            <a:r>
              <a:rPr lang="en-US" sz="2400" dirty="0">
                <a:latin typeface="+mj-lt"/>
                <a:ea typeface="+mj-ea"/>
                <a:cs typeface="+mj-cs"/>
              </a:rPr>
              <a:t>C.</a:t>
            </a:r>
            <a:endParaRPr lang="el-GR" sz="2400" dirty="0">
              <a:latin typeface="+mj-lt"/>
              <a:ea typeface="+mj-ea"/>
              <a:cs typeface="+mj-cs"/>
            </a:endParaRPr>
          </a:p>
        </p:txBody>
      </p:sp>
      <p:sp>
        <p:nvSpPr>
          <p:cNvPr id="5" name="Rectangle 16"/>
          <p:cNvSpPr txBox="1">
            <a:spLocks noChangeArrowheads="1"/>
          </p:cNvSpPr>
          <p:nvPr/>
        </p:nvSpPr>
        <p:spPr bwMode="auto">
          <a:xfrm>
            <a:off x="5580063" y="2635968"/>
            <a:ext cx="3095625" cy="792163"/>
          </a:xfrm>
          <a:prstGeom prst="rect">
            <a:avLst/>
          </a:prstGeom>
          <a:noFill/>
          <a:ln w="9525">
            <a:noFill/>
            <a:miter lim="800000"/>
            <a:headEnd/>
            <a:tailEnd/>
          </a:ln>
        </p:spPr>
        <p:txBody>
          <a:bodyPr anchor="ctr"/>
          <a:lstStyle/>
          <a:p>
            <a:pPr algn="ctr">
              <a:defRPr/>
            </a:pPr>
            <a:r>
              <a:rPr lang="en-US" sz="2000" dirty="0">
                <a:latin typeface="+mj-lt"/>
                <a:ea typeface="+mj-ea"/>
                <a:cs typeface="+mj-cs"/>
              </a:rPr>
              <a:t>CH</a:t>
            </a:r>
            <a:r>
              <a:rPr lang="en-US" sz="2000" baseline="-25000" dirty="0">
                <a:latin typeface="+mj-lt"/>
                <a:ea typeface="+mj-ea"/>
                <a:cs typeface="+mj-cs"/>
              </a:rPr>
              <a:t>3</a:t>
            </a:r>
            <a:r>
              <a:rPr lang="en-US" sz="2000" dirty="0">
                <a:latin typeface="+mj-lt"/>
                <a:ea typeface="+mj-ea"/>
                <a:cs typeface="+mj-cs"/>
              </a:rPr>
              <a:t>-CH</a:t>
            </a:r>
            <a:r>
              <a:rPr lang="en-US" sz="2000" baseline="-25000" dirty="0">
                <a:latin typeface="+mj-lt"/>
                <a:ea typeface="+mj-ea"/>
                <a:cs typeface="+mj-cs"/>
              </a:rPr>
              <a:t>2</a:t>
            </a:r>
            <a:r>
              <a:rPr lang="en-US" sz="2000" dirty="0">
                <a:latin typeface="+mj-lt"/>
                <a:ea typeface="+mj-ea"/>
                <a:cs typeface="+mj-cs"/>
              </a:rPr>
              <a:t>-CH-CH-CH</a:t>
            </a:r>
            <a:r>
              <a:rPr lang="en-US" sz="2000" baseline="-25000" dirty="0">
                <a:latin typeface="+mj-lt"/>
                <a:ea typeface="+mj-ea"/>
                <a:cs typeface="+mj-cs"/>
              </a:rPr>
              <a:t>3</a:t>
            </a:r>
          </a:p>
          <a:p>
            <a:pPr algn="ctr">
              <a:defRPr/>
            </a:pPr>
            <a:endParaRPr lang="en-US" sz="2000" dirty="0">
              <a:latin typeface="+mj-lt"/>
              <a:ea typeface="+mj-ea"/>
              <a:cs typeface="+mj-cs"/>
            </a:endParaRPr>
          </a:p>
          <a:p>
            <a:pPr algn="ctr">
              <a:defRPr/>
            </a:pPr>
            <a:r>
              <a:rPr lang="en-US" sz="2000" dirty="0">
                <a:latin typeface="+mj-lt"/>
                <a:ea typeface="+mj-ea"/>
                <a:cs typeface="+mj-cs"/>
              </a:rPr>
              <a:t>       Cl   Cl</a:t>
            </a:r>
            <a:endParaRPr lang="el-GR" sz="2000" dirty="0">
              <a:latin typeface="+mj-lt"/>
              <a:ea typeface="+mj-ea"/>
              <a:cs typeface="+mj-cs"/>
            </a:endParaRPr>
          </a:p>
        </p:txBody>
      </p:sp>
      <p:sp>
        <p:nvSpPr>
          <p:cNvPr id="11" name="Rectangle 16"/>
          <p:cNvSpPr txBox="1">
            <a:spLocks noChangeArrowheads="1"/>
          </p:cNvSpPr>
          <p:nvPr/>
        </p:nvSpPr>
        <p:spPr bwMode="auto">
          <a:xfrm>
            <a:off x="5724525" y="3644031"/>
            <a:ext cx="3095625" cy="431800"/>
          </a:xfrm>
          <a:prstGeom prst="rect">
            <a:avLst/>
          </a:prstGeom>
          <a:noFill/>
          <a:ln w="9525">
            <a:noFill/>
            <a:miter lim="800000"/>
            <a:headEnd/>
            <a:tailEnd/>
          </a:ln>
        </p:spPr>
        <p:txBody>
          <a:bodyPr anchor="ctr"/>
          <a:lstStyle/>
          <a:p>
            <a:pPr algn="ctr">
              <a:defRPr/>
            </a:pPr>
            <a:r>
              <a:rPr lang="el-GR" sz="2000" dirty="0">
                <a:latin typeface="+mj-lt"/>
                <a:ea typeface="+mj-ea"/>
                <a:cs typeface="+mj-cs"/>
              </a:rPr>
              <a:t>2,3 διχλωροπεντάνιο</a:t>
            </a:r>
          </a:p>
        </p:txBody>
      </p:sp>
      <p:cxnSp>
        <p:nvCxnSpPr>
          <p:cNvPr id="13" name="Straight Connector 12"/>
          <p:cNvCxnSpPr/>
          <p:nvPr/>
        </p:nvCxnSpPr>
        <p:spPr>
          <a:xfrm rot="5400000">
            <a:off x="6912768" y="3032050"/>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271543" y="3032050"/>
            <a:ext cx="360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6"/>
          <p:cNvSpPr txBox="1">
            <a:spLocks noChangeArrowheads="1"/>
          </p:cNvSpPr>
          <p:nvPr/>
        </p:nvSpPr>
        <p:spPr bwMode="auto">
          <a:xfrm>
            <a:off x="6948488" y="2491506"/>
            <a:ext cx="360362" cy="288925"/>
          </a:xfrm>
          <a:prstGeom prst="rect">
            <a:avLst/>
          </a:prstGeom>
          <a:noFill/>
          <a:ln w="9525">
            <a:noFill/>
            <a:miter lim="800000"/>
            <a:headEnd/>
            <a:tailEnd/>
          </a:ln>
        </p:spPr>
        <p:txBody>
          <a:bodyPr anchor="ctr"/>
          <a:lstStyle/>
          <a:p>
            <a:pPr algn="ctr">
              <a:defRPr/>
            </a:pPr>
            <a:r>
              <a:rPr lang="en-US" sz="2000" dirty="0">
                <a:latin typeface="+mj-lt"/>
                <a:ea typeface="+mj-ea"/>
                <a:cs typeface="+mj-cs"/>
              </a:rPr>
              <a:t>*</a:t>
            </a:r>
            <a:endParaRPr lang="el-GR" sz="2000" dirty="0">
              <a:latin typeface="+mj-lt"/>
              <a:ea typeface="+mj-ea"/>
              <a:cs typeface="+mj-cs"/>
            </a:endParaRPr>
          </a:p>
        </p:txBody>
      </p:sp>
      <p:sp>
        <p:nvSpPr>
          <p:cNvPr id="16" name="Rectangle 16"/>
          <p:cNvSpPr txBox="1">
            <a:spLocks noChangeArrowheads="1"/>
          </p:cNvSpPr>
          <p:nvPr/>
        </p:nvSpPr>
        <p:spPr bwMode="auto">
          <a:xfrm>
            <a:off x="7308850" y="2491506"/>
            <a:ext cx="358775" cy="288925"/>
          </a:xfrm>
          <a:prstGeom prst="rect">
            <a:avLst/>
          </a:prstGeom>
          <a:noFill/>
          <a:ln w="9525">
            <a:noFill/>
            <a:miter lim="800000"/>
            <a:headEnd/>
            <a:tailEnd/>
          </a:ln>
        </p:spPr>
        <p:txBody>
          <a:bodyPr anchor="ctr"/>
          <a:lstStyle/>
          <a:p>
            <a:pPr algn="ctr">
              <a:defRPr/>
            </a:pPr>
            <a:r>
              <a:rPr lang="en-US" sz="2000" dirty="0">
                <a:latin typeface="+mj-lt"/>
                <a:ea typeface="+mj-ea"/>
                <a:cs typeface="+mj-cs"/>
              </a:rPr>
              <a:t>*</a:t>
            </a:r>
            <a:endParaRPr lang="el-GR" sz="2000" dirty="0">
              <a:latin typeface="+mj-lt"/>
              <a:ea typeface="+mj-ea"/>
              <a:cs typeface="+mj-cs"/>
            </a:endParaRPr>
          </a:p>
        </p:txBody>
      </p:sp>
      <p:sp>
        <p:nvSpPr>
          <p:cNvPr id="17" name="Rectangle 16"/>
          <p:cNvSpPr txBox="1">
            <a:spLocks noChangeArrowheads="1"/>
          </p:cNvSpPr>
          <p:nvPr/>
        </p:nvSpPr>
        <p:spPr bwMode="auto">
          <a:xfrm>
            <a:off x="5795963" y="4148856"/>
            <a:ext cx="3097212" cy="431800"/>
          </a:xfrm>
          <a:prstGeom prst="rect">
            <a:avLst/>
          </a:prstGeom>
          <a:noFill/>
          <a:ln w="9525">
            <a:noFill/>
            <a:miter lim="800000"/>
            <a:headEnd/>
            <a:tailEnd/>
          </a:ln>
        </p:spPr>
        <p:txBody>
          <a:bodyPr anchor="ctr"/>
          <a:lstStyle/>
          <a:p>
            <a:pPr algn="ctr">
              <a:defRPr/>
            </a:pPr>
            <a:r>
              <a:rPr lang="el-GR" sz="2000" dirty="0">
                <a:latin typeface="+mj-lt"/>
                <a:ea typeface="+mj-ea"/>
                <a:cs typeface="+mj-cs"/>
              </a:rPr>
              <a:t>Δύο (2) ασύμμετρα άτομα </a:t>
            </a:r>
            <a:r>
              <a:rPr lang="en-US" sz="2000" dirty="0">
                <a:latin typeface="+mj-lt"/>
                <a:ea typeface="+mj-ea"/>
                <a:cs typeface="+mj-cs"/>
              </a:rPr>
              <a:t>C</a:t>
            </a:r>
            <a:endParaRPr lang="el-GR" sz="2000" dirty="0">
              <a:latin typeface="+mj-lt"/>
              <a:ea typeface="+mj-ea"/>
              <a:cs typeface="+mj-cs"/>
            </a:endParaRPr>
          </a:p>
        </p:txBody>
      </p:sp>
      <p:grpSp>
        <p:nvGrpSpPr>
          <p:cNvPr id="6" name="Ομάδα 5"/>
          <p:cNvGrpSpPr/>
          <p:nvPr/>
        </p:nvGrpSpPr>
        <p:grpSpPr>
          <a:xfrm>
            <a:off x="1042988" y="2348706"/>
            <a:ext cx="4249737" cy="3384550"/>
            <a:chOff x="1042988" y="1989138"/>
            <a:chExt cx="4249737" cy="3384550"/>
          </a:xfrm>
        </p:grpSpPr>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08275"/>
              <a:ext cx="8191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692400"/>
              <a:ext cx="781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708275"/>
              <a:ext cx="7334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711450"/>
              <a:ext cx="7524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Elbow Connector 19"/>
            <p:cNvCxnSpPr/>
            <p:nvPr/>
          </p:nvCxnSpPr>
          <p:spPr>
            <a:xfrm rot="5400000" flipH="1" flipV="1">
              <a:off x="4338638" y="2078038"/>
              <a:ext cx="15875" cy="1133475"/>
            </a:xfrm>
            <a:prstGeom prst="bentConnector3">
              <a:avLst>
                <a:gd name="adj1" fmla="val 1494157"/>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flipH="1" flipV="1">
              <a:off x="1962150" y="2078038"/>
              <a:ext cx="15875" cy="1133475"/>
            </a:xfrm>
            <a:prstGeom prst="bentConnector3">
              <a:avLst>
                <a:gd name="adj1" fmla="val 1494157"/>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
          <p:nvSpPr>
            <p:cNvPr id="22" name="Rectangle 16"/>
            <p:cNvSpPr txBox="1">
              <a:spLocks noChangeArrowheads="1"/>
            </p:cNvSpPr>
            <p:nvPr/>
          </p:nvSpPr>
          <p:spPr bwMode="auto">
            <a:xfrm>
              <a:off x="1042988" y="1989138"/>
              <a:ext cx="1800225" cy="431800"/>
            </a:xfrm>
            <a:prstGeom prst="rect">
              <a:avLst/>
            </a:prstGeom>
            <a:noFill/>
            <a:ln w="9525">
              <a:noFill/>
              <a:miter lim="800000"/>
              <a:headEnd/>
              <a:tailEnd/>
            </a:ln>
          </p:spPr>
          <p:txBody>
            <a:bodyPr anchor="ctr"/>
            <a:lstStyle/>
            <a:p>
              <a:pPr algn="ctr">
                <a:defRPr/>
              </a:pPr>
              <a:r>
                <a:rPr lang="el-GR" sz="2000" b="1" dirty="0">
                  <a:solidFill>
                    <a:srgbClr val="004A82"/>
                  </a:solidFill>
                  <a:latin typeface="+mj-lt"/>
                  <a:ea typeface="+mj-ea"/>
                  <a:cs typeface="+mj-cs"/>
                </a:rPr>
                <a:t>εναντιομερή</a:t>
              </a:r>
            </a:p>
          </p:txBody>
        </p:sp>
        <p:sp>
          <p:nvSpPr>
            <p:cNvPr id="23" name="Rectangle 16"/>
            <p:cNvSpPr txBox="1">
              <a:spLocks noChangeArrowheads="1"/>
            </p:cNvSpPr>
            <p:nvPr/>
          </p:nvSpPr>
          <p:spPr bwMode="auto">
            <a:xfrm>
              <a:off x="3419475" y="1989138"/>
              <a:ext cx="1800225" cy="431800"/>
            </a:xfrm>
            <a:prstGeom prst="rect">
              <a:avLst/>
            </a:prstGeom>
            <a:noFill/>
            <a:ln w="9525">
              <a:noFill/>
              <a:miter lim="800000"/>
              <a:headEnd/>
              <a:tailEnd/>
            </a:ln>
          </p:spPr>
          <p:txBody>
            <a:bodyPr anchor="ctr"/>
            <a:lstStyle/>
            <a:p>
              <a:pPr algn="ctr">
                <a:defRPr/>
              </a:pPr>
              <a:r>
                <a:rPr lang="el-GR" sz="2000" b="1" dirty="0">
                  <a:solidFill>
                    <a:srgbClr val="004A82"/>
                  </a:solidFill>
                  <a:latin typeface="+mj-lt"/>
                  <a:ea typeface="+mj-ea"/>
                  <a:cs typeface="+mj-cs"/>
                </a:rPr>
                <a:t>εναντιομερή</a:t>
              </a:r>
            </a:p>
          </p:txBody>
        </p:sp>
        <p:sp>
          <p:nvSpPr>
            <p:cNvPr id="24" name="Rectangle 16"/>
            <p:cNvSpPr txBox="1">
              <a:spLocks noChangeArrowheads="1"/>
            </p:cNvSpPr>
            <p:nvPr/>
          </p:nvSpPr>
          <p:spPr bwMode="auto">
            <a:xfrm>
              <a:off x="1042988" y="3644900"/>
              <a:ext cx="792162" cy="431800"/>
            </a:xfrm>
            <a:prstGeom prst="rect">
              <a:avLst/>
            </a:prstGeom>
            <a:noFill/>
            <a:ln w="9525">
              <a:noFill/>
              <a:miter lim="800000"/>
              <a:headEnd/>
              <a:tailEnd/>
            </a:ln>
          </p:spPr>
          <p:txBody>
            <a:bodyPr anchor="ctr"/>
            <a:lstStyle/>
            <a:p>
              <a:pPr algn="ctr">
                <a:defRPr/>
              </a:pPr>
              <a:r>
                <a:rPr lang="el-GR" dirty="0">
                  <a:latin typeface="+mj-lt"/>
                  <a:ea typeface="+mj-ea"/>
                  <a:cs typeface="+mj-cs"/>
                </a:rPr>
                <a:t>1(</a:t>
              </a:r>
              <a:r>
                <a:rPr lang="en-US" dirty="0">
                  <a:latin typeface="+mj-lt"/>
                  <a:ea typeface="+mj-ea"/>
                  <a:cs typeface="+mj-cs"/>
                </a:rPr>
                <a:t>S,S)</a:t>
              </a:r>
              <a:endParaRPr lang="el-GR" dirty="0">
                <a:latin typeface="+mj-lt"/>
                <a:ea typeface="+mj-ea"/>
                <a:cs typeface="+mj-cs"/>
              </a:endParaRPr>
            </a:p>
          </p:txBody>
        </p:sp>
        <p:sp>
          <p:nvSpPr>
            <p:cNvPr id="25" name="Rectangle 16"/>
            <p:cNvSpPr txBox="1">
              <a:spLocks noChangeArrowheads="1"/>
            </p:cNvSpPr>
            <p:nvPr/>
          </p:nvSpPr>
          <p:spPr bwMode="auto">
            <a:xfrm>
              <a:off x="2195513" y="3644900"/>
              <a:ext cx="792162" cy="431800"/>
            </a:xfrm>
            <a:prstGeom prst="rect">
              <a:avLst/>
            </a:prstGeom>
            <a:noFill/>
            <a:ln w="9525">
              <a:noFill/>
              <a:miter lim="800000"/>
              <a:headEnd/>
              <a:tailEnd/>
            </a:ln>
          </p:spPr>
          <p:txBody>
            <a:bodyPr anchor="ctr"/>
            <a:lstStyle/>
            <a:p>
              <a:pPr algn="ctr">
                <a:defRPr/>
              </a:pPr>
              <a:r>
                <a:rPr lang="el-GR" dirty="0">
                  <a:latin typeface="+mj-lt"/>
                  <a:ea typeface="+mj-ea"/>
                  <a:cs typeface="+mj-cs"/>
                </a:rPr>
                <a:t>2</a:t>
              </a:r>
              <a:r>
                <a:rPr lang="en-US" dirty="0">
                  <a:latin typeface="+mj-lt"/>
                  <a:ea typeface="+mj-ea"/>
                  <a:cs typeface="+mj-cs"/>
                </a:rPr>
                <a:t>(R,R)</a:t>
              </a:r>
              <a:endParaRPr lang="el-GR" dirty="0">
                <a:latin typeface="+mj-lt"/>
                <a:ea typeface="+mj-ea"/>
                <a:cs typeface="+mj-cs"/>
              </a:endParaRPr>
            </a:p>
          </p:txBody>
        </p:sp>
        <p:sp>
          <p:nvSpPr>
            <p:cNvPr id="26" name="Rectangle 16"/>
            <p:cNvSpPr txBox="1">
              <a:spLocks noChangeArrowheads="1"/>
            </p:cNvSpPr>
            <p:nvPr/>
          </p:nvSpPr>
          <p:spPr bwMode="auto">
            <a:xfrm>
              <a:off x="3419475" y="3644900"/>
              <a:ext cx="792163" cy="431800"/>
            </a:xfrm>
            <a:prstGeom prst="rect">
              <a:avLst/>
            </a:prstGeom>
            <a:noFill/>
            <a:ln w="9525">
              <a:noFill/>
              <a:miter lim="800000"/>
              <a:headEnd/>
              <a:tailEnd/>
            </a:ln>
          </p:spPr>
          <p:txBody>
            <a:bodyPr anchor="ctr"/>
            <a:lstStyle/>
            <a:p>
              <a:pPr algn="ctr">
                <a:defRPr/>
              </a:pPr>
              <a:r>
                <a:rPr lang="el-GR" dirty="0">
                  <a:latin typeface="+mj-lt"/>
                  <a:ea typeface="+mj-ea"/>
                  <a:cs typeface="+mj-cs"/>
                </a:rPr>
                <a:t>3</a:t>
              </a:r>
              <a:r>
                <a:rPr lang="en-US" dirty="0">
                  <a:latin typeface="+mj-lt"/>
                  <a:ea typeface="+mj-ea"/>
                  <a:cs typeface="+mj-cs"/>
                </a:rPr>
                <a:t>(S,R)</a:t>
              </a:r>
              <a:endParaRPr lang="el-GR" dirty="0">
                <a:latin typeface="+mj-lt"/>
                <a:ea typeface="+mj-ea"/>
                <a:cs typeface="+mj-cs"/>
              </a:endParaRPr>
            </a:p>
          </p:txBody>
        </p:sp>
        <p:sp>
          <p:nvSpPr>
            <p:cNvPr id="27" name="Rectangle 16"/>
            <p:cNvSpPr txBox="1">
              <a:spLocks noChangeArrowheads="1"/>
            </p:cNvSpPr>
            <p:nvPr/>
          </p:nvSpPr>
          <p:spPr bwMode="auto">
            <a:xfrm>
              <a:off x="4500563" y="3644900"/>
              <a:ext cx="792162" cy="431800"/>
            </a:xfrm>
            <a:prstGeom prst="rect">
              <a:avLst/>
            </a:prstGeom>
            <a:noFill/>
            <a:ln w="9525">
              <a:noFill/>
              <a:miter lim="800000"/>
              <a:headEnd/>
              <a:tailEnd/>
            </a:ln>
          </p:spPr>
          <p:txBody>
            <a:bodyPr anchor="ctr"/>
            <a:lstStyle/>
            <a:p>
              <a:pPr algn="ctr">
                <a:defRPr/>
              </a:pPr>
              <a:r>
                <a:rPr lang="el-GR" dirty="0">
                  <a:latin typeface="+mj-lt"/>
                  <a:ea typeface="+mj-ea"/>
                  <a:cs typeface="+mj-cs"/>
                </a:rPr>
                <a:t>4</a:t>
              </a:r>
              <a:r>
                <a:rPr lang="en-US" dirty="0">
                  <a:latin typeface="+mj-lt"/>
                  <a:ea typeface="+mj-ea"/>
                  <a:cs typeface="+mj-cs"/>
                </a:rPr>
                <a:t>(R,S)</a:t>
              </a:r>
              <a:endParaRPr lang="el-GR" dirty="0">
                <a:latin typeface="+mj-lt"/>
                <a:ea typeface="+mj-ea"/>
                <a:cs typeface="+mj-cs"/>
              </a:endParaRPr>
            </a:p>
          </p:txBody>
        </p:sp>
        <p:cxnSp>
          <p:nvCxnSpPr>
            <p:cNvPr id="44" name="Straight Connector 43"/>
            <p:cNvCxnSpPr/>
            <p:nvPr/>
          </p:nvCxnSpPr>
          <p:spPr>
            <a:xfrm rot="5400000">
              <a:off x="1223962" y="4329113"/>
              <a:ext cx="358775" cy="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403350" y="4508500"/>
              <a:ext cx="3600450" cy="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4860131" y="4364832"/>
              <a:ext cx="287337" cy="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3707606" y="4364832"/>
              <a:ext cx="287337" cy="0"/>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55875" y="4797425"/>
              <a:ext cx="25923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195512" y="4437063"/>
              <a:ext cx="720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563937" y="4437063"/>
              <a:ext cx="720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4787900" y="4437063"/>
              <a:ext cx="720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Rectangle 16"/>
            <p:cNvSpPr txBox="1">
              <a:spLocks noChangeArrowheads="1"/>
            </p:cNvSpPr>
            <p:nvPr/>
          </p:nvSpPr>
          <p:spPr bwMode="auto">
            <a:xfrm>
              <a:off x="2411413" y="4941888"/>
              <a:ext cx="1935162" cy="431800"/>
            </a:xfrm>
            <a:prstGeom prst="rect">
              <a:avLst/>
            </a:prstGeom>
            <a:noFill/>
            <a:ln w="9525">
              <a:noFill/>
              <a:miter lim="800000"/>
              <a:headEnd/>
              <a:tailEnd/>
            </a:ln>
          </p:spPr>
          <p:txBody>
            <a:bodyPr anchor="ctr"/>
            <a:lstStyle/>
            <a:p>
              <a:pPr algn="ctr">
                <a:defRPr/>
              </a:pPr>
              <a:r>
                <a:rPr lang="el-GR" sz="2000" b="1" dirty="0">
                  <a:solidFill>
                    <a:srgbClr val="004A82"/>
                  </a:solidFill>
                  <a:latin typeface="+mj-lt"/>
                  <a:ea typeface="+mj-ea"/>
                  <a:cs typeface="+mj-cs"/>
                </a:rPr>
                <a:t>διαστερεομερή</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016166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6"/>
          <p:cNvSpPr>
            <a:spLocks noGrp="1" noChangeArrowheads="1"/>
          </p:cNvSpPr>
          <p:nvPr>
            <p:ph type="title"/>
          </p:nvPr>
        </p:nvSpPr>
        <p:spPr>
          <a:xfrm>
            <a:off x="467544" y="116632"/>
            <a:ext cx="8229600" cy="1080120"/>
          </a:xfrm>
        </p:spPr>
        <p:txBody>
          <a:bodyPr>
            <a:noAutofit/>
          </a:bodyPr>
          <a:lstStyle/>
          <a:p>
            <a:r>
              <a:rPr lang="el-GR" altLang="el-GR" dirty="0" smtClean="0"/>
              <a:t>Στερεοϊσομέρεια</a:t>
            </a:r>
            <a:br>
              <a:rPr lang="el-GR" altLang="el-GR" dirty="0" smtClean="0"/>
            </a:br>
            <a:r>
              <a:rPr lang="el-GR" altLang="el-GR" dirty="0" smtClean="0"/>
              <a:t>Διαστερεομέρεια </a:t>
            </a:r>
            <a:r>
              <a:rPr lang="el-GR" altLang="el-GR" sz="3000" b="0" dirty="0" smtClean="0"/>
              <a:t>2/2</a:t>
            </a:r>
            <a:endParaRPr lang="el-GR" altLang="el-GR" dirty="0" smtClean="0"/>
          </a:p>
        </p:txBody>
      </p:sp>
      <p:sp>
        <p:nvSpPr>
          <p:cNvPr id="2" name="Θέση περιεχομένου 1"/>
          <p:cNvSpPr>
            <a:spLocks noGrp="1"/>
          </p:cNvSpPr>
          <p:nvPr>
            <p:ph idx="1"/>
          </p:nvPr>
        </p:nvSpPr>
        <p:spPr>
          <a:xfrm>
            <a:off x="457200" y="1628800"/>
            <a:ext cx="8229600" cy="4608512"/>
          </a:xfrm>
        </p:spPr>
        <p:txBody>
          <a:bodyPr>
            <a:normAutofit/>
          </a:bodyPr>
          <a:lstStyle/>
          <a:p>
            <a:r>
              <a:rPr lang="el-GR" dirty="0"/>
              <a:t>Τα διαστερεομερή δεν ταυτίζονται αλλά ούτε έχουν σχέση αντικειμένου- </a:t>
            </a:r>
            <a:r>
              <a:rPr lang="el-GR" dirty="0" smtClean="0"/>
              <a:t>ειδώλου</a:t>
            </a:r>
            <a:r>
              <a:rPr lang="en-US" dirty="0" smtClean="0"/>
              <a:t>.</a:t>
            </a:r>
          </a:p>
          <a:p>
            <a:r>
              <a:rPr lang="el-GR" dirty="0"/>
              <a:t>Έχουν παρόμοιες χημικές αλλά διαφορετικές φυσικές ιδιότητες, όπως σημείο ζέσεως, δείκτης διάθλασης, διαλυτότητα, κ.ά</a:t>
            </a:r>
            <a:r>
              <a:rPr lang="el-GR" dirty="0" smtClean="0"/>
              <a:t>.</a:t>
            </a:r>
            <a:endParaRPr lang="en-US" dirty="0" smtClean="0"/>
          </a:p>
          <a:p>
            <a:pPr>
              <a:defRPr/>
            </a:pPr>
            <a:r>
              <a:rPr lang="el-GR" dirty="0"/>
              <a:t>Μία ένωση με ν ασύμμετρα άτομα </a:t>
            </a:r>
            <a:r>
              <a:rPr lang="en-US" dirty="0"/>
              <a:t>C</a:t>
            </a:r>
            <a:r>
              <a:rPr lang="el-GR" dirty="0"/>
              <a:t>, έχει 2</a:t>
            </a:r>
            <a:r>
              <a:rPr lang="el-GR" baseline="30000" dirty="0"/>
              <a:t>ν</a:t>
            </a:r>
            <a:r>
              <a:rPr lang="el-GR" dirty="0"/>
              <a:t> δυνατά </a:t>
            </a:r>
            <a:r>
              <a:rPr lang="el-GR" dirty="0" smtClean="0"/>
              <a:t>ισομερή,</a:t>
            </a:r>
            <a:r>
              <a:rPr lang="en-US" dirty="0" smtClean="0"/>
              <a:t> </a:t>
            </a:r>
            <a:r>
              <a:rPr lang="el-GR" dirty="0" smtClean="0"/>
              <a:t>τα </a:t>
            </a:r>
            <a:r>
              <a:rPr lang="el-GR" dirty="0"/>
              <a:t>οποία σχηματίζουν 2</a:t>
            </a:r>
            <a:r>
              <a:rPr lang="el-GR" baseline="30000" dirty="0"/>
              <a:t>ν-1</a:t>
            </a:r>
            <a:r>
              <a:rPr lang="el-GR" dirty="0"/>
              <a:t> ζεύγη εναντιομερών</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640308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Σπύρος Παπαγεωργίου</a:t>
            </a:r>
            <a:r>
              <a:rPr lang="el-GR" sz="2000" dirty="0"/>
              <a:t>. Σπύρος Παπαγεωργίου. «Ανόργανη και Οργανική Χημεία (Θ). </a:t>
            </a:r>
            <a:r>
              <a:rPr lang="el-GR" sz="2000" dirty="0" smtClean="0"/>
              <a:t>Ενότητα </a:t>
            </a:r>
            <a:r>
              <a:rPr lang="en-US" sz="2000" smtClean="0"/>
              <a:t>12</a:t>
            </a:r>
            <a:r>
              <a:rPr lang="en-US" sz="2000" smtClean="0"/>
              <a:t>:</a:t>
            </a:r>
            <a:r>
              <a:rPr lang="el-GR" sz="2000" dirty="0" smtClean="0"/>
              <a:t> </a:t>
            </a:r>
            <a:r>
              <a:rPr lang="el-GR" sz="2000" dirty="0"/>
              <a:t>Ισομέρεια».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008112"/>
          </a:xfrm>
        </p:spPr>
        <p:txBody>
          <a:bodyPr>
            <a:noAutofit/>
          </a:bodyPr>
          <a:lstStyle/>
          <a:p>
            <a:r>
              <a:rPr lang="el-GR" altLang="zh-TW" dirty="0" smtClean="0"/>
              <a:t>Λειτουργικές ομάδες-</a:t>
            </a:r>
            <a:br>
              <a:rPr lang="el-GR" altLang="zh-TW" dirty="0" smtClean="0"/>
            </a:br>
            <a:r>
              <a:rPr lang="el-GR" altLang="zh-TW" dirty="0" smtClean="0"/>
              <a:t>Ομόλογες σειρές</a:t>
            </a:r>
            <a:r>
              <a:rPr lang="en-US" altLang="zh-TW" dirty="0" smtClean="0"/>
              <a:t> </a:t>
            </a:r>
            <a:r>
              <a:rPr lang="el-GR" altLang="zh-TW" sz="3000" b="0" dirty="0" smtClean="0"/>
              <a:t>1/2</a:t>
            </a:r>
            <a:endParaRPr lang="en-US" altLang="zh-TW" sz="3000" b="0" dirty="0" smtClean="0"/>
          </a:p>
        </p:txBody>
      </p:sp>
      <p:grpSp>
        <p:nvGrpSpPr>
          <p:cNvPr id="6147" name="Group 4"/>
          <p:cNvGrpSpPr>
            <a:grpSpLocks/>
          </p:cNvGrpSpPr>
          <p:nvPr/>
        </p:nvGrpSpPr>
        <p:grpSpPr bwMode="auto">
          <a:xfrm>
            <a:off x="395288" y="1484313"/>
            <a:ext cx="8458200" cy="5029200"/>
            <a:chOff x="-3" y="-3"/>
            <a:chExt cx="4029" cy="2502"/>
          </a:xfrm>
        </p:grpSpPr>
        <p:grpSp>
          <p:nvGrpSpPr>
            <p:cNvPr id="6149" name="Group 5"/>
            <p:cNvGrpSpPr>
              <a:grpSpLocks/>
            </p:cNvGrpSpPr>
            <p:nvPr/>
          </p:nvGrpSpPr>
          <p:grpSpPr bwMode="auto">
            <a:xfrm>
              <a:off x="0" y="-3"/>
              <a:ext cx="4023" cy="2499"/>
              <a:chOff x="0" y="-3"/>
              <a:chExt cx="4023" cy="2499"/>
            </a:xfrm>
          </p:grpSpPr>
          <p:grpSp>
            <p:nvGrpSpPr>
              <p:cNvPr id="6151" name="Group 6"/>
              <p:cNvGrpSpPr>
                <a:grpSpLocks/>
              </p:cNvGrpSpPr>
              <p:nvPr/>
            </p:nvGrpSpPr>
            <p:grpSpPr bwMode="auto">
              <a:xfrm>
                <a:off x="0" y="0"/>
                <a:ext cx="988" cy="672"/>
                <a:chOff x="0" y="0"/>
                <a:chExt cx="988" cy="672"/>
              </a:xfrm>
            </p:grpSpPr>
            <p:sp>
              <p:nvSpPr>
                <p:cNvPr id="6197" name="Rectangle 7"/>
                <p:cNvSpPr>
                  <a:spLocks noChangeArrowheads="1"/>
                </p:cNvSpPr>
                <p:nvPr/>
              </p:nvSpPr>
              <p:spPr bwMode="auto">
                <a:xfrm>
                  <a:off x="11" y="0"/>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zh-TW" sz="2200" dirty="0">
                      <a:latin typeface="+mn-lt"/>
                      <a:ea typeface="MingLiU" pitchFamily="49" charset="-120"/>
                    </a:rPr>
                    <a:t>Χαρακτηριστική ομάδα</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98" name="Rectangle 8"/>
                <p:cNvSpPr>
                  <a:spLocks noChangeArrowheads="1"/>
                </p:cNvSpPr>
                <p:nvPr/>
              </p:nvSpPr>
              <p:spPr bwMode="auto">
                <a:xfrm>
                  <a:off x="0" y="0"/>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2" name="Group 9"/>
              <p:cNvGrpSpPr>
                <a:grpSpLocks/>
              </p:cNvGrpSpPr>
              <p:nvPr/>
            </p:nvGrpSpPr>
            <p:grpSpPr bwMode="auto">
              <a:xfrm>
                <a:off x="992" y="-3"/>
                <a:ext cx="988" cy="675"/>
                <a:chOff x="992" y="-3"/>
                <a:chExt cx="988" cy="675"/>
              </a:xfrm>
            </p:grpSpPr>
            <p:sp>
              <p:nvSpPr>
                <p:cNvPr id="6195" name="Rectangle 10"/>
                <p:cNvSpPr>
                  <a:spLocks noChangeArrowheads="1"/>
                </p:cNvSpPr>
                <p:nvPr/>
              </p:nvSpPr>
              <p:spPr bwMode="auto">
                <a:xfrm>
                  <a:off x="999" y="0"/>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zh-TW" sz="2200" dirty="0">
                      <a:latin typeface="+mn-lt"/>
                      <a:ea typeface="MingLiU" pitchFamily="49" charset="-120"/>
                    </a:rPr>
                    <a:t>Γενικός τύπος</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96" name="Rectangle 11"/>
                <p:cNvSpPr>
                  <a:spLocks noChangeArrowheads="1"/>
                </p:cNvSpPr>
                <p:nvPr/>
              </p:nvSpPr>
              <p:spPr bwMode="auto">
                <a:xfrm>
                  <a:off x="992" y="-3"/>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3" name="Group 12"/>
              <p:cNvGrpSpPr>
                <a:grpSpLocks/>
              </p:cNvGrpSpPr>
              <p:nvPr/>
            </p:nvGrpSpPr>
            <p:grpSpPr bwMode="auto">
              <a:xfrm>
                <a:off x="1976" y="0"/>
                <a:ext cx="981" cy="672"/>
                <a:chOff x="1976" y="0"/>
                <a:chExt cx="981" cy="672"/>
              </a:xfrm>
            </p:grpSpPr>
            <p:sp>
              <p:nvSpPr>
                <p:cNvPr id="6193" name="Rectangle 13"/>
                <p:cNvSpPr>
                  <a:spLocks noChangeArrowheads="1"/>
                </p:cNvSpPr>
                <p:nvPr/>
              </p:nvSpPr>
              <p:spPr bwMode="auto">
                <a:xfrm>
                  <a:off x="1987" y="0"/>
                  <a:ext cx="95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zh-TW" sz="2200" dirty="0">
                      <a:latin typeface="+mn-lt"/>
                      <a:ea typeface="MingLiU" pitchFamily="49" charset="-120"/>
                    </a:rPr>
                    <a:t>Όνομα</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94" name="Rectangle 14"/>
                <p:cNvSpPr>
                  <a:spLocks noChangeArrowheads="1"/>
                </p:cNvSpPr>
                <p:nvPr/>
              </p:nvSpPr>
              <p:spPr bwMode="auto">
                <a:xfrm>
                  <a:off x="1976" y="0"/>
                  <a:ext cx="98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4" name="Group 15"/>
              <p:cNvGrpSpPr>
                <a:grpSpLocks/>
              </p:cNvGrpSpPr>
              <p:nvPr/>
            </p:nvGrpSpPr>
            <p:grpSpPr bwMode="auto">
              <a:xfrm>
                <a:off x="2957" y="0"/>
                <a:ext cx="1066" cy="672"/>
                <a:chOff x="2957" y="0"/>
                <a:chExt cx="1066" cy="672"/>
              </a:xfrm>
            </p:grpSpPr>
            <p:sp>
              <p:nvSpPr>
                <p:cNvPr id="6191" name="Rectangle 16"/>
                <p:cNvSpPr>
                  <a:spLocks noChangeArrowheads="1"/>
                </p:cNvSpPr>
                <p:nvPr/>
              </p:nvSpPr>
              <p:spPr bwMode="auto">
                <a:xfrm>
                  <a:off x="2968" y="0"/>
                  <a:ext cx="10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zh-TW" sz="2200" dirty="0">
                      <a:latin typeface="+mn-lt"/>
                      <a:ea typeface="MingLiU" pitchFamily="49" charset="-120"/>
                    </a:rPr>
                    <a:t>Παράδειγμα</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92" name="Rectangle 17"/>
                <p:cNvSpPr>
                  <a:spLocks noChangeArrowheads="1"/>
                </p:cNvSpPr>
                <p:nvPr/>
              </p:nvSpPr>
              <p:spPr bwMode="auto">
                <a:xfrm>
                  <a:off x="2957" y="0"/>
                  <a:ext cx="1066"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5" name="Group 18"/>
              <p:cNvGrpSpPr>
                <a:grpSpLocks/>
              </p:cNvGrpSpPr>
              <p:nvPr/>
            </p:nvGrpSpPr>
            <p:grpSpPr bwMode="auto">
              <a:xfrm>
                <a:off x="0" y="672"/>
                <a:ext cx="988" cy="864"/>
                <a:chOff x="0" y="672"/>
                <a:chExt cx="988" cy="864"/>
              </a:xfrm>
            </p:grpSpPr>
            <p:sp>
              <p:nvSpPr>
                <p:cNvPr id="6189" name="Rectangle 19"/>
                <p:cNvSpPr>
                  <a:spLocks noChangeArrowheads="1"/>
                </p:cNvSpPr>
                <p:nvPr/>
              </p:nvSpPr>
              <p:spPr bwMode="auto">
                <a:xfrm>
                  <a:off x="11" y="672"/>
                  <a:ext cx="96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zh-TW" sz="2200" dirty="0">
                      <a:latin typeface="+mn-lt"/>
                      <a:ea typeface="MingLiU" pitchFamily="49" charset="-120"/>
                    </a:rPr>
                    <a:t>Κορεσμένος </a:t>
                  </a:r>
                  <a:r>
                    <a:rPr lang="el-GR" altLang="zh-TW" sz="2200" dirty="0" smtClean="0">
                      <a:latin typeface="+mn-lt"/>
                      <a:ea typeface="MingLiU" pitchFamily="49" charset="-120"/>
                    </a:rPr>
                    <a:t>υδρογονάνθρα-κας</a:t>
                  </a:r>
                  <a:endParaRPr lang="en-US" altLang="zh-TW" sz="2200" dirty="0">
                    <a:latin typeface="+mn-lt"/>
                  </a:endParaRPr>
                </a:p>
              </p:txBody>
            </p:sp>
            <p:sp>
              <p:nvSpPr>
                <p:cNvPr id="6190" name="Rectangle 20"/>
                <p:cNvSpPr>
                  <a:spLocks noChangeArrowheads="1"/>
                </p:cNvSpPr>
                <p:nvPr/>
              </p:nvSpPr>
              <p:spPr bwMode="auto">
                <a:xfrm>
                  <a:off x="0" y="672"/>
                  <a:ext cx="988"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6" name="Group 21"/>
              <p:cNvGrpSpPr>
                <a:grpSpLocks/>
              </p:cNvGrpSpPr>
              <p:nvPr/>
            </p:nvGrpSpPr>
            <p:grpSpPr bwMode="auto">
              <a:xfrm>
                <a:off x="988" y="672"/>
                <a:ext cx="988" cy="864"/>
                <a:chOff x="988" y="672"/>
                <a:chExt cx="988" cy="864"/>
              </a:xfrm>
            </p:grpSpPr>
            <p:sp>
              <p:nvSpPr>
                <p:cNvPr id="6187" name="Rectangle 22"/>
                <p:cNvSpPr>
                  <a:spLocks noChangeArrowheads="1"/>
                </p:cNvSpPr>
                <p:nvPr/>
              </p:nvSpPr>
              <p:spPr bwMode="auto">
                <a:xfrm>
                  <a:off x="999" y="672"/>
                  <a:ext cx="96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C</a:t>
                  </a:r>
                  <a:r>
                    <a:rPr lang="en-US" altLang="zh-TW" sz="2200" baseline="-30000" dirty="0">
                      <a:latin typeface="+mn-lt"/>
                      <a:ea typeface="MingLiU" pitchFamily="49" charset="-120"/>
                    </a:rPr>
                    <a:t>n</a:t>
                  </a:r>
                  <a:r>
                    <a:rPr lang="en-US" altLang="zh-TW" sz="2200" dirty="0">
                      <a:latin typeface="+mn-lt"/>
                      <a:ea typeface="MingLiU" pitchFamily="49" charset="-120"/>
                    </a:rPr>
                    <a:t>H</a:t>
                  </a:r>
                  <a:r>
                    <a:rPr lang="en-US" altLang="zh-TW" sz="2200" baseline="-30000" dirty="0">
                      <a:latin typeface="+mn-lt"/>
                      <a:ea typeface="MingLiU" pitchFamily="49" charset="-120"/>
                    </a:rPr>
                    <a:t>2n+2</a:t>
                  </a:r>
                  <a:r>
                    <a:rPr lang="en-US" altLang="zh-TW" sz="2200" dirty="0">
                      <a:latin typeface="+mn-lt"/>
                      <a:ea typeface="MingLiU" pitchFamily="49" charset="-120"/>
                    </a:rPr>
                    <a:t> </a:t>
                  </a:r>
                </a:p>
                <a:p>
                  <a:pPr algn="ctr">
                    <a:spcBef>
                      <a:spcPct val="0"/>
                    </a:spcBef>
                    <a:buFontTx/>
                    <a:buNone/>
                  </a:pPr>
                  <a:endParaRPr lang="en-US" altLang="zh-TW" sz="2200" dirty="0">
                    <a:latin typeface="+mn-lt"/>
                  </a:endParaRPr>
                </a:p>
              </p:txBody>
            </p:sp>
            <p:sp>
              <p:nvSpPr>
                <p:cNvPr id="6188" name="Rectangle 23"/>
                <p:cNvSpPr>
                  <a:spLocks noChangeArrowheads="1"/>
                </p:cNvSpPr>
                <p:nvPr/>
              </p:nvSpPr>
              <p:spPr bwMode="auto">
                <a:xfrm>
                  <a:off x="988" y="672"/>
                  <a:ext cx="988"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7" name="Group 24"/>
              <p:cNvGrpSpPr>
                <a:grpSpLocks/>
              </p:cNvGrpSpPr>
              <p:nvPr/>
            </p:nvGrpSpPr>
            <p:grpSpPr bwMode="auto">
              <a:xfrm>
                <a:off x="1976" y="672"/>
                <a:ext cx="981" cy="864"/>
                <a:chOff x="1976" y="672"/>
                <a:chExt cx="981" cy="864"/>
              </a:xfrm>
            </p:grpSpPr>
            <p:sp>
              <p:nvSpPr>
                <p:cNvPr id="6185" name="Rectangle 25"/>
                <p:cNvSpPr>
                  <a:spLocks noChangeArrowheads="1"/>
                </p:cNvSpPr>
                <p:nvPr/>
              </p:nvSpPr>
              <p:spPr bwMode="auto">
                <a:xfrm>
                  <a:off x="1987" y="672"/>
                  <a:ext cx="95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alk</a:t>
                  </a:r>
                  <a:r>
                    <a:rPr lang="en-US" altLang="zh-TW" sz="2200" b="1" u="sng" dirty="0">
                      <a:latin typeface="+mn-lt"/>
                      <a:ea typeface="MingLiU" pitchFamily="49" charset="-120"/>
                    </a:rPr>
                    <a:t>ane</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86" name="Rectangle 26"/>
                <p:cNvSpPr>
                  <a:spLocks noChangeArrowheads="1"/>
                </p:cNvSpPr>
                <p:nvPr/>
              </p:nvSpPr>
              <p:spPr bwMode="auto">
                <a:xfrm>
                  <a:off x="1976" y="672"/>
                  <a:ext cx="981"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8" name="Group 27"/>
              <p:cNvGrpSpPr>
                <a:grpSpLocks/>
              </p:cNvGrpSpPr>
              <p:nvPr/>
            </p:nvGrpSpPr>
            <p:grpSpPr bwMode="auto">
              <a:xfrm>
                <a:off x="2957" y="672"/>
                <a:ext cx="1066" cy="864"/>
                <a:chOff x="2957" y="672"/>
                <a:chExt cx="1066" cy="864"/>
              </a:xfrm>
            </p:grpSpPr>
            <p:sp>
              <p:nvSpPr>
                <p:cNvPr id="6183" name="Rectangle 28"/>
                <p:cNvSpPr>
                  <a:spLocks noChangeArrowheads="1"/>
                </p:cNvSpPr>
                <p:nvPr/>
              </p:nvSpPr>
              <p:spPr bwMode="auto">
                <a:xfrm>
                  <a:off x="2968" y="672"/>
                  <a:ext cx="104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CH</a:t>
                  </a:r>
                  <a:r>
                    <a:rPr lang="en-US" altLang="zh-TW" sz="2200" baseline="-30000" dirty="0">
                      <a:latin typeface="+mn-lt"/>
                      <a:ea typeface="MingLiU" pitchFamily="49" charset="-120"/>
                    </a:rPr>
                    <a:t>4</a:t>
                  </a:r>
                  <a:r>
                    <a:rPr lang="en-US" altLang="zh-TW" sz="2200" dirty="0">
                      <a:latin typeface="+mn-lt"/>
                      <a:ea typeface="MingLiU" pitchFamily="49" charset="-120"/>
                    </a:rPr>
                    <a:t> </a:t>
                  </a:r>
                </a:p>
                <a:p>
                  <a:pPr algn="ctr">
                    <a:spcBef>
                      <a:spcPct val="0"/>
                    </a:spcBef>
                    <a:buFontTx/>
                    <a:buNone/>
                  </a:pPr>
                  <a:r>
                    <a:rPr lang="en-US" altLang="zh-TW" sz="2200" dirty="0">
                      <a:latin typeface="+mn-lt"/>
                      <a:ea typeface="MingLiU" pitchFamily="49" charset="-120"/>
                    </a:rPr>
                    <a:t>meth</a:t>
                  </a:r>
                  <a:r>
                    <a:rPr lang="en-US" altLang="zh-TW" sz="2200" b="1" u="sng" dirty="0">
                      <a:latin typeface="+mn-lt"/>
                      <a:ea typeface="MingLiU" pitchFamily="49" charset="-120"/>
                    </a:rPr>
                    <a:t>ane</a:t>
                  </a:r>
                  <a:endParaRPr lang="en-US" altLang="zh-TW" sz="2200" dirty="0">
                    <a:latin typeface="+mn-lt"/>
                  </a:endParaRPr>
                </a:p>
              </p:txBody>
            </p:sp>
            <p:sp>
              <p:nvSpPr>
                <p:cNvPr id="6184" name="Rectangle 29"/>
                <p:cNvSpPr>
                  <a:spLocks noChangeArrowheads="1"/>
                </p:cNvSpPr>
                <p:nvPr/>
              </p:nvSpPr>
              <p:spPr bwMode="auto">
                <a:xfrm>
                  <a:off x="2957" y="672"/>
                  <a:ext cx="1066"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59" name="Group 30"/>
              <p:cNvGrpSpPr>
                <a:grpSpLocks/>
              </p:cNvGrpSpPr>
              <p:nvPr/>
            </p:nvGrpSpPr>
            <p:grpSpPr bwMode="auto">
              <a:xfrm>
                <a:off x="0" y="1536"/>
                <a:ext cx="988" cy="480"/>
                <a:chOff x="0" y="1536"/>
                <a:chExt cx="988" cy="480"/>
              </a:xfrm>
            </p:grpSpPr>
            <p:sp>
              <p:nvSpPr>
                <p:cNvPr id="6181" name="Rectangle 31"/>
                <p:cNvSpPr>
                  <a:spLocks noChangeArrowheads="1" noTextEdit="1"/>
                </p:cNvSpPr>
                <p:nvPr/>
              </p:nvSpPr>
              <p:spPr bwMode="auto">
                <a:xfrm>
                  <a:off x="11" y="1536"/>
                  <a:ext cx="96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sz="2200" dirty="0">
                    <a:latin typeface="+mn-lt"/>
                  </a:endParaRPr>
                </a:p>
              </p:txBody>
            </p:sp>
            <p:sp>
              <p:nvSpPr>
                <p:cNvPr id="6182" name="Rectangle 32"/>
                <p:cNvSpPr>
                  <a:spLocks noChangeArrowheads="1"/>
                </p:cNvSpPr>
                <p:nvPr/>
              </p:nvSpPr>
              <p:spPr bwMode="auto">
                <a:xfrm>
                  <a:off x="0" y="1536"/>
                  <a:ext cx="988"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60" name="Group 33"/>
              <p:cNvGrpSpPr>
                <a:grpSpLocks/>
              </p:cNvGrpSpPr>
              <p:nvPr/>
            </p:nvGrpSpPr>
            <p:grpSpPr bwMode="auto">
              <a:xfrm>
                <a:off x="988" y="1536"/>
                <a:ext cx="988" cy="480"/>
                <a:chOff x="988" y="1536"/>
                <a:chExt cx="988" cy="480"/>
              </a:xfrm>
            </p:grpSpPr>
            <p:sp>
              <p:nvSpPr>
                <p:cNvPr id="6179" name="Rectangle 34"/>
                <p:cNvSpPr>
                  <a:spLocks noChangeArrowheads="1"/>
                </p:cNvSpPr>
                <p:nvPr/>
              </p:nvSpPr>
              <p:spPr bwMode="auto">
                <a:xfrm>
                  <a:off x="999" y="1536"/>
                  <a:ext cx="9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C</a:t>
                  </a:r>
                  <a:r>
                    <a:rPr lang="en-US" altLang="zh-TW" sz="2200" baseline="-30000" dirty="0">
                      <a:latin typeface="+mn-lt"/>
                      <a:ea typeface="MingLiU" pitchFamily="49" charset="-120"/>
                    </a:rPr>
                    <a:t>n</a:t>
                  </a:r>
                  <a:r>
                    <a:rPr lang="en-US" altLang="zh-TW" sz="2200" dirty="0">
                      <a:latin typeface="+mn-lt"/>
                      <a:ea typeface="MingLiU" pitchFamily="49" charset="-120"/>
                    </a:rPr>
                    <a:t>H</a:t>
                  </a:r>
                  <a:r>
                    <a:rPr lang="en-US" altLang="zh-TW" sz="2200" baseline="-30000" dirty="0">
                      <a:latin typeface="+mn-lt"/>
                      <a:ea typeface="MingLiU" pitchFamily="49" charset="-120"/>
                    </a:rPr>
                    <a:t>2n</a:t>
                  </a:r>
                  <a:r>
                    <a:rPr lang="en-US" altLang="zh-TW" sz="2200" dirty="0">
                      <a:latin typeface="+mn-lt"/>
                      <a:ea typeface="MingLiU" pitchFamily="49" charset="-120"/>
                    </a:rPr>
                    <a:t> </a:t>
                  </a:r>
                </a:p>
                <a:p>
                  <a:pPr algn="ctr">
                    <a:spcBef>
                      <a:spcPct val="0"/>
                    </a:spcBef>
                    <a:buFontTx/>
                    <a:buNone/>
                  </a:pPr>
                  <a:endParaRPr lang="en-US" altLang="zh-TW" sz="2200" dirty="0">
                    <a:latin typeface="+mn-lt"/>
                  </a:endParaRPr>
                </a:p>
              </p:txBody>
            </p:sp>
            <p:sp>
              <p:nvSpPr>
                <p:cNvPr id="6180" name="Rectangle 35"/>
                <p:cNvSpPr>
                  <a:spLocks noChangeArrowheads="1"/>
                </p:cNvSpPr>
                <p:nvPr/>
              </p:nvSpPr>
              <p:spPr bwMode="auto">
                <a:xfrm>
                  <a:off x="988" y="1536"/>
                  <a:ext cx="988"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61" name="Group 36"/>
              <p:cNvGrpSpPr>
                <a:grpSpLocks/>
              </p:cNvGrpSpPr>
              <p:nvPr/>
            </p:nvGrpSpPr>
            <p:grpSpPr bwMode="auto">
              <a:xfrm>
                <a:off x="1976" y="1536"/>
                <a:ext cx="981" cy="480"/>
                <a:chOff x="1976" y="1536"/>
                <a:chExt cx="981" cy="480"/>
              </a:xfrm>
            </p:grpSpPr>
            <p:sp>
              <p:nvSpPr>
                <p:cNvPr id="6177" name="Rectangle 37"/>
                <p:cNvSpPr>
                  <a:spLocks noChangeArrowheads="1"/>
                </p:cNvSpPr>
                <p:nvPr/>
              </p:nvSpPr>
              <p:spPr bwMode="auto">
                <a:xfrm>
                  <a:off x="1987" y="1536"/>
                  <a:ext cx="95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alk</a:t>
                  </a:r>
                  <a:r>
                    <a:rPr lang="en-US" altLang="zh-TW" sz="2200" b="1" u="sng" dirty="0">
                      <a:latin typeface="+mn-lt"/>
                      <a:ea typeface="MingLiU" pitchFamily="49" charset="-120"/>
                    </a:rPr>
                    <a:t>ene</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78" name="Rectangle 38"/>
                <p:cNvSpPr>
                  <a:spLocks noChangeArrowheads="1"/>
                </p:cNvSpPr>
                <p:nvPr/>
              </p:nvSpPr>
              <p:spPr bwMode="auto">
                <a:xfrm>
                  <a:off x="1976" y="1536"/>
                  <a:ext cx="981"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62" name="Group 39"/>
              <p:cNvGrpSpPr>
                <a:grpSpLocks/>
              </p:cNvGrpSpPr>
              <p:nvPr/>
            </p:nvGrpSpPr>
            <p:grpSpPr bwMode="auto">
              <a:xfrm>
                <a:off x="2957" y="1536"/>
                <a:ext cx="1066" cy="480"/>
                <a:chOff x="2957" y="1536"/>
                <a:chExt cx="1066" cy="480"/>
              </a:xfrm>
            </p:grpSpPr>
            <p:sp>
              <p:nvSpPr>
                <p:cNvPr id="6175" name="Rectangle 40"/>
                <p:cNvSpPr>
                  <a:spLocks noChangeArrowheads="1"/>
                </p:cNvSpPr>
                <p:nvPr/>
              </p:nvSpPr>
              <p:spPr bwMode="auto">
                <a:xfrm>
                  <a:off x="2968" y="1536"/>
                  <a:ext cx="104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eth</a:t>
                  </a:r>
                  <a:r>
                    <a:rPr lang="en-US" altLang="zh-TW" sz="2200" b="1" u="sng" dirty="0">
                      <a:latin typeface="+mn-lt"/>
                      <a:ea typeface="MingLiU" pitchFamily="49" charset="-120"/>
                    </a:rPr>
                    <a:t>ene</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76" name="Rectangle 41"/>
                <p:cNvSpPr>
                  <a:spLocks noChangeArrowheads="1"/>
                </p:cNvSpPr>
                <p:nvPr/>
              </p:nvSpPr>
              <p:spPr bwMode="auto">
                <a:xfrm>
                  <a:off x="2957" y="1536"/>
                  <a:ext cx="1066"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63" name="Group 42"/>
              <p:cNvGrpSpPr>
                <a:grpSpLocks/>
              </p:cNvGrpSpPr>
              <p:nvPr/>
            </p:nvGrpSpPr>
            <p:grpSpPr bwMode="auto">
              <a:xfrm>
                <a:off x="0" y="2016"/>
                <a:ext cx="988" cy="480"/>
                <a:chOff x="0" y="2016"/>
                <a:chExt cx="988" cy="480"/>
              </a:xfrm>
            </p:grpSpPr>
            <p:sp>
              <p:nvSpPr>
                <p:cNvPr id="6173" name="Rectangle 43"/>
                <p:cNvSpPr>
                  <a:spLocks noChangeArrowheads="1"/>
                </p:cNvSpPr>
                <p:nvPr/>
              </p:nvSpPr>
              <p:spPr bwMode="auto">
                <a:xfrm>
                  <a:off x="11" y="2016"/>
                  <a:ext cx="9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l-GR" altLang="zh-TW" sz="2200" dirty="0">
                    <a:latin typeface="+mn-lt"/>
                    <a:ea typeface="MingLiU" pitchFamily="49" charset="-120"/>
                  </a:endParaRPr>
                </a:p>
                <a:p>
                  <a:pPr algn="ctr" eaLnBrk="1" hangingPunct="1">
                    <a:spcBef>
                      <a:spcPct val="0"/>
                    </a:spcBef>
                    <a:buFontTx/>
                    <a:buNone/>
                  </a:pPr>
                  <a:r>
                    <a:rPr lang="en-US" altLang="zh-TW" sz="2200" dirty="0">
                      <a:latin typeface="+mn-lt"/>
                      <a:ea typeface="MingLiU" pitchFamily="49" charset="-120"/>
                    </a:rPr>
                    <a:t>-C</a:t>
                  </a:r>
                  <a:r>
                    <a:rPr lang="en-US" altLang="zh-TW" sz="2200" dirty="0">
                      <a:latin typeface="+mn-lt"/>
                      <a:ea typeface="MingLiU" pitchFamily="49" charset="-120"/>
                      <a:sym typeface="Symbol" pitchFamily="18" charset="2"/>
                    </a:rPr>
                    <a:t></a:t>
                  </a:r>
                  <a:r>
                    <a:rPr lang="en-US" altLang="zh-TW" sz="2200" dirty="0">
                      <a:latin typeface="+mn-lt"/>
                      <a:ea typeface="MingLiU" pitchFamily="49" charset="-120"/>
                    </a:rPr>
                    <a:t>C-</a:t>
                  </a:r>
                  <a:endParaRPr lang="en-US" altLang="zh-TW" sz="2200" dirty="0">
                    <a:latin typeface="+mn-lt"/>
                    <a:ea typeface="MingLiU" pitchFamily="49" charset="-120"/>
                    <a:sym typeface="Symbol" pitchFamily="18" charset="2"/>
                  </a:endParaRPr>
                </a:p>
                <a:p>
                  <a:pPr algn="ctr">
                    <a:spcBef>
                      <a:spcPct val="0"/>
                    </a:spcBef>
                    <a:buFontTx/>
                    <a:buNone/>
                  </a:pPr>
                  <a:endParaRPr lang="en-US" altLang="zh-TW" sz="2200" dirty="0">
                    <a:latin typeface="+mn-lt"/>
                    <a:ea typeface="MingLiU" pitchFamily="49" charset="-120"/>
                    <a:sym typeface="Symbol" pitchFamily="18" charset="2"/>
                  </a:endParaRPr>
                </a:p>
              </p:txBody>
            </p:sp>
            <p:sp>
              <p:nvSpPr>
                <p:cNvPr id="6174" name="Rectangle 44"/>
                <p:cNvSpPr>
                  <a:spLocks noChangeArrowheads="1"/>
                </p:cNvSpPr>
                <p:nvPr/>
              </p:nvSpPr>
              <p:spPr bwMode="auto">
                <a:xfrm>
                  <a:off x="0" y="2016"/>
                  <a:ext cx="988"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64" name="Group 45"/>
              <p:cNvGrpSpPr>
                <a:grpSpLocks/>
              </p:cNvGrpSpPr>
              <p:nvPr/>
            </p:nvGrpSpPr>
            <p:grpSpPr bwMode="auto">
              <a:xfrm>
                <a:off x="988" y="2016"/>
                <a:ext cx="988" cy="480"/>
                <a:chOff x="988" y="2016"/>
                <a:chExt cx="988" cy="480"/>
              </a:xfrm>
            </p:grpSpPr>
            <p:sp>
              <p:nvSpPr>
                <p:cNvPr id="6171" name="Rectangle 46"/>
                <p:cNvSpPr>
                  <a:spLocks noChangeArrowheads="1"/>
                </p:cNvSpPr>
                <p:nvPr/>
              </p:nvSpPr>
              <p:spPr bwMode="auto">
                <a:xfrm>
                  <a:off x="999" y="2016"/>
                  <a:ext cx="9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C</a:t>
                  </a:r>
                  <a:r>
                    <a:rPr lang="en-US" altLang="zh-TW" sz="2200" baseline="-30000" dirty="0">
                      <a:latin typeface="+mn-lt"/>
                      <a:ea typeface="MingLiU" pitchFamily="49" charset="-120"/>
                    </a:rPr>
                    <a:t>n</a:t>
                  </a:r>
                  <a:r>
                    <a:rPr lang="en-US" altLang="zh-TW" sz="2200" dirty="0">
                      <a:latin typeface="+mn-lt"/>
                      <a:ea typeface="MingLiU" pitchFamily="49" charset="-120"/>
                    </a:rPr>
                    <a:t>H</a:t>
                  </a:r>
                  <a:r>
                    <a:rPr lang="en-US" altLang="zh-TW" sz="2200" baseline="-30000" dirty="0">
                      <a:latin typeface="+mn-lt"/>
                      <a:ea typeface="MingLiU" pitchFamily="49" charset="-120"/>
                    </a:rPr>
                    <a:t>2n-2</a:t>
                  </a:r>
                  <a:r>
                    <a:rPr lang="en-US" altLang="zh-TW" sz="2200" dirty="0">
                      <a:latin typeface="+mn-lt"/>
                      <a:ea typeface="MingLiU" pitchFamily="49" charset="-120"/>
                    </a:rPr>
                    <a:t> </a:t>
                  </a:r>
                </a:p>
                <a:p>
                  <a:pPr algn="ctr">
                    <a:spcBef>
                      <a:spcPct val="0"/>
                    </a:spcBef>
                    <a:buFontTx/>
                    <a:buNone/>
                  </a:pPr>
                  <a:endParaRPr lang="en-US" altLang="zh-TW" sz="2200" dirty="0">
                    <a:latin typeface="+mn-lt"/>
                  </a:endParaRPr>
                </a:p>
              </p:txBody>
            </p:sp>
            <p:sp>
              <p:nvSpPr>
                <p:cNvPr id="6172" name="Rectangle 47"/>
                <p:cNvSpPr>
                  <a:spLocks noChangeArrowheads="1"/>
                </p:cNvSpPr>
                <p:nvPr/>
              </p:nvSpPr>
              <p:spPr bwMode="auto">
                <a:xfrm>
                  <a:off x="988" y="2016"/>
                  <a:ext cx="988"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65" name="Group 48"/>
              <p:cNvGrpSpPr>
                <a:grpSpLocks/>
              </p:cNvGrpSpPr>
              <p:nvPr/>
            </p:nvGrpSpPr>
            <p:grpSpPr bwMode="auto">
              <a:xfrm>
                <a:off x="1976" y="2016"/>
                <a:ext cx="981" cy="480"/>
                <a:chOff x="1976" y="2016"/>
                <a:chExt cx="981" cy="480"/>
              </a:xfrm>
            </p:grpSpPr>
            <p:sp>
              <p:nvSpPr>
                <p:cNvPr id="6169" name="Rectangle 49"/>
                <p:cNvSpPr>
                  <a:spLocks noChangeArrowheads="1"/>
                </p:cNvSpPr>
                <p:nvPr/>
              </p:nvSpPr>
              <p:spPr bwMode="auto">
                <a:xfrm>
                  <a:off x="1987" y="2016"/>
                  <a:ext cx="95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alk</a:t>
                  </a:r>
                  <a:r>
                    <a:rPr lang="en-US" altLang="zh-TW" sz="2200" b="1" u="sng" dirty="0">
                      <a:latin typeface="+mn-lt"/>
                      <a:ea typeface="MingLiU" pitchFamily="49" charset="-120"/>
                    </a:rPr>
                    <a:t>yne</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70" name="Rectangle 50"/>
                <p:cNvSpPr>
                  <a:spLocks noChangeArrowheads="1"/>
                </p:cNvSpPr>
                <p:nvPr/>
              </p:nvSpPr>
              <p:spPr bwMode="auto">
                <a:xfrm>
                  <a:off x="1976" y="2016"/>
                  <a:ext cx="981"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nvGrpSpPr>
              <p:cNvPr id="6166" name="Group 51"/>
              <p:cNvGrpSpPr>
                <a:grpSpLocks/>
              </p:cNvGrpSpPr>
              <p:nvPr/>
            </p:nvGrpSpPr>
            <p:grpSpPr bwMode="auto">
              <a:xfrm>
                <a:off x="2957" y="2016"/>
                <a:ext cx="1066" cy="480"/>
                <a:chOff x="2957" y="2016"/>
                <a:chExt cx="1066" cy="480"/>
              </a:xfrm>
            </p:grpSpPr>
            <p:sp>
              <p:nvSpPr>
                <p:cNvPr id="6167" name="Rectangle 52"/>
                <p:cNvSpPr>
                  <a:spLocks noChangeArrowheads="1"/>
                </p:cNvSpPr>
                <p:nvPr/>
              </p:nvSpPr>
              <p:spPr bwMode="auto">
                <a:xfrm>
                  <a:off x="2968" y="2016"/>
                  <a:ext cx="104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200" dirty="0">
                      <a:latin typeface="+mn-lt"/>
                      <a:ea typeface="MingLiU" pitchFamily="49" charset="-120"/>
                    </a:rPr>
                    <a:t>eth</a:t>
                  </a:r>
                  <a:r>
                    <a:rPr lang="en-US" altLang="zh-TW" sz="2200" b="1" u="sng" dirty="0">
                      <a:latin typeface="+mn-lt"/>
                      <a:ea typeface="MingLiU" pitchFamily="49" charset="-120"/>
                    </a:rPr>
                    <a:t>yne</a:t>
                  </a:r>
                  <a:endParaRPr lang="en-US" altLang="zh-TW" sz="2200" dirty="0">
                    <a:latin typeface="+mn-lt"/>
                    <a:ea typeface="MingLiU" pitchFamily="49" charset="-120"/>
                  </a:endParaRPr>
                </a:p>
                <a:p>
                  <a:pPr algn="ctr">
                    <a:spcBef>
                      <a:spcPct val="0"/>
                    </a:spcBef>
                    <a:buFontTx/>
                    <a:buNone/>
                  </a:pPr>
                  <a:endParaRPr lang="en-US" altLang="zh-TW" sz="2200" dirty="0">
                    <a:latin typeface="+mn-lt"/>
                  </a:endParaRPr>
                </a:p>
              </p:txBody>
            </p:sp>
            <p:sp>
              <p:nvSpPr>
                <p:cNvPr id="6168" name="Rectangle 53"/>
                <p:cNvSpPr>
                  <a:spLocks noChangeArrowheads="1"/>
                </p:cNvSpPr>
                <p:nvPr/>
              </p:nvSpPr>
              <p:spPr bwMode="auto">
                <a:xfrm>
                  <a:off x="2957" y="2016"/>
                  <a:ext cx="1066"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grpSp>
        <p:sp>
          <p:nvSpPr>
            <p:cNvPr id="6150" name="Rectangle 54"/>
            <p:cNvSpPr>
              <a:spLocks noChangeArrowheads="1"/>
            </p:cNvSpPr>
            <p:nvPr/>
          </p:nvSpPr>
          <p:spPr bwMode="auto">
            <a:xfrm>
              <a:off x="-3" y="-3"/>
              <a:ext cx="4029" cy="2502"/>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2200" dirty="0">
                <a:latin typeface="+mn-lt"/>
              </a:endParaRPr>
            </a:p>
          </p:txBody>
        </p:sp>
      </p:grpSp>
      <p:sp>
        <p:nvSpPr>
          <p:cNvPr id="6148" name="Rectangle 43"/>
          <p:cNvSpPr>
            <a:spLocks noChangeArrowheads="1"/>
          </p:cNvSpPr>
          <p:nvPr/>
        </p:nvSpPr>
        <p:spPr bwMode="auto">
          <a:xfrm>
            <a:off x="395288" y="4581525"/>
            <a:ext cx="20272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l-GR" altLang="zh-TW" sz="2000" dirty="0">
              <a:latin typeface="Arial" pitchFamily="34" charset="0"/>
              <a:ea typeface="MingLiU" pitchFamily="49" charset="-120"/>
            </a:endParaRPr>
          </a:p>
          <a:p>
            <a:pPr algn="ctr" eaLnBrk="1" hangingPunct="1">
              <a:spcBef>
                <a:spcPct val="0"/>
              </a:spcBef>
              <a:buFontTx/>
              <a:buNone/>
            </a:pPr>
            <a:r>
              <a:rPr lang="en-US" altLang="zh-TW" sz="2000" dirty="0">
                <a:latin typeface="Arial" pitchFamily="34" charset="0"/>
                <a:ea typeface="MingLiU" pitchFamily="49" charset="-120"/>
              </a:rPr>
              <a:t>-C</a:t>
            </a:r>
            <a:r>
              <a:rPr lang="en-US" altLang="zh-TW" sz="2000" dirty="0">
                <a:latin typeface="Arial" pitchFamily="34" charset="0"/>
                <a:ea typeface="MingLiU" pitchFamily="49" charset="-120"/>
                <a:sym typeface="Symbol" pitchFamily="18" charset="2"/>
              </a:rPr>
              <a:t>=</a:t>
            </a:r>
            <a:r>
              <a:rPr lang="en-US" altLang="zh-TW" sz="2000" dirty="0">
                <a:latin typeface="Tahoma" pitchFamily="34" charset="0"/>
                <a:ea typeface="MingLiU" pitchFamily="49" charset="-120"/>
              </a:rPr>
              <a:t>C-</a:t>
            </a:r>
            <a:endParaRPr lang="en-US" altLang="zh-TW" sz="2000" dirty="0">
              <a:latin typeface="Arial" pitchFamily="34" charset="0"/>
              <a:ea typeface="MingLiU" pitchFamily="49" charset="-120"/>
              <a:sym typeface="Symbol" pitchFamily="18" charset="2"/>
            </a:endParaRPr>
          </a:p>
          <a:p>
            <a:pPr algn="ctr">
              <a:spcBef>
                <a:spcPct val="0"/>
              </a:spcBef>
              <a:buFontTx/>
              <a:buNone/>
            </a:pPr>
            <a:endParaRPr lang="en-US" altLang="zh-TW" sz="2800" dirty="0">
              <a:latin typeface="Arial" pitchFamily="34" charset="0"/>
              <a:ea typeface="MingLiU" pitchFamily="49" charset="-120"/>
              <a:sym typeface="Symbol" pitchFamily="18" charset="2"/>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850995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
          <p:cNvGrpSpPr>
            <a:grpSpLocks/>
          </p:cNvGrpSpPr>
          <p:nvPr/>
        </p:nvGrpSpPr>
        <p:grpSpPr bwMode="auto">
          <a:xfrm>
            <a:off x="395288" y="1557338"/>
            <a:ext cx="8458200" cy="4648200"/>
            <a:chOff x="-3" y="-3"/>
            <a:chExt cx="4029" cy="2022"/>
          </a:xfrm>
        </p:grpSpPr>
        <p:grpSp>
          <p:nvGrpSpPr>
            <p:cNvPr id="7174" name="Group 5"/>
            <p:cNvGrpSpPr>
              <a:grpSpLocks/>
            </p:cNvGrpSpPr>
            <p:nvPr/>
          </p:nvGrpSpPr>
          <p:grpSpPr bwMode="auto">
            <a:xfrm>
              <a:off x="0" y="0"/>
              <a:ext cx="4023" cy="2016"/>
              <a:chOff x="0" y="0"/>
              <a:chExt cx="4023" cy="2016"/>
            </a:xfrm>
          </p:grpSpPr>
          <p:grpSp>
            <p:nvGrpSpPr>
              <p:cNvPr id="7176" name="Group 6"/>
              <p:cNvGrpSpPr>
                <a:grpSpLocks/>
              </p:cNvGrpSpPr>
              <p:nvPr/>
            </p:nvGrpSpPr>
            <p:grpSpPr bwMode="auto">
              <a:xfrm>
                <a:off x="0" y="0"/>
                <a:ext cx="988" cy="672"/>
                <a:chOff x="0" y="0"/>
                <a:chExt cx="988" cy="672"/>
              </a:xfrm>
            </p:grpSpPr>
            <p:sp>
              <p:nvSpPr>
                <p:cNvPr id="7210" name="Rectangle 7"/>
                <p:cNvSpPr>
                  <a:spLocks noChangeArrowheads="1" noTextEdit="1"/>
                </p:cNvSpPr>
                <p:nvPr/>
              </p:nvSpPr>
              <p:spPr bwMode="auto">
                <a:xfrm>
                  <a:off x="11" y="0"/>
                  <a:ext cx="96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dirty="0">
                    <a:latin typeface="+mn-lt"/>
                  </a:endParaRPr>
                </a:p>
              </p:txBody>
            </p:sp>
            <p:sp>
              <p:nvSpPr>
                <p:cNvPr id="7211" name="Rectangle 8"/>
                <p:cNvSpPr>
                  <a:spLocks noChangeArrowheads="1"/>
                </p:cNvSpPr>
                <p:nvPr/>
              </p:nvSpPr>
              <p:spPr bwMode="auto">
                <a:xfrm>
                  <a:off x="0" y="0"/>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77" name="Group 9"/>
              <p:cNvGrpSpPr>
                <a:grpSpLocks/>
              </p:cNvGrpSpPr>
              <p:nvPr/>
            </p:nvGrpSpPr>
            <p:grpSpPr bwMode="auto">
              <a:xfrm>
                <a:off x="988" y="0"/>
                <a:ext cx="988" cy="672"/>
                <a:chOff x="988" y="0"/>
                <a:chExt cx="988" cy="672"/>
              </a:xfrm>
            </p:grpSpPr>
            <p:sp>
              <p:nvSpPr>
                <p:cNvPr id="7208" name="Rectangle 10"/>
                <p:cNvSpPr>
                  <a:spLocks noChangeArrowheads="1" noTextEdit="1"/>
                </p:cNvSpPr>
                <p:nvPr/>
              </p:nvSpPr>
              <p:spPr bwMode="auto">
                <a:xfrm>
                  <a:off x="999" y="0"/>
                  <a:ext cx="96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dirty="0">
                    <a:latin typeface="+mn-lt"/>
                  </a:endParaRPr>
                </a:p>
              </p:txBody>
            </p:sp>
            <p:sp>
              <p:nvSpPr>
                <p:cNvPr id="7209" name="Rectangle 11"/>
                <p:cNvSpPr>
                  <a:spLocks noChangeArrowheads="1"/>
                </p:cNvSpPr>
                <p:nvPr/>
              </p:nvSpPr>
              <p:spPr bwMode="auto">
                <a:xfrm>
                  <a:off x="988" y="0"/>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78" name="Group 12"/>
              <p:cNvGrpSpPr>
                <a:grpSpLocks/>
              </p:cNvGrpSpPr>
              <p:nvPr/>
            </p:nvGrpSpPr>
            <p:grpSpPr bwMode="auto">
              <a:xfrm>
                <a:off x="1976" y="0"/>
                <a:ext cx="981" cy="672"/>
                <a:chOff x="1976" y="0"/>
                <a:chExt cx="981" cy="672"/>
              </a:xfrm>
            </p:grpSpPr>
            <p:sp>
              <p:nvSpPr>
                <p:cNvPr id="7206" name="Rectangle 13"/>
                <p:cNvSpPr>
                  <a:spLocks noChangeArrowheads="1"/>
                </p:cNvSpPr>
                <p:nvPr/>
              </p:nvSpPr>
              <p:spPr bwMode="auto">
                <a:xfrm>
                  <a:off x="1987" y="0"/>
                  <a:ext cx="95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 </a:t>
                  </a:r>
                </a:p>
                <a:p>
                  <a:pPr algn="ctr">
                    <a:spcBef>
                      <a:spcPct val="0"/>
                    </a:spcBef>
                    <a:buFontTx/>
                    <a:buNone/>
                  </a:pPr>
                  <a:r>
                    <a:rPr lang="en-US" altLang="zh-TW" sz="2800" dirty="0">
                      <a:latin typeface="+mn-lt"/>
                      <a:ea typeface="MingLiU" pitchFamily="49" charset="-120"/>
                    </a:rPr>
                    <a:t>alkan</a:t>
                  </a:r>
                  <a:r>
                    <a:rPr lang="en-US" altLang="zh-TW" sz="2800" b="1" u="sng" dirty="0">
                      <a:latin typeface="+mn-lt"/>
                      <a:ea typeface="MingLiU" pitchFamily="49" charset="-120"/>
                    </a:rPr>
                    <a:t>one</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7207" name="Rectangle 14"/>
                <p:cNvSpPr>
                  <a:spLocks noChangeArrowheads="1"/>
                </p:cNvSpPr>
                <p:nvPr/>
              </p:nvSpPr>
              <p:spPr bwMode="auto">
                <a:xfrm>
                  <a:off x="1976" y="0"/>
                  <a:ext cx="98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79" name="Group 15"/>
              <p:cNvGrpSpPr>
                <a:grpSpLocks/>
              </p:cNvGrpSpPr>
              <p:nvPr/>
            </p:nvGrpSpPr>
            <p:grpSpPr bwMode="auto">
              <a:xfrm>
                <a:off x="2957" y="0"/>
                <a:ext cx="1066" cy="672"/>
                <a:chOff x="2957" y="0"/>
                <a:chExt cx="1066" cy="672"/>
              </a:xfrm>
            </p:grpSpPr>
            <p:sp>
              <p:nvSpPr>
                <p:cNvPr id="7204" name="Rectangle 16"/>
                <p:cNvSpPr>
                  <a:spLocks noChangeArrowheads="1"/>
                </p:cNvSpPr>
                <p:nvPr/>
              </p:nvSpPr>
              <p:spPr bwMode="auto">
                <a:xfrm>
                  <a:off x="2968" y="0"/>
                  <a:ext cx="10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butan-2-one</a:t>
                  </a:r>
                </a:p>
                <a:p>
                  <a:pPr algn="ctr">
                    <a:spcBef>
                      <a:spcPct val="0"/>
                    </a:spcBef>
                    <a:buFontTx/>
                    <a:buNone/>
                  </a:pPr>
                  <a:endParaRPr lang="en-US" altLang="zh-TW" sz="2800" dirty="0">
                    <a:latin typeface="+mn-lt"/>
                  </a:endParaRPr>
                </a:p>
              </p:txBody>
            </p:sp>
            <p:sp>
              <p:nvSpPr>
                <p:cNvPr id="7205" name="Rectangle 17"/>
                <p:cNvSpPr>
                  <a:spLocks noChangeArrowheads="1"/>
                </p:cNvSpPr>
                <p:nvPr/>
              </p:nvSpPr>
              <p:spPr bwMode="auto">
                <a:xfrm>
                  <a:off x="2957" y="0"/>
                  <a:ext cx="1066"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0" name="Group 18"/>
              <p:cNvGrpSpPr>
                <a:grpSpLocks/>
              </p:cNvGrpSpPr>
              <p:nvPr/>
            </p:nvGrpSpPr>
            <p:grpSpPr bwMode="auto">
              <a:xfrm>
                <a:off x="0" y="672"/>
                <a:ext cx="988" cy="672"/>
                <a:chOff x="0" y="672"/>
                <a:chExt cx="988" cy="672"/>
              </a:xfrm>
            </p:grpSpPr>
            <p:sp>
              <p:nvSpPr>
                <p:cNvPr id="7202" name="Rectangle 19"/>
                <p:cNvSpPr>
                  <a:spLocks noChangeArrowheads="1"/>
                </p:cNvSpPr>
                <p:nvPr/>
              </p:nvSpPr>
              <p:spPr bwMode="auto">
                <a:xfrm>
                  <a:off x="11" y="672"/>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-COOH</a:t>
                  </a:r>
                </a:p>
                <a:p>
                  <a:pPr algn="ctr">
                    <a:spcBef>
                      <a:spcPct val="0"/>
                    </a:spcBef>
                    <a:buFontTx/>
                    <a:buNone/>
                  </a:pPr>
                  <a:endParaRPr lang="en-US" altLang="zh-TW" sz="2800" dirty="0">
                    <a:latin typeface="+mn-lt"/>
                  </a:endParaRPr>
                </a:p>
              </p:txBody>
            </p:sp>
            <p:sp>
              <p:nvSpPr>
                <p:cNvPr id="7203" name="Rectangle 20"/>
                <p:cNvSpPr>
                  <a:spLocks noChangeArrowheads="1"/>
                </p:cNvSpPr>
                <p:nvPr/>
              </p:nvSpPr>
              <p:spPr bwMode="auto">
                <a:xfrm>
                  <a:off x="0" y="672"/>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1" name="Group 21"/>
              <p:cNvGrpSpPr>
                <a:grpSpLocks/>
              </p:cNvGrpSpPr>
              <p:nvPr/>
            </p:nvGrpSpPr>
            <p:grpSpPr bwMode="auto">
              <a:xfrm>
                <a:off x="988" y="672"/>
                <a:ext cx="988" cy="672"/>
                <a:chOff x="988" y="672"/>
                <a:chExt cx="988" cy="672"/>
              </a:xfrm>
            </p:grpSpPr>
            <p:sp>
              <p:nvSpPr>
                <p:cNvPr id="7200" name="Rectangle 22"/>
                <p:cNvSpPr>
                  <a:spLocks noChangeArrowheads="1"/>
                </p:cNvSpPr>
                <p:nvPr/>
              </p:nvSpPr>
              <p:spPr bwMode="auto">
                <a:xfrm>
                  <a:off x="999" y="672"/>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RCOOH</a:t>
                  </a:r>
                </a:p>
                <a:p>
                  <a:pPr algn="ctr">
                    <a:spcBef>
                      <a:spcPct val="0"/>
                    </a:spcBef>
                    <a:buFontTx/>
                    <a:buNone/>
                  </a:pPr>
                  <a:endParaRPr lang="en-US" altLang="zh-TW" sz="2800" dirty="0">
                    <a:latin typeface="+mn-lt"/>
                  </a:endParaRPr>
                </a:p>
              </p:txBody>
            </p:sp>
            <p:sp>
              <p:nvSpPr>
                <p:cNvPr id="7201" name="Rectangle 23"/>
                <p:cNvSpPr>
                  <a:spLocks noChangeArrowheads="1"/>
                </p:cNvSpPr>
                <p:nvPr/>
              </p:nvSpPr>
              <p:spPr bwMode="auto">
                <a:xfrm>
                  <a:off x="988" y="672"/>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2" name="Group 24"/>
              <p:cNvGrpSpPr>
                <a:grpSpLocks/>
              </p:cNvGrpSpPr>
              <p:nvPr/>
            </p:nvGrpSpPr>
            <p:grpSpPr bwMode="auto">
              <a:xfrm>
                <a:off x="1976" y="672"/>
                <a:ext cx="981" cy="672"/>
                <a:chOff x="1976" y="672"/>
                <a:chExt cx="981" cy="672"/>
              </a:xfrm>
            </p:grpSpPr>
            <p:sp>
              <p:nvSpPr>
                <p:cNvPr id="7198" name="Rectangle 25"/>
                <p:cNvSpPr>
                  <a:spLocks noChangeArrowheads="1"/>
                </p:cNvSpPr>
                <p:nvPr/>
              </p:nvSpPr>
              <p:spPr bwMode="auto">
                <a:xfrm>
                  <a:off x="1987" y="672"/>
                  <a:ext cx="95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alkan</a:t>
                  </a:r>
                  <a:r>
                    <a:rPr lang="en-US" altLang="zh-TW" sz="2800" b="1" u="sng" dirty="0">
                      <a:latin typeface="+mn-lt"/>
                      <a:ea typeface="MingLiU" pitchFamily="49" charset="-120"/>
                    </a:rPr>
                    <a:t>oic acid</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7199" name="Rectangle 26"/>
                <p:cNvSpPr>
                  <a:spLocks noChangeArrowheads="1"/>
                </p:cNvSpPr>
                <p:nvPr/>
              </p:nvSpPr>
              <p:spPr bwMode="auto">
                <a:xfrm>
                  <a:off x="1976" y="672"/>
                  <a:ext cx="98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3" name="Group 27"/>
              <p:cNvGrpSpPr>
                <a:grpSpLocks/>
              </p:cNvGrpSpPr>
              <p:nvPr/>
            </p:nvGrpSpPr>
            <p:grpSpPr bwMode="auto">
              <a:xfrm>
                <a:off x="2957" y="672"/>
                <a:ext cx="1066" cy="672"/>
                <a:chOff x="2957" y="672"/>
                <a:chExt cx="1066" cy="672"/>
              </a:xfrm>
            </p:grpSpPr>
            <p:sp>
              <p:nvSpPr>
                <p:cNvPr id="7196" name="Rectangle 28"/>
                <p:cNvSpPr>
                  <a:spLocks noChangeArrowheads="1"/>
                </p:cNvSpPr>
                <p:nvPr/>
              </p:nvSpPr>
              <p:spPr bwMode="auto">
                <a:xfrm>
                  <a:off x="2968" y="672"/>
                  <a:ext cx="10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ethan</a:t>
                  </a:r>
                  <a:r>
                    <a:rPr lang="en-US" altLang="zh-TW" sz="2800" b="1" u="sng" dirty="0">
                      <a:latin typeface="+mn-lt"/>
                      <a:ea typeface="MingLiU" pitchFamily="49" charset="-120"/>
                    </a:rPr>
                    <a:t>oic acid</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7197" name="Rectangle 29"/>
                <p:cNvSpPr>
                  <a:spLocks noChangeArrowheads="1"/>
                </p:cNvSpPr>
                <p:nvPr/>
              </p:nvSpPr>
              <p:spPr bwMode="auto">
                <a:xfrm>
                  <a:off x="2957" y="672"/>
                  <a:ext cx="1066"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4" name="Group 30"/>
              <p:cNvGrpSpPr>
                <a:grpSpLocks/>
              </p:cNvGrpSpPr>
              <p:nvPr/>
            </p:nvGrpSpPr>
            <p:grpSpPr bwMode="auto">
              <a:xfrm>
                <a:off x="0" y="1344"/>
                <a:ext cx="988" cy="672"/>
                <a:chOff x="0" y="1344"/>
                <a:chExt cx="988" cy="672"/>
              </a:xfrm>
            </p:grpSpPr>
            <p:sp>
              <p:nvSpPr>
                <p:cNvPr id="7194" name="Rectangle 31"/>
                <p:cNvSpPr>
                  <a:spLocks noChangeArrowheads="1"/>
                </p:cNvSpPr>
                <p:nvPr/>
              </p:nvSpPr>
              <p:spPr bwMode="auto">
                <a:xfrm>
                  <a:off x="11" y="1344"/>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-COOR’</a:t>
                  </a:r>
                </a:p>
                <a:p>
                  <a:pPr algn="ctr">
                    <a:spcBef>
                      <a:spcPct val="0"/>
                    </a:spcBef>
                    <a:buFontTx/>
                    <a:buNone/>
                  </a:pPr>
                  <a:endParaRPr lang="en-US" altLang="zh-TW" sz="2800" dirty="0">
                    <a:latin typeface="+mn-lt"/>
                  </a:endParaRPr>
                </a:p>
              </p:txBody>
            </p:sp>
            <p:sp>
              <p:nvSpPr>
                <p:cNvPr id="7195" name="Rectangle 32"/>
                <p:cNvSpPr>
                  <a:spLocks noChangeArrowheads="1"/>
                </p:cNvSpPr>
                <p:nvPr/>
              </p:nvSpPr>
              <p:spPr bwMode="auto">
                <a:xfrm>
                  <a:off x="0" y="1344"/>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5" name="Group 33"/>
              <p:cNvGrpSpPr>
                <a:grpSpLocks/>
              </p:cNvGrpSpPr>
              <p:nvPr/>
            </p:nvGrpSpPr>
            <p:grpSpPr bwMode="auto">
              <a:xfrm>
                <a:off x="988" y="1344"/>
                <a:ext cx="988" cy="672"/>
                <a:chOff x="988" y="1344"/>
                <a:chExt cx="988" cy="672"/>
              </a:xfrm>
            </p:grpSpPr>
            <p:sp>
              <p:nvSpPr>
                <p:cNvPr id="7192" name="Rectangle 34"/>
                <p:cNvSpPr>
                  <a:spLocks noChangeArrowheads="1"/>
                </p:cNvSpPr>
                <p:nvPr/>
              </p:nvSpPr>
              <p:spPr bwMode="auto">
                <a:xfrm>
                  <a:off x="999" y="1344"/>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RCOOR’</a:t>
                  </a:r>
                </a:p>
                <a:p>
                  <a:pPr algn="ctr">
                    <a:spcBef>
                      <a:spcPct val="0"/>
                    </a:spcBef>
                    <a:buFontTx/>
                    <a:buNone/>
                  </a:pPr>
                  <a:endParaRPr lang="en-US" altLang="zh-TW" sz="2800" dirty="0">
                    <a:latin typeface="+mn-lt"/>
                  </a:endParaRPr>
                </a:p>
              </p:txBody>
            </p:sp>
            <p:sp>
              <p:nvSpPr>
                <p:cNvPr id="7193" name="Rectangle 35"/>
                <p:cNvSpPr>
                  <a:spLocks noChangeArrowheads="1"/>
                </p:cNvSpPr>
                <p:nvPr/>
              </p:nvSpPr>
              <p:spPr bwMode="auto">
                <a:xfrm>
                  <a:off x="988" y="1344"/>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6" name="Group 36"/>
              <p:cNvGrpSpPr>
                <a:grpSpLocks/>
              </p:cNvGrpSpPr>
              <p:nvPr/>
            </p:nvGrpSpPr>
            <p:grpSpPr bwMode="auto">
              <a:xfrm>
                <a:off x="1976" y="1344"/>
                <a:ext cx="981" cy="672"/>
                <a:chOff x="1976" y="1344"/>
                <a:chExt cx="981" cy="672"/>
              </a:xfrm>
            </p:grpSpPr>
            <p:sp>
              <p:nvSpPr>
                <p:cNvPr id="7190" name="Rectangle 37"/>
                <p:cNvSpPr>
                  <a:spLocks noChangeArrowheads="1"/>
                </p:cNvSpPr>
                <p:nvPr/>
              </p:nvSpPr>
              <p:spPr bwMode="auto">
                <a:xfrm>
                  <a:off x="1987" y="1344"/>
                  <a:ext cx="95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ester</a:t>
                  </a:r>
                </a:p>
                <a:p>
                  <a:pPr algn="ctr">
                    <a:spcBef>
                      <a:spcPct val="0"/>
                    </a:spcBef>
                    <a:buFontTx/>
                    <a:buNone/>
                  </a:pPr>
                  <a:endParaRPr lang="en-US" altLang="zh-TW" sz="2800" dirty="0">
                    <a:latin typeface="+mn-lt"/>
                  </a:endParaRPr>
                </a:p>
              </p:txBody>
            </p:sp>
            <p:sp>
              <p:nvSpPr>
                <p:cNvPr id="7191" name="Rectangle 38"/>
                <p:cNvSpPr>
                  <a:spLocks noChangeArrowheads="1"/>
                </p:cNvSpPr>
                <p:nvPr/>
              </p:nvSpPr>
              <p:spPr bwMode="auto">
                <a:xfrm>
                  <a:off x="1976" y="1344"/>
                  <a:ext cx="98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7187" name="Group 39"/>
              <p:cNvGrpSpPr>
                <a:grpSpLocks/>
              </p:cNvGrpSpPr>
              <p:nvPr/>
            </p:nvGrpSpPr>
            <p:grpSpPr bwMode="auto">
              <a:xfrm>
                <a:off x="2957" y="1344"/>
                <a:ext cx="1066" cy="672"/>
                <a:chOff x="2957" y="1344"/>
                <a:chExt cx="1066" cy="672"/>
              </a:xfrm>
            </p:grpSpPr>
            <p:sp>
              <p:nvSpPr>
                <p:cNvPr id="7188" name="Rectangle 40"/>
                <p:cNvSpPr>
                  <a:spLocks noChangeArrowheads="1"/>
                </p:cNvSpPr>
                <p:nvPr/>
              </p:nvSpPr>
              <p:spPr bwMode="auto">
                <a:xfrm>
                  <a:off x="2968" y="1344"/>
                  <a:ext cx="10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meth</a:t>
                  </a:r>
                  <a:r>
                    <a:rPr lang="en-US" altLang="zh-TW" sz="2800" b="1" u="sng" dirty="0">
                      <a:latin typeface="+mn-lt"/>
                      <a:ea typeface="MingLiU" pitchFamily="49" charset="-120"/>
                    </a:rPr>
                    <a:t>yl</a:t>
                  </a:r>
                  <a:r>
                    <a:rPr lang="en-US" altLang="zh-TW" sz="2800" dirty="0">
                      <a:latin typeface="+mn-lt"/>
                      <a:ea typeface="MingLiU" pitchFamily="49" charset="-120"/>
                    </a:rPr>
                    <a:t> ethan</a:t>
                  </a:r>
                  <a:r>
                    <a:rPr lang="en-US" altLang="zh-TW" sz="2800" b="1" u="sng" dirty="0">
                      <a:latin typeface="+mn-lt"/>
                      <a:ea typeface="MingLiU" pitchFamily="49" charset="-120"/>
                    </a:rPr>
                    <a:t>oate</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7189" name="Rectangle 41"/>
                <p:cNvSpPr>
                  <a:spLocks noChangeArrowheads="1"/>
                </p:cNvSpPr>
                <p:nvPr/>
              </p:nvSpPr>
              <p:spPr bwMode="auto">
                <a:xfrm>
                  <a:off x="2957" y="1344"/>
                  <a:ext cx="1066"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sp>
          <p:nvSpPr>
            <p:cNvPr id="7175" name="Rectangle 42"/>
            <p:cNvSpPr>
              <a:spLocks noChangeArrowheads="1"/>
            </p:cNvSpPr>
            <p:nvPr/>
          </p:nvSpPr>
          <p:spPr bwMode="auto">
            <a:xfrm>
              <a:off x="-3" y="-3"/>
              <a:ext cx="4029" cy="2022"/>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aphicFrame>
        <p:nvGraphicFramePr>
          <p:cNvPr id="7171" name="Object 2"/>
          <p:cNvGraphicFramePr>
            <a:graphicFrameLocks noChangeAspect="1"/>
          </p:cNvGraphicFramePr>
          <p:nvPr/>
        </p:nvGraphicFramePr>
        <p:xfrm>
          <a:off x="611188" y="1844675"/>
          <a:ext cx="1752600" cy="1128713"/>
        </p:xfrm>
        <a:graphic>
          <a:graphicData uri="http://schemas.openxmlformats.org/presentationml/2006/ole">
            <mc:AlternateContent xmlns:mc="http://schemas.openxmlformats.org/markup-compatibility/2006">
              <mc:Choice xmlns:v="urn:schemas-microsoft-com:vml" Requires="v">
                <p:oleObj spid="_x0000_s1052" r:id="rId3" imgW="867147" imgH="551705" progId="ISISServer">
                  <p:embed/>
                </p:oleObj>
              </mc:Choice>
              <mc:Fallback>
                <p:oleObj r:id="rId3" imgW="867147" imgH="551705"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844675"/>
                        <a:ext cx="1752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2" name="Object 3"/>
          <p:cNvGraphicFramePr>
            <a:graphicFrameLocks noChangeAspect="1"/>
          </p:cNvGraphicFramePr>
          <p:nvPr/>
        </p:nvGraphicFramePr>
        <p:xfrm>
          <a:off x="2627313" y="1844675"/>
          <a:ext cx="1828800" cy="1131888"/>
        </p:xfrm>
        <a:graphic>
          <a:graphicData uri="http://schemas.openxmlformats.org/presentationml/2006/ole">
            <mc:AlternateContent xmlns:mc="http://schemas.openxmlformats.org/markup-compatibility/2006">
              <mc:Choice xmlns:v="urn:schemas-microsoft-com:vml" Requires="v">
                <p:oleObj spid="_x0000_s1053" r:id="rId5" imgW="899160" imgH="557530" progId="ISISServer">
                  <p:embed/>
                </p:oleObj>
              </mc:Choice>
              <mc:Fallback>
                <p:oleObj r:id="rId5" imgW="899160" imgH="557530" progId="ISISServer">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844675"/>
                        <a:ext cx="18288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2"/>
          <p:cNvSpPr>
            <a:spLocks noGrp="1" noChangeArrowheads="1"/>
          </p:cNvSpPr>
          <p:nvPr>
            <p:ph type="title"/>
          </p:nvPr>
        </p:nvSpPr>
        <p:spPr>
          <a:xfrm>
            <a:off x="467544" y="116632"/>
            <a:ext cx="8229600" cy="1008112"/>
          </a:xfrm>
        </p:spPr>
        <p:txBody>
          <a:bodyPr>
            <a:noAutofit/>
          </a:bodyPr>
          <a:lstStyle/>
          <a:p>
            <a:r>
              <a:rPr lang="el-GR" altLang="zh-TW" dirty="0" smtClean="0"/>
              <a:t>Λειτουργικές ομάδες-</a:t>
            </a:r>
            <a:br>
              <a:rPr lang="el-GR" altLang="zh-TW" dirty="0" smtClean="0"/>
            </a:br>
            <a:r>
              <a:rPr lang="el-GR" altLang="zh-TW" dirty="0" smtClean="0"/>
              <a:t>Ομόλογες σειρές </a:t>
            </a:r>
            <a:r>
              <a:rPr lang="el-GR" altLang="zh-TW" sz="3000" b="0" dirty="0" smtClean="0"/>
              <a:t>2/2</a:t>
            </a:r>
            <a:endParaRPr lang="en-US" altLang="zh-TW"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88910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323850" y="549275"/>
            <a:ext cx="8610600" cy="6019800"/>
            <a:chOff x="-3" y="-3"/>
            <a:chExt cx="4029" cy="2214"/>
          </a:xfrm>
        </p:grpSpPr>
        <p:grpSp>
          <p:nvGrpSpPr>
            <p:cNvPr id="8200" name="Group 5"/>
            <p:cNvGrpSpPr>
              <a:grpSpLocks/>
            </p:cNvGrpSpPr>
            <p:nvPr/>
          </p:nvGrpSpPr>
          <p:grpSpPr bwMode="auto">
            <a:xfrm>
              <a:off x="0" y="0"/>
              <a:ext cx="4023" cy="2208"/>
              <a:chOff x="0" y="0"/>
              <a:chExt cx="4023" cy="2208"/>
            </a:xfrm>
          </p:grpSpPr>
          <p:grpSp>
            <p:nvGrpSpPr>
              <p:cNvPr id="8202" name="Group 6"/>
              <p:cNvGrpSpPr>
                <a:grpSpLocks/>
              </p:cNvGrpSpPr>
              <p:nvPr/>
            </p:nvGrpSpPr>
            <p:grpSpPr bwMode="auto">
              <a:xfrm>
                <a:off x="0" y="0"/>
                <a:ext cx="988" cy="672"/>
                <a:chOff x="0" y="0"/>
                <a:chExt cx="988" cy="672"/>
              </a:xfrm>
            </p:grpSpPr>
            <p:sp>
              <p:nvSpPr>
                <p:cNvPr id="8236" name="Rectangle 7"/>
                <p:cNvSpPr>
                  <a:spLocks noChangeArrowheads="1"/>
                </p:cNvSpPr>
                <p:nvPr/>
              </p:nvSpPr>
              <p:spPr bwMode="auto">
                <a:xfrm>
                  <a:off x="11" y="0"/>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-COX</a:t>
                  </a:r>
                </a:p>
                <a:p>
                  <a:pPr algn="ctr">
                    <a:spcBef>
                      <a:spcPct val="0"/>
                    </a:spcBef>
                    <a:buFontTx/>
                    <a:buNone/>
                  </a:pPr>
                  <a:endParaRPr lang="en-US" altLang="zh-TW" sz="2800" dirty="0">
                    <a:latin typeface="+mn-lt"/>
                  </a:endParaRPr>
                </a:p>
              </p:txBody>
            </p:sp>
            <p:sp>
              <p:nvSpPr>
                <p:cNvPr id="8237" name="Rectangle 8"/>
                <p:cNvSpPr>
                  <a:spLocks noChangeArrowheads="1"/>
                </p:cNvSpPr>
                <p:nvPr/>
              </p:nvSpPr>
              <p:spPr bwMode="auto">
                <a:xfrm>
                  <a:off x="0" y="0"/>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03" name="Group 9"/>
              <p:cNvGrpSpPr>
                <a:grpSpLocks/>
              </p:cNvGrpSpPr>
              <p:nvPr/>
            </p:nvGrpSpPr>
            <p:grpSpPr bwMode="auto">
              <a:xfrm>
                <a:off x="988" y="0"/>
                <a:ext cx="988" cy="672"/>
                <a:chOff x="988" y="0"/>
                <a:chExt cx="988" cy="672"/>
              </a:xfrm>
            </p:grpSpPr>
            <p:sp>
              <p:nvSpPr>
                <p:cNvPr id="8234" name="Rectangle 10"/>
                <p:cNvSpPr>
                  <a:spLocks noChangeArrowheads="1"/>
                </p:cNvSpPr>
                <p:nvPr/>
              </p:nvSpPr>
              <p:spPr bwMode="auto">
                <a:xfrm>
                  <a:off x="999" y="0"/>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RCOX</a:t>
                  </a:r>
                </a:p>
                <a:p>
                  <a:pPr algn="ctr">
                    <a:spcBef>
                      <a:spcPct val="0"/>
                    </a:spcBef>
                    <a:buFontTx/>
                    <a:buNone/>
                  </a:pPr>
                  <a:endParaRPr lang="en-US" altLang="zh-TW" sz="2800" dirty="0">
                    <a:latin typeface="+mn-lt"/>
                  </a:endParaRPr>
                </a:p>
              </p:txBody>
            </p:sp>
            <p:sp>
              <p:nvSpPr>
                <p:cNvPr id="8235" name="Rectangle 11"/>
                <p:cNvSpPr>
                  <a:spLocks noChangeArrowheads="1"/>
                </p:cNvSpPr>
                <p:nvPr/>
              </p:nvSpPr>
              <p:spPr bwMode="auto">
                <a:xfrm>
                  <a:off x="988" y="0"/>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04" name="Group 12"/>
              <p:cNvGrpSpPr>
                <a:grpSpLocks/>
              </p:cNvGrpSpPr>
              <p:nvPr/>
            </p:nvGrpSpPr>
            <p:grpSpPr bwMode="auto">
              <a:xfrm>
                <a:off x="1976" y="0"/>
                <a:ext cx="981" cy="672"/>
                <a:chOff x="1976" y="0"/>
                <a:chExt cx="981" cy="672"/>
              </a:xfrm>
            </p:grpSpPr>
            <p:sp>
              <p:nvSpPr>
                <p:cNvPr id="8232" name="Rectangle 13"/>
                <p:cNvSpPr>
                  <a:spLocks noChangeArrowheads="1"/>
                </p:cNvSpPr>
                <p:nvPr/>
              </p:nvSpPr>
              <p:spPr bwMode="auto">
                <a:xfrm>
                  <a:off x="1987" y="0"/>
                  <a:ext cx="95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alkan</a:t>
                  </a:r>
                  <a:r>
                    <a:rPr lang="en-US" altLang="zh-TW" sz="2800" b="1" u="sng" dirty="0">
                      <a:latin typeface="+mn-lt"/>
                      <a:ea typeface="MingLiU" pitchFamily="49" charset="-120"/>
                    </a:rPr>
                    <a:t>oyl</a:t>
                  </a:r>
                  <a:r>
                    <a:rPr lang="en-US" altLang="zh-TW" sz="2800" dirty="0">
                      <a:latin typeface="+mn-lt"/>
                      <a:ea typeface="MingLiU" pitchFamily="49" charset="-120"/>
                    </a:rPr>
                    <a:t> </a:t>
                  </a:r>
                  <a:r>
                    <a:rPr lang="en-US" altLang="zh-TW" sz="2800" b="1" u="sng" dirty="0">
                      <a:latin typeface="+mn-lt"/>
                      <a:ea typeface="MingLiU" pitchFamily="49" charset="-120"/>
                    </a:rPr>
                    <a:t>halide</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8233" name="Rectangle 14"/>
                <p:cNvSpPr>
                  <a:spLocks noChangeArrowheads="1"/>
                </p:cNvSpPr>
                <p:nvPr/>
              </p:nvSpPr>
              <p:spPr bwMode="auto">
                <a:xfrm>
                  <a:off x="1976" y="0"/>
                  <a:ext cx="98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05" name="Group 15"/>
              <p:cNvGrpSpPr>
                <a:grpSpLocks/>
              </p:cNvGrpSpPr>
              <p:nvPr/>
            </p:nvGrpSpPr>
            <p:grpSpPr bwMode="auto">
              <a:xfrm>
                <a:off x="2957" y="0"/>
                <a:ext cx="1066" cy="672"/>
                <a:chOff x="2957" y="0"/>
                <a:chExt cx="1066" cy="672"/>
              </a:xfrm>
            </p:grpSpPr>
            <p:sp>
              <p:nvSpPr>
                <p:cNvPr id="8230" name="Rectangle 16"/>
                <p:cNvSpPr>
                  <a:spLocks noChangeArrowheads="1"/>
                </p:cNvSpPr>
                <p:nvPr/>
              </p:nvSpPr>
              <p:spPr bwMode="auto">
                <a:xfrm>
                  <a:off x="2968" y="0"/>
                  <a:ext cx="10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ethan</a:t>
                  </a:r>
                  <a:r>
                    <a:rPr lang="en-US" altLang="zh-TW" sz="2800" b="1" u="sng" dirty="0">
                      <a:latin typeface="+mn-lt"/>
                      <a:ea typeface="MingLiU" pitchFamily="49" charset="-120"/>
                    </a:rPr>
                    <a:t>oyl</a:t>
                  </a:r>
                  <a:r>
                    <a:rPr lang="en-US" altLang="zh-TW" sz="2800" dirty="0">
                      <a:latin typeface="+mn-lt"/>
                      <a:ea typeface="MingLiU" pitchFamily="49" charset="-120"/>
                    </a:rPr>
                    <a:t> </a:t>
                  </a:r>
                  <a:r>
                    <a:rPr lang="en-US" altLang="zh-TW" sz="2800" b="1" u="sng" dirty="0">
                      <a:latin typeface="+mn-lt"/>
                      <a:ea typeface="MingLiU" pitchFamily="49" charset="-120"/>
                    </a:rPr>
                    <a:t>chloride</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8231" name="Rectangle 17"/>
                <p:cNvSpPr>
                  <a:spLocks noChangeArrowheads="1"/>
                </p:cNvSpPr>
                <p:nvPr/>
              </p:nvSpPr>
              <p:spPr bwMode="auto">
                <a:xfrm>
                  <a:off x="2957" y="0"/>
                  <a:ext cx="1066"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06" name="Group 18"/>
              <p:cNvGrpSpPr>
                <a:grpSpLocks/>
              </p:cNvGrpSpPr>
              <p:nvPr/>
            </p:nvGrpSpPr>
            <p:grpSpPr bwMode="auto">
              <a:xfrm>
                <a:off x="0" y="672"/>
                <a:ext cx="988" cy="864"/>
                <a:chOff x="0" y="672"/>
                <a:chExt cx="988" cy="864"/>
              </a:xfrm>
            </p:grpSpPr>
            <p:sp>
              <p:nvSpPr>
                <p:cNvPr id="8228" name="Rectangle 19"/>
                <p:cNvSpPr>
                  <a:spLocks noChangeArrowheads="1" noTextEdit="1"/>
                </p:cNvSpPr>
                <p:nvPr/>
              </p:nvSpPr>
              <p:spPr bwMode="auto">
                <a:xfrm>
                  <a:off x="11" y="672"/>
                  <a:ext cx="9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dirty="0">
                    <a:latin typeface="+mn-lt"/>
                  </a:endParaRPr>
                </a:p>
              </p:txBody>
            </p:sp>
            <p:sp>
              <p:nvSpPr>
                <p:cNvPr id="8229" name="Rectangle 20"/>
                <p:cNvSpPr>
                  <a:spLocks noChangeArrowheads="1"/>
                </p:cNvSpPr>
                <p:nvPr/>
              </p:nvSpPr>
              <p:spPr bwMode="auto">
                <a:xfrm>
                  <a:off x="0" y="672"/>
                  <a:ext cx="988"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07" name="Group 21"/>
              <p:cNvGrpSpPr>
                <a:grpSpLocks/>
              </p:cNvGrpSpPr>
              <p:nvPr/>
            </p:nvGrpSpPr>
            <p:grpSpPr bwMode="auto">
              <a:xfrm>
                <a:off x="988" y="672"/>
                <a:ext cx="988" cy="864"/>
                <a:chOff x="988" y="672"/>
                <a:chExt cx="988" cy="864"/>
              </a:xfrm>
            </p:grpSpPr>
            <p:sp>
              <p:nvSpPr>
                <p:cNvPr id="8226" name="Rectangle 22"/>
                <p:cNvSpPr>
                  <a:spLocks noChangeArrowheads="1" noTextEdit="1"/>
                </p:cNvSpPr>
                <p:nvPr/>
              </p:nvSpPr>
              <p:spPr bwMode="auto">
                <a:xfrm>
                  <a:off x="999" y="672"/>
                  <a:ext cx="9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dirty="0">
                    <a:latin typeface="+mn-lt"/>
                  </a:endParaRPr>
                </a:p>
              </p:txBody>
            </p:sp>
            <p:sp>
              <p:nvSpPr>
                <p:cNvPr id="8227" name="Rectangle 23"/>
                <p:cNvSpPr>
                  <a:spLocks noChangeArrowheads="1"/>
                </p:cNvSpPr>
                <p:nvPr/>
              </p:nvSpPr>
              <p:spPr bwMode="auto">
                <a:xfrm>
                  <a:off x="988" y="672"/>
                  <a:ext cx="988"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08" name="Group 24"/>
              <p:cNvGrpSpPr>
                <a:grpSpLocks/>
              </p:cNvGrpSpPr>
              <p:nvPr/>
            </p:nvGrpSpPr>
            <p:grpSpPr bwMode="auto">
              <a:xfrm>
                <a:off x="1976" y="672"/>
                <a:ext cx="981" cy="864"/>
                <a:chOff x="1976" y="672"/>
                <a:chExt cx="981" cy="864"/>
              </a:xfrm>
            </p:grpSpPr>
            <p:sp>
              <p:nvSpPr>
                <p:cNvPr id="8224" name="Rectangle 25"/>
                <p:cNvSpPr>
                  <a:spLocks noChangeArrowheads="1"/>
                </p:cNvSpPr>
                <p:nvPr/>
              </p:nvSpPr>
              <p:spPr bwMode="auto">
                <a:xfrm>
                  <a:off x="1987" y="672"/>
                  <a:ext cx="95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acid anhydride</a:t>
                  </a:r>
                </a:p>
                <a:p>
                  <a:pPr algn="ctr">
                    <a:spcBef>
                      <a:spcPct val="0"/>
                    </a:spcBef>
                    <a:buFontTx/>
                    <a:buNone/>
                  </a:pPr>
                  <a:endParaRPr lang="en-US" altLang="zh-TW" sz="2800" dirty="0">
                    <a:latin typeface="+mn-lt"/>
                  </a:endParaRPr>
                </a:p>
              </p:txBody>
            </p:sp>
            <p:sp>
              <p:nvSpPr>
                <p:cNvPr id="8225" name="Rectangle 26"/>
                <p:cNvSpPr>
                  <a:spLocks noChangeArrowheads="1"/>
                </p:cNvSpPr>
                <p:nvPr/>
              </p:nvSpPr>
              <p:spPr bwMode="auto">
                <a:xfrm>
                  <a:off x="1976" y="672"/>
                  <a:ext cx="981"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09" name="Group 27"/>
              <p:cNvGrpSpPr>
                <a:grpSpLocks/>
              </p:cNvGrpSpPr>
              <p:nvPr/>
            </p:nvGrpSpPr>
            <p:grpSpPr bwMode="auto">
              <a:xfrm>
                <a:off x="2957" y="672"/>
                <a:ext cx="1066" cy="864"/>
                <a:chOff x="2957" y="672"/>
                <a:chExt cx="1066" cy="864"/>
              </a:xfrm>
            </p:grpSpPr>
            <p:sp>
              <p:nvSpPr>
                <p:cNvPr id="8222" name="Rectangle 28"/>
                <p:cNvSpPr>
                  <a:spLocks noChangeArrowheads="1"/>
                </p:cNvSpPr>
                <p:nvPr/>
              </p:nvSpPr>
              <p:spPr bwMode="auto">
                <a:xfrm>
                  <a:off x="2968" y="672"/>
                  <a:ext cx="104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ethan</a:t>
                  </a:r>
                  <a:r>
                    <a:rPr lang="en-US" altLang="zh-TW" sz="2800" b="1" u="sng" dirty="0">
                      <a:latin typeface="+mn-lt"/>
                      <a:ea typeface="MingLiU" pitchFamily="49" charset="-120"/>
                    </a:rPr>
                    <a:t>oic</a:t>
                  </a:r>
                  <a:r>
                    <a:rPr lang="en-US" altLang="zh-TW" sz="2800" dirty="0">
                      <a:latin typeface="+mn-lt"/>
                      <a:ea typeface="MingLiU" pitchFamily="49" charset="-120"/>
                    </a:rPr>
                    <a:t> propan</a:t>
                  </a:r>
                  <a:r>
                    <a:rPr lang="en-US" altLang="zh-TW" sz="2800" b="1" u="sng" dirty="0">
                      <a:latin typeface="+mn-lt"/>
                      <a:ea typeface="MingLiU" pitchFamily="49" charset="-120"/>
                    </a:rPr>
                    <a:t>oic</a:t>
                  </a:r>
                  <a:r>
                    <a:rPr lang="en-US" altLang="zh-TW" sz="2800" dirty="0">
                      <a:latin typeface="+mn-lt"/>
                      <a:ea typeface="MingLiU" pitchFamily="49" charset="-120"/>
                    </a:rPr>
                    <a:t> </a:t>
                  </a:r>
                  <a:r>
                    <a:rPr lang="en-US" altLang="zh-TW" sz="2800" b="1" u="sng" dirty="0">
                      <a:latin typeface="+mn-lt"/>
                      <a:ea typeface="MingLiU" pitchFamily="49" charset="-120"/>
                    </a:rPr>
                    <a:t>anhydride</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8223" name="Rectangle 29"/>
                <p:cNvSpPr>
                  <a:spLocks noChangeArrowheads="1"/>
                </p:cNvSpPr>
                <p:nvPr/>
              </p:nvSpPr>
              <p:spPr bwMode="auto">
                <a:xfrm>
                  <a:off x="2957" y="672"/>
                  <a:ext cx="1066" cy="86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10" name="Group 30"/>
              <p:cNvGrpSpPr>
                <a:grpSpLocks/>
              </p:cNvGrpSpPr>
              <p:nvPr/>
            </p:nvGrpSpPr>
            <p:grpSpPr bwMode="auto">
              <a:xfrm>
                <a:off x="0" y="1536"/>
                <a:ext cx="988" cy="672"/>
                <a:chOff x="0" y="1536"/>
                <a:chExt cx="988" cy="672"/>
              </a:xfrm>
            </p:grpSpPr>
            <p:sp>
              <p:nvSpPr>
                <p:cNvPr id="8220" name="Rectangle 31"/>
                <p:cNvSpPr>
                  <a:spLocks noChangeArrowheads="1"/>
                </p:cNvSpPr>
                <p:nvPr/>
              </p:nvSpPr>
              <p:spPr bwMode="auto">
                <a:xfrm>
                  <a:off x="11" y="1536"/>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-NH</a:t>
                  </a:r>
                  <a:r>
                    <a:rPr lang="en-US" altLang="zh-TW" sz="2800" baseline="-30000" dirty="0">
                      <a:latin typeface="+mn-lt"/>
                      <a:ea typeface="MingLiU" pitchFamily="49" charset="-120"/>
                    </a:rPr>
                    <a:t>2</a:t>
                  </a:r>
                  <a:endParaRPr lang="en-US" altLang="zh-TW" sz="2800" dirty="0">
                    <a:latin typeface="+mn-lt"/>
                    <a:ea typeface="MingLiU" pitchFamily="49" charset="-120"/>
                  </a:endParaRPr>
                </a:p>
                <a:p>
                  <a:pPr algn="ctr">
                    <a:spcBef>
                      <a:spcPct val="0"/>
                    </a:spcBef>
                    <a:buFontTx/>
                    <a:buNone/>
                  </a:pPr>
                  <a:endParaRPr lang="en-US" altLang="zh-TW" sz="2800" dirty="0">
                    <a:latin typeface="+mn-lt"/>
                  </a:endParaRPr>
                </a:p>
              </p:txBody>
            </p:sp>
            <p:sp>
              <p:nvSpPr>
                <p:cNvPr id="8221" name="Rectangle 32"/>
                <p:cNvSpPr>
                  <a:spLocks noChangeArrowheads="1"/>
                </p:cNvSpPr>
                <p:nvPr/>
              </p:nvSpPr>
              <p:spPr bwMode="auto">
                <a:xfrm>
                  <a:off x="0" y="1536"/>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11" name="Group 33"/>
              <p:cNvGrpSpPr>
                <a:grpSpLocks/>
              </p:cNvGrpSpPr>
              <p:nvPr/>
            </p:nvGrpSpPr>
            <p:grpSpPr bwMode="auto">
              <a:xfrm>
                <a:off x="988" y="1536"/>
                <a:ext cx="988" cy="672"/>
                <a:chOff x="988" y="1536"/>
                <a:chExt cx="988" cy="672"/>
              </a:xfrm>
            </p:grpSpPr>
            <p:sp>
              <p:nvSpPr>
                <p:cNvPr id="8218" name="Rectangle 34"/>
                <p:cNvSpPr>
                  <a:spLocks noChangeArrowheads="1"/>
                </p:cNvSpPr>
                <p:nvPr/>
              </p:nvSpPr>
              <p:spPr bwMode="auto">
                <a:xfrm>
                  <a:off x="999" y="1536"/>
                  <a:ext cx="96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RNH</a:t>
                  </a:r>
                  <a:r>
                    <a:rPr lang="en-US" altLang="zh-TW" sz="2800" baseline="-30000" dirty="0">
                      <a:latin typeface="+mn-lt"/>
                      <a:ea typeface="MingLiU" pitchFamily="49" charset="-120"/>
                    </a:rPr>
                    <a:t>2</a:t>
                  </a:r>
                  <a:endParaRPr lang="en-US" altLang="zh-TW" sz="2800" dirty="0">
                    <a:latin typeface="+mn-lt"/>
                    <a:ea typeface="MingLiU" pitchFamily="49" charset="-120"/>
                  </a:endParaRPr>
                </a:p>
                <a:p>
                  <a:pPr algn="ctr" eaLnBrk="1" hangingPunct="1">
                    <a:spcBef>
                      <a:spcPct val="0"/>
                    </a:spcBef>
                    <a:buFontTx/>
                    <a:buNone/>
                  </a:pPr>
                  <a:r>
                    <a:rPr lang="en-US" altLang="zh-TW" sz="2800" dirty="0">
                      <a:latin typeface="+mn-lt"/>
                      <a:ea typeface="MingLiU" pitchFamily="49" charset="-120"/>
                    </a:rPr>
                    <a:t>C</a:t>
                  </a:r>
                  <a:r>
                    <a:rPr lang="en-US" altLang="zh-TW" sz="2800" baseline="-25000" dirty="0">
                      <a:latin typeface="+mn-lt"/>
                      <a:ea typeface="MingLiU" pitchFamily="49" charset="-120"/>
                    </a:rPr>
                    <a:t>n</a:t>
                  </a:r>
                  <a:r>
                    <a:rPr lang="en-US" altLang="zh-TW" sz="2800" dirty="0">
                      <a:latin typeface="+mn-lt"/>
                      <a:ea typeface="MingLiU" pitchFamily="49" charset="-120"/>
                    </a:rPr>
                    <a:t>H</a:t>
                  </a:r>
                  <a:r>
                    <a:rPr lang="en-US" altLang="zh-TW" sz="2800" baseline="-25000" dirty="0">
                      <a:latin typeface="+mn-lt"/>
                      <a:ea typeface="MingLiU" pitchFamily="49" charset="-120"/>
                    </a:rPr>
                    <a:t>2n+1</a:t>
                  </a:r>
                  <a:r>
                    <a:rPr lang="en-US" altLang="zh-TW" sz="2800" dirty="0">
                      <a:latin typeface="+mn-lt"/>
                      <a:ea typeface="MingLiU" pitchFamily="49" charset="-120"/>
                    </a:rPr>
                    <a:t>NH</a:t>
                  </a:r>
                  <a:r>
                    <a:rPr lang="en-US" altLang="zh-TW" sz="2800" baseline="-25000" dirty="0">
                      <a:latin typeface="+mn-lt"/>
                      <a:ea typeface="MingLiU" pitchFamily="49" charset="-120"/>
                    </a:rPr>
                    <a:t>2</a:t>
                  </a:r>
                  <a:endParaRPr lang="en-US" altLang="zh-TW" sz="2800" dirty="0">
                    <a:latin typeface="+mn-lt"/>
                    <a:ea typeface="MingLiU" pitchFamily="49" charset="-120"/>
                  </a:endParaRPr>
                </a:p>
                <a:p>
                  <a:pPr algn="ctr" eaLnBrk="1" hangingPunct="1">
                    <a:spcBef>
                      <a:spcPct val="0"/>
                    </a:spcBef>
                    <a:buFontTx/>
                    <a:buNone/>
                  </a:pPr>
                  <a:r>
                    <a:rPr lang="en-US" altLang="zh-TW" sz="2800" dirty="0">
                      <a:latin typeface="+mn-lt"/>
                      <a:ea typeface="MingLiU" pitchFamily="49" charset="-120"/>
                    </a:rPr>
                    <a:t>C</a:t>
                  </a:r>
                  <a:r>
                    <a:rPr lang="en-US" altLang="zh-TW" sz="2800" baseline="-25000" dirty="0">
                      <a:latin typeface="+mn-lt"/>
                      <a:ea typeface="MingLiU" pitchFamily="49" charset="-120"/>
                    </a:rPr>
                    <a:t>n</a:t>
                  </a:r>
                  <a:r>
                    <a:rPr lang="en-US" altLang="zh-TW" sz="2800" dirty="0">
                      <a:latin typeface="+mn-lt"/>
                      <a:ea typeface="MingLiU" pitchFamily="49" charset="-120"/>
                    </a:rPr>
                    <a:t>H</a:t>
                  </a:r>
                  <a:r>
                    <a:rPr lang="en-US" altLang="zh-TW" sz="2800" baseline="-25000" dirty="0">
                      <a:latin typeface="+mn-lt"/>
                      <a:ea typeface="MingLiU" pitchFamily="49" charset="-120"/>
                    </a:rPr>
                    <a:t>2n+3</a:t>
                  </a:r>
                  <a:r>
                    <a:rPr lang="en-US" altLang="zh-TW" sz="2800" dirty="0">
                      <a:latin typeface="+mn-lt"/>
                      <a:ea typeface="MingLiU" pitchFamily="49" charset="-120"/>
                    </a:rPr>
                    <a:t>N</a:t>
                  </a:r>
                </a:p>
                <a:p>
                  <a:pPr algn="ctr">
                    <a:spcBef>
                      <a:spcPct val="0"/>
                    </a:spcBef>
                    <a:buFontTx/>
                    <a:buNone/>
                  </a:pPr>
                  <a:endParaRPr lang="en-US" altLang="zh-TW" sz="2800" dirty="0">
                    <a:latin typeface="+mn-lt"/>
                  </a:endParaRPr>
                </a:p>
              </p:txBody>
            </p:sp>
            <p:sp>
              <p:nvSpPr>
                <p:cNvPr id="8219" name="Rectangle 35"/>
                <p:cNvSpPr>
                  <a:spLocks noChangeArrowheads="1"/>
                </p:cNvSpPr>
                <p:nvPr/>
              </p:nvSpPr>
              <p:spPr bwMode="auto">
                <a:xfrm>
                  <a:off x="988" y="1536"/>
                  <a:ext cx="988"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12" name="Group 36"/>
              <p:cNvGrpSpPr>
                <a:grpSpLocks/>
              </p:cNvGrpSpPr>
              <p:nvPr/>
            </p:nvGrpSpPr>
            <p:grpSpPr bwMode="auto">
              <a:xfrm>
                <a:off x="1976" y="1536"/>
                <a:ext cx="981" cy="672"/>
                <a:chOff x="1976" y="1536"/>
                <a:chExt cx="981" cy="672"/>
              </a:xfrm>
            </p:grpSpPr>
            <p:sp>
              <p:nvSpPr>
                <p:cNvPr id="8216" name="Rectangle 37"/>
                <p:cNvSpPr>
                  <a:spLocks noChangeArrowheads="1"/>
                </p:cNvSpPr>
                <p:nvPr/>
              </p:nvSpPr>
              <p:spPr bwMode="auto">
                <a:xfrm>
                  <a:off x="1987" y="1536"/>
                  <a:ext cx="95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2800" dirty="0">
                      <a:latin typeface="+mn-lt"/>
                      <a:ea typeface="MingLiU" pitchFamily="49" charset="-120"/>
                    </a:rPr>
                    <a:t>amine</a:t>
                  </a:r>
                </a:p>
                <a:p>
                  <a:pPr algn="ctr">
                    <a:spcBef>
                      <a:spcPct val="0"/>
                    </a:spcBef>
                    <a:buFontTx/>
                    <a:buNone/>
                  </a:pPr>
                  <a:endParaRPr lang="en-US" altLang="zh-TW" sz="2800" dirty="0">
                    <a:latin typeface="+mn-lt"/>
                  </a:endParaRPr>
                </a:p>
              </p:txBody>
            </p:sp>
            <p:sp>
              <p:nvSpPr>
                <p:cNvPr id="8217" name="Rectangle 38"/>
                <p:cNvSpPr>
                  <a:spLocks noChangeArrowheads="1"/>
                </p:cNvSpPr>
                <p:nvPr/>
              </p:nvSpPr>
              <p:spPr bwMode="auto">
                <a:xfrm>
                  <a:off x="1976" y="1536"/>
                  <a:ext cx="981"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nvGrpSpPr>
              <p:cNvPr id="8213" name="Group 39"/>
              <p:cNvGrpSpPr>
                <a:grpSpLocks/>
              </p:cNvGrpSpPr>
              <p:nvPr/>
            </p:nvGrpSpPr>
            <p:grpSpPr bwMode="auto">
              <a:xfrm>
                <a:off x="2957" y="1536"/>
                <a:ext cx="1066" cy="672"/>
                <a:chOff x="2957" y="1536"/>
                <a:chExt cx="1066" cy="672"/>
              </a:xfrm>
            </p:grpSpPr>
            <p:sp>
              <p:nvSpPr>
                <p:cNvPr id="8214" name="Rectangle 40"/>
                <p:cNvSpPr>
                  <a:spLocks noChangeArrowheads="1"/>
                </p:cNvSpPr>
                <p:nvPr/>
              </p:nvSpPr>
              <p:spPr bwMode="auto">
                <a:xfrm>
                  <a:off x="2968" y="1536"/>
                  <a:ext cx="10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TW" sz="1800" dirty="0">
                      <a:latin typeface="+mn-lt"/>
                      <a:ea typeface="MingLiU" pitchFamily="49" charset="-120"/>
                    </a:rPr>
                    <a:t>methan</a:t>
                  </a:r>
                  <a:r>
                    <a:rPr lang="en-US" altLang="zh-TW" sz="1800" b="1" u="sng" dirty="0">
                      <a:latin typeface="+mn-lt"/>
                      <a:ea typeface="MingLiU" pitchFamily="49" charset="-120"/>
                    </a:rPr>
                    <a:t>amine</a:t>
                  </a:r>
                  <a:endParaRPr lang="en-US" altLang="zh-TW" sz="1800" dirty="0">
                    <a:latin typeface="+mn-lt"/>
                    <a:ea typeface="MingLiU" pitchFamily="49" charset="-120"/>
                  </a:endParaRPr>
                </a:p>
                <a:p>
                  <a:pPr algn="ctr">
                    <a:spcBef>
                      <a:spcPct val="0"/>
                    </a:spcBef>
                    <a:buFontTx/>
                    <a:buNone/>
                  </a:pPr>
                  <a:endParaRPr lang="en-US" altLang="zh-TW" sz="2800" dirty="0">
                    <a:latin typeface="+mn-lt"/>
                  </a:endParaRPr>
                </a:p>
              </p:txBody>
            </p:sp>
            <p:sp>
              <p:nvSpPr>
                <p:cNvPr id="8215" name="Rectangle 41"/>
                <p:cNvSpPr>
                  <a:spLocks noChangeArrowheads="1"/>
                </p:cNvSpPr>
                <p:nvPr/>
              </p:nvSpPr>
              <p:spPr bwMode="auto">
                <a:xfrm>
                  <a:off x="2957" y="1536"/>
                  <a:ext cx="1066" cy="67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grpSp>
        <p:sp>
          <p:nvSpPr>
            <p:cNvPr id="8201" name="Rectangle 42"/>
            <p:cNvSpPr>
              <a:spLocks noChangeArrowheads="1"/>
            </p:cNvSpPr>
            <p:nvPr/>
          </p:nvSpPr>
          <p:spPr bwMode="auto">
            <a:xfrm>
              <a:off x="-3" y="-3"/>
              <a:ext cx="4029" cy="2214"/>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grpSp>
      <p:pic>
        <p:nvPicPr>
          <p:cNvPr id="8195" name="Picture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1484313"/>
            <a:ext cx="1905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429000"/>
            <a:ext cx="2057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475038"/>
            <a:ext cx="1981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588" y="3933825"/>
            <a:ext cx="2209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950" y="5157788"/>
            <a:ext cx="16764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324499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35"/>
          <p:cNvGraphicFramePr>
            <a:graphicFrameLocks noGrp="1"/>
          </p:cNvGraphicFramePr>
          <p:nvPr>
            <p:ph idx="1"/>
            <p:extLst>
              <p:ext uri="{D42A27DB-BD31-4B8C-83A1-F6EECF244321}">
                <p14:modId xmlns:p14="http://schemas.microsoft.com/office/powerpoint/2010/main" val="3708725278"/>
              </p:ext>
            </p:extLst>
          </p:nvPr>
        </p:nvGraphicFramePr>
        <p:xfrm>
          <a:off x="467544" y="1484784"/>
          <a:ext cx="8229600" cy="4138670"/>
        </p:xfrm>
        <a:graphic>
          <a:graphicData uri="http://schemas.openxmlformats.org/drawingml/2006/table">
            <a:tbl>
              <a:tblPr>
                <a:tableStyleId>{5940675A-B579-460E-94D1-54222C63F5DA}</a:tableStyleId>
              </a:tblPr>
              <a:tblGrid>
                <a:gridCol w="1998617"/>
                <a:gridCol w="1998617"/>
                <a:gridCol w="1998617"/>
                <a:gridCol w="2233749"/>
              </a:tblGrid>
              <a:tr h="1371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u="none" strike="noStrike" cap="none" normalizeH="0" baseline="0" dirty="0" smtClean="0">
                          <a:ln>
                            <a:noFill/>
                          </a:ln>
                          <a:effectLst/>
                        </a:rPr>
                        <a:t>-NO</a:t>
                      </a:r>
                      <a:r>
                        <a:rPr kumimoji="1" lang="en-US" altLang="zh-TW" sz="2800" u="none" strike="noStrike" cap="none" normalizeH="0" baseline="-30000" dirty="0" smtClean="0">
                          <a:ln>
                            <a:noFill/>
                          </a:ln>
                          <a:effectLst/>
                        </a:rPr>
                        <a:t>2</a:t>
                      </a:r>
                      <a:endParaRPr kumimoji="1" lang="en-US" altLang="zh-TW" sz="2800" b="0" i="0" u="none" strike="noStrike" cap="none" normalizeH="0" baseline="-30000" dirty="0" smtClean="0">
                        <a:ln>
                          <a:noFill/>
                        </a:ln>
                        <a:solidFill>
                          <a:schemeClr val="tx1"/>
                        </a:solidFill>
                        <a:effectLst/>
                        <a:latin typeface="Arial" charset="0"/>
                        <a:ea typeface="細明體" pitchFamily="49"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u="none" strike="noStrike" cap="none" normalizeH="0" baseline="0" dirty="0" smtClean="0">
                          <a:ln>
                            <a:noFill/>
                          </a:ln>
                          <a:effectLst/>
                        </a:rPr>
                        <a:t>RNO</a:t>
                      </a:r>
                      <a:r>
                        <a:rPr kumimoji="1" lang="en-US" altLang="zh-TW" sz="2800" u="none" strike="noStrike" cap="none" normalizeH="0" baseline="-30000" dirty="0" smtClean="0">
                          <a:ln>
                            <a:noFill/>
                          </a:ln>
                          <a:effectLst/>
                        </a:rPr>
                        <a:t>2</a:t>
                      </a:r>
                      <a:endParaRPr kumimoji="1" lang="en-US" altLang="zh-TW" sz="2800" b="0" i="0" u="none" strike="noStrike" cap="none" normalizeH="0" baseline="-30000" dirty="0" smtClean="0">
                        <a:ln>
                          <a:noFill/>
                        </a:ln>
                        <a:solidFill>
                          <a:schemeClr val="tx1"/>
                        </a:solidFill>
                        <a:effectLst/>
                        <a:latin typeface="Arial" charset="0"/>
                        <a:ea typeface="細明體" pitchFamily="49"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u="none" strike="noStrike" cap="none" normalizeH="0" baseline="0" dirty="0" smtClean="0">
                          <a:ln>
                            <a:noFill/>
                          </a:ln>
                          <a:effectLst/>
                        </a:rPr>
                        <a:t>nitro-compounds</a:t>
                      </a:r>
                      <a:endParaRPr kumimoji="1" lang="en-US" altLang="zh-TW" sz="2400" b="0" i="0" u="none" strike="noStrike" cap="none" normalizeH="0" baseline="0" dirty="0" smtClean="0">
                        <a:ln>
                          <a:noFill/>
                        </a:ln>
                        <a:solidFill>
                          <a:schemeClr val="tx1"/>
                        </a:solidFill>
                        <a:effectLst/>
                        <a:latin typeface="Arial" charset="0"/>
                        <a:ea typeface="細明體" pitchFamily="49"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u="none" strike="noStrike" cap="none" normalizeH="0" baseline="0" dirty="0" smtClean="0">
                          <a:ln>
                            <a:noFill/>
                          </a:ln>
                          <a:effectLst/>
                        </a:rPr>
                        <a:t>CH</a:t>
                      </a:r>
                      <a:r>
                        <a:rPr kumimoji="1" lang="en-US" altLang="zh-TW" sz="2800" u="none" strike="noStrike" cap="none" normalizeH="0" baseline="-30000" dirty="0" smtClean="0">
                          <a:ln>
                            <a:noFill/>
                          </a:ln>
                          <a:effectLst/>
                        </a:rPr>
                        <a:t>3</a:t>
                      </a:r>
                      <a:r>
                        <a:rPr kumimoji="1" lang="en-US" altLang="zh-TW" sz="2800" u="none" strike="noStrike" cap="none" normalizeH="0" baseline="0" dirty="0" smtClean="0">
                          <a:ln>
                            <a:noFill/>
                          </a:ln>
                          <a:effectLst/>
                        </a:rPr>
                        <a:t>CH</a:t>
                      </a:r>
                      <a:r>
                        <a:rPr kumimoji="1" lang="en-US" altLang="zh-TW" sz="2800" u="none" strike="noStrike" cap="none" normalizeH="0" baseline="-30000" dirty="0" smtClean="0">
                          <a:ln>
                            <a:noFill/>
                          </a:ln>
                          <a:effectLst/>
                        </a:rPr>
                        <a:t>2</a:t>
                      </a:r>
                      <a:r>
                        <a:rPr kumimoji="1" lang="en-US" altLang="zh-TW" sz="2800" u="none" strike="noStrike" cap="none" normalizeH="0" baseline="0" dirty="0" smtClean="0">
                          <a:ln>
                            <a:noFill/>
                          </a:ln>
                          <a:effectLst/>
                        </a:rPr>
                        <a:t>NO</a:t>
                      </a:r>
                      <a:r>
                        <a:rPr kumimoji="1" lang="en-US" altLang="zh-TW" sz="2800" u="none" strike="noStrike" cap="none" normalizeH="0" baseline="-30000" dirty="0" smtClean="0">
                          <a:ln>
                            <a:noFill/>
                          </a:ln>
                          <a:effectLst/>
                        </a:rPr>
                        <a:t>2</a:t>
                      </a:r>
                      <a:endParaRPr kumimoji="1" lang="en-US" altLang="zh-TW" sz="28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800" u="none" strike="noStrike" cap="none" normalizeH="0" baseline="0" dirty="0" smtClean="0">
                          <a:ln>
                            <a:noFill/>
                          </a:ln>
                          <a:effectLst/>
                        </a:rPr>
                        <a:t>nitroethane</a:t>
                      </a:r>
                      <a:endParaRPr kumimoji="1" lang="en-US" altLang="zh-TW" sz="2800" b="0" i="0" u="none" strike="noStrike" cap="none" normalizeH="0" baseline="0" dirty="0" smtClean="0">
                        <a:ln>
                          <a:noFill/>
                        </a:ln>
                        <a:solidFill>
                          <a:schemeClr val="tx1"/>
                        </a:solidFill>
                        <a:effectLst/>
                        <a:latin typeface="Arial" charset="0"/>
                        <a:ea typeface="細明體" pitchFamily="49" charset="-120"/>
                      </a:endParaRPr>
                    </a:p>
                  </a:txBody>
                  <a:tcPr marL="94053" marR="94053" marT="45712" marB="45712" horzOverflow="overflow"/>
                </a:tc>
              </a:tr>
              <a:tr h="1395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u="none" strike="noStrike" cap="none" normalizeH="0" baseline="0" dirty="0" smtClean="0">
                          <a:ln>
                            <a:noFill/>
                          </a:ln>
                          <a:effectLst/>
                        </a:rPr>
                        <a:t>-C</a:t>
                      </a:r>
                      <a:r>
                        <a:rPr kumimoji="1" lang="en-US" altLang="zh-TW" sz="2800" u="none" strike="noStrike" cap="none" normalizeH="0" baseline="0" dirty="0" smtClean="0">
                          <a:ln>
                            <a:noFill/>
                          </a:ln>
                          <a:effectLst/>
                          <a:sym typeface="Symbol" pitchFamily="18" charset="2"/>
                        </a:rPr>
                        <a:t></a:t>
                      </a:r>
                      <a:r>
                        <a:rPr kumimoji="1" lang="en-US" altLang="zh-TW" sz="2800" u="none" strike="noStrike" cap="none" normalizeH="0" baseline="0" dirty="0" smtClean="0">
                          <a:ln>
                            <a:noFill/>
                          </a:ln>
                          <a:effectLst/>
                        </a:rPr>
                        <a:t>N</a:t>
                      </a:r>
                      <a:endParaRPr kumimoji="1" lang="en-US" altLang="zh-TW" sz="2800" b="0" i="0" u="none" strike="noStrike" cap="none" normalizeH="0" baseline="0" dirty="0" smtClean="0">
                        <a:ln>
                          <a:noFill/>
                        </a:ln>
                        <a:solidFill>
                          <a:schemeClr val="tx1"/>
                        </a:solidFill>
                        <a:effectLst/>
                        <a:latin typeface="Tahoma" pitchFamily="34" charset="0"/>
                        <a:ea typeface="細明體" pitchFamily="49"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800" u="none" strike="noStrike" cap="none" normalizeH="0" baseline="0" dirty="0" smtClean="0">
                          <a:ln>
                            <a:noFill/>
                          </a:ln>
                          <a:effectLst/>
                        </a:rPr>
                        <a:t>R-C</a:t>
                      </a:r>
                      <a:r>
                        <a:rPr kumimoji="1" lang="en-US" altLang="zh-TW" sz="2800" u="none" strike="noStrike" cap="none" normalizeH="0" baseline="0" dirty="0" smtClean="0">
                          <a:ln>
                            <a:noFill/>
                          </a:ln>
                          <a:effectLst/>
                          <a:sym typeface="Symbol" pitchFamily="18" charset="2"/>
                        </a:rPr>
                        <a:t></a:t>
                      </a:r>
                      <a:r>
                        <a:rPr kumimoji="1" lang="en-US" altLang="zh-TW" sz="2800" u="none" strike="noStrike" cap="none" normalizeH="0" baseline="0" dirty="0" smtClean="0">
                          <a:ln>
                            <a:noFill/>
                          </a:ln>
                          <a:effectLst/>
                        </a:rPr>
                        <a:t>N</a:t>
                      </a:r>
                      <a:endParaRPr kumimoji="1" lang="en-US" altLang="zh-TW" sz="2800" u="none" strike="noStrike" cap="none" normalizeH="0" baseline="0" dirty="0" smtClean="0">
                        <a:ln>
                          <a:noFill/>
                        </a:ln>
                        <a:effectLst/>
                        <a:sym typeface="Symbol" pitchFamily="18" charset="2"/>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800" b="0" i="0" u="none" strike="noStrike" cap="none" normalizeH="0" baseline="0" dirty="0" smtClean="0">
                        <a:ln>
                          <a:noFill/>
                        </a:ln>
                        <a:solidFill>
                          <a:schemeClr val="tx1"/>
                        </a:solidFill>
                        <a:effectLst/>
                        <a:latin typeface="Arial Narrow" pitchFamily="34" charset="0"/>
                        <a:ea typeface="新細明體" pitchFamily="2"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u="none" strike="noStrike" cap="none" normalizeH="0" baseline="0" dirty="0" smtClean="0">
                          <a:ln>
                            <a:noFill/>
                          </a:ln>
                          <a:effectLst/>
                        </a:rPr>
                        <a:t>cyano-compound</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200" u="none" strike="noStrike" cap="none" normalizeH="0" baseline="0" dirty="0" smtClean="0">
                          <a:ln>
                            <a:noFill/>
                          </a:ln>
                          <a:effectLst/>
                        </a:rPr>
                        <a:t>(carbonitriles)</a:t>
                      </a:r>
                      <a:endParaRPr kumimoji="1" lang="en-US" altLang="zh-TW" sz="2200" b="0" i="0" u="none" strike="noStrike" cap="none" normalizeH="0" baseline="0" dirty="0" smtClean="0">
                        <a:ln>
                          <a:noFill/>
                        </a:ln>
                        <a:solidFill>
                          <a:schemeClr val="tx1"/>
                        </a:solidFill>
                        <a:effectLst/>
                        <a:latin typeface="Arial" charset="0"/>
                        <a:ea typeface="細明體" pitchFamily="49"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u="none" strike="noStrike" cap="none" normalizeH="0" baseline="0" dirty="0" smtClean="0">
                          <a:ln>
                            <a:noFill/>
                          </a:ln>
                          <a:effectLst/>
                        </a:rPr>
                        <a:t>ethane</a:t>
                      </a:r>
                      <a:r>
                        <a:rPr kumimoji="1" lang="en-US" altLang="zh-TW" sz="2400" u="sng" strike="noStrike" cap="none" normalizeH="0" baseline="0" dirty="0" smtClean="0">
                          <a:ln>
                            <a:noFill/>
                          </a:ln>
                          <a:effectLst/>
                        </a:rPr>
                        <a:t>nitrile</a:t>
                      </a:r>
                      <a:endParaRPr kumimoji="1" lang="en-US" altLang="zh-TW" sz="24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28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800" b="0" i="0" u="none" strike="noStrike" cap="none" normalizeH="0" baseline="0" dirty="0" smtClean="0">
                        <a:ln>
                          <a:noFill/>
                        </a:ln>
                        <a:solidFill>
                          <a:schemeClr val="tx1"/>
                        </a:solidFill>
                        <a:effectLst/>
                        <a:latin typeface="Arial Narrow" pitchFamily="34" charset="0"/>
                        <a:ea typeface="新細明體" pitchFamily="2" charset="-120"/>
                      </a:endParaRPr>
                    </a:p>
                  </a:txBody>
                  <a:tcPr marL="94053" marR="94053" marT="45712" marB="45712" horzOverflow="overflow"/>
                </a:tc>
              </a:tr>
              <a:tr h="13713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u="none" strike="noStrike" cap="none" normalizeH="0" baseline="0" dirty="0" smtClean="0">
                          <a:ln>
                            <a:noFill/>
                          </a:ln>
                          <a:effectLst/>
                        </a:rPr>
                        <a:t>-CONH</a:t>
                      </a:r>
                      <a:r>
                        <a:rPr kumimoji="1" lang="en-US" altLang="zh-TW" sz="2800" u="none" strike="noStrike" cap="none" normalizeH="0" baseline="-25000" dirty="0" smtClean="0">
                          <a:ln>
                            <a:noFill/>
                          </a:ln>
                          <a:effectLst/>
                        </a:rPr>
                        <a:t>2</a:t>
                      </a:r>
                      <a:endParaRPr kumimoji="1" lang="en-US" altLang="zh-TW" sz="2800" b="0" i="0" u="none" strike="noStrike" cap="none" normalizeH="0" baseline="0" dirty="0" smtClean="0">
                        <a:ln>
                          <a:noFill/>
                        </a:ln>
                        <a:solidFill>
                          <a:schemeClr val="tx1"/>
                        </a:solidFill>
                        <a:effectLst/>
                        <a:latin typeface="Arial" charset="0"/>
                        <a:ea typeface="細明體" pitchFamily="49"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l-GR" sz="2800" b="0" i="0" u="none" strike="noStrike" cap="none" normalizeH="0" baseline="0" dirty="0" smtClean="0">
                        <a:ln>
                          <a:noFill/>
                        </a:ln>
                        <a:solidFill>
                          <a:schemeClr val="tx1"/>
                        </a:solidFill>
                        <a:effectLst/>
                        <a:latin typeface="Arial Narrow" pitchFamily="34" charset="0"/>
                        <a:ea typeface="新細明體" pitchFamily="2"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u="none" strike="noStrike" cap="none" normalizeH="0" baseline="0" dirty="0" smtClean="0">
                          <a:ln>
                            <a:noFill/>
                          </a:ln>
                          <a:effectLst/>
                        </a:rPr>
                        <a:t>Acid amide</a:t>
                      </a:r>
                      <a:endParaRPr kumimoji="1" lang="en-US" altLang="zh-TW" sz="2800" b="0" i="0" u="none" strike="noStrike" cap="none" normalizeH="0" baseline="0" dirty="0" smtClean="0">
                        <a:ln>
                          <a:noFill/>
                        </a:ln>
                        <a:solidFill>
                          <a:schemeClr val="tx1"/>
                        </a:solidFill>
                        <a:effectLst/>
                        <a:latin typeface="Arial Narrow" pitchFamily="34" charset="0"/>
                        <a:ea typeface="新細明體" pitchFamily="2" charset="-120"/>
                      </a:endParaRPr>
                    </a:p>
                  </a:txBody>
                  <a:tcPr marL="94053" marR="94053" marT="45712" marB="45712"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u="none" strike="noStrike" cap="none" normalizeH="0" baseline="0" dirty="0" smtClean="0">
                          <a:ln>
                            <a:noFill/>
                          </a:ln>
                          <a:effectLst/>
                        </a:rPr>
                        <a:t>CH</a:t>
                      </a:r>
                      <a:r>
                        <a:rPr kumimoji="1" lang="en-US" altLang="zh-TW" sz="2800" u="none" strike="noStrike" cap="none" normalizeH="0" baseline="-25000" dirty="0" smtClean="0">
                          <a:ln>
                            <a:noFill/>
                          </a:ln>
                          <a:effectLst/>
                        </a:rPr>
                        <a:t>3</a:t>
                      </a:r>
                      <a:r>
                        <a:rPr kumimoji="1" lang="en-US" altLang="zh-TW" sz="2800" u="none" strike="noStrike" cap="none" normalizeH="0" baseline="0" dirty="0" smtClean="0">
                          <a:ln>
                            <a:noFill/>
                          </a:ln>
                          <a:effectLst/>
                        </a:rPr>
                        <a:t>CONH</a:t>
                      </a:r>
                      <a:r>
                        <a:rPr kumimoji="1" lang="en-US" altLang="zh-TW" sz="2800" u="none" strike="noStrike" cap="none" normalizeH="0" baseline="-25000" dirty="0" smtClean="0">
                          <a:ln>
                            <a:noFill/>
                          </a:ln>
                          <a:effectLst/>
                        </a:rPr>
                        <a:t>2</a:t>
                      </a:r>
                      <a:endParaRPr kumimoji="1" lang="en-US" altLang="zh-TW" sz="28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u="none" strike="noStrike" cap="none" normalizeH="0" baseline="0" dirty="0" smtClean="0">
                          <a:ln>
                            <a:noFill/>
                          </a:ln>
                          <a:effectLst/>
                        </a:rPr>
                        <a:t>ethan</a:t>
                      </a:r>
                      <a:r>
                        <a:rPr kumimoji="1" lang="en-US" altLang="zh-TW" sz="2400" u="sng" strike="noStrike" cap="none" normalizeH="0" baseline="0" dirty="0" smtClean="0">
                          <a:ln>
                            <a:noFill/>
                          </a:ln>
                          <a:effectLst/>
                        </a:rPr>
                        <a:t>amide</a:t>
                      </a:r>
                      <a:endParaRPr kumimoji="1" lang="en-US" altLang="zh-TW" sz="2400" b="1" i="0" u="sng" strike="noStrike" cap="none" normalizeH="0" baseline="0" dirty="0" smtClean="0">
                        <a:ln>
                          <a:noFill/>
                        </a:ln>
                        <a:solidFill>
                          <a:schemeClr val="tx1"/>
                        </a:solidFill>
                        <a:effectLst/>
                        <a:latin typeface="Bookman Old Style" pitchFamily="18" charset="0"/>
                        <a:ea typeface="細明體" pitchFamily="49" charset="-120"/>
                      </a:endParaRPr>
                    </a:p>
                  </a:txBody>
                  <a:tcPr marL="94053" marR="94053" marT="45712" marB="45712" horzOverflow="overflow"/>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472138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403648" y="2268359"/>
            <a:ext cx="633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dirty="0">
                <a:latin typeface="+mn-lt"/>
                <a:cs typeface="Arial" pitchFamily="34" charset="0"/>
              </a:rPr>
              <a:t>Ισομέρεια ανθρακικής αλυσίδας </a:t>
            </a:r>
            <a:endParaRPr lang="el-GR" altLang="el-GR" sz="2400" b="1" dirty="0">
              <a:latin typeface="+mn-lt"/>
            </a:endParaRPr>
          </a:p>
        </p:txBody>
      </p:sp>
      <p:pic>
        <p:nvPicPr>
          <p:cNvPr id="4099" name="Picture 5" descr="c4h10"/>
          <p:cNvPicPr>
            <a:picLocks noChangeAspect="1" noChangeArrowheads="1"/>
          </p:cNvPicPr>
          <p:nvPr/>
        </p:nvPicPr>
        <p:blipFill>
          <a:blip r:embed="rId2"/>
          <a:srcRect/>
          <a:stretch>
            <a:fillRect/>
          </a:stretch>
        </p:blipFill>
        <p:spPr bwMode="auto">
          <a:xfrm>
            <a:off x="1403649" y="2786231"/>
            <a:ext cx="6324600" cy="1930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244" name="Rectangle 6"/>
          <p:cNvSpPr>
            <a:spLocks noChangeArrowheads="1"/>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l-GR" altLang="el-GR" sz="4400" dirty="0">
              <a:solidFill>
                <a:schemeClr val="tx2"/>
              </a:solidFill>
              <a:latin typeface="Arial" pitchFamily="34" charset="0"/>
            </a:endParaRPr>
          </a:p>
        </p:txBody>
      </p:sp>
      <p:sp>
        <p:nvSpPr>
          <p:cNvPr id="10245" name="Rectangle 7"/>
          <p:cNvSpPr>
            <a:spLocks noGrp="1" noChangeArrowheads="1"/>
          </p:cNvSpPr>
          <p:nvPr>
            <p:ph type="title"/>
          </p:nvPr>
        </p:nvSpPr>
        <p:spPr>
          <a:noFill/>
        </p:spPr>
        <p:txBody>
          <a:bodyPr/>
          <a:lstStyle/>
          <a:p>
            <a:pPr eaLnBrk="1" hangingPunct="1"/>
            <a:r>
              <a:rPr lang="el-GR" altLang="el-GR" dirty="0" smtClean="0"/>
              <a:t>Συντακτική ισομέρεια </a:t>
            </a:r>
            <a:r>
              <a:rPr lang="el-GR" altLang="el-GR" sz="3000" b="0" dirty="0" smtClean="0"/>
              <a:t>1/4</a:t>
            </a:r>
          </a:p>
        </p:txBody>
      </p:sp>
      <p:sp>
        <p:nvSpPr>
          <p:cNvPr id="2" name="Θέση περιεχομένου 1"/>
          <p:cNvSpPr>
            <a:spLocks noGrp="1"/>
          </p:cNvSpPr>
          <p:nvPr>
            <p:ph idx="1"/>
          </p:nvPr>
        </p:nvSpPr>
        <p:spPr>
          <a:xfrm>
            <a:off x="457200" y="1196752"/>
            <a:ext cx="8229600" cy="1092696"/>
          </a:xfrm>
        </p:spPr>
        <p:txBody>
          <a:bodyPr/>
          <a:lstStyle/>
          <a:p>
            <a:r>
              <a:rPr lang="el-GR" b="1" dirty="0"/>
              <a:t>Συντακτικά ισομερείς </a:t>
            </a:r>
            <a:r>
              <a:rPr lang="el-GR" b="1" dirty="0" smtClean="0"/>
              <a:t>ενώσεις: </a:t>
            </a:r>
            <a:r>
              <a:rPr lang="el-GR" dirty="0" smtClean="0"/>
              <a:t>έχουν </a:t>
            </a:r>
            <a:r>
              <a:rPr lang="el-GR" dirty="0"/>
              <a:t>ίδιο μοριακό αλλά διαφορετικό </a:t>
            </a:r>
            <a:r>
              <a:rPr lang="el-GR" dirty="0" smtClean="0"/>
              <a:t>συντακτικό </a:t>
            </a:r>
            <a:r>
              <a:rPr lang="el-GR" dirty="0"/>
              <a:t>τύπο</a:t>
            </a:r>
            <a:r>
              <a:rPr lang="el-GR" dirty="0" smtClean="0"/>
              <a:t>.</a:t>
            </a:r>
            <a:endParaRPr lang="el-GR" dirty="0"/>
          </a:p>
        </p:txBody>
      </p:sp>
      <p:pic>
        <p:nvPicPr>
          <p:cNvPr id="4102" name="Picture 9" descr="3-methylpentane"/>
          <p:cNvPicPr>
            <a:picLocks noChangeAspect="1" noChangeArrowheads="1"/>
          </p:cNvPicPr>
          <p:nvPr/>
        </p:nvPicPr>
        <p:blipFill>
          <a:blip r:embed="rId3"/>
          <a:srcRect/>
          <a:stretch>
            <a:fillRect/>
          </a:stretch>
        </p:blipFill>
        <p:spPr bwMode="auto">
          <a:xfrm>
            <a:off x="1403649" y="5076374"/>
            <a:ext cx="2087563" cy="749300"/>
          </a:xfrm>
          <a:prstGeom prst="rect">
            <a:avLst/>
          </a:prstGeom>
          <a:solidFill>
            <a:schemeClr val="accent1">
              <a:lumMod val="40000"/>
              <a:lumOff val="60000"/>
            </a:schemeClr>
          </a:solidFill>
          <a:ln w="9525">
            <a:noFill/>
            <a:miter lim="800000"/>
            <a:headEnd/>
            <a:tailEnd/>
          </a:ln>
        </p:spPr>
      </p:pic>
      <p:sp>
        <p:nvSpPr>
          <p:cNvPr id="10247" name="Rectangle 10"/>
          <p:cNvSpPr>
            <a:spLocks noChangeArrowheads="1"/>
          </p:cNvSpPr>
          <p:nvPr/>
        </p:nvSpPr>
        <p:spPr bwMode="auto">
          <a:xfrm>
            <a:off x="1546524" y="5981218"/>
            <a:ext cx="2216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l-GR" altLang="el-GR" sz="2000" b="1" dirty="0">
                <a:latin typeface="+mn-lt"/>
              </a:rPr>
              <a:t>3-μεθυλ- πεντάνιο </a:t>
            </a:r>
          </a:p>
        </p:txBody>
      </p:sp>
      <p:pic>
        <p:nvPicPr>
          <p:cNvPr id="4104" name="Picture 12" descr="hexane"/>
          <p:cNvPicPr>
            <a:picLocks noChangeAspect="1" noChangeArrowheads="1"/>
          </p:cNvPicPr>
          <p:nvPr/>
        </p:nvPicPr>
        <p:blipFill>
          <a:blip r:embed="rId4"/>
          <a:srcRect/>
          <a:stretch>
            <a:fillRect/>
          </a:stretch>
        </p:blipFill>
        <p:spPr bwMode="auto">
          <a:xfrm>
            <a:off x="5004099" y="5027161"/>
            <a:ext cx="2735263" cy="779463"/>
          </a:xfrm>
          <a:prstGeom prst="rect">
            <a:avLst/>
          </a:prstGeom>
          <a:solidFill>
            <a:schemeClr val="accent1">
              <a:lumMod val="40000"/>
              <a:lumOff val="60000"/>
            </a:schemeClr>
          </a:solidFill>
          <a:ln w="9525">
            <a:noFill/>
            <a:miter lim="800000"/>
            <a:headEnd/>
            <a:tailEnd/>
          </a:ln>
        </p:spPr>
      </p:pic>
      <p:sp>
        <p:nvSpPr>
          <p:cNvPr id="10249" name="Rectangle 13"/>
          <p:cNvSpPr>
            <a:spLocks noChangeArrowheads="1"/>
          </p:cNvSpPr>
          <p:nvPr/>
        </p:nvSpPr>
        <p:spPr bwMode="auto">
          <a:xfrm>
            <a:off x="5791499" y="5909781"/>
            <a:ext cx="9388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l-GR" altLang="el-GR" sz="2000" b="1" dirty="0">
                <a:latin typeface="+mn-lt"/>
              </a:rPr>
              <a:t>εξάνιο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96163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altLang="el-GR" dirty="0"/>
              <a:t>Συντακτική ισομέρεια </a:t>
            </a:r>
            <a:r>
              <a:rPr lang="el-GR" altLang="el-GR" sz="3000" b="0" dirty="0" smtClean="0"/>
              <a:t>2/4</a:t>
            </a:r>
            <a:endParaRPr lang="el-GR" altLang="el-GR" dirty="0" smtClean="0"/>
          </a:p>
        </p:txBody>
      </p:sp>
      <p:sp>
        <p:nvSpPr>
          <p:cNvPr id="11267" name="Rectangle 4"/>
          <p:cNvSpPr>
            <a:spLocks noChangeArrowheads="1"/>
          </p:cNvSpPr>
          <p:nvPr/>
        </p:nvSpPr>
        <p:spPr bwMode="auto">
          <a:xfrm>
            <a:off x="468313" y="1816526"/>
            <a:ext cx="820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2400" dirty="0">
                <a:latin typeface="+mn-lt"/>
                <a:cs typeface="Arial" pitchFamily="34" charset="0"/>
              </a:rPr>
              <a:t>Ισομέρεια θέσης της λειτουργικής ομάδας</a:t>
            </a:r>
          </a:p>
          <a:p>
            <a:pPr algn="ctr" eaLnBrk="1" hangingPunct="1">
              <a:spcBef>
                <a:spcPct val="0"/>
              </a:spcBef>
              <a:buFontTx/>
              <a:buNone/>
            </a:pPr>
            <a:r>
              <a:rPr lang="el-GR" altLang="el-GR" sz="2400" dirty="0">
                <a:latin typeface="+mn-lt"/>
                <a:cs typeface="Arial" pitchFamily="34" charset="0"/>
              </a:rPr>
              <a:t> </a:t>
            </a:r>
            <a:r>
              <a:rPr lang="el-GR" altLang="el-GR" sz="2400" b="1" dirty="0">
                <a:latin typeface="+mn-lt"/>
                <a:cs typeface="Arial" pitchFamily="34" charset="0"/>
              </a:rPr>
              <a:t>propan-1-ol</a:t>
            </a:r>
            <a:r>
              <a:rPr lang="el-GR" altLang="el-GR" sz="2400" dirty="0">
                <a:latin typeface="+mn-lt"/>
                <a:cs typeface="Arial" pitchFamily="34" charset="0"/>
              </a:rPr>
              <a:t> and </a:t>
            </a:r>
            <a:r>
              <a:rPr lang="el-GR" altLang="el-GR" sz="2400" b="1" dirty="0">
                <a:latin typeface="+mn-lt"/>
                <a:cs typeface="Arial" pitchFamily="34" charset="0"/>
              </a:rPr>
              <a:t>propan-2-ol</a:t>
            </a:r>
            <a:r>
              <a:rPr lang="el-GR" altLang="el-GR" sz="2400" dirty="0">
                <a:latin typeface="+mn-lt"/>
                <a:cs typeface="Arial" pitchFamily="34" charset="0"/>
              </a:rPr>
              <a:t> </a:t>
            </a:r>
            <a:endParaRPr lang="el-GR" altLang="el-GR" sz="2400" dirty="0">
              <a:latin typeface="+mn-lt"/>
            </a:endParaRPr>
          </a:p>
        </p:txBody>
      </p:sp>
      <p:pic>
        <p:nvPicPr>
          <p:cNvPr id="5124" name="Picture 5" descr="c3h8o"/>
          <p:cNvPicPr>
            <a:picLocks noChangeAspect="1" noChangeArrowheads="1"/>
          </p:cNvPicPr>
          <p:nvPr/>
        </p:nvPicPr>
        <p:blipFill>
          <a:blip r:embed="rId2"/>
          <a:srcRect/>
          <a:stretch>
            <a:fillRect/>
          </a:stretch>
        </p:blipFill>
        <p:spPr bwMode="auto">
          <a:xfrm>
            <a:off x="1187450" y="3068960"/>
            <a:ext cx="7056438" cy="2225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746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dirty="0"/>
              <a:t>Συντακτική ισομέρεια </a:t>
            </a:r>
            <a:r>
              <a:rPr lang="el-GR" altLang="el-GR" sz="3000" b="0" dirty="0" smtClean="0"/>
              <a:t>3/4</a:t>
            </a:r>
            <a:endParaRPr lang="el-GR" altLang="el-GR" dirty="0" smtClean="0"/>
          </a:p>
        </p:txBody>
      </p:sp>
      <p:sp>
        <p:nvSpPr>
          <p:cNvPr id="12291" name="Rectangle 4"/>
          <p:cNvSpPr>
            <a:spLocks noChangeArrowheads="1"/>
          </p:cNvSpPr>
          <p:nvPr/>
        </p:nvSpPr>
        <p:spPr bwMode="auto">
          <a:xfrm>
            <a:off x="708025" y="1679575"/>
            <a:ext cx="7661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l-GR" altLang="el-GR" sz="2400" dirty="0">
                <a:latin typeface="+mn-lt"/>
                <a:cs typeface="Arial" pitchFamily="34" charset="0"/>
              </a:rPr>
              <a:t>Ισομέρεια ομόλογης σειράς</a:t>
            </a:r>
          </a:p>
          <a:p>
            <a:pPr algn="ctr" eaLnBrk="1" hangingPunct="1">
              <a:spcBef>
                <a:spcPct val="0"/>
              </a:spcBef>
              <a:buFontTx/>
              <a:buNone/>
            </a:pPr>
            <a:r>
              <a:rPr lang="el-GR" altLang="el-GR" sz="2400" dirty="0">
                <a:latin typeface="+mn-lt"/>
                <a:cs typeface="Arial" pitchFamily="34" charset="0"/>
              </a:rPr>
              <a:t>C</a:t>
            </a:r>
            <a:r>
              <a:rPr lang="el-GR" altLang="el-GR" sz="2400" baseline="-30000" dirty="0">
                <a:latin typeface="+mn-lt"/>
                <a:cs typeface="Arial" pitchFamily="34" charset="0"/>
              </a:rPr>
              <a:t>2</a:t>
            </a:r>
            <a:r>
              <a:rPr lang="el-GR" altLang="el-GR" sz="2400" dirty="0">
                <a:latin typeface="+mn-lt"/>
                <a:cs typeface="Arial" pitchFamily="34" charset="0"/>
              </a:rPr>
              <a:t>H</a:t>
            </a:r>
            <a:r>
              <a:rPr lang="el-GR" altLang="el-GR" sz="2400" baseline="-30000" dirty="0">
                <a:latin typeface="+mn-lt"/>
                <a:cs typeface="Arial" pitchFamily="34" charset="0"/>
              </a:rPr>
              <a:t>6</a:t>
            </a:r>
            <a:r>
              <a:rPr lang="el-GR" altLang="el-GR" sz="2400" dirty="0">
                <a:latin typeface="+mn-lt"/>
                <a:cs typeface="Arial" pitchFamily="34" charset="0"/>
              </a:rPr>
              <a:t>0 αντιστοιχεί σε </a:t>
            </a:r>
            <a:r>
              <a:rPr lang="el-GR" altLang="el-GR" sz="2400" b="1" dirty="0">
                <a:latin typeface="+mn-lt"/>
                <a:cs typeface="Arial" pitchFamily="34" charset="0"/>
              </a:rPr>
              <a:t>ethanol</a:t>
            </a:r>
            <a:r>
              <a:rPr lang="el-GR" altLang="el-GR" sz="2400" dirty="0">
                <a:latin typeface="+mn-lt"/>
                <a:cs typeface="Arial" pitchFamily="34" charset="0"/>
              </a:rPr>
              <a:t> και </a:t>
            </a:r>
            <a:r>
              <a:rPr lang="el-GR" altLang="el-GR" sz="2400" b="1" dirty="0">
                <a:latin typeface="+mn-lt"/>
                <a:cs typeface="Arial" pitchFamily="34" charset="0"/>
              </a:rPr>
              <a:t>methoxymethane</a:t>
            </a:r>
            <a:r>
              <a:rPr lang="el-GR" altLang="el-GR" sz="2400" dirty="0">
                <a:latin typeface="+mn-lt"/>
                <a:cs typeface="Arial" pitchFamily="34" charset="0"/>
              </a:rPr>
              <a:t>.</a:t>
            </a:r>
            <a:endParaRPr lang="el-GR" altLang="el-GR" sz="2400" dirty="0">
              <a:latin typeface="+mn-lt"/>
            </a:endParaRPr>
          </a:p>
        </p:txBody>
      </p:sp>
      <p:pic>
        <p:nvPicPr>
          <p:cNvPr id="6148" name="Picture 5" descr="c2h6o"/>
          <p:cNvPicPr>
            <a:picLocks noChangeAspect="1" noChangeArrowheads="1"/>
          </p:cNvPicPr>
          <p:nvPr/>
        </p:nvPicPr>
        <p:blipFill>
          <a:blip r:embed="rId2"/>
          <a:srcRect/>
          <a:stretch>
            <a:fillRect/>
          </a:stretch>
        </p:blipFill>
        <p:spPr bwMode="auto">
          <a:xfrm>
            <a:off x="1331913" y="2996952"/>
            <a:ext cx="6911975" cy="18272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501889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64</TotalTime>
  <Words>1247</Words>
  <Application>Microsoft Office PowerPoint</Application>
  <PresentationFormat>Προβολή στην οθόνη (4:3)</PresentationFormat>
  <Paragraphs>232</Paragraphs>
  <Slides>29</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2" baseType="lpstr">
      <vt:lpstr>exo-opistho_simeiomata</vt:lpstr>
      <vt:lpstr>OC_template_updated</vt:lpstr>
      <vt:lpstr>ISISServer</vt:lpstr>
      <vt:lpstr>Ανόργανη και Οργανική Χημεία (Θ)</vt:lpstr>
      <vt:lpstr>Ισομέρεια</vt:lpstr>
      <vt:lpstr>Λειτουργικές ομάδες- Ομόλογες σειρές 1/2</vt:lpstr>
      <vt:lpstr>Λειτουργικές ομάδες- Ομόλογες σειρές 2/2</vt:lpstr>
      <vt:lpstr>Παρουσίαση του PowerPoint</vt:lpstr>
      <vt:lpstr>Παρουσίαση του PowerPoint</vt:lpstr>
      <vt:lpstr>Συντακτική ισομέρεια 1/4</vt:lpstr>
      <vt:lpstr>Συντακτική ισομέρεια 2/4</vt:lpstr>
      <vt:lpstr>Συντακτική ισομέρεια 3/4</vt:lpstr>
      <vt:lpstr>Συντακτική ισομέρεια 4/4</vt:lpstr>
      <vt:lpstr>Στερεοϊσομέρεια 1/2</vt:lpstr>
      <vt:lpstr>Στερεοϊσομέρεια 2/2</vt:lpstr>
      <vt:lpstr>Στερεοϊσομέρεια Γεωμετρική ισομέρεια</vt:lpstr>
      <vt:lpstr>Στερεοϊσομέρεια Οπτική ισομέρεια 1/2</vt:lpstr>
      <vt:lpstr>Στερεοϊσομέρεια Οπτική ισομέρεια Στροφή πολωμένου φωτός</vt:lpstr>
      <vt:lpstr>Στερεοϊσομέρεια Οπτική ισομέρεια 2/2</vt:lpstr>
      <vt:lpstr>Στερεοϊσομέρεια Οπτική ισομέρεια – R και S στερεοχημική διάταξη</vt:lpstr>
      <vt:lpstr>Παρουσίαση του PowerPoint</vt:lpstr>
      <vt:lpstr>Παρουσίαση του PowerPoint</vt:lpstr>
      <vt:lpstr>Στερεοϊσομέρεια Οπτική ισομέρεια D και L στερεοχημική διάταξη</vt:lpstr>
      <vt:lpstr>Στερεοϊσομέρεια Διαστερεομέρεια 1/2</vt:lpstr>
      <vt:lpstr>Στερεοϊσομέρεια Διαστερεομέρεια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Ανόργανη και Οργανική Χημεία (Θ)</dc:title>
  <dc:creator>opencourses@teiath.gr</dc:creator>
  <cp:lastModifiedBy>fkaram2</cp:lastModifiedBy>
  <cp:revision>13</cp:revision>
  <dcterms:created xsi:type="dcterms:W3CDTF">2015-05-20T12:17:08Z</dcterms:created>
  <dcterms:modified xsi:type="dcterms:W3CDTF">2015-09-11T07:26:43Z</dcterms:modified>
</cp:coreProperties>
</file>