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4"/>
  </p:notesMasterIdLst>
  <p:handoutMasterIdLst>
    <p:handoutMasterId r:id="rId45"/>
  </p:handoutMasterIdLst>
  <p:sldIdLst>
    <p:sldId id="256" r:id="rId3"/>
    <p:sldId id="272" r:id="rId4"/>
    <p:sldId id="273" r:id="rId5"/>
    <p:sldId id="274" r:id="rId6"/>
    <p:sldId id="275" r:id="rId7"/>
    <p:sldId id="276" r:id="rId8"/>
    <p:sldId id="277" r:id="rId9"/>
    <p:sldId id="278" r:id="rId10"/>
    <p:sldId id="279" r:id="rId11"/>
    <p:sldId id="280" r:id="rId12"/>
    <p:sldId id="281" r:id="rId13"/>
    <p:sldId id="302" r:id="rId14"/>
    <p:sldId id="282" r:id="rId15"/>
    <p:sldId id="303"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304" r:id="rId32"/>
    <p:sldId id="298" r:id="rId33"/>
    <p:sldId id="299" r:id="rId34"/>
    <p:sldId id="300" r:id="rId35"/>
    <p:sldId id="301" r:id="rId36"/>
    <p:sldId id="257" r:id="rId37"/>
    <p:sldId id="262" r:id="rId38"/>
    <p:sldId id="264" r:id="rId39"/>
    <p:sldId id="269" r:id="rId40"/>
    <p:sldId id="270" r:id="rId41"/>
    <p:sldId id="266" r:id="rId42"/>
    <p:sldId id="26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5"/>
          <p:cNvSpPr>
            <a:spLocks noGrp="1" noChangeArrowheads="1"/>
          </p:cNvSpPr>
          <p:nvPr>
            <p:ph type="dt" sz="half" idx="10"/>
          </p:nvPr>
        </p:nvSpPr>
        <p:spPr>
          <a:ln/>
        </p:spPr>
        <p:txBody>
          <a:bodyPr/>
          <a:lstStyle>
            <a:lvl1pPr>
              <a:defRPr/>
            </a:lvl1pPr>
          </a:lstStyle>
          <a:p>
            <a:pPr>
              <a:defRPr/>
            </a:pPr>
            <a:endParaRPr lang="el-GR"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7"/>
          <p:cNvSpPr>
            <a:spLocks noGrp="1" noChangeArrowheads="1"/>
          </p:cNvSpPr>
          <p:nvPr>
            <p:ph type="sldNum" sz="quarter" idx="12"/>
          </p:nvPr>
        </p:nvSpPr>
        <p:spPr>
          <a:ln/>
        </p:spPr>
        <p:txBody>
          <a:bodyPr/>
          <a:lstStyle>
            <a:lvl1pPr>
              <a:defRPr/>
            </a:lvl1pPr>
          </a:lstStyle>
          <a:p>
            <a:pPr>
              <a:defRPr/>
            </a:pPr>
            <a:fld id="{2B8E605B-75B3-4165-A058-6461FBBF0348}" type="slidenum">
              <a:rPr lang="el-GR"/>
              <a:pPr>
                <a:defRPr/>
              </a:pPr>
              <a:t>‹#›</a:t>
            </a:fld>
            <a:endParaRPr lang="el-GR" dirty="0"/>
          </a:p>
        </p:txBody>
      </p:sp>
    </p:spTree>
    <p:extLst>
      <p:ext uri="{BB962C8B-B14F-4D97-AF65-F5344CB8AC3E}">
        <p14:creationId xmlns:p14="http://schemas.microsoft.com/office/powerpoint/2010/main" val="3478677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143000" indent="-338138">
              <a:lnSpc>
                <a:spcPct val="110000"/>
              </a:lnSpc>
              <a:spcBef>
                <a:spcPts val="1200"/>
              </a:spcBef>
              <a:buFont typeface="Calibri" panose="020F0502020204030204" pitchFamily="34" charset="0"/>
              <a:buChar char="‒"/>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www.biology.arizona.edu/biochemistry/tutorials/chemistry/page3.html" TargetMode="Externa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800mainstreet.com/9/0009-004-sol-v-t.gif" TargetMode="External"/><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Ανόργανη και Οργανική Χημεία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50"/>
          </a:xfrm>
        </p:spPr>
        <p:txBody>
          <a:bodyPr>
            <a:normAutofit/>
          </a:bodyPr>
          <a:lstStyle/>
          <a:p>
            <a:pPr>
              <a:spcBef>
                <a:spcPts val="0"/>
              </a:spcBef>
              <a:spcAft>
                <a:spcPts val="2400"/>
              </a:spcAft>
            </a:pPr>
            <a:r>
              <a:rPr lang="el-GR" sz="2600" b="1" dirty="0" smtClean="0"/>
              <a:t>Ενότητα </a:t>
            </a:r>
            <a:r>
              <a:rPr lang="en-US" sz="2600" b="1" dirty="0" smtClean="0"/>
              <a:t>4</a:t>
            </a:r>
            <a:r>
              <a:rPr lang="el-GR" sz="2600" dirty="0" smtClean="0"/>
              <a:t>:</a:t>
            </a:r>
            <a:r>
              <a:rPr lang="en-US" sz="2600" dirty="0" smtClean="0"/>
              <a:t> </a:t>
            </a:r>
            <a:r>
              <a:rPr lang="el-GR" sz="2600" dirty="0"/>
              <a:t>Χημεία Διαλυμάτων</a:t>
            </a:r>
            <a:endParaRPr lang="en-US" sz="2600" dirty="0" smtClean="0"/>
          </a:p>
          <a:p>
            <a:pPr>
              <a:spcBef>
                <a:spcPts val="0"/>
              </a:spcBef>
              <a:spcAft>
                <a:spcPts val="600"/>
              </a:spcAft>
            </a:pPr>
            <a:r>
              <a:rPr lang="el-GR" sz="2200" dirty="0" smtClean="0"/>
              <a:t>Σπύρος Παπαγεωργίου, </a:t>
            </a:r>
            <a:r>
              <a:rPr lang="el-GR" sz="2200" dirty="0"/>
              <a:t>Χημικός </a:t>
            </a:r>
            <a:r>
              <a:rPr lang="en-US" sz="2200" dirty="0"/>
              <a:t>MSc</a:t>
            </a:r>
            <a:r>
              <a:rPr lang="en-US" sz="2200" dirty="0" smtClean="0"/>
              <a:t>, </a:t>
            </a:r>
            <a:r>
              <a:rPr lang="el-GR" sz="2200" dirty="0" smtClean="0"/>
              <a:t>Καθηγητής Εφαρμογών</a:t>
            </a:r>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dirty="0"/>
              <a:t>Συγκέντρωση διαλυμάτων </a:t>
            </a:r>
            <a:r>
              <a:rPr lang="el-GR" altLang="el-GR" sz="3000" b="0" dirty="0" smtClean="0"/>
              <a:t>5/9</a:t>
            </a:r>
            <a:endParaRPr lang="el-GR" altLang="el-GR" dirty="0" smtClean="0"/>
          </a:p>
        </p:txBody>
      </p:sp>
      <p:sp>
        <p:nvSpPr>
          <p:cNvPr id="6147" name="Rectangle 3"/>
          <p:cNvSpPr>
            <a:spLocks noGrp="1" noChangeArrowheads="1"/>
          </p:cNvSpPr>
          <p:nvPr>
            <p:ph idx="1"/>
          </p:nvPr>
        </p:nvSpPr>
        <p:spPr>
          <a:xfrm>
            <a:off x="323528" y="1124744"/>
            <a:ext cx="8686800" cy="5544616"/>
          </a:xfrm>
        </p:spPr>
        <p:txBody>
          <a:bodyPr>
            <a:noAutofit/>
          </a:bodyPr>
          <a:lstStyle/>
          <a:p>
            <a:pPr marL="0" indent="0">
              <a:lnSpc>
                <a:spcPct val="105000"/>
              </a:lnSpc>
              <a:spcBef>
                <a:spcPts val="900"/>
              </a:spcBef>
              <a:buNone/>
              <a:defRPr/>
            </a:pPr>
            <a:r>
              <a:rPr lang="el-GR" sz="2200" b="1" dirty="0" smtClean="0"/>
              <a:t>Εκφράσεις σχετικές με το mole</a:t>
            </a:r>
            <a:endParaRPr lang="en-US" sz="2200" b="1" dirty="0" smtClean="0"/>
          </a:p>
          <a:p>
            <a:pPr>
              <a:lnSpc>
                <a:spcPct val="105000"/>
              </a:lnSpc>
              <a:spcBef>
                <a:spcPts val="900"/>
              </a:spcBef>
              <a:defRPr/>
            </a:pPr>
            <a:r>
              <a:rPr lang="el-GR" sz="2200" b="1" dirty="0" smtClean="0"/>
              <a:t>Γραμμομοριακός όγκος V</a:t>
            </a:r>
            <a:r>
              <a:rPr lang="el-GR" sz="2200" b="1" baseline="-25000" dirty="0" smtClean="0"/>
              <a:t>m</a:t>
            </a:r>
            <a:r>
              <a:rPr lang="el-GR" sz="2200" b="1" dirty="0" smtClean="0"/>
              <a:t> </a:t>
            </a:r>
            <a:r>
              <a:rPr lang="el-GR" sz="2200" dirty="0" smtClean="0"/>
              <a:t>είναι ο όγκος ενός mole μορίων ενός αερίου. Στις Πρότυπες (ή Κανονικές) Συνθήκες θερμοκρασίας και πίεσης ο γραμμομοριακός όγκος ενός ιδανικού αερίου είναι 22,4 λίτρα.</a:t>
            </a:r>
          </a:p>
          <a:p>
            <a:pPr>
              <a:lnSpc>
                <a:spcPct val="105000"/>
              </a:lnSpc>
              <a:spcBef>
                <a:spcPts val="900"/>
              </a:spcBef>
              <a:defRPr/>
            </a:pPr>
            <a:r>
              <a:rPr lang="el-GR" sz="2200" b="1" dirty="0" smtClean="0"/>
              <a:t>Γραμμομοριακή μάζα M </a:t>
            </a:r>
            <a:r>
              <a:rPr lang="el-GR" sz="2200" dirty="0" smtClean="0"/>
              <a:t>ενός στοιχείου ή μίας χημικής ένωσης είναι η μάζα ενός mole μορίων της και μετριέται στο S.I. σε kg/mol</a:t>
            </a:r>
            <a:r>
              <a:rPr lang="en-US" sz="2200" dirty="0" smtClean="0"/>
              <a:t>e</a:t>
            </a:r>
            <a:r>
              <a:rPr lang="el-GR" sz="2200" dirty="0" smtClean="0"/>
              <a:t>. Η γραμμομοριακή μάζα είναι 1000 φορές μικρότερη από τη σχετική μοριακή μάζα (μοριακό βάρος) Μ</a:t>
            </a:r>
            <a:r>
              <a:rPr lang="el-GR" sz="2200" baseline="-25000" dirty="0" smtClean="0"/>
              <a:t>r</a:t>
            </a:r>
            <a:r>
              <a:rPr lang="el-GR" sz="2200" dirty="0" smtClean="0"/>
              <a:t>.</a:t>
            </a:r>
          </a:p>
          <a:p>
            <a:pPr algn="ctr">
              <a:lnSpc>
                <a:spcPct val="105000"/>
              </a:lnSpc>
              <a:spcBef>
                <a:spcPts val="900"/>
              </a:spcBef>
              <a:buFontTx/>
              <a:buNone/>
              <a:defRPr/>
            </a:pPr>
            <a:r>
              <a:rPr lang="el-GR" sz="2200" b="1" dirty="0" smtClean="0"/>
              <a:t>Μ=Μ</a:t>
            </a:r>
            <a:r>
              <a:rPr lang="el-GR" sz="2200" b="1" baseline="-25000" dirty="0" smtClean="0"/>
              <a:t>r</a:t>
            </a:r>
            <a:r>
              <a:rPr lang="el-GR" sz="2200" b="1" dirty="0" smtClean="0"/>
              <a:t>/1000</a:t>
            </a:r>
          </a:p>
          <a:p>
            <a:pPr>
              <a:lnSpc>
                <a:spcPct val="105000"/>
              </a:lnSpc>
              <a:spcBef>
                <a:spcPts val="900"/>
              </a:spcBef>
              <a:defRPr/>
            </a:pPr>
            <a:r>
              <a:rPr lang="el-GR" sz="2200" b="1" dirty="0" smtClean="0"/>
              <a:t>Συγκέντρωση C</a:t>
            </a:r>
            <a:r>
              <a:rPr lang="el-GR" sz="2200" dirty="0" smtClean="0"/>
              <a:t> ενός διαλύματος (Molarity) είναι τα moles διαλυμένης ουσίας που περιέχονται σε όγκο V ενός λίτρου διαλύματος. Η συγκέντρωση συνήθως μετριέται σε mol/L.</a:t>
            </a:r>
          </a:p>
          <a:p>
            <a:pPr algn="ctr">
              <a:lnSpc>
                <a:spcPct val="105000"/>
              </a:lnSpc>
              <a:spcBef>
                <a:spcPts val="900"/>
              </a:spcBef>
              <a:buFontTx/>
              <a:buNone/>
              <a:defRPr/>
            </a:pPr>
            <a:r>
              <a:rPr lang="el-GR" sz="2200" b="1" dirty="0" smtClean="0"/>
              <a:t>C=n/V</a:t>
            </a:r>
            <a:r>
              <a:rPr lang="el-GR" sz="2200" b="1" baseline="-25000" dirty="0" smtClean="0"/>
              <a:t>(L)</a:t>
            </a:r>
            <a:endParaRPr lang="en-US" sz="2200" b="1" dirty="0" smtClean="0">
              <a:solidFill>
                <a:schemeClr val="tx1">
                  <a:lumMod val="95000"/>
                  <a:lumOff val="5000"/>
                </a:schemeClr>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39864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116632"/>
            <a:ext cx="8229600" cy="1080120"/>
          </a:xfrm>
        </p:spPr>
        <p:txBody>
          <a:bodyPr>
            <a:noAutofit/>
          </a:bodyPr>
          <a:lstStyle/>
          <a:p>
            <a:r>
              <a:rPr lang="el-GR" altLang="el-GR" dirty="0" smtClean="0"/>
              <a:t>Συγκέντρωση </a:t>
            </a:r>
            <a:r>
              <a:rPr lang="el-GR" altLang="el-GR" dirty="0"/>
              <a:t>διαλυμάτων</a:t>
            </a:r>
            <a:br>
              <a:rPr lang="el-GR" altLang="el-GR" dirty="0"/>
            </a:br>
            <a:r>
              <a:rPr lang="el-GR" altLang="el-GR" sz="3000" b="0" dirty="0"/>
              <a:t>Η αναγκαιότητα εισαγωγής </a:t>
            </a:r>
            <a:r>
              <a:rPr lang="en-US" altLang="el-GR" sz="3000" b="0" dirty="0" smtClean="0"/>
              <a:t>mole</a:t>
            </a:r>
            <a:r>
              <a:rPr lang="el-GR" altLang="el-GR" sz="3000" b="0" dirty="0" smtClean="0"/>
              <a:t> 1/4</a:t>
            </a:r>
          </a:p>
        </p:txBody>
      </p:sp>
      <p:sp>
        <p:nvSpPr>
          <p:cNvPr id="6147" name="Rectangle 3"/>
          <p:cNvSpPr>
            <a:spLocks noGrp="1" noChangeArrowheads="1"/>
          </p:cNvSpPr>
          <p:nvPr>
            <p:ph idx="1"/>
          </p:nvPr>
        </p:nvSpPr>
        <p:spPr>
          <a:xfrm>
            <a:off x="457200" y="1412776"/>
            <a:ext cx="8229600" cy="4824536"/>
          </a:xfrm>
        </p:spPr>
        <p:txBody>
          <a:bodyPr>
            <a:normAutofit/>
          </a:bodyPr>
          <a:lstStyle/>
          <a:p>
            <a:pPr>
              <a:defRPr/>
            </a:pPr>
            <a:r>
              <a:rPr lang="el-GR" sz="2200" b="1" dirty="0" smtClean="0"/>
              <a:t>Στις χημικές αντιδράσεις</a:t>
            </a:r>
            <a:endParaRPr lang="el-GR" sz="2200" dirty="0" smtClean="0"/>
          </a:p>
          <a:p>
            <a:pPr marL="355600" indent="0">
              <a:buFontTx/>
              <a:buNone/>
              <a:defRPr/>
            </a:pPr>
            <a:r>
              <a:rPr lang="el-GR" sz="2200" dirty="0" smtClean="0"/>
              <a:t>Οι συντελεστές της χημικής εξίσωσης κάθε αντίδρασης δείχνουν τον αριθμό των μορίων (ή διακεκριμένων σωματίων) που συμμετέχουν σε αυτή και κατ’ επέκταση την αναλογία των moles με την οποία οι ουσίες συμμετέχουν στην αντίδραση. Έτσι στην παρακάτω αντίδραση καύσης:</a:t>
            </a:r>
            <a:endParaRPr lang="en-US" sz="2200" dirty="0" smtClean="0"/>
          </a:p>
          <a:p>
            <a:pPr>
              <a:buFontTx/>
              <a:buNone/>
              <a:defRPr/>
            </a:pPr>
            <a:endParaRPr lang="en-US" sz="2200" dirty="0" smtClean="0"/>
          </a:p>
          <a:p>
            <a:pPr>
              <a:buFontTx/>
              <a:buNone/>
              <a:defRPr/>
            </a:pPr>
            <a:endParaRPr lang="en-US" sz="2200" dirty="0" smtClean="0"/>
          </a:p>
        </p:txBody>
      </p:sp>
      <p:graphicFrame>
        <p:nvGraphicFramePr>
          <p:cNvPr id="4" name="Table 3"/>
          <p:cNvGraphicFramePr>
            <a:graphicFrameLocks noGrp="1"/>
          </p:cNvGraphicFramePr>
          <p:nvPr>
            <p:extLst>
              <p:ext uri="{D42A27DB-BD31-4B8C-83A1-F6EECF244321}">
                <p14:modId xmlns:p14="http://schemas.microsoft.com/office/powerpoint/2010/main" val="3867773073"/>
              </p:ext>
            </p:extLst>
          </p:nvPr>
        </p:nvGraphicFramePr>
        <p:xfrm>
          <a:off x="179514" y="4437112"/>
          <a:ext cx="8856982" cy="1368152"/>
        </p:xfrm>
        <a:graphic>
          <a:graphicData uri="http://schemas.openxmlformats.org/drawingml/2006/table">
            <a:tbl>
              <a:tblPr/>
              <a:tblGrid>
                <a:gridCol w="1440158"/>
                <a:gridCol w="1090713"/>
                <a:gridCol w="1264367"/>
                <a:gridCol w="1266506"/>
                <a:gridCol w="1264365"/>
                <a:gridCol w="1266506"/>
                <a:gridCol w="1264367"/>
              </a:tblGrid>
              <a:tr h="3568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CH</a:t>
                      </a:r>
                      <a:r>
                        <a:rPr kumimoji="0" lang="el-GR" sz="1800" b="0" i="0" u="none" strike="noStrike" cap="none" normalizeH="0" baseline="-25000" dirty="0" smtClean="0">
                          <a:ln>
                            <a:noFill/>
                          </a:ln>
                          <a:solidFill>
                            <a:schemeClr val="tx1"/>
                          </a:solidFill>
                          <a:effectLst/>
                          <a:latin typeface="+mn-lt"/>
                          <a:cs typeface="Times New Roman" pitchFamily="18" charset="0"/>
                        </a:rPr>
                        <a:t>3</a:t>
                      </a:r>
                      <a:r>
                        <a:rPr kumimoji="0" lang="el-GR" sz="1800" b="0" i="0" u="none" strike="noStrike" cap="none" normalizeH="0" baseline="0" dirty="0" smtClean="0">
                          <a:ln>
                            <a:noFill/>
                          </a:ln>
                          <a:solidFill>
                            <a:schemeClr val="tx1"/>
                          </a:solidFill>
                          <a:effectLst/>
                          <a:latin typeface="+mn-lt"/>
                          <a:cs typeface="Times New Roman" pitchFamily="18" charset="0"/>
                        </a:rPr>
                        <a:t>CH</a:t>
                      </a:r>
                      <a:r>
                        <a:rPr kumimoji="0" lang="el-GR" sz="1800" b="0" i="0" u="none" strike="noStrike" cap="none" normalizeH="0" baseline="-25000" dirty="0" smtClean="0">
                          <a:ln>
                            <a:noFill/>
                          </a:ln>
                          <a:solidFill>
                            <a:schemeClr val="tx1"/>
                          </a:solidFill>
                          <a:effectLst/>
                          <a:latin typeface="+mn-lt"/>
                          <a:cs typeface="Times New Roman" pitchFamily="18" charset="0"/>
                        </a:rPr>
                        <a:t>2</a:t>
                      </a:r>
                      <a:r>
                        <a:rPr kumimoji="0" lang="el-GR" sz="1800" b="0" i="0" u="none" strike="noStrike" cap="none" normalizeH="0" baseline="0" dirty="0" smtClean="0">
                          <a:ln>
                            <a:noFill/>
                          </a:ln>
                          <a:solidFill>
                            <a:schemeClr val="tx1"/>
                          </a:solidFill>
                          <a:effectLst/>
                          <a:latin typeface="+mn-lt"/>
                          <a:cs typeface="Times New Roman" pitchFamily="18" charset="0"/>
                        </a:rPr>
                        <a:t>OH</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3O</a:t>
                      </a:r>
                      <a:r>
                        <a:rPr kumimoji="0" lang="el-GR" sz="1800" b="0" i="0" u="none" strike="noStrike" cap="none" normalizeH="0" baseline="-25000" dirty="0" smtClean="0">
                          <a:ln>
                            <a:noFill/>
                          </a:ln>
                          <a:solidFill>
                            <a:schemeClr val="tx1"/>
                          </a:solidFill>
                          <a:effectLst/>
                          <a:latin typeface="+mn-lt"/>
                          <a:cs typeface="Times New Roman" pitchFamily="18" charset="0"/>
                        </a:rPr>
                        <a:t>2</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2CO</a:t>
                      </a:r>
                      <a:r>
                        <a:rPr kumimoji="0" lang="el-GR" sz="1800" b="0" i="0" u="none" strike="noStrike" cap="none" normalizeH="0" baseline="-25000" dirty="0" smtClean="0">
                          <a:ln>
                            <a:noFill/>
                          </a:ln>
                          <a:solidFill>
                            <a:schemeClr val="tx1"/>
                          </a:solidFill>
                          <a:effectLst/>
                          <a:latin typeface="+mn-lt"/>
                          <a:cs typeface="Times New Roman" pitchFamily="18" charset="0"/>
                        </a:rPr>
                        <a:t>2</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3H</a:t>
                      </a:r>
                      <a:r>
                        <a:rPr kumimoji="0" lang="el-GR" sz="1800" b="0" i="0" u="none" strike="noStrike" cap="none" normalizeH="0" baseline="-25000" dirty="0" smtClean="0">
                          <a:ln>
                            <a:noFill/>
                          </a:ln>
                          <a:solidFill>
                            <a:schemeClr val="tx1"/>
                          </a:solidFill>
                          <a:effectLst/>
                          <a:latin typeface="+mn-lt"/>
                          <a:cs typeface="Times New Roman" pitchFamily="18" charset="0"/>
                        </a:rPr>
                        <a:t>2</a:t>
                      </a:r>
                      <a:r>
                        <a:rPr kumimoji="0" lang="el-GR" sz="1800" b="0" i="0" u="none" strike="noStrike" cap="none" normalizeH="0" baseline="0" dirty="0" smtClean="0">
                          <a:ln>
                            <a:noFill/>
                          </a:ln>
                          <a:solidFill>
                            <a:schemeClr val="tx1"/>
                          </a:solidFill>
                          <a:effectLst/>
                          <a:latin typeface="+mn-lt"/>
                          <a:cs typeface="Times New Roman" pitchFamily="18" charset="0"/>
                        </a:rPr>
                        <a:t>O</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r>
              <a:tr h="10112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1 mol</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οινοπνεύματος</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καίγεται</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με</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3 mol</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οξυγόνου  </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και</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παράγει </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2 mol</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διοξειδίου</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του άνθρακα</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και  </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3 mol</a:t>
                      </a:r>
                      <a:br>
                        <a:rPr kumimoji="0" lang="el-GR" sz="1800" b="0" i="0" u="none" strike="noStrike" cap="none" normalizeH="0" baseline="0" dirty="0" smtClean="0">
                          <a:ln>
                            <a:noFill/>
                          </a:ln>
                          <a:solidFill>
                            <a:schemeClr val="tx1"/>
                          </a:solidFill>
                          <a:effectLst/>
                          <a:latin typeface="+mn-lt"/>
                          <a:cs typeface="Times New Roman" pitchFamily="18" charset="0"/>
                        </a:rPr>
                      </a:br>
                      <a:r>
                        <a:rPr kumimoji="0" lang="el-GR" sz="1800" b="0" i="0" u="none" strike="noStrike" cap="none" normalizeH="0" baseline="0" dirty="0" smtClean="0">
                          <a:ln>
                            <a:noFill/>
                          </a:ln>
                          <a:solidFill>
                            <a:schemeClr val="tx1"/>
                          </a:solidFill>
                          <a:effectLst/>
                          <a:latin typeface="+mn-lt"/>
                          <a:cs typeface="Times New Roman" pitchFamily="18" charset="0"/>
                        </a:rPr>
                        <a:t>νερού</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L="9525" marR="9525" marT="9526" marB="9526" anchor="ctr" horzOverflow="overflow">
                    <a:lnL>
                      <a:noFill/>
                    </a:lnL>
                    <a:lnR>
                      <a:noFill/>
                    </a:lnR>
                    <a:lnT>
                      <a:noFill/>
                    </a:lnT>
                    <a:lnB>
                      <a:noFill/>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76476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a:bodyPr>
          <a:lstStyle/>
          <a:p>
            <a:pPr>
              <a:defRPr/>
            </a:pPr>
            <a:r>
              <a:rPr lang="el-GR" sz="2200" b="1" dirty="0" smtClean="0"/>
              <a:t>Στη σχέση μεταξύ πίεσης – όγκου – θερμοκρασίας των αερίων που συμπεριφέρονται ως ιδανικά.</a:t>
            </a:r>
            <a:endParaRPr lang="el-GR" sz="2200" dirty="0" smtClean="0"/>
          </a:p>
          <a:p>
            <a:pPr marL="355600" indent="0">
              <a:buFontTx/>
              <a:buNone/>
              <a:defRPr/>
            </a:pPr>
            <a:r>
              <a:rPr lang="el-GR" sz="2200" dirty="0" smtClean="0"/>
              <a:t>Η σχέση αυτή που ονομάζεται και καταστατική εξίσωση των ιδανικών αερίων είναι η παρακάτω:</a:t>
            </a:r>
          </a:p>
          <a:p>
            <a:pPr marL="355600" indent="0" algn="ctr">
              <a:buFontTx/>
              <a:buNone/>
              <a:defRPr/>
            </a:pPr>
            <a:r>
              <a:rPr lang="el-GR" sz="2200" b="1" dirty="0" smtClean="0"/>
              <a:t>PV=nRT</a:t>
            </a:r>
            <a:endParaRPr lang="el-GR" sz="2200" b="1" dirty="0"/>
          </a:p>
          <a:p>
            <a:pPr marL="355600" indent="0">
              <a:buNone/>
              <a:defRPr/>
            </a:pPr>
            <a:r>
              <a:rPr lang="el-GR" sz="2200" dirty="0" smtClean="0"/>
              <a:t>όπου P: η πίεση του αερίου, V ο όγκος του, n o αριθμός των moles,</a:t>
            </a:r>
          </a:p>
          <a:p>
            <a:pPr marL="355600" indent="0">
              <a:buNone/>
              <a:defRPr/>
            </a:pPr>
            <a:r>
              <a:rPr lang="el-GR" sz="2200" dirty="0" smtClean="0"/>
              <a:t>Τ η απόλυτη θερμοκρασία και R η παγκόσμια σταθερά των αερίων.</a:t>
            </a:r>
            <a:endParaRPr lang="en-US" sz="2200" dirty="0" smtClean="0">
              <a:solidFill>
                <a:schemeClr val="tx1">
                  <a:lumMod val="95000"/>
                  <a:lumOff val="5000"/>
                </a:schemeClr>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7" name="Rectangle 2"/>
          <p:cNvSpPr>
            <a:spLocks noGrp="1" noChangeArrowheads="1"/>
          </p:cNvSpPr>
          <p:nvPr>
            <p:ph type="title"/>
          </p:nvPr>
        </p:nvSpPr>
        <p:spPr>
          <a:xfrm>
            <a:off x="467544" y="116632"/>
            <a:ext cx="8229600" cy="1080120"/>
          </a:xfrm>
        </p:spPr>
        <p:txBody>
          <a:bodyPr>
            <a:noAutofit/>
          </a:bodyPr>
          <a:lstStyle/>
          <a:p>
            <a:r>
              <a:rPr lang="el-GR" altLang="el-GR" dirty="0" smtClean="0"/>
              <a:t>Συγκέντρωση </a:t>
            </a:r>
            <a:r>
              <a:rPr lang="el-GR" altLang="el-GR" dirty="0"/>
              <a:t>διαλυμάτων</a:t>
            </a:r>
            <a:br>
              <a:rPr lang="el-GR" altLang="el-GR" dirty="0"/>
            </a:br>
            <a:r>
              <a:rPr lang="el-GR" altLang="el-GR" sz="3000" b="0" dirty="0"/>
              <a:t>Η αναγκαιότητα εισαγωγής </a:t>
            </a:r>
            <a:r>
              <a:rPr lang="en-US" altLang="el-GR" sz="3000" b="0" dirty="0" smtClean="0"/>
              <a:t>mole</a:t>
            </a:r>
            <a:r>
              <a:rPr lang="el-GR" altLang="el-GR" sz="3000" b="0" dirty="0" smtClean="0"/>
              <a:t> 2/4</a:t>
            </a:r>
          </a:p>
        </p:txBody>
      </p:sp>
    </p:spTree>
    <p:extLst>
      <p:ext uri="{BB962C8B-B14F-4D97-AF65-F5344CB8AC3E}">
        <p14:creationId xmlns:p14="http://schemas.microsoft.com/office/powerpoint/2010/main" val="2746024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Autofit/>
          </a:bodyPr>
          <a:lstStyle/>
          <a:p>
            <a:pPr>
              <a:defRPr/>
            </a:pPr>
            <a:r>
              <a:rPr lang="el-GR" sz="2200" b="1" dirty="0" smtClean="0"/>
              <a:t>Στις προσθετικές ιδιότητες των μη ιοντικών διαλυμάτων</a:t>
            </a:r>
            <a:endParaRPr lang="el-GR" sz="2200" dirty="0" smtClean="0"/>
          </a:p>
          <a:p>
            <a:pPr marL="355600" indent="0">
              <a:buFontTx/>
              <a:buNone/>
              <a:defRPr/>
            </a:pPr>
            <a:r>
              <a:rPr lang="el-GR" sz="2200" dirty="0" smtClean="0"/>
              <a:t>Οι ιδιότητες αυτές εξαρτώνται μόνο από τον αριθμό των μορίων του σώματος</a:t>
            </a:r>
            <a:r>
              <a:rPr lang="en-US" sz="2200" dirty="0" smtClean="0"/>
              <a:t>,</a:t>
            </a:r>
            <a:r>
              <a:rPr lang="el-GR" sz="2200" dirty="0" smtClean="0"/>
              <a:t> που είναι διαλυμένο ανά μονάδα όγκου του διαλύματος. Έτσι οι τιμές των προσθετικών ιδιοτήτων είναι ουσιαστικά συνάρτηση της συγκέντρωσης του διαλύματος. Οι προσθετικές αυτές ιδιότητες είναι:</a:t>
            </a:r>
          </a:p>
          <a:p>
            <a:pPr lvl="1">
              <a:defRPr/>
            </a:pPr>
            <a:r>
              <a:rPr lang="el-GR" sz="2200" b="1" dirty="0" smtClean="0"/>
              <a:t>Η πτώση τάσης των ατμών του διαλύτη </a:t>
            </a:r>
            <a:r>
              <a:rPr lang="el-GR" sz="2200" dirty="0" smtClean="0"/>
              <a:t>κατά τη διάλυση μίας μοριακής ουσίας. Η τιμή της τάσης του διαλύματος καθορίζεται από το νόμο του Raoult.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3" name="TextBox 2"/>
          <p:cNvSpPr txBox="1"/>
          <p:nvPr/>
        </p:nvSpPr>
        <p:spPr>
          <a:xfrm>
            <a:off x="7164288" y="5877272"/>
            <a:ext cx="1413720" cy="369332"/>
          </a:xfrm>
          <a:prstGeom prst="rect">
            <a:avLst/>
          </a:prstGeom>
          <a:noFill/>
        </p:spPr>
        <p:txBody>
          <a:bodyPr wrap="none" rtlCol="0">
            <a:spAutoFit/>
          </a:bodyPr>
          <a:lstStyle/>
          <a:p>
            <a:r>
              <a:rPr lang="el-GR" dirty="0" smtClean="0">
                <a:latin typeface="+mn-lt"/>
              </a:rPr>
              <a:t>Συνεχίζεται…</a:t>
            </a:r>
            <a:endParaRPr lang="el-GR" dirty="0">
              <a:latin typeface="+mn-lt"/>
            </a:endParaRPr>
          </a:p>
        </p:txBody>
      </p:sp>
      <p:sp>
        <p:nvSpPr>
          <p:cNvPr id="7" name="Rectangle 2"/>
          <p:cNvSpPr>
            <a:spLocks noGrp="1" noChangeArrowheads="1"/>
          </p:cNvSpPr>
          <p:nvPr>
            <p:ph type="title"/>
          </p:nvPr>
        </p:nvSpPr>
        <p:spPr>
          <a:xfrm>
            <a:off x="467544" y="116632"/>
            <a:ext cx="8229600" cy="1080120"/>
          </a:xfrm>
        </p:spPr>
        <p:txBody>
          <a:bodyPr>
            <a:noAutofit/>
          </a:bodyPr>
          <a:lstStyle/>
          <a:p>
            <a:r>
              <a:rPr lang="el-GR" altLang="el-GR" dirty="0" smtClean="0"/>
              <a:t>Συγκέντρωση </a:t>
            </a:r>
            <a:r>
              <a:rPr lang="el-GR" altLang="el-GR" dirty="0"/>
              <a:t>διαλυμάτων</a:t>
            </a:r>
            <a:br>
              <a:rPr lang="el-GR" altLang="el-GR" dirty="0"/>
            </a:br>
            <a:r>
              <a:rPr lang="el-GR" altLang="el-GR" sz="3000" b="0" dirty="0"/>
              <a:t>Η αναγκαιότητα εισαγωγής </a:t>
            </a:r>
            <a:r>
              <a:rPr lang="en-US" altLang="el-GR" sz="3000" b="0" dirty="0" smtClean="0"/>
              <a:t>mole</a:t>
            </a:r>
            <a:r>
              <a:rPr lang="el-GR" altLang="el-GR" sz="3000" b="0" dirty="0" smtClean="0"/>
              <a:t> 3/4</a:t>
            </a:r>
          </a:p>
        </p:txBody>
      </p:sp>
    </p:spTree>
    <p:extLst>
      <p:ext uri="{BB962C8B-B14F-4D97-AF65-F5344CB8AC3E}">
        <p14:creationId xmlns:p14="http://schemas.microsoft.com/office/powerpoint/2010/main" val="344795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Autofit/>
          </a:bodyPr>
          <a:lstStyle/>
          <a:p>
            <a:pPr marL="538163" lvl="1">
              <a:defRPr/>
            </a:pPr>
            <a:r>
              <a:rPr lang="el-GR" sz="2200" b="1" dirty="0" smtClean="0"/>
              <a:t>Η ανύψωση του σημείου βρασμού </a:t>
            </a:r>
            <a:r>
              <a:rPr lang="el-GR" sz="2200" dirty="0" smtClean="0"/>
              <a:t>του διαλύματος σε σχέση με το σημείο βρασμού του καθαρού διαλύτη και </a:t>
            </a:r>
            <a:r>
              <a:rPr lang="el-GR" sz="2200" b="1" dirty="0" smtClean="0"/>
              <a:t>η ταπείνωση του σημείου τήξης </a:t>
            </a:r>
            <a:r>
              <a:rPr lang="el-GR" sz="2200" dirty="0" smtClean="0"/>
              <a:t>του διαλύματος σε σχέση με το σημείο τήξης του καθαρού διαλύτη. Οι ιδιότητες αυτές είναι ανάλογες με τη συγκέντρωση του διαλύματος.</a:t>
            </a:r>
          </a:p>
          <a:p>
            <a:pPr marL="538163" lvl="1">
              <a:defRPr/>
            </a:pPr>
            <a:r>
              <a:rPr lang="el-GR" sz="2200" b="1" dirty="0" smtClean="0"/>
              <a:t>Η ωσμωτική πίεση του διαλύματος. </a:t>
            </a:r>
            <a:r>
              <a:rPr lang="el-GR" sz="2200" dirty="0" smtClean="0"/>
              <a:t>Η τιμή της ωσμωτικής πίεσης είναι ανάλογη με τη συγκέντρωση του διαλύματος και καθορίζεται από το νόμο Van’t Hoff.</a:t>
            </a:r>
            <a:endParaRPr lang="en-US" sz="2200" dirty="0" smtClean="0">
              <a:solidFill>
                <a:schemeClr val="tx1">
                  <a:lumMod val="95000"/>
                  <a:lumOff val="5000"/>
                </a:schemeClr>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6" name="Rectangle 2"/>
          <p:cNvSpPr>
            <a:spLocks noGrp="1" noChangeArrowheads="1"/>
          </p:cNvSpPr>
          <p:nvPr>
            <p:ph type="title"/>
          </p:nvPr>
        </p:nvSpPr>
        <p:spPr>
          <a:xfrm>
            <a:off x="467544" y="116632"/>
            <a:ext cx="8229600" cy="1080120"/>
          </a:xfrm>
        </p:spPr>
        <p:txBody>
          <a:bodyPr>
            <a:noAutofit/>
          </a:bodyPr>
          <a:lstStyle/>
          <a:p>
            <a:r>
              <a:rPr lang="el-GR" altLang="el-GR" dirty="0" smtClean="0"/>
              <a:t>Συγκέντρωση </a:t>
            </a:r>
            <a:r>
              <a:rPr lang="el-GR" altLang="el-GR" dirty="0"/>
              <a:t>διαλυμάτων</a:t>
            </a:r>
            <a:br>
              <a:rPr lang="el-GR" altLang="el-GR" dirty="0"/>
            </a:br>
            <a:r>
              <a:rPr lang="el-GR" altLang="el-GR" sz="3000" b="0" dirty="0"/>
              <a:t>Η αναγκαιότητα εισαγωγής </a:t>
            </a:r>
            <a:r>
              <a:rPr lang="en-US" altLang="el-GR" sz="3000" b="0" dirty="0" smtClean="0"/>
              <a:t>mole</a:t>
            </a:r>
            <a:r>
              <a:rPr lang="el-GR" altLang="el-GR" sz="3000" b="0" dirty="0" smtClean="0"/>
              <a:t> 4/4</a:t>
            </a:r>
          </a:p>
        </p:txBody>
      </p:sp>
    </p:spTree>
    <p:extLst>
      <p:ext uri="{BB962C8B-B14F-4D97-AF65-F5344CB8AC3E}">
        <p14:creationId xmlns:p14="http://schemas.microsoft.com/office/powerpoint/2010/main" val="220921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altLang="el-GR" dirty="0"/>
              <a:t>Συγκέντρωση διαλυμάτων </a:t>
            </a:r>
            <a:r>
              <a:rPr lang="el-GR" altLang="el-GR" sz="3000" b="0" dirty="0" smtClean="0"/>
              <a:t>6/9</a:t>
            </a:r>
            <a:endParaRPr lang="el-GR" altLang="el-GR" dirty="0" smtClean="0"/>
          </a:p>
        </p:txBody>
      </p:sp>
      <p:sp>
        <p:nvSpPr>
          <p:cNvPr id="15363" name="Rectangle 3"/>
          <p:cNvSpPr>
            <a:spLocks noGrp="1" noChangeArrowheads="1"/>
          </p:cNvSpPr>
          <p:nvPr>
            <p:ph idx="1"/>
          </p:nvPr>
        </p:nvSpPr>
        <p:spPr/>
        <p:txBody>
          <a:bodyPr>
            <a:normAutofit/>
          </a:bodyPr>
          <a:lstStyle/>
          <a:p>
            <a:r>
              <a:rPr lang="el-GR" altLang="el-GR" dirty="0" smtClean="0">
                <a:sym typeface="Wingdings" pitchFamily="2" charset="2"/>
              </a:rPr>
              <a:t>Συγκέντρωση διαλυμάτων</a:t>
            </a:r>
          </a:p>
          <a:p>
            <a:pPr lvl="1"/>
            <a:r>
              <a:rPr lang="el-GR" altLang="el-GR" dirty="0" smtClean="0"/>
              <a:t>Μοριακότητα κατ’ όγκο, </a:t>
            </a:r>
            <a:r>
              <a:rPr lang="en-US" altLang="el-GR" dirty="0" smtClean="0"/>
              <a:t>Molarity, M</a:t>
            </a:r>
            <a:r>
              <a:rPr lang="el-GR" altLang="el-GR" dirty="0" smtClean="0"/>
              <a:t>.</a:t>
            </a:r>
            <a:endParaRPr lang="en-US" altLang="el-GR" dirty="0" smtClean="0"/>
          </a:p>
          <a:p>
            <a:pPr lvl="1"/>
            <a:r>
              <a:rPr lang="el-GR" altLang="el-GR" dirty="0" smtClean="0"/>
              <a:t>Μοριακότητα κατά βάρος, </a:t>
            </a:r>
            <a:r>
              <a:rPr lang="en-US" altLang="el-GR" dirty="0" smtClean="0"/>
              <a:t>molality, m</a:t>
            </a:r>
            <a:r>
              <a:rPr lang="el-GR" altLang="el-GR" dirty="0" smtClean="0"/>
              <a:t>.</a:t>
            </a:r>
            <a:endParaRPr lang="en-US" altLang="el-GR" dirty="0" smtClean="0"/>
          </a:p>
          <a:p>
            <a:pPr lvl="1"/>
            <a:r>
              <a:rPr lang="el-GR" altLang="el-GR" dirty="0" smtClean="0">
                <a:sym typeface="Wingdings" pitchFamily="2" charset="2"/>
              </a:rPr>
              <a:t>Κανονικότητα</a:t>
            </a:r>
            <a:r>
              <a:rPr lang="el-GR" altLang="el-GR" dirty="0" smtClean="0"/>
              <a:t>, </a:t>
            </a:r>
            <a:r>
              <a:rPr lang="en-US" altLang="el-GR" dirty="0" smtClean="0"/>
              <a:t>Normality, N</a:t>
            </a:r>
            <a:r>
              <a:rPr lang="el-GR" altLang="el-GR" dirty="0" smtClean="0"/>
              <a:t>.</a:t>
            </a:r>
            <a:endParaRPr lang="en-US" altLang="el-GR" dirty="0" smtClean="0"/>
          </a:p>
          <a:p>
            <a:pPr lvl="1"/>
            <a:r>
              <a:rPr lang="en-US" altLang="el-GR" dirty="0" smtClean="0">
                <a:sym typeface="Wingdings" pitchFamily="2" charset="2"/>
              </a:rPr>
              <a:t>% </a:t>
            </a:r>
            <a:r>
              <a:rPr lang="el-GR" altLang="el-GR" dirty="0" smtClean="0">
                <a:sym typeface="Wingdings" pitchFamily="2" charset="2"/>
              </a:rPr>
              <a:t>βάρος κατά βάρος</a:t>
            </a:r>
            <a:r>
              <a:rPr lang="en-US" altLang="el-GR" dirty="0" smtClean="0"/>
              <a:t> </a:t>
            </a:r>
            <a:r>
              <a:rPr lang="el-GR" altLang="el-GR" dirty="0" smtClean="0"/>
              <a:t>(% </a:t>
            </a:r>
            <a:r>
              <a:rPr lang="en-US" altLang="el-GR" dirty="0" smtClean="0"/>
              <a:t>w/w)</a:t>
            </a:r>
            <a:r>
              <a:rPr lang="el-GR" altLang="el-GR" dirty="0" smtClean="0"/>
              <a:t>.</a:t>
            </a:r>
            <a:endParaRPr lang="en-US" altLang="el-GR" dirty="0" smtClean="0"/>
          </a:p>
          <a:p>
            <a:pPr lvl="1"/>
            <a:r>
              <a:rPr lang="en-US" altLang="el-GR" dirty="0" smtClean="0">
                <a:sym typeface="Wingdings" pitchFamily="2" charset="2"/>
              </a:rPr>
              <a:t>% </a:t>
            </a:r>
            <a:r>
              <a:rPr lang="el-GR" altLang="el-GR" dirty="0" smtClean="0">
                <a:sym typeface="Wingdings" pitchFamily="2" charset="2"/>
              </a:rPr>
              <a:t>βάρος </a:t>
            </a:r>
            <a:r>
              <a:rPr lang="el-GR" altLang="el-GR" dirty="0" smtClean="0"/>
              <a:t>κατ’ όγκο</a:t>
            </a:r>
            <a:r>
              <a:rPr lang="en-US" altLang="el-GR" dirty="0" smtClean="0"/>
              <a:t> </a:t>
            </a:r>
            <a:r>
              <a:rPr lang="el-GR" altLang="el-GR" dirty="0" smtClean="0"/>
              <a:t>(% </a:t>
            </a:r>
            <a:r>
              <a:rPr lang="en-US" altLang="el-GR" dirty="0" smtClean="0"/>
              <a:t>w/v)</a:t>
            </a:r>
            <a:r>
              <a:rPr lang="el-GR" altLang="el-GR" dirty="0" smtClean="0"/>
              <a:t>.</a:t>
            </a:r>
            <a:endParaRPr lang="en-US" altLang="el-GR" dirty="0" smtClean="0"/>
          </a:p>
          <a:p>
            <a:pPr lvl="1"/>
            <a:r>
              <a:rPr lang="el-GR" altLang="el-GR" dirty="0" smtClean="0">
                <a:sym typeface="Wingdings" pitchFamily="2" charset="2"/>
              </a:rPr>
              <a:t>Μέρη ανά εκατομμύριο</a:t>
            </a:r>
            <a:r>
              <a:rPr lang="en-US" altLang="el-GR" dirty="0" smtClean="0"/>
              <a:t>, ppm</a:t>
            </a:r>
            <a:r>
              <a:rPr lang="el-GR" altLang="el-GR" dirty="0" smtClean="0"/>
              <a:t>.</a:t>
            </a:r>
            <a:endParaRPr lang="en-US" altLang="el-GR" dirty="0" smtClean="0">
              <a:sym typeface="Wingdings" pitchFamily="2" charset="2"/>
            </a:endParaRPr>
          </a:p>
          <a:p>
            <a:pPr lvl="1"/>
            <a:r>
              <a:rPr lang="el-GR" altLang="el-GR" dirty="0" smtClean="0">
                <a:sym typeface="Wingdings" pitchFamily="2" charset="2"/>
              </a:rPr>
              <a:t>Μοριακό κλάσμα</a:t>
            </a:r>
            <a:r>
              <a:rPr lang="en-US" altLang="el-GR" dirty="0" smtClean="0"/>
              <a:t>, x</a:t>
            </a:r>
            <a:r>
              <a:rPr lang="el-GR" altLang="el-GR" dirty="0" smtClean="0"/>
              <a:t>.</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806739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7638075"/>
              </p:ext>
            </p:extLst>
          </p:nvPr>
        </p:nvGraphicFramePr>
        <p:xfrm>
          <a:off x="1548978" y="1194172"/>
          <a:ext cx="5975350" cy="5331172"/>
        </p:xfrm>
        <a:graphic>
          <a:graphicData uri="http://schemas.openxmlformats.org/drawingml/2006/table">
            <a:tbl>
              <a:tblPr/>
              <a:tblGrid>
                <a:gridCol w="2833688"/>
                <a:gridCol w="3141662"/>
              </a:tblGrid>
              <a:tr h="432147">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Έκφραση συγκέντρωσης</a:t>
                      </a:r>
                      <a:endParaRPr kumimoji="0" lang="el-GR" sz="20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Μαθηματικός τύπος</a:t>
                      </a:r>
                      <a:endParaRPr kumimoji="0" lang="el-GR" sz="20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144779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a:t>
                      </a:r>
                      <a:r>
                        <a:rPr kumimoji="0" lang="el-GR" sz="1800" b="0" i="0" u="none" strike="noStrike" cap="none" normalizeH="0" baseline="0" dirty="0" smtClean="0">
                          <a:ln>
                            <a:noFill/>
                          </a:ln>
                          <a:solidFill>
                            <a:schemeClr val="tx1"/>
                          </a:solidFill>
                          <a:effectLst/>
                          <a:latin typeface="+mn-lt"/>
                          <a:cs typeface="Times New Roman" pitchFamily="18" charset="0"/>
                        </a:rPr>
                        <a:t>περιεκτικότητα</a:t>
                      </a: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ppm</a:t>
                      </a:r>
                      <a:endParaRPr kumimoji="0" lang="el-GR" sz="1800" b="0" i="0" u="none" strike="noStrike" cap="none" normalizeH="0" baseline="0" dirty="0" smtClean="0">
                        <a:ln>
                          <a:noFill/>
                        </a:ln>
                        <a:solidFill>
                          <a:schemeClr val="tx1"/>
                        </a:solidFill>
                        <a:effectLst/>
                        <a:latin typeface="+mn-lt"/>
                        <a:ea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P</a:t>
                      </a:r>
                      <a:r>
                        <a:rPr kumimoji="0" lang="el-GR" sz="1800" b="0" i="0" u="none" strike="noStrike" cap="none" normalizeH="0" baseline="0" dirty="0" smtClean="0">
                          <a:ln>
                            <a:noFill/>
                          </a:ln>
                          <a:solidFill>
                            <a:schemeClr val="tx1"/>
                          </a:solidFill>
                          <a:effectLst/>
                          <a:latin typeface="+mn-lt"/>
                          <a:cs typeface="Times New Roman" pitchFamily="18" charset="0"/>
                        </a:rPr>
                        <a:t>pb</a:t>
                      </a:r>
                      <a:endParaRPr kumimoji="0" lang="el-GR" sz="1800" b="0" i="0" u="none" strike="noStrike" cap="none" normalizeH="0" baseline="0" dirty="0" smtClean="0">
                        <a:ln>
                          <a:noFill/>
                        </a:ln>
                        <a:solidFill>
                          <a:schemeClr val="tx1"/>
                        </a:solidFill>
                        <a:effectLst/>
                        <a:latin typeface="+mn-lt"/>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rPr>
                        <a:t>Γραμμομοριακό κλάσμα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rPr>
                        <a:t>Γραμμομοριακότητα κατ</a:t>
                      </a:r>
                      <a:r>
                        <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rPr>
                        <a:t>’</a:t>
                      </a:r>
                      <a:r>
                        <a:rPr kumimoji="0" lang="en-US" sz="18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rPr>
                        <a:t>όγκο</a:t>
                      </a:r>
                      <a:r>
                        <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rPr>
                        <a:t>, Molarity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766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rPr>
                        <a:t>Γραμμομοριακότητα κατά βάρος, Molality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794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rPr>
                        <a:t>Κανονικότητα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671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rPr>
                        <a:t>Τυπικότητα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pic>
        <p:nvPicPr>
          <p:cNvPr id="16412" name="Picture 1" descr="mass%A=(massA/mass total)100&#10;ppmA=(massA/mass total)1EE6&#10;ppbA=(massA/mass total)1E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066" y="1701354"/>
            <a:ext cx="20478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4" descr="X=mol A/mol to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866" y="3285679"/>
            <a:ext cx="13620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7" descr="M=n mol solute/L 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303" y="4077841"/>
            <a:ext cx="1143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10" descr="m=n mol solute/kg solv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303" y="4796979"/>
            <a:ext cx="10763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13" descr="N=n mole equivalents/L so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9428" y="5444679"/>
            <a:ext cx="1419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16" descr="F=n formula weight units/L solu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403" y="6020941"/>
            <a:ext cx="17430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8" name="Rectangle 2"/>
          <p:cNvSpPr>
            <a:spLocks noGrp="1" noChangeArrowheads="1"/>
          </p:cNvSpPr>
          <p:nvPr>
            <p:ph type="title"/>
          </p:nvPr>
        </p:nvSpPr>
        <p:spPr/>
        <p:txBody>
          <a:bodyPr/>
          <a:lstStyle/>
          <a:p>
            <a:r>
              <a:rPr lang="el-GR" altLang="el-GR" dirty="0"/>
              <a:t>Συγκέντρωση διαλυμάτων </a:t>
            </a:r>
            <a:r>
              <a:rPr lang="el-GR" altLang="el-GR" sz="3000" b="0" dirty="0" smtClean="0"/>
              <a:t>7/9</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21882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l-GR" altLang="el-GR" dirty="0"/>
              <a:t>Συγκέντρωση διαλυμάτων </a:t>
            </a:r>
            <a:r>
              <a:rPr lang="el-GR" altLang="el-GR" sz="3000" b="0" dirty="0" smtClean="0"/>
              <a:t>8/9</a:t>
            </a:r>
            <a:endParaRPr lang="el-GR" altLang="el-GR" dirty="0" smtClean="0"/>
          </a:p>
        </p:txBody>
      </p:sp>
      <mc:AlternateContent xmlns:mc="http://schemas.openxmlformats.org/markup-compatibility/2006" xmlns:a14="http://schemas.microsoft.com/office/drawing/2010/main">
        <mc:Choice Requires="a14">
          <p:sp>
            <p:nvSpPr>
              <p:cNvPr id="2" name="Θέση περιεχομένου 1"/>
              <p:cNvSpPr>
                <a:spLocks noGrp="1"/>
              </p:cNvSpPr>
              <p:nvPr>
                <p:ph idx="1"/>
              </p:nvPr>
            </p:nvSpPr>
            <p:spPr>
              <a:xfrm>
                <a:off x="457200" y="1196752"/>
                <a:ext cx="8363272" cy="5661248"/>
              </a:xfrm>
            </p:spPr>
            <p:txBody>
              <a:bodyPr>
                <a:normAutofit/>
              </a:bodyPr>
              <a:lstStyle/>
              <a:p>
                <a:r>
                  <a:rPr lang="el-GR" altLang="el-GR" sz="2200" dirty="0" smtClean="0"/>
                  <a:t>Το θαλασσινό νερό περιέχει </a:t>
                </a:r>
                <a:r>
                  <a:rPr lang="en-US" altLang="el-GR" sz="2200" dirty="0"/>
                  <a:t>904 ppm </a:t>
                </a:r>
                <a:r>
                  <a:rPr lang="el-GR" altLang="el-GR" sz="2200" dirty="0"/>
                  <a:t>θείου</a:t>
                </a:r>
                <a:r>
                  <a:rPr lang="en-US" altLang="el-GR" sz="2200" dirty="0"/>
                  <a:t>. </a:t>
                </a:r>
                <a:r>
                  <a:rPr lang="el-GR" altLang="el-GR" sz="2200" dirty="0"/>
                  <a:t>Ποια είναι η % </a:t>
                </a:r>
                <a:r>
                  <a:rPr lang="en-US" altLang="el-GR" sz="2200" dirty="0"/>
                  <a:t>w/w</a:t>
                </a:r>
                <a:r>
                  <a:rPr lang="el-GR" altLang="el-GR" sz="2200" dirty="0"/>
                  <a:t> περιεκτικότητά του σε </a:t>
                </a:r>
                <a:r>
                  <a:rPr lang="el-GR" altLang="el-GR" sz="2200" dirty="0" smtClean="0"/>
                  <a:t>θείο</a:t>
                </a:r>
                <a:r>
                  <a:rPr lang="el-GR" altLang="el-GR" sz="2200" dirty="0"/>
                  <a:t>;</a:t>
                </a:r>
                <a:endParaRPr lang="el-GR" altLang="el-GR" sz="2200" dirty="0" smtClean="0"/>
              </a:p>
              <a:p>
                <a:pPr marL="0" indent="0">
                  <a:buNone/>
                </a:pPr>
                <a14:m>
                  <m:oMathPara xmlns:m="http://schemas.openxmlformats.org/officeDocument/2006/math">
                    <m:oMathParaPr>
                      <m:jc m:val="centerGroup"/>
                    </m:oMathParaPr>
                    <m:oMath xmlns:m="http://schemas.openxmlformats.org/officeDocument/2006/math">
                      <m:r>
                        <a:rPr lang="en-US" sz="2200" b="1" i="1" smtClean="0">
                          <a:latin typeface="Cambria Math"/>
                        </a:rPr>
                        <m:t>𝒎𝒂𝒔𝒔</m:t>
                      </m:r>
                      <m:r>
                        <a:rPr lang="en-US" sz="2200" b="1" i="1" smtClean="0">
                          <a:latin typeface="Cambria Math"/>
                        </a:rPr>
                        <m:t>%=</m:t>
                      </m:r>
                      <m:d>
                        <m:dPr>
                          <m:ctrlPr>
                            <a:rPr lang="en-US" sz="2200" b="1" i="1" smtClean="0">
                              <a:latin typeface="Cambria Math"/>
                            </a:rPr>
                          </m:ctrlPr>
                        </m:dPr>
                        <m:e>
                          <m:f>
                            <m:fPr>
                              <m:ctrlPr>
                                <a:rPr lang="en-US" sz="2200" b="1" i="1" smtClean="0">
                                  <a:latin typeface="Cambria Math"/>
                                </a:rPr>
                              </m:ctrlPr>
                            </m:fPr>
                            <m:num>
                              <m:r>
                                <a:rPr lang="en-US" sz="2200" b="1" i="1" smtClean="0">
                                  <a:latin typeface="Cambria Math"/>
                                </a:rPr>
                                <m:t>𝟗𝟎𝟒</m:t>
                              </m:r>
                              <m:r>
                                <a:rPr lang="en-US" sz="2200" b="1" i="1" smtClean="0">
                                  <a:latin typeface="Cambria Math"/>
                                </a:rPr>
                                <m:t>𝒈</m:t>
                              </m:r>
                            </m:num>
                            <m:den>
                              <m:r>
                                <a:rPr lang="en-US" sz="2200" b="1" i="1" smtClean="0">
                                  <a:latin typeface="Cambria Math"/>
                                </a:rPr>
                                <m:t>𝟏</m:t>
                              </m:r>
                              <m:r>
                                <a:rPr lang="en-US" sz="2200" b="1" i="1" smtClean="0">
                                  <a:latin typeface="Cambria Math"/>
                                  <a:ea typeface="Cambria Math"/>
                                </a:rPr>
                                <m:t>×</m:t>
                              </m:r>
                              <m:sSup>
                                <m:sSupPr>
                                  <m:ctrlPr>
                                    <a:rPr lang="en-US" sz="2200" b="1" i="1" smtClean="0">
                                      <a:latin typeface="Cambria Math"/>
                                      <a:ea typeface="Cambria Math"/>
                                    </a:rPr>
                                  </m:ctrlPr>
                                </m:sSupPr>
                                <m:e>
                                  <m:r>
                                    <a:rPr lang="en-US" sz="2200" b="1" i="1" smtClean="0">
                                      <a:latin typeface="Cambria Math"/>
                                      <a:ea typeface="Cambria Math"/>
                                    </a:rPr>
                                    <m:t>𝟏𝟎</m:t>
                                  </m:r>
                                </m:e>
                                <m:sup>
                                  <m:r>
                                    <a:rPr lang="en-US" sz="2200" b="1" i="1" smtClean="0">
                                      <a:latin typeface="Cambria Math"/>
                                      <a:ea typeface="Cambria Math"/>
                                    </a:rPr>
                                    <m:t>𝟔</m:t>
                                  </m:r>
                                </m:sup>
                              </m:sSup>
                              <m:r>
                                <a:rPr lang="en-US" sz="2200" b="1" i="1" smtClean="0">
                                  <a:latin typeface="Cambria Math"/>
                                  <a:ea typeface="Cambria Math"/>
                                </a:rPr>
                                <m:t>𝒈</m:t>
                              </m:r>
                            </m:den>
                          </m:f>
                        </m:e>
                      </m:d>
                      <m:r>
                        <a:rPr lang="en-US" sz="2200" b="1" i="1" smtClean="0">
                          <a:latin typeface="Cambria Math"/>
                        </a:rPr>
                        <m:t>𝟏𝟎𝟎</m:t>
                      </m:r>
                      <m:r>
                        <a:rPr lang="en-US" sz="2200" b="1" i="1" smtClean="0">
                          <a:latin typeface="Cambria Math"/>
                        </a:rPr>
                        <m:t>=</m:t>
                      </m:r>
                      <m:r>
                        <a:rPr lang="en-US" sz="2200" b="1" i="1" smtClean="0">
                          <a:latin typeface="Cambria Math"/>
                        </a:rPr>
                        <m:t>𝟎</m:t>
                      </m:r>
                      <m:r>
                        <a:rPr lang="en-US" sz="2200" b="1" i="1" smtClean="0">
                          <a:latin typeface="Cambria Math"/>
                        </a:rPr>
                        <m:t>,</m:t>
                      </m:r>
                      <m:r>
                        <a:rPr lang="en-US" sz="2200" b="1" i="1" smtClean="0">
                          <a:latin typeface="Cambria Math"/>
                        </a:rPr>
                        <m:t>𝟎𝟗𝟎𝟒</m:t>
                      </m:r>
                      <m:r>
                        <a:rPr lang="en-US" sz="2200" b="1" i="1" smtClean="0">
                          <a:latin typeface="Cambria Math"/>
                        </a:rPr>
                        <m:t>%</m:t>
                      </m:r>
                    </m:oMath>
                  </m:oMathPara>
                </a14:m>
                <a:endParaRPr lang="en-US" sz="2200" b="1" dirty="0" smtClean="0"/>
              </a:p>
              <a:p>
                <a:r>
                  <a:rPr lang="el-GR" altLang="el-GR" sz="2200" dirty="0"/>
                  <a:t>Το οδοντιατρικό αμάλγαμα αποτελείται από </a:t>
                </a:r>
                <a:r>
                  <a:rPr lang="en-US" altLang="el-GR" sz="2200" dirty="0"/>
                  <a:t>70% </a:t>
                </a:r>
                <a:r>
                  <a:rPr lang="el-GR" altLang="el-GR" sz="2200" dirty="0"/>
                  <a:t>υδράργυρο</a:t>
                </a:r>
                <a:r>
                  <a:rPr lang="en-US" altLang="el-GR" sz="2200" dirty="0"/>
                  <a:t> (Hg) </a:t>
                </a:r>
                <a:r>
                  <a:rPr lang="el-GR" altLang="el-GR" sz="2200" dirty="0"/>
                  <a:t>και</a:t>
                </a:r>
                <a:r>
                  <a:rPr lang="en-US" altLang="el-GR" sz="2200" dirty="0"/>
                  <a:t> 30% </a:t>
                </a:r>
                <a:r>
                  <a:rPr lang="el-GR" altLang="el-GR" sz="2200" dirty="0"/>
                  <a:t>χαλκό</a:t>
                </a:r>
                <a:r>
                  <a:rPr lang="en-US" altLang="el-GR" sz="2200" dirty="0"/>
                  <a:t> (Cu). </a:t>
                </a:r>
                <a:r>
                  <a:rPr lang="el-GR" altLang="el-GR" sz="2200" dirty="0"/>
                  <a:t>Ποιο το γραμμομοριακό κλάσμα</a:t>
                </a:r>
                <a:r>
                  <a:rPr lang="en-US" altLang="el-GR" sz="2200" dirty="0"/>
                  <a:t> </a:t>
                </a:r>
                <a:r>
                  <a:rPr lang="el-GR" altLang="el-GR" sz="2200" dirty="0"/>
                  <a:t>του χαλκού στο οδοντιατρικό </a:t>
                </a:r>
                <a:r>
                  <a:rPr lang="el-GR" altLang="el-GR" sz="2200" dirty="0" smtClean="0"/>
                  <a:t>αμάλγαμα;</a:t>
                </a:r>
                <a:endParaRPr lang="en-US" altLang="el-GR" sz="2200" dirty="0" smtClean="0"/>
              </a:p>
              <a:p>
                <a:pPr marL="0" indent="0">
                  <a:buNone/>
                </a:pPr>
                <a14:m>
                  <m:oMathPara xmlns:m="http://schemas.openxmlformats.org/officeDocument/2006/math">
                    <m:oMathParaPr>
                      <m:jc m:val="centerGroup"/>
                    </m:oMathParaPr>
                    <m:oMath xmlns:m="http://schemas.openxmlformats.org/officeDocument/2006/math">
                      <m:r>
                        <a:rPr lang="en-US" altLang="el-GR" sz="2200" b="1" i="1" smtClean="0">
                          <a:latin typeface="Cambria Math"/>
                        </a:rPr>
                        <m:t>𝑯𝒈</m:t>
                      </m:r>
                      <m:r>
                        <a:rPr lang="en-US" altLang="el-GR" sz="2200" b="1" i="1" smtClean="0">
                          <a:latin typeface="Cambria Math"/>
                        </a:rPr>
                        <m:t>=</m:t>
                      </m:r>
                      <m:f>
                        <m:fPr>
                          <m:ctrlPr>
                            <a:rPr lang="en-US" altLang="el-GR" sz="2200" b="1" i="1" smtClean="0">
                              <a:latin typeface="Cambria Math"/>
                            </a:rPr>
                          </m:ctrlPr>
                        </m:fPr>
                        <m:num>
                          <m:r>
                            <a:rPr lang="en-US" altLang="el-GR" sz="2200" b="1" i="1" smtClean="0">
                              <a:latin typeface="Cambria Math"/>
                            </a:rPr>
                            <m:t>𝟕𝟎</m:t>
                          </m:r>
                          <m:r>
                            <a:rPr lang="en-US" altLang="el-GR" sz="2200" b="1" i="1" smtClean="0">
                              <a:latin typeface="Cambria Math"/>
                            </a:rPr>
                            <m:t>𝒈</m:t>
                          </m:r>
                        </m:num>
                        <m:den>
                          <m:r>
                            <a:rPr lang="en-US" altLang="el-GR" sz="2200" b="1" i="1" smtClean="0">
                              <a:latin typeface="Cambria Math"/>
                            </a:rPr>
                            <m:t>𝟐𝟎𝟎</m:t>
                          </m:r>
                          <m:r>
                            <a:rPr lang="en-US" altLang="el-GR" sz="2200" b="1" i="1" smtClean="0">
                              <a:latin typeface="Cambria Math"/>
                            </a:rPr>
                            <m:t>,</m:t>
                          </m:r>
                          <m:r>
                            <a:rPr lang="en-US" altLang="el-GR" sz="2200" b="1" i="1" smtClean="0">
                              <a:latin typeface="Cambria Math"/>
                            </a:rPr>
                            <m:t>𝟓𝟗</m:t>
                          </m:r>
                          <m:f>
                            <m:fPr>
                              <m:type m:val="skw"/>
                              <m:ctrlPr>
                                <a:rPr lang="en-US" altLang="el-GR" sz="2200" b="1" i="1" smtClean="0">
                                  <a:latin typeface="Cambria Math"/>
                                </a:rPr>
                              </m:ctrlPr>
                            </m:fPr>
                            <m:num>
                              <m:r>
                                <a:rPr lang="en-US" altLang="el-GR" sz="2200" b="1" i="1" smtClean="0">
                                  <a:latin typeface="Cambria Math"/>
                                </a:rPr>
                                <m:t>𝒈</m:t>
                              </m:r>
                            </m:num>
                            <m:den>
                              <m:r>
                                <a:rPr lang="en-US" altLang="el-GR" sz="2200" b="1" i="1" smtClean="0">
                                  <a:latin typeface="Cambria Math"/>
                                </a:rPr>
                                <m:t>𝒎𝒐𝒍</m:t>
                              </m:r>
                            </m:den>
                          </m:f>
                        </m:den>
                      </m:f>
                      <m:r>
                        <a:rPr lang="en-US" altLang="el-GR" sz="2200" b="1" i="1" smtClean="0">
                          <a:latin typeface="Cambria Math"/>
                        </a:rPr>
                        <m:t>=</m:t>
                      </m:r>
                      <m:r>
                        <a:rPr lang="en-US" altLang="el-GR" sz="2200" b="1" i="1" smtClean="0">
                          <a:latin typeface="Cambria Math"/>
                        </a:rPr>
                        <m:t>𝟎</m:t>
                      </m:r>
                      <m:r>
                        <a:rPr lang="en-US" altLang="el-GR" sz="2200" b="1" i="1" smtClean="0">
                          <a:latin typeface="Cambria Math"/>
                        </a:rPr>
                        <m:t>,</m:t>
                      </m:r>
                      <m:r>
                        <a:rPr lang="en-US" altLang="el-GR" sz="2200" b="1" i="1" smtClean="0">
                          <a:latin typeface="Cambria Math"/>
                        </a:rPr>
                        <m:t>𝟑𝟓</m:t>
                      </m:r>
                      <m:r>
                        <a:rPr lang="en-US" altLang="el-GR" sz="2200" b="1" i="1" smtClean="0">
                          <a:latin typeface="Cambria Math"/>
                        </a:rPr>
                        <m:t>𝒎𝒐𝒍</m:t>
                      </m:r>
                    </m:oMath>
                  </m:oMathPara>
                </a14:m>
                <a:endParaRPr lang="en-US" altLang="el-GR" sz="2200" b="1" dirty="0" smtClean="0"/>
              </a:p>
              <a:p>
                <a:pPr marL="0" indent="0">
                  <a:buNone/>
                </a:pPr>
                <a14:m>
                  <m:oMathPara xmlns:m="http://schemas.openxmlformats.org/officeDocument/2006/math">
                    <m:oMathParaPr>
                      <m:jc m:val="centerGroup"/>
                    </m:oMathParaPr>
                    <m:oMath xmlns:m="http://schemas.openxmlformats.org/officeDocument/2006/math">
                      <m:r>
                        <a:rPr lang="en-US" altLang="el-GR" sz="2200" b="1" i="1" smtClean="0">
                          <a:latin typeface="Cambria Math"/>
                        </a:rPr>
                        <m:t>𝑪𝒖</m:t>
                      </m:r>
                      <m:r>
                        <a:rPr lang="en-US" altLang="el-GR" sz="2200" b="1" i="1" smtClean="0">
                          <a:latin typeface="Cambria Math"/>
                        </a:rPr>
                        <m:t>=</m:t>
                      </m:r>
                      <m:f>
                        <m:fPr>
                          <m:ctrlPr>
                            <a:rPr lang="en-US" altLang="el-GR" sz="2200" b="1" i="1">
                              <a:latin typeface="Cambria Math"/>
                            </a:rPr>
                          </m:ctrlPr>
                        </m:fPr>
                        <m:num>
                          <m:r>
                            <a:rPr lang="en-US" altLang="el-GR" sz="2200" b="1" i="1" smtClean="0">
                              <a:latin typeface="Cambria Math"/>
                            </a:rPr>
                            <m:t>𝟑</m:t>
                          </m:r>
                          <m:r>
                            <a:rPr lang="en-US" altLang="el-GR" sz="2200" b="1" i="1">
                              <a:latin typeface="Cambria Math"/>
                            </a:rPr>
                            <m:t>𝟎</m:t>
                          </m:r>
                          <m:r>
                            <a:rPr lang="en-US" altLang="el-GR" sz="2200" b="1" i="1">
                              <a:latin typeface="Cambria Math"/>
                            </a:rPr>
                            <m:t>𝒈</m:t>
                          </m:r>
                        </m:num>
                        <m:den>
                          <m:r>
                            <a:rPr lang="en-US" altLang="el-GR" sz="2200" b="1" i="1" smtClean="0">
                              <a:latin typeface="Cambria Math"/>
                            </a:rPr>
                            <m:t>𝟔𝟑</m:t>
                          </m:r>
                          <m:r>
                            <a:rPr lang="en-US" altLang="el-GR" sz="2200" b="1" i="1" smtClean="0">
                              <a:latin typeface="Cambria Math"/>
                            </a:rPr>
                            <m:t>,</m:t>
                          </m:r>
                          <m:r>
                            <a:rPr lang="en-US" altLang="el-GR" sz="2200" b="1" i="1" smtClean="0">
                              <a:latin typeface="Cambria Math"/>
                            </a:rPr>
                            <m:t>𝟓𝟒𝟔</m:t>
                          </m:r>
                          <m:f>
                            <m:fPr>
                              <m:type m:val="skw"/>
                              <m:ctrlPr>
                                <a:rPr lang="en-US" altLang="el-GR" sz="2200" b="1" i="1">
                                  <a:latin typeface="Cambria Math"/>
                                </a:rPr>
                              </m:ctrlPr>
                            </m:fPr>
                            <m:num>
                              <m:r>
                                <a:rPr lang="en-US" altLang="el-GR" sz="2200" b="1" i="1">
                                  <a:latin typeface="Cambria Math"/>
                                </a:rPr>
                                <m:t>𝒈</m:t>
                              </m:r>
                            </m:num>
                            <m:den>
                              <m:r>
                                <a:rPr lang="en-US" altLang="el-GR" sz="2200" b="1" i="1">
                                  <a:latin typeface="Cambria Math"/>
                                </a:rPr>
                                <m:t>𝒎𝒐𝒍</m:t>
                              </m:r>
                            </m:den>
                          </m:f>
                        </m:den>
                      </m:f>
                      <m:r>
                        <a:rPr lang="en-US" altLang="el-GR" sz="2200" b="1" i="1">
                          <a:latin typeface="Cambria Math"/>
                        </a:rPr>
                        <m:t>=</m:t>
                      </m:r>
                      <m:r>
                        <a:rPr lang="en-US" altLang="el-GR" sz="2200" b="1" i="1">
                          <a:latin typeface="Cambria Math"/>
                        </a:rPr>
                        <m:t>𝟎</m:t>
                      </m:r>
                      <m:r>
                        <a:rPr lang="en-US" altLang="el-GR" sz="2200" b="1" i="1">
                          <a:latin typeface="Cambria Math"/>
                        </a:rPr>
                        <m:t>,</m:t>
                      </m:r>
                      <m:r>
                        <a:rPr lang="en-US" altLang="el-GR" sz="2200" b="1" i="1" smtClean="0">
                          <a:latin typeface="Cambria Math"/>
                        </a:rPr>
                        <m:t>𝟒𝟕</m:t>
                      </m:r>
                      <m:r>
                        <a:rPr lang="en-US" altLang="el-GR" sz="2200" b="1" i="1">
                          <a:latin typeface="Cambria Math"/>
                        </a:rPr>
                        <m:t>𝒎𝒐𝒍</m:t>
                      </m:r>
                    </m:oMath>
                  </m:oMathPara>
                </a14:m>
                <a:endParaRPr lang="en-US" altLang="el-GR" sz="2200" b="1"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el-GR" sz="2200" b="1" i="1" smtClean="0">
                              <a:latin typeface="Cambria Math"/>
                            </a:rPr>
                          </m:ctrlPr>
                        </m:sSubPr>
                        <m:e>
                          <m:r>
                            <a:rPr lang="en-US" altLang="el-GR" sz="2200" b="1" i="1" smtClean="0">
                              <a:latin typeface="Cambria Math"/>
                            </a:rPr>
                            <m:t>𝑿</m:t>
                          </m:r>
                        </m:e>
                        <m:sub>
                          <m:r>
                            <a:rPr lang="en-US" altLang="el-GR" sz="2200" b="1" i="1" smtClean="0">
                              <a:latin typeface="Cambria Math"/>
                            </a:rPr>
                            <m:t>𝑪𝒂</m:t>
                          </m:r>
                        </m:sub>
                      </m:sSub>
                      <m:r>
                        <a:rPr lang="en-US" altLang="el-GR" sz="2200" b="1" i="1">
                          <a:latin typeface="Cambria Math"/>
                        </a:rPr>
                        <m:t>=</m:t>
                      </m:r>
                      <m:f>
                        <m:fPr>
                          <m:ctrlPr>
                            <a:rPr lang="en-US" altLang="el-GR" sz="2200" b="1" i="1">
                              <a:latin typeface="Cambria Math"/>
                            </a:rPr>
                          </m:ctrlPr>
                        </m:fPr>
                        <m:num>
                          <m:r>
                            <a:rPr lang="en-US" altLang="el-GR" sz="2200" b="1" i="1" smtClean="0">
                              <a:latin typeface="Cambria Math"/>
                            </a:rPr>
                            <m:t>𝟎</m:t>
                          </m:r>
                          <m:r>
                            <a:rPr lang="en-US" altLang="el-GR" sz="2200" b="1" i="1" smtClean="0">
                              <a:latin typeface="Cambria Math"/>
                            </a:rPr>
                            <m:t>,</m:t>
                          </m:r>
                          <m:r>
                            <a:rPr lang="en-US" altLang="el-GR" sz="2200" b="1" i="1" smtClean="0">
                              <a:latin typeface="Cambria Math"/>
                            </a:rPr>
                            <m:t>𝟒𝟕</m:t>
                          </m:r>
                          <m:r>
                            <a:rPr lang="en-US" altLang="el-GR" sz="2200" b="1" i="1" smtClean="0">
                              <a:latin typeface="Cambria Math"/>
                            </a:rPr>
                            <m:t>𝒎𝒐𝒍</m:t>
                          </m:r>
                        </m:num>
                        <m:den>
                          <m:r>
                            <a:rPr lang="en-US" altLang="el-GR" sz="2200" b="1" i="1" smtClean="0">
                              <a:latin typeface="Cambria Math"/>
                            </a:rPr>
                            <m:t>𝟎</m:t>
                          </m:r>
                          <m:r>
                            <a:rPr lang="en-US" altLang="el-GR" sz="2200" b="1" i="1" smtClean="0">
                              <a:latin typeface="Cambria Math"/>
                            </a:rPr>
                            <m:t>,</m:t>
                          </m:r>
                          <m:r>
                            <a:rPr lang="en-US" altLang="el-GR" sz="2200" b="1" i="1" smtClean="0">
                              <a:latin typeface="Cambria Math"/>
                            </a:rPr>
                            <m:t>𝟒𝟕</m:t>
                          </m:r>
                          <m:r>
                            <a:rPr lang="en-US" altLang="el-GR" sz="2200" b="1" i="1" smtClean="0">
                              <a:latin typeface="Cambria Math"/>
                            </a:rPr>
                            <m:t>𝒎𝒐𝒍</m:t>
                          </m:r>
                          <m:r>
                            <a:rPr lang="en-US" altLang="el-GR" sz="2200" b="1" i="1" smtClean="0">
                              <a:latin typeface="Cambria Math"/>
                            </a:rPr>
                            <m:t>+</m:t>
                          </m:r>
                          <m:r>
                            <a:rPr lang="en-US" altLang="el-GR" sz="2200" b="1" i="1" smtClean="0">
                              <a:latin typeface="Cambria Math"/>
                            </a:rPr>
                            <m:t>𝟎</m:t>
                          </m:r>
                          <m:r>
                            <a:rPr lang="en-US" altLang="el-GR" sz="2200" b="1" i="1" smtClean="0">
                              <a:latin typeface="Cambria Math"/>
                            </a:rPr>
                            <m:t>,</m:t>
                          </m:r>
                          <m:r>
                            <a:rPr lang="en-US" altLang="el-GR" sz="2200" b="1" i="1" smtClean="0">
                              <a:latin typeface="Cambria Math"/>
                            </a:rPr>
                            <m:t>𝟑𝟓</m:t>
                          </m:r>
                          <m:r>
                            <a:rPr lang="en-US" altLang="el-GR" sz="2200" b="1" i="1" smtClean="0">
                              <a:latin typeface="Cambria Math"/>
                            </a:rPr>
                            <m:t>𝒎𝒐𝒍</m:t>
                          </m:r>
                        </m:den>
                      </m:f>
                      <m:r>
                        <a:rPr lang="en-US" altLang="el-GR" sz="2200" b="1" i="1">
                          <a:latin typeface="Cambria Math"/>
                        </a:rPr>
                        <m:t>=</m:t>
                      </m:r>
                      <m:r>
                        <a:rPr lang="en-US" altLang="el-GR" sz="2200" b="1" i="1">
                          <a:latin typeface="Cambria Math"/>
                        </a:rPr>
                        <m:t>𝟎</m:t>
                      </m:r>
                      <m:r>
                        <a:rPr lang="en-US" altLang="el-GR" sz="2200" b="1" i="1">
                          <a:latin typeface="Cambria Math"/>
                        </a:rPr>
                        <m:t>,</m:t>
                      </m:r>
                      <m:r>
                        <a:rPr lang="en-US" altLang="el-GR" sz="2200" b="1" i="1" smtClean="0">
                          <a:latin typeface="Cambria Math"/>
                        </a:rPr>
                        <m:t>𝟓</m:t>
                      </m:r>
                      <m:r>
                        <a:rPr lang="en-US" altLang="el-GR" sz="2200" b="1" i="1">
                          <a:latin typeface="Cambria Math"/>
                        </a:rPr>
                        <m:t>𝟕</m:t>
                      </m:r>
                    </m:oMath>
                  </m:oMathPara>
                </a14:m>
                <a:endParaRPr lang="en-US" altLang="el-GR" sz="2200" b="1" dirty="0" smtClean="0"/>
              </a:p>
              <a:p>
                <a:endParaRPr lang="el-GR" sz="2200" dirty="0"/>
              </a:p>
            </p:txBody>
          </p:sp>
        </mc:Choice>
        <mc:Fallback xmlns="">
          <p:sp>
            <p:nvSpPr>
              <p:cNvPr id="2" name="Θέση περιεχομένου 1"/>
              <p:cNvSpPr>
                <a:spLocks noGrp="1" noRot="1" noChangeAspect="1" noMove="1" noResize="1" noEditPoints="1" noAdjustHandles="1" noChangeArrowheads="1" noChangeShapeType="1" noTextEdit="1"/>
              </p:cNvSpPr>
              <p:nvPr>
                <p:ph idx="1"/>
              </p:nvPr>
            </p:nvSpPr>
            <p:spPr>
              <a:xfrm>
                <a:off x="457200" y="1196752"/>
                <a:ext cx="8363272" cy="5661248"/>
              </a:xfrm>
              <a:blipFill rotWithShape="1">
                <a:blip r:embed="rId2"/>
                <a:stretch>
                  <a:fillRect l="-802" t="-431" r="-1020"/>
                </a:stretch>
              </a:blipFill>
            </p:spPr>
            <p:txBody>
              <a:bodyPr/>
              <a:lstStyle/>
              <a:p>
                <a:r>
                  <a:rPr lang="el-GR">
                    <a:noFill/>
                  </a:rPr>
                  <a:t> </a:t>
                </a:r>
              </a:p>
            </p:txBody>
          </p:sp>
        </mc:Fallback>
      </mc:AlternateContent>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644719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altLang="el-GR" dirty="0"/>
              <a:t>Συγκέντρωση διαλυμάτων </a:t>
            </a:r>
            <a:r>
              <a:rPr lang="el-GR" altLang="el-GR" sz="3000" b="0" dirty="0" smtClean="0"/>
              <a:t>9/9</a:t>
            </a:r>
            <a:endParaRPr lang="el-GR" altLang="el-GR" dirty="0" smtClean="0"/>
          </a:p>
        </p:txBody>
      </p:sp>
      <mc:AlternateContent xmlns:mc="http://schemas.openxmlformats.org/markup-compatibility/2006">
        <mc:Choice xmlns:a14="http://schemas.microsoft.com/office/drawing/2010/main" Requires="a14">
          <p:sp>
            <p:nvSpPr>
              <p:cNvPr id="2" name="Θέση περιεχομένου 1"/>
              <p:cNvSpPr>
                <a:spLocks noGrp="1"/>
              </p:cNvSpPr>
              <p:nvPr>
                <p:ph idx="1"/>
              </p:nvPr>
            </p:nvSpPr>
            <p:spPr/>
            <p:txBody>
              <a:bodyPr>
                <a:normAutofit/>
              </a:bodyPr>
              <a:lstStyle/>
              <a:p>
                <a:pPr>
                  <a:spcBef>
                    <a:spcPct val="0"/>
                  </a:spcBef>
                </a:pPr>
                <a:r>
                  <a:rPr lang="el-GR" altLang="el-GR" dirty="0" smtClean="0"/>
                  <a:t>Διάλυμα περιέχει </a:t>
                </a:r>
                <a:r>
                  <a:rPr lang="en-US" altLang="el-GR" dirty="0"/>
                  <a:t>5.7 g </a:t>
                </a:r>
                <a:r>
                  <a:rPr lang="el-GR" altLang="el-GR" dirty="0"/>
                  <a:t>νιτρικού καλίου (</a:t>
                </a:r>
                <a:r>
                  <a:rPr lang="en-US" altLang="el-GR" dirty="0"/>
                  <a:t>KNO</a:t>
                </a:r>
                <a:r>
                  <a:rPr lang="en-US" altLang="el-GR" baseline="-25000" dirty="0"/>
                  <a:t>3</a:t>
                </a:r>
                <a:r>
                  <a:rPr lang="en-US" altLang="el-GR" dirty="0"/>
                  <a:t>) </a:t>
                </a:r>
                <a:r>
                  <a:rPr lang="el-GR" altLang="el-GR" dirty="0"/>
                  <a:t>διαλυμένου σε νερό και ο όγκος του διαλύματος είναι </a:t>
                </a:r>
                <a:r>
                  <a:rPr lang="en-US" altLang="el-GR" dirty="0"/>
                  <a:t>233 mL. </a:t>
                </a:r>
                <a:r>
                  <a:rPr lang="el-GR" altLang="el-GR" dirty="0"/>
                  <a:t>Ποια η γραμμομοριακότητα </a:t>
                </a:r>
                <a:r>
                  <a:rPr lang="el-GR" altLang="el-GR" dirty="0" smtClean="0"/>
                  <a:t>κατ</a:t>
                </a:r>
                <a:r>
                  <a:rPr lang="el-GR" altLang="el-GR" dirty="0" smtClean="0"/>
                  <a:t>’</a:t>
                </a:r>
                <a:r>
                  <a:rPr lang="en-US" altLang="el-GR" dirty="0" smtClean="0"/>
                  <a:t> </a:t>
                </a:r>
                <a:r>
                  <a:rPr lang="el-GR" altLang="el-GR" dirty="0" smtClean="0"/>
                  <a:t>όγκο</a:t>
                </a:r>
                <a:r>
                  <a:rPr lang="el-GR" altLang="el-GR" dirty="0"/>
                  <a:t>;</a:t>
                </a:r>
                <a:endParaRPr lang="en-US" altLang="el-GR" dirty="0"/>
              </a:p>
              <a:p>
                <a:pPr marL="355600" indent="0">
                  <a:spcBef>
                    <a:spcPct val="0"/>
                  </a:spcBef>
                  <a:buNone/>
                </a:pPr>
                <a:r>
                  <a:rPr lang="el-GR" altLang="el-GR" dirty="0"/>
                  <a:t>Το τυπικό βάρος του </a:t>
                </a:r>
                <a:r>
                  <a:rPr lang="en-US" altLang="el-GR" dirty="0"/>
                  <a:t>KNO</a:t>
                </a:r>
                <a:r>
                  <a:rPr lang="en-US" altLang="el-GR" baseline="-25000" dirty="0"/>
                  <a:t>3</a:t>
                </a:r>
                <a:r>
                  <a:rPr lang="en-US" altLang="el-GR" dirty="0"/>
                  <a:t> </a:t>
                </a:r>
                <a:r>
                  <a:rPr lang="el-GR" altLang="el-GR" dirty="0"/>
                  <a:t>είναι</a:t>
                </a:r>
                <a:r>
                  <a:rPr lang="en-US" altLang="el-GR" dirty="0"/>
                  <a:t> 101.103 g/mol</a:t>
                </a:r>
                <a:r>
                  <a:rPr lang="en-US" altLang="el-GR" dirty="0" smtClean="0"/>
                  <a:t>.</a:t>
                </a:r>
              </a:p>
              <a:p>
                <a:pPr>
                  <a:spcBef>
                    <a:spcPct val="0"/>
                  </a:spcBef>
                  <a:buNone/>
                </a:pPr>
                <a:endParaRPr lang="en-US" b="1" dirty="0"/>
              </a:p>
              <a:p>
                <a:pPr>
                  <a:spcBef>
                    <a:spcPct val="0"/>
                  </a:spcBef>
                  <a:spcAft>
                    <a:spcPts val="1800"/>
                  </a:spcAft>
                  <a:buNone/>
                </a:pPr>
                <a14:m>
                  <m:oMathPara xmlns:m="http://schemas.openxmlformats.org/officeDocument/2006/math">
                    <m:oMathParaPr>
                      <m:jc m:val="centerGroup"/>
                    </m:oMathParaPr>
                    <m:oMath xmlns:m="http://schemas.openxmlformats.org/officeDocument/2006/math">
                      <m:f>
                        <m:fPr>
                          <m:ctrlPr>
                            <a:rPr lang="el-GR" b="1" i="1" smtClean="0">
                              <a:latin typeface="Cambria Math"/>
                            </a:rPr>
                          </m:ctrlPr>
                        </m:fPr>
                        <m:num>
                          <m:r>
                            <a:rPr lang="en-US" b="1" i="1" smtClean="0">
                              <a:latin typeface="Cambria Math"/>
                            </a:rPr>
                            <m:t>𝟓</m:t>
                          </m:r>
                          <m:r>
                            <a:rPr lang="en-US" b="1" i="1" smtClean="0">
                              <a:latin typeface="Cambria Math"/>
                            </a:rPr>
                            <m:t>,</m:t>
                          </m:r>
                          <m:r>
                            <a:rPr lang="en-US" b="1" i="1" smtClean="0">
                              <a:latin typeface="Cambria Math"/>
                            </a:rPr>
                            <m:t>𝟕</m:t>
                          </m:r>
                          <m:r>
                            <a:rPr lang="en-US" b="1" i="1" smtClean="0">
                              <a:latin typeface="Cambria Math"/>
                            </a:rPr>
                            <m:t>𝒈</m:t>
                          </m:r>
                        </m:num>
                        <m:den>
                          <m:r>
                            <a:rPr lang="en-US" b="1" i="1" smtClean="0">
                              <a:latin typeface="Cambria Math"/>
                            </a:rPr>
                            <m:t>𝟏𝟎𝟏</m:t>
                          </m:r>
                          <m:r>
                            <a:rPr lang="en-US" b="1" i="1" smtClean="0">
                              <a:latin typeface="Cambria Math"/>
                            </a:rPr>
                            <m:t>,</m:t>
                          </m:r>
                          <m:r>
                            <a:rPr lang="en-US" b="1" i="1" smtClean="0">
                              <a:latin typeface="Cambria Math"/>
                            </a:rPr>
                            <m:t>𝟏𝟎𝟑</m:t>
                          </m:r>
                          <m:f>
                            <m:fPr>
                              <m:type m:val="skw"/>
                              <m:ctrlPr>
                                <a:rPr lang="en-US" b="1" i="1" smtClean="0">
                                  <a:latin typeface="Cambria Math"/>
                                </a:rPr>
                              </m:ctrlPr>
                            </m:fPr>
                            <m:num>
                              <m:r>
                                <a:rPr lang="en-US" b="1" i="1" smtClean="0">
                                  <a:latin typeface="Cambria Math"/>
                                </a:rPr>
                                <m:t>𝒈</m:t>
                              </m:r>
                            </m:num>
                            <m:den>
                              <m:r>
                                <a:rPr lang="en-US" b="1" i="1" smtClean="0">
                                  <a:latin typeface="Cambria Math"/>
                                </a:rPr>
                                <m:t>𝒎𝒐𝒍</m:t>
                              </m:r>
                            </m:den>
                          </m:f>
                        </m:den>
                      </m:f>
                      <m:r>
                        <a:rPr lang="en-US" b="1" i="1" smtClean="0">
                          <a:latin typeface="Cambria Math"/>
                        </a:rPr>
                        <m:t>=</m:t>
                      </m:r>
                      <m:r>
                        <a:rPr lang="en-US" b="1" i="1" smtClean="0">
                          <a:latin typeface="Cambria Math"/>
                        </a:rPr>
                        <m:t>𝟎</m:t>
                      </m:r>
                      <m:r>
                        <a:rPr lang="en-US" b="1" i="1" smtClean="0">
                          <a:latin typeface="Cambria Math"/>
                        </a:rPr>
                        <m:t>,</m:t>
                      </m:r>
                      <m:r>
                        <a:rPr lang="en-US" b="1" i="1" smtClean="0">
                          <a:latin typeface="Cambria Math"/>
                        </a:rPr>
                        <m:t>𝟎𝟓𝟔</m:t>
                      </m:r>
                      <m:r>
                        <a:rPr lang="en-US" b="1" i="1" smtClean="0">
                          <a:latin typeface="Cambria Math"/>
                        </a:rPr>
                        <m:t>𝒎𝒐𝒍</m:t>
                      </m:r>
                    </m:oMath>
                  </m:oMathPara>
                </a14:m>
                <a:endParaRPr lang="en-US" b="1" dirty="0" smtClean="0"/>
              </a:p>
              <a:p>
                <a:pPr>
                  <a:spcBef>
                    <a:spcPct val="0"/>
                  </a:spcBef>
                  <a:buNone/>
                </a:pPr>
                <a14:m>
                  <m:oMathPara xmlns:m="http://schemas.openxmlformats.org/officeDocument/2006/math">
                    <m:oMathParaPr>
                      <m:jc m:val="centerGroup"/>
                    </m:oMathParaPr>
                    <m:oMath xmlns:m="http://schemas.openxmlformats.org/officeDocument/2006/math">
                      <m:r>
                        <a:rPr lang="en-US" b="1" i="1" smtClean="0">
                          <a:latin typeface="Cambria Math"/>
                        </a:rPr>
                        <m:t>𝑴</m:t>
                      </m:r>
                      <m:r>
                        <a:rPr lang="en-US" b="1" i="1" smtClean="0">
                          <a:latin typeface="Cambria Math"/>
                        </a:rPr>
                        <m:t>=</m:t>
                      </m:r>
                      <m:f>
                        <m:fPr>
                          <m:ctrlPr>
                            <a:rPr lang="en-US" b="1" i="1" smtClean="0">
                              <a:latin typeface="Cambria Math"/>
                            </a:rPr>
                          </m:ctrlPr>
                        </m:fPr>
                        <m:num>
                          <m:r>
                            <a:rPr lang="en-US" b="1" i="1" smtClean="0">
                              <a:latin typeface="Cambria Math"/>
                            </a:rPr>
                            <m:t>𝟎</m:t>
                          </m:r>
                          <m:r>
                            <a:rPr lang="en-US" b="1" i="1" smtClean="0">
                              <a:latin typeface="Cambria Math"/>
                            </a:rPr>
                            <m:t>,</m:t>
                          </m:r>
                          <m:r>
                            <a:rPr lang="en-US" b="1" i="1" smtClean="0">
                              <a:latin typeface="Cambria Math"/>
                            </a:rPr>
                            <m:t>𝟎𝟓𝟔</m:t>
                          </m:r>
                          <m:r>
                            <a:rPr lang="en-US" b="1" i="1" smtClean="0">
                              <a:latin typeface="Cambria Math"/>
                            </a:rPr>
                            <m:t>𝒎𝒐𝒍</m:t>
                          </m:r>
                        </m:num>
                        <m:den>
                          <m:r>
                            <a:rPr lang="en-US" b="1" i="1" smtClean="0">
                              <a:latin typeface="Cambria Math"/>
                            </a:rPr>
                            <m:t>𝟎</m:t>
                          </m:r>
                          <m:r>
                            <a:rPr lang="en-US" b="1" i="1" smtClean="0">
                              <a:latin typeface="Cambria Math"/>
                            </a:rPr>
                            <m:t>,</m:t>
                          </m:r>
                          <m:r>
                            <a:rPr lang="en-US" b="1" i="1" smtClean="0">
                              <a:latin typeface="Cambria Math"/>
                            </a:rPr>
                            <m:t>𝟐𝟑𝟑</m:t>
                          </m:r>
                          <m:r>
                            <a:rPr lang="en-US" b="1" i="1" smtClean="0">
                              <a:latin typeface="Cambria Math"/>
                            </a:rPr>
                            <m:t>𝑳</m:t>
                          </m:r>
                        </m:den>
                      </m:f>
                      <m:r>
                        <a:rPr lang="en-US" b="1" i="1" smtClean="0">
                          <a:latin typeface="Cambria Math"/>
                        </a:rPr>
                        <m:t>=</m:t>
                      </m:r>
                      <m:r>
                        <a:rPr lang="en-US" b="1" i="1" smtClean="0">
                          <a:latin typeface="Cambria Math"/>
                        </a:rPr>
                        <m:t>𝟎</m:t>
                      </m:r>
                      <m:r>
                        <a:rPr lang="en-US" b="1" i="1" smtClean="0">
                          <a:latin typeface="Cambria Math"/>
                        </a:rPr>
                        <m:t>,</m:t>
                      </m:r>
                      <m:r>
                        <a:rPr lang="en-US" b="1" i="1" smtClean="0">
                          <a:latin typeface="Cambria Math"/>
                        </a:rPr>
                        <m:t>𝟐𝟒</m:t>
                      </m:r>
                      <m:f>
                        <m:fPr>
                          <m:type m:val="skw"/>
                          <m:ctrlPr>
                            <a:rPr lang="en-US" b="1" i="1" smtClean="0">
                              <a:latin typeface="Cambria Math"/>
                            </a:rPr>
                          </m:ctrlPr>
                        </m:fPr>
                        <m:num>
                          <m:r>
                            <a:rPr lang="en-US" b="1" i="1" smtClean="0">
                              <a:latin typeface="Cambria Math"/>
                            </a:rPr>
                            <m:t>𝒎𝒐𝒍</m:t>
                          </m:r>
                        </m:num>
                        <m:den>
                          <m:r>
                            <a:rPr lang="en-US" b="1" i="1" smtClean="0">
                              <a:latin typeface="Cambria Math"/>
                            </a:rPr>
                            <m:t>𝑳</m:t>
                          </m:r>
                        </m:den>
                      </m:f>
                    </m:oMath>
                  </m:oMathPara>
                </a14:m>
                <a:endParaRPr lang="el-GR" b="1" dirty="0"/>
              </a:p>
            </p:txBody>
          </p:sp>
        </mc:Choice>
        <mc:Fallback>
          <p:sp>
            <p:nvSpPr>
              <p:cNvPr id="2" name="Θέση περιεχομένου 1"/>
              <p:cNvSpPr>
                <a:spLocks noGrp="1" noRot="1" noChangeAspect="1" noMove="1" noResize="1" noEditPoints="1" noAdjustHandles="1" noChangeArrowheads="1" noChangeShapeType="1" noTextEdit="1"/>
              </p:cNvSpPr>
              <p:nvPr>
                <p:ph idx="1"/>
              </p:nvPr>
            </p:nvSpPr>
            <p:spPr>
              <a:blipFill rotWithShape="1">
                <a:blip r:embed="rId2"/>
                <a:stretch>
                  <a:fillRect l="-963" t="-605" r="-1778"/>
                </a:stretch>
              </a:blipFill>
            </p:spPr>
            <p:txBody>
              <a:bodyPr/>
              <a:lstStyle/>
              <a:p>
                <a:r>
                  <a:rPr lang="el-GR">
                    <a:noFill/>
                  </a:rPr>
                  <a:t> </a:t>
                </a:r>
              </a:p>
            </p:txBody>
          </p:sp>
        </mc:Fallback>
      </mc:AlternateContent>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053235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116632"/>
            <a:ext cx="8229600" cy="1008112"/>
          </a:xfrm>
        </p:spPr>
        <p:txBody>
          <a:bodyPr>
            <a:noAutofit/>
          </a:bodyPr>
          <a:lstStyle/>
          <a:p>
            <a:r>
              <a:rPr lang="el-GR" altLang="el-GR" dirty="0" smtClean="0"/>
              <a:t>Μετατροπή μεταξύ εκφράσεων συγκέντρωσης </a:t>
            </a:r>
            <a:r>
              <a:rPr lang="el-GR" altLang="el-GR" sz="3000" b="0" dirty="0" smtClean="0"/>
              <a:t>1/2</a:t>
            </a:r>
          </a:p>
        </p:txBody>
      </p:sp>
      <p:sp>
        <p:nvSpPr>
          <p:cNvPr id="2" name="Θέση περιεχομένου 1"/>
          <p:cNvSpPr>
            <a:spLocks noGrp="1"/>
          </p:cNvSpPr>
          <p:nvPr>
            <p:ph idx="1"/>
          </p:nvPr>
        </p:nvSpPr>
        <p:spPr/>
        <p:txBody>
          <a:bodyPr>
            <a:normAutofit/>
          </a:bodyPr>
          <a:lstStyle/>
          <a:p>
            <a:pPr marL="0" indent="0">
              <a:buNone/>
            </a:pPr>
            <a:r>
              <a:rPr lang="el-GR" sz="2200" b="1" dirty="0"/>
              <a:t>% περιεκτικότητα σε γραμμομοριακότητα κατ’ όγκο</a:t>
            </a:r>
          </a:p>
          <a:p>
            <a:pPr>
              <a:spcBef>
                <a:spcPct val="0"/>
              </a:spcBef>
              <a:buNone/>
            </a:pPr>
            <a:r>
              <a:rPr lang="el-GR" altLang="el-GR" sz="2200" b="1" dirty="0"/>
              <a:t>Ερώτημα</a:t>
            </a:r>
          </a:p>
          <a:p>
            <a:pPr marL="0" indent="0">
              <a:spcBef>
                <a:spcPct val="0"/>
              </a:spcBef>
              <a:buNone/>
            </a:pPr>
            <a:r>
              <a:rPr lang="el-GR" altLang="el-GR" sz="2200" dirty="0"/>
              <a:t>Διάλυμα πυκνού υδροχλωρικού οξέος αποτελείται από</a:t>
            </a:r>
            <a:r>
              <a:rPr lang="en-US" altLang="el-GR" sz="2200" dirty="0"/>
              <a:t> 31% </a:t>
            </a:r>
            <a:r>
              <a:rPr lang="el-GR" altLang="el-GR" sz="2200" dirty="0"/>
              <a:t>υδροχλωρικό οξύ και</a:t>
            </a:r>
            <a:r>
              <a:rPr lang="en-US" altLang="el-GR" sz="2200" dirty="0"/>
              <a:t> 69% </a:t>
            </a:r>
            <a:r>
              <a:rPr lang="el-GR" altLang="el-GR" sz="2200" dirty="0"/>
              <a:t>νερό.</a:t>
            </a:r>
            <a:r>
              <a:rPr lang="en-US" altLang="el-GR" sz="2200" dirty="0"/>
              <a:t> </a:t>
            </a:r>
            <a:r>
              <a:rPr lang="el-GR" altLang="el-GR" sz="2200" dirty="0"/>
              <a:t>Αν η πυκνότητά του είναι </a:t>
            </a:r>
            <a:r>
              <a:rPr lang="en-US" altLang="el-GR" sz="2200" dirty="0"/>
              <a:t>1.16g/mL, </a:t>
            </a:r>
            <a:r>
              <a:rPr lang="el-GR" altLang="el-GR" sz="2200" dirty="0"/>
              <a:t>ποια η γραμμομοριακότητά του κατ’ </a:t>
            </a:r>
            <a:r>
              <a:rPr lang="el-GR" altLang="el-GR" sz="2200" dirty="0"/>
              <a:t>ό</a:t>
            </a:r>
            <a:r>
              <a:rPr lang="el-GR" altLang="el-GR" sz="2200" dirty="0" smtClean="0"/>
              <a:t>γκο</a:t>
            </a:r>
            <a:r>
              <a:rPr lang="el-GR" altLang="el-GR" sz="2200" dirty="0" smtClean="0"/>
              <a:t>;</a:t>
            </a:r>
          </a:p>
          <a:p>
            <a:pPr>
              <a:spcBef>
                <a:spcPct val="0"/>
              </a:spcBef>
              <a:buNone/>
            </a:pPr>
            <a:r>
              <a:rPr lang="el-GR" altLang="el-GR" sz="2200" b="1" dirty="0"/>
              <a:t>Απάντηση</a:t>
            </a:r>
            <a:endParaRPr lang="en-US" altLang="el-GR" sz="2200" b="1" dirty="0"/>
          </a:p>
          <a:p>
            <a:pPr marL="0" indent="0">
              <a:spcBef>
                <a:spcPct val="0"/>
              </a:spcBef>
              <a:buNone/>
            </a:pPr>
            <a:r>
              <a:rPr lang="el-GR" altLang="el-GR" sz="2200" dirty="0"/>
              <a:t>Υποθέτουμε 100 </a:t>
            </a:r>
            <a:r>
              <a:rPr lang="en-US" altLang="el-GR" sz="2200" dirty="0"/>
              <a:t>g</a:t>
            </a:r>
            <a:r>
              <a:rPr lang="el-GR" altLang="el-GR" sz="2200" dirty="0"/>
              <a:t> πυκνού υδροχλωρικού οξέος.</a:t>
            </a:r>
            <a:r>
              <a:rPr lang="en-US" altLang="el-GR" sz="2200" dirty="0"/>
              <a:t> </a:t>
            </a:r>
            <a:r>
              <a:rPr lang="el-GR" altLang="el-GR" sz="2200" dirty="0"/>
              <a:t>Αυτή η ποσότητα αποτελείται από </a:t>
            </a:r>
            <a:r>
              <a:rPr lang="en-US" altLang="el-GR" sz="2200" dirty="0"/>
              <a:t>31 g HCl </a:t>
            </a:r>
            <a:r>
              <a:rPr lang="el-GR" altLang="el-GR" sz="2200" dirty="0"/>
              <a:t>και</a:t>
            </a:r>
            <a:r>
              <a:rPr lang="en-US" altLang="el-GR" sz="2200" dirty="0"/>
              <a:t> 69 g </a:t>
            </a:r>
            <a:r>
              <a:rPr lang="el-GR" altLang="el-GR" sz="2200" dirty="0"/>
              <a:t>νερού</a:t>
            </a:r>
            <a:r>
              <a:rPr lang="en-US" altLang="el-GR" sz="2200" dirty="0"/>
              <a:t>. </a:t>
            </a:r>
            <a:r>
              <a:rPr lang="el-GR" altLang="el-GR" sz="2200" dirty="0"/>
              <a:t>Το τυπικό βάρος του υδροχλωρικού οξέος είναι </a:t>
            </a:r>
            <a:r>
              <a:rPr lang="en-US" altLang="el-GR" sz="2200" dirty="0"/>
              <a:t>36.46 g/mol, </a:t>
            </a:r>
            <a:r>
              <a:rPr lang="el-GR" altLang="el-GR" sz="2200" dirty="0"/>
              <a:t>επομένως</a:t>
            </a:r>
            <a:r>
              <a:rPr lang="en-US" altLang="el-GR" sz="2200" dirty="0"/>
              <a:t> 31 g </a:t>
            </a:r>
            <a:r>
              <a:rPr lang="el-GR" altLang="el-GR" sz="2200" dirty="0"/>
              <a:t>αντιστοιχούν σε</a:t>
            </a:r>
            <a:r>
              <a:rPr lang="en-US" altLang="el-GR" sz="2200" dirty="0"/>
              <a:t> 0.85moles. </a:t>
            </a:r>
            <a:r>
              <a:rPr lang="el-GR" altLang="el-GR" sz="2200" dirty="0"/>
              <a:t>Υπολογίζουμε τον όγκο του διαλύματος</a:t>
            </a:r>
            <a:r>
              <a:rPr lang="en-US" altLang="el-GR" sz="2200" dirty="0" smtClean="0"/>
              <a:t>.</a:t>
            </a:r>
            <a:endParaRPr lang="el-GR" sz="2200" dirty="0"/>
          </a:p>
        </p:txBody>
      </p:sp>
      <p:pic>
        <p:nvPicPr>
          <p:cNvPr id="59394" name="Picture 2" descr="D=M/V&#10;V=M/D&#10;V=100g/(1.16g/mL)=86.2mL=0.08262L"/>
          <p:cNvPicPr>
            <a:picLocks noChangeAspect="1" noChangeArrowheads="1"/>
          </p:cNvPicPr>
          <p:nvPr/>
        </p:nvPicPr>
        <p:blipFill>
          <a:blip r:embed="rId2"/>
          <a:srcRect/>
          <a:stretch>
            <a:fillRect/>
          </a:stretch>
        </p:blipFill>
        <p:spPr bwMode="auto">
          <a:xfrm>
            <a:off x="971600" y="5037104"/>
            <a:ext cx="3456385" cy="129614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59396" name="Picture 4" descr="M=0,85mol/0.0826L=12mol/L"/>
          <p:cNvPicPr>
            <a:picLocks noChangeAspect="1" noChangeArrowheads="1"/>
          </p:cNvPicPr>
          <p:nvPr/>
        </p:nvPicPr>
        <p:blipFill>
          <a:blip r:embed="rId3"/>
          <a:srcRect/>
          <a:stretch>
            <a:fillRect/>
          </a:stretch>
        </p:blipFill>
        <p:spPr bwMode="auto">
          <a:xfrm>
            <a:off x="5868144" y="5428132"/>
            <a:ext cx="2425859" cy="61024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cxnSp>
        <p:nvCxnSpPr>
          <p:cNvPr id="11" name="Straight Arrow Connector 10"/>
          <p:cNvCxnSpPr/>
          <p:nvPr/>
        </p:nvCxnSpPr>
        <p:spPr>
          <a:xfrm>
            <a:off x="4624526" y="5733256"/>
            <a:ext cx="9366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93798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altLang="el-GR" dirty="0" smtClean="0"/>
              <a:t>Διαλύματα</a:t>
            </a:r>
          </a:p>
        </p:txBody>
      </p:sp>
      <p:sp>
        <p:nvSpPr>
          <p:cNvPr id="4099" name="Rectangle 3"/>
          <p:cNvSpPr>
            <a:spLocks noGrp="1" noChangeArrowheads="1"/>
          </p:cNvSpPr>
          <p:nvPr>
            <p:ph idx="1"/>
          </p:nvPr>
        </p:nvSpPr>
        <p:spPr/>
        <p:txBody>
          <a:bodyPr/>
          <a:lstStyle/>
          <a:p>
            <a:r>
              <a:rPr lang="el-GR" altLang="el-GR" dirty="0" smtClean="0"/>
              <a:t>Ομογενή μίγματα δύο ή περισσότερων συστατικών, με μέγεθος σωματιδίων &lt;</a:t>
            </a:r>
            <a:r>
              <a:rPr lang="en-US" altLang="el-GR" dirty="0" smtClean="0"/>
              <a:t>1</a:t>
            </a:r>
            <a:r>
              <a:rPr lang="el-GR" altLang="el-GR" dirty="0" smtClean="0"/>
              <a:t> </a:t>
            </a:r>
            <a:r>
              <a:rPr lang="en-US" altLang="el-GR" dirty="0" smtClean="0"/>
              <a:t>nm.</a:t>
            </a:r>
            <a:endParaRPr lang="el-GR" altLang="el-GR" dirty="0" smtClean="0"/>
          </a:p>
          <a:p>
            <a:pPr>
              <a:defRPr/>
            </a:pPr>
            <a:r>
              <a:rPr lang="el-GR" kern="0" dirty="0"/>
              <a:t>Οπτικά διαυγή</a:t>
            </a:r>
            <a:r>
              <a:rPr lang="en-US" kern="0" dirty="0"/>
              <a:t>.</a:t>
            </a:r>
            <a:endParaRPr lang="el-GR" kern="0" dirty="0"/>
          </a:p>
          <a:p>
            <a:pPr>
              <a:defRPr/>
            </a:pPr>
            <a:r>
              <a:rPr lang="el-GR" kern="0" dirty="0">
                <a:sym typeface="Wingdings" pitchFamily="2" charset="2"/>
              </a:rPr>
              <a:t>Τα συστατικά δε διαχωρίζονται με το χρόνο ούτε με απλή </a:t>
            </a:r>
            <a:r>
              <a:rPr lang="el-GR" kern="0" dirty="0" smtClean="0">
                <a:sym typeface="Wingdings" pitchFamily="2" charset="2"/>
              </a:rPr>
              <a:t>διήθηση.</a:t>
            </a:r>
            <a:endParaRPr lang="el-GR" kern="0" dirty="0"/>
          </a:p>
          <a:p>
            <a:pPr lvl="1"/>
            <a:r>
              <a:rPr lang="el-GR" altLang="el-GR" dirty="0" smtClean="0">
                <a:sym typeface="Wingdings" pitchFamily="2" charset="2"/>
              </a:rPr>
              <a:t>Διαλύτης.</a:t>
            </a:r>
            <a:endParaRPr lang="el-GR" altLang="el-GR" u="sng" dirty="0">
              <a:sym typeface="Wingdings" pitchFamily="2" charset="2"/>
            </a:endParaRPr>
          </a:p>
          <a:p>
            <a:pPr lvl="1">
              <a:spcAft>
                <a:spcPts val="1200"/>
              </a:spcAft>
            </a:pPr>
            <a:r>
              <a:rPr lang="el-GR" altLang="el-GR" dirty="0" smtClean="0">
                <a:sym typeface="Wingdings" pitchFamily="2" charset="2"/>
              </a:rPr>
              <a:t>Διαλυμένες ουσίες.</a:t>
            </a:r>
            <a:endParaRPr lang="el-GR" altLang="el-GR" u="sng" dirty="0">
              <a:sym typeface="Wingdings" pitchFamily="2" charset="2"/>
            </a:endParaRPr>
          </a:p>
          <a:p>
            <a:pPr>
              <a:buFont typeface="Wingdings" panose="05000000000000000000" pitchFamily="2" charset="2"/>
              <a:buChar char="ü"/>
            </a:pPr>
            <a:r>
              <a:rPr lang="el-GR" altLang="el-GR" dirty="0">
                <a:sym typeface="Wingdings" pitchFamily="2" charset="2"/>
              </a:rPr>
              <a:t>Σημαντικότερα : Α/Υ, Υ/Υ, </a:t>
            </a:r>
            <a:r>
              <a:rPr lang="el-GR" altLang="el-GR" dirty="0" smtClean="0">
                <a:sym typeface="Wingdings" pitchFamily="2" charset="2"/>
              </a:rPr>
              <a:t>Σ/Υ</a:t>
            </a:r>
            <a:endParaRPr lang="el-GR" altLang="el-GR" sz="2400" dirty="0" smtClean="0">
              <a:sym typeface="Wingdings" pitchFamily="2" charset="2"/>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690755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7544" y="116632"/>
            <a:ext cx="8229600" cy="1008112"/>
          </a:xfrm>
        </p:spPr>
        <p:txBody>
          <a:bodyPr>
            <a:noAutofit/>
          </a:bodyPr>
          <a:lstStyle/>
          <a:p>
            <a:r>
              <a:rPr lang="el-GR" altLang="el-GR" dirty="0" smtClean="0"/>
              <a:t>Μετατροπή μεταξύ εκφράσεων συγκέντρωσης </a:t>
            </a:r>
            <a:r>
              <a:rPr lang="el-GR" altLang="el-GR" sz="3000" b="0" dirty="0" smtClean="0"/>
              <a:t>2/2</a:t>
            </a:r>
            <a:endParaRPr lang="el-GR" altLang="el-GR" dirty="0" smtClean="0"/>
          </a:p>
        </p:txBody>
      </p:sp>
      <p:sp>
        <p:nvSpPr>
          <p:cNvPr id="2" name="Θέση περιεχομένου 1"/>
          <p:cNvSpPr>
            <a:spLocks noGrp="1"/>
          </p:cNvSpPr>
          <p:nvPr>
            <p:ph idx="1"/>
          </p:nvPr>
        </p:nvSpPr>
        <p:spPr>
          <a:xfrm>
            <a:off x="457200" y="1196752"/>
            <a:ext cx="8363272" cy="5040560"/>
          </a:xfrm>
        </p:spPr>
        <p:txBody>
          <a:bodyPr>
            <a:normAutofit/>
          </a:bodyPr>
          <a:lstStyle/>
          <a:p>
            <a:pPr marL="0" indent="0">
              <a:buNone/>
            </a:pPr>
            <a:r>
              <a:rPr lang="el-GR" sz="2200" b="1" dirty="0"/>
              <a:t>Γραμμομοριακό κλάσμα σε γραμμομοριακότητα κατ’ όγκο </a:t>
            </a:r>
          </a:p>
          <a:p>
            <a:pPr>
              <a:spcBef>
                <a:spcPct val="0"/>
              </a:spcBef>
              <a:buNone/>
            </a:pPr>
            <a:r>
              <a:rPr lang="el-GR" altLang="el-GR" sz="2200" b="1" dirty="0"/>
              <a:t>Ερώτημα</a:t>
            </a:r>
          </a:p>
          <a:p>
            <a:pPr marL="0" indent="0">
              <a:spcBef>
                <a:spcPct val="0"/>
              </a:spcBef>
              <a:buNone/>
            </a:pPr>
            <a:r>
              <a:rPr lang="el-GR" altLang="el-GR" sz="2200" dirty="0"/>
              <a:t>Υδατικό διάλυμα </a:t>
            </a:r>
            <a:r>
              <a:rPr lang="el-GR" altLang="el-GR" sz="2200" dirty="0" smtClean="0"/>
              <a:t>θειικού </a:t>
            </a:r>
            <a:r>
              <a:rPr lang="el-GR" altLang="el-GR" sz="2200" dirty="0"/>
              <a:t>οξέος έχει γραμμομοριακότητα κατ’ όγκο </a:t>
            </a:r>
            <a:r>
              <a:rPr lang="en-US" altLang="el-GR" sz="2200" dirty="0"/>
              <a:t>18 mol/L. </a:t>
            </a:r>
            <a:r>
              <a:rPr lang="el-GR" altLang="el-GR" sz="2200" dirty="0"/>
              <a:t>Αν η πυκνότητά του είναι</a:t>
            </a:r>
            <a:r>
              <a:rPr lang="en-US" altLang="el-GR" sz="2200" dirty="0"/>
              <a:t> 1.84 g/mL, </a:t>
            </a:r>
            <a:r>
              <a:rPr lang="el-GR" altLang="el-GR" sz="2200" dirty="0"/>
              <a:t>ποιο το γραμμομοριακό κλάσμα του νερού στο διάλυμα</a:t>
            </a:r>
            <a:r>
              <a:rPr lang="en-US" altLang="el-GR" sz="2200" dirty="0"/>
              <a:t>?</a:t>
            </a:r>
            <a:endParaRPr lang="el-GR" altLang="el-GR" sz="2200" dirty="0"/>
          </a:p>
          <a:p>
            <a:pPr>
              <a:spcBef>
                <a:spcPct val="0"/>
              </a:spcBef>
              <a:buNone/>
            </a:pPr>
            <a:r>
              <a:rPr lang="el-GR" altLang="el-GR" sz="2200" b="1" dirty="0"/>
              <a:t>Απάντηση</a:t>
            </a:r>
            <a:endParaRPr lang="en-US" altLang="el-GR" sz="2200" b="1" dirty="0"/>
          </a:p>
          <a:p>
            <a:pPr marL="0" indent="0">
              <a:spcBef>
                <a:spcPct val="0"/>
              </a:spcBef>
              <a:buNone/>
            </a:pPr>
            <a:r>
              <a:rPr lang="el-GR" altLang="el-GR" sz="2200" dirty="0"/>
              <a:t>Υποθέτουμε 1</a:t>
            </a:r>
            <a:r>
              <a:rPr lang="en-US" altLang="el-GR" sz="2200" dirty="0"/>
              <a:t>L</a:t>
            </a:r>
            <a:r>
              <a:rPr lang="el-GR" altLang="el-GR" sz="2200" dirty="0"/>
              <a:t> διαλύματος</a:t>
            </a:r>
            <a:r>
              <a:rPr lang="en-US" altLang="el-GR" sz="2200" dirty="0"/>
              <a:t>, </a:t>
            </a:r>
            <a:r>
              <a:rPr lang="el-GR" altLang="el-GR" sz="2200" dirty="0"/>
              <a:t>το οποίο περιέχει </a:t>
            </a:r>
            <a:r>
              <a:rPr lang="en-US" altLang="el-GR" sz="2200" dirty="0"/>
              <a:t>18 moles </a:t>
            </a:r>
            <a:r>
              <a:rPr lang="el-GR" altLang="el-GR" sz="2200" dirty="0" smtClean="0"/>
              <a:t>θειικού </a:t>
            </a:r>
            <a:r>
              <a:rPr lang="el-GR" altLang="el-GR" sz="2200" dirty="0" smtClean="0"/>
              <a:t>οξέος</a:t>
            </a:r>
            <a:r>
              <a:rPr lang="en-US" altLang="el-GR" sz="2200" dirty="0" smtClean="0"/>
              <a:t>. </a:t>
            </a:r>
            <a:r>
              <a:rPr lang="el-GR" altLang="el-GR" sz="2200" dirty="0"/>
              <a:t>Το τυπικό βάρος του </a:t>
            </a:r>
            <a:r>
              <a:rPr lang="el-GR" altLang="el-GR" sz="2200" dirty="0" smtClean="0"/>
              <a:t>θειικού </a:t>
            </a:r>
            <a:r>
              <a:rPr lang="el-GR" altLang="el-GR" sz="2200" dirty="0"/>
              <a:t>οξέος είναι </a:t>
            </a:r>
            <a:r>
              <a:rPr lang="en-US" altLang="el-GR" sz="2200" dirty="0"/>
              <a:t>98.08 g/mol, </a:t>
            </a:r>
            <a:r>
              <a:rPr lang="el-GR" altLang="el-GR" sz="2200" dirty="0"/>
              <a:t>επομένως</a:t>
            </a:r>
            <a:r>
              <a:rPr lang="en-US" altLang="el-GR" sz="2200" dirty="0"/>
              <a:t> 18 moles </a:t>
            </a:r>
            <a:r>
              <a:rPr lang="el-GR" altLang="el-GR" sz="2200" dirty="0"/>
              <a:t>έχουν μάζα ~</a:t>
            </a:r>
            <a:r>
              <a:rPr lang="en-US" altLang="el-GR" sz="2200" dirty="0"/>
              <a:t>1800 g. </a:t>
            </a:r>
            <a:r>
              <a:rPr lang="el-GR" altLang="el-GR" sz="2200" dirty="0"/>
              <a:t>Με δεδομένη και την πυκνότητα υπολογίζουμε τη μάζα του διαλύματος.</a:t>
            </a:r>
          </a:p>
          <a:p>
            <a:pPr marL="0" indent="0"/>
            <a:endParaRPr lang="el-GR" sz="2200" dirty="0"/>
          </a:p>
        </p:txBody>
      </p:sp>
      <p:pic>
        <p:nvPicPr>
          <p:cNvPr id="60418" name="Picture 2" descr="D=M/V&#10;M=DV=1.84g/mL(1000mL)=1840g"/>
          <p:cNvPicPr>
            <a:picLocks noChangeAspect="1" noChangeArrowheads="1"/>
          </p:cNvPicPr>
          <p:nvPr/>
        </p:nvPicPr>
        <p:blipFill>
          <a:blip r:embed="rId2"/>
          <a:srcRect/>
          <a:stretch>
            <a:fillRect/>
          </a:stretch>
        </p:blipFill>
        <p:spPr bwMode="auto">
          <a:xfrm>
            <a:off x="395536" y="5013176"/>
            <a:ext cx="3171825" cy="9350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20487" name="Rectangle 9"/>
          <p:cNvSpPr>
            <a:spLocks noChangeArrowheads="1"/>
          </p:cNvSpPr>
          <p:nvPr/>
        </p:nvSpPr>
        <p:spPr bwMode="auto">
          <a:xfrm>
            <a:off x="3580571" y="4895640"/>
            <a:ext cx="496127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el-GR" altLang="el-GR" sz="2000" dirty="0">
                <a:latin typeface="+mn-lt"/>
              </a:rPr>
              <a:t>Αν</a:t>
            </a:r>
            <a:r>
              <a:rPr lang="en-US" altLang="el-GR" sz="2000" dirty="0">
                <a:latin typeface="+mn-lt"/>
              </a:rPr>
              <a:t> 1800 g </a:t>
            </a:r>
            <a:r>
              <a:rPr lang="el-GR" altLang="el-GR" sz="2000" dirty="0">
                <a:latin typeface="+mn-lt"/>
              </a:rPr>
              <a:t>διαλύματος είναι </a:t>
            </a:r>
            <a:r>
              <a:rPr lang="el-GR" altLang="el-GR" sz="2000" dirty="0" smtClean="0">
                <a:latin typeface="+mn-lt"/>
              </a:rPr>
              <a:t>θειικό </a:t>
            </a:r>
            <a:r>
              <a:rPr lang="el-GR" altLang="el-GR" sz="2000" dirty="0">
                <a:latin typeface="+mn-lt"/>
              </a:rPr>
              <a:t>οξύ</a:t>
            </a:r>
            <a:r>
              <a:rPr lang="en-US" altLang="el-GR" sz="2000" dirty="0">
                <a:latin typeface="+mn-lt"/>
              </a:rPr>
              <a:t>, 40 g </a:t>
            </a:r>
            <a:r>
              <a:rPr lang="el-GR" altLang="el-GR" sz="2000" dirty="0">
                <a:latin typeface="+mn-lt"/>
              </a:rPr>
              <a:t>θα είναι νερό</a:t>
            </a:r>
            <a:r>
              <a:rPr lang="en-US" altLang="el-GR" sz="2000" dirty="0">
                <a:latin typeface="+mn-lt"/>
              </a:rPr>
              <a:t>. </a:t>
            </a:r>
            <a:r>
              <a:rPr lang="el-GR" altLang="el-GR" sz="2000" dirty="0">
                <a:latin typeface="+mn-lt"/>
              </a:rPr>
              <a:t>Το μοριακό βάρος του νερού είναι </a:t>
            </a:r>
            <a:r>
              <a:rPr lang="en-US" altLang="el-GR" sz="2000" dirty="0">
                <a:latin typeface="+mn-lt"/>
              </a:rPr>
              <a:t>18.015 g/mol, </a:t>
            </a:r>
            <a:r>
              <a:rPr lang="el-GR" altLang="el-GR" sz="2000" dirty="0">
                <a:latin typeface="+mn-lt"/>
              </a:rPr>
              <a:t>επομένως</a:t>
            </a:r>
            <a:r>
              <a:rPr lang="en-US" altLang="el-GR" sz="2000" dirty="0">
                <a:latin typeface="+mn-lt"/>
              </a:rPr>
              <a:t> 40 g </a:t>
            </a:r>
            <a:r>
              <a:rPr lang="el-GR" altLang="el-GR" sz="2000" dirty="0">
                <a:latin typeface="+mn-lt"/>
              </a:rPr>
              <a:t>νερού αντιστοιχούν σε</a:t>
            </a:r>
            <a:r>
              <a:rPr lang="en-US" altLang="el-GR" sz="2000" dirty="0">
                <a:latin typeface="+mn-lt"/>
              </a:rPr>
              <a:t> 2 moles. </a:t>
            </a:r>
            <a:r>
              <a:rPr lang="el-GR" altLang="el-GR" sz="2000" dirty="0">
                <a:latin typeface="+mn-lt"/>
              </a:rPr>
              <a:t>Το γραμμομοριακό κλάσμα του νερού είναι:</a:t>
            </a:r>
          </a:p>
        </p:txBody>
      </p:sp>
      <p:pic>
        <p:nvPicPr>
          <p:cNvPr id="60420" name="Picture 4" descr="For water: X=2mol/(18mol+2mol)=0.1"/>
          <p:cNvPicPr>
            <a:picLocks noChangeAspect="1" noChangeArrowheads="1"/>
          </p:cNvPicPr>
          <p:nvPr/>
        </p:nvPicPr>
        <p:blipFill>
          <a:blip r:embed="rId3"/>
          <a:srcRect/>
          <a:stretch>
            <a:fillRect/>
          </a:stretch>
        </p:blipFill>
        <p:spPr bwMode="auto">
          <a:xfrm>
            <a:off x="6276525" y="6206381"/>
            <a:ext cx="2346325" cy="5349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3" name="Θέση αριθμού διαφάνειας 2"/>
          <p:cNvSpPr>
            <a:spLocks noGrp="1"/>
          </p:cNvSpPr>
          <p:nvPr>
            <p:ph type="sldNum" sz="quarter" idx="12"/>
          </p:nvPr>
        </p:nvSpPr>
        <p:spPr>
          <a:xfrm>
            <a:off x="6830888" y="6356350"/>
            <a:ext cx="2133600" cy="365125"/>
          </a:xfrm>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884660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l-GR" altLang="el-GR" sz="3600" dirty="0" smtClean="0"/>
              <a:t>Αραίωση διαλυμάτων</a:t>
            </a:r>
          </a:p>
        </p:txBody>
      </p:sp>
      <p:sp>
        <p:nvSpPr>
          <p:cNvPr id="2" name="Θέση περιεχομένου 1"/>
          <p:cNvSpPr>
            <a:spLocks noGrp="1"/>
          </p:cNvSpPr>
          <p:nvPr>
            <p:ph idx="1"/>
          </p:nvPr>
        </p:nvSpPr>
        <p:spPr>
          <a:xfrm>
            <a:off x="457200" y="1196752"/>
            <a:ext cx="8229600" cy="2304256"/>
          </a:xfrm>
        </p:spPr>
        <p:txBody>
          <a:bodyPr>
            <a:normAutofit/>
          </a:bodyPr>
          <a:lstStyle/>
          <a:p>
            <a:pPr marL="0" indent="0">
              <a:buNone/>
            </a:pPr>
            <a:r>
              <a:rPr lang="el-GR" sz="2200" b="1" dirty="0" smtClean="0"/>
              <a:t>Νόμος </a:t>
            </a:r>
            <a:r>
              <a:rPr lang="el-GR" sz="2200" b="1" dirty="0"/>
              <a:t>της Αραίωσης</a:t>
            </a:r>
          </a:p>
          <a:p>
            <a:pPr marL="0" indent="0">
              <a:spcBef>
                <a:spcPts val="2400"/>
              </a:spcBef>
              <a:buNone/>
            </a:pPr>
            <a:r>
              <a:rPr lang="el-GR" altLang="el-GR" sz="2200" b="1" dirty="0"/>
              <a:t>Ερώτημα</a:t>
            </a:r>
          </a:p>
          <a:p>
            <a:pPr marL="0" indent="0">
              <a:spcBef>
                <a:spcPct val="0"/>
              </a:spcBef>
              <a:buNone/>
            </a:pPr>
            <a:r>
              <a:rPr lang="en-US" altLang="el-GR" sz="2200" dirty="0"/>
              <a:t>25mL </a:t>
            </a:r>
            <a:r>
              <a:rPr lang="el-GR" altLang="el-GR" sz="2200" dirty="0"/>
              <a:t>διαλύματος </a:t>
            </a:r>
            <a:r>
              <a:rPr lang="en-US" altLang="el-GR" sz="2200" dirty="0"/>
              <a:t>NaOH</a:t>
            </a:r>
            <a:r>
              <a:rPr lang="el-GR" altLang="el-GR" sz="2200" dirty="0"/>
              <a:t> συγκέντρωσης</a:t>
            </a:r>
            <a:r>
              <a:rPr lang="en-US" altLang="el-GR" sz="2200" dirty="0"/>
              <a:t> 6M </a:t>
            </a:r>
            <a:r>
              <a:rPr lang="el-GR" altLang="el-GR" sz="2200" dirty="0"/>
              <a:t>αραιώνονται σε όγκο </a:t>
            </a:r>
            <a:r>
              <a:rPr lang="en-US" altLang="el-GR" sz="2200" dirty="0"/>
              <a:t>1.3 L. </a:t>
            </a:r>
            <a:r>
              <a:rPr lang="el-GR" altLang="el-GR" sz="2200" dirty="0"/>
              <a:t>Ποια είναι η νέα συγκέντρωση του </a:t>
            </a:r>
            <a:r>
              <a:rPr lang="el-GR" altLang="el-GR" sz="2200" dirty="0" smtClean="0"/>
              <a:t>διαλύματος;</a:t>
            </a:r>
            <a:endParaRPr lang="el-GR" altLang="el-GR" sz="2200" dirty="0"/>
          </a:p>
        </p:txBody>
      </p:sp>
      <p:pic>
        <p:nvPicPr>
          <p:cNvPr id="61442" name="Picture 2" descr="C1V1=C2V2&#10;C2=C1V1/V2=6.0M(0.025L)/1.3L=0.12L"/>
          <p:cNvPicPr>
            <a:picLocks noChangeAspect="1" noChangeArrowheads="1"/>
          </p:cNvPicPr>
          <p:nvPr/>
        </p:nvPicPr>
        <p:blipFill>
          <a:blip r:embed="rId3"/>
          <a:srcRect/>
          <a:stretch>
            <a:fillRect/>
          </a:stretch>
        </p:blipFill>
        <p:spPr bwMode="auto">
          <a:xfrm>
            <a:off x="3052282" y="3165876"/>
            <a:ext cx="3056104" cy="9361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61444" name="Picture 4" descr="C1V1=C2V2&#10;V1=C2V2/C1=3.0M(0.5L)/18M=0.08L=80mL"/>
          <p:cNvPicPr>
            <a:picLocks noChangeAspect="1" noChangeArrowheads="1"/>
          </p:cNvPicPr>
          <p:nvPr/>
        </p:nvPicPr>
        <p:blipFill>
          <a:blip r:embed="rId4"/>
          <a:srcRect/>
          <a:stretch>
            <a:fillRect/>
          </a:stretch>
        </p:blipFill>
        <p:spPr bwMode="auto">
          <a:xfrm>
            <a:off x="2915816" y="5446182"/>
            <a:ext cx="3498735" cy="93514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graphicFrame>
        <p:nvGraphicFramePr>
          <p:cNvPr id="21512" name="Object 5"/>
          <p:cNvGraphicFramePr>
            <a:graphicFrameLocks noChangeAspect="1"/>
          </p:cNvGraphicFramePr>
          <p:nvPr>
            <p:extLst>
              <p:ext uri="{D42A27DB-BD31-4B8C-83A1-F6EECF244321}">
                <p14:modId xmlns:p14="http://schemas.microsoft.com/office/powerpoint/2010/main" val="1923109248"/>
              </p:ext>
            </p:extLst>
          </p:nvPr>
        </p:nvGraphicFramePr>
        <p:xfrm>
          <a:off x="3200400" y="1125538"/>
          <a:ext cx="3586163" cy="790575"/>
        </p:xfrm>
        <a:graphic>
          <a:graphicData uri="http://schemas.openxmlformats.org/presentationml/2006/ole">
            <mc:AlternateContent xmlns:mc="http://schemas.openxmlformats.org/markup-compatibility/2006">
              <mc:Choice xmlns:v="urn:schemas-microsoft-com:vml" Requires="v">
                <p:oleObj spid="_x0000_s1038" name="Εξίσωση" r:id="rId5" imgW="977760" imgH="215640" progId="Equation.3">
                  <p:embed/>
                </p:oleObj>
              </mc:Choice>
              <mc:Fallback>
                <p:oleObj name="Εξίσωση" r:id="rId5" imgW="977760" imgH="215640" progId="Equation.3">
                  <p:embed/>
                  <p:pic>
                    <p:nvPicPr>
                      <p:cNvPr id="0" name=""/>
                      <p:cNvPicPr>
                        <a:picLocks noChangeAspect="1" noChangeArrowheads="1"/>
                      </p:cNvPicPr>
                      <p:nvPr/>
                    </p:nvPicPr>
                    <p:blipFill>
                      <a:blip r:embed="rId6"/>
                      <a:srcRect/>
                      <a:stretch>
                        <a:fillRect/>
                      </a:stretch>
                    </p:blipFill>
                    <p:spPr bwMode="auto">
                      <a:xfrm>
                        <a:off x="3200400" y="1125538"/>
                        <a:ext cx="3586163" cy="790575"/>
                      </a:xfrm>
                      <a:prstGeom prst="rect">
                        <a:avLst/>
                      </a:prstGeom>
                      <a:solidFill>
                        <a:schemeClr val="bg1"/>
                      </a:solidFill>
                      <a:ln>
                        <a:noFill/>
                      </a:ln>
                      <a:effectLst/>
                    </p:spPr>
                  </p:pic>
                </p:oleObj>
              </mc:Fallback>
            </mc:AlternateContent>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4" name="Ορθογώνιο 3"/>
          <p:cNvSpPr/>
          <p:nvPr/>
        </p:nvSpPr>
        <p:spPr>
          <a:xfrm>
            <a:off x="467544" y="3861048"/>
            <a:ext cx="8208912" cy="1581972"/>
          </a:xfrm>
          <a:prstGeom prst="rect">
            <a:avLst/>
          </a:prstGeom>
        </p:spPr>
        <p:txBody>
          <a:bodyPr wrap="square">
            <a:spAutoFit/>
          </a:bodyPr>
          <a:lstStyle/>
          <a:p>
            <a:pPr lvl="0" fontAlgn="auto">
              <a:lnSpc>
                <a:spcPct val="110000"/>
              </a:lnSpc>
              <a:spcAft>
                <a:spcPts val="0"/>
              </a:spcAft>
            </a:pPr>
            <a:r>
              <a:rPr lang="el-GR" altLang="el-GR" sz="2200" b="1" dirty="0">
                <a:solidFill>
                  <a:prstClr val="black"/>
                </a:solidFill>
                <a:latin typeface="Calibri"/>
              </a:rPr>
              <a:t>Ερώτημα</a:t>
            </a:r>
          </a:p>
          <a:p>
            <a:pPr lvl="0" fontAlgn="auto">
              <a:lnSpc>
                <a:spcPct val="110000"/>
              </a:lnSpc>
              <a:spcAft>
                <a:spcPts val="0"/>
              </a:spcAft>
            </a:pPr>
            <a:r>
              <a:rPr lang="el-GR" altLang="el-GR" sz="2200" dirty="0">
                <a:solidFill>
                  <a:prstClr val="black"/>
                </a:solidFill>
                <a:latin typeface="Calibri"/>
              </a:rPr>
              <a:t>Θέλουμε να παρασκευάσουμε </a:t>
            </a:r>
            <a:r>
              <a:rPr lang="en-US" altLang="el-GR" sz="2200" dirty="0">
                <a:solidFill>
                  <a:prstClr val="black"/>
                </a:solidFill>
                <a:latin typeface="Calibri"/>
              </a:rPr>
              <a:t>0.5 L </a:t>
            </a:r>
            <a:r>
              <a:rPr lang="el-GR" altLang="el-GR" sz="2200" dirty="0">
                <a:solidFill>
                  <a:prstClr val="black"/>
                </a:solidFill>
                <a:latin typeface="Calibri"/>
              </a:rPr>
              <a:t>διαλύματος </a:t>
            </a:r>
            <a:r>
              <a:rPr lang="en-US" altLang="el-GR" sz="2200" dirty="0">
                <a:solidFill>
                  <a:prstClr val="black"/>
                </a:solidFill>
                <a:latin typeface="Calibri"/>
              </a:rPr>
              <a:t>H</a:t>
            </a:r>
            <a:r>
              <a:rPr lang="en-US" altLang="el-GR" sz="2200" baseline="-25000" dirty="0">
                <a:solidFill>
                  <a:prstClr val="black"/>
                </a:solidFill>
                <a:latin typeface="Calibri"/>
              </a:rPr>
              <a:t>2</a:t>
            </a:r>
            <a:r>
              <a:rPr lang="en-US" altLang="el-GR" sz="2200" dirty="0">
                <a:solidFill>
                  <a:prstClr val="black"/>
                </a:solidFill>
                <a:latin typeface="Calibri"/>
              </a:rPr>
              <a:t>SO</a:t>
            </a:r>
            <a:r>
              <a:rPr lang="en-US" altLang="el-GR" sz="2200" baseline="-25000" dirty="0">
                <a:solidFill>
                  <a:prstClr val="black"/>
                </a:solidFill>
                <a:latin typeface="Calibri"/>
              </a:rPr>
              <a:t>4</a:t>
            </a:r>
            <a:r>
              <a:rPr lang="en-US" altLang="el-GR" sz="2200" dirty="0">
                <a:solidFill>
                  <a:prstClr val="black"/>
                </a:solidFill>
                <a:latin typeface="Calibri"/>
              </a:rPr>
              <a:t> </a:t>
            </a:r>
            <a:r>
              <a:rPr lang="el-GR" altLang="el-GR" sz="2200" dirty="0">
                <a:solidFill>
                  <a:prstClr val="black"/>
                </a:solidFill>
                <a:latin typeface="Calibri"/>
              </a:rPr>
              <a:t>συγκέντρωσης</a:t>
            </a:r>
            <a:r>
              <a:rPr lang="en-US" altLang="el-GR" sz="2200" dirty="0">
                <a:solidFill>
                  <a:prstClr val="black"/>
                </a:solidFill>
                <a:latin typeface="Calibri"/>
              </a:rPr>
              <a:t> 3.0</a:t>
            </a:r>
            <a:r>
              <a:rPr lang="el-GR" altLang="el-GR" sz="2200" dirty="0">
                <a:solidFill>
                  <a:prstClr val="black"/>
                </a:solidFill>
                <a:latin typeface="Calibri"/>
              </a:rPr>
              <a:t>Μ</a:t>
            </a:r>
            <a:r>
              <a:rPr lang="en-US" altLang="el-GR" sz="2200" dirty="0">
                <a:solidFill>
                  <a:prstClr val="black"/>
                </a:solidFill>
                <a:latin typeface="Calibri"/>
              </a:rPr>
              <a:t> </a:t>
            </a:r>
            <a:r>
              <a:rPr lang="el-GR" altLang="el-GR" sz="2200" dirty="0">
                <a:solidFill>
                  <a:prstClr val="black"/>
                </a:solidFill>
                <a:latin typeface="Calibri"/>
              </a:rPr>
              <a:t>από πυκνό διάλυμα </a:t>
            </a:r>
            <a:r>
              <a:rPr lang="en-US" altLang="el-GR" sz="2200" dirty="0">
                <a:solidFill>
                  <a:prstClr val="black"/>
                </a:solidFill>
                <a:latin typeface="Calibri"/>
              </a:rPr>
              <a:t>H</a:t>
            </a:r>
            <a:r>
              <a:rPr lang="en-US" altLang="el-GR" sz="2200" baseline="-25000" dirty="0">
                <a:solidFill>
                  <a:prstClr val="black"/>
                </a:solidFill>
                <a:latin typeface="Calibri"/>
              </a:rPr>
              <a:t>2</a:t>
            </a:r>
            <a:r>
              <a:rPr lang="en-US" altLang="el-GR" sz="2200" dirty="0">
                <a:solidFill>
                  <a:prstClr val="black"/>
                </a:solidFill>
                <a:latin typeface="Calibri"/>
              </a:rPr>
              <a:t>SO</a:t>
            </a:r>
            <a:r>
              <a:rPr lang="en-US" altLang="el-GR" sz="2200" baseline="-25000" dirty="0">
                <a:solidFill>
                  <a:prstClr val="black"/>
                </a:solidFill>
                <a:latin typeface="Calibri"/>
              </a:rPr>
              <a:t>4</a:t>
            </a:r>
            <a:r>
              <a:rPr lang="en-US" altLang="el-GR" sz="2200" dirty="0">
                <a:solidFill>
                  <a:prstClr val="black"/>
                </a:solidFill>
                <a:latin typeface="Calibri"/>
              </a:rPr>
              <a:t> </a:t>
            </a:r>
            <a:r>
              <a:rPr lang="el-GR" altLang="el-GR" sz="2200" dirty="0">
                <a:solidFill>
                  <a:prstClr val="black"/>
                </a:solidFill>
                <a:latin typeface="Calibri"/>
              </a:rPr>
              <a:t>συγκέντρωσης </a:t>
            </a:r>
            <a:r>
              <a:rPr lang="en-US" altLang="el-GR" sz="2200" dirty="0">
                <a:solidFill>
                  <a:prstClr val="black"/>
                </a:solidFill>
                <a:latin typeface="Calibri"/>
              </a:rPr>
              <a:t>18 M. </a:t>
            </a:r>
            <a:r>
              <a:rPr lang="el-GR" altLang="el-GR" sz="2200" dirty="0">
                <a:solidFill>
                  <a:prstClr val="black"/>
                </a:solidFill>
                <a:latin typeface="Calibri"/>
              </a:rPr>
              <a:t>Πόση ποσότητα πυκνού διαλύματος απαιτείται;</a:t>
            </a:r>
          </a:p>
        </p:txBody>
      </p:sp>
    </p:spTree>
    <p:extLst>
      <p:ext uri="{BB962C8B-B14F-4D97-AF65-F5344CB8AC3E}">
        <p14:creationId xmlns:p14="http://schemas.microsoft.com/office/powerpoint/2010/main" val="2822477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smtClean="0"/>
              <a:t>Πορεία της διάλυσης</a:t>
            </a:r>
            <a:r>
              <a:rPr lang="en-US" altLang="el-GR" dirty="0" smtClean="0"/>
              <a:t> </a:t>
            </a:r>
            <a:r>
              <a:rPr lang="en-US" altLang="el-GR" sz="3000" b="0" dirty="0" smtClean="0"/>
              <a:t>1/4</a:t>
            </a:r>
            <a:endParaRPr lang="el-GR" altLang="el-GR" sz="3000" b="0" dirty="0" smtClean="0"/>
          </a:p>
        </p:txBody>
      </p:sp>
      <p:sp>
        <p:nvSpPr>
          <p:cNvPr id="2" name="Θέση περιεχομένου 1"/>
          <p:cNvSpPr>
            <a:spLocks noGrp="1"/>
          </p:cNvSpPr>
          <p:nvPr>
            <p:ph idx="1"/>
          </p:nvPr>
        </p:nvSpPr>
        <p:spPr>
          <a:xfrm>
            <a:off x="457200" y="2564904"/>
            <a:ext cx="8435280" cy="3960440"/>
          </a:xfrm>
        </p:spPr>
        <p:txBody>
          <a:bodyPr>
            <a:noAutofit/>
          </a:bodyPr>
          <a:lstStyle/>
          <a:p>
            <a:pPr marL="0" indent="0">
              <a:buNone/>
            </a:pPr>
            <a:r>
              <a:rPr lang="el-GR" altLang="el-GR" sz="2300" dirty="0" smtClean="0"/>
              <a:t>Με τον όρο </a:t>
            </a:r>
            <a:r>
              <a:rPr lang="el-GR" altLang="el-GR" sz="2300" b="1" dirty="0" smtClean="0"/>
              <a:t>Ενθαλπία</a:t>
            </a:r>
            <a:r>
              <a:rPr lang="el-GR" altLang="el-GR" sz="2300" dirty="0" smtClean="0"/>
              <a:t>, που προέρχεται από το ρήμα ενθάλπω = ζεσταίνω, κρύβω μέσα μου, περιθάλπω, χαρακτηρίζεται στη Χημεία η ενέργεια που προσφέρεται κατά τη θέρμανση ουσιών και που εγκλωβίζεται στα μόριά τους ιδίως σε εκείνα των υδρατμών τους.</a:t>
            </a:r>
          </a:p>
          <a:p>
            <a:pPr marL="0" indent="0">
              <a:buNone/>
            </a:pPr>
            <a:r>
              <a:rPr lang="el-GR" altLang="el-GR" sz="2300" dirty="0" smtClean="0"/>
              <a:t>Συνέπεια αυτού είναι ότι τα μόρια αυτά έχουν μεγαλύτερο ενεργειακό περιεχόμενο από τα αρχικά μόρια. Έτσι, στη γλώσσα της χημείας, η ενθαλπία αποτελεί το θερμικό περιεχόμενο κάθε χημικού συστήματος η οποία και συμβολίζεται συνήθως με το γράμμα Η.</a:t>
            </a:r>
            <a:endParaRPr lang="el-GR" sz="2300" dirty="0"/>
          </a:p>
        </p:txBody>
      </p:sp>
      <p:sp>
        <p:nvSpPr>
          <p:cNvPr id="11" name="Rectangle 10"/>
          <p:cNvSpPr/>
          <p:nvPr/>
        </p:nvSpPr>
        <p:spPr>
          <a:xfrm>
            <a:off x="857250" y="1285875"/>
            <a:ext cx="7099126" cy="1089529"/>
          </a:xfrm>
          <a:prstGeom prst="rect">
            <a:avLst/>
          </a:prstGeom>
          <a:ln>
            <a:solidFill>
              <a:schemeClr val="tx1">
                <a:lumMod val="95000"/>
                <a:lumOff val="5000"/>
              </a:schemeClr>
            </a:solidFill>
          </a:ln>
        </p:spPr>
        <p:txBody>
          <a:bodyPr wrap="square">
            <a:spAutoFit/>
          </a:bodyPr>
          <a:lstStyle/>
          <a:p>
            <a:pPr marL="342900" indent="-342900">
              <a:lnSpc>
                <a:spcPct val="90000"/>
              </a:lnSpc>
              <a:buFont typeface="Arial" panose="020B0604020202020204" pitchFamily="34" charset="0"/>
              <a:buChar char="•"/>
              <a:defRPr/>
            </a:pPr>
            <a:r>
              <a:rPr lang="el-GR" sz="2400" dirty="0">
                <a:latin typeface="+mn-lt"/>
              </a:rPr>
              <a:t>Μεταβολή </a:t>
            </a:r>
            <a:r>
              <a:rPr lang="el-GR" sz="2400" dirty="0" smtClean="0">
                <a:latin typeface="+mn-lt"/>
              </a:rPr>
              <a:t>ενθαλπίας</a:t>
            </a:r>
            <a:endParaRPr lang="el-GR" sz="2400" dirty="0">
              <a:latin typeface="+mn-lt"/>
            </a:endParaRPr>
          </a:p>
          <a:p>
            <a:pPr marL="342900" indent="-342900">
              <a:lnSpc>
                <a:spcPct val="90000"/>
              </a:lnSpc>
              <a:buFont typeface="Arial" panose="020B0604020202020204" pitchFamily="34" charset="0"/>
              <a:buChar char="•"/>
              <a:defRPr/>
            </a:pPr>
            <a:endParaRPr lang="el-GR" sz="2400" dirty="0" smtClean="0">
              <a:latin typeface="+mn-lt"/>
            </a:endParaRPr>
          </a:p>
          <a:p>
            <a:pPr marL="342900" indent="-342900">
              <a:lnSpc>
                <a:spcPct val="90000"/>
              </a:lnSpc>
              <a:buFont typeface="Arial" panose="020B0604020202020204" pitchFamily="34" charset="0"/>
              <a:buChar char="•"/>
              <a:defRPr/>
            </a:pPr>
            <a:r>
              <a:rPr lang="el-GR" sz="2400" dirty="0" smtClean="0">
                <a:latin typeface="+mn-lt"/>
              </a:rPr>
              <a:t>Μεταβολή </a:t>
            </a:r>
            <a:r>
              <a:rPr lang="el-GR" sz="2400" dirty="0">
                <a:latin typeface="+mn-lt"/>
              </a:rPr>
              <a:t>εντροπίας</a:t>
            </a:r>
          </a:p>
        </p:txBody>
      </p:sp>
      <p:sp>
        <p:nvSpPr>
          <p:cNvPr id="12" name="Right Brace 11"/>
          <p:cNvSpPr/>
          <p:nvPr/>
        </p:nvSpPr>
        <p:spPr>
          <a:xfrm>
            <a:off x="4139952" y="1428750"/>
            <a:ext cx="142875" cy="85725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4" name="Ορθογώνιο 3"/>
          <p:cNvSpPr/>
          <p:nvPr/>
        </p:nvSpPr>
        <p:spPr>
          <a:xfrm>
            <a:off x="4404850" y="1618273"/>
            <a:ext cx="2808312" cy="424732"/>
          </a:xfrm>
          <a:prstGeom prst="rect">
            <a:avLst/>
          </a:prstGeom>
        </p:spPr>
        <p:txBody>
          <a:bodyPr wrap="square">
            <a:spAutoFit/>
          </a:bodyPr>
          <a:lstStyle/>
          <a:p>
            <a:pPr lvl="0">
              <a:lnSpc>
                <a:spcPct val="90000"/>
              </a:lnSpc>
              <a:defRPr/>
            </a:pPr>
            <a:r>
              <a:rPr lang="el-GR" sz="2400" dirty="0">
                <a:solidFill>
                  <a:prstClr val="black"/>
                </a:solidFill>
                <a:latin typeface="+mn-lt"/>
              </a:rPr>
              <a:t>ευκολία </a:t>
            </a:r>
            <a:r>
              <a:rPr lang="el-GR" sz="2400" dirty="0" smtClean="0">
                <a:solidFill>
                  <a:prstClr val="black"/>
                </a:solidFill>
                <a:latin typeface="+mn-lt"/>
              </a:rPr>
              <a:t>διάλυσης</a:t>
            </a:r>
            <a:endParaRPr lang="el-GR" sz="2400" dirty="0">
              <a:solidFill>
                <a:prstClr val="black"/>
              </a:solidFill>
              <a:latin typeface="+mn-lt"/>
            </a:endParaRPr>
          </a:p>
        </p:txBody>
      </p:sp>
    </p:spTree>
    <p:extLst>
      <p:ext uri="{BB962C8B-B14F-4D97-AF65-F5344CB8AC3E}">
        <p14:creationId xmlns:p14="http://schemas.microsoft.com/office/powerpoint/2010/main" val="839556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altLang="el-GR" dirty="0"/>
              <a:t>Πορεία της διάλυσης</a:t>
            </a:r>
            <a:r>
              <a:rPr lang="en-US" altLang="el-GR" dirty="0"/>
              <a:t> </a:t>
            </a:r>
            <a:r>
              <a:rPr lang="en-US" altLang="el-GR" sz="3000" b="0" dirty="0" smtClean="0"/>
              <a:t>2/4</a:t>
            </a:r>
            <a:endParaRPr lang="el-GR" altLang="el-GR" dirty="0" smtClean="0"/>
          </a:p>
        </p:txBody>
      </p:sp>
      <p:sp>
        <p:nvSpPr>
          <p:cNvPr id="2" name="Θέση περιεχομένου 1"/>
          <p:cNvSpPr>
            <a:spLocks noGrp="1"/>
          </p:cNvSpPr>
          <p:nvPr>
            <p:ph idx="1"/>
          </p:nvPr>
        </p:nvSpPr>
        <p:spPr>
          <a:xfrm>
            <a:off x="457200" y="1196752"/>
            <a:ext cx="8363272" cy="5472608"/>
          </a:xfrm>
        </p:spPr>
        <p:txBody>
          <a:bodyPr>
            <a:noAutofit/>
          </a:bodyPr>
          <a:lstStyle/>
          <a:p>
            <a:pPr>
              <a:spcBef>
                <a:spcPct val="0"/>
              </a:spcBef>
            </a:pPr>
            <a:r>
              <a:rPr lang="el-GR" altLang="el-GR" sz="2300" b="1" dirty="0" smtClean="0"/>
              <a:t>Ενθαλπία</a:t>
            </a:r>
            <a:r>
              <a:rPr lang="en-US" altLang="el-GR" sz="2300" b="1" dirty="0"/>
              <a:t>, </a:t>
            </a:r>
            <a:r>
              <a:rPr lang="el-GR" altLang="el-GR" sz="2300" b="1" dirty="0" smtClean="0"/>
              <a:t>Η</a:t>
            </a:r>
            <a:endParaRPr lang="en-US" altLang="el-GR" sz="2300" b="1" dirty="0"/>
          </a:p>
          <a:p>
            <a:pPr marL="355600" indent="0">
              <a:spcBef>
                <a:spcPct val="0"/>
              </a:spcBef>
              <a:buNone/>
            </a:pPr>
            <a:r>
              <a:rPr lang="el-GR" altLang="el-GR" sz="2300" dirty="0" smtClean="0"/>
              <a:t>Η </a:t>
            </a:r>
            <a:r>
              <a:rPr lang="el-GR" altLang="el-GR" sz="2300" dirty="0"/>
              <a:t>ενθαλπία (Η) είναι ίση με το άθροισμα εσωτερικής ενέργειας Ε ενός φυσικού συστήματος και του γινόμενου του όγκου V επί την πίεση P του εξεταζόμενου συστήματος. </a:t>
            </a:r>
          </a:p>
          <a:p>
            <a:pPr marL="355600" indent="0" algn="ctr">
              <a:spcBef>
                <a:spcPct val="0"/>
              </a:spcBef>
              <a:buNone/>
            </a:pPr>
            <a:r>
              <a:rPr lang="el-GR" altLang="el-GR" sz="2300" b="1" dirty="0"/>
              <a:t>Η = Ε+P</a:t>
            </a:r>
            <a:r>
              <a:rPr lang="el-GR" altLang="el-GR" sz="2300" b="1" baseline="30000" dirty="0"/>
              <a:t>.</a:t>
            </a:r>
            <a:r>
              <a:rPr lang="el-GR" altLang="el-GR" sz="2300" b="1" dirty="0"/>
              <a:t>V</a:t>
            </a:r>
            <a:endParaRPr lang="en-US" altLang="el-GR" sz="2300" b="1" dirty="0"/>
          </a:p>
          <a:p>
            <a:pPr marL="355600" indent="0">
              <a:spcBef>
                <a:spcPct val="0"/>
              </a:spcBef>
              <a:buNone/>
            </a:pPr>
            <a:r>
              <a:rPr lang="el-GR" altLang="el-GR" sz="2300" dirty="0"/>
              <a:t>Εσωτερική ενέργεια ενός φυσικού συστήματος λέγεται η συνολική κινητική και δυναμική ενέργεια την οποία περικλείουν όλα τα μόρια του συστήματος. </a:t>
            </a:r>
            <a:endParaRPr lang="en-US" altLang="el-GR" sz="2300" dirty="0"/>
          </a:p>
          <a:p>
            <a:pPr marL="355600" indent="0">
              <a:spcBef>
                <a:spcPct val="0"/>
              </a:spcBef>
              <a:buNone/>
            </a:pPr>
            <a:r>
              <a:rPr lang="el-GR" altLang="el-GR" sz="2300" dirty="0"/>
              <a:t>Στη Θερμοδυναμική αποδεικνύεται πως όταν ένα σύστημα μεταβάλλεται έτσι, ώστε η πίεση να παραμένει σταθερή (π.χ. ισοβαρής μεταβολή ενός αερίου), η διαφορά της ενθαλπίας μεταξύ της αρχικής και τελικής καταστάσεως δίνει το ολικό ποσό θερμότητας το οποίο απορρόφησε ή απέδωσε το σύστημα κατά τη μεταβολή αυτή</a:t>
            </a:r>
            <a:r>
              <a:rPr lang="el-GR" altLang="el-GR" sz="2300" dirty="0" smtClean="0"/>
              <a:t>.</a:t>
            </a:r>
            <a:endParaRPr lang="el-GR" sz="23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508887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l-GR" altLang="el-GR" dirty="0"/>
              <a:t>Πορεία της διάλυσης</a:t>
            </a:r>
            <a:r>
              <a:rPr lang="en-US" altLang="el-GR" dirty="0"/>
              <a:t> </a:t>
            </a:r>
            <a:r>
              <a:rPr lang="en-US" altLang="el-GR" sz="3000" b="0" dirty="0" smtClean="0"/>
              <a:t>3/4</a:t>
            </a:r>
            <a:endParaRPr lang="el-GR" altLang="el-GR" dirty="0" smtClean="0"/>
          </a:p>
        </p:txBody>
      </p:sp>
      <p:sp>
        <p:nvSpPr>
          <p:cNvPr id="2" name="Θέση περιεχομένου 1"/>
          <p:cNvSpPr>
            <a:spLocks noGrp="1"/>
          </p:cNvSpPr>
          <p:nvPr>
            <p:ph idx="1"/>
          </p:nvPr>
        </p:nvSpPr>
        <p:spPr>
          <a:xfrm>
            <a:off x="395536" y="980728"/>
            <a:ext cx="8424936" cy="5733256"/>
          </a:xfrm>
        </p:spPr>
        <p:txBody>
          <a:bodyPr>
            <a:normAutofit fontScale="92500"/>
          </a:bodyPr>
          <a:lstStyle/>
          <a:p>
            <a:pPr>
              <a:spcBef>
                <a:spcPct val="0"/>
              </a:spcBef>
            </a:pPr>
            <a:r>
              <a:rPr lang="en-US" altLang="el-GR" b="1" dirty="0"/>
              <a:t>E</a:t>
            </a:r>
            <a:r>
              <a:rPr lang="el-GR" altLang="el-GR" b="1" dirty="0"/>
              <a:t>ντροπία</a:t>
            </a:r>
            <a:r>
              <a:rPr lang="en-US" altLang="el-GR" b="1" dirty="0"/>
              <a:t>, S</a:t>
            </a:r>
          </a:p>
          <a:p>
            <a:pPr lvl="1">
              <a:spcBef>
                <a:spcPct val="0"/>
              </a:spcBef>
            </a:pPr>
            <a:r>
              <a:rPr lang="en-US" altLang="el-GR" dirty="0"/>
              <a:t>H</a:t>
            </a:r>
            <a:r>
              <a:rPr lang="el-GR" altLang="el-GR" dirty="0"/>
              <a:t> </a:t>
            </a:r>
            <a:r>
              <a:rPr lang="el-GR" altLang="el-GR" b="1" dirty="0"/>
              <a:t>εντροπία</a:t>
            </a:r>
            <a:r>
              <a:rPr lang="el-GR" altLang="el-GR" dirty="0"/>
              <a:t> </a:t>
            </a:r>
            <a:r>
              <a:rPr lang="en-US" altLang="el-GR" dirty="0"/>
              <a:t>(</a:t>
            </a:r>
            <a:r>
              <a:rPr lang="en-US" altLang="el-GR" b="1" dirty="0"/>
              <a:t>S</a:t>
            </a:r>
            <a:r>
              <a:rPr lang="en-US" altLang="el-GR" dirty="0"/>
              <a:t>) </a:t>
            </a:r>
            <a:r>
              <a:rPr lang="el-GR" altLang="el-GR" dirty="0"/>
              <a:t>θεωρείται ότι εκφράζει μέτρο της αταξίας ενός συστήματος</a:t>
            </a:r>
            <a:r>
              <a:rPr lang="en-US" altLang="el-GR" dirty="0"/>
              <a:t>.</a:t>
            </a:r>
            <a:endParaRPr lang="el-GR" altLang="el-GR" dirty="0"/>
          </a:p>
          <a:p>
            <a:pPr lvl="1">
              <a:spcBef>
                <a:spcPct val="0"/>
              </a:spcBef>
            </a:pPr>
            <a:r>
              <a:rPr lang="el-GR" altLang="el-GR" dirty="0"/>
              <a:t>Η εντροπία είναι εκτατική ιδιότητα, δηλαδή η τιμή της εξαρτάται από το μέγεθος του θερμοδυναμικού συστήματος.</a:t>
            </a:r>
            <a:endParaRPr lang="en-US" altLang="el-GR" dirty="0"/>
          </a:p>
          <a:p>
            <a:pPr lvl="1">
              <a:spcBef>
                <a:spcPct val="0"/>
              </a:spcBef>
            </a:pPr>
            <a:r>
              <a:rPr lang="el-GR" altLang="el-GR" dirty="0"/>
              <a:t>εκφράζει τη δυνατότητα ενός συστήματος να παράγει μηχανικό έργο (όσο μικρότερη η εντροπία, τόσο μεγαλύτερη η δυνατότητα του συστήματος να παράγει μηχανικό έργο).</a:t>
            </a:r>
          </a:p>
          <a:p>
            <a:pPr lvl="1">
              <a:spcBef>
                <a:spcPct val="0"/>
              </a:spcBef>
            </a:pPr>
            <a:r>
              <a:rPr lang="en-US" altLang="el-GR" dirty="0" smtClean="0"/>
              <a:t>H</a:t>
            </a:r>
            <a:r>
              <a:rPr lang="el-GR" altLang="el-GR" dirty="0" smtClean="0"/>
              <a:t> </a:t>
            </a:r>
            <a:r>
              <a:rPr lang="el-GR" altLang="el-GR" dirty="0"/>
              <a:t>ροή θερμότητας προς ένα σύστημα έχει ως αποτέλεσμα την αύξηση της εντροπίας του</a:t>
            </a:r>
            <a:r>
              <a:rPr lang="en-US" altLang="el-GR" dirty="0" smtClean="0"/>
              <a:t>.</a:t>
            </a:r>
            <a:endParaRPr lang="el-GR" altLang="el-GR" dirty="0"/>
          </a:p>
          <a:p>
            <a:pPr>
              <a:spcBef>
                <a:spcPct val="0"/>
              </a:spcBef>
              <a:buFont typeface="Wingdings" panose="05000000000000000000" pitchFamily="2" charset="2"/>
              <a:buChar char="ü"/>
            </a:pPr>
            <a:r>
              <a:rPr lang="el-GR" altLang="el-GR" dirty="0"/>
              <a:t>“</a:t>
            </a:r>
            <a:r>
              <a:rPr lang="el-GR" altLang="el-GR" b="1" dirty="0"/>
              <a:t>Εντροπία: </a:t>
            </a:r>
            <a:r>
              <a:rPr lang="el-GR" altLang="el-GR" dirty="0"/>
              <a:t>είναι το μέγεθος της τάξης-αταξίας της ύλης που παρατηρείται σε ένα σύστημα. Όσο μικρότερη εντροπία έχει ένα σώμα, τόσο πιο χρήσιμη ενέργεια διαθέτει και τόσο μεγαλύτερη είναι η τάξη που εμφανίζει μικροσκοπικά η ύλη του. Στη φύση επικρατεί η πορεία προς την αύξηση της εντροπίας του Σύμπαντος</a:t>
            </a:r>
            <a:r>
              <a:rPr lang="el-GR" altLang="el-GR" dirty="0" smtClean="0"/>
              <a:t>.”</a:t>
            </a:r>
            <a:endParaRPr lang="el-GR" dirty="0"/>
          </a:p>
        </p:txBody>
      </p:sp>
      <p:sp>
        <p:nvSpPr>
          <p:cNvPr id="3" name="Θέση αριθμού διαφάνειας 2"/>
          <p:cNvSpPr>
            <a:spLocks noGrp="1"/>
          </p:cNvSpPr>
          <p:nvPr>
            <p:ph type="sldNum" sz="quarter" idx="12"/>
          </p:nvPr>
        </p:nvSpPr>
        <p:spPr>
          <a:xfrm>
            <a:off x="6732240" y="6381328"/>
            <a:ext cx="2133600" cy="365125"/>
          </a:xfrm>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868546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altLang="el-GR" dirty="0"/>
              <a:t>Πορεία της διάλυσης</a:t>
            </a:r>
            <a:r>
              <a:rPr lang="en-US" altLang="el-GR" dirty="0"/>
              <a:t> </a:t>
            </a:r>
            <a:r>
              <a:rPr lang="en-US" altLang="el-GR" sz="3000" b="0" dirty="0" smtClean="0"/>
              <a:t>4/4</a:t>
            </a:r>
            <a:endParaRPr lang="el-GR" altLang="el-GR" dirty="0" smtClean="0"/>
          </a:p>
        </p:txBody>
      </p:sp>
      <p:sp>
        <p:nvSpPr>
          <p:cNvPr id="25603" name="Rectangle 3"/>
          <p:cNvSpPr>
            <a:spLocks noGrp="1" noChangeArrowheads="1"/>
          </p:cNvSpPr>
          <p:nvPr>
            <p:ph idx="1"/>
          </p:nvPr>
        </p:nvSpPr>
        <p:spPr>
          <a:xfrm>
            <a:off x="457200" y="1484784"/>
            <a:ext cx="8229600" cy="4752528"/>
          </a:xfrm>
        </p:spPr>
        <p:txBody>
          <a:bodyPr/>
          <a:lstStyle/>
          <a:p>
            <a:pPr>
              <a:lnSpc>
                <a:spcPct val="90000"/>
              </a:lnSpc>
            </a:pPr>
            <a:r>
              <a:rPr lang="el-GR" altLang="el-GR" sz="2400" dirty="0" smtClean="0"/>
              <a:t>Τρία στάδια:</a:t>
            </a:r>
          </a:p>
          <a:p>
            <a:pPr lvl="1">
              <a:lnSpc>
                <a:spcPct val="90000"/>
              </a:lnSpc>
            </a:pPr>
            <a:r>
              <a:rPr lang="el-GR" altLang="el-GR" dirty="0" smtClean="0"/>
              <a:t>α και β: ενδόθερμα.</a:t>
            </a:r>
          </a:p>
          <a:p>
            <a:pPr lvl="1">
              <a:lnSpc>
                <a:spcPct val="90000"/>
              </a:lnSpc>
            </a:pPr>
            <a:r>
              <a:rPr lang="el-GR" altLang="el-GR" dirty="0" smtClean="0"/>
              <a:t>γ: εξώθερμο.</a:t>
            </a:r>
            <a:endParaRPr lang="en-US" altLang="el-GR" dirty="0" smtClean="0">
              <a:sym typeface="Wingdings" pitchFamily="2" charset="2"/>
            </a:endParaRPr>
          </a:p>
          <a:p>
            <a:pPr marL="0" indent="0">
              <a:lnSpc>
                <a:spcPct val="90000"/>
              </a:lnSpc>
              <a:buNone/>
            </a:pPr>
            <a:r>
              <a:rPr lang="el-GR" altLang="el-GR" sz="2000" dirty="0" smtClean="0">
                <a:sym typeface="Wingdings" pitchFamily="2" charset="2"/>
              </a:rPr>
              <a:t>ΔΗ</a:t>
            </a:r>
            <a:r>
              <a:rPr lang="el-GR" altLang="el-GR" sz="2000" baseline="-25000" dirty="0" smtClean="0">
                <a:sym typeface="Wingdings" pitchFamily="2" charset="2"/>
              </a:rPr>
              <a:t>α σταδίου</a:t>
            </a:r>
            <a:r>
              <a:rPr lang="el-GR" altLang="el-GR" sz="2000" dirty="0" smtClean="0">
                <a:sym typeface="Wingdings" pitchFamily="2" charset="2"/>
              </a:rPr>
              <a:t> + ΔΗ</a:t>
            </a:r>
            <a:r>
              <a:rPr lang="el-GR" altLang="el-GR" sz="2000" baseline="-25000" dirty="0" smtClean="0">
                <a:sym typeface="Wingdings" pitchFamily="2" charset="2"/>
              </a:rPr>
              <a:t>β σταδίου</a:t>
            </a:r>
            <a:r>
              <a:rPr lang="el-GR" altLang="el-GR" sz="2000" dirty="0" smtClean="0">
                <a:sym typeface="Wingdings" pitchFamily="2" charset="2"/>
              </a:rPr>
              <a:t> &lt; ΔΗ</a:t>
            </a:r>
            <a:r>
              <a:rPr lang="el-GR" altLang="el-GR" sz="2000" baseline="-25000" dirty="0" smtClean="0">
                <a:sym typeface="Wingdings" pitchFamily="2" charset="2"/>
              </a:rPr>
              <a:t>γ σταδίου</a:t>
            </a:r>
            <a:r>
              <a:rPr lang="el-GR" altLang="el-GR" sz="2000" dirty="0" smtClean="0">
                <a:sym typeface="Wingdings" pitchFamily="2" charset="2"/>
              </a:rPr>
              <a:t>     ΔΗ</a:t>
            </a:r>
            <a:r>
              <a:rPr lang="el-GR" altLang="el-GR" sz="2000" baseline="-25000" dirty="0" smtClean="0">
                <a:sym typeface="Wingdings" pitchFamily="2" charset="2"/>
              </a:rPr>
              <a:t>διάλυσης</a:t>
            </a:r>
            <a:r>
              <a:rPr lang="el-GR" altLang="el-GR" sz="2000" dirty="0" smtClean="0">
                <a:sym typeface="Wingdings" pitchFamily="2" charset="2"/>
              </a:rPr>
              <a:t>&lt;0      ΕΞΩΘΕΡΜΟ</a:t>
            </a:r>
          </a:p>
          <a:p>
            <a:pPr marL="0" indent="0">
              <a:lnSpc>
                <a:spcPct val="90000"/>
              </a:lnSpc>
              <a:buNone/>
            </a:pPr>
            <a:endParaRPr lang="el-GR" altLang="el-GR" sz="2400" u="sng" dirty="0" smtClean="0">
              <a:sym typeface="Wingdings" pitchFamily="2" charset="2"/>
            </a:endParaRPr>
          </a:p>
          <a:p>
            <a:pPr marL="0" indent="0">
              <a:lnSpc>
                <a:spcPct val="90000"/>
              </a:lnSpc>
              <a:buNone/>
            </a:pPr>
            <a:r>
              <a:rPr lang="el-GR" altLang="el-GR" sz="2000" dirty="0" smtClean="0">
                <a:sym typeface="Wingdings" pitchFamily="2" charset="2"/>
              </a:rPr>
              <a:t>ΔΗ</a:t>
            </a:r>
            <a:r>
              <a:rPr lang="el-GR" altLang="el-GR" sz="2000" baseline="-25000" dirty="0" smtClean="0">
                <a:sym typeface="Wingdings" pitchFamily="2" charset="2"/>
              </a:rPr>
              <a:t>α σταδίου</a:t>
            </a:r>
            <a:r>
              <a:rPr lang="el-GR" altLang="el-GR" sz="2000" dirty="0" smtClean="0">
                <a:sym typeface="Wingdings" pitchFamily="2" charset="2"/>
              </a:rPr>
              <a:t> + ΔΗ</a:t>
            </a:r>
            <a:r>
              <a:rPr lang="el-GR" altLang="el-GR" sz="2000" baseline="-25000" dirty="0" smtClean="0">
                <a:sym typeface="Wingdings" pitchFamily="2" charset="2"/>
              </a:rPr>
              <a:t>β σταδίου</a:t>
            </a:r>
            <a:r>
              <a:rPr lang="el-GR" altLang="el-GR" sz="2000" dirty="0" smtClean="0">
                <a:sym typeface="Wingdings" pitchFamily="2" charset="2"/>
              </a:rPr>
              <a:t> &gt; ΔΗ</a:t>
            </a:r>
            <a:r>
              <a:rPr lang="el-GR" altLang="el-GR" sz="2000" baseline="-25000" dirty="0" smtClean="0">
                <a:sym typeface="Wingdings" pitchFamily="2" charset="2"/>
              </a:rPr>
              <a:t>γ σταδίου</a:t>
            </a:r>
            <a:r>
              <a:rPr lang="el-GR" altLang="el-GR" sz="2000" dirty="0" smtClean="0">
                <a:sym typeface="Wingdings" pitchFamily="2" charset="2"/>
              </a:rPr>
              <a:t>     ΔΗ</a:t>
            </a:r>
            <a:r>
              <a:rPr lang="el-GR" altLang="el-GR" sz="2000" baseline="-25000" dirty="0" smtClean="0">
                <a:sym typeface="Wingdings" pitchFamily="2" charset="2"/>
              </a:rPr>
              <a:t>διάλυσης</a:t>
            </a:r>
            <a:r>
              <a:rPr lang="el-GR" altLang="el-GR" sz="2000" dirty="0" smtClean="0">
                <a:sym typeface="Wingdings" pitchFamily="2" charset="2"/>
              </a:rPr>
              <a:t>&gt;0      ΕΝΔΟΘΕΡΜΟ</a:t>
            </a:r>
          </a:p>
          <a:p>
            <a:pPr marL="0" indent="0">
              <a:lnSpc>
                <a:spcPct val="90000"/>
              </a:lnSpc>
              <a:buNone/>
            </a:pPr>
            <a:r>
              <a:rPr lang="el-GR" altLang="el-GR" sz="2400" dirty="0" smtClean="0">
                <a:sym typeface="Wingdings" pitchFamily="2" charset="2"/>
              </a:rPr>
              <a:t>						</a:t>
            </a:r>
          </a:p>
        </p:txBody>
      </p:sp>
      <p:pic>
        <p:nvPicPr>
          <p:cNvPr id="19463" name="Picture 10" descr="exothermic.gif"/>
          <p:cNvPicPr>
            <a:picLocks noChangeAspect="1" noChangeArrowheads="1"/>
          </p:cNvPicPr>
          <p:nvPr/>
        </p:nvPicPr>
        <p:blipFill>
          <a:blip r:embed="rId2"/>
          <a:srcRect/>
          <a:stretch>
            <a:fillRect/>
          </a:stretch>
        </p:blipFill>
        <p:spPr bwMode="auto">
          <a:xfrm>
            <a:off x="1691679" y="4293096"/>
            <a:ext cx="2797101" cy="21605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p:spPr>
      </p:pic>
      <p:pic>
        <p:nvPicPr>
          <p:cNvPr id="19464" name="Picture 12" descr="Endothermic.gif"/>
          <p:cNvPicPr>
            <a:picLocks noChangeAspect="1" noChangeArrowheads="1"/>
          </p:cNvPicPr>
          <p:nvPr/>
        </p:nvPicPr>
        <p:blipFill>
          <a:blip r:embed="rId3"/>
          <a:srcRect/>
          <a:stretch>
            <a:fillRect/>
          </a:stretch>
        </p:blipFill>
        <p:spPr bwMode="auto">
          <a:xfrm>
            <a:off x="4949136" y="4293096"/>
            <a:ext cx="2963862" cy="21605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p:spPr>
      </p:pic>
      <p:sp>
        <p:nvSpPr>
          <p:cNvPr id="25609" name="Rectangle 10"/>
          <p:cNvSpPr>
            <a:spLocks noChangeArrowheads="1"/>
          </p:cNvSpPr>
          <p:nvPr/>
        </p:nvSpPr>
        <p:spPr bwMode="auto">
          <a:xfrm>
            <a:off x="2465548" y="6484755"/>
            <a:ext cx="1289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el-GR" altLang="el-GR" sz="1800" dirty="0">
                <a:latin typeface="+mn-lt"/>
                <a:sym typeface="Wingdings" pitchFamily="2" charset="2"/>
              </a:rPr>
              <a:t>ΕΞΩΘΕΡΜΗ</a:t>
            </a:r>
            <a:endParaRPr lang="el-GR" altLang="el-GR" sz="1800" dirty="0">
              <a:latin typeface="+mn-lt"/>
            </a:endParaRPr>
          </a:p>
        </p:txBody>
      </p:sp>
      <p:sp>
        <p:nvSpPr>
          <p:cNvPr id="25610" name="Rectangle 11"/>
          <p:cNvSpPr>
            <a:spLocks noChangeArrowheads="1"/>
          </p:cNvSpPr>
          <p:nvPr/>
        </p:nvSpPr>
        <p:spPr bwMode="auto">
          <a:xfrm>
            <a:off x="5746854" y="6484754"/>
            <a:ext cx="1449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el-GR" altLang="el-GR" sz="1800" dirty="0">
                <a:latin typeface="+mn-lt"/>
                <a:sym typeface="Wingdings" pitchFamily="2" charset="2"/>
              </a:rPr>
              <a:t>ΕΝΔΟΘΕΡΜΗ</a:t>
            </a:r>
            <a:endParaRPr lang="el-GR" altLang="el-GR" sz="18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12290" name="Picture 2" descr="AnCl in crystal structure and in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573" y="924746"/>
            <a:ext cx="3816424" cy="198454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rot="16200000">
            <a:off x="7754997" y="1913220"/>
            <a:ext cx="2286000" cy="276999"/>
          </a:xfrm>
          <a:prstGeom prst="rect">
            <a:avLst/>
          </a:prstGeom>
        </p:spPr>
        <p:txBody>
          <a:bodyPr wrap="square">
            <a:spAutoFit/>
          </a:bodyPr>
          <a:lstStyle/>
          <a:p>
            <a:pPr algn="ctr"/>
            <a:r>
              <a:rPr lang="en-US" sz="1200" dirty="0" smtClean="0">
                <a:latin typeface="+mj-lt"/>
                <a:hlinkClick r:id="rId5"/>
              </a:rPr>
              <a:t>biology.arizona.edu</a:t>
            </a:r>
            <a:endParaRPr lang="el-GR" sz="1200" dirty="0">
              <a:latin typeface="+mj-lt"/>
            </a:endParaRPr>
          </a:p>
        </p:txBody>
      </p:sp>
    </p:spTree>
    <p:extLst>
      <p:ext uri="{BB962C8B-B14F-4D97-AF65-F5344CB8AC3E}">
        <p14:creationId xmlns:p14="http://schemas.microsoft.com/office/powerpoint/2010/main" val="2689429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altLang="el-GR" dirty="0" smtClean="0"/>
              <a:t>Διάλυση στερεών σε υγρά</a:t>
            </a:r>
          </a:p>
        </p:txBody>
      </p:sp>
      <p:sp>
        <p:nvSpPr>
          <p:cNvPr id="26627" name="Rectangle 3"/>
          <p:cNvSpPr>
            <a:spLocks noGrp="1" noChangeArrowheads="1"/>
          </p:cNvSpPr>
          <p:nvPr>
            <p:ph idx="1"/>
          </p:nvPr>
        </p:nvSpPr>
        <p:spPr>
          <a:xfrm>
            <a:off x="457200" y="1484784"/>
            <a:ext cx="8229600" cy="4752528"/>
          </a:xfrm>
        </p:spPr>
        <p:txBody>
          <a:bodyPr>
            <a:normAutofit/>
          </a:bodyPr>
          <a:lstStyle/>
          <a:p>
            <a:pPr marL="0" indent="0" algn="ctr">
              <a:lnSpc>
                <a:spcPct val="90000"/>
              </a:lnSpc>
              <a:spcBef>
                <a:spcPts val="3000"/>
              </a:spcBef>
              <a:buNone/>
            </a:pPr>
            <a:r>
              <a:rPr lang="el-GR" altLang="el-GR" sz="2600" b="1" dirty="0" smtClean="0">
                <a:sym typeface="Wingdings" pitchFamily="2" charset="2"/>
              </a:rPr>
              <a:t>«Τα όμοια διαλύουν όμοια»</a:t>
            </a:r>
            <a:endParaRPr lang="el-GR" altLang="el-GR" sz="2600" b="1" dirty="0" smtClean="0"/>
          </a:p>
          <a:p>
            <a:pPr marL="0" indent="0">
              <a:lnSpc>
                <a:spcPct val="90000"/>
              </a:lnSpc>
              <a:spcBef>
                <a:spcPts val="3000"/>
              </a:spcBef>
              <a:buNone/>
            </a:pPr>
            <a:r>
              <a:rPr lang="el-GR" altLang="el-GR" sz="2600" dirty="0" smtClean="0"/>
              <a:t>Πολικές ουσίες διαλύονται εύκολα σε πολικούς διαλύτες και μη πολικές ουσίες διαλύονται σε μη πολικούς διαλύτες.</a:t>
            </a:r>
            <a:endParaRPr lang="en-US" altLang="el-GR" sz="2600" dirty="0" smtClean="0"/>
          </a:p>
          <a:p>
            <a:pPr marL="0" indent="0" algn="ctr">
              <a:lnSpc>
                <a:spcPct val="90000"/>
              </a:lnSpc>
              <a:spcBef>
                <a:spcPts val="3000"/>
              </a:spcBef>
              <a:buNone/>
            </a:pPr>
            <a:r>
              <a:rPr lang="el-GR" altLang="el-GR" sz="2600" dirty="0" smtClean="0"/>
              <a:t>«Στιγμιαίο πακέτο πάγου»</a:t>
            </a:r>
            <a:endParaRPr lang="en-US" altLang="el-GR"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948658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l-GR" dirty="0" smtClean="0"/>
              <a:t>Διάλυση υγρών και αερίων σε υγρά</a:t>
            </a:r>
          </a:p>
        </p:txBody>
      </p:sp>
      <p:sp>
        <p:nvSpPr>
          <p:cNvPr id="27651" name="Rectangle 3"/>
          <p:cNvSpPr>
            <a:spLocks noGrp="1" noChangeArrowheads="1"/>
          </p:cNvSpPr>
          <p:nvPr>
            <p:ph idx="1"/>
          </p:nvPr>
        </p:nvSpPr>
        <p:spPr>
          <a:xfrm>
            <a:off x="457200" y="1196752"/>
            <a:ext cx="8507288" cy="5040560"/>
          </a:xfrm>
        </p:spPr>
        <p:txBody>
          <a:bodyPr>
            <a:noAutofit/>
          </a:bodyPr>
          <a:lstStyle/>
          <a:p>
            <a:pPr eaLnBrk="1" hangingPunct="1">
              <a:lnSpc>
                <a:spcPct val="90000"/>
              </a:lnSpc>
              <a:buFont typeface="Wingdings" pitchFamily="2" charset="2"/>
              <a:buNone/>
            </a:pPr>
            <a:r>
              <a:rPr lang="el-GR" altLang="el-GR" b="1" dirty="0" smtClean="0">
                <a:sym typeface="Wingdings" pitchFamily="2" charset="2"/>
              </a:rPr>
              <a:t>Υγρά σε υγρά</a:t>
            </a:r>
          </a:p>
          <a:p>
            <a:pPr eaLnBrk="1" hangingPunct="1">
              <a:lnSpc>
                <a:spcPct val="90000"/>
              </a:lnSpc>
              <a:buFont typeface="Wingdings" pitchFamily="2" charset="2"/>
              <a:buNone/>
            </a:pPr>
            <a:r>
              <a:rPr lang="el-GR" altLang="el-GR" dirty="0" smtClean="0">
                <a:sym typeface="Wingdings" pitchFamily="2" charset="2"/>
              </a:rPr>
              <a:t>ΔΗ</a:t>
            </a:r>
            <a:r>
              <a:rPr lang="el-GR" altLang="el-GR" baseline="-25000" dirty="0" smtClean="0">
                <a:sym typeface="Wingdings" pitchFamily="2" charset="2"/>
              </a:rPr>
              <a:t>α σταδίου</a:t>
            </a:r>
            <a:r>
              <a:rPr lang="el-GR" altLang="el-GR" dirty="0" smtClean="0">
                <a:sym typeface="Wingdings" pitchFamily="2" charset="2"/>
              </a:rPr>
              <a:t> + ΔΗ</a:t>
            </a:r>
            <a:r>
              <a:rPr lang="el-GR" altLang="el-GR" baseline="-25000" dirty="0" smtClean="0">
                <a:sym typeface="Wingdings" pitchFamily="2" charset="2"/>
              </a:rPr>
              <a:t>β σταδίου</a:t>
            </a:r>
            <a:r>
              <a:rPr lang="el-GR" altLang="el-GR" dirty="0" smtClean="0">
                <a:sym typeface="Wingdings" pitchFamily="2" charset="2"/>
              </a:rPr>
              <a:t> &lt; ΔΗ</a:t>
            </a:r>
            <a:r>
              <a:rPr lang="el-GR" altLang="el-GR" baseline="-25000" dirty="0" smtClean="0">
                <a:sym typeface="Wingdings" pitchFamily="2" charset="2"/>
              </a:rPr>
              <a:t>γ σταδίου</a:t>
            </a:r>
            <a:r>
              <a:rPr lang="el-GR" altLang="el-GR" dirty="0" smtClean="0">
                <a:sym typeface="Wingdings" pitchFamily="2" charset="2"/>
              </a:rPr>
              <a:t>      ΔΗ</a:t>
            </a:r>
            <a:r>
              <a:rPr lang="el-GR" altLang="el-GR" baseline="-25000" dirty="0" smtClean="0">
                <a:sym typeface="Wingdings" pitchFamily="2" charset="2"/>
              </a:rPr>
              <a:t>διάλυσης</a:t>
            </a:r>
            <a:r>
              <a:rPr lang="el-GR" altLang="el-GR" dirty="0" smtClean="0">
                <a:sym typeface="Wingdings" pitchFamily="2" charset="2"/>
              </a:rPr>
              <a:t>&lt;0   ΕΞΩΘΕΡΜΟ</a:t>
            </a:r>
          </a:p>
          <a:p>
            <a:pPr eaLnBrk="1" hangingPunct="1">
              <a:lnSpc>
                <a:spcPct val="90000"/>
              </a:lnSpc>
              <a:buFontTx/>
              <a:buNone/>
            </a:pPr>
            <a:endParaRPr lang="el-GR" altLang="el-GR" b="1" dirty="0" smtClean="0">
              <a:sym typeface="Wingdings" pitchFamily="2" charset="2"/>
            </a:endParaRPr>
          </a:p>
          <a:p>
            <a:pPr eaLnBrk="1" hangingPunct="1">
              <a:lnSpc>
                <a:spcPct val="90000"/>
              </a:lnSpc>
              <a:buFontTx/>
              <a:buNone/>
            </a:pPr>
            <a:r>
              <a:rPr lang="el-GR" altLang="el-GR" b="1" dirty="0" smtClean="0">
                <a:sym typeface="Wingdings" pitchFamily="2" charset="2"/>
              </a:rPr>
              <a:t>Αέρια σε υγρά</a:t>
            </a:r>
          </a:p>
          <a:p>
            <a:pPr eaLnBrk="1" hangingPunct="1">
              <a:lnSpc>
                <a:spcPct val="90000"/>
              </a:lnSpc>
              <a:buFont typeface="Wingdings" pitchFamily="2" charset="2"/>
              <a:buNone/>
            </a:pPr>
            <a:r>
              <a:rPr lang="el-GR" altLang="el-GR" dirty="0" smtClean="0">
                <a:sym typeface="Wingdings" pitchFamily="2" charset="2"/>
              </a:rPr>
              <a:t>Πολύ μικρή διαλυτότητα γιατί…</a:t>
            </a:r>
          </a:p>
          <a:p>
            <a:pPr eaLnBrk="1" hangingPunct="1">
              <a:lnSpc>
                <a:spcPct val="90000"/>
              </a:lnSpc>
              <a:buFont typeface="Wingdings" pitchFamily="2" charset="2"/>
              <a:buNone/>
            </a:pPr>
            <a:r>
              <a:rPr lang="el-GR" altLang="el-GR" dirty="0" smtClean="0">
                <a:sym typeface="Wingdings" pitchFamily="2" charset="2"/>
              </a:rPr>
              <a:t>ΔΗ</a:t>
            </a:r>
            <a:r>
              <a:rPr lang="el-GR" altLang="el-GR" baseline="-25000" dirty="0" smtClean="0">
                <a:sym typeface="Wingdings" pitchFamily="2" charset="2"/>
              </a:rPr>
              <a:t>γ σταδίου</a:t>
            </a:r>
            <a:r>
              <a:rPr lang="el-GR" altLang="el-GR" dirty="0" smtClean="0">
                <a:sym typeface="Wingdings" pitchFamily="2" charset="2"/>
              </a:rPr>
              <a:t> &lt;&lt;&lt; ΔΗ</a:t>
            </a:r>
            <a:r>
              <a:rPr lang="el-GR" altLang="el-GR" baseline="-25000" dirty="0" smtClean="0">
                <a:sym typeface="Wingdings" pitchFamily="2" charset="2"/>
              </a:rPr>
              <a:t>α σταδίου</a:t>
            </a:r>
            <a:r>
              <a:rPr lang="el-GR" altLang="el-GR" dirty="0" smtClean="0">
                <a:sym typeface="Wingdings" pitchFamily="2" charset="2"/>
              </a:rPr>
              <a:t> + ΔΗ</a:t>
            </a:r>
            <a:r>
              <a:rPr lang="el-GR" altLang="el-GR" baseline="-25000" dirty="0" smtClean="0">
                <a:sym typeface="Wingdings" pitchFamily="2" charset="2"/>
              </a:rPr>
              <a:t>β σταδίου</a:t>
            </a:r>
            <a:r>
              <a:rPr lang="el-GR" altLang="el-GR" dirty="0" smtClean="0">
                <a:sym typeface="Wingdings" pitchFamily="2" charset="2"/>
              </a:rPr>
              <a:t> και ελάττωση εντροπίας</a:t>
            </a:r>
          </a:p>
          <a:p>
            <a:pPr eaLnBrk="1" hangingPunct="1">
              <a:lnSpc>
                <a:spcPct val="90000"/>
              </a:lnSpc>
              <a:buFont typeface="Wingdings" pitchFamily="2" charset="2"/>
              <a:buNone/>
            </a:pPr>
            <a:endParaRPr lang="el-GR" altLang="el-GR" dirty="0" smtClean="0">
              <a:sym typeface="Wingdings" pitchFamily="2" charset="2"/>
            </a:endParaRPr>
          </a:p>
          <a:p>
            <a:pPr eaLnBrk="1" hangingPunct="1">
              <a:lnSpc>
                <a:spcPct val="90000"/>
              </a:lnSpc>
              <a:buFont typeface="Wingdings" pitchFamily="2" charset="2"/>
              <a:buNone/>
            </a:pPr>
            <a:r>
              <a:rPr lang="el-GR" altLang="el-GR" sz="2200" dirty="0" smtClean="0">
                <a:sym typeface="Wingdings" pitchFamily="2" charset="2"/>
              </a:rPr>
              <a:t>Εξαίρεση: αν δημιουργούνται δεσμοί υδρογόνου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904562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l-GR" altLang="el-GR" dirty="0" smtClean="0"/>
              <a:t>Διάλυση αερίων σε υγρά</a:t>
            </a:r>
            <a:r>
              <a:rPr lang="en-US" altLang="el-GR" dirty="0" smtClean="0"/>
              <a:t> </a:t>
            </a:r>
            <a:r>
              <a:rPr lang="en-US" altLang="el-GR" sz="3000" b="0" dirty="0" smtClean="0"/>
              <a:t>1/4</a:t>
            </a:r>
            <a:endParaRPr lang="el-GR" altLang="el-GR" sz="3000" b="0" dirty="0" smtClean="0"/>
          </a:p>
        </p:txBody>
      </p:sp>
      <p:graphicFrame>
        <p:nvGraphicFramePr>
          <p:cNvPr id="7" name="Table 6"/>
          <p:cNvGraphicFramePr>
            <a:graphicFrameLocks noGrp="1"/>
          </p:cNvGraphicFramePr>
          <p:nvPr>
            <p:extLst>
              <p:ext uri="{D42A27DB-BD31-4B8C-83A1-F6EECF244321}">
                <p14:modId xmlns:p14="http://schemas.microsoft.com/office/powerpoint/2010/main" val="3207303007"/>
              </p:ext>
            </p:extLst>
          </p:nvPr>
        </p:nvGraphicFramePr>
        <p:xfrm>
          <a:off x="3887948" y="4358581"/>
          <a:ext cx="4968552" cy="1453206"/>
        </p:xfrm>
        <a:graphic>
          <a:graphicData uri="http://schemas.openxmlformats.org/drawingml/2006/table">
            <a:tbl>
              <a:tblPr/>
              <a:tblGrid>
                <a:gridCol w="2304256"/>
                <a:gridCol w="2664296"/>
              </a:tblGrid>
              <a:tr h="1453206">
                <a:tc>
                  <a:txBody>
                    <a:bodyPr/>
                    <a:lstStyle/>
                    <a:p>
                      <a:pPr algn="ctr"/>
                      <a:r>
                        <a:rPr lang="el-GR" dirty="0" smtClean="0"/>
                        <a:t>Χαμηλή πίεση στην ισορροπία</a:t>
                      </a:r>
                      <a:endParaRPr lang="en-US" dirty="0"/>
                    </a:p>
                    <a:p>
                      <a:pPr algn="ctr"/>
                      <a:r>
                        <a:rPr lang="el-GR" dirty="0" smtClean="0"/>
                        <a:t>Χαμηλή συγκέντρωση</a:t>
                      </a:r>
                      <a:endParaRPr lang="en-US" dirty="0"/>
                    </a:p>
                  </a:txBody>
                  <a:tcPr marL="0" marR="0" marT="0" marB="0">
                    <a:lnL>
                      <a:noFill/>
                    </a:lnL>
                    <a:lnR>
                      <a:noFill/>
                    </a:lnR>
                    <a:lnT>
                      <a:noFill/>
                    </a:lnT>
                    <a:lnB>
                      <a:noFill/>
                    </a:lnB>
                    <a:noFill/>
                  </a:tcPr>
                </a:tc>
                <a:tc>
                  <a:txBody>
                    <a:bodyPr/>
                    <a:lstStyle/>
                    <a:p>
                      <a:pPr algn="ctr"/>
                      <a:r>
                        <a:rPr lang="el-GR" dirty="0" smtClean="0"/>
                        <a:t>Διπλασιασμός της πίεσης στην ισορροπία</a:t>
                      </a:r>
                      <a:endParaRPr lang="en-US" dirty="0" smtClean="0"/>
                    </a:p>
                    <a:p>
                      <a:pPr algn="ctr"/>
                      <a:r>
                        <a:rPr lang="el-GR" dirty="0" smtClean="0"/>
                        <a:t>Διπλασιασμός της συγκέντρωσης</a:t>
                      </a:r>
                      <a:endParaRPr lang="en-US" dirty="0"/>
                    </a:p>
                  </a:txBody>
                  <a:tcPr marL="0" marR="0" marT="0" marB="0">
                    <a:lnL>
                      <a:noFill/>
                    </a:lnL>
                    <a:lnR>
                      <a:noFill/>
                    </a:lnR>
                    <a:lnT>
                      <a:noFill/>
                    </a:lnT>
                    <a:lnB>
                      <a:noFill/>
                    </a:lnB>
                    <a:noFill/>
                  </a:tcPr>
                </a:tc>
              </a:tr>
            </a:tbl>
          </a:graphicData>
        </a:graphic>
      </p:graphicFrame>
      <p:pic>
        <p:nvPicPr>
          <p:cNvPr id="23564" name="Picture 1" descr="http://www.800mainstreet.com/9/0009-006-lo-henry.gif"/>
          <p:cNvPicPr>
            <a:picLocks noChangeAspect="1" noChangeArrowheads="1"/>
          </p:cNvPicPr>
          <p:nvPr/>
        </p:nvPicPr>
        <p:blipFill>
          <a:blip r:embed="rId2"/>
          <a:srcRect/>
          <a:stretch>
            <a:fillRect/>
          </a:stretch>
        </p:blipFill>
        <p:spPr bwMode="auto">
          <a:xfrm>
            <a:off x="4140200" y="1960744"/>
            <a:ext cx="2015976" cy="229184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pic>
      <p:pic>
        <p:nvPicPr>
          <p:cNvPr id="23565" name="Picture 2" descr="http://www.800mainstreet.com/9/0009-006-hi-henry.gif"/>
          <p:cNvPicPr>
            <a:picLocks noChangeAspect="1" noChangeArrowheads="1"/>
          </p:cNvPicPr>
          <p:nvPr/>
        </p:nvPicPr>
        <p:blipFill>
          <a:blip r:embed="rId3"/>
          <a:srcRect/>
          <a:stretch>
            <a:fillRect/>
          </a:stretch>
        </p:blipFill>
        <p:spPr bwMode="auto">
          <a:xfrm>
            <a:off x="6372224" y="2238374"/>
            <a:ext cx="2150005" cy="201421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pic>
      <p:sp>
        <p:nvSpPr>
          <p:cNvPr id="28682" name="Rectangle 9"/>
          <p:cNvSpPr>
            <a:spLocks noChangeArrowheads="1"/>
          </p:cNvSpPr>
          <p:nvPr/>
        </p:nvSpPr>
        <p:spPr bwMode="auto">
          <a:xfrm>
            <a:off x="323850" y="1196975"/>
            <a:ext cx="784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42900" indent="-342900" eaLnBrk="1" hangingPunct="1">
              <a:spcBef>
                <a:spcPct val="0"/>
              </a:spcBef>
            </a:pPr>
            <a:r>
              <a:rPr lang="en-US" altLang="el-GR" sz="2200" dirty="0">
                <a:latin typeface="+mn-lt"/>
              </a:rPr>
              <a:t> </a:t>
            </a:r>
            <a:r>
              <a:rPr lang="el-GR" altLang="el-GR" sz="2200" dirty="0">
                <a:latin typeface="+mn-lt"/>
              </a:rPr>
              <a:t>Η συγκέντρωση του διαλυμένου αερίου εξαρτάται από τη μερική πίεση του αερίου</a:t>
            </a:r>
            <a:r>
              <a:rPr lang="en-US" altLang="el-GR" sz="2200" dirty="0">
                <a:latin typeface="+mn-lt"/>
              </a:rPr>
              <a:t>.</a:t>
            </a:r>
            <a:endParaRPr lang="el-GR" altLang="el-GR" sz="2200" dirty="0">
              <a:latin typeface="+mn-lt"/>
            </a:endParaRPr>
          </a:p>
        </p:txBody>
      </p:sp>
      <p:sp>
        <p:nvSpPr>
          <p:cNvPr id="28683" name="Rectangle 11"/>
          <p:cNvSpPr>
            <a:spLocks noChangeArrowheads="1"/>
          </p:cNvSpPr>
          <p:nvPr/>
        </p:nvSpPr>
        <p:spPr bwMode="auto">
          <a:xfrm>
            <a:off x="755576" y="2131556"/>
            <a:ext cx="21384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en-US" altLang="el-GR" sz="2200" b="1" dirty="0">
                <a:latin typeface="+mn-lt"/>
              </a:rPr>
              <a:t>O</a:t>
            </a:r>
            <a:r>
              <a:rPr lang="en-US" altLang="el-GR" sz="2200" b="1" baseline="-25000" dirty="0">
                <a:latin typeface="+mn-lt"/>
              </a:rPr>
              <a:t>2</a:t>
            </a:r>
            <a:r>
              <a:rPr lang="en-US" altLang="el-GR" sz="2200" b="1" dirty="0">
                <a:latin typeface="+mn-lt"/>
              </a:rPr>
              <a:t>(g) &lt;---&gt;O</a:t>
            </a:r>
            <a:r>
              <a:rPr lang="en-US" altLang="el-GR" sz="2200" b="1" baseline="-25000" dirty="0">
                <a:latin typeface="+mn-lt"/>
              </a:rPr>
              <a:t>2</a:t>
            </a:r>
            <a:r>
              <a:rPr lang="en-US" altLang="el-GR" sz="2200" b="1" dirty="0">
                <a:latin typeface="+mn-lt"/>
              </a:rPr>
              <a:t>(aq)</a:t>
            </a:r>
            <a:endParaRPr lang="el-GR" altLang="el-GR" sz="2200" b="1" dirty="0">
              <a:latin typeface="+mn-lt"/>
            </a:endParaRPr>
          </a:p>
        </p:txBody>
      </p:sp>
      <p:sp>
        <p:nvSpPr>
          <p:cNvPr id="28685" name="Rectangle 13"/>
          <p:cNvSpPr>
            <a:spLocks noChangeArrowheads="1"/>
          </p:cNvSpPr>
          <p:nvPr/>
        </p:nvSpPr>
        <p:spPr bwMode="auto">
          <a:xfrm>
            <a:off x="323850" y="2925857"/>
            <a:ext cx="381635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ts val="1800"/>
              </a:spcBef>
              <a:buFontTx/>
              <a:buNone/>
            </a:pPr>
            <a:r>
              <a:rPr lang="en-US" altLang="el-GR" sz="2200" b="1" dirty="0" smtClean="0">
                <a:latin typeface="+mn-lt"/>
              </a:rPr>
              <a:t>Pgas = kC at constant T</a:t>
            </a:r>
            <a:endParaRPr lang="el-GR" altLang="el-GR" sz="2200" b="1" dirty="0" smtClean="0">
              <a:latin typeface="+mn-lt"/>
            </a:endParaRPr>
          </a:p>
          <a:p>
            <a:pPr eaLnBrk="1" hangingPunct="1">
              <a:spcBef>
                <a:spcPts val="1800"/>
              </a:spcBef>
              <a:buFontTx/>
              <a:buNone/>
            </a:pPr>
            <a:r>
              <a:rPr lang="el-GR" altLang="el-GR" sz="2200" dirty="0" smtClean="0">
                <a:latin typeface="+mn-lt"/>
              </a:rPr>
              <a:t>Η </a:t>
            </a:r>
            <a:r>
              <a:rPr lang="el-GR" altLang="el-GR" sz="2200" dirty="0">
                <a:latin typeface="+mn-lt"/>
              </a:rPr>
              <a:t>σταθερά του νόμου του</a:t>
            </a:r>
            <a:r>
              <a:rPr lang="en-US" altLang="el-GR" sz="2200" dirty="0">
                <a:latin typeface="+mn-lt"/>
              </a:rPr>
              <a:t> Henry</a:t>
            </a:r>
            <a:r>
              <a:rPr lang="el-GR" altLang="el-GR" sz="2200" dirty="0">
                <a:latin typeface="+mn-lt"/>
              </a:rPr>
              <a:t>,</a:t>
            </a:r>
            <a:r>
              <a:rPr lang="en-US" altLang="el-GR" sz="2200" dirty="0">
                <a:latin typeface="+mn-lt"/>
              </a:rPr>
              <a:t> "k”</a:t>
            </a:r>
            <a:r>
              <a:rPr lang="el-GR" altLang="el-GR" sz="2200" dirty="0">
                <a:latin typeface="+mn-lt"/>
              </a:rPr>
              <a:t>,</a:t>
            </a:r>
            <a:r>
              <a:rPr lang="en-US" altLang="el-GR" sz="2200" dirty="0">
                <a:latin typeface="+mn-lt"/>
              </a:rPr>
              <a:t> </a:t>
            </a:r>
            <a:r>
              <a:rPr lang="el-GR" altLang="el-GR" sz="2200" dirty="0">
                <a:latin typeface="+mn-lt"/>
              </a:rPr>
              <a:t>είναι διαφορετική ανάλογα με το αέριο</a:t>
            </a:r>
            <a:r>
              <a:rPr lang="en-US" altLang="el-GR" sz="2200" dirty="0">
                <a:latin typeface="+mn-lt"/>
              </a:rPr>
              <a:t>, </a:t>
            </a:r>
            <a:r>
              <a:rPr lang="el-GR" altLang="el-GR" sz="2200" dirty="0">
                <a:latin typeface="+mn-lt"/>
              </a:rPr>
              <a:t>τη θερμοκρασία</a:t>
            </a:r>
            <a:r>
              <a:rPr lang="en-US" altLang="el-GR" sz="2200" dirty="0">
                <a:latin typeface="+mn-lt"/>
              </a:rPr>
              <a:t> </a:t>
            </a:r>
            <a:r>
              <a:rPr lang="el-GR" altLang="el-GR" sz="2200" dirty="0">
                <a:latin typeface="+mn-lt"/>
              </a:rPr>
              <a:t>και το </a:t>
            </a:r>
            <a:r>
              <a:rPr lang="el-GR" altLang="el-GR" sz="2200" dirty="0" smtClean="0">
                <a:latin typeface="+mn-lt"/>
              </a:rPr>
              <a:t>διαλύτη</a:t>
            </a:r>
            <a:r>
              <a:rPr lang="en-US" altLang="el-GR" sz="2200" dirty="0" smtClean="0">
                <a:latin typeface="+mn-lt"/>
              </a:rPr>
              <a:t>.</a:t>
            </a:r>
            <a:endParaRPr lang="el-GR" altLang="el-GR" sz="2200" dirty="0">
              <a:latin typeface="+mn-lt"/>
            </a:endParaRPr>
          </a:p>
        </p:txBody>
      </p:sp>
      <p:pic>
        <p:nvPicPr>
          <p:cNvPr id="28686" name="Picture 6" descr="Henrys-law-rat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085184"/>
            <a:ext cx="2668336" cy="88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926579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l-GR" altLang="el-GR" dirty="0"/>
              <a:t>Διάλυση αερίων σε υγρά</a:t>
            </a:r>
            <a:r>
              <a:rPr lang="en-US" altLang="el-GR" dirty="0"/>
              <a:t> </a:t>
            </a:r>
            <a:r>
              <a:rPr lang="en-US" altLang="el-GR" sz="3000" b="0" dirty="0" smtClean="0"/>
              <a:t>2/4</a:t>
            </a:r>
            <a:endParaRPr lang="el-GR" altLang="el-GR" dirty="0" smtClean="0"/>
          </a:p>
        </p:txBody>
      </p:sp>
      <p:sp>
        <p:nvSpPr>
          <p:cNvPr id="2" name="Θέση περιεχομένου 1"/>
          <p:cNvSpPr>
            <a:spLocks noGrp="1"/>
          </p:cNvSpPr>
          <p:nvPr>
            <p:ph idx="1"/>
          </p:nvPr>
        </p:nvSpPr>
        <p:spPr>
          <a:xfrm>
            <a:off x="457200" y="1196752"/>
            <a:ext cx="8363272" cy="5328592"/>
          </a:xfrm>
        </p:spPr>
        <p:txBody>
          <a:bodyPr>
            <a:noAutofit/>
          </a:bodyPr>
          <a:lstStyle/>
          <a:p>
            <a:pPr>
              <a:spcBef>
                <a:spcPts val="600"/>
              </a:spcBef>
              <a:buFontTx/>
              <a:buNone/>
            </a:pPr>
            <a:r>
              <a:rPr lang="el-GR" altLang="el-GR" b="1" dirty="0">
                <a:solidFill>
                  <a:srgbClr val="000000"/>
                </a:solidFill>
              </a:rPr>
              <a:t>Calculating Air Dissolved in Water</a:t>
            </a:r>
          </a:p>
          <a:p>
            <a:pPr>
              <a:spcBef>
                <a:spcPts val="0"/>
              </a:spcBef>
              <a:buFontTx/>
              <a:buNone/>
            </a:pPr>
            <a:r>
              <a:rPr lang="el-GR" altLang="el-GR" dirty="0">
                <a:solidFill>
                  <a:srgbClr val="000000"/>
                </a:solidFill>
              </a:rPr>
              <a:t>Air dissolved in water can be calculated with Henry's </a:t>
            </a:r>
            <a:r>
              <a:rPr lang="el-GR" altLang="el-GR" dirty="0" smtClean="0">
                <a:solidFill>
                  <a:srgbClr val="000000"/>
                </a:solidFill>
              </a:rPr>
              <a:t>law.</a:t>
            </a:r>
            <a:endParaRPr lang="en-US" altLang="el-GR" dirty="0" smtClean="0"/>
          </a:p>
          <a:p>
            <a:pPr>
              <a:spcBef>
                <a:spcPts val="600"/>
              </a:spcBef>
            </a:pPr>
            <a:r>
              <a:rPr lang="el-GR" altLang="el-GR" dirty="0" smtClean="0">
                <a:solidFill>
                  <a:srgbClr val="000000"/>
                </a:solidFill>
              </a:rPr>
              <a:t>Henry </a:t>
            </a:r>
            <a:r>
              <a:rPr lang="el-GR" altLang="el-GR" dirty="0">
                <a:solidFill>
                  <a:srgbClr val="000000"/>
                </a:solidFill>
              </a:rPr>
              <a:t>Law's Constants at a system temperature of </a:t>
            </a:r>
            <a:r>
              <a:rPr lang="el-GR" altLang="el-GR" i="1" dirty="0">
                <a:solidFill>
                  <a:srgbClr val="000000"/>
                </a:solidFill>
              </a:rPr>
              <a:t>25</a:t>
            </a:r>
            <a:r>
              <a:rPr lang="el-GR" altLang="el-GR" i="1" baseline="30000" dirty="0">
                <a:solidFill>
                  <a:srgbClr val="000000"/>
                </a:solidFill>
              </a:rPr>
              <a:t>o</a:t>
            </a:r>
            <a:r>
              <a:rPr lang="el-GR" altLang="el-GR" i="1" dirty="0">
                <a:solidFill>
                  <a:srgbClr val="000000"/>
                </a:solidFill>
              </a:rPr>
              <a:t>C (77</a:t>
            </a:r>
            <a:r>
              <a:rPr lang="el-GR" altLang="el-GR" i="1" baseline="30000" dirty="0">
                <a:solidFill>
                  <a:srgbClr val="000000"/>
                </a:solidFill>
              </a:rPr>
              <a:t>o</a:t>
            </a:r>
            <a:r>
              <a:rPr lang="el-GR" altLang="el-GR" i="1" dirty="0">
                <a:solidFill>
                  <a:srgbClr val="000000"/>
                </a:solidFill>
              </a:rPr>
              <a:t>F)</a:t>
            </a:r>
            <a:endParaRPr lang="el-GR" altLang="el-GR" dirty="0"/>
          </a:p>
          <a:p>
            <a:pPr lvl="1">
              <a:spcBef>
                <a:spcPts val="600"/>
              </a:spcBef>
            </a:pPr>
            <a:r>
              <a:rPr lang="el-GR" altLang="el-GR" dirty="0">
                <a:solidFill>
                  <a:srgbClr val="000000"/>
                </a:solidFill>
              </a:rPr>
              <a:t>Oxygen - O</a:t>
            </a:r>
            <a:r>
              <a:rPr lang="el-GR" altLang="el-GR" baseline="-30000" dirty="0">
                <a:solidFill>
                  <a:srgbClr val="000000"/>
                </a:solidFill>
              </a:rPr>
              <a:t>2</a:t>
            </a:r>
            <a:r>
              <a:rPr lang="el-GR" altLang="el-GR" dirty="0">
                <a:solidFill>
                  <a:srgbClr val="000000"/>
                </a:solidFill>
              </a:rPr>
              <a:t> : </a:t>
            </a:r>
            <a:r>
              <a:rPr lang="el-GR" altLang="el-GR" i="1" dirty="0">
                <a:solidFill>
                  <a:srgbClr val="000000"/>
                </a:solidFill>
              </a:rPr>
              <a:t>756.7 atm/(mol/litre)</a:t>
            </a:r>
            <a:endParaRPr lang="el-GR" altLang="el-GR" dirty="0">
              <a:solidFill>
                <a:srgbClr val="000000"/>
              </a:solidFill>
            </a:endParaRPr>
          </a:p>
          <a:p>
            <a:pPr lvl="1">
              <a:spcBef>
                <a:spcPts val="600"/>
              </a:spcBef>
            </a:pPr>
            <a:r>
              <a:rPr lang="el-GR" altLang="el-GR" dirty="0">
                <a:solidFill>
                  <a:srgbClr val="000000"/>
                </a:solidFill>
              </a:rPr>
              <a:t>Nitrogen - N</a:t>
            </a:r>
            <a:r>
              <a:rPr lang="el-GR" altLang="el-GR" baseline="-30000" dirty="0">
                <a:solidFill>
                  <a:srgbClr val="000000"/>
                </a:solidFill>
              </a:rPr>
              <a:t>2</a:t>
            </a:r>
            <a:r>
              <a:rPr lang="el-GR" altLang="el-GR" dirty="0">
                <a:solidFill>
                  <a:srgbClr val="000000"/>
                </a:solidFill>
              </a:rPr>
              <a:t> : </a:t>
            </a:r>
            <a:r>
              <a:rPr lang="el-GR" altLang="el-GR" i="1" dirty="0">
                <a:solidFill>
                  <a:srgbClr val="000000"/>
                </a:solidFill>
              </a:rPr>
              <a:t>1600 atm/(mol/litre)</a:t>
            </a:r>
            <a:endParaRPr lang="el-GR" altLang="el-GR" dirty="0">
              <a:solidFill>
                <a:srgbClr val="000000"/>
              </a:solidFill>
            </a:endParaRPr>
          </a:p>
          <a:p>
            <a:pPr>
              <a:spcBef>
                <a:spcPts val="600"/>
              </a:spcBef>
            </a:pPr>
            <a:r>
              <a:rPr lang="el-GR" altLang="el-GR" dirty="0" smtClean="0">
                <a:solidFill>
                  <a:srgbClr val="000000"/>
                </a:solidFill>
              </a:rPr>
              <a:t>Molar </a:t>
            </a:r>
            <a:r>
              <a:rPr lang="el-GR" altLang="el-GR" dirty="0">
                <a:solidFill>
                  <a:srgbClr val="000000"/>
                </a:solidFill>
              </a:rPr>
              <a:t>Weights</a:t>
            </a:r>
            <a:endParaRPr lang="el-GR" altLang="el-GR" dirty="0"/>
          </a:p>
          <a:p>
            <a:pPr lvl="1">
              <a:spcBef>
                <a:spcPts val="600"/>
              </a:spcBef>
            </a:pPr>
            <a:r>
              <a:rPr lang="el-GR" altLang="el-GR" dirty="0">
                <a:solidFill>
                  <a:srgbClr val="000000"/>
                </a:solidFill>
              </a:rPr>
              <a:t>Oxygen - O</a:t>
            </a:r>
            <a:r>
              <a:rPr lang="el-GR" altLang="el-GR" baseline="-30000" dirty="0">
                <a:solidFill>
                  <a:srgbClr val="000000"/>
                </a:solidFill>
              </a:rPr>
              <a:t>2</a:t>
            </a:r>
            <a:r>
              <a:rPr lang="el-GR" altLang="el-GR" dirty="0">
                <a:solidFill>
                  <a:srgbClr val="000000"/>
                </a:solidFill>
              </a:rPr>
              <a:t> : </a:t>
            </a:r>
            <a:r>
              <a:rPr lang="el-GR" altLang="el-GR" i="1" dirty="0">
                <a:solidFill>
                  <a:srgbClr val="000000"/>
                </a:solidFill>
              </a:rPr>
              <a:t>31.9988 g/mol</a:t>
            </a:r>
            <a:endParaRPr lang="el-GR" altLang="el-GR" dirty="0">
              <a:solidFill>
                <a:srgbClr val="000000"/>
              </a:solidFill>
            </a:endParaRPr>
          </a:p>
          <a:p>
            <a:pPr lvl="1">
              <a:spcBef>
                <a:spcPts val="600"/>
              </a:spcBef>
            </a:pPr>
            <a:r>
              <a:rPr lang="el-GR" altLang="el-GR" dirty="0">
                <a:solidFill>
                  <a:srgbClr val="000000"/>
                </a:solidFill>
              </a:rPr>
              <a:t>Nitrogen - N</a:t>
            </a:r>
            <a:r>
              <a:rPr lang="el-GR" altLang="el-GR" baseline="-30000" dirty="0">
                <a:solidFill>
                  <a:srgbClr val="000000"/>
                </a:solidFill>
              </a:rPr>
              <a:t>2</a:t>
            </a:r>
            <a:r>
              <a:rPr lang="el-GR" altLang="el-GR" dirty="0">
                <a:solidFill>
                  <a:srgbClr val="000000"/>
                </a:solidFill>
              </a:rPr>
              <a:t> : </a:t>
            </a:r>
            <a:r>
              <a:rPr lang="el-GR" altLang="el-GR" i="1" dirty="0">
                <a:solidFill>
                  <a:srgbClr val="000000"/>
                </a:solidFill>
              </a:rPr>
              <a:t>28.0134 g/mol</a:t>
            </a:r>
            <a:endParaRPr lang="el-GR" altLang="el-GR" dirty="0">
              <a:solidFill>
                <a:srgbClr val="000000"/>
              </a:solidFill>
            </a:endParaRPr>
          </a:p>
          <a:p>
            <a:pPr>
              <a:spcBef>
                <a:spcPts val="600"/>
              </a:spcBef>
            </a:pPr>
            <a:r>
              <a:rPr lang="el-GR" altLang="el-GR" dirty="0" smtClean="0">
                <a:solidFill>
                  <a:srgbClr val="000000"/>
                </a:solidFill>
              </a:rPr>
              <a:t>Partial </a:t>
            </a:r>
            <a:r>
              <a:rPr lang="el-GR" altLang="el-GR" dirty="0">
                <a:solidFill>
                  <a:srgbClr val="000000"/>
                </a:solidFill>
              </a:rPr>
              <a:t>fraction in Air</a:t>
            </a:r>
            <a:endParaRPr lang="el-GR" altLang="el-GR" dirty="0"/>
          </a:p>
          <a:p>
            <a:pPr lvl="1">
              <a:spcBef>
                <a:spcPts val="600"/>
              </a:spcBef>
            </a:pPr>
            <a:r>
              <a:rPr lang="el-GR" altLang="el-GR" dirty="0">
                <a:solidFill>
                  <a:srgbClr val="000000"/>
                </a:solidFill>
              </a:rPr>
              <a:t>Oxygen - O</a:t>
            </a:r>
            <a:r>
              <a:rPr lang="el-GR" altLang="el-GR" baseline="-30000" dirty="0">
                <a:solidFill>
                  <a:srgbClr val="000000"/>
                </a:solidFill>
              </a:rPr>
              <a:t>2</a:t>
            </a:r>
            <a:r>
              <a:rPr lang="el-GR" altLang="el-GR" dirty="0">
                <a:solidFill>
                  <a:srgbClr val="000000"/>
                </a:solidFill>
              </a:rPr>
              <a:t> : </a:t>
            </a:r>
            <a:r>
              <a:rPr lang="el-GR" altLang="el-GR" i="1" dirty="0">
                <a:solidFill>
                  <a:srgbClr val="000000"/>
                </a:solidFill>
              </a:rPr>
              <a:t>~ 0.21</a:t>
            </a:r>
            <a:endParaRPr lang="el-GR" altLang="el-GR" dirty="0">
              <a:solidFill>
                <a:srgbClr val="000000"/>
              </a:solidFill>
            </a:endParaRPr>
          </a:p>
          <a:p>
            <a:pPr lvl="1">
              <a:spcBef>
                <a:spcPts val="600"/>
              </a:spcBef>
            </a:pPr>
            <a:r>
              <a:rPr lang="el-GR" altLang="el-GR" dirty="0">
                <a:solidFill>
                  <a:srgbClr val="000000"/>
                </a:solidFill>
              </a:rPr>
              <a:t>Nitrogen - N</a:t>
            </a:r>
            <a:r>
              <a:rPr lang="el-GR" altLang="el-GR" baseline="-30000" dirty="0">
                <a:solidFill>
                  <a:srgbClr val="000000"/>
                </a:solidFill>
              </a:rPr>
              <a:t>2</a:t>
            </a:r>
            <a:r>
              <a:rPr lang="el-GR" altLang="el-GR" dirty="0">
                <a:solidFill>
                  <a:srgbClr val="000000"/>
                </a:solidFill>
              </a:rPr>
              <a:t> :</a:t>
            </a:r>
            <a:r>
              <a:rPr lang="el-GR" altLang="el-GR" i="1" dirty="0">
                <a:solidFill>
                  <a:srgbClr val="000000"/>
                </a:solidFill>
              </a:rPr>
              <a:t> ~ 0.79</a:t>
            </a:r>
            <a:endParaRPr lang="en-US" altLang="el-GR" i="1" dirty="0">
              <a:solidFill>
                <a:srgbClr val="000000"/>
              </a:solidFill>
            </a:endParaRPr>
          </a:p>
          <a:p>
            <a:pPr>
              <a:spcBef>
                <a:spcPts val="600"/>
              </a:spcBef>
              <a:buFontTx/>
              <a:buNone/>
            </a:pPr>
            <a:endParaRPr lang="el-GR" altLang="el-GR" dirty="0">
              <a:solidFill>
                <a:srgbClr val="000000"/>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355257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l-GR" altLang="el-GR" dirty="0" smtClean="0"/>
              <a:t>Κολλοειδή </a:t>
            </a:r>
            <a:r>
              <a:rPr lang="el-GR" altLang="el-GR" dirty="0" smtClean="0"/>
              <a:t>διαλύματα</a:t>
            </a:r>
            <a:endParaRPr lang="el-GR" altLang="el-GR" dirty="0" smtClean="0"/>
          </a:p>
        </p:txBody>
      </p:sp>
      <p:sp>
        <p:nvSpPr>
          <p:cNvPr id="2" name="Θέση περιεχομένου 1"/>
          <p:cNvSpPr>
            <a:spLocks noGrp="1"/>
          </p:cNvSpPr>
          <p:nvPr>
            <p:ph idx="1"/>
          </p:nvPr>
        </p:nvSpPr>
        <p:spPr/>
        <p:txBody>
          <a:bodyPr/>
          <a:lstStyle/>
          <a:p>
            <a:r>
              <a:rPr lang="el-GR" dirty="0" smtClean="0"/>
              <a:t>Ομογενή </a:t>
            </a:r>
            <a:r>
              <a:rPr lang="el-GR" dirty="0"/>
              <a:t>συστήματα διασποράς, στα οποία η διαλυμένη ουσία έχει διαστάσεις 2-1000 nm.</a:t>
            </a:r>
          </a:p>
          <a:p>
            <a:r>
              <a:rPr lang="el-GR" dirty="0" smtClean="0"/>
              <a:t>Μακροσκοπικά </a:t>
            </a:r>
            <a:r>
              <a:rPr lang="el-GR" dirty="0"/>
              <a:t>ομογενή.</a:t>
            </a:r>
          </a:p>
          <a:p>
            <a:r>
              <a:rPr lang="el-GR" dirty="0" smtClean="0"/>
              <a:t>Οπτικά </a:t>
            </a:r>
            <a:r>
              <a:rPr lang="el-GR" dirty="0"/>
              <a:t>μη διαυγή</a:t>
            </a:r>
            <a:r>
              <a:rPr lang="el-GR" dirty="0" smtClean="0"/>
              <a:t>.</a:t>
            </a:r>
          </a:p>
          <a:p>
            <a:r>
              <a:rPr lang="el-GR" dirty="0" smtClean="0"/>
              <a:t>Ομίχλη</a:t>
            </a:r>
            <a:r>
              <a:rPr lang="el-GR" dirty="0"/>
              <a:t>, γάλα</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580549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l-GR" altLang="el-GR" dirty="0"/>
              <a:t>Διάλυση αερίων σε υγρά</a:t>
            </a:r>
            <a:r>
              <a:rPr lang="en-US" altLang="el-GR" dirty="0"/>
              <a:t> </a:t>
            </a:r>
            <a:r>
              <a:rPr lang="en-US" altLang="el-GR" sz="3000" b="0" dirty="0" smtClean="0"/>
              <a:t>3/4</a:t>
            </a:r>
            <a:endParaRPr lang="el-GR" altLang="el-GR" dirty="0" smtClean="0"/>
          </a:p>
        </p:txBody>
      </p:sp>
      <p:sp>
        <p:nvSpPr>
          <p:cNvPr id="2" name="Θέση περιεχομένου 1"/>
          <p:cNvSpPr>
            <a:spLocks noGrp="1"/>
          </p:cNvSpPr>
          <p:nvPr>
            <p:ph idx="1"/>
          </p:nvPr>
        </p:nvSpPr>
        <p:spPr>
          <a:xfrm>
            <a:off x="467544" y="1052736"/>
            <a:ext cx="8291264" cy="5328592"/>
          </a:xfrm>
        </p:spPr>
        <p:txBody>
          <a:bodyPr>
            <a:noAutofit/>
          </a:bodyPr>
          <a:lstStyle/>
          <a:p>
            <a:pPr marL="0" indent="0">
              <a:spcBef>
                <a:spcPct val="0"/>
              </a:spcBef>
              <a:buFontTx/>
              <a:buNone/>
            </a:pPr>
            <a:r>
              <a:rPr lang="el-GR" altLang="el-GR" sz="2200" b="1" dirty="0" smtClean="0">
                <a:solidFill>
                  <a:srgbClr val="000000"/>
                </a:solidFill>
              </a:rPr>
              <a:t>Oxygen </a:t>
            </a:r>
            <a:r>
              <a:rPr lang="el-GR" altLang="el-GR" sz="2200" b="1" dirty="0">
                <a:solidFill>
                  <a:srgbClr val="000000"/>
                </a:solidFill>
              </a:rPr>
              <a:t>dissolved in the Water at atmospheric pressure can be calculated as:</a:t>
            </a:r>
            <a:endParaRPr lang="el-GR" altLang="el-GR" sz="2200" b="1" dirty="0"/>
          </a:p>
          <a:p>
            <a:pPr marL="0" indent="0">
              <a:spcBef>
                <a:spcPct val="0"/>
              </a:spcBef>
              <a:buFontTx/>
              <a:buNone/>
            </a:pPr>
            <a:r>
              <a:rPr lang="el-GR" altLang="el-GR" sz="2200" dirty="0"/>
              <a:t>c</a:t>
            </a:r>
            <a:r>
              <a:rPr lang="el-GR" altLang="el-GR" sz="2200" baseline="-30000" dirty="0"/>
              <a:t>o</a:t>
            </a:r>
            <a:r>
              <a:rPr lang="el-GR" altLang="el-GR" sz="2200" dirty="0"/>
              <a:t> = (1 atm) 0.21 / (756.7 atm/(mol/litre)) (31.9988 g/mol)</a:t>
            </a:r>
          </a:p>
          <a:p>
            <a:pPr marL="0" indent="0">
              <a:spcBef>
                <a:spcPct val="0"/>
              </a:spcBef>
              <a:buFontTx/>
              <a:buNone/>
            </a:pPr>
            <a:r>
              <a:rPr lang="el-GR" altLang="el-GR" sz="2200" dirty="0"/>
              <a:t>= 0.0089 g/litre</a:t>
            </a:r>
          </a:p>
          <a:p>
            <a:pPr marL="0" indent="0">
              <a:spcBef>
                <a:spcPct val="0"/>
              </a:spcBef>
              <a:buFontTx/>
              <a:buNone/>
            </a:pPr>
            <a:r>
              <a:rPr lang="el-GR" altLang="el-GR" sz="2200" dirty="0"/>
              <a:t>~ 0.0089 g/kg</a:t>
            </a:r>
          </a:p>
          <a:p>
            <a:pPr marL="0" indent="0">
              <a:spcBef>
                <a:spcPct val="0"/>
              </a:spcBef>
              <a:buFontTx/>
              <a:buNone/>
            </a:pPr>
            <a:r>
              <a:rPr lang="el-GR" altLang="el-GR" sz="2200" b="1" dirty="0">
                <a:solidFill>
                  <a:srgbClr val="000000"/>
                </a:solidFill>
              </a:rPr>
              <a:t>Nitrogen dissolved in the Water at atmospheric pressure can be calculated as:</a:t>
            </a:r>
            <a:endParaRPr lang="el-GR" altLang="el-GR" sz="2200" b="1" dirty="0"/>
          </a:p>
          <a:p>
            <a:pPr marL="0" indent="0">
              <a:spcBef>
                <a:spcPct val="0"/>
              </a:spcBef>
              <a:buFontTx/>
              <a:buNone/>
            </a:pPr>
            <a:r>
              <a:rPr lang="el-GR" altLang="el-GR" sz="2200" dirty="0"/>
              <a:t>c</a:t>
            </a:r>
            <a:r>
              <a:rPr lang="el-GR" altLang="el-GR" sz="2200" baseline="-30000" dirty="0"/>
              <a:t>n</a:t>
            </a:r>
            <a:r>
              <a:rPr lang="el-GR" altLang="el-GR" sz="2200" dirty="0"/>
              <a:t> = (1 atm) 0.79 / (1600 atm/(mol/litre)) (28.0134 g/mol)</a:t>
            </a:r>
          </a:p>
          <a:p>
            <a:pPr marL="0" indent="0">
              <a:spcBef>
                <a:spcPct val="0"/>
              </a:spcBef>
              <a:buFontTx/>
              <a:buNone/>
            </a:pPr>
            <a:r>
              <a:rPr lang="el-GR" altLang="el-GR" sz="2200" dirty="0"/>
              <a:t>= 0.0138 g/litre</a:t>
            </a:r>
          </a:p>
          <a:p>
            <a:pPr marL="0" indent="0">
              <a:spcBef>
                <a:spcPct val="0"/>
              </a:spcBef>
              <a:buFontTx/>
              <a:buNone/>
            </a:pPr>
            <a:r>
              <a:rPr lang="el-GR" altLang="el-GR" sz="2200" dirty="0"/>
              <a:t>~ 0.0138 g/kg</a:t>
            </a:r>
          </a:p>
          <a:p>
            <a:pPr marL="0" indent="0">
              <a:spcBef>
                <a:spcPct val="0"/>
              </a:spcBef>
              <a:buFontTx/>
              <a:buNone/>
            </a:pPr>
            <a:r>
              <a:rPr lang="el-GR" altLang="el-GR" sz="2200" b="1" dirty="0" smtClean="0">
                <a:solidFill>
                  <a:srgbClr val="000000"/>
                </a:solidFill>
              </a:rPr>
              <a:t>Since </a:t>
            </a:r>
            <a:r>
              <a:rPr lang="el-GR" altLang="el-GR" sz="2200" b="1" dirty="0">
                <a:solidFill>
                  <a:srgbClr val="000000"/>
                </a:solidFill>
              </a:rPr>
              <a:t>air is the sum of Nitrogen and Oxygen:</a:t>
            </a:r>
            <a:endParaRPr lang="el-GR" altLang="el-GR" sz="2200" b="1" dirty="0"/>
          </a:p>
          <a:p>
            <a:pPr marL="0" indent="0">
              <a:spcBef>
                <a:spcPct val="0"/>
              </a:spcBef>
              <a:buFontTx/>
              <a:buNone/>
            </a:pPr>
            <a:r>
              <a:rPr lang="el-GR" altLang="el-GR" sz="2200" dirty="0" smtClean="0"/>
              <a:t>c</a:t>
            </a:r>
            <a:r>
              <a:rPr lang="el-GR" altLang="el-GR" sz="2200" baseline="-30000" dirty="0" smtClean="0"/>
              <a:t>a</a:t>
            </a:r>
            <a:r>
              <a:rPr lang="el-GR" altLang="el-GR" sz="2200" dirty="0"/>
              <a:t> = (0.0089 g/litre) + (0.0138 g/litre)</a:t>
            </a:r>
          </a:p>
          <a:p>
            <a:pPr marL="0" indent="0">
              <a:spcBef>
                <a:spcPct val="0"/>
              </a:spcBef>
              <a:buFontTx/>
              <a:buNone/>
            </a:pPr>
            <a:r>
              <a:rPr lang="el-GR" altLang="el-GR" sz="2200" dirty="0" smtClean="0"/>
              <a:t>=</a:t>
            </a:r>
            <a:r>
              <a:rPr lang="el-GR" altLang="el-GR" sz="2200" dirty="0"/>
              <a:t> 0.0227 g/litre</a:t>
            </a:r>
          </a:p>
          <a:p>
            <a:pPr marL="0" indent="0">
              <a:spcBef>
                <a:spcPct val="0"/>
              </a:spcBef>
              <a:buFontTx/>
              <a:buNone/>
            </a:pPr>
            <a:r>
              <a:rPr lang="el-GR" altLang="el-GR" sz="2200" dirty="0" smtClean="0"/>
              <a:t>~</a:t>
            </a:r>
            <a:r>
              <a:rPr lang="el-GR" altLang="el-GR" sz="2200" dirty="0"/>
              <a:t> 0.023 g/kg</a:t>
            </a:r>
          </a:p>
          <a:p>
            <a:pPr marL="0" indent="0"/>
            <a:endParaRPr 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379169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oxygen solubility in fresh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340768"/>
            <a:ext cx="4616092"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r>
              <a:rPr lang="el-GR" altLang="el-GR" dirty="0"/>
              <a:t>Διάλυση αερίων σε υγρά</a:t>
            </a:r>
            <a:r>
              <a:rPr lang="en-US" altLang="el-GR" dirty="0"/>
              <a:t> </a:t>
            </a:r>
            <a:r>
              <a:rPr lang="en-US" altLang="el-GR" sz="3000" b="0" dirty="0" smtClean="0"/>
              <a:t>4/4</a:t>
            </a:r>
            <a:endParaRPr lang="el-GR" altLang="el-GR" dirty="0" smtClean="0"/>
          </a:p>
        </p:txBody>
      </p:sp>
      <p:sp>
        <p:nvSpPr>
          <p:cNvPr id="30724" name="Rectangle 6"/>
          <p:cNvSpPr>
            <a:spLocks noChangeArrowheads="1"/>
          </p:cNvSpPr>
          <p:nvPr/>
        </p:nvSpPr>
        <p:spPr bwMode="auto">
          <a:xfrm>
            <a:off x="1563452" y="5522164"/>
            <a:ext cx="61198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el-GR" altLang="el-GR" sz="2000" dirty="0">
                <a:latin typeface="+mn-lt"/>
              </a:rPr>
              <a:t>Για μέγιστη απαέρωση το νερό πρέπει να θερμανθεί στους </a:t>
            </a:r>
            <a:r>
              <a:rPr lang="en-US" altLang="el-GR" sz="2000" dirty="0">
                <a:latin typeface="+mn-lt"/>
              </a:rPr>
              <a:t>212 </a:t>
            </a:r>
            <a:r>
              <a:rPr lang="en-US" altLang="el-GR" sz="2000" baseline="30000" dirty="0">
                <a:latin typeface="+mn-lt"/>
              </a:rPr>
              <a:t>o</a:t>
            </a:r>
            <a:r>
              <a:rPr lang="en-US" altLang="el-GR" sz="2000" dirty="0">
                <a:latin typeface="+mn-lt"/>
              </a:rPr>
              <a:t>F (100 </a:t>
            </a:r>
            <a:r>
              <a:rPr lang="en-US" altLang="el-GR" sz="2000" baseline="30000" dirty="0">
                <a:latin typeface="+mn-lt"/>
              </a:rPr>
              <a:t>o</a:t>
            </a:r>
            <a:r>
              <a:rPr lang="en-US" altLang="el-GR" sz="2000" dirty="0">
                <a:latin typeface="+mn-lt"/>
              </a:rPr>
              <a:t>C) </a:t>
            </a:r>
            <a:r>
              <a:rPr lang="el-GR" altLang="el-GR" sz="2000" dirty="0">
                <a:latin typeface="+mn-lt"/>
              </a:rPr>
              <a:t>σε ατμοσφαιρική πίεση</a:t>
            </a:r>
            <a:r>
              <a:rPr lang="en-US" altLang="el-GR" sz="2000" dirty="0">
                <a:latin typeface="+mn-lt"/>
              </a:rPr>
              <a:t>. </a:t>
            </a:r>
            <a:endParaRPr lang="el-GR" altLang="el-GR" sz="20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616778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116632"/>
            <a:ext cx="8229600" cy="1080120"/>
          </a:xfrm>
        </p:spPr>
        <p:txBody>
          <a:bodyPr>
            <a:noAutofit/>
          </a:bodyPr>
          <a:lstStyle/>
          <a:p>
            <a:pPr eaLnBrk="1" hangingPunct="1"/>
            <a:r>
              <a:rPr lang="el-GR" altLang="el-GR" dirty="0" smtClean="0"/>
              <a:t>Εξάρτηση της διαλυτότητας από τη θερμοκρασία</a:t>
            </a:r>
            <a:r>
              <a:rPr lang="en-US" altLang="el-GR" dirty="0" smtClean="0"/>
              <a:t> </a:t>
            </a:r>
            <a:r>
              <a:rPr lang="en-US" altLang="el-GR" sz="3000" b="0" dirty="0" smtClean="0"/>
              <a:t>1/2</a:t>
            </a:r>
            <a:endParaRPr lang="el-GR" altLang="el-GR" sz="3000" b="0" dirty="0" smtClean="0"/>
          </a:p>
        </p:txBody>
      </p:sp>
      <p:sp>
        <p:nvSpPr>
          <p:cNvPr id="31747" name="Rectangle 3"/>
          <p:cNvSpPr>
            <a:spLocks noGrp="1" noChangeArrowheads="1"/>
          </p:cNvSpPr>
          <p:nvPr>
            <p:ph idx="1"/>
          </p:nvPr>
        </p:nvSpPr>
        <p:spPr>
          <a:xfrm>
            <a:off x="457200" y="1556792"/>
            <a:ext cx="8229600" cy="4680520"/>
          </a:xfrm>
        </p:spPr>
        <p:txBody>
          <a:bodyPr>
            <a:normAutofit/>
          </a:bodyPr>
          <a:lstStyle/>
          <a:p>
            <a:r>
              <a:rPr lang="el-GR" altLang="el-GR" sz="2800" dirty="0" smtClean="0"/>
              <a:t>Εξαρτάται από τη μεταβολή της ενθαλπίας</a:t>
            </a:r>
            <a:r>
              <a:rPr lang="en-US" altLang="el-GR" sz="2800" dirty="0" smtClean="0"/>
              <a:t>.</a:t>
            </a:r>
            <a:endParaRPr lang="el-GR" altLang="el-GR" sz="2800" dirty="0" smtClean="0"/>
          </a:p>
          <a:p>
            <a:r>
              <a:rPr lang="el-GR" altLang="el-GR" dirty="0" smtClean="0"/>
              <a:t>Αύξηση της ενθαλπίας κατά τη διάλυση (φαινόμενο ενδόθερμο)  </a:t>
            </a:r>
            <a:r>
              <a:rPr lang="en-US" altLang="el-GR" dirty="0" smtClean="0">
                <a:sym typeface="Wingdings" panose="05000000000000000000" pitchFamily="2" charset="2"/>
              </a:rPr>
              <a:t></a:t>
            </a:r>
            <a:r>
              <a:rPr lang="el-GR" altLang="el-GR" dirty="0" smtClean="0"/>
              <a:t>  αύξηση διαλυτότητας με αύξηση της θερμοκρασίας.</a:t>
            </a:r>
            <a:r>
              <a:rPr lang="en-US" altLang="el-GR" dirty="0" smtClean="0"/>
              <a:t>.</a:t>
            </a:r>
            <a:endParaRPr lang="el-GR" altLang="el-GR" dirty="0" smtClean="0"/>
          </a:p>
          <a:p>
            <a:r>
              <a:rPr lang="el-GR" altLang="el-GR" dirty="0" smtClean="0"/>
              <a:t>Ελάττωση της ενθαλπίας κατά τη διάλυση (φαινόμενο εξώθερμο)  </a:t>
            </a:r>
            <a:r>
              <a:rPr lang="en-US" altLang="el-GR" dirty="0" smtClean="0">
                <a:sym typeface="Wingdings" panose="05000000000000000000" pitchFamily="2" charset="2"/>
              </a:rPr>
              <a:t></a:t>
            </a:r>
            <a:r>
              <a:rPr lang="el-GR" altLang="el-GR" dirty="0" smtClean="0"/>
              <a:t>  ελάττωση διαλυτότητας με αύξηση της θερμοκρασίας.</a:t>
            </a:r>
            <a:r>
              <a:rPr lang="en-US" alt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30810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Εξάρτηση της διαλυτότητας από τη </a:t>
            </a:r>
            <a:r>
              <a:rPr lang="el-GR" dirty="0" smtClean="0"/>
              <a:t>θερμοκρασία</a:t>
            </a:r>
            <a:r>
              <a:rPr lang="en-US" dirty="0" smtClean="0"/>
              <a:t> </a:t>
            </a:r>
            <a:r>
              <a:rPr lang="en-US" sz="3000" b="0" dirty="0" smtClean="0"/>
              <a:t>2</a:t>
            </a:r>
            <a:r>
              <a:rPr lang="en-US" altLang="el-GR" sz="30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5122" name="Picture 2" descr="http://www.800mainstreet.com/9/0009-004-sol-v-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648" y="1412776"/>
            <a:ext cx="4681613"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555776" y="5954832"/>
            <a:ext cx="4572000" cy="276999"/>
          </a:xfrm>
          <a:prstGeom prst="rect">
            <a:avLst/>
          </a:prstGeom>
        </p:spPr>
        <p:txBody>
          <a:bodyPr>
            <a:spAutoFit/>
          </a:bodyPr>
          <a:lstStyle/>
          <a:p>
            <a:pPr algn="ctr"/>
            <a:r>
              <a:rPr lang="en-US" sz="1200" dirty="0" smtClean="0">
                <a:latin typeface="+mn-lt"/>
                <a:hlinkClick r:id="rId3"/>
              </a:rPr>
              <a:t>800mainstreet.com</a:t>
            </a:r>
            <a:endParaRPr lang="el-GR" sz="1200" dirty="0">
              <a:latin typeface="+mn-lt"/>
            </a:endParaRPr>
          </a:p>
        </p:txBody>
      </p:sp>
    </p:spTree>
    <p:extLst>
      <p:ext uri="{BB962C8B-B14F-4D97-AF65-F5344CB8AC3E}">
        <p14:creationId xmlns:p14="http://schemas.microsoft.com/office/powerpoint/2010/main" val="933228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16632"/>
            <a:ext cx="9144000" cy="908720"/>
          </a:xfrm>
        </p:spPr>
        <p:txBody>
          <a:bodyPr>
            <a:noAutofit/>
          </a:bodyPr>
          <a:lstStyle/>
          <a:p>
            <a:pPr eaLnBrk="1" hangingPunct="1"/>
            <a:r>
              <a:rPr lang="el-GR" altLang="el-GR" dirty="0" smtClean="0"/>
              <a:t>Εξάρτηση της διαλυτότητας από την πίεση</a:t>
            </a:r>
          </a:p>
        </p:txBody>
      </p:sp>
      <p:sp>
        <p:nvSpPr>
          <p:cNvPr id="33795" name="Rectangle 3"/>
          <p:cNvSpPr>
            <a:spLocks noGrp="1" noChangeArrowheads="1"/>
          </p:cNvSpPr>
          <p:nvPr>
            <p:ph idx="1"/>
          </p:nvPr>
        </p:nvSpPr>
        <p:spPr/>
        <p:txBody>
          <a:bodyPr>
            <a:normAutofit/>
          </a:bodyPr>
          <a:lstStyle/>
          <a:p>
            <a:pPr>
              <a:lnSpc>
                <a:spcPct val="112000"/>
              </a:lnSpc>
              <a:spcBef>
                <a:spcPts val="2400"/>
              </a:spcBef>
            </a:pPr>
            <a:r>
              <a:rPr lang="el-GR" altLang="el-GR" sz="2600" dirty="0" smtClean="0"/>
              <a:t>Η μεταβολή της πίεσης επηρεάζει τη διαλυτότητα </a:t>
            </a:r>
            <a:r>
              <a:rPr lang="el-GR" altLang="el-GR" sz="2600" b="1" dirty="0" smtClean="0"/>
              <a:t>μόνο </a:t>
            </a:r>
            <a:r>
              <a:rPr lang="el-GR" altLang="el-GR" sz="2600" dirty="0" smtClean="0"/>
              <a:t>των αερίων</a:t>
            </a:r>
            <a:r>
              <a:rPr lang="en-US" altLang="el-GR" sz="2600" dirty="0" smtClean="0"/>
              <a:t>.</a:t>
            </a:r>
            <a:endParaRPr lang="el-GR" altLang="el-GR" sz="2600" dirty="0" smtClean="0"/>
          </a:p>
          <a:p>
            <a:pPr>
              <a:lnSpc>
                <a:spcPct val="112000"/>
              </a:lnSpc>
              <a:spcBef>
                <a:spcPts val="2400"/>
              </a:spcBef>
            </a:pPr>
            <a:r>
              <a:rPr lang="el-GR" altLang="el-GR" sz="2600" dirty="0" smtClean="0"/>
              <a:t>Η διαλυτότητα των αερίων σε υγρά αυξάνει σημαντικά με την αύξηση της πίεσης.</a:t>
            </a:r>
            <a:endParaRPr lang="en-US" altLang="el-GR"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937989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Σπύρος Παπαγεωργίου</a:t>
            </a:r>
            <a:r>
              <a:rPr lang="el-GR" sz="2000" dirty="0"/>
              <a:t>. Σπύρος Παπαγεωργίου. «Ανόργανη και Οργανική Χημεία (Θ). </a:t>
            </a:r>
            <a:r>
              <a:rPr lang="el-GR" sz="2000" dirty="0" smtClean="0"/>
              <a:t>Ενότητα </a:t>
            </a:r>
            <a:r>
              <a:rPr lang="en-US" sz="2000" dirty="0" smtClean="0"/>
              <a:t>4:</a:t>
            </a:r>
            <a:r>
              <a:rPr lang="el-GR" sz="2000" dirty="0" smtClean="0"/>
              <a:t> </a:t>
            </a:r>
            <a:r>
              <a:rPr lang="el-GR" sz="2000" dirty="0"/>
              <a:t>Χημεία Διαλυμάτων».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altLang="el-GR" dirty="0" smtClean="0"/>
              <a:t>Αιωρήματα</a:t>
            </a:r>
          </a:p>
        </p:txBody>
      </p:sp>
      <p:sp>
        <p:nvSpPr>
          <p:cNvPr id="2" name="Θέση περιεχομένου 1"/>
          <p:cNvSpPr>
            <a:spLocks noGrp="1"/>
          </p:cNvSpPr>
          <p:nvPr>
            <p:ph idx="1"/>
          </p:nvPr>
        </p:nvSpPr>
        <p:spPr/>
        <p:txBody>
          <a:bodyPr/>
          <a:lstStyle/>
          <a:p>
            <a:r>
              <a:rPr lang="el-GR" dirty="0" smtClean="0"/>
              <a:t>Ομογενή </a:t>
            </a:r>
            <a:r>
              <a:rPr lang="el-GR" dirty="0"/>
              <a:t>μίγματα με διαστάσεις σωματιδίων &gt;1000 nm.</a:t>
            </a:r>
          </a:p>
          <a:p>
            <a:r>
              <a:rPr lang="el-GR" dirty="0" smtClean="0"/>
              <a:t>Σωματίδια </a:t>
            </a:r>
            <a:r>
              <a:rPr lang="el-GR" dirty="0"/>
              <a:t>ορατά με γυμνό μάτι.</a:t>
            </a:r>
          </a:p>
          <a:p>
            <a:r>
              <a:rPr lang="el-GR" dirty="0" smtClean="0"/>
              <a:t>Αίμα</a:t>
            </a:r>
            <a:r>
              <a:rPr lang="el-GR" dirty="0"/>
              <a:t>, </a:t>
            </a:r>
            <a:r>
              <a:rPr lang="en-US" dirty="0"/>
              <a:t>aerosol sprays</a:t>
            </a:r>
            <a:r>
              <a:rPr lang="en-US"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520971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l-GR" dirty="0" smtClean="0"/>
              <a:t>Ισορροπία σε διάλυμα</a:t>
            </a:r>
          </a:p>
        </p:txBody>
      </p:sp>
      <p:sp>
        <p:nvSpPr>
          <p:cNvPr id="7171" name="Rectangle 3"/>
          <p:cNvSpPr>
            <a:spLocks noGrp="1" noChangeArrowheads="1"/>
          </p:cNvSpPr>
          <p:nvPr>
            <p:ph idx="1"/>
          </p:nvPr>
        </p:nvSpPr>
        <p:spPr/>
        <p:txBody>
          <a:bodyPr>
            <a:normAutofit lnSpcReduction="10000"/>
          </a:bodyPr>
          <a:lstStyle/>
          <a:p>
            <a:pPr eaLnBrk="1" hangingPunct="1">
              <a:buFont typeface="Wingdings" pitchFamily="2" charset="2"/>
              <a:buChar char="Ø"/>
            </a:pPr>
            <a:r>
              <a:rPr lang="el-GR" altLang="el-GR" sz="2800" dirty="0" smtClean="0"/>
              <a:t>Διαλυτότητα (</a:t>
            </a:r>
            <a:r>
              <a:rPr lang="en-US" altLang="el-GR" sz="2800" dirty="0" smtClean="0"/>
              <a:t>g </a:t>
            </a:r>
            <a:r>
              <a:rPr lang="el-GR" altLang="el-GR" sz="2800" dirty="0" smtClean="0"/>
              <a:t>σε </a:t>
            </a:r>
            <a:r>
              <a:rPr lang="en-US" altLang="el-GR" sz="2800" dirty="0" smtClean="0"/>
              <a:t>100mL </a:t>
            </a:r>
            <a:r>
              <a:rPr lang="el-GR" altLang="el-GR" sz="2800" dirty="0" smtClean="0"/>
              <a:t>διαλύτη</a:t>
            </a:r>
            <a:r>
              <a:rPr lang="en-US" altLang="el-GR" sz="2800" dirty="0" smtClean="0"/>
              <a:t> </a:t>
            </a:r>
            <a:r>
              <a:rPr lang="el-GR" altLang="el-GR" sz="2800" dirty="0" smtClean="0"/>
              <a:t>και ορισμένη θερμοκρασία).</a:t>
            </a:r>
          </a:p>
          <a:p>
            <a:pPr eaLnBrk="1" hangingPunct="1">
              <a:buFont typeface="Wingdings" pitchFamily="2" charset="2"/>
              <a:buChar char="Ø"/>
            </a:pPr>
            <a:endParaRPr lang="el-GR" altLang="el-GR" sz="2800" dirty="0" smtClean="0"/>
          </a:p>
          <a:p>
            <a:pPr eaLnBrk="1" hangingPunct="1">
              <a:buFontTx/>
              <a:buNone/>
            </a:pPr>
            <a:r>
              <a:rPr lang="el-GR" altLang="el-GR" sz="2400" dirty="0" smtClean="0">
                <a:sym typeface="Wingdings" pitchFamily="2" charset="2"/>
              </a:rPr>
              <a:t> 	Ακόρεστα</a:t>
            </a:r>
            <a:endParaRPr lang="el-GR" altLang="el-GR" sz="2400" u="sng" dirty="0" smtClean="0">
              <a:sym typeface="Wingdings" pitchFamily="2" charset="2"/>
            </a:endParaRPr>
          </a:p>
          <a:p>
            <a:pPr eaLnBrk="1" hangingPunct="1">
              <a:buFont typeface="Wingdings" pitchFamily="2" charset="2"/>
              <a:buChar char="§"/>
            </a:pPr>
            <a:r>
              <a:rPr lang="el-GR" altLang="el-GR" sz="2400" dirty="0" smtClean="0">
                <a:sym typeface="Wingdings" pitchFamily="2" charset="2"/>
              </a:rPr>
              <a:t>Κορεσμένα		διαλύματα</a:t>
            </a:r>
          </a:p>
          <a:p>
            <a:pPr eaLnBrk="1" hangingPunct="1">
              <a:buFont typeface="Wingdings" pitchFamily="2" charset="2"/>
              <a:buChar char="§"/>
            </a:pPr>
            <a:r>
              <a:rPr lang="el-GR" altLang="el-GR" sz="2400" dirty="0" smtClean="0">
                <a:sym typeface="Wingdings" pitchFamily="2" charset="2"/>
              </a:rPr>
              <a:t>Υπέρκορα</a:t>
            </a:r>
          </a:p>
          <a:p>
            <a:pPr eaLnBrk="1" hangingPunct="1">
              <a:buFontTx/>
              <a:buNone/>
            </a:pPr>
            <a:endParaRPr lang="en-US" altLang="el-GR" sz="2800" dirty="0" smtClean="0"/>
          </a:p>
          <a:p>
            <a:pPr eaLnBrk="1" hangingPunct="1">
              <a:buFont typeface="Wingdings" pitchFamily="2" charset="2"/>
              <a:buNone/>
            </a:pPr>
            <a:endParaRPr lang="el-GR" altLang="el-GR" sz="2800" dirty="0" smtClean="0"/>
          </a:p>
          <a:p>
            <a:pPr eaLnBrk="1" hangingPunct="1">
              <a:buFontTx/>
              <a:buNone/>
            </a:pPr>
            <a:r>
              <a:rPr lang="el-GR" altLang="el-GR" sz="2800" dirty="0" smtClean="0"/>
              <a:t>	</a:t>
            </a:r>
            <a:endParaRPr lang="en-US" altLang="el-GR" sz="2800" baseline="30000" dirty="0" smtClean="0">
              <a:sym typeface="Symbol" pitchFamily="18" charset="2"/>
            </a:endParaRPr>
          </a:p>
        </p:txBody>
      </p:sp>
      <p:sp>
        <p:nvSpPr>
          <p:cNvPr id="6" name="Right Brace 5"/>
          <p:cNvSpPr/>
          <p:nvPr/>
        </p:nvSpPr>
        <p:spPr>
          <a:xfrm>
            <a:off x="2590893" y="2852936"/>
            <a:ext cx="346918" cy="14319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050700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l-GR" dirty="0" smtClean="0"/>
              <a:t>Συγκέντρωση διαλυμάτων </a:t>
            </a:r>
            <a:r>
              <a:rPr lang="el-GR" altLang="el-GR" sz="3000" b="0" dirty="0" smtClean="0"/>
              <a:t>1/9</a:t>
            </a:r>
          </a:p>
        </p:txBody>
      </p:sp>
      <p:sp>
        <p:nvSpPr>
          <p:cNvPr id="8195" name="Rectangle 3"/>
          <p:cNvSpPr>
            <a:spLocks noGrp="1" noChangeArrowheads="1"/>
          </p:cNvSpPr>
          <p:nvPr>
            <p:ph idx="1"/>
          </p:nvPr>
        </p:nvSpPr>
        <p:spPr/>
        <p:txBody>
          <a:bodyPr>
            <a:normAutofit/>
          </a:bodyPr>
          <a:lstStyle/>
          <a:p>
            <a:r>
              <a:rPr lang="el-GR" altLang="el-GR" dirty="0" smtClean="0"/>
              <a:t>Το </a:t>
            </a:r>
            <a:r>
              <a:rPr lang="el-GR" altLang="el-GR" b="1" dirty="0" smtClean="0"/>
              <a:t>γραμμομόριο</a:t>
            </a:r>
            <a:r>
              <a:rPr lang="el-GR" altLang="el-GR" dirty="0" smtClean="0"/>
              <a:t> ή </a:t>
            </a:r>
            <a:r>
              <a:rPr lang="el-GR" altLang="el-GR" b="1" dirty="0" smtClean="0"/>
              <a:t>mole</a:t>
            </a:r>
            <a:endParaRPr lang="en-US" altLang="el-GR" dirty="0" smtClean="0"/>
          </a:p>
          <a:p>
            <a:pPr marL="355600" indent="0">
              <a:buNone/>
            </a:pPr>
            <a:r>
              <a:rPr lang="el-GR" altLang="el-GR" dirty="0" smtClean="0"/>
              <a:t>Το mole είναι η ποσότητα μίας ουσίας</a:t>
            </a:r>
            <a:r>
              <a:rPr lang="en-US" altLang="el-GR" dirty="0" smtClean="0"/>
              <a:t>,</a:t>
            </a:r>
            <a:r>
              <a:rPr lang="el-GR" altLang="el-GR" dirty="0" smtClean="0"/>
              <a:t> που περιέχει τόσες στοιχειώδεις οντότητες</a:t>
            </a:r>
            <a:r>
              <a:rPr lang="en-US" altLang="el-GR" dirty="0" smtClean="0"/>
              <a:t>,</a:t>
            </a:r>
            <a:r>
              <a:rPr lang="el-GR" altLang="el-GR" dirty="0" smtClean="0"/>
              <a:t> όσα είναι τα άτομα σε 12 γραμμάρια καθαρού ισοτόπου άνθρακα-12 (</a:t>
            </a:r>
            <a:r>
              <a:rPr lang="el-GR" altLang="el-GR" baseline="30000" dirty="0" smtClean="0"/>
              <a:t>12</a:t>
            </a:r>
            <a:r>
              <a:rPr lang="el-GR" altLang="el-GR" dirty="0" smtClean="0"/>
              <a:t>C). Στην ποσότητα αυτή του άνθρακα-12 (</a:t>
            </a:r>
            <a:r>
              <a:rPr lang="el-GR" altLang="el-GR" baseline="30000" dirty="0" smtClean="0"/>
              <a:t>12</a:t>
            </a:r>
            <a:r>
              <a:rPr lang="el-GR" altLang="el-GR" dirty="0" smtClean="0"/>
              <a:t>C) περιέχονται 6,02214199×10</a:t>
            </a:r>
            <a:r>
              <a:rPr lang="el-GR" altLang="el-GR" baseline="30000" dirty="0" smtClean="0"/>
              <a:t>23</a:t>
            </a:r>
            <a:r>
              <a:rPr lang="el-GR" altLang="el-GR" dirty="0" smtClean="0"/>
              <a:t> άτομα άνθρακα.</a:t>
            </a:r>
            <a:endParaRPr lang="en-US" altLang="el-GR" dirty="0" smtClean="0"/>
          </a:p>
          <a:p>
            <a:pPr marL="355600" indent="0">
              <a:buNone/>
            </a:pPr>
            <a:r>
              <a:rPr lang="el-GR" altLang="el-GR" dirty="0" smtClean="0"/>
              <a:t>Ο αριθμός αυτός ονομάζεται </a:t>
            </a:r>
            <a:r>
              <a:rPr lang="el-GR" altLang="el-GR" b="1" dirty="0" smtClean="0"/>
              <a:t>αριθμός Avogadro</a:t>
            </a:r>
            <a:r>
              <a:rPr lang="el-GR" altLang="el-GR" dirty="0" smtClean="0"/>
              <a:t>, αποτελεί φυσική σταθερά και συμβολίζεται με Ν</a:t>
            </a:r>
            <a:r>
              <a:rPr lang="el-GR" altLang="el-GR" baseline="-25000" dirty="0" smtClean="0"/>
              <a:t>Α</a:t>
            </a:r>
            <a:r>
              <a:rPr lang="el-GR" altLang="el-GR" dirty="0" smtClean="0"/>
              <a:t>.</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420319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altLang="el-GR" dirty="0"/>
              <a:t>Συγκέντρωση διαλυμάτων </a:t>
            </a:r>
            <a:r>
              <a:rPr lang="el-GR" altLang="el-GR" sz="3000" b="0" dirty="0" smtClean="0"/>
              <a:t>2/9</a:t>
            </a:r>
            <a:endParaRPr lang="el-GR" altLang="el-GR" dirty="0" smtClean="0"/>
          </a:p>
        </p:txBody>
      </p:sp>
      <p:sp>
        <p:nvSpPr>
          <p:cNvPr id="9219" name="Rectangle 3"/>
          <p:cNvSpPr>
            <a:spLocks noGrp="1" noChangeArrowheads="1"/>
          </p:cNvSpPr>
          <p:nvPr>
            <p:ph idx="1"/>
          </p:nvPr>
        </p:nvSpPr>
        <p:spPr/>
        <p:txBody>
          <a:bodyPr>
            <a:normAutofit/>
          </a:bodyPr>
          <a:lstStyle/>
          <a:p>
            <a:pPr>
              <a:lnSpc>
                <a:spcPct val="120000"/>
              </a:lnSpc>
            </a:pPr>
            <a:r>
              <a:rPr lang="el-GR" altLang="el-GR" sz="2400" dirty="0" smtClean="0"/>
              <a:t>Το mole είναι η ποσότητα Ν</a:t>
            </a:r>
            <a:r>
              <a:rPr lang="el-GR" altLang="el-GR" sz="2400" baseline="-25000" dirty="0" smtClean="0"/>
              <a:t>Α</a:t>
            </a:r>
            <a:r>
              <a:rPr lang="el-GR" altLang="el-GR" sz="2400" dirty="0" smtClean="0"/>
              <a:t> διακεκριμένων, ομοίων μεταξύ τους, στοιχειωδών οντοτήτων (ατόμων, μορίων, ιόντων, ηλεκτρονίων, στοιχειωδών φορτίων, φωτονίων κ.τ.λ).</a:t>
            </a:r>
            <a:endParaRPr lang="en-US" altLang="el-GR" sz="2400" dirty="0" smtClean="0"/>
          </a:p>
          <a:p>
            <a:pPr lvl="1">
              <a:lnSpc>
                <a:spcPct val="120000"/>
              </a:lnSpc>
            </a:pPr>
            <a:r>
              <a:rPr lang="el-GR" altLang="el-GR" dirty="0" smtClean="0"/>
              <a:t>Γραμμοάτομο (gr-at) – mole ατόμων.</a:t>
            </a:r>
          </a:p>
          <a:p>
            <a:pPr lvl="1">
              <a:lnSpc>
                <a:spcPct val="120000"/>
              </a:lnSpc>
            </a:pPr>
            <a:r>
              <a:rPr lang="el-GR" altLang="el-GR" dirty="0" smtClean="0"/>
              <a:t>Γραμμομόριο (mole) – mole μορίων.</a:t>
            </a:r>
          </a:p>
          <a:p>
            <a:pPr lvl="1">
              <a:lnSpc>
                <a:spcPct val="120000"/>
              </a:lnSpc>
            </a:pPr>
            <a:r>
              <a:rPr lang="el-GR" altLang="el-GR" dirty="0" smtClean="0"/>
              <a:t>Γραμμοϊόν (gr-ion) – mole ιόντων.</a:t>
            </a:r>
          </a:p>
          <a:p>
            <a:pPr lvl="1">
              <a:lnSpc>
                <a:spcPct val="120000"/>
              </a:lnSpc>
            </a:pPr>
            <a:r>
              <a:rPr lang="el-GR" altLang="el-GR" dirty="0" smtClean="0"/>
              <a:t>Γραμμοϊσοδύναμο ή ισοδύναμο βάρος (gr-eq) – mole στοιχειωδών φορτίων (ή ηλεκτρονίων).</a:t>
            </a:r>
            <a:endParaRPr lang="en-US"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437393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altLang="el-GR" dirty="0"/>
              <a:t>Συγκέντρωση διαλυμάτων </a:t>
            </a:r>
            <a:r>
              <a:rPr lang="el-GR" altLang="el-GR" sz="3000" b="0" dirty="0" smtClean="0"/>
              <a:t>3/9</a:t>
            </a:r>
            <a:endParaRPr lang="el-GR" altLang="el-GR" dirty="0" smtClean="0"/>
          </a:p>
        </p:txBody>
      </p:sp>
      <p:sp>
        <p:nvSpPr>
          <p:cNvPr id="10243" name="Rectangle 3"/>
          <p:cNvSpPr>
            <a:spLocks noGrp="1" noChangeArrowheads="1"/>
          </p:cNvSpPr>
          <p:nvPr>
            <p:ph idx="1"/>
          </p:nvPr>
        </p:nvSpPr>
        <p:spPr>
          <a:xfrm>
            <a:off x="457200" y="1196752"/>
            <a:ext cx="8291264" cy="5256584"/>
          </a:xfrm>
        </p:spPr>
        <p:txBody>
          <a:bodyPr>
            <a:noAutofit/>
          </a:bodyPr>
          <a:lstStyle/>
          <a:p>
            <a:r>
              <a:rPr lang="el-GR" altLang="el-GR" sz="2200" b="1" dirty="0" smtClean="0"/>
              <a:t>1 mol ατόμων </a:t>
            </a:r>
            <a:r>
              <a:rPr lang="el-GR" altLang="el-GR" sz="2200" dirty="0" smtClean="0"/>
              <a:t>είναι η ποσότητα ενός στοιχείου που περιέχει 6,02214199×10</a:t>
            </a:r>
            <a:r>
              <a:rPr lang="el-GR" altLang="el-GR" sz="2200" baseline="30000" dirty="0" smtClean="0"/>
              <a:t>23</a:t>
            </a:r>
            <a:r>
              <a:rPr lang="el-GR" altLang="el-GR" sz="2200" dirty="0" smtClean="0"/>
              <a:t> άτομα του στοιχείου. Το mole ατόμων έχει μάζα σε γραμμάρια όσο η σχετική ατομική μάζα Α</a:t>
            </a:r>
            <a:r>
              <a:rPr lang="el-GR" altLang="el-GR" sz="2200" baseline="-25000" dirty="0" smtClean="0"/>
              <a:t>r</a:t>
            </a:r>
            <a:r>
              <a:rPr lang="el-GR" altLang="el-GR" sz="2200" dirty="0" smtClean="0"/>
              <a:t> (ατομικό βάρος) του στοιχείου.</a:t>
            </a:r>
          </a:p>
          <a:p>
            <a:r>
              <a:rPr lang="el-GR" altLang="el-GR" sz="2200" b="1" dirty="0" smtClean="0"/>
              <a:t>1 mole μορίων </a:t>
            </a:r>
            <a:r>
              <a:rPr lang="el-GR" altLang="el-GR" sz="2200" dirty="0" smtClean="0"/>
              <a:t>είναι η ποσότητα ενός στοιχείου ή μίας μοριακής χημικής ένωσης που περιέχει 6,02214199×10</a:t>
            </a:r>
            <a:r>
              <a:rPr lang="el-GR" altLang="el-GR" sz="2200" baseline="30000" dirty="0" smtClean="0"/>
              <a:t>23</a:t>
            </a:r>
            <a:r>
              <a:rPr lang="el-GR" altLang="el-GR" sz="2200" dirty="0" smtClean="0"/>
              <a:t> μόρια του στοιχείου ή της χημικής ένωσης. Στην περίπτωση των ιοντικών χημικών ενώσεων το mole της χημικής ένωσης περιέχει ν×6,02214199×10</a:t>
            </a:r>
            <a:r>
              <a:rPr lang="el-GR" altLang="el-GR" sz="2200" baseline="30000" dirty="0" smtClean="0"/>
              <a:t>23</a:t>
            </a:r>
            <a:r>
              <a:rPr lang="el-GR" altLang="el-GR" sz="2200" dirty="0" smtClean="0"/>
              <a:t> θετικά ή αρνητικά ιόντα, όπου (ν) ο συντελεστής αναλογίας του ιόντος στη γραφή του μοριακού τύπου της ένωσης. Το mole μορίων έχει μάζα σε γραμμάρια όσο η σχετική μοριακή μάζα Μ</a:t>
            </a:r>
            <a:r>
              <a:rPr lang="el-GR" altLang="el-GR" sz="2200" baseline="-25000" dirty="0" smtClean="0"/>
              <a:t>r</a:t>
            </a:r>
            <a:r>
              <a:rPr lang="el-GR" altLang="el-GR" sz="2200" dirty="0" smtClean="0"/>
              <a:t> (μοριακό βάρος) του στοιχείου ή της χημικής ένωσης.</a:t>
            </a:r>
            <a:endParaRPr lang="en-US"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77369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altLang="el-GR" dirty="0"/>
              <a:t>Συγκέντρωση διαλυμάτων </a:t>
            </a:r>
            <a:r>
              <a:rPr lang="el-GR" altLang="el-GR" sz="3000" b="0" dirty="0"/>
              <a:t>4</a:t>
            </a:r>
            <a:r>
              <a:rPr lang="el-GR" altLang="el-GR" sz="3000" b="0" dirty="0" smtClean="0"/>
              <a:t>/9</a:t>
            </a:r>
            <a:endParaRPr lang="el-GR" altLang="el-GR" dirty="0" smtClean="0"/>
          </a:p>
        </p:txBody>
      </p:sp>
      <p:sp>
        <p:nvSpPr>
          <p:cNvPr id="6147" name="Rectangle 3"/>
          <p:cNvSpPr>
            <a:spLocks noGrp="1" noChangeArrowheads="1"/>
          </p:cNvSpPr>
          <p:nvPr>
            <p:ph idx="1"/>
          </p:nvPr>
        </p:nvSpPr>
        <p:spPr/>
        <p:txBody>
          <a:bodyPr>
            <a:noAutofit/>
          </a:bodyPr>
          <a:lstStyle/>
          <a:p>
            <a:pPr>
              <a:defRPr/>
            </a:pPr>
            <a:r>
              <a:rPr lang="el-GR" sz="2200" b="1" dirty="0" smtClean="0"/>
              <a:t>1 mole ιόντων </a:t>
            </a:r>
            <a:r>
              <a:rPr lang="el-GR" sz="2200" dirty="0" smtClean="0"/>
              <a:t>είναι η ποσότητα απλών ή σύνθετων ιόντων που περιέχει 6,02214199×10</a:t>
            </a:r>
            <a:r>
              <a:rPr lang="el-GR" sz="2200" baseline="30000" dirty="0" smtClean="0"/>
              <a:t>23</a:t>
            </a:r>
            <a:r>
              <a:rPr lang="el-GR" sz="2200" dirty="0" smtClean="0"/>
              <a:t> ιόντα. Το mole ιόντων έχει μάζα σε γραμμάρια όσο η σχετική ατομική μάζα Α</a:t>
            </a:r>
            <a:r>
              <a:rPr lang="el-GR" sz="2200" baseline="-25000" dirty="0" smtClean="0"/>
              <a:t>r</a:t>
            </a:r>
            <a:r>
              <a:rPr lang="el-GR" sz="2200" dirty="0" smtClean="0"/>
              <a:t> του στοιχείου (για τα απλά ιόντα) ή η σχετική μοριακή μάζα Μ</a:t>
            </a:r>
            <a:r>
              <a:rPr lang="el-GR" sz="2200" baseline="-25000" dirty="0" smtClean="0"/>
              <a:t>r</a:t>
            </a:r>
            <a:r>
              <a:rPr lang="el-GR" sz="2200" dirty="0" smtClean="0"/>
              <a:t> του σύνθετου ιόντος.</a:t>
            </a:r>
            <a:endParaRPr lang="en-US" sz="2200" dirty="0" smtClean="0"/>
          </a:p>
          <a:p>
            <a:pPr>
              <a:defRPr/>
            </a:pPr>
            <a:r>
              <a:rPr lang="el-GR" sz="2200" b="1" dirty="0" smtClean="0"/>
              <a:t>1 mol στοιχειωδών φορτίων </a:t>
            </a:r>
            <a:r>
              <a:rPr lang="el-GR" sz="2200" dirty="0" smtClean="0"/>
              <a:t>είναι ποσότητα στοιχείου, χημικής ένωσης ή ιόντος ικανού να παρέχει 6,02214199×10</a:t>
            </a:r>
            <a:r>
              <a:rPr lang="el-GR" sz="2200" baseline="30000" dirty="0" smtClean="0"/>
              <a:t>23</a:t>
            </a:r>
            <a:r>
              <a:rPr lang="el-GR" sz="2200" dirty="0" smtClean="0"/>
              <a:t> στοιχειώδη θετικά ή αρνητικά φορτία κατά τη διάρκεια μίας χημικής μεταβολής. Το mole στοιχειωδών φορτίων ενός στοιχείου ή μίας χημικής ένωσης έχει μάζα σε γραμμάρια όσο η σχετική ατομική ή μοριακή μάζα, αντίστοιχα, διαιρεμένη με τον αριθμό φορτίων που το άτομο ή το μόριο παρέχει στη συγκεκριμένη χημική μεταβολή.</a:t>
            </a:r>
            <a:endParaRPr lang="en-US" sz="2200" dirty="0" smtClean="0">
              <a:solidFill>
                <a:schemeClr val="tx1">
                  <a:lumMod val="95000"/>
                  <a:lumOff val="5000"/>
                </a:schemeClr>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7983757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96</TotalTime>
  <Words>2689</Words>
  <Application>Microsoft Office PowerPoint</Application>
  <PresentationFormat>Προβολή στην οθόνη (4:3)</PresentationFormat>
  <Paragraphs>318</Paragraphs>
  <Slides>41</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41</vt:i4>
      </vt:variant>
    </vt:vector>
  </HeadingPairs>
  <TitlesOfParts>
    <vt:vector size="44" baseType="lpstr">
      <vt:lpstr>exo-opistho_simeiomata</vt:lpstr>
      <vt:lpstr>OC_template_updated</vt:lpstr>
      <vt:lpstr>Εξίσωση</vt:lpstr>
      <vt:lpstr>Ανόργανη και Οργανική Χημεία (Θ)</vt:lpstr>
      <vt:lpstr>Διαλύματα</vt:lpstr>
      <vt:lpstr>Κολλοειδή διαλύματα</vt:lpstr>
      <vt:lpstr>Αιωρήματα</vt:lpstr>
      <vt:lpstr>Ισορροπία σε διάλυμα</vt:lpstr>
      <vt:lpstr>Συγκέντρωση διαλυμάτων 1/9</vt:lpstr>
      <vt:lpstr>Συγκέντρωση διαλυμάτων 2/9</vt:lpstr>
      <vt:lpstr>Συγκέντρωση διαλυμάτων 3/9</vt:lpstr>
      <vt:lpstr>Συγκέντρωση διαλυμάτων 4/9</vt:lpstr>
      <vt:lpstr>Συγκέντρωση διαλυμάτων 5/9</vt:lpstr>
      <vt:lpstr>Συγκέντρωση διαλυμάτων Η αναγκαιότητα εισαγωγής mole 1/4</vt:lpstr>
      <vt:lpstr>Συγκέντρωση διαλυμάτων Η αναγκαιότητα εισαγωγής mole 2/4</vt:lpstr>
      <vt:lpstr>Συγκέντρωση διαλυμάτων Η αναγκαιότητα εισαγωγής mole 3/4</vt:lpstr>
      <vt:lpstr>Συγκέντρωση διαλυμάτων Η αναγκαιότητα εισαγωγής mole 4/4</vt:lpstr>
      <vt:lpstr>Συγκέντρωση διαλυμάτων 6/9</vt:lpstr>
      <vt:lpstr>Συγκέντρωση διαλυμάτων 7/9</vt:lpstr>
      <vt:lpstr>Συγκέντρωση διαλυμάτων 8/9</vt:lpstr>
      <vt:lpstr>Συγκέντρωση διαλυμάτων 9/9</vt:lpstr>
      <vt:lpstr>Μετατροπή μεταξύ εκφράσεων συγκέντρωσης 1/2</vt:lpstr>
      <vt:lpstr>Μετατροπή μεταξύ εκφράσεων συγκέντρωσης 2/2</vt:lpstr>
      <vt:lpstr>Αραίωση διαλυμάτων</vt:lpstr>
      <vt:lpstr>Πορεία της διάλυσης 1/4</vt:lpstr>
      <vt:lpstr>Πορεία της διάλυσης 2/4</vt:lpstr>
      <vt:lpstr>Πορεία της διάλυσης 3/4</vt:lpstr>
      <vt:lpstr>Πορεία της διάλυσης 4/4</vt:lpstr>
      <vt:lpstr>Διάλυση στερεών σε υγρά</vt:lpstr>
      <vt:lpstr>Διάλυση υγρών και αερίων σε υγρά</vt:lpstr>
      <vt:lpstr>Διάλυση αερίων σε υγρά 1/4</vt:lpstr>
      <vt:lpstr>Διάλυση αερίων σε υγρά 2/4</vt:lpstr>
      <vt:lpstr>Διάλυση αερίων σε υγρά 3/4</vt:lpstr>
      <vt:lpstr>Διάλυση αερίων σε υγρά 4/4</vt:lpstr>
      <vt:lpstr>Εξάρτηση της διαλυτότητας από τη θερμοκρασία 1/2</vt:lpstr>
      <vt:lpstr>Εξάρτηση της διαλυτότητας από τη θερμοκρασία 2/2</vt:lpstr>
      <vt:lpstr>Εξάρτηση της διαλυτότητας από την πίεση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Ανόργανη και Οργανική Χημεία (Θ)</dc:title>
  <dc:creator>opencourses@teiath.gr</dc:creator>
  <cp:lastModifiedBy>natasakar new</cp:lastModifiedBy>
  <cp:revision>14</cp:revision>
  <dcterms:created xsi:type="dcterms:W3CDTF">2015-05-18T07:37:41Z</dcterms:created>
  <dcterms:modified xsi:type="dcterms:W3CDTF">2015-07-21T10:59:22Z</dcterms:modified>
</cp:coreProperties>
</file>