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92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57" r:id="rId24"/>
    <p:sldId id="262" r:id="rId25"/>
    <p:sldId id="264" r:id="rId26"/>
    <p:sldId id="269" r:id="rId27"/>
    <p:sldId id="270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706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22D4-3D5B-4303-8391-EC6ACD16E9F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49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Ιοντισμός ισχυρών οξέων </a:t>
            </a:r>
            <a:r>
              <a:rPr lang="el-GR" sz="2600" dirty="0" smtClean="0"/>
              <a:t>και βάσεων – pH και </a:t>
            </a:r>
            <a:r>
              <a:rPr lang="el-GR" sz="2600" dirty="0"/>
              <a:t>pOH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dirty="0" smtClean="0"/>
              <a:t>pH </a:t>
            </a:r>
            <a:r>
              <a:rPr lang="el-GR" altLang="el-GR" sz="3600" dirty="0" smtClean="0"/>
              <a:t>και </a:t>
            </a:r>
            <a:r>
              <a:rPr lang="en-US" altLang="el-GR" sz="3600" dirty="0" smtClean="0"/>
              <a:t>pOH </a:t>
            </a:r>
            <a:r>
              <a:rPr lang="en-US" altLang="el-GR" sz="3200" b="0" dirty="0" smtClean="0"/>
              <a:t>3</a:t>
            </a:r>
            <a:r>
              <a:rPr lang="en-US" altLang="el-GR" sz="3200" b="0" dirty="0" smtClean="0"/>
              <a:t>/3</a:t>
            </a:r>
            <a:endParaRPr lang="el-GR" altLang="el-GR" sz="3600" dirty="0" smtClean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31343"/>
              </p:ext>
            </p:extLst>
          </p:nvPr>
        </p:nvGraphicFramePr>
        <p:xfrm>
          <a:off x="179512" y="1687339"/>
          <a:ext cx="8784976" cy="339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728192"/>
                <a:gridCol w="1440160"/>
                <a:gridCol w="1944216"/>
                <a:gridCol w="1728192"/>
              </a:tblGrid>
              <a:tr h="73126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Χαρακτηρισμός</a:t>
                      </a:r>
                      <a:r>
                        <a:rPr lang="el-GR" sz="2000" baseline="0" dirty="0" smtClean="0"/>
                        <a:t> διαλύματος</a:t>
                      </a:r>
                      <a:endParaRPr lang="el-GR" sz="2000" dirty="0"/>
                    </a:p>
                  </a:txBody>
                  <a:tcPr marL="91443" marR="91443" marT="45715" marB="4571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θ</a:t>
                      </a:r>
                      <a:r>
                        <a:rPr lang="el-GR" sz="2000" baseline="30000" dirty="0" smtClean="0"/>
                        <a:t>0</a:t>
                      </a:r>
                      <a:r>
                        <a:rPr lang="en-US" sz="2000" dirty="0" smtClean="0"/>
                        <a:t>C</a:t>
                      </a:r>
                      <a:endParaRPr lang="el-GR" sz="2000" dirty="0"/>
                    </a:p>
                  </a:txBody>
                  <a:tcPr marL="91443" marR="91443" marT="45715" marB="45715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25</a:t>
                      </a:r>
                      <a:r>
                        <a:rPr lang="el-GR" sz="2000" baseline="30000" dirty="0" smtClean="0"/>
                        <a:t>0</a:t>
                      </a:r>
                      <a:r>
                        <a:rPr lang="en-US" sz="2000" dirty="0" smtClean="0"/>
                        <a:t>C</a:t>
                      </a:r>
                      <a:endParaRPr lang="el-GR" sz="2000" dirty="0"/>
                    </a:p>
                  </a:txBody>
                  <a:tcPr marL="91443" marR="91443" marT="45715" marB="45715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3126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Όξινο</a:t>
                      </a:r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</a:tr>
              <a:tr h="73126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Ουδέτερο</a:t>
                      </a:r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</a:tr>
              <a:tr h="120404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Αλκαλικό ή βασικό</a:t>
                      </a:r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91443" marR="91443" marT="45715" marB="45715"/>
                </a:tc>
              </a:tr>
            </a:tbl>
          </a:graphicData>
        </a:graphic>
      </p:graphicFrame>
      <p:graphicFrame>
        <p:nvGraphicFramePr>
          <p:cNvPr id="123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93554"/>
              </p:ext>
            </p:extLst>
          </p:nvPr>
        </p:nvGraphicFramePr>
        <p:xfrm>
          <a:off x="2339752" y="2623443"/>
          <a:ext cx="12969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Εξίσωση" r:id="rId3" imgW="1040948" imgH="241195" progId="Equation.3">
                  <p:embed/>
                </p:oleObj>
              </mc:Choice>
              <mc:Fallback>
                <p:oleObj name="Εξίσωση" r:id="rId3" imgW="104094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623443"/>
                        <a:ext cx="12969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86071"/>
              </p:ext>
            </p:extLst>
          </p:nvPr>
        </p:nvGraphicFramePr>
        <p:xfrm>
          <a:off x="2267744" y="3343523"/>
          <a:ext cx="12969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Εξίσωση" r:id="rId5" imgW="1040948" imgH="241195" progId="Equation.3">
                  <p:embed/>
                </p:oleObj>
              </mc:Choice>
              <mc:Fallback>
                <p:oleObj name="Εξίσωση" r:id="rId5" imgW="104094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343523"/>
                        <a:ext cx="12969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87056"/>
              </p:ext>
            </p:extLst>
          </p:nvPr>
        </p:nvGraphicFramePr>
        <p:xfrm>
          <a:off x="2339752" y="4135611"/>
          <a:ext cx="129698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Εξίσωση" r:id="rId7" imgW="1040948" imgH="241195" progId="Equation.3">
                  <p:embed/>
                </p:oleObj>
              </mc:Choice>
              <mc:Fallback>
                <p:oleObj name="Εξίσωση" r:id="rId7" imgW="104094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35611"/>
                        <a:ext cx="129698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102845"/>
              </p:ext>
            </p:extLst>
          </p:nvPr>
        </p:nvGraphicFramePr>
        <p:xfrm>
          <a:off x="3995936" y="2623443"/>
          <a:ext cx="119221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Εξίσωση" r:id="rId9" imgW="761669" imgH="203112" progId="Equation.3">
                  <p:embed/>
                </p:oleObj>
              </mc:Choice>
              <mc:Fallback>
                <p:oleObj name="Εξίσωση" r:id="rId9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623443"/>
                        <a:ext cx="1192213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91420"/>
              </p:ext>
            </p:extLst>
          </p:nvPr>
        </p:nvGraphicFramePr>
        <p:xfrm>
          <a:off x="3995936" y="3271515"/>
          <a:ext cx="11922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Εξίσωση" r:id="rId11" imgW="761669" imgH="203112" progId="Equation.3">
                  <p:embed/>
                </p:oleObj>
              </mc:Choice>
              <mc:Fallback>
                <p:oleObj name="Εξίσωση" r:id="rId11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71515"/>
                        <a:ext cx="11922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42963"/>
              </p:ext>
            </p:extLst>
          </p:nvPr>
        </p:nvGraphicFramePr>
        <p:xfrm>
          <a:off x="3995936" y="4063603"/>
          <a:ext cx="119221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Εξίσωση" r:id="rId13" imgW="761669" imgH="203112" progId="Equation.3">
                  <p:embed/>
                </p:oleObj>
              </mc:Choice>
              <mc:Fallback>
                <p:oleObj name="Εξίσωση" r:id="rId13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063603"/>
                        <a:ext cx="1192213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73543"/>
              </p:ext>
            </p:extLst>
          </p:nvPr>
        </p:nvGraphicFramePr>
        <p:xfrm>
          <a:off x="5724128" y="2623443"/>
          <a:ext cx="13128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Εξίσωση" r:id="rId15" imgW="1054100" imgH="241300" progId="Equation.3">
                  <p:embed/>
                </p:oleObj>
              </mc:Choice>
              <mc:Fallback>
                <p:oleObj name="Εξίσωση" r:id="rId15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623443"/>
                        <a:ext cx="13128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3798"/>
              </p:ext>
            </p:extLst>
          </p:nvPr>
        </p:nvGraphicFramePr>
        <p:xfrm>
          <a:off x="5652120" y="3343523"/>
          <a:ext cx="131286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Εξίσωση" r:id="rId17" imgW="1054100" imgH="241300" progId="Equation.3">
                  <p:embed/>
                </p:oleObj>
              </mc:Choice>
              <mc:Fallback>
                <p:oleObj name="Εξίσωση" r:id="rId17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343523"/>
                        <a:ext cx="1312863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13569"/>
              </p:ext>
            </p:extLst>
          </p:nvPr>
        </p:nvGraphicFramePr>
        <p:xfrm>
          <a:off x="5580112" y="4135611"/>
          <a:ext cx="131286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Εξίσωση" r:id="rId19" imgW="1054100" imgH="241300" progId="Equation.3">
                  <p:embed/>
                </p:oleObj>
              </mc:Choice>
              <mc:Fallback>
                <p:oleObj name="Εξίσωση" r:id="rId19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135611"/>
                        <a:ext cx="1312863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73933"/>
              </p:ext>
            </p:extLst>
          </p:nvPr>
        </p:nvGraphicFramePr>
        <p:xfrm>
          <a:off x="7812360" y="2623443"/>
          <a:ext cx="7747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Εξίσωση" r:id="rId21" imgW="494870" imgH="203024" progId="Equation.3">
                  <p:embed/>
                </p:oleObj>
              </mc:Choice>
              <mc:Fallback>
                <p:oleObj name="Εξίσωση" r:id="rId21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2623443"/>
                        <a:ext cx="7747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680075"/>
              </p:ext>
            </p:extLst>
          </p:nvPr>
        </p:nvGraphicFramePr>
        <p:xfrm>
          <a:off x="7740352" y="3343523"/>
          <a:ext cx="7953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Εξίσωση" r:id="rId23" imgW="507780" imgH="203112" progId="Equation.3">
                  <p:embed/>
                </p:oleObj>
              </mc:Choice>
              <mc:Fallback>
                <p:oleObj name="Εξίσωση" r:id="rId23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343523"/>
                        <a:ext cx="795337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60411"/>
              </p:ext>
            </p:extLst>
          </p:nvPr>
        </p:nvGraphicFramePr>
        <p:xfrm>
          <a:off x="7740352" y="4135611"/>
          <a:ext cx="7953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Εξίσωση" r:id="rId25" imgW="507780" imgH="203112" progId="Equation.3">
                  <p:embed/>
                </p:oleObj>
              </mc:Choice>
              <mc:Fallback>
                <p:oleObj name="Εξίσωση" r:id="rId25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135611"/>
                        <a:ext cx="79533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8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368152"/>
          </a:xfrm>
          <a:solidFill>
            <a:srgbClr val="004A82"/>
          </a:solidFill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541338" algn="l"/>
            <a:r>
              <a:rPr lang="el-GR" sz="4400" dirty="0" smtClean="0">
                <a:solidFill>
                  <a:schemeClr val="bg1"/>
                </a:solidFill>
              </a:rPr>
              <a:t>Ερωτήσεις </a:t>
            </a:r>
            <a:endParaRPr lang="el-G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1/10</a:t>
            </a:r>
            <a:endParaRPr lang="el-GR" sz="3000" b="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altLang="el-GR" dirty="0" smtClean="0"/>
              <a:t>Όταν διαλύεται βάση σε νερό, σε σταθερή θερμοκρασία, η τιμή του γινομένου [Η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Ο</a:t>
            </a:r>
            <a:r>
              <a:rPr lang="el-GR" altLang="el-GR" baseline="30000" dirty="0" smtClean="0"/>
              <a:t>+</a:t>
            </a:r>
            <a:r>
              <a:rPr lang="el-GR" altLang="el-GR" dirty="0" smtClean="0"/>
              <a:t>][ΟΗ</a:t>
            </a:r>
            <a:r>
              <a:rPr lang="el-GR" altLang="el-GR" baseline="30000" dirty="0" smtClean="0"/>
              <a:t>-</a:t>
            </a:r>
            <a:r>
              <a:rPr lang="el-GR" altLang="el-GR" dirty="0" smtClean="0"/>
              <a:t>]</a:t>
            </a:r>
          </a:p>
          <a:p>
            <a:pPr marL="541338" indent="0">
              <a:buNone/>
            </a:pPr>
            <a:r>
              <a:rPr lang="el-GR" altLang="el-GR" dirty="0" smtClean="0"/>
              <a:t>Α. αυξάνεται λόγω αύξησης των ΟΗ</a:t>
            </a:r>
            <a:r>
              <a:rPr lang="el-GR" altLang="el-GR" baseline="30000" dirty="0" smtClean="0"/>
              <a:t>-</a:t>
            </a:r>
          </a:p>
          <a:p>
            <a:pPr marL="541338" indent="0">
              <a:buNone/>
            </a:pPr>
            <a:r>
              <a:rPr lang="el-GR" altLang="el-GR" dirty="0" smtClean="0"/>
              <a:t>Β. μειώνεται λόγω μείωσης των Η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Ο</a:t>
            </a:r>
            <a:r>
              <a:rPr lang="el-GR" altLang="el-GR" baseline="30000" dirty="0" smtClean="0"/>
              <a:t>+</a:t>
            </a:r>
          </a:p>
          <a:p>
            <a:pPr marL="541338" indent="0">
              <a:buNone/>
            </a:pPr>
            <a:r>
              <a:rPr lang="el-GR" altLang="el-GR" dirty="0" smtClean="0"/>
              <a:t>Γ. παραμένει σταθερή</a:t>
            </a:r>
          </a:p>
          <a:p>
            <a:pPr marL="541338" indent="0">
              <a:buNone/>
            </a:pPr>
            <a:r>
              <a:rPr lang="el-GR" altLang="el-GR" dirty="0" smtClean="0"/>
              <a:t>Δ. αυξάνεται ή μειώνεται ανάλογα με την τιμή της θερμοκρασίας</a:t>
            </a:r>
            <a:endParaRPr lang="el-GR" altLang="el-GR" baseline="30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810813" y="3282272"/>
            <a:ext cx="3312368" cy="7227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883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2/10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el-GR" altLang="el-GR" dirty="0" smtClean="0"/>
              <a:t>Ποια από τις παρακάτω καταστάσεις, που αφορά υδατικό διάλυμα ισχυρού μονοπρωτικού οξέος (</a:t>
            </a:r>
            <a:r>
              <a:rPr lang="en-US" altLang="el-GR" dirty="0" smtClean="0"/>
              <a:t>HCl)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pH=2</a:t>
            </a:r>
            <a:r>
              <a:rPr lang="el-GR" altLang="el-GR" dirty="0" smtClean="0"/>
              <a:t>, είναι λανθασμένη:</a:t>
            </a:r>
          </a:p>
          <a:p>
            <a:pPr marL="444500" indent="0">
              <a:buNone/>
            </a:pPr>
            <a:r>
              <a:rPr lang="el-GR" altLang="el-GR" dirty="0" smtClean="0"/>
              <a:t>Α. η [Η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Ο</a:t>
            </a:r>
            <a:r>
              <a:rPr lang="el-GR" altLang="el-GR" baseline="30000" dirty="0" smtClean="0"/>
              <a:t>+</a:t>
            </a:r>
            <a:r>
              <a:rPr lang="el-GR" altLang="el-GR" dirty="0" smtClean="0"/>
              <a:t>]= 10</a:t>
            </a:r>
            <a:r>
              <a:rPr lang="el-GR" altLang="el-GR" baseline="30000" dirty="0" smtClean="0"/>
              <a:t>-2</a:t>
            </a:r>
            <a:r>
              <a:rPr lang="el-GR" altLang="el-GR" dirty="0" smtClean="0"/>
              <a:t> </a:t>
            </a:r>
            <a:r>
              <a:rPr lang="en-US" altLang="el-GR" dirty="0" smtClean="0"/>
              <a:t>mol/L</a:t>
            </a:r>
          </a:p>
          <a:p>
            <a:pPr marL="444500" indent="0">
              <a:buNone/>
            </a:pPr>
            <a:r>
              <a:rPr lang="el-GR" altLang="el-GR" dirty="0" smtClean="0"/>
              <a:t>Β. η [</a:t>
            </a:r>
            <a:r>
              <a:rPr lang="en-US" altLang="el-GR" dirty="0" smtClean="0"/>
              <a:t>OH</a:t>
            </a:r>
            <a:r>
              <a:rPr lang="en-US" altLang="el-GR" baseline="30000" dirty="0" smtClean="0"/>
              <a:t>-</a:t>
            </a:r>
            <a:r>
              <a:rPr lang="el-GR" altLang="el-GR" dirty="0" smtClean="0"/>
              <a:t>]= 10</a:t>
            </a:r>
            <a:r>
              <a:rPr lang="el-GR" altLang="el-GR" baseline="30000" dirty="0" smtClean="0"/>
              <a:t>-</a:t>
            </a:r>
            <a:r>
              <a:rPr lang="en-US" altLang="el-GR" baseline="30000" dirty="0" smtClean="0"/>
              <a:t>1</a:t>
            </a:r>
            <a:r>
              <a:rPr lang="el-GR" altLang="el-GR" baseline="30000" dirty="0" smtClean="0"/>
              <a:t>2</a:t>
            </a:r>
            <a:r>
              <a:rPr lang="el-GR" altLang="el-GR" dirty="0" smtClean="0"/>
              <a:t> </a:t>
            </a:r>
            <a:r>
              <a:rPr lang="en-US" altLang="el-GR" dirty="0" smtClean="0"/>
              <a:t>mol/L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marL="444500" indent="0">
              <a:buNone/>
            </a:pPr>
            <a:r>
              <a:rPr lang="el-GR" altLang="el-GR" dirty="0" smtClean="0"/>
              <a:t>Γ. υπάρχουν 10</a:t>
            </a:r>
            <a:r>
              <a:rPr lang="el-GR" altLang="el-GR" baseline="30000" dirty="0" smtClean="0"/>
              <a:t>-4</a:t>
            </a:r>
            <a:r>
              <a:rPr lang="el-GR" altLang="el-GR" dirty="0" smtClean="0"/>
              <a:t> </a:t>
            </a:r>
            <a:r>
              <a:rPr lang="en-US" altLang="el-GR" dirty="0" smtClean="0"/>
              <a:t>mol </a:t>
            </a:r>
            <a:r>
              <a:rPr lang="el-GR" altLang="el-GR" dirty="0" smtClean="0"/>
              <a:t>Η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Ο</a:t>
            </a:r>
            <a:r>
              <a:rPr lang="el-GR" altLang="el-GR" baseline="30000" dirty="0" smtClean="0"/>
              <a:t>+</a:t>
            </a:r>
            <a:r>
              <a:rPr lang="el-GR" altLang="el-GR" dirty="0" smtClean="0"/>
              <a:t> σε 10 </a:t>
            </a:r>
            <a:r>
              <a:rPr lang="en-US" altLang="el-GR" dirty="0" smtClean="0"/>
              <a:t>mL</a:t>
            </a:r>
            <a:r>
              <a:rPr lang="el-GR" altLang="el-GR" dirty="0" smtClean="0"/>
              <a:t> διαλύματος</a:t>
            </a:r>
          </a:p>
          <a:p>
            <a:pPr marL="444500" indent="0">
              <a:buNone/>
            </a:pPr>
            <a:r>
              <a:rPr lang="el-GR" altLang="el-GR" dirty="0" smtClean="0"/>
              <a:t>Δ. 1</a:t>
            </a:r>
            <a:r>
              <a:rPr lang="en-US" altLang="el-GR" dirty="0" smtClean="0"/>
              <a:t>L </a:t>
            </a:r>
            <a:r>
              <a:rPr lang="el-GR" altLang="el-GR" dirty="0" smtClean="0"/>
              <a:t>διαλύματος εξουδετερώνεται πλήρως από 10</a:t>
            </a:r>
            <a:r>
              <a:rPr lang="el-GR" altLang="el-GR" baseline="30000" dirty="0" smtClean="0"/>
              <a:t>-2</a:t>
            </a:r>
            <a:r>
              <a:rPr lang="el-GR" altLang="el-GR" dirty="0" smtClean="0"/>
              <a:t> </a:t>
            </a:r>
            <a:r>
              <a:rPr lang="en-US" altLang="el-GR" dirty="0" smtClean="0"/>
              <a:t>mol</a:t>
            </a:r>
            <a:r>
              <a:rPr lang="el-GR" altLang="el-GR" dirty="0" smtClean="0"/>
              <a:t> ΚΟΗ</a:t>
            </a:r>
          </a:p>
          <a:p>
            <a:pPr marL="444500" indent="0">
              <a:buNone/>
            </a:pPr>
            <a:r>
              <a:rPr lang="el-GR" altLang="el-GR" dirty="0" smtClean="0"/>
              <a:t>Ε. </a:t>
            </a:r>
            <a:r>
              <a:rPr lang="en-US" altLang="el-GR" dirty="0" smtClean="0"/>
              <a:t>C=0,01M</a:t>
            </a:r>
            <a:endParaRPr lang="el-GR" altLang="el-GR" dirty="0" smtClean="0"/>
          </a:p>
          <a:p>
            <a:pPr marL="444500" indent="0">
              <a:buNone/>
            </a:pPr>
            <a:r>
              <a:rPr lang="en-US" altLang="el-GR" baseline="30000" dirty="0" smtClean="0"/>
              <a:t>				</a:t>
            </a:r>
            <a:endParaRPr lang="el-GR" altLang="el-GR" baseline="30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683568" y="2996952"/>
            <a:ext cx="345638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3867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3/10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el-GR" altLang="el-GR" dirty="0" smtClean="0"/>
              <a:t>Το </a:t>
            </a:r>
            <a:r>
              <a:rPr lang="en-US" altLang="el-GR" dirty="0" smtClean="0"/>
              <a:t>pH</a:t>
            </a:r>
            <a:r>
              <a:rPr lang="el-GR" altLang="el-GR" dirty="0" smtClean="0"/>
              <a:t> υδατικού διαλύματος </a:t>
            </a:r>
            <a:r>
              <a:rPr lang="en-US" altLang="el-GR" dirty="0" smtClean="0"/>
              <a:t>HCl</a:t>
            </a:r>
            <a:r>
              <a:rPr lang="el-GR" altLang="el-GR" dirty="0" smtClean="0"/>
              <a:t> αυξάνεται:</a:t>
            </a:r>
          </a:p>
          <a:p>
            <a:pPr marL="541338" indent="0">
              <a:buNone/>
            </a:pPr>
            <a:r>
              <a:rPr lang="el-GR" altLang="el-GR" dirty="0" smtClean="0"/>
              <a:t>Α. αν προσθέσουμε ποσότητα βάσης</a:t>
            </a:r>
            <a:endParaRPr lang="en-US" altLang="el-GR" dirty="0" smtClean="0"/>
          </a:p>
          <a:p>
            <a:pPr marL="541338" indent="0">
              <a:buNone/>
            </a:pPr>
            <a:r>
              <a:rPr lang="el-GR" altLang="el-GR" dirty="0" smtClean="0"/>
              <a:t>Β. αν προσθέσουμε διάλυμα </a:t>
            </a:r>
            <a:r>
              <a:rPr lang="en-US" altLang="el-GR" dirty="0" smtClean="0"/>
              <a:t>HCl</a:t>
            </a:r>
            <a:r>
              <a:rPr lang="el-GR" altLang="el-GR" dirty="0" smtClean="0"/>
              <a:t> της ίδιας συγκέντρωσης</a:t>
            </a:r>
            <a:endParaRPr lang="en-US" altLang="el-GR" dirty="0" smtClean="0"/>
          </a:p>
          <a:p>
            <a:pPr marL="541338" indent="0">
              <a:buNone/>
            </a:pPr>
            <a:r>
              <a:rPr lang="el-GR" altLang="el-GR" dirty="0" smtClean="0"/>
              <a:t>Γ. αν αραιώσουμε το διάλυμα</a:t>
            </a:r>
          </a:p>
          <a:p>
            <a:pPr marL="541338" indent="0">
              <a:buNone/>
            </a:pPr>
            <a:r>
              <a:rPr lang="el-GR" altLang="el-GR" dirty="0" smtClean="0"/>
              <a:t>Δ. αν αφαιρέσουμε διαλύτη</a:t>
            </a:r>
          </a:p>
          <a:p>
            <a:pPr marL="541338" indent="0">
              <a:buNone/>
            </a:pPr>
            <a:r>
              <a:rPr lang="en-US" altLang="el-GR" baseline="30000" dirty="0" smtClean="0"/>
              <a:t>				</a:t>
            </a:r>
            <a:endParaRPr lang="el-GR" altLang="el-GR" baseline="30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835968" y="1772816"/>
            <a:ext cx="5032176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Έλλειψη 5"/>
          <p:cNvSpPr/>
          <p:nvPr/>
        </p:nvSpPr>
        <p:spPr>
          <a:xfrm>
            <a:off x="800456" y="2936288"/>
            <a:ext cx="4275599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471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4/10</a:t>
            </a:r>
            <a:endParaRPr lang="el-GR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l-GR" altLang="el-GR" dirty="0" smtClean="0"/>
              <a:t>Σε διάλυμα </a:t>
            </a:r>
            <a:r>
              <a:rPr lang="en-US" altLang="el-GR" dirty="0" smtClean="0"/>
              <a:t>HCl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pH=2</a:t>
            </a:r>
            <a:r>
              <a:rPr lang="el-GR" altLang="el-GR" dirty="0" smtClean="0"/>
              <a:t> στους 25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C, </a:t>
            </a:r>
            <a:r>
              <a:rPr lang="el-GR" altLang="el-GR" dirty="0" smtClean="0"/>
              <a:t>προσθέτουμε νερό και παίρνουμε αραιωμένο διάλυμα με </a:t>
            </a:r>
            <a:r>
              <a:rPr lang="en-US" altLang="el-GR" dirty="0" smtClean="0"/>
              <a:t>pH:</a:t>
            </a:r>
            <a:endParaRPr lang="el-GR" altLang="el-GR" dirty="0" smtClean="0"/>
          </a:p>
          <a:p>
            <a:pPr marL="541338" indent="0">
              <a:buNone/>
            </a:pPr>
            <a:r>
              <a:rPr lang="el-GR" altLang="el-GR" dirty="0" smtClean="0"/>
              <a:t>Α. </a:t>
            </a:r>
            <a:r>
              <a:rPr lang="en-US" altLang="el-GR" dirty="0" smtClean="0"/>
              <a:t>1,5</a:t>
            </a:r>
          </a:p>
          <a:p>
            <a:pPr marL="541338" indent="0">
              <a:buNone/>
            </a:pPr>
            <a:r>
              <a:rPr lang="el-GR" altLang="el-GR" dirty="0" smtClean="0"/>
              <a:t>Β. </a:t>
            </a:r>
            <a:r>
              <a:rPr lang="en-US" altLang="el-GR" dirty="0" smtClean="0"/>
              <a:t>12</a:t>
            </a:r>
          </a:p>
          <a:p>
            <a:pPr marL="541338" indent="0">
              <a:buNone/>
            </a:pPr>
            <a:r>
              <a:rPr lang="el-GR" altLang="el-GR" dirty="0" smtClean="0"/>
              <a:t>Γ. </a:t>
            </a:r>
            <a:r>
              <a:rPr lang="en-US" altLang="el-GR" dirty="0" smtClean="0"/>
              <a:t>2,5</a:t>
            </a:r>
            <a:endParaRPr lang="el-GR" altLang="el-GR" dirty="0" smtClean="0"/>
          </a:p>
          <a:p>
            <a:pPr marL="541338" indent="0">
              <a:buNone/>
            </a:pPr>
            <a:r>
              <a:rPr lang="el-GR" altLang="el-GR" dirty="0" smtClean="0"/>
              <a:t>Δ. </a:t>
            </a:r>
            <a:r>
              <a:rPr lang="en-US" altLang="el-GR" dirty="0" smtClean="0"/>
              <a:t>7</a:t>
            </a:r>
            <a:endParaRPr lang="el-GR" altLang="el-GR" dirty="0" smtClean="0"/>
          </a:p>
          <a:p>
            <a:pPr marL="541338" indent="0">
              <a:buNone/>
            </a:pPr>
            <a:r>
              <a:rPr lang="en-US" altLang="el-GR" baseline="30000" dirty="0" smtClean="0"/>
              <a:t>				</a:t>
            </a:r>
            <a:endParaRPr lang="el-GR" altLang="el-GR" baseline="30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755576" y="3356992"/>
            <a:ext cx="129614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360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5/10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 startAt="5"/>
            </a:pPr>
            <a:r>
              <a:rPr lang="el-GR" altLang="el-GR" dirty="0" smtClean="0"/>
              <a:t>Υδατικό διάλυμα </a:t>
            </a:r>
            <a:r>
              <a:rPr lang="en-US" altLang="el-GR" dirty="0" smtClean="0"/>
              <a:t>NaCl</a:t>
            </a:r>
            <a:r>
              <a:rPr lang="el-GR" altLang="el-GR" dirty="0" smtClean="0"/>
              <a:t> έχει </a:t>
            </a:r>
            <a:r>
              <a:rPr lang="en-US" altLang="el-GR" dirty="0" smtClean="0"/>
              <a:t>pH=</a:t>
            </a:r>
            <a:r>
              <a:rPr lang="el-GR" altLang="el-GR" dirty="0" smtClean="0"/>
              <a:t>7 στους 25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C. </a:t>
            </a:r>
            <a:r>
              <a:rPr lang="el-GR" altLang="el-GR" dirty="0" smtClean="0"/>
              <a:t> Το διάλυμα θερμαίνεται στους 40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. Το </a:t>
            </a:r>
            <a:r>
              <a:rPr lang="en-US" altLang="el-GR" dirty="0" smtClean="0"/>
              <a:t>pH</a:t>
            </a:r>
            <a:r>
              <a:rPr lang="el-GR" altLang="el-GR" dirty="0" smtClean="0"/>
              <a:t> του νέου διαλύματος θα είναι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marL="541338" indent="0" eaLnBrk="1" hangingPunct="1">
              <a:buFont typeface="Wingdings" pitchFamily="2" charset="2"/>
              <a:buNone/>
            </a:pPr>
            <a:r>
              <a:rPr lang="el-GR" altLang="el-GR" dirty="0" smtClean="0"/>
              <a:t>Α. ίσο με 7</a:t>
            </a:r>
            <a:endParaRPr lang="en-US" altLang="el-GR" dirty="0" smtClean="0"/>
          </a:p>
          <a:p>
            <a:pPr marL="541338" indent="0" eaLnBrk="1" hangingPunct="1">
              <a:buFont typeface="Wingdings" pitchFamily="2" charset="2"/>
              <a:buNone/>
            </a:pPr>
            <a:r>
              <a:rPr lang="el-GR" altLang="el-GR" dirty="0" smtClean="0"/>
              <a:t>Β. μεγαλύτερο από 7</a:t>
            </a:r>
            <a:endParaRPr lang="en-US" altLang="el-GR" dirty="0" smtClean="0"/>
          </a:p>
          <a:p>
            <a:pPr marL="541338" indent="0" eaLnBrk="1" hangingPunct="1">
              <a:buFont typeface="Wingdings" pitchFamily="2" charset="2"/>
              <a:buNone/>
            </a:pPr>
            <a:r>
              <a:rPr lang="el-GR" altLang="el-GR" dirty="0" smtClean="0"/>
              <a:t>Γ. μικρότερο από 7</a:t>
            </a:r>
          </a:p>
          <a:p>
            <a:pPr marL="541338" indent="0" eaLnBrk="1" hangingPunct="1">
              <a:buFont typeface="Wingdings" pitchFamily="2" charset="2"/>
              <a:buNone/>
            </a:pPr>
            <a:r>
              <a:rPr lang="el-GR" altLang="el-GR" dirty="0" smtClean="0"/>
              <a:t>Δ. δε μπορεί να προβλεφθεί</a:t>
            </a:r>
          </a:p>
          <a:p>
            <a:pPr marL="541338" indent="0" eaLnBrk="1" hangingPunct="1">
              <a:buFont typeface="Wingdings" pitchFamily="2" charset="2"/>
              <a:buNone/>
            </a:pPr>
            <a:r>
              <a:rPr lang="en-US" altLang="el-GR" baseline="30000" dirty="0" smtClean="0"/>
              <a:t>				</a:t>
            </a:r>
            <a:endParaRPr lang="el-GR" altLang="el-GR" baseline="30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755576" y="3645024"/>
            <a:ext cx="29523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2088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6/10</a:t>
            </a:r>
            <a:endParaRPr lang="el-GR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altLang="el-GR" dirty="0" smtClean="0"/>
              <a:t>Ποιο από τα παρακάτω διαλύματα μπορεί να έχει </a:t>
            </a:r>
            <a:r>
              <a:rPr lang="en-US" altLang="el-GR" dirty="0" smtClean="0"/>
              <a:t>pH=</a:t>
            </a:r>
            <a:r>
              <a:rPr lang="el-GR" altLang="el-GR" dirty="0" smtClean="0"/>
              <a:t>7 στους 60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:</a:t>
            </a:r>
          </a:p>
          <a:p>
            <a:pPr marL="541338" indent="0">
              <a:buNone/>
            </a:pPr>
            <a:r>
              <a:rPr lang="el-GR" altLang="el-GR" dirty="0" smtClean="0"/>
              <a:t>Α. διάλυμα </a:t>
            </a:r>
            <a:r>
              <a:rPr lang="en-US" altLang="el-GR" dirty="0" smtClean="0"/>
              <a:t>NaCl</a:t>
            </a:r>
          </a:p>
          <a:p>
            <a:pPr marL="541338" indent="0">
              <a:buNone/>
            </a:pPr>
            <a:r>
              <a:rPr lang="el-GR" altLang="el-GR" dirty="0" smtClean="0"/>
              <a:t>Β. διάλυμα </a:t>
            </a:r>
            <a:r>
              <a:rPr lang="en-US" altLang="el-GR" dirty="0" smtClean="0"/>
              <a:t>CH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COOH</a:t>
            </a:r>
            <a:r>
              <a:rPr lang="el-GR" altLang="el-GR" dirty="0" smtClean="0">
                <a:solidFill>
                  <a:schemeClr val="folHlink"/>
                </a:solidFill>
              </a:rPr>
              <a:t> </a:t>
            </a:r>
            <a:endParaRPr lang="en-US" altLang="el-GR" dirty="0" smtClean="0">
              <a:solidFill>
                <a:schemeClr val="folHlink"/>
              </a:solidFill>
            </a:endParaRPr>
          </a:p>
          <a:p>
            <a:pPr marL="541338" indent="0">
              <a:buNone/>
            </a:pPr>
            <a:r>
              <a:rPr lang="el-GR" altLang="el-GR" dirty="0" smtClean="0"/>
              <a:t>Γ. διάλυμα </a:t>
            </a:r>
            <a:r>
              <a:rPr lang="en-US" altLang="el-GR" dirty="0" smtClean="0"/>
              <a:t>NH</a:t>
            </a:r>
            <a:r>
              <a:rPr lang="en-US" altLang="el-GR" baseline="-25000" dirty="0" smtClean="0"/>
              <a:t>3</a:t>
            </a:r>
            <a:endParaRPr lang="el-GR" altLang="el-GR" baseline="-25000" dirty="0" smtClean="0"/>
          </a:p>
          <a:p>
            <a:pPr marL="541338" indent="0">
              <a:buNone/>
            </a:pPr>
            <a:r>
              <a:rPr lang="el-GR" altLang="el-GR" dirty="0" smtClean="0"/>
              <a:t>Δ. διάλυμα </a:t>
            </a:r>
            <a:r>
              <a:rPr lang="en-US" altLang="el-GR" dirty="0" smtClean="0"/>
              <a:t>HCl</a:t>
            </a:r>
            <a:endParaRPr lang="el-GR" altLang="el-GR" baseline="30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899592" y="3212976"/>
            <a:ext cx="230425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992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7/10</a:t>
            </a:r>
            <a:endParaRPr lang="el-GR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7"/>
            </a:pPr>
            <a:r>
              <a:rPr lang="el-GR" altLang="el-GR" dirty="0" smtClean="0"/>
              <a:t>Στους θ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 υδατικό διάλυμα </a:t>
            </a:r>
            <a:r>
              <a:rPr lang="en-US" altLang="el-GR" dirty="0" smtClean="0"/>
              <a:t>NaCl</a:t>
            </a:r>
            <a:r>
              <a:rPr lang="el-GR" altLang="el-GR" dirty="0" smtClean="0"/>
              <a:t> έχει </a:t>
            </a:r>
            <a:r>
              <a:rPr lang="en-US" altLang="el-GR" dirty="0" smtClean="0"/>
              <a:t>pH=</a:t>
            </a:r>
            <a:r>
              <a:rPr lang="el-GR" altLang="el-GR" dirty="0" smtClean="0"/>
              <a:t>7,5. Ποιες από τις παρακάτω προτάσεις είναι σωστές και ποιες λανθασμένες;</a:t>
            </a:r>
            <a:endParaRPr lang="en-US" altLang="el-GR" dirty="0" smtClean="0"/>
          </a:p>
          <a:p>
            <a:pPr marL="444500" indent="0">
              <a:buNone/>
            </a:pPr>
            <a:r>
              <a:rPr lang="el-GR" altLang="el-GR" dirty="0" smtClean="0"/>
              <a:t>Α. το διάλυμα είναι βασικό</a:t>
            </a:r>
            <a:endParaRPr lang="en-US" altLang="el-GR" dirty="0" smtClean="0"/>
          </a:p>
          <a:p>
            <a:pPr marL="444500" indent="0"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Β. η θερμοκρασία του διαλύματος είναι μικρότερη από 25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n-US" altLang="el-GR" b="1" dirty="0" smtClean="0">
                <a:solidFill>
                  <a:srgbClr val="004A82"/>
                </a:solidFill>
              </a:rPr>
              <a:t>C</a:t>
            </a:r>
            <a:r>
              <a:rPr lang="el-GR" altLang="el-GR" b="1" dirty="0" smtClean="0">
                <a:solidFill>
                  <a:srgbClr val="004A82"/>
                </a:solidFill>
              </a:rPr>
              <a:t> </a:t>
            </a:r>
            <a:endParaRPr lang="en-US" altLang="el-GR" b="1" dirty="0" smtClean="0">
              <a:solidFill>
                <a:srgbClr val="004A82"/>
              </a:solidFill>
            </a:endParaRPr>
          </a:p>
          <a:p>
            <a:pPr marL="444500" indent="0"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Γ. ισχύει </a:t>
            </a:r>
            <a:r>
              <a:rPr lang="en-US" altLang="el-GR" b="1" dirty="0" smtClean="0">
                <a:solidFill>
                  <a:srgbClr val="004A82"/>
                </a:solidFill>
              </a:rPr>
              <a:t>pH=pOH=7,5</a:t>
            </a:r>
            <a:endParaRPr lang="el-GR" altLang="el-GR" b="1" baseline="-25000" dirty="0" smtClean="0">
              <a:solidFill>
                <a:srgbClr val="004A82"/>
              </a:solidFill>
            </a:endParaRPr>
          </a:p>
          <a:p>
            <a:pPr marL="444500" indent="0">
              <a:buNone/>
            </a:pPr>
            <a:r>
              <a:rPr lang="el-GR" altLang="el-GR" dirty="0" smtClean="0"/>
              <a:t>Δ. η τιμή της </a:t>
            </a:r>
            <a:r>
              <a:rPr lang="en-US" altLang="el-GR" dirty="0" smtClean="0"/>
              <a:t>K</a:t>
            </a:r>
            <a:r>
              <a:rPr lang="en-US" altLang="el-GR" baseline="-25000" dirty="0" smtClean="0"/>
              <a:t>w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10</a:t>
            </a:r>
            <a:r>
              <a:rPr lang="el-GR" altLang="el-GR" baseline="30000" dirty="0" smtClean="0"/>
              <a:t>-14</a:t>
            </a:r>
          </a:p>
          <a:p>
            <a:pPr marL="444500" indent="0">
              <a:buNone/>
            </a:pPr>
            <a:r>
              <a:rPr lang="en-US" altLang="el-GR" baseline="30000" dirty="0" smtClean="0"/>
              <a:t>				</a:t>
            </a:r>
            <a:endParaRPr lang="el-GR" altLang="el-GR" baseline="30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2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/>
              <a:t>8</a:t>
            </a:r>
            <a:r>
              <a:rPr lang="el-GR" sz="3000" b="0" dirty="0" smtClean="0"/>
              <a:t>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 startAt="8"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Ποιο το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pH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διαλύματος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 NaOH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0.520 M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, στους 25</a:t>
            </a:r>
            <a:r>
              <a:rPr lang="el-GR" altLang="el-GR" baseline="30000" dirty="0">
                <a:ea typeface="Calibri" pitchFamily="34" charset="0"/>
                <a:cs typeface="Times New Roman" pitchFamily="18" charset="0"/>
              </a:rPr>
              <a:t>ο</a:t>
            </a:r>
            <a:r>
              <a:rPr lang="en-US" altLang="el-GR" dirty="0" smtClean="0">
                <a:ea typeface="Calibri" pitchFamily="34" charset="0"/>
                <a:cs typeface="Times New Roman" pitchFamily="18" charset="0"/>
              </a:rPr>
              <a:t>C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;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spcBef>
                <a:spcPct val="0"/>
              </a:spcBef>
              <a:buFontTx/>
              <a:buNone/>
            </a:pPr>
            <a:r>
              <a:rPr lang="en-US" altLang="el-GR" dirty="0">
                <a:ea typeface="Calibri" pitchFamily="34" charset="0"/>
                <a:cs typeface="Times New Roman" pitchFamily="18" charset="0"/>
              </a:rPr>
              <a:t> (A) 0.280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spcBef>
                <a:spcPct val="0"/>
              </a:spcBef>
              <a:buFontTx/>
              <a:buNone/>
            </a:pPr>
            <a:r>
              <a:rPr lang="en-US" altLang="el-GR" dirty="0">
                <a:ea typeface="Calibri" pitchFamily="34" charset="0"/>
                <a:cs typeface="Times New Roman" pitchFamily="18" charset="0"/>
              </a:rPr>
              <a:t> (B) 14.0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spcBef>
                <a:spcPct val="0"/>
              </a:spcBef>
              <a:buFontTx/>
              <a:buNone/>
            </a:pPr>
            <a:r>
              <a:rPr lang="en-US" altLang="el-GR" dirty="0">
                <a:ea typeface="Calibri" pitchFamily="34" charset="0"/>
                <a:cs typeface="Times New Roman" pitchFamily="18" charset="0"/>
              </a:rPr>
              <a:t> (C) 0.140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spcBef>
                <a:spcPct val="0"/>
              </a:spcBef>
              <a:buFontTx/>
              <a:buNone/>
            </a:pPr>
            <a:r>
              <a:rPr lang="en-US" altLang="el-GR" dirty="0">
                <a:ea typeface="Calibri" pitchFamily="34" charset="0"/>
                <a:cs typeface="Times New Roman" pitchFamily="18" charset="0"/>
              </a:rPr>
              <a:t> (D) </a:t>
            </a:r>
            <a:r>
              <a:rPr lang="en-US" altLang="el-GR" dirty="0" smtClean="0">
                <a:ea typeface="Calibri" pitchFamily="34" charset="0"/>
                <a:cs typeface="Times New Roman" pitchFamily="18" charset="0"/>
              </a:rPr>
              <a:t>13.7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6" name="Έλλειψη 5"/>
          <p:cNvSpPr/>
          <p:nvPr/>
        </p:nvSpPr>
        <p:spPr>
          <a:xfrm>
            <a:off x="899592" y="4365104"/>
            <a:ext cx="129614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636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l-GR" altLang="el-GR" b="1" dirty="0" smtClean="0"/>
              <a:t>Μονοπρωτικό οξύ: το οξύ που μπορεί να δώσει ένα μόνο πρωτόνιο.</a:t>
            </a:r>
            <a:endParaRPr lang="en-US" altLang="el-GR" b="1" dirty="0" smtClean="0"/>
          </a:p>
          <a:p>
            <a:pPr marL="355600" indent="0">
              <a:buNone/>
            </a:pPr>
            <a:r>
              <a:rPr lang="en-US" altLang="el-GR" dirty="0" smtClean="0"/>
              <a:t>HCl, HNO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, HCN, CH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COOH, NH</a:t>
            </a:r>
            <a:r>
              <a:rPr lang="en-US" altLang="el-GR" baseline="-25000" dirty="0" smtClean="0"/>
              <a:t>4</a:t>
            </a:r>
            <a:r>
              <a:rPr lang="en-US" altLang="el-GR" baseline="30000" dirty="0" smtClean="0"/>
              <a:t>+</a:t>
            </a:r>
            <a:r>
              <a:rPr lang="en-US" altLang="el-GR" dirty="0" smtClean="0"/>
              <a:t>,…</a:t>
            </a:r>
            <a:endParaRPr lang="el-GR" altLang="el-GR" dirty="0" smtClean="0"/>
          </a:p>
          <a:p>
            <a:r>
              <a:rPr lang="el-GR" altLang="el-GR" b="1" dirty="0" smtClean="0"/>
              <a:t>Ισχυρό οξύ: το οξύ που ιοντίζεται πλήρως στο νερό.</a:t>
            </a:r>
            <a:endParaRPr lang="en-US" altLang="el-GR" b="1" dirty="0" smtClean="0"/>
          </a:p>
          <a:p>
            <a:pPr marL="355600" indent="0">
              <a:buNone/>
            </a:pPr>
            <a:r>
              <a:rPr lang="en-US" altLang="el-GR" dirty="0" smtClean="0"/>
              <a:t>HCl, HNO</a:t>
            </a:r>
            <a:r>
              <a:rPr lang="en-US" altLang="el-GR" baseline="-25000" dirty="0" smtClean="0"/>
              <a:t>3</a:t>
            </a:r>
            <a:r>
              <a:rPr lang="el-GR" altLang="el-GR" dirty="0" smtClean="0"/>
              <a:t>, </a:t>
            </a:r>
            <a:r>
              <a:rPr lang="en-US" altLang="el-GR" dirty="0" smtClean="0"/>
              <a:t>HBr, HI, HClO</a:t>
            </a:r>
            <a:r>
              <a:rPr lang="en-US" altLang="el-GR" baseline="-25000" dirty="0" smtClean="0"/>
              <a:t>4</a:t>
            </a:r>
            <a:r>
              <a:rPr lang="el-GR" altLang="el-GR" dirty="0" smtClean="0"/>
              <a:t>,…</a:t>
            </a:r>
            <a:endParaRPr lang="en-US" altLang="el-GR" dirty="0" smtClean="0"/>
          </a:p>
          <a:p>
            <a:pPr marL="355600" indent="0"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Ισχ</a:t>
            </a:r>
            <a:r>
              <a:rPr lang="el-GR" altLang="el-GR" b="1" dirty="0">
                <a:solidFill>
                  <a:srgbClr val="004A82"/>
                </a:solidFill>
              </a:rPr>
              <a:t>υ</a:t>
            </a:r>
            <a:r>
              <a:rPr lang="el-GR" altLang="el-GR" b="1" dirty="0" smtClean="0">
                <a:solidFill>
                  <a:srgbClr val="004A82"/>
                </a:solidFill>
              </a:rPr>
              <a:t>ρό μονοπρωτικό οξύ + Η</a:t>
            </a:r>
            <a:r>
              <a:rPr lang="el-GR" altLang="el-GR" b="1" baseline="-25000" dirty="0" smtClean="0">
                <a:solidFill>
                  <a:srgbClr val="004A82"/>
                </a:solidFill>
              </a:rPr>
              <a:t>2</a:t>
            </a:r>
            <a:r>
              <a:rPr lang="el-GR" altLang="el-GR" b="1" dirty="0" smtClean="0">
                <a:solidFill>
                  <a:srgbClr val="004A82"/>
                </a:solidFill>
              </a:rPr>
              <a:t>Ο   </a:t>
            </a:r>
            <a:r>
              <a:rPr lang="el-GR" altLang="el-GR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</a:t>
            </a:r>
            <a:r>
              <a:rPr lang="el-GR" altLang="el-GR" b="1" dirty="0" smtClean="0">
                <a:solidFill>
                  <a:srgbClr val="004A82"/>
                </a:solidFill>
              </a:rPr>
              <a:t>    </a:t>
            </a:r>
            <a:r>
              <a:rPr lang="el-GR" altLang="el-GR" b="1" dirty="0" smtClean="0">
                <a:solidFill>
                  <a:srgbClr val="004A82"/>
                </a:solidFill>
                <a:sym typeface="Wingdings" pitchFamily="2" charset="2"/>
              </a:rPr>
              <a:t>συζυγής βάση + Η</a:t>
            </a:r>
            <a:r>
              <a:rPr lang="el-GR" altLang="el-GR" b="1" baseline="-25000" dirty="0" smtClean="0">
                <a:solidFill>
                  <a:srgbClr val="004A82"/>
                </a:solidFill>
                <a:sym typeface="Wingdings" pitchFamily="2" charset="2"/>
              </a:rPr>
              <a:t>3</a:t>
            </a:r>
            <a:r>
              <a:rPr lang="el-GR" altLang="el-GR" b="1" dirty="0" smtClean="0">
                <a:solidFill>
                  <a:srgbClr val="004A82"/>
                </a:solidFill>
                <a:sym typeface="Wingdings" pitchFamily="2" charset="2"/>
              </a:rPr>
              <a:t>Ο</a:t>
            </a:r>
            <a:r>
              <a:rPr lang="el-GR" altLang="el-GR" b="1" baseline="30000" dirty="0" smtClean="0">
                <a:solidFill>
                  <a:srgbClr val="004A82"/>
                </a:solidFill>
                <a:sym typeface="Wingdings" pitchFamily="2" charset="2"/>
              </a:rPr>
              <a:t>+</a:t>
            </a:r>
            <a:endParaRPr lang="en-US" altLang="el-GR" b="1" baseline="30000" dirty="0" smtClean="0">
              <a:solidFill>
                <a:srgbClr val="004A82"/>
              </a:solidFill>
              <a:sym typeface="Wingdings" pitchFamily="2" charset="2"/>
            </a:endParaRPr>
          </a:p>
          <a:p>
            <a:r>
              <a:rPr lang="el-GR" altLang="el-GR" b="1" dirty="0" smtClean="0"/>
              <a:t>Ασθενές οξύ: το οξύ που ιοντίζεται μερικώς στο νερό.</a:t>
            </a:r>
            <a:endParaRPr lang="en-US" altLang="el-GR" b="1" dirty="0" smtClean="0"/>
          </a:p>
          <a:p>
            <a:pPr marL="355600" indent="0">
              <a:buNone/>
            </a:pPr>
            <a:r>
              <a:rPr lang="en-US" altLang="el-GR" dirty="0" smtClean="0"/>
              <a:t>HCN,…</a:t>
            </a:r>
            <a:endParaRPr lang="el-GR" altLang="el-GR" baseline="-25000" dirty="0" smtClean="0"/>
          </a:p>
          <a:p>
            <a:pPr marL="355600" indent="0"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Ασθενές μονοπρωτικό οξύ + Η</a:t>
            </a:r>
            <a:r>
              <a:rPr lang="el-GR" altLang="el-GR" b="1" baseline="-25000" dirty="0" smtClean="0">
                <a:solidFill>
                  <a:srgbClr val="004A82"/>
                </a:solidFill>
              </a:rPr>
              <a:t>2</a:t>
            </a:r>
            <a:r>
              <a:rPr lang="el-GR" altLang="el-GR" b="1" dirty="0" smtClean="0">
                <a:solidFill>
                  <a:srgbClr val="004A82"/>
                </a:solidFill>
              </a:rPr>
              <a:t>Ο  </a:t>
            </a:r>
            <a:r>
              <a:rPr lang="el-GR" altLang="el-GR" b="1" dirty="0" smtClean="0">
                <a:solidFill>
                  <a:srgbClr val="004A82"/>
                </a:solidFill>
                <a:latin typeface="Calibri"/>
              </a:rPr>
              <a:t>↔</a:t>
            </a:r>
            <a:r>
              <a:rPr lang="el-GR" altLang="el-GR" b="1" dirty="0" smtClean="0">
                <a:solidFill>
                  <a:srgbClr val="004A82"/>
                </a:solidFill>
              </a:rPr>
              <a:t>  </a:t>
            </a:r>
            <a:r>
              <a:rPr lang="el-GR" altLang="el-GR" b="1" dirty="0" smtClean="0">
                <a:solidFill>
                  <a:srgbClr val="004A82"/>
                </a:solidFill>
                <a:sym typeface="Wingdings" pitchFamily="2" charset="2"/>
              </a:rPr>
              <a:t>συζυγής βάση + Η</a:t>
            </a:r>
            <a:r>
              <a:rPr lang="el-GR" altLang="el-GR" b="1" baseline="-25000" dirty="0" smtClean="0">
                <a:solidFill>
                  <a:srgbClr val="004A82"/>
                </a:solidFill>
                <a:sym typeface="Wingdings" pitchFamily="2" charset="2"/>
              </a:rPr>
              <a:t>3</a:t>
            </a:r>
            <a:r>
              <a:rPr lang="el-GR" altLang="el-GR" b="1" dirty="0" smtClean="0">
                <a:solidFill>
                  <a:srgbClr val="004A82"/>
                </a:solidFill>
                <a:sym typeface="Wingdings" pitchFamily="2" charset="2"/>
              </a:rPr>
              <a:t>Ο</a:t>
            </a:r>
            <a:r>
              <a:rPr lang="el-GR" altLang="el-GR" b="1" baseline="30000" dirty="0" smtClean="0">
                <a:solidFill>
                  <a:srgbClr val="004A82"/>
                </a:solidFill>
                <a:sym typeface="Wingdings" pitchFamily="2" charset="2"/>
              </a:rPr>
              <a:t>+</a:t>
            </a:r>
            <a:endParaRPr lang="el-GR" altLang="el-GR" b="1" baseline="30000" dirty="0" smtClean="0">
              <a:solidFill>
                <a:srgbClr val="004A82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μονοπρωτικών </a:t>
            </a:r>
            <a:r>
              <a:rPr lang="el-GR" dirty="0" smtClean="0"/>
              <a:t>οξέων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895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971550" y="1773238"/>
            <a:ext cx="6477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Α</a:t>
            </a:r>
            <a:r>
              <a:rPr lang="en-US" altLang="el-GR" sz="2800" dirty="0"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Β</a:t>
            </a:r>
            <a:r>
              <a:rPr lang="en-US" altLang="el-GR" sz="2800" dirty="0"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l-GR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Γ</a:t>
            </a:r>
            <a:r>
              <a:rPr lang="en-US" altLang="el-GR" sz="2800" dirty="0"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l-GR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FF0000"/>
                </a:solidFill>
                <a:cs typeface="Times New Roman" pitchFamily="18" charset="0"/>
              </a:rPr>
              <a:t>Δ</a:t>
            </a:r>
            <a:r>
              <a:rPr lang="en-US" altLang="el-GR" sz="2800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l-GR" altLang="el-GR" sz="2800" dirty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908175" y="1773238"/>
            <a:ext cx="13684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7</a:t>
            </a:r>
            <a:endParaRPr lang="en-US" altLang="el-GR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     </a:t>
            </a:r>
            <a:endParaRPr lang="el-GR" altLang="el-G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8</a:t>
            </a:r>
            <a:endParaRPr lang="en-US" altLang="el-GR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   </a:t>
            </a:r>
            <a:endParaRPr lang="el-GR" altLang="el-G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&gt;7 </a:t>
            </a:r>
            <a:endParaRPr lang="en-US" altLang="el-GR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>
                <a:cs typeface="Times New Roman" pitchFamily="18" charset="0"/>
              </a:rPr>
              <a:t>   </a:t>
            </a:r>
            <a:endParaRPr lang="el-GR" altLang="el-G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rgbClr val="FF0000"/>
                </a:solidFill>
                <a:cs typeface="Times New Roman" pitchFamily="18" charset="0"/>
              </a:rPr>
              <a:t>&lt;7</a:t>
            </a:r>
            <a:endParaRPr lang="el-GR" altLang="el-GR" sz="2800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843808" y="1772816"/>
            <a:ext cx="5905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Όταν η [Η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] &gt; 10</a:t>
            </a:r>
            <a:r>
              <a:rPr lang="el-GR" altLang="el-GR" sz="2200" baseline="30000" dirty="0">
                <a:latin typeface="+mn-lt"/>
              </a:rPr>
              <a:t>-6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mol/L</a:t>
            </a:r>
            <a:r>
              <a:rPr lang="el-GR" altLang="el-GR" sz="2200" dirty="0">
                <a:latin typeface="+mn-lt"/>
              </a:rPr>
              <a:t>, τότε δε λαμβάνεται υπόψη η [Η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] από τον ιοντισμό του νερού και δεχόμαστε: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[Η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3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Ο</a:t>
            </a:r>
            <a:r>
              <a:rPr lang="el-GR" altLang="el-GR" sz="2200" b="1" baseline="30000" dirty="0">
                <a:solidFill>
                  <a:srgbClr val="004A82"/>
                </a:solidFill>
                <a:latin typeface="+mn-lt"/>
              </a:rPr>
              <a:t>+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]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ολική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= [Η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3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Ο</a:t>
            </a:r>
            <a:r>
              <a:rPr lang="el-GR" altLang="el-GR" sz="2200" b="1" baseline="30000" dirty="0">
                <a:solidFill>
                  <a:srgbClr val="004A82"/>
                </a:solidFill>
                <a:latin typeface="+mn-lt"/>
              </a:rPr>
              <a:t>+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]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οξύ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2843808" y="3435013"/>
            <a:ext cx="5905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Όταν η [Η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] &lt; 10</a:t>
            </a:r>
            <a:r>
              <a:rPr lang="el-GR" altLang="el-GR" sz="2200" baseline="30000" dirty="0">
                <a:latin typeface="+mn-lt"/>
              </a:rPr>
              <a:t>-6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mol/L</a:t>
            </a:r>
            <a:r>
              <a:rPr lang="el-GR" altLang="el-GR" sz="2200" dirty="0">
                <a:latin typeface="+mn-lt"/>
              </a:rPr>
              <a:t>, τότε λαμβάνεται υπόψη η [Η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] από τον ιοντισμό του νερού και δεχόμαστε: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[Η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3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Ο</a:t>
            </a:r>
            <a:r>
              <a:rPr lang="el-GR" altLang="el-GR" sz="2200" b="1" baseline="30000" dirty="0">
                <a:solidFill>
                  <a:srgbClr val="004A82"/>
                </a:solidFill>
                <a:latin typeface="+mn-lt"/>
              </a:rPr>
              <a:t>+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]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ολική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= [Η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3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Ο</a:t>
            </a:r>
            <a:r>
              <a:rPr lang="el-GR" altLang="el-GR" sz="2200" b="1" baseline="30000" dirty="0">
                <a:solidFill>
                  <a:srgbClr val="004A82"/>
                </a:solidFill>
                <a:latin typeface="+mn-lt"/>
              </a:rPr>
              <a:t>+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]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οξύ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+ [Η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3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Ο</a:t>
            </a:r>
            <a:r>
              <a:rPr lang="el-GR" altLang="el-GR" sz="2200" b="1" baseline="30000" dirty="0">
                <a:solidFill>
                  <a:srgbClr val="004A82"/>
                </a:solidFill>
                <a:latin typeface="+mn-lt"/>
              </a:rPr>
              <a:t>+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]</a:t>
            </a:r>
            <a:r>
              <a:rPr lang="el-GR" altLang="el-GR" sz="2200" b="1" baseline="-25000" dirty="0">
                <a:solidFill>
                  <a:srgbClr val="004A82"/>
                </a:solidFill>
                <a:latin typeface="+mn-lt"/>
              </a:rPr>
              <a:t>νερό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/>
              <a:t>9</a:t>
            </a:r>
            <a:r>
              <a:rPr lang="el-GR" sz="3000" b="0" dirty="0" smtClean="0"/>
              <a:t>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l-GR" altLang="el-GR" dirty="0"/>
              <a:t>Το </a:t>
            </a:r>
            <a:r>
              <a:rPr lang="en-US" altLang="el-GR" dirty="0"/>
              <a:t>pH</a:t>
            </a:r>
            <a:r>
              <a:rPr lang="el-GR" altLang="el-GR" dirty="0"/>
              <a:t> υδατικού διαλύματος </a:t>
            </a:r>
            <a:r>
              <a:rPr lang="en-US" altLang="el-GR" dirty="0"/>
              <a:t>HCl</a:t>
            </a:r>
            <a:r>
              <a:rPr lang="el-GR" altLang="el-GR" dirty="0"/>
              <a:t>  10</a:t>
            </a:r>
            <a:r>
              <a:rPr lang="el-GR" altLang="el-GR" baseline="30000" dirty="0"/>
              <a:t>-8</a:t>
            </a:r>
            <a:r>
              <a:rPr lang="el-GR" altLang="el-GR" dirty="0"/>
              <a:t> </a:t>
            </a:r>
            <a:r>
              <a:rPr lang="el-GR" altLang="el-GR" i="1" dirty="0"/>
              <a:t>Μ</a:t>
            </a:r>
            <a:r>
              <a:rPr lang="el-GR" altLang="el-GR" dirty="0"/>
              <a:t> είναι: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609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755576" y="1743794"/>
            <a:ext cx="777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Α. </a:t>
            </a:r>
            <a:r>
              <a:rPr lang="en-US" altLang="el-GR" sz="2400" dirty="0">
                <a:latin typeface="+mn-lt"/>
              </a:rPr>
              <a:t>HCl </a:t>
            </a:r>
            <a:r>
              <a:rPr lang="el-GR" altLang="el-GR" sz="2400" dirty="0">
                <a:latin typeface="+mn-lt"/>
              </a:rPr>
              <a:t>συγκέντρωσης 0,01Μ 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755576" y="2464519"/>
            <a:ext cx="7632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B</a:t>
            </a:r>
            <a:r>
              <a:rPr lang="el-GR" altLang="el-GR" sz="2400" dirty="0">
                <a:latin typeface="+mn-lt"/>
              </a:rPr>
              <a:t>. ΚΟΗ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συγκέντρωσης 0,1Μ 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755576" y="3183657"/>
            <a:ext cx="784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Γ. </a:t>
            </a:r>
            <a:r>
              <a:rPr lang="en-US" altLang="el-GR" sz="2400" dirty="0">
                <a:latin typeface="+mn-lt"/>
              </a:rPr>
              <a:t>H</a:t>
            </a:r>
            <a:r>
              <a:rPr lang="el-GR" altLang="el-GR" sz="2400" dirty="0">
                <a:latin typeface="+mn-lt"/>
              </a:rPr>
              <a:t>ΝΟ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περιεκτικότητας 5,04.10</a:t>
            </a:r>
            <a:r>
              <a:rPr lang="el-GR" altLang="el-GR" sz="2400" baseline="30000" dirty="0">
                <a:latin typeface="+mn-lt"/>
              </a:rPr>
              <a:t>-3</a:t>
            </a:r>
            <a:r>
              <a:rPr lang="el-GR" altLang="el-GR" sz="2400" dirty="0">
                <a:latin typeface="+mn-lt"/>
              </a:rPr>
              <a:t> %</a:t>
            </a:r>
            <a:r>
              <a:rPr lang="en-US" altLang="el-GR" sz="2400" dirty="0">
                <a:latin typeface="+mn-lt"/>
              </a:rPr>
              <a:t>w/w </a:t>
            </a:r>
            <a:r>
              <a:rPr lang="el-GR" altLang="el-GR" sz="2400" dirty="0">
                <a:latin typeface="+mn-lt"/>
              </a:rPr>
              <a:t>με πυκνότητα ρ=1,25</a:t>
            </a:r>
            <a:r>
              <a:rPr lang="en-US" altLang="el-GR" sz="2400" dirty="0">
                <a:latin typeface="+mn-lt"/>
              </a:rPr>
              <a:t>g/mL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755576" y="4191719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Δ. Ισχυρού οξέος ΗΔ (Μ</a:t>
            </a:r>
            <a:r>
              <a:rPr lang="en-US" altLang="el-GR" sz="2400" baseline="-25000" dirty="0">
                <a:latin typeface="+mn-lt"/>
              </a:rPr>
              <a:t>r</a:t>
            </a:r>
            <a:r>
              <a:rPr lang="el-GR" altLang="el-GR" sz="2400" dirty="0">
                <a:latin typeface="+mn-lt"/>
              </a:rPr>
              <a:t>=120) περιεκτικότητας 0,1 %</a:t>
            </a:r>
            <a:r>
              <a:rPr lang="en-US" altLang="el-GR" sz="2400" dirty="0">
                <a:latin typeface="+mn-lt"/>
              </a:rPr>
              <a:t>w/w </a:t>
            </a:r>
            <a:r>
              <a:rPr lang="el-GR" altLang="el-GR" sz="2400" dirty="0">
                <a:latin typeface="+mn-lt"/>
              </a:rPr>
              <a:t>με πυκνότητα ρ=1,2</a:t>
            </a:r>
            <a:r>
              <a:rPr lang="en-US" altLang="el-GR" sz="2400" dirty="0">
                <a:latin typeface="+mn-lt"/>
              </a:rPr>
              <a:t>g/mL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755576" y="5199286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Ε. ΝαΟΗ περιεκτικότητας 0,4 % </a:t>
            </a:r>
            <a:r>
              <a:rPr lang="en-US" altLang="el-GR" sz="2400" dirty="0">
                <a:latin typeface="+mn-lt"/>
              </a:rPr>
              <a:t>w/v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5311005" y="5949280"/>
            <a:ext cx="30246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A-2, B-13,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Γ-3, Δ-2, Ε-13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10/10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l-GR" altLang="el-GR" dirty="0"/>
              <a:t>Να υπολογιστεί το </a:t>
            </a:r>
            <a:r>
              <a:rPr lang="en-US" altLang="el-GR" dirty="0"/>
              <a:t>pH</a:t>
            </a:r>
            <a:r>
              <a:rPr lang="el-GR" altLang="el-GR" dirty="0"/>
              <a:t> των παρακάτω διαλυμάτων: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631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7:</a:t>
            </a:r>
            <a:r>
              <a:rPr lang="el-GR" sz="2000" dirty="0" smtClean="0"/>
              <a:t> </a:t>
            </a:r>
            <a:r>
              <a:rPr lang="el-GR" sz="2000" dirty="0"/>
              <a:t>Ιοντισμός ισχυρών οξέων και βάσεων – pH και pOH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μονοπρωτικών οξέων </a:t>
            </a:r>
            <a:r>
              <a:rPr lang="el-GR" sz="3000" b="0" dirty="0" smtClean="0"/>
              <a:t>2/2</a:t>
            </a:r>
            <a:endParaRPr lang="el-GR" altLang="el-GR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b="1" dirty="0" smtClean="0"/>
              <a:t>Μονοπρωτική βάση: η βάση που μπορεί να δεχθεί ένα μόνο πρωτόνιο.</a:t>
            </a:r>
            <a:endParaRPr lang="en-US" b="1" dirty="0" smtClean="0"/>
          </a:p>
          <a:p>
            <a:pPr marL="355600" indent="0" eaLnBrk="1" hangingPunct="1">
              <a:buFontTx/>
              <a:buNone/>
              <a:defRPr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, RNH</a:t>
            </a:r>
            <a:r>
              <a:rPr lang="en-US" baseline="-25000" dirty="0" smtClean="0"/>
              <a:t>2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 smtClean="0"/>
              <a:t>-</a:t>
            </a:r>
            <a:r>
              <a:rPr lang="en-US" dirty="0" smtClean="0"/>
              <a:t>,…</a:t>
            </a:r>
            <a:endParaRPr lang="el-GR" dirty="0" smtClean="0"/>
          </a:p>
          <a:p>
            <a:pPr marL="354013" indent="-354013" eaLnBrk="1" hangingPunct="1">
              <a:defRPr/>
            </a:pPr>
            <a:r>
              <a:rPr lang="el-GR" b="1" dirty="0" smtClean="0"/>
              <a:t>Ισχυρή βάση: η βάση που ιοντίζεται πλήρως στο νερό.</a:t>
            </a:r>
            <a:endParaRPr lang="en-US" b="1" dirty="0" smtClean="0"/>
          </a:p>
          <a:p>
            <a:pPr marL="355600" indent="0" eaLnBrk="1" hangingPunct="1">
              <a:buFontTx/>
              <a:buNone/>
              <a:defRPr/>
            </a:pPr>
            <a:r>
              <a:rPr lang="el-GR" dirty="0" smtClean="0"/>
              <a:t>ΝαΟΗ, ΚΟΗ,…</a:t>
            </a:r>
            <a:endParaRPr lang="en-US" dirty="0" smtClean="0"/>
          </a:p>
          <a:p>
            <a:pPr marL="355600" indent="0"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rgbClr val="004A82"/>
                </a:solidFill>
              </a:rPr>
              <a:t>Ισχυρή μονοπρωτική βάση + Η</a:t>
            </a:r>
            <a:r>
              <a:rPr lang="el-GR" b="1" baseline="-25000" dirty="0" smtClean="0">
                <a:solidFill>
                  <a:srgbClr val="004A82"/>
                </a:solidFill>
              </a:rPr>
              <a:t>2</a:t>
            </a:r>
            <a:r>
              <a:rPr lang="el-GR" b="1" dirty="0" smtClean="0">
                <a:solidFill>
                  <a:srgbClr val="004A82"/>
                </a:solidFill>
              </a:rPr>
              <a:t>Ο   </a:t>
            </a:r>
            <a:r>
              <a:rPr lang="el-GR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</a:t>
            </a:r>
            <a:r>
              <a:rPr lang="el-GR" b="1" dirty="0" smtClean="0">
                <a:solidFill>
                  <a:srgbClr val="004A82"/>
                </a:solidFill>
              </a:rPr>
              <a:t>    </a:t>
            </a:r>
            <a:r>
              <a:rPr lang="el-GR" b="1" dirty="0" smtClean="0">
                <a:solidFill>
                  <a:srgbClr val="004A82"/>
                </a:solidFill>
                <a:sym typeface="Wingdings"/>
              </a:rPr>
              <a:t>συζυγές οξύ + ΟΗ</a:t>
            </a:r>
            <a:r>
              <a:rPr lang="el-GR" b="1" baseline="30000" dirty="0" smtClean="0">
                <a:solidFill>
                  <a:srgbClr val="004A82"/>
                </a:solidFill>
                <a:sym typeface="Wingdings"/>
              </a:rPr>
              <a:t>-</a:t>
            </a:r>
            <a:endParaRPr lang="en-US" b="1" baseline="30000" dirty="0" smtClean="0">
              <a:solidFill>
                <a:srgbClr val="004A82"/>
              </a:solidFill>
              <a:sym typeface="Wingdings"/>
            </a:endParaRPr>
          </a:p>
          <a:p>
            <a:pPr marL="354013" indent="-354013" eaLnBrk="1" hangingPunct="1">
              <a:defRPr/>
            </a:pPr>
            <a:r>
              <a:rPr lang="el-GR" b="1" dirty="0" smtClean="0"/>
              <a:t>Ασθενής βάση: η βάση που ιοντίζεται μερικώς στο νερό.</a:t>
            </a:r>
            <a:endParaRPr lang="en-US" b="1" dirty="0" smtClean="0"/>
          </a:p>
          <a:p>
            <a:pPr eaLnBrk="1" hangingPunct="1">
              <a:buFontTx/>
              <a:buNone/>
              <a:defRPr/>
            </a:pPr>
            <a:r>
              <a:rPr lang="el-GR" dirty="0" smtClean="0"/>
              <a:t>	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, RNH</a:t>
            </a:r>
            <a:r>
              <a:rPr lang="en-US" baseline="-25000" dirty="0" smtClean="0"/>
              <a:t>2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 smtClean="0"/>
              <a:t>-</a:t>
            </a:r>
            <a:r>
              <a:rPr lang="el-GR" dirty="0" smtClean="0"/>
              <a:t>,…</a:t>
            </a:r>
            <a:endParaRPr lang="el-GR" baseline="-25000" dirty="0" smtClean="0"/>
          </a:p>
          <a:p>
            <a:pPr marL="355600" indent="0" eaLnBrk="1" hangingPunct="1">
              <a:buFontTx/>
              <a:buNone/>
              <a:defRPr/>
            </a:pPr>
            <a:r>
              <a:rPr lang="el-GR" b="1" dirty="0" smtClean="0">
                <a:solidFill>
                  <a:srgbClr val="004A82"/>
                </a:solidFill>
              </a:rPr>
              <a:t>Ασθενής μονοπρωτική βάση + Η</a:t>
            </a:r>
            <a:r>
              <a:rPr lang="el-GR" b="1" baseline="-25000" dirty="0" smtClean="0">
                <a:solidFill>
                  <a:srgbClr val="004A82"/>
                </a:solidFill>
              </a:rPr>
              <a:t>2</a:t>
            </a:r>
            <a:r>
              <a:rPr lang="el-GR" b="1" dirty="0" smtClean="0">
                <a:solidFill>
                  <a:srgbClr val="004A82"/>
                </a:solidFill>
              </a:rPr>
              <a:t>Ο   </a:t>
            </a:r>
            <a:r>
              <a:rPr lang="el-GR" b="1" dirty="0" smtClean="0">
                <a:solidFill>
                  <a:srgbClr val="004A82"/>
                </a:solidFill>
                <a:latin typeface="Calibri"/>
              </a:rPr>
              <a:t>↔</a:t>
            </a:r>
            <a:r>
              <a:rPr lang="el-GR" b="1" dirty="0" smtClean="0">
                <a:solidFill>
                  <a:srgbClr val="004A82"/>
                </a:solidFill>
              </a:rPr>
              <a:t>   </a:t>
            </a:r>
            <a:r>
              <a:rPr lang="el-GR" b="1" dirty="0" smtClean="0">
                <a:solidFill>
                  <a:srgbClr val="004A82"/>
                </a:solidFill>
                <a:sym typeface="Wingdings"/>
              </a:rPr>
              <a:t>συζυγές οξύ + ΟΗ</a:t>
            </a:r>
            <a:r>
              <a:rPr lang="el-GR" b="1" baseline="30000" dirty="0" smtClean="0">
                <a:solidFill>
                  <a:srgbClr val="004A82"/>
                </a:solidFill>
                <a:sym typeface="Wingdings"/>
              </a:rPr>
              <a:t>-</a:t>
            </a:r>
            <a:endParaRPr lang="en-US" b="1" baseline="30000" dirty="0" smtClean="0">
              <a:solidFill>
                <a:srgbClr val="004A82"/>
              </a:solidFill>
              <a:sym typeface="Wingdings"/>
            </a:endParaRPr>
          </a:p>
          <a:p>
            <a:pPr eaLnBrk="1" hangingPunct="1">
              <a:buFontTx/>
              <a:buNone/>
              <a:defRPr/>
            </a:pPr>
            <a:endParaRPr lang="el-GR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aseline="30000" dirty="0" smtClean="0"/>
              <a:t>							</a:t>
            </a:r>
            <a:endParaRPr lang="el-GR" baseline="30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16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Ιοντισμός πολυπρωτικών οξέων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Autofit/>
          </a:bodyPr>
          <a:lstStyle/>
          <a:p>
            <a:r>
              <a:rPr lang="el-GR" altLang="el-GR" sz="2200" b="1" dirty="0" smtClean="0"/>
              <a:t>Πολυπρωτικό οξύ: το οξύ που μπορεί να δώσει περισσότερα από ένα πρωτόνια.</a:t>
            </a:r>
            <a:endParaRPr lang="en-US" altLang="el-GR" sz="2200" b="1" dirty="0" smtClean="0"/>
          </a:p>
          <a:p>
            <a:r>
              <a:rPr lang="el-GR" altLang="el-GR" sz="2200" dirty="0" smtClean="0"/>
              <a:t>Όλα τα πολυπρωτικά οξέα είναι ασθενή εκτός του </a:t>
            </a:r>
            <a:r>
              <a:rPr lang="en-US" altLang="el-GR" sz="2200" dirty="0" smtClean="0">
                <a:sym typeface="Wingdings" pitchFamily="2" charset="2"/>
              </a:rPr>
              <a:t>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SO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dirty="0" smtClean="0">
                <a:sym typeface="Wingdings" pitchFamily="2" charset="2"/>
              </a:rPr>
              <a:t> </a:t>
            </a:r>
            <a:r>
              <a:rPr lang="el-GR" altLang="el-GR" sz="2200" dirty="0" smtClean="0">
                <a:sym typeface="Wingdings" pitchFamily="2" charset="2"/>
              </a:rPr>
              <a:t>στο πρώτο στάδιο ιοντισμού.</a:t>
            </a:r>
            <a:endParaRPr lang="el-GR" altLang="el-GR" sz="2200" dirty="0" smtClean="0"/>
          </a:p>
          <a:p>
            <a:r>
              <a:rPr lang="el-GR" altLang="el-GR" sz="2200" b="1" dirty="0" smtClean="0">
                <a:solidFill>
                  <a:srgbClr val="004A82"/>
                </a:solidFill>
                <a:sym typeface="Wingdings" pitchFamily="2" charset="2"/>
              </a:rPr>
              <a:t>Διπρωτικό οξύ</a:t>
            </a:r>
          </a:p>
          <a:p>
            <a:pPr marL="355600" indent="0">
              <a:buNone/>
            </a:pPr>
            <a:r>
              <a:rPr lang="en-US" altLang="el-GR" sz="2200" dirty="0" smtClean="0">
                <a:sym typeface="Wingdings" pitchFamily="2" charset="2"/>
              </a:rPr>
              <a:t>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SO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O  </a:t>
            </a:r>
            <a:r>
              <a:rPr lang="el-GR" altLang="el-GR" sz="2200" dirty="0" smtClean="0">
                <a:sym typeface="Wingdings" panose="05000000000000000000" pitchFamily="2" charset="2"/>
              </a:rPr>
              <a:t></a:t>
            </a:r>
            <a:r>
              <a:rPr lang="en-US" altLang="el-GR" sz="2200" dirty="0" smtClean="0">
                <a:sym typeface="Wingdings" pitchFamily="2" charset="2"/>
              </a:rPr>
              <a:t>   HSO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3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n-US" altLang="el-GR" sz="2200" baseline="30000" dirty="0" smtClean="0">
                <a:sym typeface="Wingdings" pitchFamily="2" charset="2"/>
              </a:rPr>
              <a:t>+</a:t>
            </a:r>
            <a:endParaRPr lang="el-GR" altLang="el-GR" sz="2200" dirty="0" smtClean="0">
              <a:solidFill>
                <a:srgbClr val="FFC000"/>
              </a:solidFill>
            </a:endParaRPr>
          </a:p>
          <a:p>
            <a:pPr marL="355600" indent="0">
              <a:buNone/>
            </a:pPr>
            <a:r>
              <a:rPr lang="en-US" altLang="el-GR" sz="2200" dirty="0" smtClean="0">
                <a:sym typeface="Wingdings" pitchFamily="2" charset="2"/>
              </a:rPr>
              <a:t>HSO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O   </a:t>
            </a:r>
            <a:r>
              <a:rPr lang="en-US" altLang="el-GR" sz="2200" dirty="0" smtClean="0">
                <a:latin typeface="Calibri"/>
                <a:sym typeface="Wingdings" pitchFamily="2" charset="2"/>
              </a:rPr>
              <a:t>↔</a:t>
            </a:r>
            <a:r>
              <a:rPr lang="en-US" altLang="el-GR" sz="2200" dirty="0" smtClean="0">
                <a:sym typeface="Wingdings" pitchFamily="2" charset="2"/>
              </a:rPr>
              <a:t>    SO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2-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3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n-US" altLang="el-GR" sz="2200" baseline="30000" dirty="0" smtClean="0">
                <a:sym typeface="Wingdings" pitchFamily="2" charset="2"/>
              </a:rPr>
              <a:t>+ </a:t>
            </a:r>
            <a:r>
              <a:rPr lang="en-US" altLang="el-GR" sz="2200" dirty="0" smtClean="0"/>
              <a:t>	</a:t>
            </a:r>
          </a:p>
          <a:p>
            <a:r>
              <a:rPr lang="el-GR" altLang="el-GR" sz="2200" b="1" dirty="0" smtClean="0">
                <a:solidFill>
                  <a:srgbClr val="004A82"/>
                </a:solidFill>
                <a:sym typeface="Wingdings" pitchFamily="2" charset="2"/>
              </a:rPr>
              <a:t>Τριπρωτικό οξύ</a:t>
            </a:r>
          </a:p>
          <a:p>
            <a:pPr marL="355600" indent="0">
              <a:buNone/>
            </a:pPr>
            <a:r>
              <a:rPr lang="en-US" altLang="el-GR" sz="2200" dirty="0" smtClean="0">
                <a:sym typeface="Wingdings" pitchFamily="2" charset="2"/>
              </a:rPr>
              <a:t>H</a:t>
            </a:r>
            <a:r>
              <a:rPr lang="el-GR" altLang="el-GR" sz="2200" baseline="-25000" dirty="0" smtClean="0">
                <a:sym typeface="Wingdings" pitchFamily="2" charset="2"/>
              </a:rPr>
              <a:t>3</a:t>
            </a:r>
            <a:r>
              <a:rPr lang="en-US" altLang="el-GR" sz="2200" dirty="0" smtClean="0">
                <a:sym typeface="Wingdings" pitchFamily="2" charset="2"/>
              </a:rPr>
              <a:t>PO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l-GR" altLang="el-GR" sz="2200" dirty="0" smtClean="0">
                <a:sym typeface="Wingdings" pitchFamily="2" charset="2"/>
              </a:rPr>
              <a:t> </a:t>
            </a:r>
            <a:r>
              <a:rPr lang="en-US" altLang="el-GR" sz="2200" dirty="0" smtClean="0">
                <a:sym typeface="Wingdings" pitchFamily="2" charset="2"/>
              </a:rPr>
              <a:t> ↔   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PO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3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n-US" altLang="el-GR" sz="2200" baseline="30000" dirty="0" smtClean="0">
                <a:sym typeface="Wingdings" pitchFamily="2" charset="2"/>
              </a:rPr>
              <a:t>+ </a:t>
            </a:r>
            <a:r>
              <a:rPr lang="en-US" altLang="el-GR" sz="2200" baseline="30000" dirty="0" smtClean="0"/>
              <a:t>	</a:t>
            </a:r>
          </a:p>
          <a:p>
            <a:pPr marL="355600" indent="0">
              <a:buNone/>
            </a:pPr>
            <a:r>
              <a:rPr lang="en-US" altLang="el-GR" sz="2200" dirty="0" smtClean="0">
                <a:sym typeface="Wingdings" pitchFamily="2" charset="2"/>
              </a:rPr>
              <a:t>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PO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n-US" altLang="el-GR" sz="2200" baseline="30000" dirty="0" smtClean="0">
                <a:sym typeface="Wingdings" pitchFamily="2" charset="2"/>
              </a:rPr>
              <a:t> </a:t>
            </a:r>
            <a:r>
              <a:rPr lang="el-GR" altLang="el-GR" sz="2200" baseline="30000" dirty="0" smtClean="0">
                <a:sym typeface="Wingdings" pitchFamily="2" charset="2"/>
              </a:rPr>
              <a:t> </a:t>
            </a:r>
            <a:r>
              <a:rPr lang="en-US" altLang="el-GR" sz="2200" dirty="0" smtClean="0">
                <a:sym typeface="Wingdings" pitchFamily="2" charset="2"/>
              </a:rPr>
              <a:t>↔ </a:t>
            </a:r>
            <a:r>
              <a:rPr lang="el-GR" altLang="el-GR" sz="2200" dirty="0" smtClean="0">
                <a:sym typeface="Wingdings" pitchFamily="2" charset="2"/>
              </a:rPr>
              <a:t>  </a:t>
            </a:r>
            <a:r>
              <a:rPr lang="en-US" altLang="el-GR" sz="2200" dirty="0" smtClean="0">
                <a:sym typeface="Wingdings" pitchFamily="2" charset="2"/>
              </a:rPr>
              <a:t>HPO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2-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3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n-US" altLang="el-GR" sz="2200" baseline="30000" dirty="0" smtClean="0">
                <a:sym typeface="Wingdings" pitchFamily="2" charset="2"/>
              </a:rPr>
              <a:t>+ </a:t>
            </a:r>
            <a:r>
              <a:rPr lang="en-US" altLang="el-GR" sz="2200" baseline="30000" dirty="0" smtClean="0"/>
              <a:t>	</a:t>
            </a:r>
            <a:endParaRPr lang="en-US" altLang="el-GR" sz="2200" dirty="0" smtClean="0"/>
          </a:p>
          <a:p>
            <a:pPr marL="355600" indent="0">
              <a:buNone/>
            </a:pPr>
            <a:r>
              <a:rPr lang="en-US" altLang="el-GR" sz="2200" dirty="0" smtClean="0">
                <a:sym typeface="Wingdings" pitchFamily="2" charset="2"/>
              </a:rPr>
              <a:t>HPO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2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n-US" altLang="el-GR" sz="2200" baseline="30000" dirty="0" smtClean="0">
                <a:sym typeface="Wingdings" pitchFamily="2" charset="2"/>
              </a:rPr>
              <a:t> </a:t>
            </a:r>
            <a:r>
              <a:rPr lang="el-GR" altLang="el-GR" sz="2200" baseline="30000" dirty="0" smtClean="0">
                <a:sym typeface="Wingdings" pitchFamily="2" charset="2"/>
              </a:rPr>
              <a:t>   </a:t>
            </a:r>
            <a:r>
              <a:rPr lang="en-US" altLang="el-GR" sz="2200" dirty="0" smtClean="0">
                <a:sym typeface="Wingdings" pitchFamily="2" charset="2"/>
              </a:rPr>
              <a:t>↔   PO</a:t>
            </a:r>
            <a:r>
              <a:rPr lang="en-US" altLang="el-GR" sz="2200" baseline="-25000" dirty="0" smtClean="0">
                <a:sym typeface="Wingdings" pitchFamily="2" charset="2"/>
              </a:rPr>
              <a:t>4</a:t>
            </a:r>
            <a:r>
              <a:rPr lang="en-US" altLang="el-GR" sz="2200" baseline="30000" dirty="0" smtClean="0">
                <a:sym typeface="Wingdings" pitchFamily="2" charset="2"/>
              </a:rPr>
              <a:t>3-</a:t>
            </a:r>
            <a:r>
              <a:rPr lang="en-US" altLang="el-GR" sz="2200" dirty="0" smtClean="0">
                <a:sym typeface="Wingdings" pitchFamily="2" charset="2"/>
              </a:rPr>
              <a:t> + H</a:t>
            </a:r>
            <a:r>
              <a:rPr lang="en-US" altLang="el-GR" sz="2200" baseline="-25000" dirty="0" smtClean="0">
                <a:sym typeface="Wingdings" pitchFamily="2" charset="2"/>
              </a:rPr>
              <a:t>3</a:t>
            </a:r>
            <a:r>
              <a:rPr lang="en-US" altLang="el-GR" sz="2200" dirty="0" smtClean="0">
                <a:sym typeface="Wingdings" pitchFamily="2" charset="2"/>
              </a:rPr>
              <a:t>O</a:t>
            </a:r>
            <a:r>
              <a:rPr lang="en-US" altLang="el-GR" sz="2200" baseline="30000" dirty="0" smtClean="0">
                <a:sym typeface="Wingdings" pitchFamily="2" charset="2"/>
              </a:rPr>
              <a:t>+ </a:t>
            </a:r>
            <a:r>
              <a:rPr lang="en-US" altLang="el-GR" sz="2200" baseline="30000" dirty="0" smtClean="0"/>
              <a:t>	</a:t>
            </a:r>
            <a:endParaRPr lang="el-GR" altLang="el-GR" sz="2200" baseline="30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1898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Βαθμός </a:t>
            </a:r>
            <a:r>
              <a:rPr lang="el-GR" altLang="el-GR" sz="3600" dirty="0" smtClean="0"/>
              <a:t>ιοντισμού</a:t>
            </a:r>
            <a:r>
              <a:rPr lang="en-US" altLang="el-GR" sz="3600" dirty="0" smtClean="0"/>
              <a:t> </a:t>
            </a:r>
            <a:r>
              <a:rPr lang="en-US" altLang="el-GR" sz="3200" b="0" dirty="0" smtClean="0"/>
              <a:t>1/2</a:t>
            </a:r>
            <a:endParaRPr lang="el-GR" altLang="el-GR" sz="3200" b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Βαθμός ιοντισμού (α) </a:t>
            </a:r>
            <a:r>
              <a:rPr lang="el-GR" altLang="el-GR" dirty="0" smtClean="0"/>
              <a:t>είναι το πηλίκο της συγκέντρωσης του οξέος ή της βάσης που ιοντίστηκε προς τη συνολική συγκέντρωση του οξέος ή της βάσης.</a:t>
            </a:r>
          </a:p>
          <a:p>
            <a:pPr eaLnBrk="1" hangingPunct="1"/>
            <a:endParaRPr lang="en-US" altLang="el-GR" dirty="0" smtClean="0"/>
          </a:p>
          <a:p>
            <a:pPr marL="355600" indent="0" eaLnBrk="1" hangingPunct="1">
              <a:buFontTx/>
              <a:buNone/>
            </a:pPr>
            <a:r>
              <a:rPr lang="el-GR" altLang="el-GR" dirty="0" smtClean="0"/>
              <a:t>α=1 </a:t>
            </a:r>
            <a:r>
              <a:rPr lang="el-GR" altLang="el-GR" dirty="0" smtClean="0">
                <a:sym typeface="Wingdings" pitchFamily="2" charset="2"/>
              </a:rPr>
              <a:t> πλήρης ιοντισμός  ισχυρό οξύ ή βάση</a:t>
            </a:r>
          </a:p>
          <a:p>
            <a:pPr marL="355600" indent="0" eaLnBrk="1" hangingPunct="1">
              <a:buFontTx/>
              <a:buNone/>
            </a:pPr>
            <a:r>
              <a:rPr lang="el-GR" altLang="el-GR" dirty="0" smtClean="0"/>
              <a:t>α&lt;1 </a:t>
            </a:r>
            <a:r>
              <a:rPr lang="el-GR" altLang="el-GR" dirty="0" smtClean="0">
                <a:sym typeface="Wingdings" pitchFamily="2" charset="2"/>
              </a:rPr>
              <a:t> μερικός ιοντισμός  ασθενές οξύ ή βάση</a:t>
            </a:r>
          </a:p>
          <a:p>
            <a:pPr marL="0" indent="0" algn="ctr" eaLnBrk="1" hangingPunct="1">
              <a:buFontTx/>
              <a:buNone/>
            </a:pPr>
            <a:r>
              <a:rPr lang="el-GR" altLang="el-GR" dirty="0" smtClean="0"/>
              <a:t>α&lt;0,1 </a:t>
            </a:r>
            <a:r>
              <a:rPr lang="el-GR" altLang="el-GR" dirty="0" smtClean="0">
                <a:sym typeface="Wingdings" pitchFamily="2" charset="2"/>
              </a:rPr>
              <a:t> πολύ ασθενές οξύ ή βάση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345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/>
              <a:t>Βαθμός </a:t>
            </a:r>
            <a:r>
              <a:rPr lang="el-GR" altLang="el-GR" sz="3600" dirty="0" smtClean="0"/>
              <a:t>ιοντισμού</a:t>
            </a:r>
            <a:r>
              <a:rPr lang="en-US" altLang="el-GR" sz="3600" dirty="0" smtClean="0"/>
              <a:t> </a:t>
            </a:r>
            <a:r>
              <a:rPr lang="en-US" altLang="el-GR" sz="3200" b="0" dirty="0" smtClean="0"/>
              <a:t>2</a:t>
            </a:r>
            <a:r>
              <a:rPr lang="en-US" altLang="el-GR" sz="3200" b="0" dirty="0" smtClean="0"/>
              <a:t>/2</a:t>
            </a:r>
            <a:endParaRPr lang="el-GR" altLang="el-GR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363272" cy="5256584"/>
          </a:xfrm>
        </p:spPr>
        <p:txBody>
          <a:bodyPr>
            <a:noAutofit/>
          </a:bodyPr>
          <a:lstStyle/>
          <a:p>
            <a:pPr eaLnBrk="1" hangingPunct="1">
              <a:spcBef>
                <a:spcPts val="900"/>
              </a:spcBef>
            </a:pPr>
            <a:r>
              <a:rPr lang="el-GR" altLang="el-GR" dirty="0" smtClean="0"/>
              <a:t>Ο</a:t>
            </a:r>
            <a:r>
              <a:rPr lang="el-GR" altLang="el-GR" b="1" dirty="0" smtClean="0">
                <a:solidFill>
                  <a:srgbClr val="FFC000"/>
                </a:solidFill>
              </a:rPr>
              <a:t> </a:t>
            </a:r>
            <a:r>
              <a:rPr lang="el-GR" altLang="el-GR" b="1" dirty="0" smtClean="0"/>
              <a:t>βαθμός ιοντισμού (α) </a:t>
            </a:r>
            <a:r>
              <a:rPr lang="el-GR" altLang="el-GR" dirty="0" smtClean="0"/>
              <a:t>ασθενούς οξέος ή βάσης εξαρτάται από</a:t>
            </a:r>
            <a:r>
              <a:rPr lang="el-GR" altLang="el-GR" dirty="0"/>
              <a:t>:</a:t>
            </a:r>
            <a:endParaRPr lang="el-GR" altLang="el-GR" dirty="0" smtClean="0"/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Τη φύση του οξέος ή της βάσης.</a:t>
            </a:r>
            <a:endParaRPr lang="el-GR" altLang="el-GR" dirty="0" smtClean="0">
              <a:sym typeface="Wingdings" pitchFamily="2" charset="2"/>
            </a:endParaRP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Τη φύση του διαλύτη.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Τη θερμοκρασία (γενικά ο βαθμός ιοντισμού αυξάνεται με αύξηση της θερμοκρασίας, εφόσον η αντίδραση ιοντισμού είναι ενδόθερμη).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Τη συγκέντρωση του διαλύματος (ο βαθμός ιοντισμού μειώνεται με αύξηση της συγκέντρωσης).</a:t>
            </a:r>
          </a:p>
          <a:p>
            <a:pPr lvl="1">
              <a:spcBef>
                <a:spcPts val="900"/>
              </a:spcBef>
            </a:pPr>
            <a:r>
              <a:rPr lang="el-GR" altLang="el-GR" dirty="0" smtClean="0"/>
              <a:t>Την επίδραση κοινού ιόντος (η παρουσία ηλεκτρολύτη που έχει κοινό ιόν με το ασθενές οξύ ή βάση μειώνει το βαθμό ιοντισμού).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470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Σταθερά γινομένου ιόντων νερού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2</a:t>
            </a:r>
            <a:r>
              <a:rPr lang="en-US" altLang="el-GR" sz="2400" dirty="0" smtClean="0"/>
              <a:t>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O  </a:t>
            </a:r>
            <a:r>
              <a:rPr lang="el-GR" altLang="el-GR" sz="2400" dirty="0" smtClean="0"/>
              <a:t> </a:t>
            </a:r>
            <a:r>
              <a:rPr lang="el-GR" altLang="el-GR" sz="2400" dirty="0" smtClean="0">
                <a:latin typeface="Calibri"/>
              </a:rPr>
              <a:t>↔</a:t>
            </a:r>
            <a:r>
              <a:rPr lang="el-GR" altLang="el-GR" sz="2400" dirty="0" smtClean="0"/>
              <a:t>  </a:t>
            </a:r>
            <a:r>
              <a:rPr lang="en-US" altLang="el-GR" sz="2400" dirty="0" smtClean="0"/>
              <a:t>H</a:t>
            </a:r>
            <a:r>
              <a:rPr lang="el-GR" altLang="el-GR" sz="2400" baseline="-25000" dirty="0" smtClean="0"/>
              <a:t>3</a:t>
            </a:r>
            <a:r>
              <a:rPr lang="el-GR" altLang="el-GR" sz="2400" dirty="0" smtClean="0"/>
              <a:t>Ο</a:t>
            </a:r>
            <a:r>
              <a:rPr lang="en-US" altLang="el-GR" sz="2400" baseline="30000" dirty="0" smtClean="0"/>
              <a:t>+</a:t>
            </a:r>
            <a:r>
              <a:rPr lang="en-US" altLang="el-GR" sz="2400" dirty="0" smtClean="0"/>
              <a:t> + OH</a:t>
            </a:r>
            <a:r>
              <a:rPr lang="en-US" altLang="el-GR" sz="2400" baseline="30000" dirty="0" smtClean="0"/>
              <a:t>−</a:t>
            </a:r>
            <a:r>
              <a:rPr lang="el-GR" altLang="el-GR" sz="2400" baseline="30000" dirty="0" smtClean="0"/>
              <a:t>  </a:t>
            </a:r>
            <a:r>
              <a:rPr lang="el-GR" altLang="el-GR" sz="2400" dirty="0" smtClean="0"/>
              <a:t>ενδόθερμη αντίδραση</a:t>
            </a:r>
            <a:endParaRPr lang="el-GR" altLang="el-GR" baseline="30000" dirty="0"/>
          </a:p>
          <a:p>
            <a:pPr marL="0" indent="0" algn="ctr" eaLnBrk="1" hangingPunct="1">
              <a:buNone/>
            </a:pPr>
            <a:r>
              <a:rPr lang="en-US" altLang="el-GR" sz="1800" b="1" dirty="0" smtClean="0"/>
              <a:t>ΔH = +57</a:t>
            </a:r>
            <a:r>
              <a:rPr lang="el-GR" altLang="el-GR" sz="1800" b="1" dirty="0" smtClean="0"/>
              <a:t>,</a:t>
            </a:r>
            <a:r>
              <a:rPr lang="en-US" altLang="el-GR" sz="1800" b="1" dirty="0" smtClean="0"/>
              <a:t>1 kJ mol</a:t>
            </a:r>
            <a:r>
              <a:rPr lang="en-US" altLang="el-GR" sz="1800" b="1" baseline="30000" dirty="0" smtClean="0"/>
              <a:t>-1</a:t>
            </a:r>
            <a:r>
              <a:rPr lang="el-GR" altLang="el-GR" sz="1800" dirty="0" smtClean="0"/>
              <a:t> στους</a:t>
            </a:r>
            <a:r>
              <a:rPr lang="en-US" altLang="el-GR" sz="1800" dirty="0" smtClean="0"/>
              <a:t> 25</a:t>
            </a:r>
            <a:r>
              <a:rPr lang="en-US" altLang="el-GR" sz="1800" baseline="30000" dirty="0" smtClean="0"/>
              <a:t>o</a:t>
            </a:r>
            <a:r>
              <a:rPr lang="en-US" altLang="el-GR" sz="1800" dirty="0" smtClean="0"/>
              <a:t>C. </a:t>
            </a:r>
            <a:endParaRPr lang="el-GR" altLang="el-GR" sz="1800" baseline="30000" dirty="0" smtClean="0"/>
          </a:p>
          <a:p>
            <a:pPr eaLnBrk="1" hangingPunct="1">
              <a:buFontTx/>
              <a:buNone/>
            </a:pPr>
            <a:endParaRPr lang="el-GR" altLang="el-GR" sz="2400" baseline="30000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851920" y="3068960"/>
            <a:ext cx="4752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Κ</a:t>
            </a:r>
            <a:r>
              <a:rPr lang="en-US" altLang="el-GR" sz="2000" baseline="-25000" dirty="0">
                <a:latin typeface="+mn-lt"/>
              </a:rPr>
              <a:t>w</a:t>
            </a:r>
            <a:r>
              <a:rPr lang="en-US" altLang="el-GR" sz="2000" dirty="0">
                <a:latin typeface="+mn-lt"/>
              </a:rPr>
              <a:t>: </a:t>
            </a:r>
            <a:r>
              <a:rPr lang="el-GR" altLang="el-GR" sz="2000" dirty="0">
                <a:latin typeface="+mn-lt"/>
              </a:rPr>
              <a:t>σταθερά γινομένου ιόντων νερού</a:t>
            </a:r>
          </a:p>
        </p:txBody>
      </p:sp>
      <p:graphicFrame>
        <p:nvGraphicFramePr>
          <p:cNvPr id="92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56390"/>
              </p:ext>
            </p:extLst>
          </p:nvPr>
        </p:nvGraphicFramePr>
        <p:xfrm>
          <a:off x="850900" y="2349500"/>
          <a:ext cx="25685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Εξίσωση" r:id="rId3" imgW="1358900" imgH="457200" progId="Equation.3">
                  <p:embed/>
                </p:oleObj>
              </mc:Choice>
              <mc:Fallback>
                <p:oleObj name="Εξίσωση" r:id="rId3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349500"/>
                        <a:ext cx="25685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47606"/>
              </p:ext>
            </p:extLst>
          </p:nvPr>
        </p:nvGraphicFramePr>
        <p:xfrm>
          <a:off x="3851920" y="2420888"/>
          <a:ext cx="4359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Εξίσωση" r:id="rId5" imgW="2197100" imgH="254000" progId="Equation.3">
                  <p:embed/>
                </p:oleObj>
              </mc:Choice>
              <mc:Fallback>
                <p:oleObj name="Εξίσωση" r:id="rId5" imgW="2197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420888"/>
                        <a:ext cx="4359275" cy="50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9 - Ορθογώνιο"/>
          <p:cNvSpPr>
            <a:spLocks noChangeArrowheads="1"/>
          </p:cNvSpPr>
          <p:nvPr/>
        </p:nvSpPr>
        <p:spPr bwMode="auto">
          <a:xfrm>
            <a:off x="684213" y="3789040"/>
            <a:ext cx="2459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Σε θ=25</a:t>
            </a:r>
            <a:r>
              <a:rPr lang="el-GR" altLang="el-GR" sz="2000" baseline="30000" dirty="0">
                <a:latin typeface="+mn-lt"/>
              </a:rPr>
              <a:t>0</a:t>
            </a:r>
            <a:r>
              <a:rPr lang="en-US" altLang="el-GR" sz="2000" dirty="0">
                <a:latin typeface="+mn-lt"/>
              </a:rPr>
              <a:t>C </a:t>
            </a:r>
            <a:r>
              <a:rPr lang="el-GR" altLang="el-GR" sz="20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l-GR" altLang="el-GR" sz="2000" dirty="0" smtClean="0">
                <a:latin typeface="+mn-lt"/>
                <a:ea typeface="BatangChe" pitchFamily="49" charset="-127"/>
              </a:rPr>
              <a:t> </a:t>
            </a:r>
            <a:r>
              <a:rPr lang="el-GR" altLang="el-GR" sz="2000" dirty="0">
                <a:latin typeface="+mn-lt"/>
              </a:rPr>
              <a:t>Κ</a:t>
            </a:r>
            <a:r>
              <a:rPr lang="en-US" altLang="el-GR" sz="2000" baseline="-25000" dirty="0">
                <a:latin typeface="+mn-lt"/>
              </a:rPr>
              <a:t>w</a:t>
            </a:r>
            <a:r>
              <a:rPr lang="en-US" altLang="el-GR" sz="2000" dirty="0">
                <a:latin typeface="+mn-lt"/>
              </a:rPr>
              <a:t>=10</a:t>
            </a:r>
            <a:r>
              <a:rPr lang="en-US" altLang="el-GR" sz="2000" baseline="30000" dirty="0">
                <a:latin typeface="+mn-lt"/>
              </a:rPr>
              <a:t>-14</a:t>
            </a:r>
            <a:endParaRPr lang="el-GR" altLang="el-GR" sz="2000" dirty="0">
              <a:latin typeface="+mn-lt"/>
            </a:endParaRPr>
          </a:p>
        </p:txBody>
      </p:sp>
      <p:sp>
        <p:nvSpPr>
          <p:cNvPr id="9225" name="10 - Ορθογώνιο"/>
          <p:cNvSpPr>
            <a:spLocks noChangeArrowheads="1"/>
          </p:cNvSpPr>
          <p:nvPr/>
        </p:nvSpPr>
        <p:spPr bwMode="auto">
          <a:xfrm>
            <a:off x="684213" y="4211315"/>
            <a:ext cx="2459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Σε θ&lt;25</a:t>
            </a:r>
            <a:r>
              <a:rPr lang="el-GR" altLang="el-GR" sz="2000" baseline="30000" dirty="0">
                <a:latin typeface="+mn-lt"/>
              </a:rPr>
              <a:t>0</a:t>
            </a:r>
            <a:r>
              <a:rPr lang="en-US" altLang="el-GR" sz="2000" dirty="0">
                <a:latin typeface="+mn-lt"/>
              </a:rPr>
              <a:t>C </a:t>
            </a:r>
            <a:r>
              <a:rPr lang="el-GR" altLang="el-GR" sz="20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000" dirty="0" smtClean="0">
                <a:latin typeface="+mn-lt"/>
                <a:ea typeface="BatangChe" pitchFamily="49" charset="-127"/>
              </a:rPr>
              <a:t> </a:t>
            </a:r>
            <a:r>
              <a:rPr lang="el-GR" altLang="el-GR" sz="2000" dirty="0">
                <a:latin typeface="+mn-lt"/>
              </a:rPr>
              <a:t>Κ</a:t>
            </a:r>
            <a:r>
              <a:rPr lang="en-US" altLang="el-GR" sz="2000" baseline="-25000" dirty="0">
                <a:latin typeface="+mn-lt"/>
              </a:rPr>
              <a:t>w</a:t>
            </a:r>
            <a:r>
              <a:rPr lang="el-GR" altLang="el-GR" sz="2000" dirty="0">
                <a:latin typeface="+mn-lt"/>
              </a:rPr>
              <a:t>&lt;</a:t>
            </a:r>
            <a:r>
              <a:rPr lang="en-US" altLang="el-GR" sz="2000" dirty="0">
                <a:latin typeface="+mn-lt"/>
              </a:rPr>
              <a:t>10</a:t>
            </a:r>
            <a:r>
              <a:rPr lang="en-US" altLang="el-GR" sz="2000" baseline="30000" dirty="0">
                <a:latin typeface="+mn-lt"/>
              </a:rPr>
              <a:t>-14</a:t>
            </a:r>
            <a:endParaRPr lang="el-GR" altLang="el-GR" sz="2000" dirty="0">
              <a:latin typeface="+mn-lt"/>
            </a:endParaRPr>
          </a:p>
        </p:txBody>
      </p:sp>
      <p:sp>
        <p:nvSpPr>
          <p:cNvPr id="9226" name="11 - Ορθογώνιο"/>
          <p:cNvSpPr>
            <a:spLocks noChangeArrowheads="1"/>
          </p:cNvSpPr>
          <p:nvPr/>
        </p:nvSpPr>
        <p:spPr bwMode="auto">
          <a:xfrm>
            <a:off x="684213" y="4643115"/>
            <a:ext cx="2459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Σε θ&gt;25</a:t>
            </a:r>
            <a:r>
              <a:rPr lang="el-GR" altLang="el-GR" sz="2000" baseline="30000" dirty="0">
                <a:latin typeface="+mn-lt"/>
              </a:rPr>
              <a:t>0</a:t>
            </a:r>
            <a:r>
              <a:rPr lang="en-US" altLang="el-GR" sz="2000" dirty="0">
                <a:latin typeface="+mn-lt"/>
              </a:rPr>
              <a:t>C </a:t>
            </a:r>
            <a:r>
              <a:rPr lang="el-GR" altLang="el-GR" sz="20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000" dirty="0" smtClean="0">
                <a:latin typeface="+mn-lt"/>
                <a:ea typeface="BatangChe" pitchFamily="49" charset="-127"/>
              </a:rPr>
              <a:t> </a:t>
            </a:r>
            <a:r>
              <a:rPr lang="el-GR" altLang="el-GR" sz="2000" dirty="0">
                <a:latin typeface="+mn-lt"/>
              </a:rPr>
              <a:t>Κ</a:t>
            </a:r>
            <a:r>
              <a:rPr lang="en-US" altLang="el-GR" sz="2000" baseline="-25000" dirty="0">
                <a:latin typeface="+mn-lt"/>
              </a:rPr>
              <a:t>w</a:t>
            </a:r>
            <a:r>
              <a:rPr lang="el-GR" altLang="el-GR" sz="2000" dirty="0">
                <a:latin typeface="+mn-lt"/>
              </a:rPr>
              <a:t>&gt;</a:t>
            </a:r>
            <a:r>
              <a:rPr lang="en-US" altLang="el-GR" sz="2000" dirty="0">
                <a:latin typeface="+mn-lt"/>
              </a:rPr>
              <a:t>10</a:t>
            </a:r>
            <a:r>
              <a:rPr lang="en-US" altLang="el-GR" sz="2000" baseline="30000" dirty="0">
                <a:latin typeface="+mn-lt"/>
              </a:rPr>
              <a:t>-14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3" name="12 - Δεξιό άγκιστρο"/>
          <p:cNvSpPr/>
          <p:nvPr/>
        </p:nvSpPr>
        <p:spPr>
          <a:xfrm>
            <a:off x="3203574" y="4220840"/>
            <a:ext cx="144289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sz="2000" dirty="0"/>
          </a:p>
        </p:txBody>
      </p:sp>
      <p:sp>
        <p:nvSpPr>
          <p:cNvPr id="9228" name="13 - Ορθογώνιο"/>
          <p:cNvSpPr>
            <a:spLocks noChangeArrowheads="1"/>
          </p:cNvSpPr>
          <p:nvPr/>
        </p:nvSpPr>
        <p:spPr bwMode="auto">
          <a:xfrm>
            <a:off x="3527884" y="421131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λόγω του ενδόθερμου χαρακτήρα της αντίδρασης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και της αρχής </a:t>
            </a:r>
            <a:r>
              <a:rPr lang="en-US" altLang="el-GR" sz="2000" dirty="0">
                <a:latin typeface="+mn-lt"/>
              </a:rPr>
              <a:t>Le Chatelier</a:t>
            </a:r>
            <a:endParaRPr lang="el-GR" altLang="el-GR" sz="20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943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dirty="0" smtClean="0"/>
              <a:t>pH </a:t>
            </a:r>
            <a:r>
              <a:rPr lang="el-GR" altLang="el-GR" sz="3600" dirty="0" smtClean="0"/>
              <a:t>και </a:t>
            </a:r>
            <a:r>
              <a:rPr lang="en-US" altLang="el-GR" sz="3600" dirty="0" smtClean="0"/>
              <a:t>pOH </a:t>
            </a:r>
            <a:r>
              <a:rPr lang="en-US" altLang="el-GR" sz="3200" b="0" dirty="0" smtClean="0"/>
              <a:t>1/3</a:t>
            </a:r>
            <a:endParaRPr lang="el-GR" altLang="el-GR" sz="3200" dirty="0" smtClean="0"/>
          </a:p>
        </p:txBody>
      </p:sp>
      <p:sp>
        <p:nvSpPr>
          <p:cNvPr id="10243" name="14 - Ορθογώνιο"/>
          <p:cNvSpPr>
            <a:spLocks noChangeArrowheads="1"/>
          </p:cNvSpPr>
          <p:nvPr/>
        </p:nvSpPr>
        <p:spPr bwMode="auto">
          <a:xfrm>
            <a:off x="1042988" y="1411709"/>
            <a:ext cx="69447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Ουδέτερο</a:t>
            </a:r>
            <a:r>
              <a:rPr lang="el-GR" altLang="el-GR" sz="2200" dirty="0">
                <a:latin typeface="+mn-lt"/>
              </a:rPr>
              <a:t> χαρακτηρίζεται το υδατικό διάλυμα όταν ισχύει:</a:t>
            </a:r>
          </a:p>
        </p:txBody>
      </p:sp>
      <p:graphicFrame>
        <p:nvGraphicFramePr>
          <p:cNvPr id="102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81652"/>
              </p:ext>
            </p:extLst>
          </p:nvPr>
        </p:nvGraphicFramePr>
        <p:xfrm>
          <a:off x="2224881" y="1916832"/>
          <a:ext cx="40084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Εξίσωση" r:id="rId3" imgW="2120900" imgH="304800" progId="Equation.3">
                  <p:embed/>
                </p:oleObj>
              </mc:Choice>
              <mc:Fallback>
                <p:oleObj name="Εξίσωση" r:id="rId3" imgW="2120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881" y="1916832"/>
                        <a:ext cx="4008438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17 - Ορθογώνιο"/>
          <p:cNvSpPr>
            <a:spLocks noChangeArrowheads="1"/>
          </p:cNvSpPr>
          <p:nvPr/>
        </p:nvSpPr>
        <p:spPr bwMode="auto">
          <a:xfrm>
            <a:off x="1042988" y="2770609"/>
            <a:ext cx="64563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Όξινο</a:t>
            </a:r>
            <a:r>
              <a:rPr lang="el-GR" altLang="el-GR" sz="2200" dirty="0">
                <a:latin typeface="+mn-lt"/>
              </a:rPr>
              <a:t> χαρακτηρίζεται το υδατικό διάλυμα όταν ισχύει: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38053"/>
              </p:ext>
            </p:extLst>
          </p:nvPr>
        </p:nvGraphicFramePr>
        <p:xfrm>
          <a:off x="1259632" y="3284984"/>
          <a:ext cx="24003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Εξίσωση" r:id="rId5" imgW="1269449" imgH="241195" progId="Equation.3">
                  <p:embed/>
                </p:oleObj>
              </mc:Choice>
              <mc:Fallback>
                <p:oleObj name="Εξίσωση" r:id="rId5" imgW="126944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84984"/>
                        <a:ext cx="2400300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691718"/>
              </p:ext>
            </p:extLst>
          </p:nvPr>
        </p:nvGraphicFramePr>
        <p:xfrm>
          <a:off x="4597094" y="3211934"/>
          <a:ext cx="27368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Εξίσωση" r:id="rId7" imgW="1447172" imgH="304668" progId="Equation.3">
                  <p:embed/>
                </p:oleObj>
              </mc:Choice>
              <mc:Fallback>
                <p:oleObj name="Εξίσωση" r:id="rId7" imgW="1447172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094" y="3211934"/>
                        <a:ext cx="2736850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18 - Ορθογώνιο"/>
          <p:cNvSpPr>
            <a:spLocks noChangeArrowheads="1"/>
          </p:cNvSpPr>
          <p:nvPr/>
        </p:nvSpPr>
        <p:spPr bwMode="auto">
          <a:xfrm>
            <a:off x="3924300" y="3396877"/>
            <a:ext cx="338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ή</a:t>
            </a:r>
          </a:p>
        </p:txBody>
      </p:sp>
      <p:sp>
        <p:nvSpPr>
          <p:cNvPr id="10249" name="19 - Ορθογώνιο"/>
          <p:cNvSpPr>
            <a:spLocks noChangeArrowheads="1"/>
          </p:cNvSpPr>
          <p:nvPr/>
        </p:nvSpPr>
        <p:spPr bwMode="auto">
          <a:xfrm>
            <a:off x="1042988" y="4148559"/>
            <a:ext cx="707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Βασικό </a:t>
            </a:r>
            <a:r>
              <a:rPr lang="el-GR" altLang="el-GR" sz="2200" dirty="0">
                <a:latin typeface="+mn-lt"/>
              </a:rPr>
              <a:t>ή</a:t>
            </a:r>
            <a:r>
              <a:rPr lang="el-GR" altLang="el-GR" sz="22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altLang="el-GR" sz="2200" b="1" dirty="0">
                <a:latin typeface="+mn-lt"/>
              </a:rPr>
              <a:t>αλκαλικό</a:t>
            </a:r>
            <a:r>
              <a:rPr lang="el-GR" altLang="el-GR" sz="2200" dirty="0">
                <a:latin typeface="+mn-lt"/>
              </a:rPr>
              <a:t> χαρακτηρίζεται το υδατικό διάλυμα όταν ισχύει:</a:t>
            </a:r>
          </a:p>
        </p:txBody>
      </p:sp>
      <p:graphicFrame>
        <p:nvGraphicFramePr>
          <p:cNvPr id="102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75855"/>
              </p:ext>
            </p:extLst>
          </p:nvPr>
        </p:nvGraphicFramePr>
        <p:xfrm>
          <a:off x="1258888" y="5084415"/>
          <a:ext cx="24003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Εξίσωση" r:id="rId9" imgW="1269449" imgH="241195" progId="Equation.3">
                  <p:embed/>
                </p:oleObj>
              </mc:Choice>
              <mc:Fallback>
                <p:oleObj name="Εξίσωση" r:id="rId9" imgW="126944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084415"/>
                        <a:ext cx="2400300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21 - Ορθογώνιο"/>
          <p:cNvSpPr>
            <a:spLocks noChangeArrowheads="1"/>
          </p:cNvSpPr>
          <p:nvPr/>
        </p:nvSpPr>
        <p:spPr bwMode="auto">
          <a:xfrm>
            <a:off x="3924300" y="5155852"/>
            <a:ext cx="338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ή</a:t>
            </a:r>
          </a:p>
        </p:txBody>
      </p:sp>
      <p:graphicFrame>
        <p:nvGraphicFramePr>
          <p:cNvPr id="102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26777"/>
              </p:ext>
            </p:extLst>
          </p:nvPr>
        </p:nvGraphicFramePr>
        <p:xfrm>
          <a:off x="4643438" y="5012977"/>
          <a:ext cx="27368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Εξίσωση" r:id="rId11" imgW="1447172" imgH="304668" progId="Equation.3">
                  <p:embed/>
                </p:oleObj>
              </mc:Choice>
              <mc:Fallback>
                <p:oleObj name="Εξίσωση" r:id="rId11" imgW="1447172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12977"/>
                        <a:ext cx="2736850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627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dirty="0" smtClean="0"/>
              <a:t>pH </a:t>
            </a:r>
            <a:r>
              <a:rPr lang="el-GR" altLang="el-GR" sz="3600" dirty="0" smtClean="0"/>
              <a:t>και </a:t>
            </a:r>
            <a:r>
              <a:rPr lang="en-US" altLang="el-GR" sz="3600" dirty="0" smtClean="0"/>
              <a:t>pOH </a:t>
            </a:r>
            <a:r>
              <a:rPr lang="en-US" altLang="el-GR" sz="3200" b="0" dirty="0"/>
              <a:t>2</a:t>
            </a:r>
            <a:r>
              <a:rPr lang="en-US" altLang="el-GR" sz="3200" b="0" dirty="0" smtClean="0"/>
              <a:t>/3</a:t>
            </a:r>
            <a:endParaRPr lang="el-GR" altLang="el-GR" sz="3200" dirty="0" smtClean="0"/>
          </a:p>
        </p:txBody>
      </p:sp>
      <p:sp>
        <p:nvSpPr>
          <p:cNvPr id="11267" name="14 - Ορθογώνιο"/>
          <p:cNvSpPr>
            <a:spLocks noChangeArrowheads="1"/>
          </p:cNvSpPr>
          <p:nvPr/>
        </p:nvSpPr>
        <p:spPr bwMode="auto">
          <a:xfrm>
            <a:off x="827088" y="980776"/>
            <a:ext cx="82094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Ως</a:t>
            </a:r>
            <a:r>
              <a:rPr lang="el-GR" altLang="el-GR" sz="22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altLang="el-GR" sz="2200" b="1" dirty="0">
                <a:latin typeface="+mn-lt"/>
              </a:rPr>
              <a:t>pH</a:t>
            </a:r>
            <a:r>
              <a:rPr lang="en-US" altLang="el-GR" sz="22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ορίζεται ο αρνητικός δεκαδικός λογάριθμος της αριθμητικής τιμής της συγκέντρωσης των κατιόντων οξωνίου (Η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) σε υδατικό διάλυμα.</a:t>
            </a:r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61944"/>
              </p:ext>
            </p:extLst>
          </p:nvPr>
        </p:nvGraphicFramePr>
        <p:xfrm>
          <a:off x="3059113" y="1917402"/>
          <a:ext cx="22320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Εξίσωση" r:id="rId3" imgW="1180588" imgH="241195" progId="Equation.3">
                  <p:embed/>
                </p:oleObj>
              </mc:Choice>
              <mc:Fallback>
                <p:oleObj name="Εξίσωση" r:id="rId3" imgW="118058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917402"/>
                        <a:ext cx="223202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12 - Ορθογώνιο"/>
          <p:cNvSpPr>
            <a:spLocks noChangeArrowheads="1"/>
          </p:cNvSpPr>
          <p:nvPr/>
        </p:nvSpPr>
        <p:spPr bwMode="auto">
          <a:xfrm>
            <a:off x="827089" y="2565102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smtClean="0">
                <a:latin typeface="+mn-lt"/>
              </a:rPr>
              <a:t>Αν </a:t>
            </a:r>
            <a:r>
              <a:rPr lang="el-GR" altLang="el-GR" sz="2200" dirty="0">
                <a:latin typeface="+mn-lt"/>
              </a:rPr>
              <a:t>[Η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] = 10</a:t>
            </a:r>
            <a:r>
              <a:rPr lang="el-GR" altLang="el-GR" sz="2200" baseline="30000" dirty="0">
                <a:latin typeface="+mn-lt"/>
              </a:rPr>
              <a:t>-χ</a:t>
            </a:r>
            <a:r>
              <a:rPr lang="el-GR" altLang="el-GR" sz="2200" dirty="0">
                <a:latin typeface="+mn-lt"/>
              </a:rPr>
              <a:t> τότε </a:t>
            </a:r>
            <a:r>
              <a:rPr lang="en-US" altLang="el-GR" sz="2200" dirty="0">
                <a:latin typeface="+mn-lt"/>
              </a:rPr>
              <a:t>pH = x</a:t>
            </a:r>
            <a:r>
              <a:rPr lang="el-GR" altLang="el-GR" sz="2200" baseline="300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  </a:t>
            </a:r>
          </a:p>
        </p:txBody>
      </p:sp>
      <p:sp>
        <p:nvSpPr>
          <p:cNvPr id="11270" name="16 - Ορθογώνιο"/>
          <p:cNvSpPr>
            <a:spLocks noChangeArrowheads="1"/>
          </p:cNvSpPr>
          <p:nvPr/>
        </p:nvSpPr>
        <p:spPr bwMode="auto">
          <a:xfrm>
            <a:off x="827089" y="2996902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smtClean="0">
                <a:latin typeface="+mn-lt"/>
              </a:rPr>
              <a:t>Αν </a:t>
            </a:r>
            <a:r>
              <a:rPr lang="en-US" altLang="el-GR" sz="2200" dirty="0">
                <a:latin typeface="+mn-lt"/>
              </a:rPr>
              <a:t>pH = y</a:t>
            </a:r>
            <a:r>
              <a:rPr lang="el-GR" altLang="el-GR" sz="2200" baseline="300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τότε [Η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] = 10</a:t>
            </a:r>
            <a:r>
              <a:rPr lang="el-GR" altLang="el-GR" sz="2200" baseline="30000" dirty="0">
                <a:latin typeface="+mn-lt"/>
              </a:rPr>
              <a:t>-</a:t>
            </a:r>
            <a:r>
              <a:rPr lang="en-US" altLang="el-GR" sz="2200" baseline="30000" dirty="0">
                <a:latin typeface="+mn-lt"/>
              </a:rPr>
              <a:t>y</a:t>
            </a:r>
            <a:r>
              <a:rPr lang="en-US" altLang="el-GR" sz="2200" dirty="0">
                <a:latin typeface="+mn-lt"/>
              </a:rPr>
              <a:t> mol/L</a:t>
            </a:r>
            <a:r>
              <a:rPr lang="en-US" altLang="el-GR" sz="2200" baseline="30000" dirty="0">
                <a:latin typeface="+mn-lt"/>
              </a:rPr>
              <a:t> 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1271" name="20 - Ορθογώνιο"/>
          <p:cNvSpPr>
            <a:spLocks noChangeArrowheads="1"/>
          </p:cNvSpPr>
          <p:nvPr/>
        </p:nvSpPr>
        <p:spPr bwMode="auto">
          <a:xfrm>
            <a:off x="827090" y="3538740"/>
            <a:ext cx="80411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Ως</a:t>
            </a:r>
            <a:r>
              <a:rPr lang="el-GR" altLang="el-GR" sz="22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altLang="el-GR" sz="2200" b="1" dirty="0">
                <a:latin typeface="+mn-lt"/>
              </a:rPr>
              <a:t>pOH</a:t>
            </a:r>
            <a:r>
              <a:rPr lang="en-US" altLang="el-GR" sz="22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ορίζεται ο αρνητικός δεκαδικός λογάριθμος της αριθμητικής τιμής της συγκέντρωσης των ανιόντων υδροξειδίου (ΟΗ</a:t>
            </a:r>
            <a:r>
              <a:rPr lang="el-GR" altLang="el-GR" sz="2200" baseline="30000" dirty="0">
                <a:latin typeface="+mn-lt"/>
              </a:rPr>
              <a:t>-</a:t>
            </a:r>
            <a:r>
              <a:rPr lang="el-GR" altLang="el-GR" sz="2200" dirty="0">
                <a:latin typeface="+mn-lt"/>
              </a:rPr>
              <a:t>) σε υδατικό διάλυμα.</a:t>
            </a:r>
          </a:p>
        </p:txBody>
      </p:sp>
      <p:graphicFrame>
        <p:nvGraphicFramePr>
          <p:cNvPr id="112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19089"/>
              </p:ext>
            </p:extLst>
          </p:nvPr>
        </p:nvGraphicFramePr>
        <p:xfrm>
          <a:off x="3131840" y="4430836"/>
          <a:ext cx="2352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Εξίσωση" r:id="rId5" imgW="1244600" imgH="228600" progId="Equation.3">
                  <p:embed/>
                </p:oleObj>
              </mc:Choice>
              <mc:Fallback>
                <p:oleObj name="Εξίσωση" r:id="rId5" imgW="124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430836"/>
                        <a:ext cx="235267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22 - Ορθογώνιο"/>
          <p:cNvSpPr>
            <a:spLocks noChangeArrowheads="1"/>
          </p:cNvSpPr>
          <p:nvPr/>
        </p:nvSpPr>
        <p:spPr bwMode="auto">
          <a:xfrm>
            <a:off x="827088" y="5077440"/>
            <a:ext cx="72009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smtClean="0">
                <a:latin typeface="+mn-lt"/>
              </a:rPr>
              <a:t>Αν </a:t>
            </a:r>
            <a:r>
              <a:rPr lang="el-GR" altLang="el-GR" sz="2200" dirty="0">
                <a:latin typeface="+mn-lt"/>
              </a:rPr>
              <a:t>[ΟΗ</a:t>
            </a:r>
            <a:r>
              <a:rPr lang="el-GR" altLang="el-GR" sz="2200" baseline="30000" dirty="0">
                <a:latin typeface="+mn-lt"/>
              </a:rPr>
              <a:t>-</a:t>
            </a:r>
            <a:r>
              <a:rPr lang="el-GR" altLang="el-GR" sz="2200" dirty="0">
                <a:latin typeface="+mn-lt"/>
              </a:rPr>
              <a:t>] = 10</a:t>
            </a:r>
            <a:r>
              <a:rPr lang="el-GR" altLang="el-GR" sz="2200" baseline="30000" dirty="0">
                <a:latin typeface="+mn-lt"/>
              </a:rPr>
              <a:t>-χ</a:t>
            </a:r>
            <a:r>
              <a:rPr lang="el-GR" altLang="el-GR" sz="2200" dirty="0">
                <a:latin typeface="+mn-lt"/>
              </a:rPr>
              <a:t> τότε </a:t>
            </a:r>
            <a:r>
              <a:rPr lang="en-US" altLang="el-GR" sz="2200" dirty="0">
                <a:latin typeface="+mn-lt"/>
              </a:rPr>
              <a:t>p</a:t>
            </a:r>
            <a:r>
              <a:rPr lang="el-GR" altLang="el-GR" sz="2200" dirty="0">
                <a:latin typeface="+mn-lt"/>
              </a:rPr>
              <a:t>Ο</a:t>
            </a:r>
            <a:r>
              <a:rPr lang="en-US" altLang="el-GR" sz="2200" dirty="0">
                <a:latin typeface="+mn-lt"/>
              </a:rPr>
              <a:t>H = x</a:t>
            </a:r>
            <a:r>
              <a:rPr lang="el-GR" altLang="el-GR" sz="2200" baseline="300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  </a:t>
            </a:r>
          </a:p>
        </p:txBody>
      </p:sp>
      <p:sp>
        <p:nvSpPr>
          <p:cNvPr id="11274" name="23 - Ορθογώνιο"/>
          <p:cNvSpPr>
            <a:spLocks noChangeArrowheads="1"/>
          </p:cNvSpPr>
          <p:nvPr/>
        </p:nvSpPr>
        <p:spPr bwMode="auto">
          <a:xfrm>
            <a:off x="827090" y="5508327"/>
            <a:ext cx="72008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smtClean="0">
                <a:latin typeface="+mn-lt"/>
              </a:rPr>
              <a:t>Αν </a:t>
            </a:r>
            <a:r>
              <a:rPr lang="en-US" altLang="el-GR" sz="2200" dirty="0">
                <a:latin typeface="+mn-lt"/>
              </a:rPr>
              <a:t>p</a:t>
            </a:r>
            <a:r>
              <a:rPr lang="el-GR" altLang="el-GR" sz="2200" dirty="0">
                <a:latin typeface="+mn-lt"/>
              </a:rPr>
              <a:t>Ο</a:t>
            </a:r>
            <a:r>
              <a:rPr lang="en-US" altLang="el-GR" sz="2200" dirty="0">
                <a:latin typeface="+mn-lt"/>
              </a:rPr>
              <a:t>H = y</a:t>
            </a:r>
            <a:r>
              <a:rPr lang="el-GR" altLang="el-GR" sz="2200" baseline="300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τότε [ΟΗ</a:t>
            </a:r>
            <a:r>
              <a:rPr lang="el-GR" altLang="el-GR" sz="2200" baseline="30000" dirty="0">
                <a:latin typeface="+mn-lt"/>
              </a:rPr>
              <a:t>-</a:t>
            </a:r>
            <a:r>
              <a:rPr lang="el-GR" altLang="el-GR" sz="2200" dirty="0">
                <a:latin typeface="+mn-lt"/>
              </a:rPr>
              <a:t>] = 10</a:t>
            </a:r>
            <a:r>
              <a:rPr lang="el-GR" altLang="el-GR" sz="2200" baseline="30000" dirty="0">
                <a:latin typeface="+mn-lt"/>
              </a:rPr>
              <a:t>-</a:t>
            </a:r>
            <a:r>
              <a:rPr lang="en-US" altLang="el-GR" sz="2200" baseline="30000" dirty="0">
                <a:latin typeface="+mn-lt"/>
              </a:rPr>
              <a:t>y</a:t>
            </a:r>
            <a:r>
              <a:rPr lang="en-US" altLang="el-GR" sz="2200" dirty="0">
                <a:latin typeface="+mn-lt"/>
              </a:rPr>
              <a:t> mol/L</a:t>
            </a:r>
            <a:r>
              <a:rPr lang="en-US" altLang="el-GR" sz="2200" baseline="30000" dirty="0">
                <a:latin typeface="+mn-lt"/>
              </a:rPr>
              <a:t> </a:t>
            </a:r>
            <a:endParaRPr lang="el-GR" altLang="el-GR" sz="2200" dirty="0">
              <a:latin typeface="+mn-lt"/>
            </a:endParaRPr>
          </a:p>
        </p:txBody>
      </p:sp>
      <p:graphicFrame>
        <p:nvGraphicFramePr>
          <p:cNvPr id="112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21356"/>
              </p:ext>
            </p:extLst>
          </p:nvPr>
        </p:nvGraphicFramePr>
        <p:xfrm>
          <a:off x="4572000" y="6027386"/>
          <a:ext cx="2208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Εξίσωση" r:id="rId7" imgW="1168400" imgH="228600" progId="Equation.3">
                  <p:embed/>
                </p:oleObj>
              </mc:Choice>
              <mc:Fallback>
                <p:oleObj name="Εξίσωση" r:id="rId7" imgW="11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27386"/>
                        <a:ext cx="22082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24 - Ορθογώνιο"/>
          <p:cNvSpPr>
            <a:spLocks noChangeArrowheads="1"/>
          </p:cNvSpPr>
          <p:nvPr/>
        </p:nvSpPr>
        <p:spPr bwMode="auto">
          <a:xfrm>
            <a:off x="2798081" y="6044811"/>
            <a:ext cx="2389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Γενικά ισχύει: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25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108</TotalTime>
  <Words>1677</Words>
  <Application>Microsoft Office PowerPoint</Application>
  <PresentationFormat>Προβολή στην οθόνη (4:3)</PresentationFormat>
  <Paragraphs>246</Paragraphs>
  <Slides>28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exo-opistho_simeiomata</vt:lpstr>
      <vt:lpstr>OC_template_updated</vt:lpstr>
      <vt:lpstr>Εξίσωση</vt:lpstr>
      <vt:lpstr>Ανόργανη και Οργανική Χημεία (Θ)</vt:lpstr>
      <vt:lpstr>Ιοντισμός μονοπρωτικών οξέων 1/2</vt:lpstr>
      <vt:lpstr>Ιοντισμός μονοπρωτικών οξέων 2/2</vt:lpstr>
      <vt:lpstr>Ιοντισμός πολυπρωτικών οξέων</vt:lpstr>
      <vt:lpstr>Βαθμός ιοντισμού 1/2</vt:lpstr>
      <vt:lpstr>Βαθμός ιοντισμού 2/2</vt:lpstr>
      <vt:lpstr>Σταθερά γινομένου ιόντων νερού</vt:lpstr>
      <vt:lpstr>pH και pOH 1/3</vt:lpstr>
      <vt:lpstr>pH και pOH 2/3</vt:lpstr>
      <vt:lpstr>pH και pOH 3/3</vt:lpstr>
      <vt:lpstr>Ερωτήσεις </vt:lpstr>
      <vt:lpstr>Ερωτήσεις 1/10</vt:lpstr>
      <vt:lpstr>Ερωτήσεις 2/10</vt:lpstr>
      <vt:lpstr>Ερωτήσεις 3/10</vt:lpstr>
      <vt:lpstr>Ερωτήσεις 4/10</vt:lpstr>
      <vt:lpstr>Ερωτήσεις 5/10</vt:lpstr>
      <vt:lpstr>Ερωτήσεις 6/10</vt:lpstr>
      <vt:lpstr>Ερωτήσεις 7/10</vt:lpstr>
      <vt:lpstr>Ερωτήσεις 8/10</vt:lpstr>
      <vt:lpstr>Ερωτήσεις 9/10</vt:lpstr>
      <vt:lpstr>Ερωτήσεις 10/10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natasakar new</cp:lastModifiedBy>
  <cp:revision>14</cp:revision>
  <dcterms:created xsi:type="dcterms:W3CDTF">2015-05-14T09:42:20Z</dcterms:created>
  <dcterms:modified xsi:type="dcterms:W3CDTF">2015-07-21T11:14:37Z</dcterms:modified>
</cp:coreProperties>
</file>