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1" r:id="rId3"/>
  </p:sldMasterIdLst>
  <p:notesMasterIdLst>
    <p:notesMasterId r:id="rId26"/>
  </p:notesMasterIdLst>
  <p:handoutMasterIdLst>
    <p:handoutMasterId r:id="rId27"/>
  </p:handoutMasterIdLst>
  <p:sldIdLst>
    <p:sldId id="311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10" r:id="rId17"/>
    <p:sldId id="291" r:id="rId18"/>
    <p:sldId id="271" r:id="rId19"/>
    <p:sldId id="272" r:id="rId20"/>
    <p:sldId id="273" r:id="rId21"/>
    <p:sldId id="274" r:id="rId22"/>
    <p:sldId id="275" r:id="rId23"/>
    <p:sldId id="276" r:id="rId24"/>
    <p:sldId id="278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50DB0-E422-4C45-88C4-D7FB6C2BDCEF}" type="datetimeFigureOut">
              <a:rPr lang="el-GR" smtClean="0"/>
              <a:pPr/>
              <a:t>20/7/2015</a:t>
            </a:fld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B994E-E3A1-4E14-B947-43778668D4E8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91552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96FCB-A24E-42BD-8573-5BE9B15A6E5E}" type="datetimeFigureOut">
              <a:rPr lang="el-GR" smtClean="0"/>
              <a:pPr/>
              <a:t>20/7/2015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C78B4-661C-4EF8-8CDA-1009C8BF2BCC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3495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C78B4-661C-4EF8-8CDA-1009C8BF2BCC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15005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ύλεμα διαγώνιας γωνίας του ορθογωνίου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2" name="11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149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44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626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976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684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391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636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038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extLst/>
          </a:lstStyle>
          <a:p>
            <a:r>
              <a:rPr kumimoji="0" lang="el-GR" dirty="0" err="1" smtClean="0"/>
              <a:t>Kλικ</a:t>
            </a:r>
            <a:r>
              <a:rPr kumimoji="0" lang="el-GR" dirty="0" smtClean="0"/>
              <a:t> για επεξεργασία του τίτλου</a:t>
            </a:r>
            <a:endParaRPr kumimoji="0"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  <a:extLst/>
          </a:lstStyle>
          <a:p>
            <a:pPr lvl="0" eaLnBrk="1" latinLnBrk="0" hangingPunct="1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 eaLnBrk="1" latinLnBrk="0" hangingPunct="1"/>
            <a:r>
              <a:rPr lang="el-GR" dirty="0" smtClean="0"/>
              <a:t>Δεύτερου επιπέδου</a:t>
            </a:r>
          </a:p>
          <a:p>
            <a:pPr lvl="2" eaLnBrk="1" latinLnBrk="0" hangingPunct="1"/>
            <a:r>
              <a:rPr lang="el-GR" dirty="0" smtClean="0"/>
              <a:t>Τρίτου επιπέδου</a:t>
            </a:r>
          </a:p>
          <a:p>
            <a:pPr lvl="3" eaLnBrk="1" latinLnBrk="0" hangingPunct="1"/>
            <a:r>
              <a:rPr lang="el-GR" dirty="0" smtClean="0"/>
              <a:t>Τέταρτου επιπέδου</a:t>
            </a:r>
          </a:p>
          <a:p>
            <a:pPr lvl="4" eaLnBrk="1" latinLnBrk="0" hangingPunct="1"/>
            <a:r>
              <a:rPr lang="el-GR" dirty="0" smtClean="0"/>
              <a:t>Πέμπτου επιπέδου</a:t>
            </a:r>
            <a:endParaRPr kumimoji="0" lang="en-US" dirty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403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354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648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59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83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738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010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166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221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707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152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208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0" name="9 - Ορθογώνιο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10 - Ορθογώνιο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9" name="8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3" name="12 - Θέση εικόνας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l-GR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ύλεμα διαγώνιας γωνίας του ορθογωνίου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l-GR" dirty="0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l-GR" dirty="0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l-GR" dirty="0" err="1" smtClean="0"/>
              <a:t>Kλικ</a:t>
            </a:r>
            <a:r>
              <a:rPr kumimoji="0" lang="el-GR" dirty="0" smtClean="0"/>
              <a:t> για επεξεργασία του τίτλου</a:t>
            </a:r>
            <a:endParaRPr kumimoji="0" lang="en-US" dirty="0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l-GR" dirty="0" err="1" smtClean="0"/>
              <a:t>Kλικ</a:t>
            </a:r>
            <a:r>
              <a:rPr kumimoji="0" lang="el-GR" dirty="0" smtClean="0"/>
              <a:t> για επεξεργασία των στυλ του υποδείγματος</a:t>
            </a:r>
          </a:p>
          <a:p>
            <a:pPr lvl="1" eaLnBrk="1" latinLnBrk="0" hangingPunct="1"/>
            <a:r>
              <a:rPr kumimoji="0" lang="el-GR" dirty="0" smtClean="0"/>
              <a:t>Δεύτερου επιπέδου</a:t>
            </a:r>
          </a:p>
          <a:p>
            <a:pPr lvl="2" eaLnBrk="1" latinLnBrk="0" hangingPunct="1"/>
            <a:r>
              <a:rPr kumimoji="0" lang="el-GR" dirty="0" smtClean="0"/>
              <a:t>Τρίτου επιπέδου</a:t>
            </a:r>
          </a:p>
          <a:p>
            <a:pPr lvl="3" eaLnBrk="1" latinLnBrk="0" hangingPunct="1"/>
            <a:r>
              <a:rPr kumimoji="0" lang="el-GR" dirty="0" smtClean="0"/>
              <a:t>Τέταρτου επιπέδου</a:t>
            </a:r>
          </a:p>
          <a:p>
            <a:pPr lvl="4" eaLnBrk="1" latinLnBrk="0" hangingPunct="1"/>
            <a:r>
              <a:rPr kumimoji="0" lang="el-GR" dirty="0" smtClean="0"/>
              <a:t>Πέμπτου επιπέδου</a:t>
            </a:r>
            <a:endParaRPr kumimoji="0"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54864" algn="r" rtl="0" eaLnBrk="1" latinLnBrk="0" hangingPunct="1">
        <a:spcBef>
          <a:spcPct val="0"/>
        </a:spcBef>
        <a:buNone/>
        <a:defRPr kumimoji="0" sz="40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Calibri" panose="020F0502020204030204" pitchFamily="34" charset="0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8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43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nailpolishuk.blogspot.gr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G.Swanson_Change_Wife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commons.wikimedia.org/wiki/User:Aylaros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Garbo_in_Inspiration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Classicfilmbuf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Evelynbrent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Calliopejen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Bede735" TargetMode="External"/><Relationship Id="rId4" Type="http://schemas.openxmlformats.org/officeDocument/2006/relationships/hyperlink" Target="http://commons.wikimedia.org/wiki/File:Claudette_Colbert,_La_Gringa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www.return2style.de/swingstyle/makeup/1920eye.gif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www.return2style.de/swingstyle/makeup/1920p2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Τεχνική Ψιμυθίωσης Θεαμάτων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10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Μακιγιάζ</a:t>
            </a:r>
            <a:r>
              <a:rPr lang="en-US" sz="2800" smtClean="0"/>
              <a:t> ’</a:t>
            </a:r>
            <a:r>
              <a:rPr lang="el-GR" sz="2800" dirty="0" smtClean="0"/>
              <a:t>20</a:t>
            </a:r>
            <a:r>
              <a:rPr lang="en-US" sz="2800" dirty="0" smtClean="0"/>
              <a:t> </a:t>
            </a:r>
            <a:r>
              <a:rPr lang="el-GR" sz="2800" dirty="0" smtClean="0"/>
              <a:t>και </a:t>
            </a:r>
            <a:r>
              <a:rPr lang="en-US" sz="2800" dirty="0" smtClean="0"/>
              <a:t>’</a:t>
            </a:r>
            <a:r>
              <a:rPr lang="el-GR" sz="2800" dirty="0" smtClean="0"/>
              <a:t>30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Μικελάτου Ευθυμία 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Αισθητικός Κοσμητολόγος  B.Sc., M.Sc.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Αισθητικής και Κοσμητολογίας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1600" dirty="0">
                <a:solidFill>
                  <a:prstClr val="black"/>
                </a:solidFill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76463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89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Μακιγιάζ δεκαετίας ’30 </a:t>
            </a:r>
            <a:r>
              <a:rPr lang="el-GR" sz="3200" dirty="0" smtClean="0"/>
              <a:t>1/4</a:t>
            </a:r>
            <a:endParaRPr lang="el-GR" sz="3200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Λίγο πριν από  1930 αρχίζει να κατακτά έδαφος  η μόδα του  ηλιοκαμένου δέρματος στο πρόσωπο. Εμφανίστηκαν  χρωματιστές πούδρες που έδιναν την όψη μαυρισμένου από τον ήλιο δέρματος, για όσες γυναίκες δεν είχαν την δυνατότητα ενός φυσικού μαυρίσματος.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7789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Μακιγιάζ δεκαετίας ’30 </a:t>
            </a:r>
            <a:r>
              <a:rPr lang="el-GR" sz="3200" dirty="0" smtClean="0"/>
              <a:t>2/4</a:t>
            </a:r>
            <a:endParaRPr lang="el-GR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1646237"/>
            <a:ext cx="4042792" cy="4526280"/>
          </a:xfrm>
        </p:spPr>
        <p:txBody>
          <a:bodyPr/>
          <a:lstStyle/>
          <a:p>
            <a:r>
              <a:rPr lang="el-GR" dirty="0" smtClean="0"/>
              <a:t>Τα νύχια ήταν βαμμένα μόνο στο κέντρο σαν λεπτή σφήνα, ενώ το άκρος και τα πλάγια παρέμεναν γυμνά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00808"/>
            <a:ext cx="3096344" cy="4142266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5544605" y="5886104"/>
            <a:ext cx="21592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hlinkClick r:id="rId3"/>
              </a:rPr>
              <a:t>http://nailpolishuk.blogspot.gr/</a:t>
            </a:r>
            <a:endParaRPr lang="el-GR" sz="1200" dirty="0">
              <a:latin typeface="Calibri" panose="020F0502020204030204" pitchFamily="34" charset="0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747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Μακιγιάζ δεκαετίας ’30 </a:t>
            </a:r>
            <a:r>
              <a:rPr lang="el-GR" sz="3200" dirty="0" smtClean="0"/>
              <a:t>3/4</a:t>
            </a:r>
            <a:endParaRPr lang="el-GR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2070795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Καθώς προχωρούσε η δεκαετία, το πορτραίτο της γυναίκας γίνεται πιο ρεαλιστικό και σοφιστικέ. </a:t>
            </a:r>
          </a:p>
          <a:p>
            <a:r>
              <a:rPr lang="el-GR" sz="2800" dirty="0" smtClean="0"/>
              <a:t>Το μακιγιάζ είναι  εξευγενισμένο και πιο  αληθινό, άρα πιο προσιτό στο κοινό.</a:t>
            </a:r>
            <a:endParaRPr lang="el-GR" sz="28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49" y="3717032"/>
            <a:ext cx="6591300" cy="3038475"/>
          </a:xfrm>
          <a:prstGeom prst="rect">
            <a:avLst/>
          </a:prstGeom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5235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Μακιγιάζ δεκαετίας ’30 </a:t>
            </a:r>
            <a:r>
              <a:rPr lang="el-GR" sz="3200" dirty="0" smtClean="0"/>
              <a:t>4/4</a:t>
            </a:r>
            <a:endParaRPr lang="el-GR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Τα </a:t>
            </a:r>
            <a:r>
              <a:rPr lang="en-US" dirty="0" smtClean="0"/>
              <a:t>films </a:t>
            </a:r>
            <a:r>
              <a:rPr lang="el-GR" dirty="0" smtClean="0"/>
              <a:t>συνεχίζουν να εμφανίζουν την γυναίκα συντηρητική, βικτοριανού στυλ με μαύρα μαλλιά και αθώο παιδικό πρόσωπο </a:t>
            </a:r>
            <a:r>
              <a:rPr lang="el-GR" dirty="0"/>
              <a:t>……ή εντελώς αντίθετα </a:t>
            </a:r>
            <a:r>
              <a:rPr lang="el-GR" dirty="0" smtClean="0"/>
              <a:t>σατανική </a:t>
            </a:r>
            <a:r>
              <a:rPr lang="el-GR" dirty="0"/>
              <a:t>ντίβα</a:t>
            </a:r>
            <a:r>
              <a:rPr lang="en-US" dirty="0"/>
              <a:t>.</a:t>
            </a:r>
            <a:endParaRPr lang="el-GR" dirty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0056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Παραδείγματα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484784"/>
            <a:ext cx="3595390" cy="4525962"/>
          </a:xfrm>
        </p:spPr>
      </p:pic>
      <p:sp>
        <p:nvSpPr>
          <p:cNvPr id="5" name="Ορθογώνιο 4"/>
          <p:cNvSpPr/>
          <p:nvPr/>
        </p:nvSpPr>
        <p:spPr>
          <a:xfrm>
            <a:off x="4716016" y="6093296"/>
            <a:ext cx="4176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hlinkClick r:id="rId3"/>
              </a:rPr>
              <a:t>Gloria Swanson in a production still from the film, </a:t>
            </a:r>
            <a:r>
              <a:rPr lang="en-US" sz="1200" i="1" dirty="0">
                <a:latin typeface="Calibri" panose="020F0502020204030204" pitchFamily="34" charset="0"/>
                <a:hlinkClick r:id="rId3"/>
              </a:rPr>
              <a:t>Why Change Your Wife</a:t>
            </a:r>
            <a:r>
              <a:rPr lang="en-US" sz="1200" i="1" dirty="0" smtClean="0">
                <a:latin typeface="Calibri" panose="020F0502020204030204" pitchFamily="34" charset="0"/>
                <a:hlinkClick r:id="rId3"/>
              </a:rPr>
              <a:t>?</a:t>
            </a:r>
            <a:r>
              <a:rPr lang="el-GR" sz="1200" i="1" dirty="0" smtClean="0">
                <a:latin typeface="Calibri" panose="020F0502020204030204" pitchFamily="34" charset="0"/>
                <a:hlinkClick r:id="rId3"/>
              </a:rPr>
              <a:t>  </a:t>
            </a:r>
            <a:r>
              <a:rPr lang="el-GR" sz="1200" dirty="0">
                <a:latin typeface="Calibri" panose="020F0502020204030204" pitchFamily="34" charset="0"/>
              </a:rPr>
              <a:t>α</a:t>
            </a:r>
            <a:r>
              <a:rPr lang="el-GR" sz="1200" dirty="0" smtClean="0">
                <a:latin typeface="Calibri" panose="020F0502020204030204" pitchFamily="34" charset="0"/>
              </a:rPr>
              <a:t>πό </a:t>
            </a:r>
            <a:r>
              <a:rPr lang="en-US" sz="1200" dirty="0" err="1">
                <a:hlinkClick r:id="rId4" tooltip="User:Aylaross"/>
              </a:rPr>
              <a:t>Aylaross</a:t>
            </a:r>
            <a:r>
              <a:rPr lang="en-US" sz="1200" dirty="0"/>
              <a:t> </a:t>
            </a:r>
            <a:r>
              <a:rPr lang="el-GR" sz="1200" dirty="0" smtClean="0">
                <a:latin typeface="Calibri" panose="020F0502020204030204" pitchFamily="34" charset="0"/>
              </a:rPr>
              <a:t>διαθέσιμο ως κοινό κτήμα</a:t>
            </a:r>
            <a:endParaRPr lang="el-GR" sz="1200" dirty="0">
              <a:latin typeface="Calibri" panose="020F0502020204030204" pitchFamily="34" charset="0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56792"/>
            <a:ext cx="2736304" cy="43657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71700" y="6084633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</a:rPr>
              <a:t>Gloria Swanson</a:t>
            </a:r>
            <a:endParaRPr lang="el-GR" sz="1200" dirty="0">
              <a:latin typeface="Calibri" panose="020F0502020204030204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3618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Τσιγώνια Αλεξάνδρα - Μικελάτου Έφη,</a:t>
            </a:r>
          </a:p>
          <a:p>
            <a:pPr>
              <a:buNone/>
            </a:pPr>
            <a:r>
              <a:rPr lang="el-GR" i="1" dirty="0" smtClean="0"/>
              <a:t>	Μακιγιάζ Παραστατικών Τεχνών-Τεχνική Προσθετικών υλικών.</a:t>
            </a:r>
            <a:r>
              <a:rPr lang="el-GR" dirty="0" smtClean="0"/>
              <a:t> (2010). Αθήνα, εκδόσεις </a:t>
            </a:r>
            <a:r>
              <a:rPr lang="el-GR" dirty="0" smtClean="0"/>
              <a:t>Δεσμός</a:t>
            </a:r>
            <a:r>
              <a:rPr lang="en-US" dirty="0" smtClean="0"/>
              <a:t>.</a:t>
            </a:r>
            <a:endParaRPr lang="el-GR" dirty="0" smtClean="0"/>
          </a:p>
          <a:p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429000"/>
            <a:ext cx="2263725" cy="3024336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2106987" y="5517232"/>
            <a:ext cx="35451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hlinkClick r:id="rId3"/>
              </a:rPr>
              <a:t>Garbo in </a:t>
            </a:r>
            <a:r>
              <a:rPr lang="en-US" sz="1200" i="1" dirty="0">
                <a:latin typeface="Calibri" panose="020F0502020204030204" pitchFamily="34" charset="0"/>
                <a:hlinkClick r:id="rId3"/>
              </a:rPr>
              <a:t>Inspiration</a:t>
            </a:r>
            <a:r>
              <a:rPr lang="en-US" sz="1200" dirty="0">
                <a:latin typeface="Calibri" panose="020F0502020204030204" pitchFamily="34" charset="0"/>
                <a:hlinkClick r:id="rId3"/>
              </a:rPr>
              <a:t> (1931) </a:t>
            </a:r>
            <a:r>
              <a:rPr lang="el-GR" sz="1200" dirty="0" smtClean="0">
                <a:latin typeface="Calibri" panose="020F0502020204030204" pitchFamily="34" charset="0"/>
              </a:rPr>
              <a:t>από </a:t>
            </a:r>
            <a:r>
              <a:rPr lang="en-US" sz="1200" dirty="0" err="1">
                <a:hlinkClick r:id="rId4" tooltip="User:Classicfilmbuff"/>
              </a:rPr>
              <a:t>Classicfilmbuff</a:t>
            </a:r>
            <a:r>
              <a:rPr lang="el-GR" sz="1200" dirty="0" smtClean="0">
                <a:latin typeface="Calibri" panose="020F0502020204030204" pitchFamily="34" charset="0"/>
              </a:rPr>
              <a:t> διαθέσιμο ως κοινό κτήμα</a:t>
            </a:r>
            <a:endParaRPr lang="el-GR" sz="1200" dirty="0">
              <a:latin typeface="Calibri" panose="020F050202020403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8663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01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4703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Ευθυμία Μικελάτου 2014</a:t>
            </a:r>
            <a:r>
              <a:rPr lang="el-GR" sz="2000" dirty="0"/>
              <a:t>. </a:t>
            </a:r>
            <a:r>
              <a:rPr lang="el-GR" sz="2000" dirty="0" smtClean="0"/>
              <a:t>Ευθυμία Μικελάτου. «Τεχνική Ψιμυθίωσης Θεαμάτων. </a:t>
            </a:r>
            <a:r>
              <a:rPr lang="el-GR" sz="2000" dirty="0"/>
              <a:t>Ενότητα </a:t>
            </a:r>
            <a:r>
              <a:rPr lang="el-GR" sz="2000" dirty="0" smtClean="0"/>
              <a:t>10: Μακιγιάζ ’20 και ’30».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0260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>
                <a:solidFill>
                  <a:prstClr val="black"/>
                </a:solidFill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Ως </a:t>
            </a:r>
            <a:r>
              <a:rPr lang="el-GR" b="1" dirty="0">
                <a:solidFill>
                  <a:prstClr val="black"/>
                </a:solidFill>
              </a:rPr>
              <a:t>Μη Εμπορική</a:t>
            </a:r>
            <a:r>
              <a:rPr lang="el-GR" dirty="0">
                <a:solidFill>
                  <a:prstClr val="black"/>
                </a:solidFill>
              </a:rPr>
              <a:t> ορίζεται η χρήση: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αδειοδόχο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</a:rPr>
              <a:t>τόπο</a:t>
            </a: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Ο </a:t>
            </a:r>
            <a:r>
              <a:rPr lang="el-GR" dirty="0">
                <a:solidFill>
                  <a:prstClr val="black"/>
                </a:solidFill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67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Μακιγιάζ</a:t>
            </a:r>
            <a:br>
              <a:rPr lang="el-GR" dirty="0" smtClean="0"/>
            </a:br>
            <a:r>
              <a:rPr lang="el-GR" dirty="0" smtClean="0"/>
              <a:t> Δεκαετίας ’20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l-GR" dirty="0" smtClean="0"/>
          </a:p>
          <a:p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3810000" cy="5010150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827584" y="6422926"/>
            <a:ext cx="32221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Clara Bow (Motion Picture Classic, July 1927). </a:t>
            </a:r>
            <a:endParaRPr lang="el-GR" sz="1200" dirty="0">
              <a:latin typeface="Calibri" panose="020F050202020403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3363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δημιουργού.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άδεια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50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81948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1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νέα τάση..</a:t>
            </a:r>
            <a:r>
              <a:rPr lang="en-US" dirty="0" smtClean="0"/>
              <a:t> </a:t>
            </a:r>
            <a:r>
              <a:rPr lang="en-US" sz="3200" dirty="0" smtClean="0"/>
              <a:t>1/2</a:t>
            </a:r>
            <a:endParaRPr lang="el-GR" sz="3200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1679" y="1412777"/>
            <a:ext cx="8229600" cy="1368152"/>
          </a:xfrm>
        </p:spPr>
        <p:txBody>
          <a:bodyPr>
            <a:normAutofit lnSpcReduction="10000"/>
          </a:bodyPr>
          <a:lstStyle/>
          <a:p>
            <a:r>
              <a:rPr lang="el-GR" sz="2800" dirty="0" smtClean="0"/>
              <a:t>Η δεκαετία χρωματίζεται από την υπερβολή και το τέχνασμα προσπαθώντας να ισορροπήσει ανάμεσα στο στυλ </a:t>
            </a:r>
            <a:r>
              <a:rPr lang="el-GR" sz="2800" dirty="0" smtClean="0">
                <a:solidFill>
                  <a:schemeClr val="tx2">
                    <a:lumMod val="75000"/>
                  </a:schemeClr>
                </a:solidFill>
              </a:rPr>
              <a:t>“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vamp</a:t>
            </a:r>
            <a:r>
              <a:rPr lang="el-GR" sz="2800" dirty="0" smtClean="0">
                <a:solidFill>
                  <a:schemeClr val="tx2">
                    <a:lumMod val="75000"/>
                  </a:schemeClr>
                </a:solidFill>
              </a:rPr>
              <a:t>” </a:t>
            </a:r>
            <a:r>
              <a:rPr lang="el-GR" sz="2800" dirty="0" smtClean="0"/>
              <a:t>και το στυλ </a:t>
            </a:r>
            <a:r>
              <a:rPr lang="el-GR" sz="2800" dirty="0" smtClean="0">
                <a:solidFill>
                  <a:schemeClr val="tx2">
                    <a:lumMod val="75000"/>
                  </a:schemeClr>
                </a:solidFill>
              </a:rPr>
              <a:t>“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à la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</a:rPr>
              <a:t>garçonne</a:t>
            </a:r>
            <a:r>
              <a:rPr lang="el-GR" sz="2800" dirty="0" smtClean="0">
                <a:solidFill>
                  <a:schemeClr val="tx2">
                    <a:lumMod val="75000"/>
                  </a:schemeClr>
                </a:solidFill>
              </a:rPr>
              <a:t>”</a:t>
            </a:r>
            <a:r>
              <a:rPr lang="el-GR" sz="2800" dirty="0" smtClean="0"/>
              <a:t>.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708920"/>
            <a:ext cx="6424573" cy="3276532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2760969" y="6093296"/>
            <a:ext cx="21718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© Art Deco Society of California</a:t>
            </a:r>
            <a:endParaRPr lang="el-GR" sz="1200" dirty="0">
              <a:latin typeface="Calibri" panose="020F0502020204030204" pitchFamily="34" charset="0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3808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νέα τάση</a:t>
            </a:r>
            <a:r>
              <a:rPr lang="el-GR" dirty="0" smtClean="0"/>
              <a:t>..</a:t>
            </a:r>
            <a:r>
              <a:rPr lang="en-US" sz="3200" dirty="0" smtClean="0"/>
              <a:t>2/2</a:t>
            </a:r>
            <a:endParaRPr lang="el-GR" sz="3200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1646237"/>
            <a:ext cx="5266928" cy="4526280"/>
          </a:xfrm>
        </p:spPr>
        <p:txBody>
          <a:bodyPr>
            <a:normAutofit/>
          </a:bodyPr>
          <a:lstStyle/>
          <a:p>
            <a:r>
              <a:rPr lang="el-GR" dirty="0" smtClean="0"/>
              <a:t>Μέσα στην δεκαετία του 1920 οι γυναίκες ήθελαν να μοιάζουν  με μοιραίες γυναίκες, όπως στην εποχή πριν από τον πόλεμο. </a:t>
            </a:r>
          </a:p>
          <a:p>
            <a:endParaRPr lang="el-GR" dirty="0" smtClean="0"/>
          </a:p>
          <a:p>
            <a:r>
              <a:rPr lang="el-GR" dirty="0" smtClean="0"/>
              <a:t>Στην Αμερική εμφανίζεται</a:t>
            </a:r>
          </a:p>
          <a:p>
            <a:pPr>
              <a:buNone/>
            </a:pPr>
            <a:r>
              <a:rPr lang="el-GR" dirty="0" smtClean="0"/>
              <a:t>   ο βωβός </a:t>
            </a:r>
            <a:r>
              <a:rPr lang="el-GR" dirty="0" smtClean="0"/>
              <a:t>κινηματογράφος</a:t>
            </a:r>
            <a:r>
              <a:rPr lang="en-US" dirty="0" smtClean="0"/>
              <a:t>.</a:t>
            </a:r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760" y="1449240"/>
            <a:ext cx="2578297" cy="4739516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5076056" y="6211669"/>
            <a:ext cx="4067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hlinkClick r:id="rId3"/>
              </a:rPr>
              <a:t>Actress Evelyn Brent's exaggerated lipline is characteristic of cosmetics in the </a:t>
            </a:r>
            <a:r>
              <a:rPr lang="en-US" sz="1200" dirty="0" smtClean="0">
                <a:latin typeface="Calibri" panose="020F0502020204030204" pitchFamily="34" charset="0"/>
                <a:hlinkClick r:id="rId3"/>
              </a:rPr>
              <a:t>1920s </a:t>
            </a:r>
            <a:r>
              <a:rPr lang="el-GR" sz="1200" dirty="0" smtClean="0">
                <a:latin typeface="Calibri" panose="020F0502020204030204" pitchFamily="34" charset="0"/>
              </a:rPr>
              <a:t>από  </a:t>
            </a:r>
            <a:r>
              <a:rPr lang="en-US" sz="1200" dirty="0" smtClean="0">
                <a:hlinkClick r:id="rId4" tooltip="User:Calliopejen"/>
              </a:rPr>
              <a:t>Calliopejen</a:t>
            </a:r>
            <a:r>
              <a:rPr lang="el-GR" sz="1200" dirty="0" smtClean="0"/>
              <a:t> διαθέσιμο ως κοινό κτήμα</a:t>
            </a:r>
            <a:endParaRPr lang="el-GR" sz="1200" dirty="0">
              <a:latin typeface="Calibri" panose="020F050202020403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81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Μακιγιάζ δεκαετίας ΄20 </a:t>
            </a:r>
            <a:r>
              <a:rPr lang="el-GR" sz="3200" dirty="0"/>
              <a:t>1/5</a:t>
            </a: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Οι ηθοποιοί στις ταινίες , μακιγιαρισμένες σύμφωνα με την μόδα της εποχής έγιναν τα είδωλα των γυναικών.</a:t>
            </a:r>
          </a:p>
          <a:p>
            <a:endParaRPr lang="el-GR" dirty="0" smtClean="0"/>
          </a:p>
          <a:p>
            <a:r>
              <a:rPr lang="el-GR" dirty="0" smtClean="0"/>
              <a:t>Το στόμα ήταν το χαρακτηριστικό του προσώπου, το οποίο τόνιζαν  με </a:t>
            </a:r>
            <a:r>
              <a:rPr lang="el-GR" dirty="0" smtClean="0"/>
              <a:t>έμφαση</a:t>
            </a:r>
            <a:r>
              <a:rPr lang="en-US" dirty="0" smtClean="0"/>
              <a:t>.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Οι </a:t>
            </a:r>
            <a:r>
              <a:rPr lang="el-GR" dirty="0" smtClean="0"/>
              <a:t>πρώτες </a:t>
            </a:r>
            <a:r>
              <a:rPr lang="el-GR" dirty="0" smtClean="0"/>
              <a:t>σουφραζέτες φορούσαν κόκκινο κραγιόν σαν σύμβολο αμφισβήτησης και χειραφέτησης.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9851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Μακιγιάζ δεκαετίας ΄20 </a:t>
            </a:r>
            <a:r>
              <a:rPr lang="el-GR" sz="3200" dirty="0"/>
              <a:t>2</a:t>
            </a:r>
            <a:r>
              <a:rPr lang="el-GR" sz="3200" dirty="0" smtClean="0"/>
              <a:t>/5</a:t>
            </a:r>
            <a:endParaRPr lang="el-GR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1646237"/>
            <a:ext cx="4402832" cy="4526280"/>
          </a:xfrm>
        </p:spPr>
        <p:txBody>
          <a:bodyPr>
            <a:normAutofit lnSpcReduction="10000"/>
          </a:bodyPr>
          <a:lstStyle/>
          <a:p>
            <a:r>
              <a:rPr lang="el-GR" sz="2800" dirty="0" smtClean="0"/>
              <a:t>Η πούδρα στο πρόσωπο ήταν σε ροζ τόνο, οι παρειές φωτίζονταν με ανοιχτόχρωμο  ρουζ σε χρώματα μπορντώ και ροζ.</a:t>
            </a:r>
          </a:p>
          <a:p>
            <a:r>
              <a:rPr lang="en-US" sz="2800" dirty="0" smtClean="0"/>
              <a:t>M</a:t>
            </a:r>
            <a:r>
              <a:rPr lang="el-GR" sz="2800" dirty="0" smtClean="0"/>
              <a:t>όδα στα χείλη ήταν το έντονο κόκκινο, καφέ σκούρο κόκκινο, τριανταφυλλί , δαμασκηνί και σκούρο βυσσινί χρώμα. 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77995"/>
            <a:ext cx="3562350" cy="3810000"/>
          </a:xfrm>
          <a:prstGeom prst="rect">
            <a:avLst/>
          </a:prstGeom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254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Μακιγιάζ δεκαετίας ΄20 </a:t>
            </a:r>
            <a:r>
              <a:rPr lang="el-GR" sz="3200" dirty="0"/>
              <a:t>3</a:t>
            </a:r>
            <a:r>
              <a:rPr lang="el-GR" sz="3200" dirty="0" smtClean="0"/>
              <a:t>/5</a:t>
            </a:r>
            <a:endParaRPr lang="el-GR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1646237"/>
            <a:ext cx="4402832" cy="4879107"/>
          </a:xfrm>
        </p:spPr>
        <p:txBody>
          <a:bodyPr>
            <a:normAutofit/>
          </a:bodyPr>
          <a:lstStyle/>
          <a:p>
            <a:r>
              <a:rPr lang="el-GR" dirty="0" smtClean="0"/>
              <a:t>Το σχήμα των χειλιών σχηματιζόταν  ασύμμετρο, μικρό, τονισμένο το τόξο του άνω χείλους</a:t>
            </a:r>
            <a:r>
              <a:rPr lang="en-US" dirty="0" smtClean="0"/>
              <a:t> </a:t>
            </a:r>
            <a:r>
              <a:rPr lang="el-GR" dirty="0" smtClean="0"/>
              <a:t>(</a:t>
            </a:r>
            <a:r>
              <a:rPr lang="en-US" dirty="0" smtClean="0"/>
              <a:t>cupid</a:t>
            </a:r>
            <a:r>
              <a:rPr lang="el-GR" dirty="0" smtClean="0"/>
              <a:t>΄</a:t>
            </a:r>
            <a:r>
              <a:rPr lang="en-US" dirty="0" smtClean="0"/>
              <a:t>s</a:t>
            </a:r>
            <a:r>
              <a:rPr lang="el-GR" dirty="0" smtClean="0"/>
              <a:t> -</a:t>
            </a:r>
            <a:r>
              <a:rPr lang="en-US" dirty="0" smtClean="0"/>
              <a:t>bow</a:t>
            </a:r>
            <a:r>
              <a:rPr lang="el-GR" dirty="0" smtClean="0"/>
              <a:t>) με το κάτω χείλος πιο φαρδύ.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715" y="1484784"/>
            <a:ext cx="3960440" cy="4477443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4316155" y="616530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200" dirty="0" smtClean="0">
                <a:latin typeface="Calibri" panose="020F0502020204030204" pitchFamily="34" charset="0"/>
              </a:rPr>
              <a:t>Λεπτομέρεια από </a:t>
            </a:r>
            <a:r>
              <a:rPr lang="en-US" sz="1200" dirty="0" smtClean="0">
                <a:latin typeface="Calibri" panose="020F0502020204030204" pitchFamily="34" charset="0"/>
                <a:hlinkClick r:id="rId4"/>
              </a:rPr>
              <a:t>Promotional </a:t>
            </a:r>
            <a:r>
              <a:rPr lang="en-US" sz="1200" dirty="0">
                <a:latin typeface="Calibri" panose="020F0502020204030204" pitchFamily="34" charset="0"/>
                <a:hlinkClick r:id="rId4"/>
              </a:rPr>
              <a:t>photo for the Broadway production </a:t>
            </a:r>
            <a:r>
              <a:rPr lang="en-US" sz="1200" i="1" dirty="0">
                <a:latin typeface="Calibri" panose="020F0502020204030204" pitchFamily="34" charset="0"/>
                <a:hlinkClick r:id="rId4"/>
              </a:rPr>
              <a:t>La </a:t>
            </a:r>
            <a:r>
              <a:rPr lang="en-US" sz="1200" i="1" dirty="0" err="1">
                <a:latin typeface="Calibri" panose="020F0502020204030204" pitchFamily="34" charset="0"/>
                <a:hlinkClick r:id="rId4"/>
              </a:rPr>
              <a:t>Gringa</a:t>
            </a:r>
            <a:r>
              <a:rPr lang="en-US" sz="1200" i="1" dirty="0">
                <a:latin typeface="Calibri" panose="020F0502020204030204" pitchFamily="34" charset="0"/>
                <a:hlinkClick r:id="rId4"/>
              </a:rPr>
              <a:t>,</a:t>
            </a:r>
            <a:r>
              <a:rPr lang="en-US" sz="1200" dirty="0">
                <a:latin typeface="Calibri" panose="020F0502020204030204" pitchFamily="34" charset="0"/>
                <a:hlinkClick r:id="rId4"/>
              </a:rPr>
              <a:t> </a:t>
            </a:r>
            <a:r>
              <a:rPr lang="en-US" sz="1200" dirty="0" smtClean="0">
                <a:latin typeface="Calibri" panose="020F0502020204030204" pitchFamily="34" charset="0"/>
                <a:hlinkClick r:id="rId4"/>
              </a:rPr>
              <a:t>1928</a:t>
            </a:r>
            <a:r>
              <a:rPr lang="el-GR" sz="1200" dirty="0" smtClean="0">
                <a:latin typeface="Calibri" panose="020F0502020204030204" pitchFamily="34" charset="0"/>
              </a:rPr>
              <a:t> από </a:t>
            </a:r>
            <a:r>
              <a:rPr lang="en-US" sz="1200" dirty="0" smtClean="0">
                <a:hlinkClick r:id="rId5" tooltip="User:Bede735"/>
              </a:rPr>
              <a:t>Bede735</a:t>
            </a:r>
            <a:r>
              <a:rPr lang="el-GR" sz="1200" dirty="0" smtClean="0"/>
              <a:t> </a:t>
            </a:r>
            <a:r>
              <a:rPr lang="el-GR" sz="1200" dirty="0" smtClean="0">
                <a:latin typeface="Calibri" panose="020F0502020204030204" pitchFamily="34" charset="0"/>
              </a:rPr>
              <a:t>διαθέσιμο ως κοινό κτήμα</a:t>
            </a:r>
            <a:endParaRPr lang="el-GR" sz="1200" dirty="0">
              <a:latin typeface="Calibri" panose="020F0502020204030204" pitchFamily="34" charset="0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435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Μακιγιάζ δεκαετίας ΄20 </a:t>
            </a:r>
            <a:r>
              <a:rPr lang="el-GR" sz="3200" dirty="0" smtClean="0"/>
              <a:t>4/5</a:t>
            </a:r>
            <a:endParaRPr lang="el-GR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Το 1927 άρχισαν να φορούν σκιές στα βλέφαρα συνήθως γκρι, αλλά και  τουρκουάζ, πράσινες. </a:t>
            </a:r>
            <a:endParaRPr lang="en-US" dirty="0" smtClean="0"/>
          </a:p>
          <a:p>
            <a:r>
              <a:rPr lang="el-GR" dirty="0" smtClean="0"/>
              <a:t>Τα βλέφαρα τονίζονταν με </a:t>
            </a:r>
            <a:r>
              <a:rPr lang="en-US" dirty="0" smtClean="0"/>
              <a:t>Kohl.</a:t>
            </a:r>
            <a:endParaRPr lang="el-GR" dirty="0"/>
          </a:p>
        </p:txBody>
      </p:sp>
      <p:pic>
        <p:nvPicPr>
          <p:cNvPr id="4" name="Picture 2" descr="http://www.return2style.de/swingstyle/makeup/1920eye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283968" y="3789040"/>
            <a:ext cx="3888432" cy="263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3152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Μακιγιάζ δεκαετίας ΄20 </a:t>
            </a:r>
            <a:r>
              <a:rPr lang="el-GR" sz="3200" dirty="0" smtClean="0"/>
              <a:t>5/5</a:t>
            </a:r>
            <a:endParaRPr lang="el-GR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Οι βλεφαρίδες βάφονταν με μαύρο χρώμα για περισσότερη ένταση. </a:t>
            </a:r>
          </a:p>
          <a:p>
            <a:r>
              <a:rPr lang="el-GR" dirty="0" smtClean="0"/>
              <a:t>Τα φρύδια σχηματίζονταν  καθοδικά στην εξωτερική τους  γωνία με λεπτή μαύρη ή καφέ γραμμή. </a:t>
            </a:r>
          </a:p>
          <a:p>
            <a:pPr>
              <a:buNone/>
            </a:pPr>
            <a:r>
              <a:rPr lang="el-GR" dirty="0" smtClean="0"/>
              <a:t> </a:t>
            </a:r>
          </a:p>
          <a:p>
            <a:endParaRPr lang="el-GR" dirty="0"/>
          </a:p>
        </p:txBody>
      </p:sp>
      <p:pic>
        <p:nvPicPr>
          <p:cNvPr id="1027" name="Picture 3" descr="http://www.return2style.de/swingstyle/makeup/1920p2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724128" y="3789040"/>
            <a:ext cx="2376264" cy="245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5623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Τήξη">
  <a:themeElements>
    <a:clrScheme name="Προσαρμοσμένος 2">
      <a:dk1>
        <a:srgbClr val="00B05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Τήξη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Ηλιοστάσιο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500</TotalTime>
  <Words>1048</Words>
  <Application>Microsoft Office PowerPoint</Application>
  <PresentationFormat>Προβολή στην οθόνη (4:3)</PresentationFormat>
  <Paragraphs>128</Paragraphs>
  <Slides>22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22</vt:i4>
      </vt:variant>
    </vt:vector>
  </HeadingPairs>
  <TitlesOfParts>
    <vt:vector size="25" baseType="lpstr">
      <vt:lpstr>Τήξη</vt:lpstr>
      <vt:lpstr>OC_template_updated</vt:lpstr>
      <vt:lpstr>1_OC_template_updated</vt:lpstr>
      <vt:lpstr>Τεχνική Ψιμυθίωσης Θεαμάτων</vt:lpstr>
      <vt:lpstr>Μακιγιάζ  Δεκαετίας ’20</vt:lpstr>
      <vt:lpstr>Η νέα τάση.. 1/2</vt:lpstr>
      <vt:lpstr>Η νέα τάση..2/2</vt:lpstr>
      <vt:lpstr>Μακιγιάζ δεκαετίας ΄20 1/5</vt:lpstr>
      <vt:lpstr>Μακιγιάζ δεκαετίας ΄20 2/5</vt:lpstr>
      <vt:lpstr>Μακιγιάζ δεκαετίας ΄20 3/5</vt:lpstr>
      <vt:lpstr>Μακιγιάζ δεκαετίας ΄20 4/5</vt:lpstr>
      <vt:lpstr>Μακιγιάζ δεκαετίας ΄20 5/5</vt:lpstr>
      <vt:lpstr>Μακιγιάζ δεκαετίας ’30 1/4</vt:lpstr>
      <vt:lpstr>Μακιγιάζ δεκαετίας ’30 2/4</vt:lpstr>
      <vt:lpstr>Μακιγιάζ δεκαετίας ’30 3/4</vt:lpstr>
      <vt:lpstr>Μακιγιάζ δεκαετίας ’30 4/4</vt:lpstr>
      <vt:lpstr>Παραδείγματα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Τεχνική Ψιμυθίωση Θεαμάτων</dc:title>
  <dc:creator>opencourses@teiath.gr</dc:creator>
  <cp:lastModifiedBy>fkaram2</cp:lastModifiedBy>
  <cp:revision>62</cp:revision>
  <dcterms:created xsi:type="dcterms:W3CDTF">2015-03-22T18:35:29Z</dcterms:created>
  <dcterms:modified xsi:type="dcterms:W3CDTF">2015-07-20T07:53:23Z</dcterms:modified>
</cp:coreProperties>
</file>