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1" r:id="rId4"/>
    <p:sldId id="273" r:id="rId5"/>
    <p:sldId id="272" r:id="rId6"/>
    <p:sldId id="274" r:id="rId7"/>
    <p:sldId id="275" r:id="rId8"/>
    <p:sldId id="276" r:id="rId9"/>
    <p:sldId id="257" r:id="rId10"/>
    <p:sldId id="262" r:id="rId11"/>
    <p:sldId id="264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94E"/>
    <a:srgbClr val="503649"/>
    <a:srgbClr val="432D3D"/>
    <a:srgbClr val="004A82"/>
    <a:srgbClr val="6E1038"/>
    <a:srgbClr val="650F34"/>
    <a:srgbClr val="620A2C"/>
    <a:srgbClr val="570D2D"/>
    <a:srgbClr val="5B0D2E"/>
    <a:srgbClr val="5E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gradFill flip="none" rotWithShape="1">
            <a:gsLst>
              <a:gs pos="0">
                <a:srgbClr val="55394E">
                  <a:shade val="30000"/>
                  <a:satMod val="115000"/>
                </a:srgbClr>
              </a:gs>
              <a:gs pos="50000">
                <a:srgbClr val="55394E">
                  <a:shade val="67500"/>
                  <a:satMod val="115000"/>
                </a:srgbClr>
              </a:gs>
              <a:gs pos="100000">
                <a:srgbClr val="55394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992188" indent="-3635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Ηθική και νέες βιοτεχνολογίες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</a:t>
            </a:r>
            <a:r>
              <a:rPr lang="el-GR" sz="2200" dirty="0"/>
              <a:t>. Ευαγγελία Πρωτόπαπα, Καθηγήτρια Φαρμακοποιός - Αισθητικός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Αισθητικής και </a:t>
            </a:r>
            <a:r>
              <a:rPr lang="el-GR" sz="2200" dirty="0" err="1"/>
              <a:t>Κοσμητολογίας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Ευαγγελία </a:t>
            </a:r>
            <a:r>
              <a:rPr lang="el-GR" sz="2000" dirty="0" smtClean="0"/>
              <a:t>Πρωτόπαπα 2014. </a:t>
            </a:r>
            <a:r>
              <a:rPr lang="el-GR" sz="2000" dirty="0"/>
              <a:t>Ευαγγελία Πρωτόπαπα. «Δεοντολογία Επαγγέλματος.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/>
              <a:t> Ηθική και νέες βιοτεχνολογίες».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Βιοηθική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445224"/>
          </a:xfrm>
        </p:spPr>
        <p:txBody>
          <a:bodyPr>
            <a:normAutofit/>
          </a:bodyPr>
          <a:lstStyle/>
          <a:p>
            <a:r>
              <a:rPr lang="el-GR" dirty="0"/>
              <a:t>Κατά το δεύτερο ήμισυ του προηγούμενου αιώνα </a:t>
            </a:r>
            <a:r>
              <a:rPr lang="el-GR" dirty="0" smtClean="0"/>
              <a:t>αναπτύχθηκε </a:t>
            </a:r>
            <a:r>
              <a:rPr lang="el-GR" dirty="0"/>
              <a:t>μια νέα τεχνολογία, η Βιοτεχνολογία, βασισμένη στην απίστευτα γοργή ανάπτυξη των Μοριακών Επιστημών, Βιο­χημείας, Βιοφυσικής, Μοριακής Βιολογίας και Γενετικής, </a:t>
            </a:r>
            <a:r>
              <a:rPr lang="el-GR" dirty="0" smtClean="0"/>
              <a:t>Κυτταρικής </a:t>
            </a:r>
            <a:r>
              <a:rPr lang="el-GR" dirty="0"/>
              <a:t>Βιολογίας και Μικροβιολογίας. </a:t>
            </a:r>
            <a:endParaRPr lang="el-GR" dirty="0" smtClean="0"/>
          </a:p>
          <a:p>
            <a:pPr lvl="1"/>
            <a:r>
              <a:rPr lang="el-GR" dirty="0"/>
              <a:t>Η τεχνολογία του </a:t>
            </a:r>
            <a:r>
              <a:rPr lang="el-GR" dirty="0" err="1"/>
              <a:t>ανασυνδυασμένου</a:t>
            </a:r>
            <a:r>
              <a:rPr lang="el-GR" dirty="0"/>
              <a:t> DNA και οι εφαρμογές της</a:t>
            </a:r>
          </a:p>
          <a:p>
            <a:pPr lvl="1"/>
            <a:r>
              <a:rPr lang="el-GR" dirty="0"/>
              <a:t>Εμβρυϊκά κύτταρα και η πρακτική αξιοποίησή τους</a:t>
            </a:r>
          </a:p>
          <a:p>
            <a:pPr lvl="1"/>
            <a:r>
              <a:rPr lang="el-GR" dirty="0"/>
              <a:t>Κλωνοποίηση ανθρώπου / </a:t>
            </a:r>
            <a:r>
              <a:rPr lang="el-GR" dirty="0" err="1"/>
              <a:t>μονογονική</a:t>
            </a:r>
            <a:r>
              <a:rPr lang="el-GR" dirty="0"/>
              <a:t> αναπαραγωγή</a:t>
            </a:r>
          </a:p>
          <a:p>
            <a:pPr lvl="1"/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Βιοηθική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εφαρμογές της νέας Βιοτεχνολογίας είναι πολλές και ευεργετικές σε διάφορους το­μείς, εγείρουν όμως πλήθος προβλημάτων για τον άνθρωπο και το περιβάλλον, ηθικά, νομικά, κοινωνικοοικονομικά / ψυ­χολογικά και θεολογικά, που απασχολούν και προβληματί­ζουν την ανθρωπότητα και αποτελούν το αντικείμενο του νέ­ου κλάδου της «Βιοηθικής».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9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Βιοηθική</a:t>
            </a:r>
            <a:r>
              <a:rPr lang="el-GR" dirty="0"/>
              <a:t>: Προβλήματα και </a:t>
            </a:r>
            <a:r>
              <a:rPr lang="el-GR" dirty="0" smtClean="0"/>
              <a:t>διλήμματα των </a:t>
            </a:r>
            <a:r>
              <a:rPr lang="el-GR" dirty="0"/>
              <a:t>βιοτεχνολογικών χειρισμών και </a:t>
            </a:r>
            <a:r>
              <a:rPr lang="el-GR" dirty="0" smtClean="0"/>
              <a:t>εφαρμογών </a:t>
            </a:r>
            <a:r>
              <a:rPr lang="el-GR" sz="3100" b="0" dirty="0" smtClean="0"/>
              <a:t>1/4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/>
          <a:lstStyle/>
          <a:p>
            <a:r>
              <a:rPr lang="el-GR" dirty="0"/>
              <a:t>Η ευρεία, συνεχώς αυξανόμενη, χρήση των πολυποίκιλων νέων βιοτεχνολογιών στην Ιατρική, στην Γεωργία, στην Βιομη­χανία, στην Ιατροδικαστική, και Δικονομία, έχει ως συνέπεια, εκτός των ευεργετικών και βλαπτικές επιδράσεις, οι οποίες εγείρουν σειρά προβληματισμών και διλημμάτων, που έχουν και φιλοσοφικές- θεολογικές προεκτάσεις</a:t>
            </a:r>
            <a:r>
              <a:rPr lang="el-GR" dirty="0" smtClean="0"/>
              <a:t>.</a:t>
            </a:r>
          </a:p>
          <a:p>
            <a:r>
              <a:rPr lang="el-GR" dirty="0"/>
              <a:t>Πρέπει να τονισθεί, ότι σπανίως μία βιοτεχνολογική εφαρ­μογή έχει μονοδιάστατη επίδραση, αλλά οι επιπτώσεις της αφορούν πολλούς ή και όλους τους προαναφερθέντες επι­στημονικούς χώρους.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0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Βιοηθική: Προβλήματα και διλήμματα των βιοτεχνολογικών χειρισμών και εφαρμογών </a:t>
            </a:r>
            <a:r>
              <a:rPr lang="el-GR" sz="28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328592"/>
          </a:xfrm>
        </p:spPr>
        <p:txBody>
          <a:bodyPr/>
          <a:lstStyle/>
          <a:p>
            <a:r>
              <a:rPr lang="el-GR" dirty="0" smtClean="0"/>
              <a:t>Σχετικά </a:t>
            </a:r>
            <a:r>
              <a:rPr lang="el-GR" dirty="0"/>
              <a:t>με την γονιδιακή μετα­φορά σε άνθρωπο με σκοπό την γονιδιακή θεραπεία και η σί­γουρα επερχόμενη διαλεύκανση της λειτουργίας των δεκάδων χιλιάδων ανθρώπινων γονιδίων, έχει οδηγήσει σε προβληματι­σμούς ως προς την κατά βούληση αλλοίωση των ψυχοσωμα­τικών χαρακτηριστικών του ανθρώπου (επιλογή φύλου, σω­ματικών διαστάσεων, χρώμα οφθαλμών, </a:t>
            </a:r>
            <a:r>
              <a:rPr lang="el-GR" dirty="0" err="1"/>
              <a:t>ψυχοπνευματικών</a:t>
            </a:r>
            <a:r>
              <a:rPr lang="el-GR" dirty="0"/>
              <a:t> ιδιοτήτων). Παρ' όλο ότι οι </a:t>
            </a:r>
            <a:r>
              <a:rPr lang="el-GR" dirty="0" err="1"/>
              <a:t>ψυχοπνευματικές</a:t>
            </a:r>
            <a:r>
              <a:rPr lang="el-GR" dirty="0"/>
              <a:t> ιδιότητες δια­μορφώνονται και επηρεάζονται κατά το πολύ από το περι­βάλλον, ο φόβος επεμβάσεων «ευγονικής» μορφής, που έχουν ταλαιπωρήσει την ανθρωπότητα τον παρελθόντα αιώνα, εί­ναι βάσιμος.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4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prstClr val="white"/>
                </a:solidFill>
              </a:rPr>
              <a:t>Βιοηθική: Προβλήματα και διλήμματα των βιοτεχνολογικών χειρισμών και εφαρμογών </a:t>
            </a:r>
            <a:r>
              <a:rPr lang="el-GR" sz="28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κλωνοποίηση οργανισμού απετέλεσε κορυφαίο επιστη­μονικό επίτευγμα και κατέρριψε το δόγμα της μόνιμης, μη αναστρέψιμης τελικής διαφοροποιήσεως των κυττάρων. Η δυνατότητα κλωνοποιήσεως ανθρώπου έχει προκαλέσει τους πιο έντονους ηθικούς, φιλοσοφικούς και θεολογικούς </a:t>
            </a:r>
            <a:r>
              <a:rPr lang="el-GR" dirty="0" smtClean="0"/>
              <a:t>προβληματισμούς </a:t>
            </a:r>
            <a:r>
              <a:rPr lang="el-GR" dirty="0"/>
              <a:t>από οποιαδήποτε άλλη μέχρι σήμερα </a:t>
            </a:r>
            <a:r>
              <a:rPr lang="el-GR" dirty="0" smtClean="0"/>
              <a:t>βιοτεχνολογική </a:t>
            </a:r>
            <a:r>
              <a:rPr lang="el-GR" dirty="0"/>
              <a:t>παρέμβαση, επισκιάζοντας και τον φόβο για την </a:t>
            </a:r>
            <a:r>
              <a:rPr lang="el-GR" dirty="0" smtClean="0"/>
              <a:t>προαναφερθείσα </a:t>
            </a:r>
            <a:r>
              <a:rPr lang="el-GR" dirty="0"/>
              <a:t>ευγονική/γονιδιακή παρέμβαση.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7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>
                <a:solidFill>
                  <a:prstClr val="white"/>
                </a:solidFill>
              </a:rPr>
              <a:t>Βιοηθική: Προβλήματα και διλήμματα των βιοτεχνολογικών χειρισμών και εφαρμογών </a:t>
            </a:r>
            <a:r>
              <a:rPr lang="el-GR" sz="2800" b="0" smtClean="0">
                <a:solidFill>
                  <a:prstClr val="white"/>
                </a:solidFill>
              </a:rPr>
              <a:t>4/4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/>
              <a:t>ηθικοί, φιλοσοφικοί και θεολογικοί προβληματισμοί και αντιρρήσεις στην κλωνοποίηση ανθρώπου είναι σημαντικοί και θέμα καθημερινών συζητήσεων και προστίθενται στα ήδη πολυσυζητημένα προβλήματα, όπως αυτά της αντισύλλη­ψης, της άμβλωσης, της εξωσωματικής γονιμοποίησης, των «αναπληρωματικών» μητέρων και της ευθανασίας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3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</TotalTime>
  <Words>1028</Words>
  <Application>Microsoft Office PowerPoint</Application>
  <PresentationFormat>Προβολή στην οθόνη (4:3)</PresentationFormat>
  <Paragraphs>87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OC_template_updated</vt:lpstr>
      <vt:lpstr>Δεοντολογία Επαγγέλματος</vt:lpstr>
      <vt:lpstr>Βιοηθική </vt:lpstr>
      <vt:lpstr>Βιοηθική </vt:lpstr>
      <vt:lpstr>Βιοηθική: Προβλήματα και διλήμματα των βιοτεχνολογικών χειρισμών και εφαρμογών 1/4</vt:lpstr>
      <vt:lpstr>Βιοηθική: Προβλήματα και διλήμματα των βιοτεχνολογικών χειρισμών και εφαρμογών 2/4</vt:lpstr>
      <vt:lpstr>Βιοηθική: Προβλήματα και διλήμματα των βιοτεχνολογικών χειρισμών και εφαρμογών 3/4</vt:lpstr>
      <vt:lpstr>Βιοηθική: Προβλήματα και διλήμματα των βιοτεχνολογικών χειρισμών και εφαρμογών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Δεοντολογία Επαγγέλματος</dc:title>
  <dc:creator>opencourses@teiath.gr</dc:creator>
  <cp:lastModifiedBy>fkaram2</cp:lastModifiedBy>
  <cp:revision>5</cp:revision>
  <dcterms:created xsi:type="dcterms:W3CDTF">2015-11-13T15:26:56Z</dcterms:created>
  <dcterms:modified xsi:type="dcterms:W3CDTF">2015-11-17T07:03:50Z</dcterms:modified>
</cp:coreProperties>
</file>