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80" r:id="rId4"/>
    <p:sldId id="259" r:id="rId5"/>
    <p:sldId id="260" r:id="rId6"/>
    <p:sldId id="261" r:id="rId7"/>
    <p:sldId id="285" r:id="rId8"/>
    <p:sldId id="290" r:id="rId9"/>
    <p:sldId id="262" r:id="rId10"/>
    <p:sldId id="286" r:id="rId11"/>
    <p:sldId id="265" r:id="rId12"/>
    <p:sldId id="264" r:id="rId13"/>
    <p:sldId id="267" r:id="rId14"/>
    <p:sldId id="269" r:id="rId15"/>
    <p:sldId id="266" r:id="rId16"/>
    <p:sldId id="268" r:id="rId17"/>
    <p:sldId id="270" r:id="rId18"/>
    <p:sldId id="271" r:id="rId19"/>
    <p:sldId id="287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8" r:id="rId28"/>
    <p:sldId id="298" r:id="rId29"/>
    <p:sldId id="291" r:id="rId30"/>
    <p:sldId id="292" r:id="rId31"/>
    <p:sldId id="293" r:id="rId32"/>
    <p:sldId id="294" r:id="rId33"/>
    <p:sldId id="295" r:id="rId34"/>
    <p:sldId id="297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CE5308"/>
    <a:srgbClr val="E97E09"/>
    <a:srgbClr val="885F28"/>
    <a:srgbClr val="614074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514" autoAdjust="0"/>
  </p:normalViewPr>
  <p:slideViewPr>
    <p:cSldViewPr>
      <p:cViewPr varScale="1">
        <p:scale>
          <a:sx n="106" d="100"/>
          <a:sy n="106" d="100"/>
        </p:scale>
        <p:origin x="-17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90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AD36D4D-9B98-4DA6-BCFB-6BC8AF69AC98}" type="slidenum">
              <a:rPr lang="el-GR" sz="1300">
                <a:solidFill>
                  <a:srgbClr val="000000"/>
                </a:solidFill>
              </a:rPr>
              <a:pPr eaLnBrk="1" hangingPunct="1"/>
              <a:t>22</a:t>
            </a:fld>
            <a:endParaRPr lang="el-GR" sz="1300" dirty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6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B43CFB43-1114-43ED-B185-7D0B54A55088}" type="slidenum">
              <a:rPr lang="el-GR" sz="1300">
                <a:solidFill>
                  <a:srgbClr val="000000"/>
                </a:solidFill>
              </a:rPr>
              <a:pPr eaLnBrk="1" hangingPunct="1"/>
              <a:t>26</a:t>
            </a:fld>
            <a:endParaRPr lang="el-GR" sz="1300" dirty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8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588"/>
            <a:ext cx="7770813" cy="210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E21A4-3ECB-4F53-BC4A-8F099D5B9D7A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44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059BA-3C47-4949-9104-FD2D811B46F1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3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hite_chicken_egg_square.jpg" TargetMode="External"/><Relationship Id="rId13" Type="http://schemas.openxmlformats.org/officeDocument/2006/relationships/hyperlink" Target="http://www.colourbox.com/image/motor-mechanic-diagnosing-automobile-car-engine-before-maintenance-at-repair-image-3837010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publicdomain/zero/1.0/" TargetMode="External"/><Relationship Id="rId12" Type="http://schemas.openxmlformats.org/officeDocument/2006/relationships/hyperlink" Target="http://openclipart.org/user-detail/spr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Pure-mathematics-formul%C3%A6-blackboard.jpg" TargetMode="External"/><Relationship Id="rId11" Type="http://schemas.openxmlformats.org/officeDocument/2006/relationships/hyperlink" Target="http://openclipart.org/detail/164749/cube-of-rubik-by-sprint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://creativecommons.org/licenses/by/2.0/deed.en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flickr.com/people/renwest/" TargetMode="Externa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096543"/>
            <a:ext cx="8208912" cy="1752600"/>
          </a:xfrm>
        </p:spPr>
        <p:txBody>
          <a:bodyPr>
            <a:normAutofit fontScale="85000" lnSpcReduction="10000"/>
          </a:bodyPr>
          <a:lstStyle/>
          <a:p>
            <a:r>
              <a:rPr lang="el-GR" sz="3300" b="1" dirty="0" smtClean="0"/>
              <a:t>Ενότητα </a:t>
            </a:r>
            <a:r>
              <a:rPr lang="en-US" sz="3300" b="1" dirty="0"/>
              <a:t>2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Επίλυση προβλημάτων </a:t>
            </a:r>
            <a:r>
              <a:rPr lang="el-GR" sz="3300" dirty="0" smtClean="0"/>
              <a:t>(</a:t>
            </a:r>
            <a:r>
              <a:rPr lang="en-US" sz="3300" dirty="0"/>
              <a:t>Problem Solving</a:t>
            </a:r>
            <a:r>
              <a:rPr lang="en-US" sz="3300" dirty="0" smtClean="0"/>
              <a:t>)</a:t>
            </a:r>
          </a:p>
          <a:p>
            <a:r>
              <a:rPr lang="en-US" sz="2600" dirty="0"/>
              <a:t/>
            </a:r>
            <a:br>
              <a:rPr lang="en-US" sz="2600" dirty="0"/>
            </a:br>
            <a:r>
              <a:rPr lang="el-GR" sz="2800" dirty="0"/>
              <a:t>Κατερίνα Γεωργούλη</a:t>
            </a:r>
          </a:p>
          <a:p>
            <a:r>
              <a:rPr lang="el-GR" sz="28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2490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35696" y="1700808"/>
            <a:ext cx="5040560" cy="2376264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el-GR" sz="4400" b="0" dirty="0" smtClean="0"/>
              <a:t>Αναζήτηση Λύσης με </a:t>
            </a:r>
            <a:r>
              <a:rPr lang="el-GR" sz="4400" dirty="0" smtClean="0"/>
              <a:t>Καταστάσεις (</a:t>
            </a:r>
            <a:r>
              <a:rPr lang="en-US" sz="4400" dirty="0" smtClean="0"/>
              <a:t>states)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b="0" dirty="0">
              <a:solidFill>
                <a:schemeClr val="tx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Αναζήτηση </a:t>
            </a:r>
            <a:br>
              <a:rPr lang="el-GR" dirty="0" smtClean="0"/>
            </a:br>
            <a:r>
              <a:rPr lang="en-US" b="0" dirty="0" smtClean="0"/>
              <a:t>(Search)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el-GR" b="1" dirty="0">
              <a:solidFill>
                <a:srgbClr val="820000"/>
              </a:solidFill>
            </a:endParaRPr>
          </a:p>
          <a:p>
            <a:pPr lvl="1"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800" dirty="0"/>
              <a:t> </a:t>
            </a:r>
            <a:r>
              <a:rPr lang="el-GR" sz="2800" dirty="0" smtClean="0"/>
              <a:t>Αρχική διατύπωση προβλήματος</a:t>
            </a:r>
          </a:p>
          <a:p>
            <a:pPr lvl="1"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800" dirty="0" smtClean="0"/>
              <a:t>Στόχος αναζήτησης</a:t>
            </a:r>
          </a:p>
          <a:p>
            <a:pPr lvl="1"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800" dirty="0" smtClean="0"/>
              <a:t>Ενέργειες για αλλαγή κατάστασης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1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διατύπωσης προβλήματος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Το Πρόβλημα των κύβων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Λεκτική </a:t>
            </a:r>
            <a:r>
              <a:rPr lang="el-GR" b="1" dirty="0" smtClean="0">
                <a:solidFill>
                  <a:srgbClr val="820000"/>
                </a:solidFill>
              </a:rPr>
              <a:t>Διατύπωση</a:t>
            </a:r>
            <a:endParaRPr lang="el-GR" b="1" dirty="0">
              <a:solidFill>
                <a:srgbClr val="82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200" dirty="0"/>
              <a:t>Τρεις κύβοι Α, Β, Γ, </a:t>
            </a:r>
            <a:r>
              <a:rPr lang="el-GR" sz="2200" b="1" dirty="0">
                <a:solidFill>
                  <a:srgbClr val="004A82"/>
                </a:solidFill>
              </a:rPr>
              <a:t>(αντικείμενα) </a:t>
            </a:r>
            <a:r>
              <a:rPr lang="el-GR" sz="2200" dirty="0"/>
              <a:t>βρίσκονται οι μεν Β και Γ πάνω σε ένα </a:t>
            </a:r>
            <a:r>
              <a:rPr lang="el-GR" sz="2200" dirty="0" smtClean="0"/>
              <a:t>τραπέζι,</a:t>
            </a:r>
            <a:r>
              <a:rPr lang="el-GR" sz="2200" b="1" dirty="0" smtClean="0">
                <a:solidFill>
                  <a:srgbClr val="004A82"/>
                </a:solidFill>
              </a:rPr>
              <a:t> </a:t>
            </a:r>
            <a:r>
              <a:rPr lang="el-GR" sz="2200" dirty="0"/>
              <a:t>ο δε Α πάνω στον Β (</a:t>
            </a:r>
            <a:r>
              <a:rPr lang="el-GR" sz="2200" b="1" dirty="0">
                <a:solidFill>
                  <a:srgbClr val="004A82"/>
                </a:solidFill>
              </a:rPr>
              <a:t>σχέσεις </a:t>
            </a:r>
            <a:r>
              <a:rPr lang="el-GR" sz="2200" dirty="0"/>
              <a:t>μεταξύ </a:t>
            </a:r>
            <a:r>
              <a:rPr lang="el-GR" sz="2200" dirty="0" smtClean="0"/>
              <a:t>τους). </a:t>
            </a:r>
            <a:r>
              <a:rPr lang="el-GR" sz="2200" b="1" dirty="0" smtClean="0">
                <a:solidFill>
                  <a:srgbClr val="004A82"/>
                </a:solidFill>
              </a:rPr>
              <a:t> </a:t>
            </a:r>
            <a:r>
              <a:rPr lang="el-GR" sz="2200" dirty="0" smtClean="0"/>
              <a:t>Ένας κύβος θεωρείται ελεύθερος όταν δεν υπάρχει από πάνω του άλλος κύβος </a:t>
            </a:r>
            <a:r>
              <a:rPr lang="el-GR" sz="2200" b="1" dirty="0" smtClean="0">
                <a:solidFill>
                  <a:srgbClr val="004A82"/>
                </a:solidFill>
              </a:rPr>
              <a:t>(ιδιότητες).</a:t>
            </a:r>
            <a:r>
              <a:rPr lang="el-GR" sz="2200" dirty="0" smtClean="0"/>
              <a:t> Ένας κύβος μπορεί να μετακινηθεί σε άλλον κύβο ή στο τραπέζι μόνο εφόσον έχει ελεύθερη την επάνω έδρα του </a:t>
            </a:r>
            <a:r>
              <a:rPr lang="el-GR" sz="2200" b="1" dirty="0" smtClean="0">
                <a:solidFill>
                  <a:srgbClr val="004A82"/>
                </a:solidFill>
              </a:rPr>
              <a:t>(περιορισμοί).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200" dirty="0" smtClean="0"/>
              <a:t>Σκοπός </a:t>
            </a:r>
            <a:r>
              <a:rPr lang="el-GR" sz="2200" dirty="0"/>
              <a:t>είναι να μετακινηθούν όλοι οι κύβοι πάνω στο </a:t>
            </a:r>
            <a:r>
              <a:rPr lang="el-GR" sz="2200" dirty="0" smtClean="0"/>
              <a:t>τραπέζι</a:t>
            </a:r>
            <a:r>
              <a:rPr lang="el-GR" sz="2200" b="1" dirty="0" smtClean="0">
                <a:solidFill>
                  <a:srgbClr val="004A82"/>
                </a:solidFill>
              </a:rPr>
              <a:t>.  </a:t>
            </a:r>
            <a:endParaRPr lang="el-GR" sz="2200" b="1" dirty="0">
              <a:solidFill>
                <a:srgbClr val="004A8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820000"/>
                </a:solidFill>
              </a:rPr>
              <a:t>Σχηματική Διατύπωση: 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grpSp>
        <p:nvGrpSpPr>
          <p:cNvPr id="17" name="16 - Ομάδα"/>
          <p:cNvGrpSpPr/>
          <p:nvPr/>
        </p:nvGrpSpPr>
        <p:grpSpPr>
          <a:xfrm>
            <a:off x="3557725" y="5373216"/>
            <a:ext cx="4418681" cy="1264206"/>
            <a:chOff x="3563937" y="5568274"/>
            <a:chExt cx="4418681" cy="1264206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3563937" y="5568274"/>
              <a:ext cx="2016125" cy="865187"/>
              <a:chOff x="2064" y="5392"/>
              <a:chExt cx="2448" cy="1056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2064" y="6432"/>
                <a:ext cx="2448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l-GR" sz="2000" b="1" dirty="0" smtClean="0">
                  <a:solidFill>
                    <a:srgbClr val="004A82"/>
                  </a:solidFill>
                  <a:latin typeface="+mn-lt"/>
                  <a:ea typeface="SimSun" panose="02010600030101010101" pitchFamily="2" charset="-122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561" y="5921"/>
                <a:ext cx="655" cy="5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algn="ctr" defTabSz="449263" eaLnBrk="0" hangingPunct="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l-GR" sz="2000" b="1" dirty="0">
                    <a:solidFill>
                      <a:srgbClr val="004A82"/>
                    </a:solidFill>
                    <a:latin typeface="+mn-lt"/>
                    <a:ea typeface="SimSun" charset="-122"/>
                  </a:rPr>
                  <a:t>  Β</a:t>
                </a: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3377" y="5921"/>
                <a:ext cx="655" cy="5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defTabSz="449263"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l-GR" sz="2000" b="1" dirty="0">
                    <a:solidFill>
                      <a:srgbClr val="004A82"/>
                    </a:solidFill>
                    <a:latin typeface="+mn-lt"/>
                    <a:ea typeface="SimSun" charset="-122"/>
                  </a:rPr>
                  <a:t>  Γ</a:t>
                </a: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561" y="5392"/>
                <a:ext cx="655" cy="5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defTabSz="449263"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l-GR" sz="2000" b="1" dirty="0">
                    <a:solidFill>
                      <a:srgbClr val="004A82"/>
                    </a:solidFill>
                    <a:latin typeface="+mn-lt"/>
                    <a:ea typeface="SimSun" charset="-122"/>
                  </a:rPr>
                  <a:t>  Α</a:t>
                </a:r>
              </a:p>
            </p:txBody>
          </p:sp>
        </p:grpSp>
        <p:sp>
          <p:nvSpPr>
            <p:cNvPr id="15" name="Ορθογώνιο 14"/>
            <p:cNvSpPr/>
            <p:nvPr/>
          </p:nvSpPr>
          <p:spPr>
            <a:xfrm>
              <a:off x="4146164" y="6432370"/>
              <a:ext cx="79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/>
                <a:t> </a:t>
              </a:r>
              <a:r>
                <a:rPr lang="el-GR" sz="2000" b="1" dirty="0" smtClean="0">
                  <a:solidFill>
                    <a:srgbClr val="004A82"/>
                  </a:solidFill>
                  <a:latin typeface="+mn-lt"/>
                </a:rPr>
                <a:t>Αρχή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</p:txBody>
        </p:sp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5966493" y="5915527"/>
              <a:ext cx="2016125" cy="504825"/>
              <a:chOff x="2064" y="5898"/>
              <a:chExt cx="2448" cy="550"/>
            </a:xfrm>
          </p:grpSpPr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 flipV="1">
                <a:off x="2064" y="6432"/>
                <a:ext cx="2448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l-GR" sz="2000" b="1" dirty="0" smtClean="0">
                  <a:solidFill>
                    <a:srgbClr val="004A82"/>
                  </a:solidFill>
                  <a:latin typeface="+mn-lt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016" y="5898"/>
                <a:ext cx="655" cy="5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algn="ctr" defTabSz="449263" eaLnBrk="0" hangingPunct="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l-GR" sz="2000" b="1" dirty="0">
                    <a:solidFill>
                      <a:srgbClr val="004A82"/>
                    </a:solidFill>
                    <a:latin typeface="+mn-lt"/>
                    <a:ea typeface="SimSun" charset="-122"/>
                  </a:rPr>
                  <a:t>  Β</a:t>
                </a: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3839" y="5898"/>
                <a:ext cx="657" cy="5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defTabSz="449263"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l-GR" sz="2000" b="1" dirty="0">
                    <a:solidFill>
                      <a:srgbClr val="004A82"/>
                    </a:solidFill>
                    <a:latin typeface="+mn-lt"/>
                    <a:ea typeface="SimSun" charset="-122"/>
                  </a:rPr>
                  <a:t>  Γ</a:t>
                </a: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191" y="5898"/>
                <a:ext cx="655" cy="5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defTabSz="449263"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l-GR" sz="2000" b="1" dirty="0">
                    <a:solidFill>
                      <a:srgbClr val="004A82"/>
                    </a:solidFill>
                    <a:latin typeface="+mn-lt"/>
                    <a:ea typeface="SimSun" charset="-122"/>
                  </a:rPr>
                  <a:t>  Α</a:t>
                </a:r>
              </a:p>
            </p:txBody>
          </p:sp>
        </p:grpSp>
        <p:sp>
          <p:nvSpPr>
            <p:cNvPr id="26" name="Ορθογώνιο 25"/>
            <p:cNvSpPr/>
            <p:nvPr/>
          </p:nvSpPr>
          <p:spPr>
            <a:xfrm>
              <a:off x="6666444" y="6432370"/>
              <a:ext cx="857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/>
                <a:t> </a:t>
              </a:r>
              <a:r>
                <a:rPr lang="el-GR" sz="2000" b="1" dirty="0" smtClean="0">
                  <a:solidFill>
                    <a:srgbClr val="004A82"/>
                  </a:solidFill>
                  <a:latin typeface="+mn-lt"/>
                </a:rPr>
                <a:t>Τέλος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1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Κόσμος ενός Προβλήματος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Κόσμος Προβλήματος </a:t>
            </a:r>
            <a:r>
              <a:rPr lang="el-GR" b="1" dirty="0"/>
              <a:t>(problem’s world</a:t>
            </a:r>
            <a:r>
              <a:rPr lang="el-GR" b="1" dirty="0" smtClean="0"/>
              <a:t>)</a:t>
            </a:r>
            <a:r>
              <a:rPr lang="el-GR" dirty="0" smtClean="0"/>
              <a:t>: </a:t>
            </a:r>
            <a:r>
              <a:rPr lang="el-GR" dirty="0"/>
              <a:t>ένα υποσύνολο του πραγματικού κόσμου που περιέχει </a:t>
            </a:r>
            <a:r>
              <a:rPr lang="el-GR" dirty="0" smtClean="0"/>
              <a:t>μόνο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/>
              <a:t>τα </a:t>
            </a:r>
            <a:r>
              <a:rPr lang="el-GR" b="1" dirty="0">
                <a:solidFill>
                  <a:srgbClr val="820000"/>
                </a:solidFill>
              </a:rPr>
              <a:t>αντικείμενα</a:t>
            </a:r>
            <a:r>
              <a:rPr lang="el-GR" dirty="0"/>
              <a:t> </a:t>
            </a:r>
            <a:r>
              <a:rPr lang="en-US" dirty="0" smtClean="0"/>
              <a:t>(</a:t>
            </a:r>
            <a:r>
              <a:rPr lang="el-GR" dirty="0" smtClean="0"/>
              <a:t>στοιχεία) που </a:t>
            </a:r>
            <a:r>
              <a:rPr lang="el-GR" dirty="0"/>
              <a:t>έχουν άμεση σχέση με το πρόβλημα, </a:t>
            </a:r>
          </a:p>
          <a:p>
            <a:pPr>
              <a:spcBef>
                <a:spcPts val="3000"/>
              </a:spcBef>
            </a:pPr>
            <a:r>
              <a:rPr lang="el-GR" dirty="0"/>
              <a:t>τις </a:t>
            </a:r>
            <a:r>
              <a:rPr lang="el-GR" b="1" dirty="0">
                <a:solidFill>
                  <a:srgbClr val="820000"/>
                </a:solidFill>
              </a:rPr>
              <a:t>ιδιότητές </a:t>
            </a:r>
            <a:r>
              <a:rPr lang="el-GR" dirty="0"/>
              <a:t>τους και </a:t>
            </a:r>
          </a:p>
          <a:p>
            <a:pPr>
              <a:spcBef>
                <a:spcPts val="3000"/>
              </a:spcBef>
            </a:pPr>
            <a:r>
              <a:rPr lang="el-GR" dirty="0"/>
              <a:t>τις </a:t>
            </a:r>
            <a:r>
              <a:rPr lang="el-GR" b="1" dirty="0">
                <a:solidFill>
                  <a:srgbClr val="820000"/>
                </a:solidFill>
              </a:rPr>
              <a:t>σχέσεις</a:t>
            </a:r>
            <a:r>
              <a:rPr lang="el-GR" dirty="0"/>
              <a:t> που τα </a:t>
            </a:r>
            <a:r>
              <a:rPr lang="el-GR" dirty="0" smtClean="0"/>
              <a:t>συνδέουν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9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1: Ο κόσμος των κύβων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2987824" y="1268760"/>
            <a:ext cx="2778125" cy="1203325"/>
            <a:chOff x="2064" y="5392"/>
            <a:chExt cx="2448" cy="1056"/>
          </a:xfrm>
        </p:grpSpPr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2561" y="5920"/>
              <a:ext cx="656" cy="5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marR="0" lvl="0" indent="-457200" defTabSz="4492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SimSun" panose="02010600030101010101" pitchFamily="2" charset="-122"/>
                </a:rPr>
                <a:t>  Β</a:t>
              </a: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3376" y="5920"/>
              <a:ext cx="656" cy="5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marL="457200" marR="0" lvl="0" indent="-457200" defTabSz="4492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SimSun" panose="02010600030101010101" pitchFamily="2" charset="-122"/>
                </a:rPr>
                <a:t>  Γ</a:t>
              </a: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2560" y="5392"/>
              <a:ext cx="656" cy="5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marL="457200" marR="0" lvl="0" indent="-457200" defTabSz="4492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SimSun" panose="02010600030101010101" pitchFamily="2" charset="-122"/>
                </a:rPr>
                <a:t>  Α</a:t>
              </a:r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2064" y="6448"/>
              <a:ext cx="24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15" name="Πίνακας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30692"/>
              </p:ext>
            </p:extLst>
          </p:nvPr>
        </p:nvGraphicFramePr>
        <p:xfrm>
          <a:off x="767033" y="3075935"/>
          <a:ext cx="7908327" cy="22859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15639"/>
                <a:gridCol w="3312368"/>
                <a:gridCol w="288032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Αντικείμενα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Ιδιότητες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ourier New" pitchFamily="49" charset="0"/>
                      </a:endParaRPr>
                    </a:p>
                  </a:txBody>
                  <a:tcPr marT="45707" marB="45707" anchor="ctr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Σχέσεις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7" marB="45707" anchor="ctr" horzOverflow="overflow"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Κύβος 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Κύβος Α ελεύθερος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Κύβος Α πάνω σε κύβο Β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Κύβος 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Κύβος Γ ελεύθερος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Κύβος Β πάνω σε Τ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Κύβος Γ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Κύβος Β όχι</a:t>
                      </a:r>
                      <a:r>
                        <a:rPr lang="el-GR" sz="2000" baseline="0" dirty="0" smtClean="0"/>
                        <a:t> ελεύθερος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Κύβος Γ πάνω σε 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Τραπέζι Τ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 τραπέζι διαθέτει επαρκή</a:t>
                      </a:r>
                      <a:r>
                        <a:rPr lang="el-GR" sz="2000" baseline="0" dirty="0" smtClean="0"/>
                        <a:t> χώρο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9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Κατάσταση προβλήματος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Κατάσταση</a:t>
            </a:r>
            <a:r>
              <a:rPr lang="el-GR" b="1" dirty="0">
                <a:solidFill>
                  <a:srgbClr val="004A82"/>
                </a:solidFill>
              </a:rPr>
              <a:t>: </a:t>
            </a:r>
            <a:r>
              <a:rPr lang="el-GR" dirty="0" smtClean="0"/>
              <a:t>Στιγμιότυπο μιας συγκεκριμένης στιγμής της εξέλιξης του κόσμου του προβλήματος. Μια κατάσταση πρέπει να περιγράφει </a:t>
            </a:r>
            <a:r>
              <a:rPr lang="el-GR" b="1" dirty="0" smtClean="0"/>
              <a:t>ολόκληρο</a:t>
            </a:r>
            <a:r>
              <a:rPr lang="el-GR" dirty="0" smtClean="0"/>
              <a:t> τον κόσμο ενός προβλήματος </a:t>
            </a:r>
            <a:r>
              <a:rPr lang="el-GR" b="1" dirty="0" smtClean="0"/>
              <a:t>μια συγκεκριμένη στιγμή</a:t>
            </a:r>
            <a:r>
              <a:rPr lang="el-GR" dirty="0" smtClean="0"/>
              <a:t>.</a:t>
            </a:r>
            <a:endParaRPr lang="el-GR" b="1" dirty="0" smtClean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Χώρος καταστάσεων </a:t>
            </a:r>
            <a:r>
              <a:rPr lang="el-GR" dirty="0" smtClean="0"/>
              <a:t>είναι το σύνολο των </a:t>
            </a:r>
            <a:r>
              <a:rPr lang="el-GR" u="sng" dirty="0" smtClean="0"/>
              <a:t>ΕΓΚΥΡΩΝ </a:t>
            </a:r>
            <a:r>
              <a:rPr lang="el-GR" dirty="0" smtClean="0"/>
              <a:t>καταστάσεων που μπορεί να βρεθεί ένα πρόβλημα κατά την εξέλιξη του κόσμου του. 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Υπάρχουν </a:t>
            </a:r>
            <a:r>
              <a:rPr lang="el-GR" u="sng" dirty="0"/>
              <a:t>κλειστοί</a:t>
            </a:r>
            <a:r>
              <a:rPr lang="el-GR" dirty="0"/>
              <a:t> χώροι και </a:t>
            </a:r>
            <a:r>
              <a:rPr lang="el-GR" u="sng" dirty="0"/>
              <a:t>ανοιχτοί</a:t>
            </a:r>
            <a:r>
              <a:rPr lang="el-GR" dirty="0"/>
              <a:t> χώροι καταστάσεων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6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Τυποποιημένος Ορισμός </a:t>
            </a:r>
            <a:r>
              <a:rPr lang="el-GR" dirty="0" smtClean="0"/>
              <a:t>προβλήματος </a:t>
            </a:r>
            <a:br>
              <a:rPr lang="el-GR" dirty="0" smtClean="0"/>
            </a:br>
            <a:r>
              <a:rPr lang="el-GR" sz="3600" b="0" dirty="0" smtClean="0">
                <a:solidFill>
                  <a:schemeClr val="tx1"/>
                </a:solidFill>
              </a:rPr>
              <a:t>με Χώρο Καταστάσεων</a:t>
            </a:r>
            <a:endParaRPr lang="el-GR" sz="3600" b="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820000"/>
                </a:solidFill>
              </a:rPr>
              <a:t>P = (I, G, T, S</a:t>
            </a:r>
            <a:r>
              <a:rPr lang="pl-PL" sz="2800" b="1" dirty="0" smtClean="0">
                <a:solidFill>
                  <a:srgbClr val="820000"/>
                </a:solidFill>
              </a:rPr>
              <a:t>)</a:t>
            </a:r>
            <a:endParaRPr lang="el-GR" sz="2800" b="1" dirty="0" smtClean="0">
              <a:solidFill>
                <a:srgbClr val="82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Ένα πρόβλημα ορίζεται από</a:t>
            </a:r>
            <a:r>
              <a:rPr lang="el-GR" dirty="0"/>
              <a:t>:</a:t>
            </a:r>
          </a:p>
          <a:p>
            <a:pPr>
              <a:spcBef>
                <a:spcPts val="1200"/>
              </a:spcBef>
            </a:pPr>
            <a:r>
              <a:rPr lang="el-GR" dirty="0"/>
              <a:t>την αρχική κατάσταση</a:t>
            </a:r>
            <a:r>
              <a:rPr lang="el-GR" b="1" dirty="0"/>
              <a:t> </a:t>
            </a:r>
            <a:r>
              <a:rPr lang="el-GR" b="1" dirty="0">
                <a:solidFill>
                  <a:srgbClr val="820000"/>
                </a:solidFill>
              </a:rPr>
              <a:t>(I</a:t>
            </a:r>
            <a:r>
              <a:rPr lang="el-GR" b="1" dirty="0" smtClean="0">
                <a:solidFill>
                  <a:srgbClr val="820000"/>
                </a:solidFill>
              </a:rPr>
              <a:t>) </a:t>
            </a:r>
            <a:endParaRPr lang="el-GR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</a:pPr>
            <a:r>
              <a:rPr lang="el-GR" dirty="0"/>
              <a:t>το σύνολο των τελικών καταστάσεων </a:t>
            </a:r>
            <a:r>
              <a:rPr lang="el-GR" b="1" dirty="0">
                <a:solidFill>
                  <a:srgbClr val="820000"/>
                </a:solidFill>
              </a:rPr>
              <a:t>(G</a:t>
            </a:r>
            <a:r>
              <a:rPr lang="el-GR" b="1" dirty="0" smtClean="0">
                <a:solidFill>
                  <a:srgbClr val="820000"/>
                </a:solidFill>
              </a:rPr>
              <a:t>) </a:t>
            </a:r>
            <a:endParaRPr lang="el-GR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</a:pPr>
            <a:r>
              <a:rPr lang="el-GR" dirty="0"/>
              <a:t>το σύνολο των τελεστών μετάβασης</a:t>
            </a:r>
            <a:r>
              <a:rPr lang="el-GR" b="1" dirty="0">
                <a:solidFill>
                  <a:srgbClr val="820000"/>
                </a:solidFill>
              </a:rPr>
              <a:t> (T) </a:t>
            </a:r>
            <a:r>
              <a:rPr lang="el-GR" dirty="0"/>
              <a:t>και από </a:t>
            </a:r>
          </a:p>
          <a:p>
            <a:pPr>
              <a:spcBef>
                <a:spcPts val="1200"/>
              </a:spcBef>
            </a:pPr>
            <a:r>
              <a:rPr lang="el-GR" dirty="0"/>
              <a:t>το χώρο των καταστάσεων </a:t>
            </a:r>
            <a:r>
              <a:rPr lang="el-GR" b="1" dirty="0">
                <a:solidFill>
                  <a:srgbClr val="820000"/>
                </a:solidFill>
              </a:rPr>
              <a:t>(S</a:t>
            </a:r>
            <a:r>
              <a:rPr lang="el-GR" b="1" dirty="0" smtClean="0">
                <a:solidFill>
                  <a:srgbClr val="820000"/>
                </a:solidFill>
              </a:rPr>
              <a:t>)</a:t>
            </a:r>
            <a:r>
              <a:rPr lang="el-GR" dirty="0" smtClean="0"/>
              <a:t>. 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Τελεστής μετάβασης </a:t>
            </a:r>
            <a:r>
              <a:rPr lang="el-GR" dirty="0"/>
              <a:t>είναι μια από τις ενέργειες που μπορούν να γίνουν κατά τη διάρκεια της </a:t>
            </a:r>
            <a:r>
              <a:rPr lang="el-GR" dirty="0" smtClean="0"/>
              <a:t>επίλυσης </a:t>
            </a:r>
            <a:r>
              <a:rPr lang="el-GR" dirty="0"/>
              <a:t>ενός προβλήματος έτσι ώστε η κατάσταση Κ</a:t>
            </a:r>
            <a:r>
              <a:rPr lang="el-GR" baseline="-25000" dirty="0"/>
              <a:t>n</a:t>
            </a:r>
            <a:r>
              <a:rPr lang="el-GR" dirty="0"/>
              <a:t> του προβλήματος να εξελιχθεί σε μια νέα κατάσταση </a:t>
            </a:r>
            <a:r>
              <a:rPr lang="el-GR" dirty="0">
                <a:cs typeface="Times New Roman" panose="02020603050405020304" pitchFamily="18" charset="0"/>
              </a:rPr>
              <a:t>Κ</a:t>
            </a:r>
            <a:r>
              <a:rPr lang="en-US" baseline="-30000" dirty="0">
                <a:cs typeface="Times New Roman" panose="02020603050405020304" pitchFamily="18" charset="0"/>
              </a:rPr>
              <a:t>n</a:t>
            </a:r>
            <a:r>
              <a:rPr lang="el-GR" baseline="-30000" dirty="0" smtClean="0">
                <a:cs typeface="Times New Roman" panose="02020603050405020304" pitchFamily="18" charset="0"/>
              </a:rPr>
              <a:t>+1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8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l-GR" sz="4400" dirty="0" smtClean="0"/>
              <a:t>ορισμού προβλήματος</a:t>
            </a:r>
            <a:br>
              <a:rPr lang="el-GR" sz="4400" dirty="0" smtClean="0"/>
            </a:br>
            <a:r>
              <a:rPr lang="el-GR" b="0" dirty="0" smtClean="0"/>
              <a:t>στο χώρο καταστάσεων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6468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Το Πρόβλημα των κύβων</a:t>
            </a:r>
          </a:p>
          <a:p>
            <a:pPr marL="0" indent="0">
              <a:buNone/>
            </a:pPr>
            <a:endParaRPr lang="el-GR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Αρχική κατάσταση: </a:t>
            </a:r>
            <a:r>
              <a:rPr lang="el-GR" dirty="0" smtClean="0"/>
              <a:t>Ο κύβος Α βρίσκεται πάνω στον κύβο Β και είναι ελεύθερος. Ο κύβος Β βρίσκεται πάνω στο τραπέζι και δεν είναι ελεύθερος. Ο κύβος Γ είναι πάνω στο τραπέζι και είναι</a:t>
            </a:r>
          </a:p>
          <a:p>
            <a:pPr marL="0" indent="0">
              <a:buNone/>
            </a:pPr>
            <a:r>
              <a:rPr lang="el-GR" dirty="0" smtClean="0"/>
              <a:t>ελεύθερος.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Τελική κατάσταση: </a:t>
            </a:r>
            <a:r>
              <a:rPr lang="el-GR" dirty="0" smtClean="0"/>
              <a:t>Οι κύβοι Α, Β, Γ βρίσκονται πάνω στο τραπέζι και είναι ελεύθεροι.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Χώρος καταστάσεων: </a:t>
            </a:r>
            <a:r>
              <a:rPr lang="el-GR" dirty="0" smtClean="0"/>
              <a:t>Όλες οι πιθανές διατάξεις των κύβων πάνω στο τραπέζι.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6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Παράδειγμα ορισμού προβλήματος</a:t>
            </a:r>
            <a:br>
              <a:rPr lang="el-GR" sz="4400" dirty="0" smtClean="0"/>
            </a:br>
            <a:r>
              <a:rPr lang="el-GR" b="0" dirty="0" smtClean="0"/>
              <a:t>στο χώρο καταστάσεων </a:t>
            </a:r>
            <a:r>
              <a:rPr lang="el-GR" sz="3600" b="0" dirty="0" smtClean="0"/>
              <a:t>(2 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820000"/>
                </a:solidFill>
              </a:rPr>
              <a:t>Τελεστές </a:t>
            </a:r>
            <a:r>
              <a:rPr lang="el-GR" b="1" dirty="0">
                <a:solidFill>
                  <a:srgbClr val="820000"/>
                </a:solidFill>
              </a:rPr>
              <a:t>μετάβασης: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Τ1:</a:t>
            </a:r>
            <a:r>
              <a:rPr lang="el-GR" dirty="0"/>
              <a:t> </a:t>
            </a:r>
            <a:r>
              <a:rPr lang="el-GR" b="1" dirty="0">
                <a:solidFill>
                  <a:srgbClr val="004A82"/>
                </a:solidFill>
              </a:rPr>
              <a:t>Μετέφερε έναν κύβο x πάνω σε έναν κύβο 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 </a:t>
            </a:r>
            <a:r>
              <a:rPr lang="el-GR" u="sng" dirty="0"/>
              <a:t>Προϋποθέσεις:</a:t>
            </a:r>
            <a:r>
              <a:rPr lang="el-GR" dirty="0"/>
              <a:t> Οι κύβοι x &amp; y να είναι ελεύθεροι και διαφορετικοί.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u="sng" dirty="0"/>
              <a:t>Μοντέλο Μετάβασης: </a:t>
            </a:r>
            <a:r>
              <a:rPr lang="el-GR" dirty="0"/>
              <a:t>Ο κύβος x βρίσκεται πάνω στον κύβο y, ο κύβος y παύει να είναι ελεύθερος.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Τ2:</a:t>
            </a:r>
            <a:r>
              <a:rPr lang="el-GR" dirty="0"/>
              <a:t> </a:t>
            </a:r>
            <a:r>
              <a:rPr lang="el-GR" b="1" dirty="0">
                <a:solidFill>
                  <a:srgbClr val="004A82"/>
                </a:solidFill>
              </a:rPr>
              <a:t>Κατέβασε έναν κύβο x στο τραπέζι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 </a:t>
            </a:r>
            <a:r>
              <a:rPr lang="el-GR" u="sng" dirty="0"/>
              <a:t>Προϋποθέσεις:</a:t>
            </a:r>
            <a:r>
              <a:rPr lang="el-GR" dirty="0"/>
              <a:t> Ο κύβος x  να είναι ελεύθερος και να βρίσκεται πάνω σε έναν κύβο y.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u="sng" dirty="0"/>
              <a:t>Μοντέλο Μετάβασης: </a:t>
            </a:r>
            <a:r>
              <a:rPr lang="el-GR" dirty="0"/>
              <a:t>Ο κύβος x βρίσκεται πάνω στον </a:t>
            </a:r>
            <a:r>
              <a:rPr lang="el-GR" dirty="0" smtClean="0"/>
              <a:t>τραπέζι, </a:t>
            </a:r>
            <a:r>
              <a:rPr lang="el-GR" dirty="0"/>
              <a:t>ο κύβος y είναι πλέον ελεύθερος.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54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αναζήτησης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Δοθέντος ενός προβλήματος </a:t>
            </a:r>
            <a:r>
              <a:rPr lang="pl-PL" b="1" dirty="0" smtClean="0">
                <a:solidFill>
                  <a:srgbClr val="820000"/>
                </a:solidFill>
              </a:rPr>
              <a:t>P = (I, G, T, S)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ο </a:t>
            </a:r>
            <a:r>
              <a:rPr lang="el-GR" b="1" dirty="0" smtClean="0">
                <a:solidFill>
                  <a:srgbClr val="004A82"/>
                </a:solidFill>
              </a:rPr>
              <a:t>χώρος αναζήτησης (</a:t>
            </a:r>
            <a:r>
              <a:rPr lang="en-US" b="1" dirty="0" smtClean="0">
                <a:solidFill>
                  <a:srgbClr val="004A82"/>
                </a:solidFill>
              </a:rPr>
              <a:t>search space</a:t>
            </a:r>
            <a:r>
              <a:rPr lang="el-GR" dirty="0" smtClean="0"/>
              <a:t>) είναι το σύνολο όλων των καταστάσεων που είναι προσβάσιμες από την αρχική κατάσταση</a:t>
            </a:r>
          </a:p>
          <a:p>
            <a:r>
              <a:rPr lang="el-GR" dirty="0" smtClean="0"/>
              <a:t>Μια κατάσταση </a:t>
            </a:r>
            <a:r>
              <a:rPr lang="en-US" dirty="0" smtClean="0"/>
              <a:t>s</a:t>
            </a:r>
            <a:r>
              <a:rPr lang="el-GR" dirty="0" smtClean="0"/>
              <a:t> χαρακτηρίζεται ως </a:t>
            </a:r>
            <a:r>
              <a:rPr lang="el-GR" b="1" dirty="0" smtClean="0"/>
              <a:t>προσβάσιμη</a:t>
            </a:r>
            <a:r>
              <a:rPr lang="el-GR" dirty="0" smtClean="0"/>
              <a:t> αν υπάρχει μια ακολουθία τελεστών  μετάβασης που να οδηγεί από την αρχική κατάσταση στην  κατάσταση </a:t>
            </a:r>
            <a:r>
              <a:rPr lang="en-US" dirty="0" smtClean="0"/>
              <a:t>s.</a:t>
            </a:r>
            <a:endParaRPr lang="el-GR" dirty="0" smtClean="0"/>
          </a:p>
          <a:p>
            <a:r>
              <a:rPr lang="el-GR" dirty="0" smtClean="0"/>
              <a:t>Ο χώρος αναζήτησης είναι υποσύνολο του χώρου καταστάσεων</a:t>
            </a:r>
          </a:p>
          <a:p>
            <a:r>
              <a:rPr lang="el-GR" dirty="0" smtClean="0"/>
              <a:t>Ο χώρος αναζήτησης μπορεί να αναπαρασταθεί ως γράφος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Εισαγωγή</a:t>
            </a:r>
          </a:p>
          <a:p>
            <a:pPr>
              <a:spcBef>
                <a:spcPts val="2400"/>
              </a:spcBef>
            </a:pPr>
            <a:r>
              <a:rPr lang="el-GR" b="1" dirty="0">
                <a:solidFill>
                  <a:srgbClr val="820000"/>
                </a:solidFill>
              </a:rPr>
              <a:t>Επίλυση προβλημάτων</a:t>
            </a:r>
          </a:p>
          <a:p>
            <a:pPr>
              <a:spcBef>
                <a:spcPts val="24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Αλγόριθμοι Αναζήτησης</a:t>
            </a:r>
          </a:p>
          <a:p>
            <a:pPr>
              <a:spcBef>
                <a:spcPts val="24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Αναπαράσταση Γνώσης</a:t>
            </a:r>
          </a:p>
          <a:p>
            <a:pPr>
              <a:spcBef>
                <a:spcPts val="24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Συστήματα βασισμένα στη γνώση</a:t>
            </a:r>
          </a:p>
          <a:p>
            <a:pPr>
              <a:spcBef>
                <a:spcPts val="24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Μηχανική Μάθηση</a:t>
            </a:r>
          </a:p>
          <a:p>
            <a:pPr>
              <a:spcBef>
                <a:spcPts val="24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Νοήμονες πράκτορες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42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Παράδειγμα 2: Ο κόσμος του Προβλήματος του Αγρότη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45812"/>
              </p:ext>
            </p:extLst>
          </p:nvPr>
        </p:nvGraphicFramePr>
        <p:xfrm>
          <a:off x="251520" y="1772816"/>
          <a:ext cx="8640960" cy="41417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/>
                <a:gridCol w="3038128"/>
                <a:gridCol w="315456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Αντικείμενα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ourier New" pitchFamily="49" charset="0"/>
                      </a:endParaRPr>
                    </a:p>
                  </a:txBody>
                  <a:tcPr marL="90000" marR="90000" marT="109816" marB="46807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Ιδιότητες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ourier New" pitchFamily="49" charset="0"/>
                      </a:endParaRPr>
                    </a:p>
                  </a:txBody>
                  <a:tcPr marL="90000" marR="90000" marT="64449" marB="46807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Σχέσεις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0000" marR="90000" marT="64449" marB="46807" horzOverflow="overflow"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αγρότης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χήνα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σακί με σπόρους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αλεπού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βάρκα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6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Αριστερή όχθη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Δεξιά όχθη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ourier New" pitchFamily="49" charset="0"/>
                      </a:endParaRPr>
                    </a:p>
                  </a:txBody>
                  <a:tcPr marL="90000" marR="90000" marT="109816" marB="468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 βάρκα οδηγείται από τον αγρότη και χωράει το πολύ ένα ακόμα αντικείμενο.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 αλεπού τρώει τη χήνα αν βρεθούν στην ίδια όχθη χωρίς τον αγρότη.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 χήνα τρώει τους σπόρους αν βρεθούν στην ίδια όχθη χωρίς τον αγρότη.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charset="0"/>
                        <a:cs typeface="SimSun" charset="0"/>
                      </a:endParaRPr>
                    </a:p>
                  </a:txBody>
                  <a:tcPr marL="90000" marR="90000" marT="64449" marB="468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Αγρότης βρίσκεται σε μια όχθη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Χήνα βρίσκεται σε μια όχθη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Σακί βρίσκεται σε μια όχθη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Αλεπού βρίσκεται σε μια όχθη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Βάρκα βρίσκεται σε μια όχθη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ourier New" pitchFamily="49" charset="0"/>
                      </a:endParaRPr>
                    </a:p>
                  </a:txBody>
                  <a:tcPr marL="90000" marR="90000" marT="109816" marB="46807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50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Τελεστές μετάβασης για το πρόβλημα του αγρότη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247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Μετέφερε τον αγρότη από τη δεξιά όχθη στην αριστερή.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από την αριστερή όχθη στη δεξιά.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και την αλεπού από την αριστερή </a:t>
            </a:r>
            <a:r>
              <a:rPr lang="el-GR" dirty="0" smtClean="0"/>
              <a:t>όχθη </a:t>
            </a:r>
            <a:r>
              <a:rPr lang="el-GR" dirty="0"/>
              <a:t>στη δεξιά.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και τη χήνα από την αριστερή όχθη </a:t>
            </a:r>
            <a:r>
              <a:rPr lang="el-GR" dirty="0" smtClean="0"/>
              <a:t>στη </a:t>
            </a:r>
            <a:r>
              <a:rPr lang="el-GR" dirty="0"/>
              <a:t>δεξιά.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και το σακί των σπόρων από την </a:t>
            </a:r>
            <a:r>
              <a:rPr lang="el-GR" dirty="0" smtClean="0"/>
              <a:t>αριστερή </a:t>
            </a:r>
            <a:r>
              <a:rPr lang="el-GR" dirty="0"/>
              <a:t>όχθη στη δεξιά.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και την αλεπού από τη δεξιά όχθη </a:t>
            </a:r>
            <a:r>
              <a:rPr lang="el-GR" dirty="0" smtClean="0"/>
              <a:t>στην αριστερή</a:t>
            </a:r>
            <a:r>
              <a:rPr lang="el-GR" dirty="0"/>
              <a:t>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και τη χήνα από τη δεξιά όχθη </a:t>
            </a:r>
            <a:r>
              <a:rPr lang="el-GR" dirty="0" smtClean="0"/>
              <a:t>στην αριστερή</a:t>
            </a:r>
            <a:r>
              <a:rPr lang="el-GR" dirty="0"/>
              <a:t>.</a:t>
            </a:r>
          </a:p>
          <a:p>
            <a:pPr>
              <a:spcBef>
                <a:spcPts val="1800"/>
              </a:spcBef>
            </a:pPr>
            <a:r>
              <a:rPr lang="el-GR" dirty="0"/>
              <a:t>Μετέφερε τον αγρότη και το σακί των σπόρων από </a:t>
            </a:r>
            <a:r>
              <a:rPr lang="el-GR" dirty="0" smtClean="0"/>
              <a:t>τη δεξιά </a:t>
            </a:r>
            <a:r>
              <a:rPr lang="el-GR" dirty="0"/>
              <a:t>όχθη </a:t>
            </a:r>
            <a:r>
              <a:rPr lang="el-GR" dirty="0" smtClean="0"/>
              <a:t>στην αριστερή</a:t>
            </a:r>
            <a:r>
              <a:rPr lang="el-GR" dirty="0"/>
              <a:t>.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6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Τυπική Παρουσίαση Τελεστή Μετάβασης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90986"/>
              </p:ext>
            </p:extLst>
          </p:nvPr>
        </p:nvGraphicFramePr>
        <p:xfrm>
          <a:off x="457200" y="1196975"/>
          <a:ext cx="8229600" cy="4504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 Τελεστή: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Τ1</a:t>
                      </a:r>
                    </a:p>
                  </a:txBody>
                  <a:tcPr marT="45717" marB="45717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8039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Ενέργεια: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Μετέφερε τον αγρότη και τη χήνα από την αριστερή όχθη στη δεξιά.</a:t>
                      </a:r>
                    </a:p>
                  </a:txBody>
                  <a:tcPr marT="45717" marB="45717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Προϋποθέσεις:</a:t>
                      </a:r>
                    </a:p>
                  </a:txBody>
                  <a:tcPr marT="45717" marB="45717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Βάρκα είναι στην αριστερή όχθη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Αγρότης στη αριστερή όχθη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Χήνα είναι στη αριστερή όχθη</a:t>
                      </a:r>
                    </a:p>
                  </a:txBody>
                  <a:tcPr marT="45717" marB="45717" horzOverflow="overflow"/>
                </a:tc>
              </a:tr>
              <a:tr h="39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Μοντέλο Μετάβασης:</a:t>
                      </a:r>
                    </a:p>
                  </a:txBody>
                  <a:tcPr marT="45717" marB="45717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Βάρκα στην δεξιά όχθη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Αγρότης στην δεξιά όχθη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Χήνα στην δεξιά όχθη</a:t>
                      </a:r>
                    </a:p>
                  </a:txBody>
                  <a:tcPr marT="45717" marB="45717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5436096" y="3429000"/>
            <a:ext cx="1268730" cy="6714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l-GR" sz="1800" b="1" i="1" dirty="0">
                <a:solidFill>
                  <a:srgbClr val="820000"/>
                </a:solidFill>
                <a:latin typeface="+mn-lt"/>
              </a:rPr>
              <a:t>Σακί με σπόρους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508104" y="2564904"/>
            <a:ext cx="1268730" cy="8640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l-GR" sz="1800" b="1" i="1" dirty="0">
                <a:solidFill>
                  <a:srgbClr val="820000"/>
                </a:solidFill>
                <a:latin typeface="+mn-lt"/>
              </a:rPr>
              <a:t>Αγρότης</a:t>
            </a:r>
          </a:p>
          <a:p>
            <a:pPr algn="just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b="1" i="1" dirty="0">
                <a:solidFill>
                  <a:srgbClr val="820000"/>
                </a:solidFill>
                <a:latin typeface="+mn-lt"/>
              </a:rPr>
              <a:t>Χήνα</a:t>
            </a:r>
          </a:p>
          <a:p>
            <a:pPr eaLnBrk="0" hangingPunct="0">
              <a:lnSpc>
                <a:spcPct val="80000"/>
              </a:lnSpc>
            </a:pPr>
            <a:r>
              <a:rPr lang="el-GR" sz="1800" b="1" i="1" dirty="0">
                <a:solidFill>
                  <a:srgbClr val="820000"/>
                </a:solidFill>
                <a:latin typeface="+mn-lt"/>
              </a:rPr>
              <a:t>Αλεπού</a:t>
            </a:r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5580112" y="3356992"/>
            <a:ext cx="2335795" cy="815467"/>
          </a:xfrm>
          <a:custGeom>
            <a:avLst/>
            <a:gdLst>
              <a:gd name="T0" fmla="*/ 0 w 2386"/>
              <a:gd name="T1" fmla="*/ 1229 h 1104"/>
              <a:gd name="T2" fmla="*/ 432 w 2386"/>
              <a:gd name="T3" fmla="*/ 980 h 1104"/>
              <a:gd name="T4" fmla="*/ 480 w 2386"/>
              <a:gd name="T5" fmla="*/ 962 h 1104"/>
              <a:gd name="T6" fmla="*/ 624 w 2386"/>
              <a:gd name="T7" fmla="*/ 943 h 1104"/>
              <a:gd name="T8" fmla="*/ 672 w 2386"/>
              <a:gd name="T9" fmla="*/ 909 h 1104"/>
              <a:gd name="T10" fmla="*/ 720 w 2386"/>
              <a:gd name="T11" fmla="*/ 891 h 1104"/>
              <a:gd name="T12" fmla="*/ 864 w 2386"/>
              <a:gd name="T13" fmla="*/ 766 h 1104"/>
              <a:gd name="T14" fmla="*/ 960 w 2386"/>
              <a:gd name="T15" fmla="*/ 712 h 1104"/>
              <a:gd name="T16" fmla="*/ 1232 w 2386"/>
              <a:gd name="T17" fmla="*/ 481 h 1104"/>
              <a:gd name="T18" fmla="*/ 1280 w 2386"/>
              <a:gd name="T19" fmla="*/ 445 h 1104"/>
              <a:gd name="T20" fmla="*/ 1568 w 2386"/>
              <a:gd name="T21" fmla="*/ 426 h 1104"/>
              <a:gd name="T22" fmla="*/ 1648 w 2386"/>
              <a:gd name="T23" fmla="*/ 410 h 1104"/>
              <a:gd name="T24" fmla="*/ 1776 w 2386"/>
              <a:gd name="T25" fmla="*/ 373 h 1104"/>
              <a:gd name="T26" fmla="*/ 1872 w 2386"/>
              <a:gd name="T27" fmla="*/ 321 h 1104"/>
              <a:gd name="T28" fmla="*/ 1920 w 2386"/>
              <a:gd name="T29" fmla="*/ 284 h 1104"/>
              <a:gd name="T30" fmla="*/ 2080 w 2386"/>
              <a:gd name="T31" fmla="*/ 250 h 1104"/>
              <a:gd name="T32" fmla="*/ 2128 w 2386"/>
              <a:gd name="T33" fmla="*/ 213 h 1104"/>
              <a:gd name="T34" fmla="*/ 2176 w 2386"/>
              <a:gd name="T35" fmla="*/ 197 h 1104"/>
              <a:gd name="T36" fmla="*/ 2320 w 2386"/>
              <a:gd name="T37" fmla="*/ 71 h 1104"/>
              <a:gd name="T38" fmla="*/ 2384 w 2386"/>
              <a:gd name="T39" fmla="*/ 0 h 1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6"/>
              <a:gd name="T61" fmla="*/ 0 h 1104"/>
              <a:gd name="T62" fmla="*/ 2386 w 2386"/>
              <a:gd name="T63" fmla="*/ 1104 h 11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6" h="1104">
                <a:moveTo>
                  <a:pt x="0" y="1104"/>
                </a:moveTo>
                <a:cubicBezTo>
                  <a:pt x="75" y="878"/>
                  <a:pt x="219" y="901"/>
                  <a:pt x="432" y="880"/>
                </a:cubicBezTo>
                <a:cubicBezTo>
                  <a:pt x="448" y="875"/>
                  <a:pt x="463" y="867"/>
                  <a:pt x="480" y="864"/>
                </a:cubicBezTo>
                <a:cubicBezTo>
                  <a:pt x="528" y="856"/>
                  <a:pt x="577" y="860"/>
                  <a:pt x="624" y="848"/>
                </a:cubicBezTo>
                <a:cubicBezTo>
                  <a:pt x="643" y="843"/>
                  <a:pt x="655" y="825"/>
                  <a:pt x="672" y="816"/>
                </a:cubicBezTo>
                <a:cubicBezTo>
                  <a:pt x="687" y="808"/>
                  <a:pt x="704" y="805"/>
                  <a:pt x="720" y="800"/>
                </a:cubicBezTo>
                <a:cubicBezTo>
                  <a:pt x="761" y="759"/>
                  <a:pt x="807" y="707"/>
                  <a:pt x="864" y="688"/>
                </a:cubicBezTo>
                <a:cubicBezTo>
                  <a:pt x="930" y="666"/>
                  <a:pt x="898" y="681"/>
                  <a:pt x="960" y="640"/>
                </a:cubicBezTo>
                <a:cubicBezTo>
                  <a:pt x="1025" y="543"/>
                  <a:pt x="1130" y="483"/>
                  <a:pt x="1232" y="432"/>
                </a:cubicBezTo>
                <a:cubicBezTo>
                  <a:pt x="1249" y="423"/>
                  <a:pt x="1261" y="403"/>
                  <a:pt x="1280" y="400"/>
                </a:cubicBezTo>
                <a:cubicBezTo>
                  <a:pt x="1375" y="386"/>
                  <a:pt x="1472" y="389"/>
                  <a:pt x="1568" y="384"/>
                </a:cubicBezTo>
                <a:cubicBezTo>
                  <a:pt x="1595" y="379"/>
                  <a:pt x="1622" y="374"/>
                  <a:pt x="1648" y="368"/>
                </a:cubicBezTo>
                <a:cubicBezTo>
                  <a:pt x="1691" y="358"/>
                  <a:pt x="1776" y="336"/>
                  <a:pt x="1776" y="336"/>
                </a:cubicBezTo>
                <a:cubicBezTo>
                  <a:pt x="1914" y="244"/>
                  <a:pt x="1740" y="354"/>
                  <a:pt x="1872" y="288"/>
                </a:cubicBezTo>
                <a:cubicBezTo>
                  <a:pt x="1889" y="279"/>
                  <a:pt x="1902" y="262"/>
                  <a:pt x="1920" y="256"/>
                </a:cubicBezTo>
                <a:cubicBezTo>
                  <a:pt x="1972" y="239"/>
                  <a:pt x="2027" y="237"/>
                  <a:pt x="2080" y="224"/>
                </a:cubicBezTo>
                <a:cubicBezTo>
                  <a:pt x="2096" y="213"/>
                  <a:pt x="2111" y="201"/>
                  <a:pt x="2128" y="192"/>
                </a:cubicBezTo>
                <a:cubicBezTo>
                  <a:pt x="2143" y="184"/>
                  <a:pt x="2161" y="184"/>
                  <a:pt x="2176" y="176"/>
                </a:cubicBezTo>
                <a:cubicBezTo>
                  <a:pt x="2322" y="95"/>
                  <a:pt x="2227" y="142"/>
                  <a:pt x="2320" y="64"/>
                </a:cubicBezTo>
                <a:cubicBezTo>
                  <a:pt x="2386" y="9"/>
                  <a:pt x="2354" y="59"/>
                  <a:pt x="238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6012160" y="3573016"/>
            <a:ext cx="2335795" cy="815467"/>
          </a:xfrm>
          <a:custGeom>
            <a:avLst/>
            <a:gdLst>
              <a:gd name="T0" fmla="*/ 0 w 2386"/>
              <a:gd name="T1" fmla="*/ 1229 h 1104"/>
              <a:gd name="T2" fmla="*/ 432 w 2386"/>
              <a:gd name="T3" fmla="*/ 980 h 1104"/>
              <a:gd name="T4" fmla="*/ 480 w 2386"/>
              <a:gd name="T5" fmla="*/ 962 h 1104"/>
              <a:gd name="T6" fmla="*/ 624 w 2386"/>
              <a:gd name="T7" fmla="*/ 943 h 1104"/>
              <a:gd name="T8" fmla="*/ 672 w 2386"/>
              <a:gd name="T9" fmla="*/ 909 h 1104"/>
              <a:gd name="T10" fmla="*/ 720 w 2386"/>
              <a:gd name="T11" fmla="*/ 891 h 1104"/>
              <a:gd name="T12" fmla="*/ 864 w 2386"/>
              <a:gd name="T13" fmla="*/ 766 h 1104"/>
              <a:gd name="T14" fmla="*/ 960 w 2386"/>
              <a:gd name="T15" fmla="*/ 712 h 1104"/>
              <a:gd name="T16" fmla="*/ 1232 w 2386"/>
              <a:gd name="T17" fmla="*/ 481 h 1104"/>
              <a:gd name="T18" fmla="*/ 1280 w 2386"/>
              <a:gd name="T19" fmla="*/ 445 h 1104"/>
              <a:gd name="T20" fmla="*/ 1568 w 2386"/>
              <a:gd name="T21" fmla="*/ 426 h 1104"/>
              <a:gd name="T22" fmla="*/ 1648 w 2386"/>
              <a:gd name="T23" fmla="*/ 410 h 1104"/>
              <a:gd name="T24" fmla="*/ 1776 w 2386"/>
              <a:gd name="T25" fmla="*/ 373 h 1104"/>
              <a:gd name="T26" fmla="*/ 1872 w 2386"/>
              <a:gd name="T27" fmla="*/ 321 h 1104"/>
              <a:gd name="T28" fmla="*/ 1920 w 2386"/>
              <a:gd name="T29" fmla="*/ 284 h 1104"/>
              <a:gd name="T30" fmla="*/ 2080 w 2386"/>
              <a:gd name="T31" fmla="*/ 250 h 1104"/>
              <a:gd name="T32" fmla="*/ 2128 w 2386"/>
              <a:gd name="T33" fmla="*/ 213 h 1104"/>
              <a:gd name="T34" fmla="*/ 2176 w 2386"/>
              <a:gd name="T35" fmla="*/ 197 h 1104"/>
              <a:gd name="T36" fmla="*/ 2320 w 2386"/>
              <a:gd name="T37" fmla="*/ 71 h 1104"/>
              <a:gd name="T38" fmla="*/ 2384 w 2386"/>
              <a:gd name="T39" fmla="*/ 0 h 1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6"/>
              <a:gd name="T61" fmla="*/ 0 h 1104"/>
              <a:gd name="T62" fmla="*/ 2386 w 2386"/>
              <a:gd name="T63" fmla="*/ 1104 h 11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6" h="1104">
                <a:moveTo>
                  <a:pt x="0" y="1104"/>
                </a:moveTo>
                <a:cubicBezTo>
                  <a:pt x="75" y="878"/>
                  <a:pt x="219" y="901"/>
                  <a:pt x="432" y="880"/>
                </a:cubicBezTo>
                <a:cubicBezTo>
                  <a:pt x="448" y="875"/>
                  <a:pt x="463" y="867"/>
                  <a:pt x="480" y="864"/>
                </a:cubicBezTo>
                <a:cubicBezTo>
                  <a:pt x="528" y="856"/>
                  <a:pt x="577" y="860"/>
                  <a:pt x="624" y="848"/>
                </a:cubicBezTo>
                <a:cubicBezTo>
                  <a:pt x="643" y="843"/>
                  <a:pt x="655" y="825"/>
                  <a:pt x="672" y="816"/>
                </a:cubicBezTo>
                <a:cubicBezTo>
                  <a:pt x="687" y="808"/>
                  <a:pt x="704" y="805"/>
                  <a:pt x="720" y="800"/>
                </a:cubicBezTo>
                <a:cubicBezTo>
                  <a:pt x="761" y="759"/>
                  <a:pt x="807" y="707"/>
                  <a:pt x="864" y="688"/>
                </a:cubicBezTo>
                <a:cubicBezTo>
                  <a:pt x="930" y="666"/>
                  <a:pt x="898" y="681"/>
                  <a:pt x="960" y="640"/>
                </a:cubicBezTo>
                <a:cubicBezTo>
                  <a:pt x="1025" y="543"/>
                  <a:pt x="1130" y="483"/>
                  <a:pt x="1232" y="432"/>
                </a:cubicBezTo>
                <a:cubicBezTo>
                  <a:pt x="1249" y="423"/>
                  <a:pt x="1261" y="403"/>
                  <a:pt x="1280" y="400"/>
                </a:cubicBezTo>
                <a:cubicBezTo>
                  <a:pt x="1375" y="386"/>
                  <a:pt x="1472" y="389"/>
                  <a:pt x="1568" y="384"/>
                </a:cubicBezTo>
                <a:cubicBezTo>
                  <a:pt x="1595" y="379"/>
                  <a:pt x="1622" y="374"/>
                  <a:pt x="1648" y="368"/>
                </a:cubicBezTo>
                <a:cubicBezTo>
                  <a:pt x="1691" y="358"/>
                  <a:pt x="1776" y="336"/>
                  <a:pt x="1776" y="336"/>
                </a:cubicBezTo>
                <a:cubicBezTo>
                  <a:pt x="1914" y="244"/>
                  <a:pt x="1740" y="354"/>
                  <a:pt x="1872" y="288"/>
                </a:cubicBezTo>
                <a:cubicBezTo>
                  <a:pt x="1889" y="279"/>
                  <a:pt x="1902" y="262"/>
                  <a:pt x="1920" y="256"/>
                </a:cubicBezTo>
                <a:cubicBezTo>
                  <a:pt x="1972" y="239"/>
                  <a:pt x="2027" y="237"/>
                  <a:pt x="2080" y="224"/>
                </a:cubicBezTo>
                <a:cubicBezTo>
                  <a:pt x="2096" y="213"/>
                  <a:pt x="2111" y="201"/>
                  <a:pt x="2128" y="192"/>
                </a:cubicBezTo>
                <a:cubicBezTo>
                  <a:pt x="2143" y="184"/>
                  <a:pt x="2161" y="184"/>
                  <a:pt x="2176" y="176"/>
                </a:cubicBezTo>
                <a:cubicBezTo>
                  <a:pt x="2322" y="95"/>
                  <a:pt x="2227" y="142"/>
                  <a:pt x="2320" y="64"/>
                </a:cubicBezTo>
                <a:cubicBezTo>
                  <a:pt x="2386" y="9"/>
                  <a:pt x="2354" y="59"/>
                  <a:pt x="238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6876256" y="3573016"/>
            <a:ext cx="792088" cy="144016"/>
            <a:chOff x="7488" y="8640"/>
            <a:chExt cx="3488" cy="656"/>
          </a:xfrm>
        </p:grpSpPr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7504" y="8672"/>
              <a:ext cx="848" cy="624"/>
            </a:xfrm>
            <a:prstGeom prst="line">
              <a:avLst/>
            </a:prstGeom>
            <a:noFill/>
            <a:ln w="571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>
              <a:off x="8352" y="9296"/>
              <a:ext cx="1840" cy="0"/>
            </a:xfrm>
            <a:prstGeom prst="line">
              <a:avLst/>
            </a:prstGeom>
            <a:noFill/>
            <a:ln w="571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 flipV="1">
              <a:off x="10208" y="8640"/>
              <a:ext cx="720" cy="656"/>
            </a:xfrm>
            <a:prstGeom prst="line">
              <a:avLst/>
            </a:prstGeom>
            <a:noFill/>
            <a:ln w="571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7488" y="8640"/>
              <a:ext cx="3488" cy="0"/>
            </a:xfrm>
            <a:prstGeom prst="line">
              <a:avLst/>
            </a:prstGeom>
            <a:noFill/>
            <a:ln w="57150">
              <a:solidFill>
                <a:srgbClr val="004A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12" name="Freeform 48"/>
          <p:cNvSpPr>
            <a:spLocks/>
          </p:cNvSpPr>
          <p:nvPr/>
        </p:nvSpPr>
        <p:spPr bwMode="auto">
          <a:xfrm>
            <a:off x="7164289" y="2924944"/>
            <a:ext cx="216024" cy="607381"/>
          </a:xfrm>
          <a:custGeom>
            <a:avLst/>
            <a:gdLst>
              <a:gd name="T0" fmla="*/ 1 w 405"/>
              <a:gd name="T1" fmla="*/ 121 h 544"/>
              <a:gd name="T2" fmla="*/ 1 w 405"/>
              <a:gd name="T3" fmla="*/ 32 h 544"/>
              <a:gd name="T4" fmla="*/ 1 w 405"/>
              <a:gd name="T5" fmla="*/ 10 h 544"/>
              <a:gd name="T6" fmla="*/ 2 w 405"/>
              <a:gd name="T7" fmla="*/ 0 h 544"/>
              <a:gd name="T8" fmla="*/ 3 w 405"/>
              <a:gd name="T9" fmla="*/ 36 h 544"/>
              <a:gd name="T10" fmla="*/ 3 w 405"/>
              <a:gd name="T11" fmla="*/ 78 h 544"/>
              <a:gd name="T12" fmla="*/ 4 w 405"/>
              <a:gd name="T13" fmla="*/ 86 h 544"/>
              <a:gd name="T14" fmla="*/ 5 w 405"/>
              <a:gd name="T15" fmla="*/ 96 h 544"/>
              <a:gd name="T16" fmla="*/ 7 w 405"/>
              <a:gd name="T17" fmla="*/ 99 h 544"/>
              <a:gd name="T18" fmla="*/ 2 w 405"/>
              <a:gd name="T19" fmla="*/ 114 h 544"/>
              <a:gd name="T20" fmla="*/ 1 w 405"/>
              <a:gd name="T21" fmla="*/ 121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5"/>
              <a:gd name="T34" fmla="*/ 0 h 544"/>
              <a:gd name="T35" fmla="*/ 405 w 405"/>
              <a:gd name="T36" fmla="*/ 544 h 5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5" h="544">
                <a:moveTo>
                  <a:pt x="5" y="544"/>
                </a:moveTo>
                <a:cubicBezTo>
                  <a:pt x="7" y="521"/>
                  <a:pt x="29" y="190"/>
                  <a:pt x="37" y="144"/>
                </a:cubicBezTo>
                <a:cubicBezTo>
                  <a:pt x="43" y="111"/>
                  <a:pt x="58" y="80"/>
                  <a:pt x="69" y="48"/>
                </a:cubicBezTo>
                <a:cubicBezTo>
                  <a:pt x="74" y="32"/>
                  <a:pt x="85" y="0"/>
                  <a:pt x="85" y="0"/>
                </a:cubicBezTo>
                <a:cubicBezTo>
                  <a:pt x="120" y="52"/>
                  <a:pt x="129" y="101"/>
                  <a:pt x="149" y="160"/>
                </a:cubicBezTo>
                <a:cubicBezTo>
                  <a:pt x="156" y="224"/>
                  <a:pt x="140" y="301"/>
                  <a:pt x="181" y="352"/>
                </a:cubicBezTo>
                <a:cubicBezTo>
                  <a:pt x="193" y="367"/>
                  <a:pt x="214" y="372"/>
                  <a:pt x="229" y="384"/>
                </a:cubicBezTo>
                <a:cubicBezTo>
                  <a:pt x="246" y="398"/>
                  <a:pt x="256" y="424"/>
                  <a:pt x="277" y="432"/>
                </a:cubicBezTo>
                <a:cubicBezTo>
                  <a:pt x="317" y="447"/>
                  <a:pt x="362" y="443"/>
                  <a:pt x="405" y="448"/>
                </a:cubicBezTo>
                <a:cubicBezTo>
                  <a:pt x="264" y="518"/>
                  <a:pt x="365" y="477"/>
                  <a:pt x="85" y="512"/>
                </a:cubicBezTo>
                <a:cubicBezTo>
                  <a:pt x="0" y="523"/>
                  <a:pt x="5" y="502"/>
                  <a:pt x="5" y="5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75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Χώρος Αναζήτησης </a:t>
            </a:r>
            <a:r>
              <a:rPr lang="el-GR" sz="3600" dirty="0" smtClean="0"/>
              <a:t>του </a:t>
            </a:r>
            <a:r>
              <a:rPr lang="el-GR" sz="3600" dirty="0"/>
              <a:t>Προβλήματος του </a:t>
            </a:r>
            <a:r>
              <a:rPr lang="el-GR" sz="3600" dirty="0" smtClean="0"/>
              <a:t>αγρότη</a:t>
            </a:r>
            <a:endParaRPr lang="el-GR" sz="3600" dirty="0"/>
          </a:p>
        </p:txBody>
      </p:sp>
      <p:sp>
        <p:nvSpPr>
          <p:cNvPr id="1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1568" y="6502279"/>
            <a:ext cx="802432" cy="365125"/>
          </a:xfrm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A77EFF1-A111-4E9C-946B-B3A1E13C27ED}" type="slidenum">
              <a:rPr lang="el-GR" sz="14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eaLnBrk="1" hangingPunct="1"/>
              <a:t>22</a:t>
            </a:fld>
            <a:endParaRPr lang="el-GR" sz="1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7504" y="1196752"/>
            <a:ext cx="256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>
                <a:latin typeface="+mn-lt"/>
              </a:rPr>
              <a:t>Αρχική κατάσταση:</a:t>
            </a:r>
          </a:p>
        </p:txBody>
      </p:sp>
      <p:grpSp>
        <p:nvGrpSpPr>
          <p:cNvPr id="131" name="Group 3"/>
          <p:cNvGrpSpPr>
            <a:grpSpLocks/>
          </p:cNvGrpSpPr>
          <p:nvPr/>
        </p:nvGrpSpPr>
        <p:grpSpPr bwMode="auto">
          <a:xfrm>
            <a:off x="245853" y="1819259"/>
            <a:ext cx="1762125" cy="1193800"/>
            <a:chOff x="2235" y="8250"/>
            <a:chExt cx="1877" cy="1455"/>
          </a:xfrm>
        </p:grpSpPr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3190" y="9063"/>
              <a:ext cx="922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3" name="Text Box 5"/>
            <p:cNvSpPr txBox="1">
              <a:spLocks noChangeArrowheads="1"/>
            </p:cNvSpPr>
            <p:nvPr/>
          </p:nvSpPr>
          <p:spPr bwMode="auto">
            <a:xfrm>
              <a:off x="2235" y="8250"/>
              <a:ext cx="1010" cy="8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</a:t>
              </a: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Χήνα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Σακί </a:t>
              </a:r>
            </a:p>
          </p:txBody>
        </p:sp>
        <p:sp>
          <p:nvSpPr>
            <p:cNvPr id="134" name="Freeform 6"/>
            <p:cNvSpPr>
              <a:spLocks/>
            </p:cNvSpPr>
            <p:nvPr/>
          </p:nvSpPr>
          <p:spPr bwMode="auto">
            <a:xfrm>
              <a:off x="2352" y="8701"/>
              <a:ext cx="1217" cy="562"/>
            </a:xfrm>
            <a:custGeom>
              <a:avLst/>
              <a:gdLst>
                <a:gd name="T0" fmla="*/ 0 w 2386"/>
                <a:gd name="T1" fmla="*/ 10 h 1104"/>
                <a:gd name="T2" fmla="*/ 4 w 2386"/>
                <a:gd name="T3" fmla="*/ 8 h 1104"/>
                <a:gd name="T4" fmla="*/ 5 w 2386"/>
                <a:gd name="T5" fmla="*/ 8 h 1104"/>
                <a:gd name="T6" fmla="*/ 6 w 2386"/>
                <a:gd name="T7" fmla="*/ 8 h 1104"/>
                <a:gd name="T8" fmla="*/ 6 w 2386"/>
                <a:gd name="T9" fmla="*/ 7 h 1104"/>
                <a:gd name="T10" fmla="*/ 6 w 2386"/>
                <a:gd name="T11" fmla="*/ 7 h 1104"/>
                <a:gd name="T12" fmla="*/ 8 w 2386"/>
                <a:gd name="T13" fmla="*/ 6 h 1104"/>
                <a:gd name="T14" fmla="*/ 9 w 2386"/>
                <a:gd name="T15" fmla="*/ 6 h 1104"/>
                <a:gd name="T16" fmla="*/ 11 w 2386"/>
                <a:gd name="T17" fmla="*/ 4 h 1104"/>
                <a:gd name="T18" fmla="*/ 11 w 2386"/>
                <a:gd name="T19" fmla="*/ 4 h 1104"/>
                <a:gd name="T20" fmla="*/ 14 w 2386"/>
                <a:gd name="T21" fmla="*/ 4 h 1104"/>
                <a:gd name="T22" fmla="*/ 15 w 2386"/>
                <a:gd name="T23" fmla="*/ 3 h 1104"/>
                <a:gd name="T24" fmla="*/ 16 w 2386"/>
                <a:gd name="T25" fmla="*/ 3 h 1104"/>
                <a:gd name="T26" fmla="*/ 17 w 2386"/>
                <a:gd name="T27" fmla="*/ 3 h 1104"/>
                <a:gd name="T28" fmla="*/ 17 w 2386"/>
                <a:gd name="T29" fmla="*/ 3 h 1104"/>
                <a:gd name="T30" fmla="*/ 19 w 2386"/>
                <a:gd name="T31" fmla="*/ 2 h 1104"/>
                <a:gd name="T32" fmla="*/ 19 w 2386"/>
                <a:gd name="T33" fmla="*/ 2 h 1104"/>
                <a:gd name="T34" fmla="*/ 19 w 2386"/>
                <a:gd name="T35" fmla="*/ 2 h 1104"/>
                <a:gd name="T36" fmla="*/ 21 w 2386"/>
                <a:gd name="T37" fmla="*/ 1 h 1104"/>
                <a:gd name="T38" fmla="*/ 21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2472" y="8869"/>
              <a:ext cx="1217" cy="561"/>
            </a:xfrm>
            <a:custGeom>
              <a:avLst/>
              <a:gdLst>
                <a:gd name="T0" fmla="*/ 0 w 2386"/>
                <a:gd name="T1" fmla="*/ 10 h 1104"/>
                <a:gd name="T2" fmla="*/ 4 w 2386"/>
                <a:gd name="T3" fmla="*/ 8 h 1104"/>
                <a:gd name="T4" fmla="*/ 5 w 2386"/>
                <a:gd name="T5" fmla="*/ 8 h 1104"/>
                <a:gd name="T6" fmla="*/ 6 w 2386"/>
                <a:gd name="T7" fmla="*/ 7 h 1104"/>
                <a:gd name="T8" fmla="*/ 6 w 2386"/>
                <a:gd name="T9" fmla="*/ 7 h 1104"/>
                <a:gd name="T10" fmla="*/ 6 w 2386"/>
                <a:gd name="T11" fmla="*/ 7 h 1104"/>
                <a:gd name="T12" fmla="*/ 8 w 2386"/>
                <a:gd name="T13" fmla="*/ 6 h 1104"/>
                <a:gd name="T14" fmla="*/ 9 w 2386"/>
                <a:gd name="T15" fmla="*/ 6 h 1104"/>
                <a:gd name="T16" fmla="*/ 11 w 2386"/>
                <a:gd name="T17" fmla="*/ 4 h 1104"/>
                <a:gd name="T18" fmla="*/ 11 w 2386"/>
                <a:gd name="T19" fmla="*/ 4 h 1104"/>
                <a:gd name="T20" fmla="*/ 14 w 2386"/>
                <a:gd name="T21" fmla="*/ 4 h 1104"/>
                <a:gd name="T22" fmla="*/ 15 w 2386"/>
                <a:gd name="T23" fmla="*/ 3 h 1104"/>
                <a:gd name="T24" fmla="*/ 16 w 2386"/>
                <a:gd name="T25" fmla="*/ 3 h 1104"/>
                <a:gd name="T26" fmla="*/ 17 w 2386"/>
                <a:gd name="T27" fmla="*/ 3 h 1104"/>
                <a:gd name="T28" fmla="*/ 17 w 2386"/>
                <a:gd name="T29" fmla="*/ 3 h 1104"/>
                <a:gd name="T30" fmla="*/ 19 w 2386"/>
                <a:gd name="T31" fmla="*/ 2 h 1104"/>
                <a:gd name="T32" fmla="*/ 19 w 2386"/>
                <a:gd name="T33" fmla="*/ 2 h 1104"/>
                <a:gd name="T34" fmla="*/ 19 w 2386"/>
                <a:gd name="T35" fmla="*/ 2 h 1104"/>
                <a:gd name="T36" fmla="*/ 21 w 2386"/>
                <a:gd name="T37" fmla="*/ 1 h 1104"/>
                <a:gd name="T38" fmla="*/ 21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136" name="Group 8"/>
            <p:cNvGrpSpPr>
              <a:grpSpLocks/>
            </p:cNvGrpSpPr>
            <p:nvPr/>
          </p:nvGrpSpPr>
          <p:grpSpPr bwMode="auto">
            <a:xfrm>
              <a:off x="2929" y="8925"/>
              <a:ext cx="557" cy="74"/>
              <a:chOff x="7488" y="8640"/>
              <a:chExt cx="3488" cy="656"/>
            </a:xfrm>
          </p:grpSpPr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39" name="Line 10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40" name="Line 11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41" name="Line 12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3164" y="8665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grpSp>
        <p:nvGrpSpPr>
          <p:cNvPr id="142" name="Group 36"/>
          <p:cNvGrpSpPr>
            <a:grpSpLocks/>
          </p:cNvGrpSpPr>
          <p:nvPr/>
        </p:nvGrpSpPr>
        <p:grpSpPr bwMode="auto">
          <a:xfrm>
            <a:off x="2482640" y="1871647"/>
            <a:ext cx="1791493" cy="930275"/>
            <a:chOff x="5259" y="8346"/>
            <a:chExt cx="1905" cy="1135"/>
          </a:xfrm>
        </p:grpSpPr>
        <p:sp>
          <p:nvSpPr>
            <p:cNvPr id="143" name="Text Box 37"/>
            <p:cNvSpPr txBox="1">
              <a:spLocks noChangeArrowheads="1"/>
            </p:cNvSpPr>
            <p:nvPr/>
          </p:nvSpPr>
          <p:spPr bwMode="auto">
            <a:xfrm>
              <a:off x="6150" y="8839"/>
              <a:ext cx="1014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ΑγρότηςΧήνα</a:t>
              </a:r>
            </a:p>
          </p:txBody>
        </p:sp>
        <p:sp>
          <p:nvSpPr>
            <p:cNvPr id="144" name="Text Box 38"/>
            <p:cNvSpPr txBox="1">
              <a:spLocks noChangeArrowheads="1"/>
            </p:cNvSpPr>
            <p:nvPr/>
          </p:nvSpPr>
          <p:spPr bwMode="auto">
            <a:xfrm>
              <a:off x="5259" y="8346"/>
              <a:ext cx="921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Σακί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</a:t>
              </a:r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5392" y="8573"/>
              <a:ext cx="1313" cy="450"/>
            </a:xfrm>
            <a:custGeom>
              <a:avLst/>
              <a:gdLst>
                <a:gd name="T0" fmla="*/ 0 w 2386"/>
                <a:gd name="T1" fmla="*/ 2 h 1104"/>
                <a:gd name="T2" fmla="*/ 7 w 2386"/>
                <a:gd name="T3" fmla="*/ 2 h 1104"/>
                <a:gd name="T4" fmla="*/ 7 w 2386"/>
                <a:gd name="T5" fmla="*/ 2 h 1104"/>
                <a:gd name="T6" fmla="*/ 9 w 2386"/>
                <a:gd name="T7" fmla="*/ 2 h 1104"/>
                <a:gd name="T8" fmla="*/ 10 w 2386"/>
                <a:gd name="T9" fmla="*/ 2 h 1104"/>
                <a:gd name="T10" fmla="*/ 11 w 2386"/>
                <a:gd name="T11" fmla="*/ 2 h 1104"/>
                <a:gd name="T12" fmla="*/ 13 w 2386"/>
                <a:gd name="T13" fmla="*/ 1 h 1104"/>
                <a:gd name="T14" fmla="*/ 14 w 2386"/>
                <a:gd name="T15" fmla="*/ 1 h 1104"/>
                <a:gd name="T16" fmla="*/ 19 w 2386"/>
                <a:gd name="T17" fmla="*/ 1 h 1104"/>
                <a:gd name="T18" fmla="*/ 19 w 2386"/>
                <a:gd name="T19" fmla="*/ 1 h 1104"/>
                <a:gd name="T20" fmla="*/ 24 w 2386"/>
                <a:gd name="T21" fmla="*/ 1 h 1104"/>
                <a:gd name="T22" fmla="*/ 25 w 2386"/>
                <a:gd name="T23" fmla="*/ 1 h 1104"/>
                <a:gd name="T24" fmla="*/ 28 w 2386"/>
                <a:gd name="T25" fmla="*/ 1 h 1104"/>
                <a:gd name="T26" fmla="*/ 29 w 2386"/>
                <a:gd name="T27" fmla="*/ 0 h 1104"/>
                <a:gd name="T28" fmla="*/ 29 w 2386"/>
                <a:gd name="T29" fmla="*/ 0 h 1104"/>
                <a:gd name="T30" fmla="*/ 32 w 2386"/>
                <a:gd name="T31" fmla="*/ 0 h 1104"/>
                <a:gd name="T32" fmla="*/ 32 w 2386"/>
                <a:gd name="T33" fmla="*/ 0 h 1104"/>
                <a:gd name="T34" fmla="*/ 34 w 2386"/>
                <a:gd name="T35" fmla="*/ 0 h 1104"/>
                <a:gd name="T36" fmla="*/ 35 w 2386"/>
                <a:gd name="T37" fmla="*/ 0 h 1104"/>
                <a:gd name="T38" fmla="*/ 36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5480" y="8709"/>
              <a:ext cx="1265" cy="481"/>
            </a:xfrm>
            <a:custGeom>
              <a:avLst/>
              <a:gdLst>
                <a:gd name="T0" fmla="*/ 0 w 2386"/>
                <a:gd name="T1" fmla="*/ 3 h 1104"/>
                <a:gd name="T2" fmla="*/ 5 w 2386"/>
                <a:gd name="T3" fmla="*/ 3 h 1104"/>
                <a:gd name="T4" fmla="*/ 6 w 2386"/>
                <a:gd name="T5" fmla="*/ 3 h 1104"/>
                <a:gd name="T6" fmla="*/ 7 w 2386"/>
                <a:gd name="T7" fmla="*/ 3 h 1104"/>
                <a:gd name="T8" fmla="*/ 8 w 2386"/>
                <a:gd name="T9" fmla="*/ 3 h 1104"/>
                <a:gd name="T10" fmla="*/ 8 w 2386"/>
                <a:gd name="T11" fmla="*/ 3 h 1104"/>
                <a:gd name="T12" fmla="*/ 10 w 2386"/>
                <a:gd name="T13" fmla="*/ 2 h 1104"/>
                <a:gd name="T14" fmla="*/ 11 w 2386"/>
                <a:gd name="T15" fmla="*/ 2 h 1104"/>
                <a:gd name="T16" fmla="*/ 14 w 2386"/>
                <a:gd name="T17" fmla="*/ 1 h 1104"/>
                <a:gd name="T18" fmla="*/ 15 w 2386"/>
                <a:gd name="T19" fmla="*/ 1 h 1104"/>
                <a:gd name="T20" fmla="*/ 19 w 2386"/>
                <a:gd name="T21" fmla="*/ 1 h 1104"/>
                <a:gd name="T22" fmla="*/ 20 w 2386"/>
                <a:gd name="T23" fmla="*/ 1 h 1104"/>
                <a:gd name="T24" fmla="*/ 21 w 2386"/>
                <a:gd name="T25" fmla="*/ 1 h 1104"/>
                <a:gd name="T26" fmla="*/ 22 w 2386"/>
                <a:gd name="T27" fmla="*/ 1 h 1104"/>
                <a:gd name="T28" fmla="*/ 23 w 2386"/>
                <a:gd name="T29" fmla="*/ 1 h 1104"/>
                <a:gd name="T30" fmla="*/ 24 w 2386"/>
                <a:gd name="T31" fmla="*/ 0 h 1104"/>
                <a:gd name="T32" fmla="*/ 25 w 2386"/>
                <a:gd name="T33" fmla="*/ 0 h 1104"/>
                <a:gd name="T34" fmla="*/ 25 w 2386"/>
                <a:gd name="T35" fmla="*/ 0 h 1104"/>
                <a:gd name="T36" fmla="*/ 27 w 2386"/>
                <a:gd name="T37" fmla="*/ 0 h 1104"/>
                <a:gd name="T38" fmla="*/ 28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147" name="Group 41"/>
            <p:cNvGrpSpPr>
              <a:grpSpLocks/>
            </p:cNvGrpSpPr>
            <p:nvPr/>
          </p:nvGrpSpPr>
          <p:grpSpPr bwMode="auto">
            <a:xfrm>
              <a:off x="5953" y="8765"/>
              <a:ext cx="557" cy="74"/>
              <a:chOff x="7488" y="8640"/>
              <a:chExt cx="3488" cy="656"/>
            </a:xfrm>
          </p:grpSpPr>
          <p:sp>
            <p:nvSpPr>
              <p:cNvPr id="149" name="Line 42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50" name="Line 43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51" name="Line 44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52" name="Line 45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148" name="Freeform 46"/>
            <p:cNvSpPr>
              <a:spLocks/>
            </p:cNvSpPr>
            <p:nvPr/>
          </p:nvSpPr>
          <p:spPr bwMode="auto">
            <a:xfrm>
              <a:off x="6188" y="8505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sp>
        <p:nvSpPr>
          <p:cNvPr id="153" name="AutoShape 113"/>
          <p:cNvSpPr>
            <a:spLocks noChangeArrowheads="1"/>
          </p:cNvSpPr>
          <p:nvPr/>
        </p:nvSpPr>
        <p:spPr bwMode="auto">
          <a:xfrm>
            <a:off x="1766678" y="2138347"/>
            <a:ext cx="558800" cy="131762"/>
          </a:xfrm>
          <a:prstGeom prst="rightArrow">
            <a:avLst>
              <a:gd name="adj1" fmla="val 50000"/>
              <a:gd name="adj2" fmla="val 106024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4" name="Group 14"/>
          <p:cNvGrpSpPr>
            <a:grpSpLocks/>
          </p:cNvGrpSpPr>
          <p:nvPr/>
        </p:nvGrpSpPr>
        <p:grpSpPr bwMode="auto">
          <a:xfrm>
            <a:off x="4716393" y="4682161"/>
            <a:ext cx="1849221" cy="982663"/>
            <a:chOff x="6427" y="11242"/>
            <a:chExt cx="1968" cy="1199"/>
          </a:xfrm>
        </p:grpSpPr>
        <p:sp>
          <p:nvSpPr>
            <p:cNvPr id="155" name="Text Box 15"/>
            <p:cNvSpPr txBox="1">
              <a:spLocks noChangeArrowheads="1"/>
            </p:cNvSpPr>
            <p:nvPr/>
          </p:nvSpPr>
          <p:spPr bwMode="auto">
            <a:xfrm>
              <a:off x="7382" y="11799"/>
              <a:ext cx="1013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 Αλεπού Σακί </a:t>
              </a:r>
            </a:p>
          </p:txBody>
        </p:sp>
        <p:sp>
          <p:nvSpPr>
            <p:cNvPr id="156" name="Text Box 16"/>
            <p:cNvSpPr txBox="1">
              <a:spLocks noChangeArrowheads="1"/>
            </p:cNvSpPr>
            <p:nvPr/>
          </p:nvSpPr>
          <p:spPr bwMode="auto">
            <a:xfrm>
              <a:off x="6427" y="11242"/>
              <a:ext cx="921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Χήνα</a:t>
              </a:r>
            </a:p>
            <a:p>
              <a:pPr eaLnBrk="0" hangingPunct="0">
                <a:lnSpc>
                  <a:spcPct val="80000"/>
                </a:lnSpc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7" name="Freeform 17"/>
            <p:cNvSpPr>
              <a:spLocks/>
            </p:cNvSpPr>
            <p:nvPr/>
          </p:nvSpPr>
          <p:spPr bwMode="auto">
            <a:xfrm>
              <a:off x="6512" y="11437"/>
              <a:ext cx="1441" cy="610"/>
            </a:xfrm>
            <a:custGeom>
              <a:avLst/>
              <a:gdLst>
                <a:gd name="T0" fmla="*/ 0 w 2386"/>
                <a:gd name="T1" fmla="*/ 17 h 1104"/>
                <a:gd name="T2" fmla="*/ 13 w 2386"/>
                <a:gd name="T3" fmla="*/ 14 h 1104"/>
                <a:gd name="T4" fmla="*/ 14 w 2386"/>
                <a:gd name="T5" fmla="*/ 14 h 1104"/>
                <a:gd name="T6" fmla="*/ 18 w 2386"/>
                <a:gd name="T7" fmla="*/ 13 h 1104"/>
                <a:gd name="T8" fmla="*/ 20 w 2386"/>
                <a:gd name="T9" fmla="*/ 13 h 1104"/>
                <a:gd name="T10" fmla="*/ 21 w 2386"/>
                <a:gd name="T11" fmla="*/ 13 h 1104"/>
                <a:gd name="T12" fmla="*/ 25 w 2386"/>
                <a:gd name="T13" fmla="*/ 10 h 1104"/>
                <a:gd name="T14" fmla="*/ 28 w 2386"/>
                <a:gd name="T15" fmla="*/ 10 h 1104"/>
                <a:gd name="T16" fmla="*/ 36 w 2386"/>
                <a:gd name="T17" fmla="*/ 7 h 1104"/>
                <a:gd name="T18" fmla="*/ 37 w 2386"/>
                <a:gd name="T19" fmla="*/ 6 h 1104"/>
                <a:gd name="T20" fmla="*/ 46 w 2386"/>
                <a:gd name="T21" fmla="*/ 6 h 1104"/>
                <a:gd name="T22" fmla="*/ 48 w 2386"/>
                <a:gd name="T23" fmla="*/ 6 h 1104"/>
                <a:gd name="T24" fmla="*/ 52 w 2386"/>
                <a:gd name="T25" fmla="*/ 5 h 1104"/>
                <a:gd name="T26" fmla="*/ 55 w 2386"/>
                <a:gd name="T27" fmla="*/ 4 h 1104"/>
                <a:gd name="T28" fmla="*/ 56 w 2386"/>
                <a:gd name="T29" fmla="*/ 4 h 1104"/>
                <a:gd name="T30" fmla="*/ 61 w 2386"/>
                <a:gd name="T31" fmla="*/ 4 h 1104"/>
                <a:gd name="T32" fmla="*/ 62 w 2386"/>
                <a:gd name="T33" fmla="*/ 3 h 1104"/>
                <a:gd name="T34" fmla="*/ 64 w 2386"/>
                <a:gd name="T35" fmla="*/ 3 h 1104"/>
                <a:gd name="T36" fmla="*/ 68 w 2386"/>
                <a:gd name="T37" fmla="*/ 1 h 1104"/>
                <a:gd name="T38" fmla="*/ 69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58" name="Freeform 18"/>
            <p:cNvSpPr>
              <a:spLocks/>
            </p:cNvSpPr>
            <p:nvPr/>
          </p:nvSpPr>
          <p:spPr bwMode="auto">
            <a:xfrm>
              <a:off x="6664" y="11605"/>
              <a:ext cx="1425" cy="593"/>
            </a:xfrm>
            <a:custGeom>
              <a:avLst/>
              <a:gdLst>
                <a:gd name="T0" fmla="*/ 0 w 2386"/>
                <a:gd name="T1" fmla="*/ 14 h 1104"/>
                <a:gd name="T2" fmla="*/ 12 w 2386"/>
                <a:gd name="T3" fmla="*/ 11 h 1104"/>
                <a:gd name="T4" fmla="*/ 13 w 2386"/>
                <a:gd name="T5" fmla="*/ 11 h 1104"/>
                <a:gd name="T6" fmla="*/ 17 w 2386"/>
                <a:gd name="T7" fmla="*/ 11 h 1104"/>
                <a:gd name="T8" fmla="*/ 18 w 2386"/>
                <a:gd name="T9" fmla="*/ 11 h 1104"/>
                <a:gd name="T10" fmla="*/ 19 w 2386"/>
                <a:gd name="T11" fmla="*/ 10 h 1104"/>
                <a:gd name="T12" fmla="*/ 23 w 2386"/>
                <a:gd name="T13" fmla="*/ 9 h 1104"/>
                <a:gd name="T14" fmla="*/ 26 w 2386"/>
                <a:gd name="T15" fmla="*/ 8 h 1104"/>
                <a:gd name="T16" fmla="*/ 33 w 2386"/>
                <a:gd name="T17" fmla="*/ 5 h 1104"/>
                <a:gd name="T18" fmla="*/ 35 w 2386"/>
                <a:gd name="T19" fmla="*/ 5 h 1104"/>
                <a:gd name="T20" fmla="*/ 42 w 2386"/>
                <a:gd name="T21" fmla="*/ 5 h 1104"/>
                <a:gd name="T22" fmla="*/ 45 w 2386"/>
                <a:gd name="T23" fmla="*/ 5 h 1104"/>
                <a:gd name="T24" fmla="*/ 48 w 2386"/>
                <a:gd name="T25" fmla="*/ 4 h 1104"/>
                <a:gd name="T26" fmla="*/ 51 w 2386"/>
                <a:gd name="T27" fmla="*/ 4 h 1104"/>
                <a:gd name="T28" fmla="*/ 52 w 2386"/>
                <a:gd name="T29" fmla="*/ 3 h 1104"/>
                <a:gd name="T30" fmla="*/ 56 w 2386"/>
                <a:gd name="T31" fmla="*/ 3 h 1104"/>
                <a:gd name="T32" fmla="*/ 58 w 2386"/>
                <a:gd name="T33" fmla="*/ 3 h 1104"/>
                <a:gd name="T34" fmla="*/ 59 w 2386"/>
                <a:gd name="T35" fmla="*/ 2 h 1104"/>
                <a:gd name="T36" fmla="*/ 63 w 2386"/>
                <a:gd name="T37" fmla="*/ 1 h 1104"/>
                <a:gd name="T38" fmla="*/ 65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159" name="Group 19"/>
            <p:cNvGrpSpPr>
              <a:grpSpLocks/>
            </p:cNvGrpSpPr>
            <p:nvPr/>
          </p:nvGrpSpPr>
          <p:grpSpPr bwMode="auto">
            <a:xfrm>
              <a:off x="7121" y="11661"/>
              <a:ext cx="557" cy="74"/>
              <a:chOff x="7488" y="8640"/>
              <a:chExt cx="3488" cy="656"/>
            </a:xfrm>
          </p:grpSpPr>
          <p:sp>
            <p:nvSpPr>
              <p:cNvPr id="161" name="Line 20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7356" y="11401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grpSp>
        <p:nvGrpSpPr>
          <p:cNvPr id="165" name="Group 47"/>
          <p:cNvGrpSpPr>
            <a:grpSpLocks/>
          </p:cNvGrpSpPr>
          <p:nvPr/>
        </p:nvGrpSpPr>
        <p:grpSpPr bwMode="auto">
          <a:xfrm>
            <a:off x="5022199" y="1910232"/>
            <a:ext cx="1756002" cy="996950"/>
            <a:chOff x="3923" y="9690"/>
            <a:chExt cx="1869" cy="1215"/>
          </a:xfrm>
        </p:grpSpPr>
        <p:sp>
          <p:nvSpPr>
            <p:cNvPr id="166" name="Text Box 48"/>
            <p:cNvSpPr txBox="1">
              <a:spLocks noChangeArrowheads="1"/>
            </p:cNvSpPr>
            <p:nvPr/>
          </p:nvSpPr>
          <p:spPr bwMode="auto">
            <a:xfrm>
              <a:off x="4870" y="10263"/>
              <a:ext cx="922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Χήνα</a:t>
              </a:r>
            </a:p>
          </p:txBody>
        </p:sp>
        <p:sp>
          <p:nvSpPr>
            <p:cNvPr id="167" name="Text Box 49"/>
            <p:cNvSpPr txBox="1">
              <a:spLocks noChangeArrowheads="1"/>
            </p:cNvSpPr>
            <p:nvPr/>
          </p:nvSpPr>
          <p:spPr bwMode="auto">
            <a:xfrm>
              <a:off x="3923" y="9690"/>
              <a:ext cx="977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ΑγρότηςΣακί</a:t>
              </a:r>
            </a:p>
            <a:p>
              <a:pPr eaLnBrk="0" hangingPunct="0">
                <a:lnSpc>
                  <a:spcPct val="6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</a:t>
              </a:r>
            </a:p>
          </p:txBody>
        </p:sp>
        <p:sp>
          <p:nvSpPr>
            <p:cNvPr id="168" name="Freeform 50"/>
            <p:cNvSpPr>
              <a:spLocks/>
            </p:cNvSpPr>
            <p:nvPr/>
          </p:nvSpPr>
          <p:spPr bwMode="auto">
            <a:xfrm>
              <a:off x="4112" y="9997"/>
              <a:ext cx="1313" cy="450"/>
            </a:xfrm>
            <a:custGeom>
              <a:avLst/>
              <a:gdLst>
                <a:gd name="T0" fmla="*/ 0 w 2386"/>
                <a:gd name="T1" fmla="*/ 2 h 1104"/>
                <a:gd name="T2" fmla="*/ 7 w 2386"/>
                <a:gd name="T3" fmla="*/ 2 h 1104"/>
                <a:gd name="T4" fmla="*/ 7 w 2386"/>
                <a:gd name="T5" fmla="*/ 2 h 1104"/>
                <a:gd name="T6" fmla="*/ 9 w 2386"/>
                <a:gd name="T7" fmla="*/ 2 h 1104"/>
                <a:gd name="T8" fmla="*/ 10 w 2386"/>
                <a:gd name="T9" fmla="*/ 2 h 1104"/>
                <a:gd name="T10" fmla="*/ 11 w 2386"/>
                <a:gd name="T11" fmla="*/ 2 h 1104"/>
                <a:gd name="T12" fmla="*/ 13 w 2386"/>
                <a:gd name="T13" fmla="*/ 1 h 1104"/>
                <a:gd name="T14" fmla="*/ 14 w 2386"/>
                <a:gd name="T15" fmla="*/ 1 h 1104"/>
                <a:gd name="T16" fmla="*/ 19 w 2386"/>
                <a:gd name="T17" fmla="*/ 1 h 1104"/>
                <a:gd name="T18" fmla="*/ 19 w 2386"/>
                <a:gd name="T19" fmla="*/ 1 h 1104"/>
                <a:gd name="T20" fmla="*/ 24 w 2386"/>
                <a:gd name="T21" fmla="*/ 1 h 1104"/>
                <a:gd name="T22" fmla="*/ 25 w 2386"/>
                <a:gd name="T23" fmla="*/ 1 h 1104"/>
                <a:gd name="T24" fmla="*/ 28 w 2386"/>
                <a:gd name="T25" fmla="*/ 1 h 1104"/>
                <a:gd name="T26" fmla="*/ 29 w 2386"/>
                <a:gd name="T27" fmla="*/ 0 h 1104"/>
                <a:gd name="T28" fmla="*/ 29 w 2386"/>
                <a:gd name="T29" fmla="*/ 0 h 1104"/>
                <a:gd name="T30" fmla="*/ 32 w 2386"/>
                <a:gd name="T31" fmla="*/ 0 h 1104"/>
                <a:gd name="T32" fmla="*/ 32 w 2386"/>
                <a:gd name="T33" fmla="*/ 0 h 1104"/>
                <a:gd name="T34" fmla="*/ 34 w 2386"/>
                <a:gd name="T35" fmla="*/ 0 h 1104"/>
                <a:gd name="T36" fmla="*/ 35 w 2386"/>
                <a:gd name="T37" fmla="*/ 0 h 1104"/>
                <a:gd name="T38" fmla="*/ 36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69" name="Freeform 51"/>
            <p:cNvSpPr>
              <a:spLocks/>
            </p:cNvSpPr>
            <p:nvPr/>
          </p:nvSpPr>
          <p:spPr bwMode="auto">
            <a:xfrm>
              <a:off x="4200" y="10133"/>
              <a:ext cx="1265" cy="481"/>
            </a:xfrm>
            <a:custGeom>
              <a:avLst/>
              <a:gdLst>
                <a:gd name="T0" fmla="*/ 0 w 2386"/>
                <a:gd name="T1" fmla="*/ 3 h 1104"/>
                <a:gd name="T2" fmla="*/ 5 w 2386"/>
                <a:gd name="T3" fmla="*/ 3 h 1104"/>
                <a:gd name="T4" fmla="*/ 6 w 2386"/>
                <a:gd name="T5" fmla="*/ 3 h 1104"/>
                <a:gd name="T6" fmla="*/ 7 w 2386"/>
                <a:gd name="T7" fmla="*/ 3 h 1104"/>
                <a:gd name="T8" fmla="*/ 8 w 2386"/>
                <a:gd name="T9" fmla="*/ 3 h 1104"/>
                <a:gd name="T10" fmla="*/ 8 w 2386"/>
                <a:gd name="T11" fmla="*/ 3 h 1104"/>
                <a:gd name="T12" fmla="*/ 10 w 2386"/>
                <a:gd name="T13" fmla="*/ 2 h 1104"/>
                <a:gd name="T14" fmla="*/ 11 w 2386"/>
                <a:gd name="T15" fmla="*/ 2 h 1104"/>
                <a:gd name="T16" fmla="*/ 14 w 2386"/>
                <a:gd name="T17" fmla="*/ 1 h 1104"/>
                <a:gd name="T18" fmla="*/ 15 w 2386"/>
                <a:gd name="T19" fmla="*/ 1 h 1104"/>
                <a:gd name="T20" fmla="*/ 19 w 2386"/>
                <a:gd name="T21" fmla="*/ 1 h 1104"/>
                <a:gd name="T22" fmla="*/ 20 w 2386"/>
                <a:gd name="T23" fmla="*/ 1 h 1104"/>
                <a:gd name="T24" fmla="*/ 21 w 2386"/>
                <a:gd name="T25" fmla="*/ 1 h 1104"/>
                <a:gd name="T26" fmla="*/ 22 w 2386"/>
                <a:gd name="T27" fmla="*/ 1 h 1104"/>
                <a:gd name="T28" fmla="*/ 23 w 2386"/>
                <a:gd name="T29" fmla="*/ 1 h 1104"/>
                <a:gd name="T30" fmla="*/ 24 w 2386"/>
                <a:gd name="T31" fmla="*/ 0 h 1104"/>
                <a:gd name="T32" fmla="*/ 25 w 2386"/>
                <a:gd name="T33" fmla="*/ 0 h 1104"/>
                <a:gd name="T34" fmla="*/ 25 w 2386"/>
                <a:gd name="T35" fmla="*/ 0 h 1104"/>
                <a:gd name="T36" fmla="*/ 27 w 2386"/>
                <a:gd name="T37" fmla="*/ 0 h 1104"/>
                <a:gd name="T38" fmla="*/ 28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170" name="Group 52"/>
            <p:cNvGrpSpPr>
              <a:grpSpLocks/>
            </p:cNvGrpSpPr>
            <p:nvPr/>
          </p:nvGrpSpPr>
          <p:grpSpPr bwMode="auto">
            <a:xfrm>
              <a:off x="4673" y="10189"/>
              <a:ext cx="557" cy="74"/>
              <a:chOff x="7488" y="8640"/>
              <a:chExt cx="3488" cy="656"/>
            </a:xfrm>
          </p:grpSpPr>
          <p:sp>
            <p:nvSpPr>
              <p:cNvPr id="172" name="Line 53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73" name="Line 54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74" name="Line 55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75" name="Line 56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4908" y="9929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grpSp>
        <p:nvGrpSpPr>
          <p:cNvPr id="176" name="Group 58"/>
          <p:cNvGrpSpPr>
            <a:grpSpLocks/>
          </p:cNvGrpSpPr>
          <p:nvPr/>
        </p:nvGrpSpPr>
        <p:grpSpPr bwMode="auto">
          <a:xfrm>
            <a:off x="5824284" y="2767844"/>
            <a:ext cx="1701800" cy="995363"/>
            <a:chOff x="8155" y="9674"/>
            <a:chExt cx="1813" cy="1215"/>
          </a:xfrm>
        </p:grpSpPr>
        <p:sp>
          <p:nvSpPr>
            <p:cNvPr id="177" name="Text Box 59"/>
            <p:cNvSpPr txBox="1">
              <a:spLocks noChangeArrowheads="1"/>
            </p:cNvSpPr>
            <p:nvPr/>
          </p:nvSpPr>
          <p:spPr bwMode="auto">
            <a:xfrm>
              <a:off x="8876" y="10247"/>
              <a:ext cx="1092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 smtClean="0">
                  <a:solidFill>
                    <a:schemeClr val="tx1"/>
                  </a:solidFill>
                  <a:latin typeface="+mn-lt"/>
                </a:rPr>
                <a:t>Αγρότης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dirty="0" smtClean="0">
                  <a:solidFill>
                    <a:schemeClr val="tx1"/>
                  </a:solidFill>
                  <a:latin typeface="+mn-lt"/>
                </a:rPr>
                <a:t>Αλεπού </a:t>
              </a: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Χήνα</a:t>
              </a:r>
            </a:p>
          </p:txBody>
        </p:sp>
        <p:sp>
          <p:nvSpPr>
            <p:cNvPr id="178" name="Text Box 60"/>
            <p:cNvSpPr txBox="1">
              <a:spLocks noChangeArrowheads="1"/>
            </p:cNvSpPr>
            <p:nvPr/>
          </p:nvSpPr>
          <p:spPr bwMode="auto">
            <a:xfrm>
              <a:off x="8155" y="9674"/>
              <a:ext cx="921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Σακί</a:t>
              </a:r>
            </a:p>
          </p:txBody>
        </p:sp>
        <p:sp>
          <p:nvSpPr>
            <p:cNvPr id="179" name="Freeform 61"/>
            <p:cNvSpPr>
              <a:spLocks/>
            </p:cNvSpPr>
            <p:nvPr/>
          </p:nvSpPr>
          <p:spPr bwMode="auto">
            <a:xfrm>
              <a:off x="8288" y="9981"/>
              <a:ext cx="1313" cy="450"/>
            </a:xfrm>
            <a:custGeom>
              <a:avLst/>
              <a:gdLst>
                <a:gd name="T0" fmla="*/ 0 w 2386"/>
                <a:gd name="T1" fmla="*/ 2 h 1104"/>
                <a:gd name="T2" fmla="*/ 7 w 2386"/>
                <a:gd name="T3" fmla="*/ 2 h 1104"/>
                <a:gd name="T4" fmla="*/ 7 w 2386"/>
                <a:gd name="T5" fmla="*/ 2 h 1104"/>
                <a:gd name="T6" fmla="*/ 9 w 2386"/>
                <a:gd name="T7" fmla="*/ 2 h 1104"/>
                <a:gd name="T8" fmla="*/ 10 w 2386"/>
                <a:gd name="T9" fmla="*/ 2 h 1104"/>
                <a:gd name="T10" fmla="*/ 11 w 2386"/>
                <a:gd name="T11" fmla="*/ 2 h 1104"/>
                <a:gd name="T12" fmla="*/ 13 w 2386"/>
                <a:gd name="T13" fmla="*/ 1 h 1104"/>
                <a:gd name="T14" fmla="*/ 14 w 2386"/>
                <a:gd name="T15" fmla="*/ 1 h 1104"/>
                <a:gd name="T16" fmla="*/ 19 w 2386"/>
                <a:gd name="T17" fmla="*/ 1 h 1104"/>
                <a:gd name="T18" fmla="*/ 19 w 2386"/>
                <a:gd name="T19" fmla="*/ 1 h 1104"/>
                <a:gd name="T20" fmla="*/ 24 w 2386"/>
                <a:gd name="T21" fmla="*/ 1 h 1104"/>
                <a:gd name="T22" fmla="*/ 25 w 2386"/>
                <a:gd name="T23" fmla="*/ 1 h 1104"/>
                <a:gd name="T24" fmla="*/ 28 w 2386"/>
                <a:gd name="T25" fmla="*/ 1 h 1104"/>
                <a:gd name="T26" fmla="*/ 29 w 2386"/>
                <a:gd name="T27" fmla="*/ 0 h 1104"/>
                <a:gd name="T28" fmla="*/ 29 w 2386"/>
                <a:gd name="T29" fmla="*/ 0 h 1104"/>
                <a:gd name="T30" fmla="*/ 32 w 2386"/>
                <a:gd name="T31" fmla="*/ 0 h 1104"/>
                <a:gd name="T32" fmla="*/ 32 w 2386"/>
                <a:gd name="T33" fmla="*/ 0 h 1104"/>
                <a:gd name="T34" fmla="*/ 34 w 2386"/>
                <a:gd name="T35" fmla="*/ 0 h 1104"/>
                <a:gd name="T36" fmla="*/ 35 w 2386"/>
                <a:gd name="T37" fmla="*/ 0 h 1104"/>
                <a:gd name="T38" fmla="*/ 36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80" name="Freeform 62"/>
            <p:cNvSpPr>
              <a:spLocks/>
            </p:cNvSpPr>
            <p:nvPr/>
          </p:nvSpPr>
          <p:spPr bwMode="auto">
            <a:xfrm>
              <a:off x="8376" y="10117"/>
              <a:ext cx="1265" cy="481"/>
            </a:xfrm>
            <a:custGeom>
              <a:avLst/>
              <a:gdLst>
                <a:gd name="T0" fmla="*/ 0 w 2386"/>
                <a:gd name="T1" fmla="*/ 3 h 1104"/>
                <a:gd name="T2" fmla="*/ 5 w 2386"/>
                <a:gd name="T3" fmla="*/ 3 h 1104"/>
                <a:gd name="T4" fmla="*/ 6 w 2386"/>
                <a:gd name="T5" fmla="*/ 3 h 1104"/>
                <a:gd name="T6" fmla="*/ 7 w 2386"/>
                <a:gd name="T7" fmla="*/ 3 h 1104"/>
                <a:gd name="T8" fmla="*/ 8 w 2386"/>
                <a:gd name="T9" fmla="*/ 3 h 1104"/>
                <a:gd name="T10" fmla="*/ 8 w 2386"/>
                <a:gd name="T11" fmla="*/ 3 h 1104"/>
                <a:gd name="T12" fmla="*/ 10 w 2386"/>
                <a:gd name="T13" fmla="*/ 2 h 1104"/>
                <a:gd name="T14" fmla="*/ 11 w 2386"/>
                <a:gd name="T15" fmla="*/ 2 h 1104"/>
                <a:gd name="T16" fmla="*/ 14 w 2386"/>
                <a:gd name="T17" fmla="*/ 1 h 1104"/>
                <a:gd name="T18" fmla="*/ 15 w 2386"/>
                <a:gd name="T19" fmla="*/ 1 h 1104"/>
                <a:gd name="T20" fmla="*/ 19 w 2386"/>
                <a:gd name="T21" fmla="*/ 1 h 1104"/>
                <a:gd name="T22" fmla="*/ 20 w 2386"/>
                <a:gd name="T23" fmla="*/ 1 h 1104"/>
                <a:gd name="T24" fmla="*/ 21 w 2386"/>
                <a:gd name="T25" fmla="*/ 1 h 1104"/>
                <a:gd name="T26" fmla="*/ 22 w 2386"/>
                <a:gd name="T27" fmla="*/ 1 h 1104"/>
                <a:gd name="T28" fmla="*/ 23 w 2386"/>
                <a:gd name="T29" fmla="*/ 1 h 1104"/>
                <a:gd name="T30" fmla="*/ 24 w 2386"/>
                <a:gd name="T31" fmla="*/ 0 h 1104"/>
                <a:gd name="T32" fmla="*/ 25 w 2386"/>
                <a:gd name="T33" fmla="*/ 0 h 1104"/>
                <a:gd name="T34" fmla="*/ 25 w 2386"/>
                <a:gd name="T35" fmla="*/ 0 h 1104"/>
                <a:gd name="T36" fmla="*/ 27 w 2386"/>
                <a:gd name="T37" fmla="*/ 0 h 1104"/>
                <a:gd name="T38" fmla="*/ 28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181" name="Group 63"/>
            <p:cNvGrpSpPr>
              <a:grpSpLocks/>
            </p:cNvGrpSpPr>
            <p:nvPr/>
          </p:nvGrpSpPr>
          <p:grpSpPr bwMode="auto">
            <a:xfrm>
              <a:off x="8849" y="10173"/>
              <a:ext cx="557" cy="74"/>
              <a:chOff x="7488" y="8640"/>
              <a:chExt cx="3488" cy="656"/>
            </a:xfrm>
          </p:grpSpPr>
          <p:sp>
            <p:nvSpPr>
              <p:cNvPr id="183" name="Line 64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84" name="Line 65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85" name="Line 66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86" name="Line 67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182" name="Freeform 68"/>
            <p:cNvSpPr>
              <a:spLocks/>
            </p:cNvSpPr>
            <p:nvPr/>
          </p:nvSpPr>
          <p:spPr bwMode="auto">
            <a:xfrm>
              <a:off x="9084" y="9913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grpSp>
        <p:nvGrpSpPr>
          <p:cNvPr id="187" name="Group 69"/>
          <p:cNvGrpSpPr>
            <a:grpSpLocks/>
          </p:cNvGrpSpPr>
          <p:nvPr/>
        </p:nvGrpSpPr>
        <p:grpSpPr bwMode="auto">
          <a:xfrm>
            <a:off x="3753056" y="2737922"/>
            <a:ext cx="1804115" cy="995363"/>
            <a:chOff x="8155" y="8170"/>
            <a:chExt cx="1922" cy="1215"/>
          </a:xfrm>
        </p:grpSpPr>
        <p:sp>
          <p:nvSpPr>
            <p:cNvPr id="188" name="Text Box 70"/>
            <p:cNvSpPr txBox="1">
              <a:spLocks noChangeArrowheads="1"/>
            </p:cNvSpPr>
            <p:nvPr/>
          </p:nvSpPr>
          <p:spPr bwMode="auto">
            <a:xfrm>
              <a:off x="9046" y="8743"/>
              <a:ext cx="1031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 smtClean="0">
                  <a:solidFill>
                    <a:schemeClr val="tx1"/>
                  </a:solidFill>
                  <a:latin typeface="+mn-lt"/>
                </a:rPr>
                <a:t>Αγρότης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dirty="0" smtClean="0">
                  <a:solidFill>
                    <a:schemeClr val="tx1"/>
                  </a:solidFill>
                  <a:latin typeface="+mn-lt"/>
                </a:rPr>
                <a:t>Σακί </a:t>
              </a: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Χήνα</a:t>
              </a:r>
            </a:p>
          </p:txBody>
        </p:sp>
        <p:sp>
          <p:nvSpPr>
            <p:cNvPr id="189" name="Text Box 71"/>
            <p:cNvSpPr txBox="1">
              <a:spLocks noChangeArrowheads="1"/>
            </p:cNvSpPr>
            <p:nvPr/>
          </p:nvSpPr>
          <p:spPr bwMode="auto">
            <a:xfrm>
              <a:off x="8155" y="8170"/>
              <a:ext cx="921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</a:t>
              </a:r>
            </a:p>
          </p:txBody>
        </p:sp>
        <p:sp>
          <p:nvSpPr>
            <p:cNvPr id="190" name="Freeform 72"/>
            <p:cNvSpPr>
              <a:spLocks/>
            </p:cNvSpPr>
            <p:nvPr/>
          </p:nvSpPr>
          <p:spPr bwMode="auto">
            <a:xfrm>
              <a:off x="8288" y="8477"/>
              <a:ext cx="1313" cy="450"/>
            </a:xfrm>
            <a:custGeom>
              <a:avLst/>
              <a:gdLst>
                <a:gd name="T0" fmla="*/ 0 w 2386"/>
                <a:gd name="T1" fmla="*/ 2 h 1104"/>
                <a:gd name="T2" fmla="*/ 7 w 2386"/>
                <a:gd name="T3" fmla="*/ 2 h 1104"/>
                <a:gd name="T4" fmla="*/ 7 w 2386"/>
                <a:gd name="T5" fmla="*/ 2 h 1104"/>
                <a:gd name="T6" fmla="*/ 9 w 2386"/>
                <a:gd name="T7" fmla="*/ 2 h 1104"/>
                <a:gd name="T8" fmla="*/ 10 w 2386"/>
                <a:gd name="T9" fmla="*/ 2 h 1104"/>
                <a:gd name="T10" fmla="*/ 11 w 2386"/>
                <a:gd name="T11" fmla="*/ 2 h 1104"/>
                <a:gd name="T12" fmla="*/ 13 w 2386"/>
                <a:gd name="T13" fmla="*/ 1 h 1104"/>
                <a:gd name="T14" fmla="*/ 14 w 2386"/>
                <a:gd name="T15" fmla="*/ 1 h 1104"/>
                <a:gd name="T16" fmla="*/ 19 w 2386"/>
                <a:gd name="T17" fmla="*/ 1 h 1104"/>
                <a:gd name="T18" fmla="*/ 19 w 2386"/>
                <a:gd name="T19" fmla="*/ 1 h 1104"/>
                <a:gd name="T20" fmla="*/ 24 w 2386"/>
                <a:gd name="T21" fmla="*/ 1 h 1104"/>
                <a:gd name="T22" fmla="*/ 25 w 2386"/>
                <a:gd name="T23" fmla="*/ 1 h 1104"/>
                <a:gd name="T24" fmla="*/ 28 w 2386"/>
                <a:gd name="T25" fmla="*/ 1 h 1104"/>
                <a:gd name="T26" fmla="*/ 29 w 2386"/>
                <a:gd name="T27" fmla="*/ 0 h 1104"/>
                <a:gd name="T28" fmla="*/ 29 w 2386"/>
                <a:gd name="T29" fmla="*/ 0 h 1104"/>
                <a:gd name="T30" fmla="*/ 32 w 2386"/>
                <a:gd name="T31" fmla="*/ 0 h 1104"/>
                <a:gd name="T32" fmla="*/ 32 w 2386"/>
                <a:gd name="T33" fmla="*/ 0 h 1104"/>
                <a:gd name="T34" fmla="*/ 34 w 2386"/>
                <a:gd name="T35" fmla="*/ 0 h 1104"/>
                <a:gd name="T36" fmla="*/ 35 w 2386"/>
                <a:gd name="T37" fmla="*/ 0 h 1104"/>
                <a:gd name="T38" fmla="*/ 36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91" name="Freeform 73"/>
            <p:cNvSpPr>
              <a:spLocks/>
            </p:cNvSpPr>
            <p:nvPr/>
          </p:nvSpPr>
          <p:spPr bwMode="auto">
            <a:xfrm>
              <a:off x="8376" y="8613"/>
              <a:ext cx="1265" cy="481"/>
            </a:xfrm>
            <a:custGeom>
              <a:avLst/>
              <a:gdLst>
                <a:gd name="T0" fmla="*/ 0 w 2386"/>
                <a:gd name="T1" fmla="*/ 3 h 1104"/>
                <a:gd name="T2" fmla="*/ 5 w 2386"/>
                <a:gd name="T3" fmla="*/ 3 h 1104"/>
                <a:gd name="T4" fmla="*/ 6 w 2386"/>
                <a:gd name="T5" fmla="*/ 3 h 1104"/>
                <a:gd name="T6" fmla="*/ 7 w 2386"/>
                <a:gd name="T7" fmla="*/ 3 h 1104"/>
                <a:gd name="T8" fmla="*/ 8 w 2386"/>
                <a:gd name="T9" fmla="*/ 3 h 1104"/>
                <a:gd name="T10" fmla="*/ 8 w 2386"/>
                <a:gd name="T11" fmla="*/ 3 h 1104"/>
                <a:gd name="T12" fmla="*/ 10 w 2386"/>
                <a:gd name="T13" fmla="*/ 2 h 1104"/>
                <a:gd name="T14" fmla="*/ 11 w 2386"/>
                <a:gd name="T15" fmla="*/ 2 h 1104"/>
                <a:gd name="T16" fmla="*/ 14 w 2386"/>
                <a:gd name="T17" fmla="*/ 1 h 1104"/>
                <a:gd name="T18" fmla="*/ 15 w 2386"/>
                <a:gd name="T19" fmla="*/ 1 h 1104"/>
                <a:gd name="T20" fmla="*/ 19 w 2386"/>
                <a:gd name="T21" fmla="*/ 1 h 1104"/>
                <a:gd name="T22" fmla="*/ 20 w 2386"/>
                <a:gd name="T23" fmla="*/ 1 h 1104"/>
                <a:gd name="T24" fmla="*/ 21 w 2386"/>
                <a:gd name="T25" fmla="*/ 1 h 1104"/>
                <a:gd name="T26" fmla="*/ 22 w 2386"/>
                <a:gd name="T27" fmla="*/ 1 h 1104"/>
                <a:gd name="T28" fmla="*/ 23 w 2386"/>
                <a:gd name="T29" fmla="*/ 1 h 1104"/>
                <a:gd name="T30" fmla="*/ 24 w 2386"/>
                <a:gd name="T31" fmla="*/ 0 h 1104"/>
                <a:gd name="T32" fmla="*/ 25 w 2386"/>
                <a:gd name="T33" fmla="*/ 0 h 1104"/>
                <a:gd name="T34" fmla="*/ 25 w 2386"/>
                <a:gd name="T35" fmla="*/ 0 h 1104"/>
                <a:gd name="T36" fmla="*/ 27 w 2386"/>
                <a:gd name="T37" fmla="*/ 0 h 1104"/>
                <a:gd name="T38" fmla="*/ 28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192" name="Group 74"/>
            <p:cNvGrpSpPr>
              <a:grpSpLocks/>
            </p:cNvGrpSpPr>
            <p:nvPr/>
          </p:nvGrpSpPr>
          <p:grpSpPr bwMode="auto">
            <a:xfrm>
              <a:off x="8849" y="8669"/>
              <a:ext cx="557" cy="74"/>
              <a:chOff x="7488" y="8640"/>
              <a:chExt cx="3488" cy="656"/>
            </a:xfrm>
          </p:grpSpPr>
          <p:sp>
            <p:nvSpPr>
              <p:cNvPr id="194" name="Line 75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95" name="Line 76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96" name="Line 77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197" name="Line 78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193" name="Freeform 79"/>
            <p:cNvSpPr>
              <a:spLocks/>
            </p:cNvSpPr>
            <p:nvPr/>
          </p:nvSpPr>
          <p:spPr bwMode="auto">
            <a:xfrm>
              <a:off x="9084" y="8409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grpSp>
        <p:nvGrpSpPr>
          <p:cNvPr id="198" name="Group 80"/>
          <p:cNvGrpSpPr>
            <a:grpSpLocks/>
          </p:cNvGrpSpPr>
          <p:nvPr/>
        </p:nvGrpSpPr>
        <p:grpSpPr bwMode="auto">
          <a:xfrm>
            <a:off x="3436862" y="3850908"/>
            <a:ext cx="1646075" cy="995363"/>
            <a:chOff x="8155" y="8170"/>
            <a:chExt cx="1752" cy="1215"/>
          </a:xfrm>
        </p:grpSpPr>
        <p:sp>
          <p:nvSpPr>
            <p:cNvPr id="200" name="Text Box 82"/>
            <p:cNvSpPr txBox="1">
              <a:spLocks noChangeArrowheads="1"/>
            </p:cNvSpPr>
            <p:nvPr/>
          </p:nvSpPr>
          <p:spPr bwMode="auto">
            <a:xfrm>
              <a:off x="8155" y="8170"/>
              <a:ext cx="1120" cy="8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 Χήνα</a:t>
              </a:r>
            </a:p>
          </p:txBody>
        </p:sp>
        <p:sp>
          <p:nvSpPr>
            <p:cNvPr id="201" name="Freeform 83"/>
            <p:cNvSpPr>
              <a:spLocks/>
            </p:cNvSpPr>
            <p:nvPr/>
          </p:nvSpPr>
          <p:spPr bwMode="auto">
            <a:xfrm>
              <a:off x="8288" y="8477"/>
              <a:ext cx="1313" cy="450"/>
            </a:xfrm>
            <a:custGeom>
              <a:avLst/>
              <a:gdLst>
                <a:gd name="T0" fmla="*/ 0 w 2386"/>
                <a:gd name="T1" fmla="*/ 2 h 1104"/>
                <a:gd name="T2" fmla="*/ 7 w 2386"/>
                <a:gd name="T3" fmla="*/ 2 h 1104"/>
                <a:gd name="T4" fmla="*/ 7 w 2386"/>
                <a:gd name="T5" fmla="*/ 2 h 1104"/>
                <a:gd name="T6" fmla="*/ 9 w 2386"/>
                <a:gd name="T7" fmla="*/ 2 h 1104"/>
                <a:gd name="T8" fmla="*/ 10 w 2386"/>
                <a:gd name="T9" fmla="*/ 2 h 1104"/>
                <a:gd name="T10" fmla="*/ 11 w 2386"/>
                <a:gd name="T11" fmla="*/ 2 h 1104"/>
                <a:gd name="T12" fmla="*/ 13 w 2386"/>
                <a:gd name="T13" fmla="*/ 1 h 1104"/>
                <a:gd name="T14" fmla="*/ 14 w 2386"/>
                <a:gd name="T15" fmla="*/ 1 h 1104"/>
                <a:gd name="T16" fmla="*/ 19 w 2386"/>
                <a:gd name="T17" fmla="*/ 1 h 1104"/>
                <a:gd name="T18" fmla="*/ 19 w 2386"/>
                <a:gd name="T19" fmla="*/ 1 h 1104"/>
                <a:gd name="T20" fmla="*/ 24 w 2386"/>
                <a:gd name="T21" fmla="*/ 1 h 1104"/>
                <a:gd name="T22" fmla="*/ 25 w 2386"/>
                <a:gd name="T23" fmla="*/ 1 h 1104"/>
                <a:gd name="T24" fmla="*/ 28 w 2386"/>
                <a:gd name="T25" fmla="*/ 1 h 1104"/>
                <a:gd name="T26" fmla="*/ 29 w 2386"/>
                <a:gd name="T27" fmla="*/ 0 h 1104"/>
                <a:gd name="T28" fmla="*/ 29 w 2386"/>
                <a:gd name="T29" fmla="*/ 0 h 1104"/>
                <a:gd name="T30" fmla="*/ 32 w 2386"/>
                <a:gd name="T31" fmla="*/ 0 h 1104"/>
                <a:gd name="T32" fmla="*/ 32 w 2386"/>
                <a:gd name="T33" fmla="*/ 0 h 1104"/>
                <a:gd name="T34" fmla="*/ 34 w 2386"/>
                <a:gd name="T35" fmla="*/ 0 h 1104"/>
                <a:gd name="T36" fmla="*/ 35 w 2386"/>
                <a:gd name="T37" fmla="*/ 0 h 1104"/>
                <a:gd name="T38" fmla="*/ 36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02" name="Freeform 84"/>
            <p:cNvSpPr>
              <a:spLocks/>
            </p:cNvSpPr>
            <p:nvPr/>
          </p:nvSpPr>
          <p:spPr bwMode="auto">
            <a:xfrm>
              <a:off x="8376" y="8613"/>
              <a:ext cx="1265" cy="481"/>
            </a:xfrm>
            <a:custGeom>
              <a:avLst/>
              <a:gdLst>
                <a:gd name="T0" fmla="*/ 0 w 2386"/>
                <a:gd name="T1" fmla="*/ 3 h 1104"/>
                <a:gd name="T2" fmla="*/ 5 w 2386"/>
                <a:gd name="T3" fmla="*/ 3 h 1104"/>
                <a:gd name="T4" fmla="*/ 6 w 2386"/>
                <a:gd name="T5" fmla="*/ 3 h 1104"/>
                <a:gd name="T6" fmla="*/ 7 w 2386"/>
                <a:gd name="T7" fmla="*/ 3 h 1104"/>
                <a:gd name="T8" fmla="*/ 8 w 2386"/>
                <a:gd name="T9" fmla="*/ 3 h 1104"/>
                <a:gd name="T10" fmla="*/ 8 w 2386"/>
                <a:gd name="T11" fmla="*/ 3 h 1104"/>
                <a:gd name="T12" fmla="*/ 10 w 2386"/>
                <a:gd name="T13" fmla="*/ 2 h 1104"/>
                <a:gd name="T14" fmla="*/ 11 w 2386"/>
                <a:gd name="T15" fmla="*/ 2 h 1104"/>
                <a:gd name="T16" fmla="*/ 14 w 2386"/>
                <a:gd name="T17" fmla="*/ 1 h 1104"/>
                <a:gd name="T18" fmla="*/ 15 w 2386"/>
                <a:gd name="T19" fmla="*/ 1 h 1104"/>
                <a:gd name="T20" fmla="*/ 19 w 2386"/>
                <a:gd name="T21" fmla="*/ 1 h 1104"/>
                <a:gd name="T22" fmla="*/ 20 w 2386"/>
                <a:gd name="T23" fmla="*/ 1 h 1104"/>
                <a:gd name="T24" fmla="*/ 21 w 2386"/>
                <a:gd name="T25" fmla="*/ 1 h 1104"/>
                <a:gd name="T26" fmla="*/ 22 w 2386"/>
                <a:gd name="T27" fmla="*/ 1 h 1104"/>
                <a:gd name="T28" fmla="*/ 23 w 2386"/>
                <a:gd name="T29" fmla="*/ 1 h 1104"/>
                <a:gd name="T30" fmla="*/ 24 w 2386"/>
                <a:gd name="T31" fmla="*/ 0 h 1104"/>
                <a:gd name="T32" fmla="*/ 25 w 2386"/>
                <a:gd name="T33" fmla="*/ 0 h 1104"/>
                <a:gd name="T34" fmla="*/ 25 w 2386"/>
                <a:gd name="T35" fmla="*/ 0 h 1104"/>
                <a:gd name="T36" fmla="*/ 27 w 2386"/>
                <a:gd name="T37" fmla="*/ 0 h 1104"/>
                <a:gd name="T38" fmla="*/ 28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203" name="Group 85"/>
            <p:cNvGrpSpPr>
              <a:grpSpLocks/>
            </p:cNvGrpSpPr>
            <p:nvPr/>
          </p:nvGrpSpPr>
          <p:grpSpPr bwMode="auto">
            <a:xfrm>
              <a:off x="8849" y="8669"/>
              <a:ext cx="557" cy="74"/>
              <a:chOff x="7488" y="8640"/>
              <a:chExt cx="3488" cy="656"/>
            </a:xfrm>
          </p:grpSpPr>
          <p:sp>
            <p:nvSpPr>
              <p:cNvPr id="205" name="Line 86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06" name="Line 87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07" name="Line 88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08" name="Line 89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204" name="Freeform 90"/>
            <p:cNvSpPr>
              <a:spLocks/>
            </p:cNvSpPr>
            <p:nvPr/>
          </p:nvSpPr>
          <p:spPr bwMode="auto">
            <a:xfrm>
              <a:off x="9084" y="8409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99" name="Text Box 81"/>
            <p:cNvSpPr txBox="1">
              <a:spLocks noChangeArrowheads="1"/>
            </p:cNvSpPr>
            <p:nvPr/>
          </p:nvSpPr>
          <p:spPr bwMode="auto">
            <a:xfrm>
              <a:off x="9046" y="8743"/>
              <a:ext cx="861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Σακί </a:t>
              </a:r>
            </a:p>
          </p:txBody>
        </p:sp>
      </p:grpSp>
      <p:grpSp>
        <p:nvGrpSpPr>
          <p:cNvPr id="209" name="Group 91"/>
          <p:cNvGrpSpPr>
            <a:grpSpLocks/>
          </p:cNvGrpSpPr>
          <p:nvPr/>
        </p:nvGrpSpPr>
        <p:grpSpPr bwMode="auto">
          <a:xfrm>
            <a:off x="5816774" y="3886217"/>
            <a:ext cx="1827406" cy="995363"/>
            <a:chOff x="8023" y="8170"/>
            <a:chExt cx="1945" cy="1215"/>
          </a:xfrm>
        </p:grpSpPr>
        <p:sp>
          <p:nvSpPr>
            <p:cNvPr id="210" name="Text Box 92"/>
            <p:cNvSpPr txBox="1">
              <a:spLocks noChangeArrowheads="1"/>
            </p:cNvSpPr>
            <p:nvPr/>
          </p:nvSpPr>
          <p:spPr bwMode="auto">
            <a:xfrm>
              <a:off x="9046" y="8743"/>
              <a:ext cx="922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 </a:t>
              </a:r>
            </a:p>
          </p:txBody>
        </p:sp>
        <p:sp>
          <p:nvSpPr>
            <p:cNvPr id="211" name="Text Box 93"/>
            <p:cNvSpPr txBox="1">
              <a:spLocks noChangeArrowheads="1"/>
            </p:cNvSpPr>
            <p:nvPr/>
          </p:nvSpPr>
          <p:spPr bwMode="auto">
            <a:xfrm>
              <a:off x="8023" y="8170"/>
              <a:ext cx="1053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Σακί Χήνα</a:t>
              </a:r>
            </a:p>
          </p:txBody>
        </p:sp>
        <p:sp>
          <p:nvSpPr>
            <p:cNvPr id="212" name="Freeform 94"/>
            <p:cNvSpPr>
              <a:spLocks/>
            </p:cNvSpPr>
            <p:nvPr/>
          </p:nvSpPr>
          <p:spPr bwMode="auto">
            <a:xfrm>
              <a:off x="8288" y="8477"/>
              <a:ext cx="1313" cy="450"/>
            </a:xfrm>
            <a:custGeom>
              <a:avLst/>
              <a:gdLst>
                <a:gd name="T0" fmla="*/ 0 w 2386"/>
                <a:gd name="T1" fmla="*/ 2 h 1104"/>
                <a:gd name="T2" fmla="*/ 7 w 2386"/>
                <a:gd name="T3" fmla="*/ 2 h 1104"/>
                <a:gd name="T4" fmla="*/ 7 w 2386"/>
                <a:gd name="T5" fmla="*/ 2 h 1104"/>
                <a:gd name="T6" fmla="*/ 9 w 2386"/>
                <a:gd name="T7" fmla="*/ 2 h 1104"/>
                <a:gd name="T8" fmla="*/ 10 w 2386"/>
                <a:gd name="T9" fmla="*/ 2 h 1104"/>
                <a:gd name="T10" fmla="*/ 11 w 2386"/>
                <a:gd name="T11" fmla="*/ 2 h 1104"/>
                <a:gd name="T12" fmla="*/ 13 w 2386"/>
                <a:gd name="T13" fmla="*/ 1 h 1104"/>
                <a:gd name="T14" fmla="*/ 14 w 2386"/>
                <a:gd name="T15" fmla="*/ 1 h 1104"/>
                <a:gd name="T16" fmla="*/ 19 w 2386"/>
                <a:gd name="T17" fmla="*/ 1 h 1104"/>
                <a:gd name="T18" fmla="*/ 19 w 2386"/>
                <a:gd name="T19" fmla="*/ 1 h 1104"/>
                <a:gd name="T20" fmla="*/ 24 w 2386"/>
                <a:gd name="T21" fmla="*/ 1 h 1104"/>
                <a:gd name="T22" fmla="*/ 25 w 2386"/>
                <a:gd name="T23" fmla="*/ 1 h 1104"/>
                <a:gd name="T24" fmla="*/ 28 w 2386"/>
                <a:gd name="T25" fmla="*/ 1 h 1104"/>
                <a:gd name="T26" fmla="*/ 29 w 2386"/>
                <a:gd name="T27" fmla="*/ 0 h 1104"/>
                <a:gd name="T28" fmla="*/ 29 w 2386"/>
                <a:gd name="T29" fmla="*/ 0 h 1104"/>
                <a:gd name="T30" fmla="*/ 32 w 2386"/>
                <a:gd name="T31" fmla="*/ 0 h 1104"/>
                <a:gd name="T32" fmla="*/ 32 w 2386"/>
                <a:gd name="T33" fmla="*/ 0 h 1104"/>
                <a:gd name="T34" fmla="*/ 34 w 2386"/>
                <a:gd name="T35" fmla="*/ 0 h 1104"/>
                <a:gd name="T36" fmla="*/ 35 w 2386"/>
                <a:gd name="T37" fmla="*/ 0 h 1104"/>
                <a:gd name="T38" fmla="*/ 36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13" name="Freeform 95"/>
            <p:cNvSpPr>
              <a:spLocks/>
            </p:cNvSpPr>
            <p:nvPr/>
          </p:nvSpPr>
          <p:spPr bwMode="auto">
            <a:xfrm>
              <a:off x="8376" y="8613"/>
              <a:ext cx="1265" cy="481"/>
            </a:xfrm>
            <a:custGeom>
              <a:avLst/>
              <a:gdLst>
                <a:gd name="T0" fmla="*/ 0 w 2386"/>
                <a:gd name="T1" fmla="*/ 3 h 1104"/>
                <a:gd name="T2" fmla="*/ 5 w 2386"/>
                <a:gd name="T3" fmla="*/ 3 h 1104"/>
                <a:gd name="T4" fmla="*/ 6 w 2386"/>
                <a:gd name="T5" fmla="*/ 3 h 1104"/>
                <a:gd name="T6" fmla="*/ 7 w 2386"/>
                <a:gd name="T7" fmla="*/ 3 h 1104"/>
                <a:gd name="T8" fmla="*/ 8 w 2386"/>
                <a:gd name="T9" fmla="*/ 3 h 1104"/>
                <a:gd name="T10" fmla="*/ 8 w 2386"/>
                <a:gd name="T11" fmla="*/ 3 h 1104"/>
                <a:gd name="T12" fmla="*/ 10 w 2386"/>
                <a:gd name="T13" fmla="*/ 2 h 1104"/>
                <a:gd name="T14" fmla="*/ 11 w 2386"/>
                <a:gd name="T15" fmla="*/ 2 h 1104"/>
                <a:gd name="T16" fmla="*/ 14 w 2386"/>
                <a:gd name="T17" fmla="*/ 1 h 1104"/>
                <a:gd name="T18" fmla="*/ 15 w 2386"/>
                <a:gd name="T19" fmla="*/ 1 h 1104"/>
                <a:gd name="T20" fmla="*/ 19 w 2386"/>
                <a:gd name="T21" fmla="*/ 1 h 1104"/>
                <a:gd name="T22" fmla="*/ 20 w 2386"/>
                <a:gd name="T23" fmla="*/ 1 h 1104"/>
                <a:gd name="T24" fmla="*/ 21 w 2386"/>
                <a:gd name="T25" fmla="*/ 1 h 1104"/>
                <a:gd name="T26" fmla="*/ 22 w 2386"/>
                <a:gd name="T27" fmla="*/ 1 h 1104"/>
                <a:gd name="T28" fmla="*/ 23 w 2386"/>
                <a:gd name="T29" fmla="*/ 1 h 1104"/>
                <a:gd name="T30" fmla="*/ 24 w 2386"/>
                <a:gd name="T31" fmla="*/ 0 h 1104"/>
                <a:gd name="T32" fmla="*/ 25 w 2386"/>
                <a:gd name="T33" fmla="*/ 0 h 1104"/>
                <a:gd name="T34" fmla="*/ 25 w 2386"/>
                <a:gd name="T35" fmla="*/ 0 h 1104"/>
                <a:gd name="T36" fmla="*/ 27 w 2386"/>
                <a:gd name="T37" fmla="*/ 0 h 1104"/>
                <a:gd name="T38" fmla="*/ 28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214" name="Group 96"/>
            <p:cNvGrpSpPr>
              <a:grpSpLocks/>
            </p:cNvGrpSpPr>
            <p:nvPr/>
          </p:nvGrpSpPr>
          <p:grpSpPr bwMode="auto">
            <a:xfrm>
              <a:off x="8849" y="8669"/>
              <a:ext cx="557" cy="74"/>
              <a:chOff x="7488" y="8640"/>
              <a:chExt cx="3488" cy="656"/>
            </a:xfrm>
          </p:grpSpPr>
          <p:sp>
            <p:nvSpPr>
              <p:cNvPr id="216" name="Line 97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17" name="Line 98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18" name="Line 99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19" name="Line 100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215" name="Freeform 101"/>
            <p:cNvSpPr>
              <a:spLocks/>
            </p:cNvSpPr>
            <p:nvPr/>
          </p:nvSpPr>
          <p:spPr bwMode="auto">
            <a:xfrm>
              <a:off x="9084" y="8409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grpSp>
        <p:nvGrpSpPr>
          <p:cNvPr id="220" name="Group 102"/>
          <p:cNvGrpSpPr>
            <a:grpSpLocks/>
          </p:cNvGrpSpPr>
          <p:nvPr/>
        </p:nvGrpSpPr>
        <p:grpSpPr bwMode="auto">
          <a:xfrm>
            <a:off x="4589864" y="5807998"/>
            <a:ext cx="1838168" cy="984250"/>
            <a:chOff x="6346" y="11242"/>
            <a:chExt cx="1958" cy="1199"/>
          </a:xfrm>
        </p:grpSpPr>
        <p:sp>
          <p:nvSpPr>
            <p:cNvPr id="221" name="Text Box 103"/>
            <p:cNvSpPr txBox="1">
              <a:spLocks noChangeArrowheads="1"/>
            </p:cNvSpPr>
            <p:nvPr/>
          </p:nvSpPr>
          <p:spPr bwMode="auto">
            <a:xfrm>
              <a:off x="7382" y="11799"/>
              <a:ext cx="922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 Σακί </a:t>
              </a:r>
            </a:p>
          </p:txBody>
        </p:sp>
        <p:sp>
          <p:nvSpPr>
            <p:cNvPr id="222" name="Text Box 104"/>
            <p:cNvSpPr txBox="1">
              <a:spLocks noChangeArrowheads="1"/>
            </p:cNvSpPr>
            <p:nvPr/>
          </p:nvSpPr>
          <p:spPr bwMode="auto">
            <a:xfrm>
              <a:off x="6346" y="11242"/>
              <a:ext cx="1002" cy="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 Χήνα</a:t>
              </a:r>
            </a:p>
            <a:p>
              <a:pPr eaLnBrk="0" hangingPunct="0">
                <a:lnSpc>
                  <a:spcPct val="80000"/>
                </a:lnSpc>
              </a:pPr>
              <a:endParaRPr lang="el-GR" sz="16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 105"/>
            <p:cNvSpPr>
              <a:spLocks/>
            </p:cNvSpPr>
            <p:nvPr/>
          </p:nvSpPr>
          <p:spPr bwMode="auto">
            <a:xfrm>
              <a:off x="6512" y="11437"/>
              <a:ext cx="1441" cy="610"/>
            </a:xfrm>
            <a:custGeom>
              <a:avLst/>
              <a:gdLst>
                <a:gd name="T0" fmla="*/ 0 w 2386"/>
                <a:gd name="T1" fmla="*/ 17 h 1104"/>
                <a:gd name="T2" fmla="*/ 13 w 2386"/>
                <a:gd name="T3" fmla="*/ 14 h 1104"/>
                <a:gd name="T4" fmla="*/ 14 w 2386"/>
                <a:gd name="T5" fmla="*/ 14 h 1104"/>
                <a:gd name="T6" fmla="*/ 18 w 2386"/>
                <a:gd name="T7" fmla="*/ 13 h 1104"/>
                <a:gd name="T8" fmla="*/ 20 w 2386"/>
                <a:gd name="T9" fmla="*/ 13 h 1104"/>
                <a:gd name="T10" fmla="*/ 21 w 2386"/>
                <a:gd name="T11" fmla="*/ 13 h 1104"/>
                <a:gd name="T12" fmla="*/ 25 w 2386"/>
                <a:gd name="T13" fmla="*/ 10 h 1104"/>
                <a:gd name="T14" fmla="*/ 28 w 2386"/>
                <a:gd name="T15" fmla="*/ 10 h 1104"/>
                <a:gd name="T16" fmla="*/ 36 w 2386"/>
                <a:gd name="T17" fmla="*/ 7 h 1104"/>
                <a:gd name="T18" fmla="*/ 37 w 2386"/>
                <a:gd name="T19" fmla="*/ 6 h 1104"/>
                <a:gd name="T20" fmla="*/ 46 w 2386"/>
                <a:gd name="T21" fmla="*/ 6 h 1104"/>
                <a:gd name="T22" fmla="*/ 48 w 2386"/>
                <a:gd name="T23" fmla="*/ 6 h 1104"/>
                <a:gd name="T24" fmla="*/ 52 w 2386"/>
                <a:gd name="T25" fmla="*/ 5 h 1104"/>
                <a:gd name="T26" fmla="*/ 55 w 2386"/>
                <a:gd name="T27" fmla="*/ 4 h 1104"/>
                <a:gd name="T28" fmla="*/ 56 w 2386"/>
                <a:gd name="T29" fmla="*/ 4 h 1104"/>
                <a:gd name="T30" fmla="*/ 61 w 2386"/>
                <a:gd name="T31" fmla="*/ 4 h 1104"/>
                <a:gd name="T32" fmla="*/ 62 w 2386"/>
                <a:gd name="T33" fmla="*/ 3 h 1104"/>
                <a:gd name="T34" fmla="*/ 64 w 2386"/>
                <a:gd name="T35" fmla="*/ 3 h 1104"/>
                <a:gd name="T36" fmla="*/ 68 w 2386"/>
                <a:gd name="T37" fmla="*/ 1 h 1104"/>
                <a:gd name="T38" fmla="*/ 69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24" name="Freeform 106"/>
            <p:cNvSpPr>
              <a:spLocks/>
            </p:cNvSpPr>
            <p:nvPr/>
          </p:nvSpPr>
          <p:spPr bwMode="auto">
            <a:xfrm>
              <a:off x="6664" y="11605"/>
              <a:ext cx="1425" cy="593"/>
            </a:xfrm>
            <a:custGeom>
              <a:avLst/>
              <a:gdLst>
                <a:gd name="T0" fmla="*/ 0 w 2386"/>
                <a:gd name="T1" fmla="*/ 14 h 1104"/>
                <a:gd name="T2" fmla="*/ 12 w 2386"/>
                <a:gd name="T3" fmla="*/ 11 h 1104"/>
                <a:gd name="T4" fmla="*/ 13 w 2386"/>
                <a:gd name="T5" fmla="*/ 11 h 1104"/>
                <a:gd name="T6" fmla="*/ 17 w 2386"/>
                <a:gd name="T7" fmla="*/ 11 h 1104"/>
                <a:gd name="T8" fmla="*/ 18 w 2386"/>
                <a:gd name="T9" fmla="*/ 11 h 1104"/>
                <a:gd name="T10" fmla="*/ 19 w 2386"/>
                <a:gd name="T11" fmla="*/ 10 h 1104"/>
                <a:gd name="T12" fmla="*/ 23 w 2386"/>
                <a:gd name="T13" fmla="*/ 9 h 1104"/>
                <a:gd name="T14" fmla="*/ 26 w 2386"/>
                <a:gd name="T15" fmla="*/ 8 h 1104"/>
                <a:gd name="T16" fmla="*/ 33 w 2386"/>
                <a:gd name="T17" fmla="*/ 5 h 1104"/>
                <a:gd name="T18" fmla="*/ 35 w 2386"/>
                <a:gd name="T19" fmla="*/ 5 h 1104"/>
                <a:gd name="T20" fmla="*/ 42 w 2386"/>
                <a:gd name="T21" fmla="*/ 5 h 1104"/>
                <a:gd name="T22" fmla="*/ 45 w 2386"/>
                <a:gd name="T23" fmla="*/ 5 h 1104"/>
                <a:gd name="T24" fmla="*/ 48 w 2386"/>
                <a:gd name="T25" fmla="*/ 4 h 1104"/>
                <a:gd name="T26" fmla="*/ 51 w 2386"/>
                <a:gd name="T27" fmla="*/ 4 h 1104"/>
                <a:gd name="T28" fmla="*/ 52 w 2386"/>
                <a:gd name="T29" fmla="*/ 3 h 1104"/>
                <a:gd name="T30" fmla="*/ 56 w 2386"/>
                <a:gd name="T31" fmla="*/ 3 h 1104"/>
                <a:gd name="T32" fmla="*/ 58 w 2386"/>
                <a:gd name="T33" fmla="*/ 3 h 1104"/>
                <a:gd name="T34" fmla="*/ 59 w 2386"/>
                <a:gd name="T35" fmla="*/ 2 h 1104"/>
                <a:gd name="T36" fmla="*/ 63 w 2386"/>
                <a:gd name="T37" fmla="*/ 1 h 1104"/>
                <a:gd name="T38" fmla="*/ 65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225" name="Group 107"/>
            <p:cNvGrpSpPr>
              <a:grpSpLocks/>
            </p:cNvGrpSpPr>
            <p:nvPr/>
          </p:nvGrpSpPr>
          <p:grpSpPr bwMode="auto">
            <a:xfrm>
              <a:off x="7121" y="11661"/>
              <a:ext cx="557" cy="74"/>
              <a:chOff x="7488" y="8640"/>
              <a:chExt cx="3488" cy="656"/>
            </a:xfrm>
          </p:grpSpPr>
          <p:sp>
            <p:nvSpPr>
              <p:cNvPr id="227" name="Line 108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28" name="Line 109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29" name="Line 110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30" name="Line 111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226" name="Freeform 112"/>
            <p:cNvSpPr>
              <a:spLocks/>
            </p:cNvSpPr>
            <p:nvPr/>
          </p:nvSpPr>
          <p:spPr bwMode="auto">
            <a:xfrm>
              <a:off x="7356" y="11401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sp>
        <p:nvSpPr>
          <p:cNvPr id="231" name="AutoShape 114"/>
          <p:cNvSpPr>
            <a:spLocks noChangeArrowheads="1"/>
          </p:cNvSpPr>
          <p:nvPr/>
        </p:nvSpPr>
        <p:spPr bwMode="auto">
          <a:xfrm>
            <a:off x="4342977" y="2229320"/>
            <a:ext cx="555625" cy="131762"/>
          </a:xfrm>
          <a:prstGeom prst="rightArrow">
            <a:avLst>
              <a:gd name="adj1" fmla="val 50000"/>
              <a:gd name="adj2" fmla="val 105422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2" name="AutoShape 115"/>
          <p:cNvSpPr>
            <a:spLocks noChangeArrowheads="1"/>
          </p:cNvSpPr>
          <p:nvPr/>
        </p:nvSpPr>
        <p:spPr bwMode="auto">
          <a:xfrm rot="2937741">
            <a:off x="6113662" y="2720406"/>
            <a:ext cx="254295" cy="166318"/>
          </a:xfrm>
          <a:prstGeom prst="rightArrow">
            <a:avLst>
              <a:gd name="adj1" fmla="val 50000"/>
              <a:gd name="adj2" fmla="val 80263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3" name="AutoShape 116"/>
          <p:cNvSpPr>
            <a:spLocks noChangeArrowheads="1"/>
          </p:cNvSpPr>
          <p:nvPr/>
        </p:nvSpPr>
        <p:spPr bwMode="auto">
          <a:xfrm rot="7830713">
            <a:off x="5172972" y="2730560"/>
            <a:ext cx="279181" cy="195491"/>
          </a:xfrm>
          <a:prstGeom prst="rightArrow">
            <a:avLst>
              <a:gd name="adj1" fmla="val 50000"/>
              <a:gd name="adj2" fmla="val 81117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" name="AutoShape 118"/>
          <p:cNvSpPr>
            <a:spLocks noChangeArrowheads="1"/>
          </p:cNvSpPr>
          <p:nvPr/>
        </p:nvSpPr>
        <p:spPr bwMode="auto">
          <a:xfrm rot="5344366">
            <a:off x="6392771" y="3707633"/>
            <a:ext cx="275214" cy="145265"/>
          </a:xfrm>
          <a:prstGeom prst="rightArrow">
            <a:avLst>
              <a:gd name="adj1" fmla="val 50000"/>
              <a:gd name="adj2" fmla="val 81383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" name="AutoShape 119"/>
          <p:cNvSpPr>
            <a:spLocks noChangeArrowheads="1"/>
          </p:cNvSpPr>
          <p:nvPr/>
        </p:nvSpPr>
        <p:spPr bwMode="auto">
          <a:xfrm rot="3388347">
            <a:off x="4497586" y="4650186"/>
            <a:ext cx="271096" cy="168120"/>
          </a:xfrm>
          <a:prstGeom prst="rightArrow">
            <a:avLst>
              <a:gd name="adj1" fmla="val 50000"/>
              <a:gd name="adj2" fmla="val 80526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6" name="AutoShape 120"/>
          <p:cNvSpPr>
            <a:spLocks noChangeArrowheads="1"/>
          </p:cNvSpPr>
          <p:nvPr/>
        </p:nvSpPr>
        <p:spPr bwMode="auto">
          <a:xfrm rot="7033745">
            <a:off x="6548631" y="4618180"/>
            <a:ext cx="261514" cy="210646"/>
          </a:xfrm>
          <a:prstGeom prst="rightArrow">
            <a:avLst>
              <a:gd name="adj1" fmla="val 50000"/>
              <a:gd name="adj2" fmla="val 81383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7" name="AutoShape 121"/>
          <p:cNvSpPr>
            <a:spLocks noChangeArrowheads="1"/>
          </p:cNvSpPr>
          <p:nvPr/>
        </p:nvSpPr>
        <p:spPr bwMode="auto">
          <a:xfrm rot="5344366">
            <a:off x="5364205" y="5532934"/>
            <a:ext cx="287921" cy="142637"/>
          </a:xfrm>
          <a:prstGeom prst="rightArrow">
            <a:avLst>
              <a:gd name="adj1" fmla="val 50000"/>
              <a:gd name="adj2" fmla="val 81383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" name="AutoShape 122"/>
          <p:cNvSpPr>
            <a:spLocks noChangeArrowheads="1"/>
          </p:cNvSpPr>
          <p:nvPr/>
        </p:nvSpPr>
        <p:spPr bwMode="auto">
          <a:xfrm>
            <a:off x="6344623" y="6182325"/>
            <a:ext cx="312450" cy="152686"/>
          </a:xfrm>
          <a:prstGeom prst="rightArrow">
            <a:avLst>
              <a:gd name="adj1" fmla="val 50000"/>
              <a:gd name="adj2" fmla="val 105422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9" name="AutoShape 116"/>
          <p:cNvSpPr>
            <a:spLocks noChangeArrowheads="1"/>
          </p:cNvSpPr>
          <p:nvPr/>
        </p:nvSpPr>
        <p:spPr bwMode="auto">
          <a:xfrm rot="5606992">
            <a:off x="4222125" y="3584355"/>
            <a:ext cx="279181" cy="195491"/>
          </a:xfrm>
          <a:prstGeom prst="rightArrow">
            <a:avLst>
              <a:gd name="adj1" fmla="val 50000"/>
              <a:gd name="adj2" fmla="val 81117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0" name="Rectangle 126"/>
          <p:cNvSpPr>
            <a:spLocks noChangeArrowheads="1"/>
          </p:cNvSpPr>
          <p:nvPr/>
        </p:nvSpPr>
        <p:spPr bwMode="auto">
          <a:xfrm>
            <a:off x="6885464" y="5505433"/>
            <a:ext cx="1570038" cy="1212850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41" name="Group 25"/>
          <p:cNvGrpSpPr>
            <a:grpSpLocks/>
          </p:cNvGrpSpPr>
          <p:nvPr/>
        </p:nvGrpSpPr>
        <p:grpSpPr bwMode="auto">
          <a:xfrm>
            <a:off x="6833390" y="5611446"/>
            <a:ext cx="1589088" cy="998537"/>
            <a:chOff x="4816" y="8857"/>
            <a:chExt cx="1760" cy="1219"/>
          </a:xfrm>
        </p:grpSpPr>
        <p:sp>
          <p:nvSpPr>
            <p:cNvPr id="242" name="Text Box 26"/>
            <p:cNvSpPr txBox="1">
              <a:spLocks noChangeArrowheads="1"/>
            </p:cNvSpPr>
            <p:nvPr/>
          </p:nvSpPr>
          <p:spPr bwMode="auto">
            <a:xfrm>
              <a:off x="5654" y="9255"/>
              <a:ext cx="922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 </a:t>
              </a:r>
            </a:p>
          </p:txBody>
        </p:sp>
        <p:sp>
          <p:nvSpPr>
            <p:cNvPr id="243" name="Text Box 27"/>
            <p:cNvSpPr txBox="1">
              <a:spLocks noChangeArrowheads="1"/>
            </p:cNvSpPr>
            <p:nvPr/>
          </p:nvSpPr>
          <p:spPr bwMode="auto">
            <a:xfrm>
              <a:off x="5371" y="9178"/>
              <a:ext cx="1152" cy="898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Αγρότης</a:t>
              </a: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Χήνα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Αλεπού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l-GR" sz="1600" dirty="0">
                  <a:solidFill>
                    <a:schemeClr val="tx1"/>
                  </a:solidFill>
                  <a:latin typeface="+mn-lt"/>
                </a:rPr>
                <a:t>Σακί </a:t>
              </a:r>
            </a:p>
          </p:txBody>
        </p:sp>
        <p:sp>
          <p:nvSpPr>
            <p:cNvPr id="244" name="Freeform 28"/>
            <p:cNvSpPr>
              <a:spLocks/>
            </p:cNvSpPr>
            <p:nvPr/>
          </p:nvSpPr>
          <p:spPr bwMode="auto">
            <a:xfrm>
              <a:off x="4816" y="8893"/>
              <a:ext cx="1217" cy="562"/>
            </a:xfrm>
            <a:custGeom>
              <a:avLst/>
              <a:gdLst>
                <a:gd name="T0" fmla="*/ 0 w 2386"/>
                <a:gd name="T1" fmla="*/ 10 h 1104"/>
                <a:gd name="T2" fmla="*/ 4 w 2386"/>
                <a:gd name="T3" fmla="*/ 8 h 1104"/>
                <a:gd name="T4" fmla="*/ 5 w 2386"/>
                <a:gd name="T5" fmla="*/ 8 h 1104"/>
                <a:gd name="T6" fmla="*/ 6 w 2386"/>
                <a:gd name="T7" fmla="*/ 8 h 1104"/>
                <a:gd name="T8" fmla="*/ 6 w 2386"/>
                <a:gd name="T9" fmla="*/ 7 h 1104"/>
                <a:gd name="T10" fmla="*/ 6 w 2386"/>
                <a:gd name="T11" fmla="*/ 7 h 1104"/>
                <a:gd name="T12" fmla="*/ 8 w 2386"/>
                <a:gd name="T13" fmla="*/ 6 h 1104"/>
                <a:gd name="T14" fmla="*/ 9 w 2386"/>
                <a:gd name="T15" fmla="*/ 6 h 1104"/>
                <a:gd name="T16" fmla="*/ 11 w 2386"/>
                <a:gd name="T17" fmla="*/ 4 h 1104"/>
                <a:gd name="T18" fmla="*/ 11 w 2386"/>
                <a:gd name="T19" fmla="*/ 4 h 1104"/>
                <a:gd name="T20" fmla="*/ 14 w 2386"/>
                <a:gd name="T21" fmla="*/ 4 h 1104"/>
                <a:gd name="T22" fmla="*/ 15 w 2386"/>
                <a:gd name="T23" fmla="*/ 3 h 1104"/>
                <a:gd name="T24" fmla="*/ 16 w 2386"/>
                <a:gd name="T25" fmla="*/ 3 h 1104"/>
                <a:gd name="T26" fmla="*/ 17 w 2386"/>
                <a:gd name="T27" fmla="*/ 3 h 1104"/>
                <a:gd name="T28" fmla="*/ 17 w 2386"/>
                <a:gd name="T29" fmla="*/ 3 h 1104"/>
                <a:gd name="T30" fmla="*/ 19 w 2386"/>
                <a:gd name="T31" fmla="*/ 2 h 1104"/>
                <a:gd name="T32" fmla="*/ 19 w 2386"/>
                <a:gd name="T33" fmla="*/ 2 h 1104"/>
                <a:gd name="T34" fmla="*/ 19 w 2386"/>
                <a:gd name="T35" fmla="*/ 2 h 1104"/>
                <a:gd name="T36" fmla="*/ 21 w 2386"/>
                <a:gd name="T37" fmla="*/ 1 h 1104"/>
                <a:gd name="T38" fmla="*/ 21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245" name="Freeform 29"/>
            <p:cNvSpPr>
              <a:spLocks/>
            </p:cNvSpPr>
            <p:nvPr/>
          </p:nvSpPr>
          <p:spPr bwMode="auto">
            <a:xfrm>
              <a:off x="4936" y="9061"/>
              <a:ext cx="1217" cy="561"/>
            </a:xfrm>
            <a:custGeom>
              <a:avLst/>
              <a:gdLst>
                <a:gd name="T0" fmla="*/ 0 w 2386"/>
                <a:gd name="T1" fmla="*/ 10 h 1104"/>
                <a:gd name="T2" fmla="*/ 4 w 2386"/>
                <a:gd name="T3" fmla="*/ 8 h 1104"/>
                <a:gd name="T4" fmla="*/ 5 w 2386"/>
                <a:gd name="T5" fmla="*/ 8 h 1104"/>
                <a:gd name="T6" fmla="*/ 6 w 2386"/>
                <a:gd name="T7" fmla="*/ 7 h 1104"/>
                <a:gd name="T8" fmla="*/ 6 w 2386"/>
                <a:gd name="T9" fmla="*/ 7 h 1104"/>
                <a:gd name="T10" fmla="*/ 6 w 2386"/>
                <a:gd name="T11" fmla="*/ 7 h 1104"/>
                <a:gd name="T12" fmla="*/ 8 w 2386"/>
                <a:gd name="T13" fmla="*/ 6 h 1104"/>
                <a:gd name="T14" fmla="*/ 9 w 2386"/>
                <a:gd name="T15" fmla="*/ 6 h 1104"/>
                <a:gd name="T16" fmla="*/ 11 w 2386"/>
                <a:gd name="T17" fmla="*/ 4 h 1104"/>
                <a:gd name="T18" fmla="*/ 11 w 2386"/>
                <a:gd name="T19" fmla="*/ 4 h 1104"/>
                <a:gd name="T20" fmla="*/ 14 w 2386"/>
                <a:gd name="T21" fmla="*/ 4 h 1104"/>
                <a:gd name="T22" fmla="*/ 15 w 2386"/>
                <a:gd name="T23" fmla="*/ 3 h 1104"/>
                <a:gd name="T24" fmla="*/ 16 w 2386"/>
                <a:gd name="T25" fmla="*/ 3 h 1104"/>
                <a:gd name="T26" fmla="*/ 17 w 2386"/>
                <a:gd name="T27" fmla="*/ 3 h 1104"/>
                <a:gd name="T28" fmla="*/ 17 w 2386"/>
                <a:gd name="T29" fmla="*/ 3 h 1104"/>
                <a:gd name="T30" fmla="*/ 19 w 2386"/>
                <a:gd name="T31" fmla="*/ 2 h 1104"/>
                <a:gd name="T32" fmla="*/ 19 w 2386"/>
                <a:gd name="T33" fmla="*/ 2 h 1104"/>
                <a:gd name="T34" fmla="*/ 19 w 2386"/>
                <a:gd name="T35" fmla="*/ 2 h 1104"/>
                <a:gd name="T36" fmla="*/ 21 w 2386"/>
                <a:gd name="T37" fmla="*/ 1 h 1104"/>
                <a:gd name="T38" fmla="*/ 21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grpSp>
          <p:nvGrpSpPr>
            <p:cNvPr id="246" name="Group 30"/>
            <p:cNvGrpSpPr>
              <a:grpSpLocks/>
            </p:cNvGrpSpPr>
            <p:nvPr/>
          </p:nvGrpSpPr>
          <p:grpSpPr bwMode="auto">
            <a:xfrm>
              <a:off x="5393" y="9117"/>
              <a:ext cx="557" cy="74"/>
              <a:chOff x="7488" y="8640"/>
              <a:chExt cx="3488" cy="656"/>
            </a:xfrm>
          </p:grpSpPr>
          <p:sp>
            <p:nvSpPr>
              <p:cNvPr id="248" name="Line 31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49" name="Line 32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50" name="Line 33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  <p:sp>
            <p:nvSpPr>
              <p:cNvPr id="251" name="Line 34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247" name="Freeform 35"/>
            <p:cNvSpPr>
              <a:spLocks/>
            </p:cNvSpPr>
            <p:nvPr/>
          </p:nvSpPr>
          <p:spPr bwMode="auto">
            <a:xfrm>
              <a:off x="5628" y="8857"/>
              <a:ext cx="163" cy="251"/>
            </a:xfrm>
            <a:custGeom>
              <a:avLst/>
              <a:gdLst>
                <a:gd name="T0" fmla="*/ 0 w 405"/>
                <a:gd name="T1" fmla="*/ 3 h 544"/>
                <a:gd name="T2" fmla="*/ 0 w 405"/>
                <a:gd name="T3" fmla="*/ 0 h 544"/>
                <a:gd name="T4" fmla="*/ 0 w 405"/>
                <a:gd name="T5" fmla="*/ 0 h 544"/>
                <a:gd name="T6" fmla="*/ 0 w 405"/>
                <a:gd name="T7" fmla="*/ 0 h 544"/>
                <a:gd name="T8" fmla="*/ 0 w 405"/>
                <a:gd name="T9" fmla="*/ 0 h 544"/>
                <a:gd name="T10" fmla="*/ 0 w 405"/>
                <a:gd name="T11" fmla="*/ 1 h 544"/>
                <a:gd name="T12" fmla="*/ 0 w 405"/>
                <a:gd name="T13" fmla="*/ 2 h 544"/>
                <a:gd name="T14" fmla="*/ 0 w 405"/>
                <a:gd name="T15" fmla="*/ 2 h 544"/>
                <a:gd name="T16" fmla="*/ 1 w 405"/>
                <a:gd name="T17" fmla="*/ 2 h 544"/>
                <a:gd name="T18" fmla="*/ 0 w 405"/>
                <a:gd name="T19" fmla="*/ 2 h 544"/>
                <a:gd name="T20" fmla="*/ 0 w 405"/>
                <a:gd name="T21" fmla="*/ 3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6674947" y="5062328"/>
            <a:ext cx="2532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Τελική κατάσταση:</a:t>
            </a:r>
          </a:p>
        </p:txBody>
      </p:sp>
    </p:spTree>
    <p:extLst>
      <p:ext uri="{BB962C8B-B14F-4D97-AF65-F5344CB8AC3E}">
        <p14:creationId xmlns:p14="http://schemas.microsoft.com/office/powerpoint/2010/main" val="4869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 Προβλήματος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69523"/>
            <a:ext cx="4824536" cy="5472608"/>
          </a:xfrm>
        </p:spPr>
        <p:txBody>
          <a:bodyPr>
            <a:normAutofit fontScale="92500" lnSpcReduction="10000"/>
          </a:bodyPr>
          <a:lstStyle/>
          <a:p>
            <a:pPr marL="374650" lvl="0" indent="-37465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l-GR" b="1" kern="0" dirty="0">
                <a:solidFill>
                  <a:srgbClr val="004A82"/>
                </a:solidFill>
                <a:ea typeface="SimSun"/>
              </a:rPr>
              <a:t>Λύση</a:t>
            </a:r>
            <a:r>
              <a:rPr lang="el-GR" kern="0" dirty="0">
                <a:solidFill>
                  <a:srgbClr val="000000"/>
                </a:solidFill>
                <a:ea typeface="SimSun"/>
              </a:rPr>
              <a:t> σε ένα πρόβλημα </a:t>
            </a:r>
            <a:r>
              <a:rPr lang="en-US" b="1" kern="0" dirty="0">
                <a:solidFill>
                  <a:srgbClr val="004A82"/>
                </a:solidFill>
                <a:ea typeface="SimSun"/>
                <a:cs typeface="Times New Roman" panose="02020603050405020304" pitchFamily="18" charset="0"/>
              </a:rPr>
              <a:t>P=(I,G,T,S) </a:t>
            </a:r>
            <a:r>
              <a:rPr lang="el-GR" kern="0" dirty="0">
                <a:solidFill>
                  <a:srgbClr val="000000"/>
                </a:solidFill>
                <a:ea typeface="SimSun"/>
              </a:rPr>
              <a:t>είναι μια ακολουθία από τελεστές μετάβασης </a:t>
            </a: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t</a:t>
            </a:r>
            <a:r>
              <a:rPr lang="en-US" b="1" kern="0" baseline="-25000" dirty="0" smtClean="0">
                <a:solidFill>
                  <a:srgbClr val="820000"/>
                </a:solidFill>
                <a:ea typeface="SimSun"/>
              </a:rPr>
              <a:t>1</a:t>
            </a: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,t</a:t>
            </a:r>
            <a:r>
              <a:rPr lang="en-US" b="1" kern="0" baseline="-25000" dirty="0" smtClean="0">
                <a:solidFill>
                  <a:srgbClr val="820000"/>
                </a:solidFill>
                <a:ea typeface="SimSun"/>
              </a:rPr>
              <a:t>2</a:t>
            </a: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,t</a:t>
            </a:r>
            <a:r>
              <a:rPr lang="en-US" b="1" kern="0" baseline="-25000" dirty="0" smtClean="0">
                <a:solidFill>
                  <a:srgbClr val="820000"/>
                </a:solidFill>
                <a:ea typeface="SimSun"/>
              </a:rPr>
              <a:t>3</a:t>
            </a: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…t</a:t>
            </a:r>
            <a:r>
              <a:rPr lang="en-US" b="1" kern="0" baseline="-25000" dirty="0" smtClean="0">
                <a:solidFill>
                  <a:srgbClr val="820000"/>
                </a:solidFill>
                <a:ea typeface="SimSun"/>
              </a:rPr>
              <a:t>n</a:t>
            </a: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 </a:t>
            </a:r>
            <a:r>
              <a:rPr lang="en-US" b="1" kern="0" dirty="0">
                <a:solidFill>
                  <a:srgbClr val="820000"/>
                </a:solidFill>
                <a:ea typeface="SimSun"/>
                <a:sym typeface="Symbol" panose="05050102010706020507" pitchFamily="18" charset="2"/>
              </a:rPr>
              <a:t></a:t>
            </a:r>
            <a:r>
              <a:rPr lang="en-US" b="1" kern="0" dirty="0">
                <a:solidFill>
                  <a:srgbClr val="820000"/>
                </a:solidFill>
                <a:ea typeface="SimSun"/>
              </a:rPr>
              <a:t> T </a:t>
            </a:r>
            <a:endParaRPr lang="el-GR" b="1" kern="0" dirty="0">
              <a:solidFill>
                <a:srgbClr val="820000"/>
              </a:solidFill>
              <a:ea typeface="SimSun"/>
            </a:endParaRPr>
          </a:p>
          <a:p>
            <a:pPr marL="374650" lvl="0" indent="-37465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l-GR" kern="0" dirty="0">
                <a:solidFill>
                  <a:srgbClr val="000000"/>
                </a:solidFill>
                <a:ea typeface="SimSun"/>
              </a:rPr>
              <a:t>Με την ιδιότητα: </a:t>
            </a:r>
            <a:endParaRPr lang="en-US" kern="0" dirty="0">
              <a:solidFill>
                <a:srgbClr val="000000"/>
              </a:solidFill>
              <a:ea typeface="SimSun"/>
            </a:endParaRPr>
          </a:p>
          <a:p>
            <a:pPr marL="374650" lvl="0" indent="-37465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G</a:t>
            </a:r>
            <a:r>
              <a:rPr lang="el-GR" b="1" kern="0" dirty="0">
                <a:solidFill>
                  <a:srgbClr val="820000"/>
                </a:solidFill>
                <a:ea typeface="SimSun"/>
              </a:rPr>
              <a:t>= </a:t>
            </a:r>
            <a:r>
              <a:rPr lang="en-US" b="1" kern="0" dirty="0">
                <a:solidFill>
                  <a:srgbClr val="820000"/>
                </a:solidFill>
                <a:ea typeface="SimSun"/>
              </a:rPr>
              <a:t>t</a:t>
            </a:r>
            <a:r>
              <a:rPr lang="en-US" b="1" kern="0" baseline="-25000" dirty="0">
                <a:solidFill>
                  <a:srgbClr val="820000"/>
                </a:solidFill>
                <a:ea typeface="SimSun"/>
              </a:rPr>
              <a:t>n</a:t>
            </a:r>
            <a:r>
              <a:rPr lang="en-US" b="1" kern="0" dirty="0">
                <a:solidFill>
                  <a:srgbClr val="820000"/>
                </a:solidFill>
                <a:ea typeface="SimSun"/>
              </a:rPr>
              <a:t>(…(t</a:t>
            </a:r>
            <a:r>
              <a:rPr lang="en-US" b="1" kern="0" baseline="-25000" dirty="0">
                <a:solidFill>
                  <a:srgbClr val="820000"/>
                </a:solidFill>
                <a:ea typeface="SimSun"/>
              </a:rPr>
              <a:t>2</a:t>
            </a:r>
            <a:r>
              <a:rPr lang="en-US" b="1" kern="0" dirty="0">
                <a:solidFill>
                  <a:srgbClr val="820000"/>
                </a:solidFill>
                <a:ea typeface="SimSun"/>
              </a:rPr>
              <a:t>(t</a:t>
            </a:r>
            <a:r>
              <a:rPr lang="en-US" b="1" kern="0" baseline="-25000" dirty="0">
                <a:solidFill>
                  <a:srgbClr val="820000"/>
                </a:solidFill>
                <a:ea typeface="SimSun"/>
              </a:rPr>
              <a:t>1</a:t>
            </a:r>
            <a:r>
              <a:rPr lang="en-US" b="1" kern="0" dirty="0">
                <a:solidFill>
                  <a:srgbClr val="820000"/>
                </a:solidFill>
                <a:ea typeface="SimSun"/>
              </a:rPr>
              <a:t>(I</a:t>
            </a:r>
            <a:r>
              <a:rPr lang="en-US" b="1" kern="0" dirty="0" smtClean="0">
                <a:solidFill>
                  <a:srgbClr val="820000"/>
                </a:solidFill>
                <a:ea typeface="SimSun"/>
              </a:rPr>
              <a:t>)))..)</a:t>
            </a:r>
            <a:endParaRPr lang="en-US" b="1" kern="0" dirty="0">
              <a:solidFill>
                <a:srgbClr val="820000"/>
              </a:solidFill>
              <a:ea typeface="SimSun"/>
            </a:endParaRPr>
          </a:p>
          <a:p>
            <a:pPr marL="374650" lvl="0" indent="-37465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endParaRPr lang="el-GR" sz="2200" u="sng" kern="0" dirty="0" smtClean="0">
              <a:solidFill>
                <a:srgbClr val="000000"/>
              </a:solidFill>
              <a:ea typeface="SimSun"/>
            </a:endParaRPr>
          </a:p>
          <a:p>
            <a:pPr marL="374650" lvl="0" indent="-37465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l-GR" sz="2200" u="sng" kern="0" dirty="0" smtClean="0">
                <a:solidFill>
                  <a:srgbClr val="000000"/>
                </a:solidFill>
                <a:ea typeface="SimSun"/>
              </a:rPr>
              <a:t>Παράδειγμα</a:t>
            </a:r>
            <a:r>
              <a:rPr lang="el-GR" sz="2200" kern="0" dirty="0">
                <a:solidFill>
                  <a:srgbClr val="000000"/>
                </a:solidFill>
                <a:ea typeface="SimSun"/>
              </a:rPr>
              <a:t>: </a:t>
            </a:r>
            <a:r>
              <a:rPr lang="el-GR" sz="2200" i="1" kern="0" dirty="0">
                <a:solidFill>
                  <a:srgbClr val="000000"/>
                </a:solidFill>
                <a:ea typeface="SimSun"/>
              </a:rPr>
              <a:t>έστω τελική κατάσταση = όλοι στη δεξιά όχθη</a:t>
            </a:r>
            <a:endParaRPr lang="en-US" sz="2200" i="1" kern="0" dirty="0">
              <a:solidFill>
                <a:srgbClr val="000000"/>
              </a:solidFill>
              <a:ea typeface="SimSun"/>
            </a:endParaRPr>
          </a:p>
          <a:p>
            <a:pPr marL="374650" indent="-374650" algn="just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l-GR" sz="2200" kern="0" dirty="0">
                <a:solidFill>
                  <a:srgbClr val="000000"/>
                </a:solidFill>
                <a:ea typeface="SimSun"/>
              </a:rPr>
              <a:t>Μετέφερε τον αγρότη </a:t>
            </a:r>
            <a:r>
              <a:rPr lang="el-GR" sz="2200" kern="0" dirty="0">
                <a:solidFill>
                  <a:srgbClr val="000000"/>
                </a:solidFill>
                <a:ea typeface="SimSun"/>
                <a:cs typeface="Courier New" panose="02070309020205020404" pitchFamily="49" charset="0"/>
              </a:rPr>
              <a:t>και την αλεπού </a:t>
            </a:r>
            <a:r>
              <a:rPr lang="el-GR" sz="2200" kern="0" dirty="0">
                <a:solidFill>
                  <a:srgbClr val="000000"/>
                </a:solidFill>
                <a:ea typeface="SimSun"/>
              </a:rPr>
              <a:t>από την αριστερή όχθη στη δεξιά.</a:t>
            </a:r>
            <a:endParaRPr lang="el-GR" sz="2200" kern="0" dirty="0">
              <a:solidFill>
                <a:srgbClr val="000000"/>
              </a:solidFill>
              <a:ea typeface="SimSun"/>
              <a:cs typeface="Courier New" panose="02070309020205020404" pitchFamily="49" charset="0"/>
            </a:endParaRPr>
          </a:p>
          <a:p>
            <a:pPr marL="374650" indent="-374650" algn="just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l-GR" sz="2200" kern="0" dirty="0">
                <a:solidFill>
                  <a:srgbClr val="000000"/>
                </a:solidFill>
                <a:ea typeface="SimSun"/>
              </a:rPr>
              <a:t>Μετέφερε τον αγρότη από τη δεξιά όχθη στην αριστερή.</a:t>
            </a:r>
          </a:p>
          <a:p>
            <a:pPr marL="374650" indent="-374650" algn="just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r>
              <a:rPr lang="el-GR" sz="2200" kern="0" dirty="0">
                <a:solidFill>
                  <a:srgbClr val="000000"/>
                </a:solidFill>
                <a:ea typeface="SimSun"/>
              </a:rPr>
              <a:t>Μετέφερε τον αγρότη </a:t>
            </a:r>
            <a:r>
              <a:rPr lang="el-GR" sz="2200" kern="0" dirty="0">
                <a:solidFill>
                  <a:srgbClr val="000000"/>
                </a:solidFill>
                <a:ea typeface="SimSun"/>
                <a:cs typeface="Courier New" panose="02070309020205020404" pitchFamily="49" charset="0"/>
              </a:rPr>
              <a:t>και τη χήνα </a:t>
            </a:r>
            <a:r>
              <a:rPr lang="el-GR" sz="2200" kern="0" dirty="0">
                <a:solidFill>
                  <a:srgbClr val="000000"/>
                </a:solidFill>
                <a:ea typeface="SimSun"/>
              </a:rPr>
              <a:t>από την αριστερή όχθη στη δεξιά.</a:t>
            </a:r>
            <a:endParaRPr lang="el-GR" sz="2200" kern="0" dirty="0">
              <a:solidFill>
                <a:srgbClr val="000000"/>
              </a:solidFill>
              <a:ea typeface="SimSun"/>
              <a:cs typeface="Courier New" panose="02070309020205020404" pitchFamily="49" charset="0"/>
            </a:endParaRPr>
          </a:p>
          <a:p>
            <a:pPr marL="90488" lvl="0" indent="0" algn="just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28039D"/>
              </a:buClr>
              <a:buSzPct val="100000"/>
              <a:buNone/>
            </a:pPr>
            <a:endParaRPr lang="el-GR" kern="0" dirty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685262" y="2827267"/>
            <a:ext cx="1944686" cy="1008061"/>
            <a:chOff x="6427" y="11242"/>
            <a:chExt cx="1877" cy="1199"/>
          </a:xfrm>
          <a:noFill/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382" y="11799"/>
              <a:ext cx="922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Αγρότης Αλεπού Σακί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427" y="11242"/>
              <a:ext cx="921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endParaRPr lang="el-GR" sz="1400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Χήνα</a:t>
              </a:r>
            </a:p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endParaRPr lang="el-GR" sz="1400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512" y="11437"/>
              <a:ext cx="1441" cy="610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664" y="11605"/>
              <a:ext cx="1425" cy="593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7121" y="11661"/>
              <a:ext cx="557" cy="74"/>
              <a:chOff x="7488" y="8640"/>
              <a:chExt cx="3488" cy="656"/>
            </a:xfrm>
            <a:grpFill/>
          </p:grpSpPr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</p:grp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7356" y="11401"/>
              <a:ext cx="163" cy="251"/>
            </a:xfrm>
            <a:custGeom>
              <a:avLst/>
              <a:gdLst>
                <a:gd name="T0" fmla="*/ 5 w 405"/>
                <a:gd name="T1" fmla="*/ 544 h 544"/>
                <a:gd name="T2" fmla="*/ 37 w 405"/>
                <a:gd name="T3" fmla="*/ 144 h 544"/>
                <a:gd name="T4" fmla="*/ 69 w 405"/>
                <a:gd name="T5" fmla="*/ 48 h 544"/>
                <a:gd name="T6" fmla="*/ 85 w 405"/>
                <a:gd name="T7" fmla="*/ 0 h 544"/>
                <a:gd name="T8" fmla="*/ 149 w 405"/>
                <a:gd name="T9" fmla="*/ 160 h 544"/>
                <a:gd name="T10" fmla="*/ 181 w 405"/>
                <a:gd name="T11" fmla="*/ 352 h 544"/>
                <a:gd name="T12" fmla="*/ 229 w 405"/>
                <a:gd name="T13" fmla="*/ 384 h 544"/>
                <a:gd name="T14" fmla="*/ 277 w 405"/>
                <a:gd name="T15" fmla="*/ 432 h 544"/>
                <a:gd name="T16" fmla="*/ 405 w 405"/>
                <a:gd name="T17" fmla="*/ 448 h 544"/>
                <a:gd name="T18" fmla="*/ 85 w 405"/>
                <a:gd name="T19" fmla="*/ 512 h 544"/>
                <a:gd name="T20" fmla="*/ 5 w 405"/>
                <a:gd name="T21" fmla="*/ 544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496597" y="4948169"/>
            <a:ext cx="1652586" cy="998536"/>
            <a:chOff x="4816" y="8857"/>
            <a:chExt cx="1760" cy="1219"/>
          </a:xfrm>
          <a:noFill/>
        </p:grpSpPr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654" y="9255"/>
              <a:ext cx="922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endParaRPr lang="el-GR" sz="1400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371" y="9178"/>
              <a:ext cx="921" cy="8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Αγρότης</a:t>
              </a: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Χήνα</a:t>
              </a:r>
            </a:p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Αλεπού</a:t>
              </a:r>
            </a:p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Σακί </a:t>
              </a: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816" y="8893"/>
              <a:ext cx="1217" cy="562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936" y="9061"/>
              <a:ext cx="1217" cy="561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5393" y="9117"/>
              <a:ext cx="557" cy="74"/>
              <a:chOff x="7488" y="8640"/>
              <a:chExt cx="3488" cy="656"/>
            </a:xfrm>
            <a:grpFill/>
          </p:grpSpPr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</p:grp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5628" y="8857"/>
              <a:ext cx="163" cy="251"/>
            </a:xfrm>
            <a:custGeom>
              <a:avLst/>
              <a:gdLst>
                <a:gd name="T0" fmla="*/ 5 w 405"/>
                <a:gd name="T1" fmla="*/ 544 h 544"/>
                <a:gd name="T2" fmla="*/ 37 w 405"/>
                <a:gd name="T3" fmla="*/ 144 h 544"/>
                <a:gd name="T4" fmla="*/ 69 w 405"/>
                <a:gd name="T5" fmla="*/ 48 h 544"/>
                <a:gd name="T6" fmla="*/ 85 w 405"/>
                <a:gd name="T7" fmla="*/ 0 h 544"/>
                <a:gd name="T8" fmla="*/ 149 w 405"/>
                <a:gd name="T9" fmla="*/ 160 h 544"/>
                <a:gd name="T10" fmla="*/ 181 w 405"/>
                <a:gd name="T11" fmla="*/ 352 h 544"/>
                <a:gd name="T12" fmla="*/ 229 w 405"/>
                <a:gd name="T13" fmla="*/ 384 h 544"/>
                <a:gd name="T14" fmla="*/ 277 w 405"/>
                <a:gd name="T15" fmla="*/ 432 h 544"/>
                <a:gd name="T16" fmla="*/ 405 w 405"/>
                <a:gd name="T17" fmla="*/ 448 h 544"/>
                <a:gd name="T18" fmla="*/ 85 w 405"/>
                <a:gd name="T19" fmla="*/ 512 h 544"/>
                <a:gd name="T20" fmla="*/ 5 w 405"/>
                <a:gd name="T21" fmla="*/ 544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5253470" y="1458850"/>
            <a:ext cx="2376488" cy="1225550"/>
            <a:chOff x="8155" y="8170"/>
            <a:chExt cx="1813" cy="1215"/>
          </a:xfrm>
          <a:noFill/>
        </p:grpSpPr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9046" y="8743"/>
              <a:ext cx="922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Σακί 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8155" y="8170"/>
              <a:ext cx="921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Αγρότης</a:t>
              </a:r>
            </a:p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Αλεπού Χήνα</a:t>
              </a: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288" y="8477"/>
              <a:ext cx="1313" cy="450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8376" y="8613"/>
              <a:ext cx="1265" cy="481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8849" y="8669"/>
              <a:ext cx="557" cy="74"/>
              <a:chOff x="7488" y="8640"/>
              <a:chExt cx="3488" cy="656"/>
            </a:xfrm>
            <a:grpFill/>
          </p:grpSpPr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</p:grp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9084" y="8409"/>
              <a:ext cx="163" cy="251"/>
            </a:xfrm>
            <a:custGeom>
              <a:avLst/>
              <a:gdLst>
                <a:gd name="T0" fmla="*/ 5 w 405"/>
                <a:gd name="T1" fmla="*/ 544 h 544"/>
                <a:gd name="T2" fmla="*/ 37 w 405"/>
                <a:gd name="T3" fmla="*/ 144 h 544"/>
                <a:gd name="T4" fmla="*/ 69 w 405"/>
                <a:gd name="T5" fmla="*/ 48 h 544"/>
                <a:gd name="T6" fmla="*/ 85 w 405"/>
                <a:gd name="T7" fmla="*/ 0 h 544"/>
                <a:gd name="T8" fmla="*/ 149 w 405"/>
                <a:gd name="T9" fmla="*/ 160 h 544"/>
                <a:gd name="T10" fmla="*/ 181 w 405"/>
                <a:gd name="T11" fmla="*/ 352 h 544"/>
                <a:gd name="T12" fmla="*/ 229 w 405"/>
                <a:gd name="T13" fmla="*/ 384 h 544"/>
                <a:gd name="T14" fmla="*/ 277 w 405"/>
                <a:gd name="T15" fmla="*/ 432 h 544"/>
                <a:gd name="T16" fmla="*/ 405 w 405"/>
                <a:gd name="T17" fmla="*/ 448 h 544"/>
                <a:gd name="T18" fmla="*/ 85 w 405"/>
                <a:gd name="T19" fmla="*/ 512 h 544"/>
                <a:gd name="T20" fmla="*/ 5 w 405"/>
                <a:gd name="T21" fmla="*/ 544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5397917" y="4195701"/>
            <a:ext cx="1762122" cy="984250"/>
            <a:chOff x="6427" y="11242"/>
            <a:chExt cx="1877" cy="1199"/>
          </a:xfrm>
          <a:noFill/>
        </p:grpSpPr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7382" y="11799"/>
              <a:ext cx="922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Αλεπού Σακί 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6427" y="11242"/>
              <a:ext cx="921" cy="6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endParaRPr lang="el-GR" sz="1400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  <a:p>
              <a:pPr algn="just" eaLnBrk="0" hangingPunct="0">
                <a:lnSpc>
                  <a:spcPct val="80000"/>
                </a:lnSpc>
                <a:spcAft>
                  <a:spcPts val="600"/>
                </a:spcAft>
                <a:buFont typeface="Times New Roman" pitchFamily="16" charset="0"/>
                <a:buNone/>
                <a:defRPr/>
              </a:pPr>
              <a:r>
                <a:rPr lang="el-GR" sz="1400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rPr>
                <a:t>Αγρότης Χήνα</a:t>
              </a:r>
            </a:p>
            <a:p>
              <a:pPr eaLnBrk="0" hangingPunct="0">
                <a:lnSpc>
                  <a:spcPct val="80000"/>
                </a:lnSpc>
                <a:buFont typeface="Times New Roman" pitchFamily="16" charset="0"/>
                <a:buNone/>
                <a:defRPr/>
              </a:pPr>
              <a:endParaRPr lang="el-GR" sz="1400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512" y="11437"/>
              <a:ext cx="1441" cy="610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664" y="11605"/>
              <a:ext cx="1425" cy="593"/>
            </a:xfrm>
            <a:custGeom>
              <a:avLst/>
              <a:gdLst>
                <a:gd name="T0" fmla="*/ 0 w 2386"/>
                <a:gd name="T1" fmla="*/ 1104 h 1104"/>
                <a:gd name="T2" fmla="*/ 432 w 2386"/>
                <a:gd name="T3" fmla="*/ 880 h 1104"/>
                <a:gd name="T4" fmla="*/ 480 w 2386"/>
                <a:gd name="T5" fmla="*/ 864 h 1104"/>
                <a:gd name="T6" fmla="*/ 624 w 2386"/>
                <a:gd name="T7" fmla="*/ 848 h 1104"/>
                <a:gd name="T8" fmla="*/ 672 w 2386"/>
                <a:gd name="T9" fmla="*/ 816 h 1104"/>
                <a:gd name="T10" fmla="*/ 720 w 2386"/>
                <a:gd name="T11" fmla="*/ 800 h 1104"/>
                <a:gd name="T12" fmla="*/ 864 w 2386"/>
                <a:gd name="T13" fmla="*/ 688 h 1104"/>
                <a:gd name="T14" fmla="*/ 960 w 2386"/>
                <a:gd name="T15" fmla="*/ 640 h 1104"/>
                <a:gd name="T16" fmla="*/ 1232 w 2386"/>
                <a:gd name="T17" fmla="*/ 432 h 1104"/>
                <a:gd name="T18" fmla="*/ 1280 w 2386"/>
                <a:gd name="T19" fmla="*/ 400 h 1104"/>
                <a:gd name="T20" fmla="*/ 1568 w 2386"/>
                <a:gd name="T21" fmla="*/ 384 h 1104"/>
                <a:gd name="T22" fmla="*/ 1648 w 2386"/>
                <a:gd name="T23" fmla="*/ 368 h 1104"/>
                <a:gd name="T24" fmla="*/ 1776 w 2386"/>
                <a:gd name="T25" fmla="*/ 336 h 1104"/>
                <a:gd name="T26" fmla="*/ 1872 w 2386"/>
                <a:gd name="T27" fmla="*/ 288 h 1104"/>
                <a:gd name="T28" fmla="*/ 1920 w 2386"/>
                <a:gd name="T29" fmla="*/ 256 h 1104"/>
                <a:gd name="T30" fmla="*/ 2080 w 2386"/>
                <a:gd name="T31" fmla="*/ 224 h 1104"/>
                <a:gd name="T32" fmla="*/ 2128 w 2386"/>
                <a:gd name="T33" fmla="*/ 192 h 1104"/>
                <a:gd name="T34" fmla="*/ 2176 w 2386"/>
                <a:gd name="T35" fmla="*/ 176 h 1104"/>
                <a:gd name="T36" fmla="*/ 2320 w 2386"/>
                <a:gd name="T37" fmla="*/ 64 h 1104"/>
                <a:gd name="T38" fmla="*/ 2384 w 2386"/>
                <a:gd name="T39" fmla="*/ 0 h 1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6"/>
                <a:gd name="T61" fmla="*/ 0 h 1104"/>
                <a:gd name="T62" fmla="*/ 2386 w 2386"/>
                <a:gd name="T63" fmla="*/ 1104 h 1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6" h="1104">
                  <a:moveTo>
                    <a:pt x="0" y="1104"/>
                  </a:moveTo>
                  <a:cubicBezTo>
                    <a:pt x="75" y="878"/>
                    <a:pt x="219" y="901"/>
                    <a:pt x="432" y="880"/>
                  </a:cubicBezTo>
                  <a:cubicBezTo>
                    <a:pt x="448" y="875"/>
                    <a:pt x="463" y="867"/>
                    <a:pt x="480" y="864"/>
                  </a:cubicBezTo>
                  <a:cubicBezTo>
                    <a:pt x="528" y="856"/>
                    <a:pt x="577" y="860"/>
                    <a:pt x="624" y="848"/>
                  </a:cubicBezTo>
                  <a:cubicBezTo>
                    <a:pt x="643" y="843"/>
                    <a:pt x="655" y="825"/>
                    <a:pt x="672" y="816"/>
                  </a:cubicBezTo>
                  <a:cubicBezTo>
                    <a:pt x="687" y="808"/>
                    <a:pt x="704" y="805"/>
                    <a:pt x="720" y="800"/>
                  </a:cubicBezTo>
                  <a:cubicBezTo>
                    <a:pt x="761" y="759"/>
                    <a:pt x="807" y="707"/>
                    <a:pt x="864" y="688"/>
                  </a:cubicBezTo>
                  <a:cubicBezTo>
                    <a:pt x="930" y="666"/>
                    <a:pt x="898" y="681"/>
                    <a:pt x="960" y="640"/>
                  </a:cubicBezTo>
                  <a:cubicBezTo>
                    <a:pt x="1025" y="543"/>
                    <a:pt x="1130" y="483"/>
                    <a:pt x="1232" y="432"/>
                  </a:cubicBezTo>
                  <a:cubicBezTo>
                    <a:pt x="1249" y="423"/>
                    <a:pt x="1261" y="403"/>
                    <a:pt x="1280" y="400"/>
                  </a:cubicBezTo>
                  <a:cubicBezTo>
                    <a:pt x="1375" y="386"/>
                    <a:pt x="1472" y="389"/>
                    <a:pt x="1568" y="384"/>
                  </a:cubicBezTo>
                  <a:cubicBezTo>
                    <a:pt x="1595" y="379"/>
                    <a:pt x="1622" y="374"/>
                    <a:pt x="1648" y="368"/>
                  </a:cubicBezTo>
                  <a:cubicBezTo>
                    <a:pt x="1691" y="358"/>
                    <a:pt x="1776" y="336"/>
                    <a:pt x="1776" y="336"/>
                  </a:cubicBezTo>
                  <a:cubicBezTo>
                    <a:pt x="1914" y="244"/>
                    <a:pt x="1740" y="354"/>
                    <a:pt x="1872" y="288"/>
                  </a:cubicBezTo>
                  <a:cubicBezTo>
                    <a:pt x="1889" y="279"/>
                    <a:pt x="1902" y="262"/>
                    <a:pt x="1920" y="256"/>
                  </a:cubicBezTo>
                  <a:cubicBezTo>
                    <a:pt x="1972" y="239"/>
                    <a:pt x="2027" y="237"/>
                    <a:pt x="2080" y="224"/>
                  </a:cubicBezTo>
                  <a:cubicBezTo>
                    <a:pt x="2096" y="213"/>
                    <a:pt x="2111" y="201"/>
                    <a:pt x="2128" y="192"/>
                  </a:cubicBezTo>
                  <a:cubicBezTo>
                    <a:pt x="2143" y="184"/>
                    <a:pt x="2161" y="184"/>
                    <a:pt x="2176" y="176"/>
                  </a:cubicBezTo>
                  <a:cubicBezTo>
                    <a:pt x="2322" y="95"/>
                    <a:pt x="2227" y="142"/>
                    <a:pt x="2320" y="64"/>
                  </a:cubicBezTo>
                  <a:cubicBezTo>
                    <a:pt x="2386" y="9"/>
                    <a:pt x="2354" y="59"/>
                    <a:pt x="2384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7121" y="11661"/>
              <a:ext cx="557" cy="74"/>
              <a:chOff x="7488" y="8640"/>
              <a:chExt cx="3488" cy="656"/>
            </a:xfrm>
            <a:grpFill/>
          </p:grpSpPr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7504" y="8672"/>
                <a:ext cx="848" cy="624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8352" y="9296"/>
                <a:ext cx="1840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V="1">
                <a:off x="10208" y="8640"/>
                <a:ext cx="720" cy="656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3488" cy="0"/>
              </a:xfrm>
              <a:prstGeom prst="line">
                <a:avLst/>
              </a:prstGeom>
              <a:grp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l-GR" dirty="0">
                  <a:solidFill>
                    <a:schemeClr val="tx1"/>
                  </a:solidFill>
                  <a:latin typeface="Times New Roman" pitchFamily="16" charset="0"/>
                  <a:ea typeface="SimSun" charset="-122"/>
                </a:endParaRPr>
              </a:p>
            </p:txBody>
          </p:sp>
        </p:grp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7356" y="11401"/>
              <a:ext cx="163" cy="251"/>
            </a:xfrm>
            <a:custGeom>
              <a:avLst/>
              <a:gdLst>
                <a:gd name="T0" fmla="*/ 5 w 405"/>
                <a:gd name="T1" fmla="*/ 544 h 544"/>
                <a:gd name="T2" fmla="*/ 37 w 405"/>
                <a:gd name="T3" fmla="*/ 144 h 544"/>
                <a:gd name="T4" fmla="*/ 69 w 405"/>
                <a:gd name="T5" fmla="*/ 48 h 544"/>
                <a:gd name="T6" fmla="*/ 85 w 405"/>
                <a:gd name="T7" fmla="*/ 0 h 544"/>
                <a:gd name="T8" fmla="*/ 149 w 405"/>
                <a:gd name="T9" fmla="*/ 160 h 544"/>
                <a:gd name="T10" fmla="*/ 181 w 405"/>
                <a:gd name="T11" fmla="*/ 352 h 544"/>
                <a:gd name="T12" fmla="*/ 229 w 405"/>
                <a:gd name="T13" fmla="*/ 384 h 544"/>
                <a:gd name="T14" fmla="*/ 277 w 405"/>
                <a:gd name="T15" fmla="*/ 432 h 544"/>
                <a:gd name="T16" fmla="*/ 405 w 405"/>
                <a:gd name="T17" fmla="*/ 448 h 544"/>
                <a:gd name="T18" fmla="*/ 85 w 405"/>
                <a:gd name="T19" fmla="*/ 512 h 544"/>
                <a:gd name="T20" fmla="*/ 5 w 405"/>
                <a:gd name="T21" fmla="*/ 544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544"/>
                <a:gd name="T35" fmla="*/ 405 w 405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544">
                  <a:moveTo>
                    <a:pt x="5" y="544"/>
                  </a:moveTo>
                  <a:cubicBezTo>
                    <a:pt x="7" y="521"/>
                    <a:pt x="29" y="190"/>
                    <a:pt x="37" y="144"/>
                  </a:cubicBezTo>
                  <a:cubicBezTo>
                    <a:pt x="43" y="111"/>
                    <a:pt x="58" y="80"/>
                    <a:pt x="69" y="48"/>
                  </a:cubicBezTo>
                  <a:cubicBezTo>
                    <a:pt x="74" y="32"/>
                    <a:pt x="85" y="0"/>
                    <a:pt x="85" y="0"/>
                  </a:cubicBezTo>
                  <a:cubicBezTo>
                    <a:pt x="120" y="52"/>
                    <a:pt x="129" y="101"/>
                    <a:pt x="149" y="160"/>
                  </a:cubicBezTo>
                  <a:cubicBezTo>
                    <a:pt x="156" y="224"/>
                    <a:pt x="140" y="301"/>
                    <a:pt x="181" y="352"/>
                  </a:cubicBezTo>
                  <a:cubicBezTo>
                    <a:pt x="193" y="367"/>
                    <a:pt x="214" y="372"/>
                    <a:pt x="229" y="384"/>
                  </a:cubicBezTo>
                  <a:cubicBezTo>
                    <a:pt x="246" y="398"/>
                    <a:pt x="256" y="424"/>
                    <a:pt x="277" y="432"/>
                  </a:cubicBezTo>
                  <a:cubicBezTo>
                    <a:pt x="317" y="447"/>
                    <a:pt x="362" y="443"/>
                    <a:pt x="405" y="448"/>
                  </a:cubicBezTo>
                  <a:cubicBezTo>
                    <a:pt x="264" y="518"/>
                    <a:pt x="365" y="477"/>
                    <a:pt x="85" y="512"/>
                  </a:cubicBezTo>
                  <a:cubicBezTo>
                    <a:pt x="0" y="523"/>
                    <a:pt x="5" y="502"/>
                    <a:pt x="5" y="54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l-GR" dirty="0">
                <a:solidFill>
                  <a:schemeClr val="tx1"/>
                </a:solidFill>
                <a:latin typeface="Times New Roman" pitchFamily="16" charset="0"/>
                <a:ea typeface="SimSun" charset="-122"/>
              </a:endParaRPr>
            </a:p>
          </p:txBody>
        </p:sp>
      </p:grpSp>
      <p:sp>
        <p:nvSpPr>
          <p:cNvPr id="49" name="AutoShape 49"/>
          <p:cNvSpPr>
            <a:spLocks noChangeArrowheads="1"/>
          </p:cNvSpPr>
          <p:nvPr/>
        </p:nvSpPr>
        <p:spPr bwMode="auto">
          <a:xfrm rot="5847586">
            <a:off x="6454409" y="2491494"/>
            <a:ext cx="485775" cy="150813"/>
          </a:xfrm>
          <a:prstGeom prst="rightArrow">
            <a:avLst>
              <a:gd name="adj1" fmla="val 50000"/>
              <a:gd name="adj2" fmla="val 8052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0" name="AutoShape 50"/>
          <p:cNvSpPr>
            <a:spLocks noChangeArrowheads="1"/>
          </p:cNvSpPr>
          <p:nvPr/>
        </p:nvSpPr>
        <p:spPr bwMode="auto">
          <a:xfrm rot="7732701">
            <a:off x="6525053" y="4076613"/>
            <a:ext cx="485775" cy="149225"/>
          </a:xfrm>
          <a:prstGeom prst="rightArrow">
            <a:avLst>
              <a:gd name="adj1" fmla="val 50000"/>
              <a:gd name="adj2" fmla="val 8138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6693328" y="5203738"/>
            <a:ext cx="555625" cy="131762"/>
          </a:xfrm>
          <a:prstGeom prst="rightArrow">
            <a:avLst>
              <a:gd name="adj1" fmla="val 50000"/>
              <a:gd name="adj2" fmla="val 10542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2" name="54 - Ορθογώνιο"/>
          <p:cNvSpPr>
            <a:spLocks noChangeArrowheads="1"/>
          </p:cNvSpPr>
          <p:nvPr/>
        </p:nvSpPr>
        <p:spPr bwMode="auto">
          <a:xfrm>
            <a:off x="5188939" y="1398552"/>
            <a:ext cx="3673475" cy="47529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Εναλλακτικός Ορισμός Λύσης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004A82"/>
                </a:solidFill>
              </a:rPr>
              <a:t>Λύση</a:t>
            </a:r>
            <a:r>
              <a:rPr lang="el-GR" dirty="0"/>
              <a:t> σε ένα πρόβλημα </a:t>
            </a:r>
            <a:r>
              <a:rPr lang="el-GR" b="1" dirty="0">
                <a:solidFill>
                  <a:srgbClr val="004A82"/>
                </a:solidFill>
              </a:rPr>
              <a:t>P=(I,G,T,S) </a:t>
            </a:r>
            <a:r>
              <a:rPr lang="el-GR" dirty="0"/>
              <a:t>είναι μια ακολουθία από καταστάσεις στις οποίες μπορεί να βρεθεί διαδοχικά το πρόβλημα, αρχίζοντας από την αρχική κατάσταση και καταλήγοντας στην επιθυμητή τελική κατάσταση.</a:t>
            </a:r>
          </a:p>
          <a:p>
            <a:pPr>
              <a:spcBef>
                <a:spcPts val="1800"/>
              </a:spcBef>
            </a:pPr>
            <a:r>
              <a:rPr lang="el-GR" dirty="0"/>
              <a:t>Ένα πρόβλημα μπορεί να έχει </a:t>
            </a:r>
            <a:r>
              <a:rPr lang="el-GR" b="1" dirty="0">
                <a:solidFill>
                  <a:srgbClr val="004A82"/>
                </a:solidFill>
              </a:rPr>
              <a:t>πολλές λύσεις.</a:t>
            </a:r>
          </a:p>
          <a:p>
            <a:pPr>
              <a:spcBef>
                <a:spcPts val="1800"/>
              </a:spcBef>
            </a:pPr>
            <a:r>
              <a:rPr lang="el-GR" dirty="0"/>
              <a:t>Μια ακολουθία διαδοχικών καταστάσεων  στις οποίες μπορεί να βρεθεί το πρόβλημα σε μια συγκεκριμένη στιγμή της εξέλιξη του κόσμου του (μερική λύση)  καλείται </a:t>
            </a:r>
            <a:r>
              <a:rPr lang="el-GR" b="1" dirty="0">
                <a:solidFill>
                  <a:srgbClr val="820000"/>
                </a:solidFill>
              </a:rPr>
              <a:t>μονοπάτι (path).</a:t>
            </a:r>
          </a:p>
          <a:p>
            <a:pPr>
              <a:spcBef>
                <a:spcPts val="1800"/>
              </a:spcBef>
            </a:pPr>
            <a:r>
              <a:rPr lang="el-GR" dirty="0"/>
              <a:t>Το σύνολο των εναλλακτικών μονοπατιών του προβλήματος σε μια συγκεκριμένη στιγμή της εξέλιξη του κόσμου του καλείται </a:t>
            </a:r>
            <a:r>
              <a:rPr lang="el-GR" b="1" dirty="0">
                <a:solidFill>
                  <a:srgbClr val="820000"/>
                </a:solidFill>
              </a:rPr>
              <a:t>ουρά μονοπατιών (queue </a:t>
            </a:r>
            <a:r>
              <a:rPr lang="el-GR" b="1" dirty="0" smtClean="0">
                <a:solidFill>
                  <a:srgbClr val="820000"/>
                </a:solidFill>
              </a:rPr>
              <a:t>ή </a:t>
            </a:r>
            <a:r>
              <a:rPr lang="el-GR" b="1" dirty="0">
                <a:solidFill>
                  <a:srgbClr val="820000"/>
                </a:solidFill>
              </a:rPr>
              <a:t>fringe</a:t>
            </a:r>
            <a:r>
              <a:rPr lang="el-GR" b="1" dirty="0" smtClean="0">
                <a:solidFill>
                  <a:srgbClr val="820000"/>
                </a:solidFill>
              </a:rPr>
              <a:t>).</a:t>
            </a:r>
            <a:endParaRPr lang="el-GR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9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Λύσεων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Η εύρεση λύσης επιτυγχάνεται με αναζήτηση μέσα στο χώρο καταστάσεων.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Αποθηκεύουμε </a:t>
            </a:r>
            <a:r>
              <a:rPr lang="el-GR" dirty="0"/>
              <a:t>και επεκτείνουμε (expand) ένα σύνολο μερικών </a:t>
            </a:r>
            <a:r>
              <a:rPr lang="el-GR" dirty="0" smtClean="0"/>
              <a:t>λύσεων.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Η </a:t>
            </a:r>
            <a:r>
              <a:rPr lang="el-GR" dirty="0"/>
              <a:t>επιλογή της επόμενης κατάστασης που θα επεκτείνουμε εξαρτάται από τη </a:t>
            </a:r>
            <a:r>
              <a:rPr lang="el-GR" b="1" dirty="0">
                <a:solidFill>
                  <a:srgbClr val="820000"/>
                </a:solidFill>
              </a:rPr>
              <a:t>στρατηγική </a:t>
            </a:r>
            <a:r>
              <a:rPr lang="el-GR" dirty="0">
                <a:solidFill>
                  <a:srgbClr val="820000"/>
                </a:solidFill>
              </a:rPr>
              <a:t>(δηλ. αλγόριθμο) </a:t>
            </a:r>
            <a:r>
              <a:rPr lang="el-GR" b="1" dirty="0">
                <a:solidFill>
                  <a:srgbClr val="820000"/>
                </a:solidFill>
              </a:rPr>
              <a:t>αναζήτησης </a:t>
            </a:r>
            <a:r>
              <a:rPr lang="el-GR" dirty="0">
                <a:solidFill>
                  <a:srgbClr val="820000"/>
                </a:solidFill>
              </a:rPr>
              <a:t>(search strategy</a:t>
            </a:r>
            <a:r>
              <a:rPr lang="el-GR" dirty="0" smtClean="0">
                <a:solidFill>
                  <a:srgbClr val="820000"/>
                </a:solidFill>
              </a:rPr>
              <a:t>).</a:t>
            </a:r>
            <a:endParaRPr lang="el-GR" dirty="0">
              <a:solidFill>
                <a:srgbClr val="82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Κατά </a:t>
            </a:r>
            <a:r>
              <a:rPr lang="el-GR" dirty="0"/>
              <a:t>τη διαδικασία αναζήτησης χτίζεται ένα </a:t>
            </a:r>
            <a:r>
              <a:rPr lang="el-GR" b="1" dirty="0">
                <a:solidFill>
                  <a:srgbClr val="820000"/>
                </a:solidFill>
              </a:rPr>
              <a:t>δέντρο αναζήτησης </a:t>
            </a:r>
            <a:r>
              <a:rPr lang="el-GR" dirty="0">
                <a:solidFill>
                  <a:srgbClr val="820000"/>
                </a:solidFill>
              </a:rPr>
              <a:t>(search tree)</a:t>
            </a:r>
            <a:r>
              <a:rPr lang="el-GR" dirty="0"/>
              <a:t> που περιλαμβάνει καταστάσεις του χώρου </a:t>
            </a:r>
            <a:r>
              <a:rPr lang="el-GR" dirty="0" smtClean="0"/>
              <a:t>καταστάσεων.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Είναι </a:t>
            </a:r>
            <a:r>
              <a:rPr lang="el-GR" b="1" dirty="0">
                <a:solidFill>
                  <a:srgbClr val="004A82"/>
                </a:solidFill>
              </a:rPr>
              <a:t>σημαντικό να διαφοροποιηθούν οι έννοιες δέντρο </a:t>
            </a:r>
            <a:r>
              <a:rPr lang="el-GR" b="1" dirty="0" smtClean="0">
                <a:solidFill>
                  <a:srgbClr val="004A82"/>
                </a:solidFill>
              </a:rPr>
              <a:t>αναζήτησης, χώρος αναζήτησης και χώρος καταστάσεων.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7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Αναζήτηση λύσης του προβλήματος των κύβων</a:t>
            </a:r>
            <a:endParaRPr lang="el-GR" dirty="0" smtClean="0">
              <a:latin typeface="Arial Greek" panose="020B0604020202020204" pitchFamily="34" charset="0"/>
            </a:endParaRPr>
          </a:p>
        </p:txBody>
      </p:sp>
      <p:sp>
        <p:nvSpPr>
          <p:cNvPr id="1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06C73B8C-2D5B-4E43-BE4A-0235917B0EAD}" type="slidenum">
              <a:rPr lang="el-GR">
                <a:solidFill>
                  <a:srgbClr val="000000"/>
                </a:solidFill>
              </a:rPr>
              <a:pPr eaLnBrk="1" hangingPunct="1"/>
              <a:t>26</a:t>
            </a:fld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19459" name="Picture 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93662" y="1446971"/>
            <a:ext cx="1530350" cy="666750"/>
            <a:chOff x="2064" y="5392"/>
            <a:chExt cx="2448" cy="1056"/>
          </a:xfrm>
        </p:grpSpPr>
        <p:sp>
          <p:nvSpPr>
            <p:cNvPr id="19589" name="Line 19"/>
            <p:cNvSpPr>
              <a:spLocks noChangeShapeType="1"/>
            </p:cNvSpPr>
            <p:nvPr/>
          </p:nvSpPr>
          <p:spPr bwMode="auto">
            <a:xfrm flipV="1">
              <a:off x="2064" y="6448"/>
              <a:ext cx="24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68" name="Rectangle 20"/>
            <p:cNvSpPr>
              <a:spLocks noChangeArrowheads="1"/>
            </p:cNvSpPr>
            <p:nvPr/>
          </p:nvSpPr>
          <p:spPr bwMode="auto">
            <a:xfrm>
              <a:off x="2559" y="5920"/>
              <a:ext cx="658" cy="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91" name="Rectangle 21"/>
            <p:cNvSpPr>
              <a:spLocks noChangeArrowheads="1"/>
            </p:cNvSpPr>
            <p:nvPr/>
          </p:nvSpPr>
          <p:spPr bwMode="auto">
            <a:xfrm>
              <a:off x="3376" y="5920"/>
              <a:ext cx="656" cy="51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92" name="Rectangle 22"/>
            <p:cNvSpPr>
              <a:spLocks noChangeArrowheads="1"/>
            </p:cNvSpPr>
            <p:nvPr/>
          </p:nvSpPr>
          <p:spPr bwMode="auto">
            <a:xfrm>
              <a:off x="2560" y="5392"/>
              <a:ext cx="656" cy="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14400" y="2328863"/>
            <a:ext cx="996950" cy="989012"/>
            <a:chOff x="523" y="1182"/>
            <a:chExt cx="628" cy="623"/>
          </a:xfrm>
        </p:grpSpPr>
        <p:sp>
          <p:nvSpPr>
            <p:cNvPr id="19585" name="Line 32"/>
            <p:cNvSpPr>
              <a:spLocks noChangeShapeType="1"/>
            </p:cNvSpPr>
            <p:nvPr/>
          </p:nvSpPr>
          <p:spPr bwMode="auto">
            <a:xfrm flipV="1">
              <a:off x="523" y="1805"/>
              <a:ext cx="6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64" name="Rectangle 33"/>
            <p:cNvSpPr>
              <a:spLocks noChangeArrowheads="1"/>
            </p:cNvSpPr>
            <p:nvPr/>
          </p:nvSpPr>
          <p:spPr bwMode="auto">
            <a:xfrm>
              <a:off x="718" y="1595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87" name="Rectangle 34"/>
            <p:cNvSpPr>
              <a:spLocks noChangeArrowheads="1"/>
            </p:cNvSpPr>
            <p:nvPr/>
          </p:nvSpPr>
          <p:spPr bwMode="auto">
            <a:xfrm>
              <a:off x="722" y="1182"/>
              <a:ext cx="258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88" name="Rectangle 35"/>
            <p:cNvSpPr>
              <a:spLocks noChangeArrowheads="1"/>
            </p:cNvSpPr>
            <p:nvPr/>
          </p:nvSpPr>
          <p:spPr bwMode="auto">
            <a:xfrm>
              <a:off x="718" y="1385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065812" y="2622632"/>
            <a:ext cx="1530350" cy="700088"/>
            <a:chOff x="3584" y="1601"/>
            <a:chExt cx="964" cy="441"/>
          </a:xfrm>
        </p:grpSpPr>
        <p:sp>
          <p:nvSpPr>
            <p:cNvPr id="18560" name="Rectangle 40"/>
            <p:cNvSpPr>
              <a:spLocks noChangeArrowheads="1"/>
            </p:cNvSpPr>
            <p:nvPr/>
          </p:nvSpPr>
          <p:spPr bwMode="auto">
            <a:xfrm>
              <a:off x="3779" y="1804"/>
              <a:ext cx="259" cy="2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</a:t>
              </a:r>
              <a:r>
                <a:rPr lang="el-GR" sz="1600" b="1" dirty="0" smtClean="0">
                  <a:latin typeface="+mn-lt"/>
                </a:rPr>
                <a:t>Β</a:t>
              </a:r>
              <a:endParaRPr lang="el-GR" sz="1600" b="1" dirty="0">
                <a:latin typeface="+mn-lt"/>
              </a:endParaRPr>
            </a:p>
          </p:txBody>
        </p:sp>
        <p:sp>
          <p:nvSpPr>
            <p:cNvPr id="19583" name="Rectangle 41"/>
            <p:cNvSpPr>
              <a:spLocks noChangeArrowheads="1"/>
            </p:cNvSpPr>
            <p:nvPr/>
          </p:nvSpPr>
          <p:spPr bwMode="auto">
            <a:xfrm>
              <a:off x="4101" y="1804"/>
              <a:ext cx="288" cy="23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84" name="Rectangle 42"/>
            <p:cNvSpPr>
              <a:spLocks noChangeArrowheads="1"/>
            </p:cNvSpPr>
            <p:nvPr/>
          </p:nvSpPr>
          <p:spPr bwMode="auto">
            <a:xfrm>
              <a:off x="4104" y="1601"/>
              <a:ext cx="285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  <p:sp>
          <p:nvSpPr>
            <p:cNvPr id="19581" name="Line 39"/>
            <p:cNvSpPr>
              <a:spLocks noChangeShapeType="1"/>
            </p:cNvSpPr>
            <p:nvPr/>
          </p:nvSpPr>
          <p:spPr bwMode="auto">
            <a:xfrm flipV="1">
              <a:off x="3584" y="2036"/>
              <a:ext cx="964" cy="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5" name="Group 181"/>
          <p:cNvGrpSpPr>
            <a:grpSpLocks/>
          </p:cNvGrpSpPr>
          <p:nvPr/>
        </p:nvGrpSpPr>
        <p:grpSpPr bwMode="auto">
          <a:xfrm>
            <a:off x="7740650" y="1628775"/>
            <a:ext cx="1112838" cy="977900"/>
            <a:chOff x="4888" y="2510"/>
            <a:chExt cx="701" cy="616"/>
          </a:xfrm>
        </p:grpSpPr>
        <p:sp>
          <p:nvSpPr>
            <p:cNvPr id="19577" name="Line 43"/>
            <p:cNvSpPr>
              <a:spLocks noChangeShapeType="1"/>
            </p:cNvSpPr>
            <p:nvPr/>
          </p:nvSpPr>
          <p:spPr bwMode="auto">
            <a:xfrm>
              <a:off x="4888" y="3126"/>
              <a:ext cx="7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56" name="Rectangle 44"/>
            <p:cNvSpPr>
              <a:spLocks noChangeArrowheads="1"/>
            </p:cNvSpPr>
            <p:nvPr/>
          </p:nvSpPr>
          <p:spPr bwMode="auto">
            <a:xfrm>
              <a:off x="5128" y="2510"/>
              <a:ext cx="275" cy="2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79" name="Rectangle 45"/>
            <p:cNvSpPr>
              <a:spLocks noChangeArrowheads="1"/>
            </p:cNvSpPr>
            <p:nvPr/>
          </p:nvSpPr>
          <p:spPr bwMode="auto">
            <a:xfrm>
              <a:off x="5128" y="2916"/>
              <a:ext cx="275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80" name="Rectangle 46"/>
            <p:cNvSpPr>
              <a:spLocks noChangeArrowheads="1"/>
            </p:cNvSpPr>
            <p:nvPr/>
          </p:nvSpPr>
          <p:spPr bwMode="auto">
            <a:xfrm>
              <a:off x="5128" y="2705"/>
              <a:ext cx="275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79492" y="2970295"/>
            <a:ext cx="1716088" cy="342900"/>
            <a:chOff x="1465" y="816"/>
            <a:chExt cx="1081" cy="216"/>
          </a:xfrm>
        </p:grpSpPr>
        <p:sp>
          <p:nvSpPr>
            <p:cNvPr id="18552" name="Rectangle 58"/>
            <p:cNvSpPr>
              <a:spLocks noChangeArrowheads="1"/>
            </p:cNvSpPr>
            <p:nvPr/>
          </p:nvSpPr>
          <p:spPr bwMode="auto">
            <a:xfrm>
              <a:off x="1822" y="816"/>
              <a:ext cx="259" cy="2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75" name="Rectangle 59"/>
            <p:cNvSpPr>
              <a:spLocks noChangeArrowheads="1"/>
            </p:cNvSpPr>
            <p:nvPr/>
          </p:nvSpPr>
          <p:spPr bwMode="auto">
            <a:xfrm>
              <a:off x="2144" y="816"/>
              <a:ext cx="258" cy="210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76" name="Rectangle 60"/>
            <p:cNvSpPr>
              <a:spLocks noChangeArrowheads="1"/>
            </p:cNvSpPr>
            <p:nvPr/>
          </p:nvSpPr>
          <p:spPr bwMode="auto">
            <a:xfrm>
              <a:off x="1517" y="816"/>
              <a:ext cx="259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Α</a:t>
              </a:r>
            </a:p>
          </p:txBody>
        </p:sp>
        <p:sp>
          <p:nvSpPr>
            <p:cNvPr id="19573" name="Line 57"/>
            <p:cNvSpPr>
              <a:spLocks noChangeShapeType="1"/>
            </p:cNvSpPr>
            <p:nvPr/>
          </p:nvSpPr>
          <p:spPr bwMode="auto">
            <a:xfrm flipV="1">
              <a:off x="1465" y="1032"/>
              <a:ext cx="10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425825" y="4059238"/>
            <a:ext cx="1422400" cy="658812"/>
            <a:chOff x="1692" y="2480"/>
            <a:chExt cx="896" cy="415"/>
          </a:xfrm>
        </p:grpSpPr>
        <p:sp>
          <p:nvSpPr>
            <p:cNvPr id="19569" name="Line 64"/>
            <p:cNvSpPr>
              <a:spLocks noChangeShapeType="1"/>
            </p:cNvSpPr>
            <p:nvPr/>
          </p:nvSpPr>
          <p:spPr bwMode="auto">
            <a:xfrm>
              <a:off x="1692" y="2894"/>
              <a:ext cx="89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48" name="Rectangle 65"/>
            <p:cNvSpPr>
              <a:spLocks noChangeArrowheads="1"/>
            </p:cNvSpPr>
            <p:nvPr/>
          </p:nvSpPr>
          <p:spPr bwMode="auto">
            <a:xfrm>
              <a:off x="2218" y="2480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71" name="Rectangle 66"/>
            <p:cNvSpPr>
              <a:spLocks noChangeArrowheads="1"/>
            </p:cNvSpPr>
            <p:nvPr/>
          </p:nvSpPr>
          <p:spPr bwMode="auto">
            <a:xfrm>
              <a:off x="2218" y="2683"/>
              <a:ext cx="258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72" name="Rectangle 67"/>
            <p:cNvSpPr>
              <a:spLocks noChangeArrowheads="1"/>
            </p:cNvSpPr>
            <p:nvPr/>
          </p:nvSpPr>
          <p:spPr bwMode="auto">
            <a:xfrm>
              <a:off x="1845" y="2686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5244411" y="4037806"/>
            <a:ext cx="1208088" cy="690563"/>
            <a:chOff x="2870" y="2459"/>
            <a:chExt cx="761" cy="435"/>
          </a:xfrm>
        </p:grpSpPr>
        <p:sp>
          <p:nvSpPr>
            <p:cNvPr id="18544" name="Rectangle 70"/>
            <p:cNvSpPr>
              <a:spLocks noChangeArrowheads="1"/>
            </p:cNvSpPr>
            <p:nvPr/>
          </p:nvSpPr>
          <p:spPr bwMode="auto">
            <a:xfrm>
              <a:off x="3227" y="2678"/>
              <a:ext cx="259" cy="2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67" name="Rectangle 71"/>
            <p:cNvSpPr>
              <a:spLocks noChangeArrowheads="1"/>
            </p:cNvSpPr>
            <p:nvPr/>
          </p:nvSpPr>
          <p:spPr bwMode="auto">
            <a:xfrm>
              <a:off x="2922" y="2459"/>
              <a:ext cx="259" cy="23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68" name="Rectangle 72"/>
            <p:cNvSpPr>
              <a:spLocks noChangeArrowheads="1"/>
            </p:cNvSpPr>
            <p:nvPr/>
          </p:nvSpPr>
          <p:spPr bwMode="auto">
            <a:xfrm>
              <a:off x="2922" y="2678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  <p:sp>
          <p:nvSpPr>
            <p:cNvPr id="19565" name="Line 69"/>
            <p:cNvSpPr>
              <a:spLocks noChangeShapeType="1"/>
            </p:cNvSpPr>
            <p:nvPr/>
          </p:nvSpPr>
          <p:spPr bwMode="auto">
            <a:xfrm flipV="1">
              <a:off x="2870" y="2889"/>
              <a:ext cx="761" cy="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1846263" y="4071941"/>
            <a:ext cx="1360487" cy="649288"/>
            <a:chOff x="283" y="2497"/>
            <a:chExt cx="857" cy="409"/>
          </a:xfrm>
        </p:grpSpPr>
        <p:sp>
          <p:nvSpPr>
            <p:cNvPr id="19561" name="Line 74"/>
            <p:cNvSpPr>
              <a:spLocks noChangeShapeType="1"/>
            </p:cNvSpPr>
            <p:nvPr/>
          </p:nvSpPr>
          <p:spPr bwMode="auto">
            <a:xfrm flipV="1">
              <a:off x="283" y="2905"/>
              <a:ext cx="85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40" name="Rectangle 75"/>
            <p:cNvSpPr>
              <a:spLocks noChangeArrowheads="1"/>
            </p:cNvSpPr>
            <p:nvPr/>
          </p:nvSpPr>
          <p:spPr bwMode="auto">
            <a:xfrm>
              <a:off x="373" y="2497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63" name="Rectangle 76"/>
            <p:cNvSpPr>
              <a:spLocks noChangeArrowheads="1"/>
            </p:cNvSpPr>
            <p:nvPr/>
          </p:nvSpPr>
          <p:spPr bwMode="auto">
            <a:xfrm>
              <a:off x="712" y="2692"/>
              <a:ext cx="258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64" name="Rectangle 77"/>
            <p:cNvSpPr>
              <a:spLocks noChangeArrowheads="1"/>
            </p:cNvSpPr>
            <p:nvPr/>
          </p:nvSpPr>
          <p:spPr bwMode="auto">
            <a:xfrm>
              <a:off x="373" y="2695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6682389" y="4052321"/>
            <a:ext cx="1257299" cy="671513"/>
            <a:chOff x="2546" y="3143"/>
            <a:chExt cx="792" cy="423"/>
          </a:xfrm>
        </p:grpSpPr>
        <p:sp>
          <p:nvSpPr>
            <p:cNvPr id="19557" name="Line 78"/>
            <p:cNvSpPr>
              <a:spLocks noChangeShapeType="1"/>
            </p:cNvSpPr>
            <p:nvPr/>
          </p:nvSpPr>
          <p:spPr bwMode="auto">
            <a:xfrm>
              <a:off x="2546" y="3563"/>
              <a:ext cx="792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36" name="Rectangle 79"/>
            <p:cNvSpPr>
              <a:spLocks noChangeArrowheads="1"/>
            </p:cNvSpPr>
            <p:nvPr/>
          </p:nvSpPr>
          <p:spPr bwMode="auto">
            <a:xfrm>
              <a:off x="2914" y="3362"/>
              <a:ext cx="267" cy="1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59" name="Rectangle 80"/>
            <p:cNvSpPr>
              <a:spLocks noChangeArrowheads="1"/>
            </p:cNvSpPr>
            <p:nvPr/>
          </p:nvSpPr>
          <p:spPr bwMode="auto">
            <a:xfrm>
              <a:off x="2915" y="3143"/>
              <a:ext cx="266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60" name="Rectangle 81"/>
            <p:cNvSpPr>
              <a:spLocks noChangeArrowheads="1"/>
            </p:cNvSpPr>
            <p:nvPr/>
          </p:nvSpPr>
          <p:spPr bwMode="auto">
            <a:xfrm>
              <a:off x="2609" y="3356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1609120" y="4987133"/>
            <a:ext cx="604838" cy="1004889"/>
            <a:chOff x="1076" y="3133"/>
            <a:chExt cx="381" cy="633"/>
          </a:xfrm>
        </p:grpSpPr>
        <p:sp>
          <p:nvSpPr>
            <p:cNvPr id="19551" name="Line 109"/>
            <p:cNvSpPr>
              <a:spLocks noChangeShapeType="1"/>
            </p:cNvSpPr>
            <p:nvPr/>
          </p:nvSpPr>
          <p:spPr bwMode="auto">
            <a:xfrm flipV="1">
              <a:off x="1076" y="3763"/>
              <a:ext cx="381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9552" name="Rectangle 110"/>
            <p:cNvSpPr>
              <a:spLocks noChangeArrowheads="1"/>
            </p:cNvSpPr>
            <p:nvPr/>
          </p:nvSpPr>
          <p:spPr bwMode="auto">
            <a:xfrm>
              <a:off x="1129" y="3551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  <a:latin typeface="+mn-lt"/>
                </a:rPr>
                <a:t>A</a:t>
              </a:r>
              <a:endParaRPr lang="el-GR" sz="16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53" name="Rectangle 111"/>
            <p:cNvSpPr>
              <a:spLocks noChangeArrowheads="1"/>
            </p:cNvSpPr>
            <p:nvPr/>
          </p:nvSpPr>
          <p:spPr bwMode="auto">
            <a:xfrm>
              <a:off x="1129" y="3133"/>
              <a:ext cx="258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Γ</a:t>
              </a:r>
            </a:p>
          </p:txBody>
        </p:sp>
        <p:sp>
          <p:nvSpPr>
            <p:cNvPr id="18532" name="Rectangle 112"/>
            <p:cNvSpPr>
              <a:spLocks noChangeArrowheads="1"/>
            </p:cNvSpPr>
            <p:nvPr/>
          </p:nvSpPr>
          <p:spPr bwMode="auto">
            <a:xfrm>
              <a:off x="1129" y="3341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 smtClean="0">
                  <a:latin typeface="+mn-lt"/>
                </a:rPr>
                <a:t> </a:t>
              </a:r>
              <a:r>
                <a:rPr lang="en-US" sz="1600" b="1" dirty="0">
                  <a:latin typeface="+mn-lt"/>
                </a:rPr>
                <a:t>B</a:t>
              </a:r>
              <a:endParaRPr lang="el-GR" sz="1600" b="1" dirty="0">
                <a:latin typeface="+mn-lt"/>
              </a:endParaRPr>
            </a:p>
          </p:txBody>
        </p:sp>
      </p:grpSp>
      <p:grpSp>
        <p:nvGrpSpPr>
          <p:cNvPr id="12" name="Group 205"/>
          <p:cNvGrpSpPr>
            <a:grpSpLocks/>
          </p:cNvGrpSpPr>
          <p:nvPr/>
        </p:nvGrpSpPr>
        <p:grpSpPr bwMode="auto">
          <a:xfrm>
            <a:off x="3635269" y="5006977"/>
            <a:ext cx="615950" cy="989013"/>
            <a:chOff x="2247" y="3129"/>
            <a:chExt cx="388" cy="623"/>
          </a:xfrm>
        </p:grpSpPr>
        <p:sp>
          <p:nvSpPr>
            <p:cNvPr id="19548" name="Rectangle 136"/>
            <p:cNvSpPr>
              <a:spLocks noChangeArrowheads="1"/>
            </p:cNvSpPr>
            <p:nvPr/>
          </p:nvSpPr>
          <p:spPr bwMode="auto">
            <a:xfrm>
              <a:off x="2298" y="3543"/>
              <a:ext cx="259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49" name="Rectangle 137"/>
            <p:cNvSpPr>
              <a:spLocks noChangeArrowheads="1"/>
            </p:cNvSpPr>
            <p:nvPr/>
          </p:nvSpPr>
          <p:spPr bwMode="auto">
            <a:xfrm>
              <a:off x="2294" y="3129"/>
              <a:ext cx="258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Α</a:t>
              </a:r>
            </a:p>
          </p:txBody>
        </p:sp>
        <p:sp>
          <p:nvSpPr>
            <p:cNvPr id="18528" name="Rectangle 138"/>
            <p:cNvSpPr>
              <a:spLocks noChangeArrowheads="1"/>
            </p:cNvSpPr>
            <p:nvPr/>
          </p:nvSpPr>
          <p:spPr bwMode="auto">
            <a:xfrm>
              <a:off x="2298" y="3333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47" name="Line 135"/>
            <p:cNvSpPr>
              <a:spLocks noChangeShapeType="1"/>
            </p:cNvSpPr>
            <p:nvPr/>
          </p:nvSpPr>
          <p:spPr bwMode="auto">
            <a:xfrm flipV="1">
              <a:off x="2247" y="3747"/>
              <a:ext cx="388" cy="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5533127" y="5003877"/>
            <a:ext cx="871538" cy="985837"/>
            <a:chOff x="475" y="3116"/>
            <a:chExt cx="549" cy="621"/>
          </a:xfrm>
        </p:grpSpPr>
        <p:sp>
          <p:nvSpPr>
            <p:cNvPr id="19543" name="Line 140"/>
            <p:cNvSpPr>
              <a:spLocks noChangeShapeType="1"/>
            </p:cNvSpPr>
            <p:nvPr/>
          </p:nvSpPr>
          <p:spPr bwMode="auto">
            <a:xfrm flipV="1">
              <a:off x="475" y="3735"/>
              <a:ext cx="549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9544" name="Rectangle 141"/>
            <p:cNvSpPr>
              <a:spLocks noChangeArrowheads="1"/>
            </p:cNvSpPr>
            <p:nvPr/>
          </p:nvSpPr>
          <p:spPr bwMode="auto">
            <a:xfrm>
              <a:off x="595" y="3525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Α</a:t>
              </a:r>
            </a:p>
          </p:txBody>
        </p:sp>
        <p:sp>
          <p:nvSpPr>
            <p:cNvPr id="18523" name="Rectangle 142"/>
            <p:cNvSpPr>
              <a:spLocks noChangeArrowheads="1"/>
            </p:cNvSpPr>
            <p:nvPr/>
          </p:nvSpPr>
          <p:spPr bwMode="auto">
            <a:xfrm>
              <a:off x="595" y="3116"/>
              <a:ext cx="259" cy="21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 smtClean="0">
                  <a:latin typeface="+mn-lt"/>
                </a:rPr>
                <a:t> </a:t>
              </a:r>
              <a:r>
                <a:rPr lang="el-GR" sz="1600" b="1" dirty="0">
                  <a:latin typeface="+mn-lt"/>
                </a:rPr>
                <a:t>Β</a:t>
              </a:r>
            </a:p>
          </p:txBody>
        </p:sp>
        <p:sp>
          <p:nvSpPr>
            <p:cNvPr id="19546" name="Rectangle 143"/>
            <p:cNvSpPr>
              <a:spLocks noChangeArrowheads="1"/>
            </p:cNvSpPr>
            <p:nvPr/>
          </p:nvSpPr>
          <p:spPr bwMode="auto">
            <a:xfrm>
              <a:off x="595" y="3315"/>
              <a:ext cx="259" cy="21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b="1" dirty="0" smtClean="0">
                  <a:solidFill>
                    <a:schemeClr val="tx1"/>
                  </a:solidFill>
                  <a:latin typeface="+mn-lt"/>
                </a:rPr>
                <a:t>Γ</a:t>
              </a:r>
              <a:endParaRPr lang="el-GR" sz="16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" name="Group 168"/>
          <p:cNvGrpSpPr>
            <a:grpSpLocks/>
          </p:cNvGrpSpPr>
          <p:nvPr/>
        </p:nvGrpSpPr>
        <p:grpSpPr bwMode="auto">
          <a:xfrm>
            <a:off x="247176" y="4052321"/>
            <a:ext cx="1395412" cy="663575"/>
            <a:chOff x="179" y="2570"/>
            <a:chExt cx="879" cy="418"/>
          </a:xfrm>
        </p:grpSpPr>
        <p:sp>
          <p:nvSpPr>
            <p:cNvPr id="19535" name="Line 164"/>
            <p:cNvSpPr>
              <a:spLocks noChangeShapeType="1"/>
            </p:cNvSpPr>
            <p:nvPr/>
          </p:nvSpPr>
          <p:spPr bwMode="auto">
            <a:xfrm flipV="1">
              <a:off x="179" y="2988"/>
              <a:ext cx="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  <p:sp>
          <p:nvSpPr>
            <p:cNvPr id="18514" name="Rectangle 165"/>
            <p:cNvSpPr>
              <a:spLocks noChangeArrowheads="1"/>
            </p:cNvSpPr>
            <p:nvPr/>
          </p:nvSpPr>
          <p:spPr bwMode="auto">
            <a:xfrm>
              <a:off x="256" y="2778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37" name="Rectangle 166"/>
            <p:cNvSpPr>
              <a:spLocks noChangeArrowheads="1"/>
            </p:cNvSpPr>
            <p:nvPr/>
          </p:nvSpPr>
          <p:spPr bwMode="auto">
            <a:xfrm>
              <a:off x="586" y="2778"/>
              <a:ext cx="259" cy="206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38" name="Rectangle 167"/>
            <p:cNvSpPr>
              <a:spLocks noChangeArrowheads="1"/>
            </p:cNvSpPr>
            <p:nvPr/>
          </p:nvSpPr>
          <p:spPr bwMode="auto">
            <a:xfrm>
              <a:off x="586" y="2570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</p:grpSp>
      <p:grpSp>
        <p:nvGrpSpPr>
          <p:cNvPr id="15" name="Group 187"/>
          <p:cNvGrpSpPr>
            <a:grpSpLocks/>
          </p:cNvGrpSpPr>
          <p:nvPr/>
        </p:nvGrpSpPr>
        <p:grpSpPr bwMode="auto">
          <a:xfrm>
            <a:off x="8166105" y="3747521"/>
            <a:ext cx="914401" cy="976313"/>
            <a:chOff x="5018" y="2510"/>
            <a:chExt cx="576" cy="615"/>
          </a:xfrm>
        </p:grpSpPr>
        <p:sp>
          <p:nvSpPr>
            <p:cNvPr id="18510" name="Rectangle 171"/>
            <p:cNvSpPr>
              <a:spLocks noChangeArrowheads="1"/>
            </p:cNvSpPr>
            <p:nvPr/>
          </p:nvSpPr>
          <p:spPr bwMode="auto">
            <a:xfrm>
              <a:off x="5191" y="2510"/>
              <a:ext cx="258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33" name="Rectangle 172"/>
            <p:cNvSpPr>
              <a:spLocks noChangeArrowheads="1"/>
            </p:cNvSpPr>
            <p:nvPr/>
          </p:nvSpPr>
          <p:spPr bwMode="auto">
            <a:xfrm>
              <a:off x="5191" y="2916"/>
              <a:ext cx="258" cy="209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34" name="Rectangle 173"/>
            <p:cNvSpPr>
              <a:spLocks noChangeArrowheads="1"/>
            </p:cNvSpPr>
            <p:nvPr/>
          </p:nvSpPr>
          <p:spPr bwMode="auto">
            <a:xfrm>
              <a:off x="5190" y="2705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  <p:sp>
          <p:nvSpPr>
            <p:cNvPr id="19531" name="Line 170"/>
            <p:cNvSpPr>
              <a:spLocks noChangeShapeType="1"/>
            </p:cNvSpPr>
            <p:nvPr/>
          </p:nvSpPr>
          <p:spPr bwMode="auto">
            <a:xfrm flipV="1">
              <a:off x="5018" y="3124"/>
              <a:ext cx="5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sp>
        <p:nvSpPr>
          <p:cNvPr id="19485" name="Text Box 174"/>
          <p:cNvSpPr txBox="1">
            <a:spLocks noChangeArrowheads="1"/>
          </p:cNvSpPr>
          <p:nvPr/>
        </p:nvSpPr>
        <p:spPr bwMode="auto">
          <a:xfrm>
            <a:off x="6373749" y="1429699"/>
            <a:ext cx="2376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u="sng" dirty="0">
                <a:latin typeface="+mn-lt"/>
              </a:rPr>
              <a:t>Τελική κατάσταση:</a:t>
            </a:r>
          </a:p>
        </p:txBody>
      </p:sp>
      <p:grpSp>
        <p:nvGrpSpPr>
          <p:cNvPr id="16" name="Group 180"/>
          <p:cNvGrpSpPr>
            <a:grpSpLocks/>
          </p:cNvGrpSpPr>
          <p:nvPr/>
        </p:nvGrpSpPr>
        <p:grpSpPr bwMode="auto">
          <a:xfrm>
            <a:off x="365125" y="5020549"/>
            <a:ext cx="1087437" cy="968375"/>
            <a:chOff x="442" y="3154"/>
            <a:chExt cx="685" cy="610"/>
          </a:xfrm>
        </p:grpSpPr>
        <p:sp>
          <p:nvSpPr>
            <p:cNvPr id="18506" name="Rectangle 177"/>
            <p:cNvSpPr>
              <a:spLocks noChangeArrowheads="1"/>
            </p:cNvSpPr>
            <p:nvPr/>
          </p:nvSpPr>
          <p:spPr bwMode="auto">
            <a:xfrm>
              <a:off x="651" y="3154"/>
              <a:ext cx="271" cy="2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>
                  <a:latin typeface="+mn-lt"/>
                </a:rPr>
                <a:t>  Β</a:t>
              </a:r>
            </a:p>
          </p:txBody>
        </p:sp>
        <p:sp>
          <p:nvSpPr>
            <p:cNvPr id="19529" name="Rectangle 178"/>
            <p:cNvSpPr>
              <a:spLocks noChangeArrowheads="1"/>
            </p:cNvSpPr>
            <p:nvPr/>
          </p:nvSpPr>
          <p:spPr bwMode="auto">
            <a:xfrm>
              <a:off x="647" y="3560"/>
              <a:ext cx="275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30" name="Rectangle 179"/>
            <p:cNvSpPr>
              <a:spLocks noChangeArrowheads="1"/>
            </p:cNvSpPr>
            <p:nvPr/>
          </p:nvSpPr>
          <p:spPr bwMode="auto">
            <a:xfrm>
              <a:off x="650" y="3349"/>
              <a:ext cx="272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Α</a:t>
              </a:r>
            </a:p>
          </p:txBody>
        </p:sp>
        <p:sp>
          <p:nvSpPr>
            <p:cNvPr id="19527" name="Line 176"/>
            <p:cNvSpPr>
              <a:spLocks noChangeShapeType="1"/>
            </p:cNvSpPr>
            <p:nvPr/>
          </p:nvSpPr>
          <p:spPr bwMode="auto">
            <a:xfrm>
              <a:off x="442" y="3762"/>
              <a:ext cx="68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17" name="Group 216"/>
          <p:cNvGrpSpPr>
            <a:grpSpLocks/>
          </p:cNvGrpSpPr>
          <p:nvPr/>
        </p:nvGrpSpPr>
        <p:grpSpPr bwMode="auto">
          <a:xfrm>
            <a:off x="4191832" y="5330111"/>
            <a:ext cx="1209674" cy="660401"/>
            <a:chOff x="2732" y="3328"/>
            <a:chExt cx="762" cy="416"/>
          </a:xfrm>
        </p:grpSpPr>
        <p:sp>
          <p:nvSpPr>
            <p:cNvPr id="18502" name="Rectangle 192"/>
            <p:cNvSpPr>
              <a:spLocks noChangeArrowheads="1"/>
            </p:cNvSpPr>
            <p:nvPr/>
          </p:nvSpPr>
          <p:spPr bwMode="auto">
            <a:xfrm>
              <a:off x="2828" y="3328"/>
              <a:ext cx="251" cy="2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 smtClean="0">
                  <a:latin typeface="+mn-lt"/>
                </a:rPr>
                <a:t> </a:t>
              </a:r>
              <a:r>
                <a:rPr lang="el-GR" sz="1600" b="1" dirty="0">
                  <a:latin typeface="+mn-lt"/>
                </a:rPr>
                <a:t>Β</a:t>
              </a:r>
            </a:p>
          </p:txBody>
        </p:sp>
        <p:sp>
          <p:nvSpPr>
            <p:cNvPr id="19525" name="Rectangle 193"/>
            <p:cNvSpPr>
              <a:spLocks noChangeArrowheads="1"/>
            </p:cNvSpPr>
            <p:nvPr/>
          </p:nvSpPr>
          <p:spPr bwMode="auto">
            <a:xfrm>
              <a:off x="3201" y="3531"/>
              <a:ext cx="258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 Γ</a:t>
              </a:r>
            </a:p>
          </p:txBody>
        </p:sp>
        <p:sp>
          <p:nvSpPr>
            <p:cNvPr id="19526" name="Rectangle 194"/>
            <p:cNvSpPr>
              <a:spLocks noChangeArrowheads="1"/>
            </p:cNvSpPr>
            <p:nvPr/>
          </p:nvSpPr>
          <p:spPr bwMode="auto">
            <a:xfrm>
              <a:off x="2828" y="3534"/>
              <a:ext cx="259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b="1" dirty="0" smtClean="0">
                  <a:solidFill>
                    <a:schemeClr val="tx1"/>
                  </a:solidFill>
                  <a:latin typeface="+mn-lt"/>
                </a:rPr>
                <a:t>Α</a:t>
              </a:r>
              <a:endParaRPr lang="el-GR" sz="16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23" name="Line 191"/>
            <p:cNvSpPr>
              <a:spLocks noChangeShapeType="1"/>
            </p:cNvSpPr>
            <p:nvPr/>
          </p:nvSpPr>
          <p:spPr bwMode="auto">
            <a:xfrm flipV="1">
              <a:off x="2732" y="3743"/>
              <a:ext cx="7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18" name="Group 217"/>
          <p:cNvGrpSpPr>
            <a:grpSpLocks/>
          </p:cNvGrpSpPr>
          <p:nvPr/>
        </p:nvGrpSpPr>
        <p:grpSpPr bwMode="auto">
          <a:xfrm>
            <a:off x="2252379" y="5310984"/>
            <a:ext cx="1250949" cy="681038"/>
            <a:chOff x="1414" y="3320"/>
            <a:chExt cx="788" cy="429"/>
          </a:xfrm>
        </p:grpSpPr>
        <p:grpSp>
          <p:nvGrpSpPr>
            <p:cNvPr id="19" name="Group 209"/>
            <p:cNvGrpSpPr>
              <a:grpSpLocks/>
            </p:cNvGrpSpPr>
            <p:nvPr/>
          </p:nvGrpSpPr>
          <p:grpSpPr bwMode="auto">
            <a:xfrm>
              <a:off x="1517" y="3320"/>
              <a:ext cx="597" cy="427"/>
              <a:chOff x="1517" y="3320"/>
              <a:chExt cx="597" cy="427"/>
            </a:xfrm>
          </p:grpSpPr>
          <p:sp>
            <p:nvSpPr>
              <p:cNvPr id="18498" name="Rectangle 200"/>
              <p:cNvSpPr>
                <a:spLocks noChangeArrowheads="1"/>
              </p:cNvSpPr>
              <p:nvPr/>
            </p:nvSpPr>
            <p:spPr bwMode="auto">
              <a:xfrm>
                <a:off x="1856" y="3320"/>
                <a:ext cx="258" cy="2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defRPr/>
                </a:pPr>
                <a:r>
                  <a:rPr lang="el-GR" sz="1600" b="1" dirty="0">
                    <a:latin typeface="+mn-lt"/>
                  </a:rPr>
                  <a:t>  Β</a:t>
                </a:r>
              </a:p>
            </p:txBody>
          </p:sp>
          <p:sp>
            <p:nvSpPr>
              <p:cNvPr id="19521" name="Rectangle 201"/>
              <p:cNvSpPr>
                <a:spLocks noChangeArrowheads="1"/>
              </p:cNvSpPr>
              <p:nvPr/>
            </p:nvSpPr>
            <p:spPr bwMode="auto">
              <a:xfrm>
                <a:off x="1856" y="3540"/>
                <a:ext cx="258" cy="204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457200" indent="-457200"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l-GR" sz="1600" b="1" dirty="0">
                    <a:solidFill>
                      <a:schemeClr val="tx1"/>
                    </a:solidFill>
                    <a:latin typeface="+mn-lt"/>
                  </a:rPr>
                  <a:t>  Γ</a:t>
                </a:r>
              </a:p>
            </p:txBody>
          </p:sp>
          <p:sp>
            <p:nvSpPr>
              <p:cNvPr id="19522" name="Rectangle 202"/>
              <p:cNvSpPr>
                <a:spLocks noChangeArrowheads="1"/>
              </p:cNvSpPr>
              <p:nvPr/>
            </p:nvSpPr>
            <p:spPr bwMode="auto">
              <a:xfrm>
                <a:off x="1517" y="3543"/>
                <a:ext cx="259" cy="2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457200" indent="-457200"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l-GR" sz="16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sz="1600" b="1" dirty="0" smtClean="0">
                    <a:solidFill>
                      <a:schemeClr val="tx1"/>
                    </a:solidFill>
                    <a:latin typeface="+mn-lt"/>
                  </a:rPr>
                  <a:t>Α</a:t>
                </a:r>
                <a:endParaRPr lang="el-GR" sz="1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9518" name="Line 199"/>
            <p:cNvSpPr>
              <a:spLocks noChangeShapeType="1"/>
            </p:cNvSpPr>
            <p:nvPr/>
          </p:nvSpPr>
          <p:spPr bwMode="auto">
            <a:xfrm flipV="1">
              <a:off x="1414" y="3745"/>
              <a:ext cx="788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20" name="Group 144"/>
          <p:cNvGrpSpPr>
            <a:grpSpLocks/>
          </p:cNvGrpSpPr>
          <p:nvPr/>
        </p:nvGrpSpPr>
        <p:grpSpPr bwMode="auto">
          <a:xfrm>
            <a:off x="6841306" y="5006975"/>
            <a:ext cx="1004887" cy="989012"/>
            <a:chOff x="400" y="3112"/>
            <a:chExt cx="633" cy="623"/>
          </a:xfrm>
        </p:grpSpPr>
        <p:sp>
          <p:nvSpPr>
            <p:cNvPr id="18518" name="Rectangle 146"/>
            <p:cNvSpPr>
              <a:spLocks noChangeArrowheads="1"/>
            </p:cNvSpPr>
            <p:nvPr/>
          </p:nvSpPr>
          <p:spPr bwMode="auto">
            <a:xfrm>
              <a:off x="595" y="3525"/>
              <a:ext cx="259" cy="2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57200" indent="-457200" eaLnBrk="0" hangingPunct="0">
                <a:defRPr/>
              </a:pPr>
              <a:r>
                <a:rPr lang="el-GR" sz="1600" b="1" dirty="0" smtClean="0">
                  <a:latin typeface="+mn-lt"/>
                </a:rPr>
                <a:t> </a:t>
              </a:r>
              <a:r>
                <a:rPr lang="el-GR" sz="1600" b="1" dirty="0">
                  <a:latin typeface="+mn-lt"/>
                </a:rPr>
                <a:t>Β</a:t>
              </a:r>
            </a:p>
          </p:txBody>
        </p:sp>
        <p:sp>
          <p:nvSpPr>
            <p:cNvPr id="19541" name="Rectangle 147"/>
            <p:cNvSpPr>
              <a:spLocks noChangeArrowheads="1"/>
            </p:cNvSpPr>
            <p:nvPr/>
          </p:nvSpPr>
          <p:spPr bwMode="auto">
            <a:xfrm>
              <a:off x="595" y="3112"/>
              <a:ext cx="262" cy="2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Α </a:t>
              </a:r>
            </a:p>
          </p:txBody>
        </p:sp>
        <p:sp>
          <p:nvSpPr>
            <p:cNvPr id="19542" name="Rectangle 148"/>
            <p:cNvSpPr>
              <a:spLocks noChangeArrowheads="1"/>
            </p:cNvSpPr>
            <p:nvPr/>
          </p:nvSpPr>
          <p:spPr bwMode="auto">
            <a:xfrm>
              <a:off x="595" y="3315"/>
              <a:ext cx="259" cy="204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457200" indent="-4572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r>
                <a:rPr lang="el-GR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l-GR" sz="1600" b="1" dirty="0" smtClean="0">
                  <a:solidFill>
                    <a:schemeClr val="tx1"/>
                  </a:solidFill>
                  <a:latin typeface="+mn-lt"/>
                </a:rPr>
                <a:t>Γ</a:t>
              </a:r>
              <a:endParaRPr lang="el-GR" sz="16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39" name="Line 145"/>
            <p:cNvSpPr>
              <a:spLocks noChangeShapeType="1"/>
            </p:cNvSpPr>
            <p:nvPr/>
          </p:nvSpPr>
          <p:spPr bwMode="auto">
            <a:xfrm flipV="1">
              <a:off x="400" y="3735"/>
              <a:ext cx="6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b="1" dirty="0">
                <a:latin typeface="+mn-lt"/>
              </a:endParaRPr>
            </a:p>
          </p:txBody>
        </p:sp>
      </p:grpSp>
      <p:cxnSp>
        <p:nvCxnSpPr>
          <p:cNvPr id="27" name="Elbow Connector 26"/>
          <p:cNvCxnSpPr>
            <a:stCxn id="18568" idx="2"/>
          </p:cNvCxnSpPr>
          <p:nvPr/>
        </p:nvCxnSpPr>
        <p:spPr>
          <a:xfrm rot="5400000">
            <a:off x="2614327" y="1418595"/>
            <a:ext cx="708799" cy="208010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9591" idx="2"/>
          </p:cNvCxnSpPr>
          <p:nvPr/>
        </p:nvCxnSpPr>
        <p:spPr>
          <a:xfrm rot="16200000" flipH="1">
            <a:off x="4931722" y="1690794"/>
            <a:ext cx="709431" cy="153508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62" name="Straight Arrow Connector 18561"/>
          <p:cNvCxnSpPr/>
          <p:nvPr/>
        </p:nvCxnSpPr>
        <p:spPr>
          <a:xfrm>
            <a:off x="4271065" y="2100263"/>
            <a:ext cx="6004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18552" idx="2"/>
            <a:endCxn id="19538" idx="0"/>
          </p:cNvCxnSpPr>
          <p:nvPr/>
        </p:nvCxnSpPr>
        <p:spPr>
          <a:xfrm rot="5400000">
            <a:off x="2301016" y="2101524"/>
            <a:ext cx="748651" cy="3152943"/>
          </a:xfrm>
          <a:prstGeom prst="bentConnector3">
            <a:avLst>
              <a:gd name="adj1" fmla="val 7916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8552" idx="2"/>
            <a:endCxn id="19559" idx="0"/>
          </p:cNvCxnSpPr>
          <p:nvPr/>
        </p:nvCxnSpPr>
        <p:spPr>
          <a:xfrm rot="16200000" flipH="1">
            <a:off x="5491238" y="2064244"/>
            <a:ext cx="748651" cy="3227502"/>
          </a:xfrm>
          <a:prstGeom prst="bentConnector3">
            <a:avLst>
              <a:gd name="adj1" fmla="val 7916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18552" idx="2"/>
            <a:endCxn id="18540" idx="0"/>
          </p:cNvCxnSpPr>
          <p:nvPr/>
        </p:nvCxnSpPr>
        <p:spPr>
          <a:xfrm rot="5400000">
            <a:off x="2839131" y="2659259"/>
            <a:ext cx="768271" cy="2057093"/>
          </a:xfrm>
          <a:prstGeom prst="bentConnector3">
            <a:avLst>
              <a:gd name="adj1" fmla="val 7664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8552" idx="2"/>
            <a:endCxn id="19567" idx="0"/>
          </p:cNvCxnSpPr>
          <p:nvPr/>
        </p:nvCxnSpPr>
        <p:spPr>
          <a:xfrm rot="16200000" flipH="1">
            <a:off x="4525109" y="3030372"/>
            <a:ext cx="734136" cy="1280731"/>
          </a:xfrm>
          <a:prstGeom prst="bentConnector3">
            <a:avLst>
              <a:gd name="adj1" fmla="val 7974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4245215" y="3317875"/>
            <a:ext cx="6004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90" name="Multiply 18589"/>
          <p:cNvSpPr/>
          <p:nvPr/>
        </p:nvSpPr>
        <p:spPr>
          <a:xfrm>
            <a:off x="2553387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5" name="Multiply 174"/>
          <p:cNvSpPr/>
          <p:nvPr/>
        </p:nvSpPr>
        <p:spPr>
          <a:xfrm>
            <a:off x="1627095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6" name="Multiply 175"/>
          <p:cNvSpPr/>
          <p:nvPr/>
        </p:nvSpPr>
        <p:spPr>
          <a:xfrm>
            <a:off x="4558578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7" name="Multiply 176"/>
          <p:cNvSpPr/>
          <p:nvPr/>
        </p:nvSpPr>
        <p:spPr>
          <a:xfrm>
            <a:off x="3611215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8" name="Multiply 177"/>
          <p:cNvSpPr/>
          <p:nvPr/>
        </p:nvSpPr>
        <p:spPr>
          <a:xfrm>
            <a:off x="5634512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9" name="Multiply 178"/>
          <p:cNvSpPr/>
          <p:nvPr/>
        </p:nvSpPr>
        <p:spPr>
          <a:xfrm>
            <a:off x="7075725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0" name="Multiply 179"/>
          <p:cNvSpPr/>
          <p:nvPr/>
        </p:nvSpPr>
        <p:spPr>
          <a:xfrm>
            <a:off x="641113" y="5982842"/>
            <a:ext cx="607538" cy="666750"/>
          </a:xfrm>
          <a:prstGeom prst="mathMultiply">
            <a:avLst>
              <a:gd name="adj1" fmla="val 769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81" name="Elbow Connector 180"/>
          <p:cNvCxnSpPr>
            <a:stCxn id="19583" idx="2"/>
            <a:endCxn id="18510" idx="0"/>
          </p:cNvCxnSpPr>
          <p:nvPr/>
        </p:nvCxnSpPr>
        <p:spPr>
          <a:xfrm rot="16200000" flipH="1">
            <a:off x="7663178" y="2765166"/>
            <a:ext cx="434325" cy="15303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endCxn id="19549" idx="0"/>
          </p:cNvCxnSpPr>
          <p:nvPr/>
        </p:nvCxnSpPr>
        <p:spPr>
          <a:xfrm rot="5400000">
            <a:off x="3913949" y="4729092"/>
            <a:ext cx="278606" cy="2771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>
            <a:endCxn id="18502" idx="0"/>
          </p:cNvCxnSpPr>
          <p:nvPr/>
        </p:nvCxnSpPr>
        <p:spPr>
          <a:xfrm rot="16200000" flipH="1">
            <a:off x="4057251" y="4843899"/>
            <a:ext cx="620792" cy="3516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endCxn id="18523" idx="0"/>
          </p:cNvCxnSpPr>
          <p:nvPr/>
        </p:nvCxnSpPr>
        <p:spPr>
          <a:xfrm>
            <a:off x="5929208" y="4722246"/>
            <a:ext cx="1" cy="281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7350821" y="4703599"/>
            <a:ext cx="1" cy="281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944881" y="4738083"/>
            <a:ext cx="1" cy="281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lbow Connector 200"/>
          <p:cNvCxnSpPr/>
          <p:nvPr/>
        </p:nvCxnSpPr>
        <p:spPr>
          <a:xfrm rot="5400000">
            <a:off x="1937826" y="4717977"/>
            <a:ext cx="278606" cy="2771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/>
          <p:nvPr/>
        </p:nvCxnSpPr>
        <p:spPr>
          <a:xfrm rot="16200000" flipH="1">
            <a:off x="2518582" y="4760137"/>
            <a:ext cx="500977" cy="3516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8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6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800" dirty="0" smtClean="0">
                <a:latin typeface="+mj-lt"/>
              </a:rPr>
              <a:t>Να μάθουμε πώς να ορίζουμε ένα πρόβλημα</a:t>
            </a:r>
          </a:p>
          <a:p>
            <a:pPr lvl="1"/>
            <a:r>
              <a:rPr lang="el-GR" dirty="0" smtClean="0"/>
              <a:t>Διατύπωση του προβλήματος </a:t>
            </a:r>
          </a:p>
          <a:p>
            <a:pPr lvl="1"/>
            <a:r>
              <a:rPr lang="el-GR" dirty="0" smtClean="0"/>
              <a:t>Μελέτη περιορισμών του προβλήματος </a:t>
            </a:r>
          </a:p>
          <a:p>
            <a:pPr lvl="1"/>
            <a:r>
              <a:rPr lang="el-GR" dirty="0" smtClean="0"/>
              <a:t> Προσδιορισμός βασικών στοιχείων του προβλήματος</a:t>
            </a:r>
          </a:p>
          <a:p>
            <a:pPr lvl="1"/>
            <a:r>
              <a:rPr lang="el-GR" dirty="0" smtClean="0"/>
              <a:t>Έκταση του προβλήματος</a:t>
            </a:r>
          </a:p>
          <a:p>
            <a:pPr>
              <a:spcBef>
                <a:spcPts val="1800"/>
              </a:spcBef>
            </a:pPr>
            <a:r>
              <a:rPr lang="el-GR" sz="2800" dirty="0" smtClean="0">
                <a:latin typeface="+mj-lt"/>
              </a:rPr>
              <a:t>Να κατανοήσουμε τη διαδικασία επίλυσης ενός προβλήματος</a:t>
            </a: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Κατερίνα Γεωργούλη. </a:t>
            </a:r>
            <a:r>
              <a:rPr lang="el-GR" sz="2000" dirty="0"/>
              <a:t>«Τεχνητή Νοημοσύνη (Θ). Ενότητα 2: </a:t>
            </a:r>
            <a:r>
              <a:rPr lang="el-GR" sz="2000" dirty="0" smtClean="0"/>
              <a:t>Επίλυση προβλημάτων </a:t>
            </a:r>
            <a:r>
              <a:rPr lang="el-GR" sz="2000" dirty="0"/>
              <a:t>(Problem Solving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423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7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23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κόσμος γεμάτος προβλήματα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026" name="Picture 2" descr="http://openclipart.org/image/300px/svg_to_png/164749/cube_of_rubik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32" y="1593814"/>
            <a:ext cx="182532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White chicken egg 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23" y="1323762"/>
            <a:ext cx="2138540" cy="21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ure-mathematics-formulæ-blackbo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2719905" cy="20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2036" y="6095740"/>
            <a:ext cx="2991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Pure-mathematics-formulæ-blackboard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by Wallpoper available in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3458739"/>
            <a:ext cx="2497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White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chicken egg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square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Ren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West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available under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5673" y="3515210"/>
            <a:ext cx="2497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1"/>
              </a:rPr>
              <a:t>cube of </a:t>
            </a:r>
            <a:r>
              <a:rPr lang="en-US" sz="1200" dirty="0" smtClean="0">
                <a:latin typeface="+mn-lt"/>
                <a:hlinkClick r:id="rId11"/>
              </a:rPr>
              <a:t>Rubik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by 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dirty="0" smtClean="0">
                <a:latin typeface="+mn-lt"/>
                <a:hlinkClick r:id="rId12"/>
              </a:rPr>
              <a:t>sprint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5309372" y="6211669"/>
            <a:ext cx="2647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“Motor mechanic diagnosis” by Dmitry Kalinonsky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available in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Colourbox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Royalty-free license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6" name="Picture 4" descr="Stock image of 'motor mechanic diagnosing automobile car engine before maintenance at repair service station'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4070281"/>
            <a:ext cx="3336305" cy="2217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9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Προβλήματα </a:t>
            </a:r>
            <a:r>
              <a:rPr lang="el-GR" dirty="0"/>
              <a:t>α</a:t>
            </a:r>
            <a:r>
              <a:rPr lang="el-GR" dirty="0" smtClean="0"/>
              <a:t>ναζήτησης </a:t>
            </a:r>
            <a:r>
              <a:rPr lang="el-GR" dirty="0"/>
              <a:t>στον </a:t>
            </a:r>
            <a:r>
              <a:rPr lang="el-GR" dirty="0" smtClean="0"/>
              <a:t>πραγματικό </a:t>
            </a:r>
            <a:r>
              <a:rPr lang="el-GR" dirty="0"/>
              <a:t>κ</a:t>
            </a:r>
            <a:r>
              <a:rPr lang="el-GR" dirty="0" smtClean="0"/>
              <a:t>όσμο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 smtClean="0"/>
              <a:t>Εύρεση Διαδρομής (</a:t>
            </a:r>
            <a:r>
              <a:rPr lang="en-US" dirty="0" smtClean="0"/>
              <a:t>route finding)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 smtClean="0"/>
              <a:t>Καθοδήγηση </a:t>
            </a:r>
            <a:r>
              <a:rPr lang="en-US" dirty="0"/>
              <a:t>Robot (robot navigation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Σχεδιασμός Πρωτεϊνών (</a:t>
            </a:r>
            <a:r>
              <a:rPr lang="en-US" dirty="0"/>
              <a:t>protein design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VLSI </a:t>
            </a:r>
            <a:r>
              <a:rPr lang="el-GR" dirty="0" smtClean="0"/>
              <a:t>σχεδιασμός,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Ανάθεση εργασιών/πόρων σε εργαζόμενους (</a:t>
            </a:r>
            <a:r>
              <a:rPr lang="en-US" dirty="0"/>
              <a:t>resource allocation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Βελτιστοποίηση Επερωτήσεων σε ΣΔΒΔ (</a:t>
            </a:r>
            <a:r>
              <a:rPr lang="en-US" dirty="0"/>
              <a:t>query optimization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Αναζήτηση στο </a:t>
            </a:r>
            <a:r>
              <a:rPr lang="el-GR" dirty="0" smtClean="0"/>
              <a:t>διαδίκτυο </a:t>
            </a:r>
            <a:r>
              <a:rPr lang="en-US" dirty="0" smtClean="0"/>
              <a:t>(internet </a:t>
            </a:r>
            <a:r>
              <a:rPr lang="en-US" dirty="0"/>
              <a:t>search engines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Κατασκευή </a:t>
            </a:r>
            <a:r>
              <a:rPr lang="el-GR" dirty="0" smtClean="0"/>
              <a:t>χρονοδιαγράμματος (</a:t>
            </a:r>
            <a:r>
              <a:rPr lang="en-US" dirty="0"/>
              <a:t>timetabling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49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Κύριες </a:t>
            </a:r>
            <a:r>
              <a:rPr lang="el-GR" dirty="0" smtClean="0"/>
              <a:t>κατηγορίες </a:t>
            </a:r>
            <a:r>
              <a:rPr lang="el-GR" dirty="0"/>
              <a:t>π</a:t>
            </a:r>
            <a:r>
              <a:rPr lang="el-GR" dirty="0" smtClean="0"/>
              <a:t>ροβλημάτων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Προβλήματα που είναι πλήρως γνωστές οι τελικές καταστάσεις.</a:t>
            </a:r>
          </a:p>
          <a:p>
            <a:pPr lvl="1">
              <a:spcBef>
                <a:spcPts val="12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Προβλήματα </a:t>
            </a:r>
            <a:r>
              <a:rPr lang="el-GR" b="1" dirty="0">
                <a:solidFill>
                  <a:srgbClr val="004A82"/>
                </a:solidFill>
              </a:rPr>
              <a:t>σχεδιασμού ενεργειών και προβλήματα </a:t>
            </a:r>
            <a:r>
              <a:rPr lang="el-GR" b="1" dirty="0" smtClean="0">
                <a:solidFill>
                  <a:srgbClr val="004A82"/>
                </a:solidFill>
              </a:rPr>
              <a:t>πλοήγησης.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</a:pPr>
            <a:r>
              <a:rPr lang="el-GR" dirty="0"/>
              <a:t> Προβλήματα που είναι πλήρως γνωστές οι τελικές καταστάσεις αλλά ζητείται η βέλτιστη.</a:t>
            </a:r>
          </a:p>
          <a:p>
            <a:pPr lvl="1">
              <a:spcBef>
                <a:spcPts val="12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Προβλήματα βελτιστοποίησης.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</a:pPr>
            <a:r>
              <a:rPr lang="el-GR" dirty="0"/>
              <a:t> Προβλήματα που είναι γνωστές κάποιες ιδιότητες μόνο των τελικών καταστάσεων και επιδιώκεται η εύρεση ενός πλήρους στιγμιότυπου </a:t>
            </a:r>
            <a:r>
              <a:rPr lang="el-GR" dirty="0" smtClean="0"/>
              <a:t>τελικής </a:t>
            </a:r>
            <a:r>
              <a:rPr lang="el-GR" dirty="0"/>
              <a:t>κατάστασης.</a:t>
            </a:r>
          </a:p>
          <a:p>
            <a:pPr lvl="1">
              <a:spcBef>
                <a:spcPts val="12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Προβλήματα </a:t>
            </a:r>
            <a:r>
              <a:rPr lang="el-GR" b="1" dirty="0">
                <a:solidFill>
                  <a:srgbClr val="004A82"/>
                </a:solidFill>
              </a:rPr>
              <a:t>χρονοπρογραμματισμού γνωστά ως προβλήματα ικανοποίησης </a:t>
            </a:r>
            <a:r>
              <a:rPr lang="el-GR" b="1" dirty="0" smtClean="0">
                <a:solidFill>
                  <a:srgbClr val="004A82"/>
                </a:solidFill>
              </a:rPr>
              <a:t>περιορισμών.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0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Κλασσικά προβλήματα </a:t>
            </a:r>
            <a:r>
              <a:rPr lang="el-GR" dirty="0" smtClean="0"/>
              <a:t>ΤΝ </a:t>
            </a:r>
            <a:r>
              <a:rPr lang="el-GR" sz="3600" b="0" dirty="0" smtClean="0"/>
              <a:t>1/2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0" dirty="0" smtClean="0">
                <a:solidFill>
                  <a:schemeClr val="tx1"/>
                </a:solidFill>
              </a:rPr>
              <a:t>Παίγνια</a:t>
            </a:r>
            <a:endParaRPr lang="el-GR" b="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23728" y="1268760"/>
            <a:ext cx="2026568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b="1" dirty="0" smtClean="0"/>
              <a:t>8-</a:t>
            </a:r>
            <a:r>
              <a:rPr lang="en-US" b="1" dirty="0" smtClean="0"/>
              <a:t>puzzles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grpSp>
        <p:nvGrpSpPr>
          <p:cNvPr id="28" name="27 - Ομάδα"/>
          <p:cNvGrpSpPr/>
          <p:nvPr/>
        </p:nvGrpSpPr>
        <p:grpSpPr>
          <a:xfrm>
            <a:off x="827584" y="1988840"/>
            <a:ext cx="4320480" cy="1379984"/>
            <a:chOff x="1981200" y="3886200"/>
            <a:chExt cx="5105400" cy="15240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981200" y="3886200"/>
              <a:ext cx="1752600" cy="1524000"/>
              <a:chOff x="4312" y="828"/>
              <a:chExt cx="1104" cy="960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312" y="828"/>
                <a:ext cx="1104" cy="96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360" y="876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4696" y="876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5032" y="876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4360" y="1164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696" y="1164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7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032" y="1164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360" y="1452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4696" y="1452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5032" y="1452"/>
                <a:ext cx="336" cy="3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5334000" y="3886200"/>
              <a:ext cx="1752600" cy="1524000"/>
              <a:chOff x="4312" y="828"/>
              <a:chExt cx="1104" cy="960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4312" y="828"/>
                <a:ext cx="1104" cy="96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4360" y="876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696" y="876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5032" y="876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360" y="1164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696" y="1164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032" y="1164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4360" y="1452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7</a:t>
                </a: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4696" y="1452"/>
                <a:ext cx="336" cy="30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5032" y="1452"/>
                <a:ext cx="336" cy="3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962400" y="4648200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</p:grpSp>
      <p:pic>
        <p:nvPicPr>
          <p:cNvPr id="29" name="Picture 27" descr="que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7" y="4149080"/>
            <a:ext cx="4240961" cy="2016224"/>
          </a:xfrm>
          <a:prstGeom prst="rect">
            <a:avLst/>
          </a:prstGeom>
          <a:noFill/>
          <a:ln/>
        </p:spPr>
      </p:pic>
      <p:sp>
        <p:nvSpPr>
          <p:cNvPr id="31" name="2 - Θέση περιεχομένου"/>
          <p:cNvSpPr txBox="1">
            <a:spLocks/>
          </p:cNvSpPr>
          <p:nvPr/>
        </p:nvSpPr>
        <p:spPr>
          <a:xfrm>
            <a:off x="6084168" y="3501008"/>
            <a:ext cx="19545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Queens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865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Κλασσικά προβλήματα </a:t>
            </a:r>
            <a:r>
              <a:rPr lang="el-GR" dirty="0" smtClean="0"/>
              <a:t>ΤΝ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0" dirty="0" smtClean="0">
                <a:solidFill>
                  <a:schemeClr val="tx1"/>
                </a:solidFill>
              </a:rPr>
              <a:t>Εύρεση διαδρομής</a:t>
            </a:r>
            <a:endParaRPr lang="el-GR" sz="3200" b="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/>
              <a:t>Περιοδεύων </a:t>
            </a:r>
            <a:r>
              <a:rPr lang="el-GR" b="1" dirty="0" smtClean="0"/>
              <a:t>Πωλητής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27584" y="2276426"/>
            <a:ext cx="7272808" cy="4051189"/>
            <a:chOff x="2070" y="9405"/>
            <a:chExt cx="6480" cy="3894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790" y="12434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Γ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497" y="12451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Θ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844" y="11343"/>
              <a:ext cx="576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Ι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18" y="12147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r>
                <a:rPr lang="el-GR" sz="1800" dirty="0">
                  <a:solidFill>
                    <a:schemeClr val="tx1"/>
                  </a:solidFill>
                </a:rPr>
                <a:t>Ε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508" y="10997"/>
              <a:ext cx="43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Α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342" y="1030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r>
                <a:rPr lang="el-GR" sz="1800" dirty="0">
                  <a:solidFill>
                    <a:schemeClr val="tx1"/>
                  </a:solidFill>
                </a:rPr>
                <a:t>Β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4806" y="10563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58" y="12002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Ζ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382" y="11428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Η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5670" y="11571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112" y="9405"/>
              <a:ext cx="1008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dirty="0">
                  <a:solidFill>
                    <a:schemeClr val="tx1"/>
                  </a:solidFill>
                </a:rPr>
                <a:t>Κ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6534" y="11284"/>
              <a:ext cx="576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790" y="11284"/>
              <a:ext cx="2016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139" y="10374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5,83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444" y="10167"/>
              <a:ext cx="720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19,65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417" y="12105"/>
              <a:ext cx="8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11,10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390" y="10562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5,10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662" y="11715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2,24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920" y="12434"/>
              <a:ext cx="47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3,0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806" y="11284"/>
              <a:ext cx="576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 flipV="1">
              <a:off x="5382" y="12147"/>
              <a:ext cx="115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7267" y="12036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7,0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7010" y="11635"/>
              <a:ext cx="58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5,30</a:t>
              </a: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6534" y="11571"/>
              <a:ext cx="1296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818" y="10997"/>
              <a:ext cx="52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r>
                <a:rPr lang="el-GR" sz="1800" dirty="0">
                  <a:solidFill>
                    <a:schemeClr val="tx1"/>
                  </a:solidFill>
                </a:rPr>
                <a:t>Δ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6534" y="11283"/>
              <a:ext cx="576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5526" y="10562"/>
              <a:ext cx="158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176" y="11413"/>
              <a:ext cx="577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3,16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6246" y="11284"/>
              <a:ext cx="86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342" y="10790"/>
              <a:ext cx="560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sz="1800" i="1" dirty="0">
                  <a:solidFill>
                    <a:schemeClr val="tx1"/>
                  </a:solidFill>
                  <a:latin typeface="+mn-lt"/>
                </a:rPr>
                <a:t>3,16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6102" y="9698"/>
              <a:ext cx="1728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070" y="9411"/>
              <a:ext cx="0" cy="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070" y="13298"/>
              <a:ext cx="6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2790" y="9683"/>
              <a:ext cx="3328" cy="2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Κατηγορίες  προβλημάτων στην ΤΝ	</a:t>
            </a:r>
            <a:br>
              <a:rPr lang="el-GR" sz="4400" dirty="0"/>
            </a:br>
            <a:r>
              <a:rPr lang="el-GR" b="0" dirty="0"/>
              <a:t>(βάσει πολυπλοκότητας επίλυσης)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64088" y="1628800"/>
            <a:ext cx="3456384" cy="41044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l-GR" dirty="0"/>
              <a:t>Πραγματικά και πολύπλοκα προβλήματα </a:t>
            </a:r>
            <a:r>
              <a:rPr lang="en-US" dirty="0" smtClean="0"/>
              <a:t>              </a:t>
            </a:r>
            <a:r>
              <a:rPr lang="el-GR" dirty="0" smtClean="0"/>
              <a:t>(</a:t>
            </a:r>
            <a:r>
              <a:rPr lang="el-GR" dirty="0"/>
              <a:t>real word problems):</a:t>
            </a:r>
          </a:p>
          <a:p>
            <a:pPr lvl="1">
              <a:spcBef>
                <a:spcPts val="1800"/>
              </a:spcBef>
            </a:pPr>
            <a:r>
              <a:rPr lang="el-GR" sz="2400" i="1" dirty="0" smtClean="0">
                <a:solidFill>
                  <a:srgbClr val="004A82"/>
                </a:solidFill>
              </a:rPr>
              <a:t>Σκάκι,</a:t>
            </a:r>
            <a:endParaRPr lang="el-GR" sz="2400" i="1" dirty="0">
              <a:solidFill>
                <a:srgbClr val="004A82"/>
              </a:solidFill>
            </a:endParaRPr>
          </a:p>
          <a:p>
            <a:pPr lvl="1">
              <a:spcBef>
                <a:spcPts val="1800"/>
              </a:spcBef>
            </a:pPr>
            <a:r>
              <a:rPr lang="el-GR" sz="2400" i="1" dirty="0">
                <a:solidFill>
                  <a:srgbClr val="004A82"/>
                </a:solidFill>
              </a:rPr>
              <a:t>Περιοδεύων </a:t>
            </a:r>
            <a:r>
              <a:rPr lang="el-GR" sz="2400" i="1" dirty="0" smtClean="0">
                <a:solidFill>
                  <a:srgbClr val="004A82"/>
                </a:solidFill>
              </a:rPr>
              <a:t>πωλητής,</a:t>
            </a:r>
            <a:endParaRPr lang="el-GR" sz="2400" i="1" dirty="0">
              <a:solidFill>
                <a:srgbClr val="004A82"/>
              </a:solidFill>
            </a:endParaRPr>
          </a:p>
          <a:p>
            <a:pPr lvl="1">
              <a:spcBef>
                <a:spcPts val="1800"/>
              </a:spcBef>
            </a:pPr>
            <a:r>
              <a:rPr lang="el-GR" sz="2400" i="1" dirty="0" smtClean="0">
                <a:solidFill>
                  <a:srgbClr val="004A82"/>
                </a:solidFill>
              </a:rPr>
              <a:t>Ν-βασίλισσες</a:t>
            </a:r>
            <a:endParaRPr lang="el-GR" sz="2400" i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5536" y="1628800"/>
            <a:ext cx="4896544" cy="41242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latin typeface="+mn-lt"/>
              </a:rPr>
              <a:t>Απλά προβλήματα (toy problems): </a:t>
            </a: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Κύβοι,</a:t>
            </a:r>
            <a:endParaRPr lang="el-GR" sz="2400" i="1" dirty="0">
              <a:solidFill>
                <a:srgbClr val="004A82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Ν-puzzle,</a:t>
            </a:r>
            <a:endParaRPr lang="el-GR" sz="2400" i="1" dirty="0">
              <a:solidFill>
                <a:srgbClr val="004A82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Λαβύρινθος,</a:t>
            </a:r>
            <a:endParaRPr lang="el-GR" sz="2400" i="1" dirty="0">
              <a:solidFill>
                <a:srgbClr val="004A82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>
                <a:solidFill>
                  <a:srgbClr val="004A82"/>
                </a:solidFill>
                <a:latin typeface="+mn-lt"/>
              </a:rPr>
              <a:t>Πύργοι του </a:t>
            </a: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Ανόι,</a:t>
            </a:r>
            <a:endParaRPr lang="el-GR" sz="2400" i="1" dirty="0">
              <a:solidFill>
                <a:srgbClr val="004A82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>
                <a:solidFill>
                  <a:srgbClr val="004A82"/>
                </a:solidFill>
                <a:latin typeface="+mn-lt"/>
              </a:rPr>
              <a:t>Αγρότης ή </a:t>
            </a: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Κανίβαλοι,</a:t>
            </a:r>
            <a:endParaRPr lang="el-GR" sz="2400" i="1" dirty="0">
              <a:solidFill>
                <a:srgbClr val="004A82"/>
              </a:solidFill>
              <a:latin typeface="+mn-lt"/>
            </a:endParaRP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>
                <a:solidFill>
                  <a:srgbClr val="004A82"/>
                </a:solidFill>
                <a:latin typeface="+mn-lt"/>
              </a:rPr>
              <a:t>Ποτήρια </a:t>
            </a: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νερού, </a:t>
            </a: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el-GR" sz="2400" i="1" dirty="0" smtClean="0">
                <a:solidFill>
                  <a:srgbClr val="004A82"/>
                </a:solidFill>
                <a:latin typeface="+mn-lt"/>
              </a:rPr>
              <a:t>Τρίλιζα</a:t>
            </a:r>
            <a:endParaRPr lang="el-GR" sz="2400" i="1" dirty="0">
              <a:solidFill>
                <a:srgbClr val="004A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1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d4ac95c692ea54274a7afecf7750fe4d2317b2"/>
  <p:tag name="ISPRING_RESOURCE_PATHS_HASH_PRESENTER" val="dadceb242837b72eb5a183146185ed9fc6322b"/>
</p:tagLst>
</file>

<file path=ppt/theme/theme1.xml><?xml version="1.0" encoding="utf-8"?>
<a:theme xmlns:a="http://schemas.openxmlformats.org/drawingml/2006/main" name="OC_template_updated">
  <a:themeElements>
    <a:clrScheme name="Προσαρμοσμένο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1068</TotalTime>
  <Words>2235</Words>
  <Application>Microsoft Office PowerPoint</Application>
  <PresentationFormat>Προβολή στην οθόνη (4:3)</PresentationFormat>
  <Paragraphs>433</Paragraphs>
  <Slides>34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OC_template_updated</vt:lpstr>
      <vt:lpstr>Τεχνητή Νοημοσύνη (Θ)</vt:lpstr>
      <vt:lpstr>Επισκόπηση</vt:lpstr>
      <vt:lpstr>Στόχος ενότητας</vt:lpstr>
      <vt:lpstr>Ένας κόσμος γεμάτος προβλήματα </vt:lpstr>
      <vt:lpstr>Προβλήματα αναζήτησης στον πραγματικό κόσμο</vt:lpstr>
      <vt:lpstr>Κύριες κατηγορίες προβλημάτων</vt:lpstr>
      <vt:lpstr>Κλασσικά προβλήματα ΤΝ 1/2 Παίγνια</vt:lpstr>
      <vt:lpstr>Κλασσικά προβλήματα ΤΝ 2/2 Εύρεση διαδρομής</vt:lpstr>
      <vt:lpstr>Κατηγορίες  προβλημάτων στην ΤΝ  (βάσει πολυπλοκότητας επίλυσης)</vt:lpstr>
      <vt:lpstr>Αναζήτηση Λύσης με Καταστάσεις (states)  </vt:lpstr>
      <vt:lpstr>Αναζήτηση  (Search)</vt:lpstr>
      <vt:lpstr>Παράδειγμα διατύπωσης προβλήματος  </vt:lpstr>
      <vt:lpstr>Κόσμος ενός Προβλήματος </vt:lpstr>
      <vt:lpstr>Παράδειγμα 1: Ο κόσμος των κύβων</vt:lpstr>
      <vt:lpstr>Κατάσταση προβλήματος</vt:lpstr>
      <vt:lpstr>Τυποποιημένος Ορισμός προβλήματος  με Χώρο Καταστάσεων</vt:lpstr>
      <vt:lpstr>Παράδειγμα ορισμού προβλήματος στο χώρο καταστάσεων (1 από 2)</vt:lpstr>
      <vt:lpstr>Παράδειγμα ορισμού προβλήματος στο χώρο καταστάσεων (2 από 2)</vt:lpstr>
      <vt:lpstr>Χώρος αναζήτησης</vt:lpstr>
      <vt:lpstr>Παράδειγμα 2: Ο κόσμος του Προβλήματος του Αγρότη</vt:lpstr>
      <vt:lpstr>Τελεστές μετάβασης για το πρόβλημα του αγρότη</vt:lpstr>
      <vt:lpstr>Τυπική Παρουσίαση Τελεστή Μετάβασης</vt:lpstr>
      <vt:lpstr>Χώρος Αναζήτησης του Προβλήματος του αγρότη</vt:lpstr>
      <vt:lpstr>Λύση Προβλήματος</vt:lpstr>
      <vt:lpstr>Εναλλακτικός Ορισμός Λύσης</vt:lpstr>
      <vt:lpstr>Αναζήτηση Λύσεων</vt:lpstr>
      <vt:lpstr>Αναζήτηση λύσης του προβλήματος των κύβων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111</cp:revision>
  <dcterms:created xsi:type="dcterms:W3CDTF">2014-02-24T12:35:17Z</dcterms:created>
  <dcterms:modified xsi:type="dcterms:W3CDTF">2015-02-25T07:47:45Z</dcterms:modified>
</cp:coreProperties>
</file>