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278" r:id="rId6"/>
    <p:sldId id="262" r:id="rId7"/>
    <p:sldId id="277" r:id="rId8"/>
    <p:sldId id="269" r:id="rId9"/>
    <p:sldId id="261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C3"/>
    <a:srgbClr val="820000"/>
    <a:srgbClr val="004A82"/>
    <a:srgbClr val="1F4923"/>
    <a:srgbClr val="CE5308"/>
    <a:srgbClr val="E97E09"/>
    <a:srgbClr val="885F28"/>
    <a:srgbClr val="614074"/>
    <a:srgbClr val="3333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8588"/>
            <a:ext cx="7770813" cy="2103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E21A4-3ECB-4F53-BC4A-8F099D5B9D7A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244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059BA-3C47-4949-9104-FD2D811B46F1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530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Τεχνητή Νοημοσύνη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096543"/>
            <a:ext cx="8208912" cy="1752600"/>
          </a:xfrm>
        </p:spPr>
        <p:txBody>
          <a:bodyPr>
            <a:normAutofit fontScale="92500" lnSpcReduction="10000"/>
          </a:bodyPr>
          <a:lstStyle/>
          <a:p>
            <a:r>
              <a:rPr lang="el-GR" sz="3000" b="1" dirty="0" smtClean="0"/>
              <a:t>Ενότητα </a:t>
            </a:r>
            <a:r>
              <a:rPr lang="el-GR" sz="3000" b="1" dirty="0"/>
              <a:t>3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/>
              <a:t>Αλγόριθμοι Αναζήτησης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  <a:p>
            <a:r>
              <a:rPr lang="el-GR" sz="2600" dirty="0"/>
              <a:t>Κατερίνα Γεωργούλη</a:t>
            </a:r>
          </a:p>
          <a:p>
            <a:r>
              <a:rPr lang="el-GR" sz="26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0130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Δέντρο αναζήτησης </a:t>
            </a:r>
            <a:r>
              <a:rPr lang="el-GR" dirty="0"/>
              <a:t>για τα </a:t>
            </a:r>
            <a:r>
              <a:rPr lang="el-GR" dirty="0" smtClean="0"/>
              <a:t>δυο </a:t>
            </a:r>
            <a:r>
              <a:rPr lang="el-GR" dirty="0"/>
              <a:t>δ</a:t>
            </a:r>
            <a:r>
              <a:rPr lang="el-GR" dirty="0" smtClean="0"/>
              <a:t>οχεία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25307"/>
            <a:ext cx="7007212" cy="5832693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41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Μέρος </a:t>
            </a:r>
            <a:r>
              <a:rPr lang="el-GR" dirty="0" smtClean="0"/>
              <a:t>δέντρου </a:t>
            </a:r>
            <a:r>
              <a:rPr lang="el-GR" dirty="0"/>
              <a:t>α</a:t>
            </a:r>
            <a:r>
              <a:rPr lang="el-GR" dirty="0" smtClean="0"/>
              <a:t>ναζήτησης </a:t>
            </a:r>
            <a:r>
              <a:rPr lang="el-GR" dirty="0"/>
              <a:t>για </a:t>
            </a:r>
            <a:r>
              <a:rPr lang="el-GR" dirty="0" smtClean="0"/>
              <a:t>το</a:t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/>
              <a:t>8-Puzzles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904656" cy="544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Επίλυση </a:t>
            </a:r>
            <a:r>
              <a:rPr lang="el-GR" dirty="0"/>
              <a:t>π</a:t>
            </a:r>
            <a:r>
              <a:rPr lang="el-GR" dirty="0" smtClean="0"/>
              <a:t>ροβλήματος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Πρόβλημα προς επίλυση: </a:t>
            </a:r>
            <a:r>
              <a:rPr lang="el-GR" b="1" dirty="0">
                <a:solidFill>
                  <a:srgbClr val="004A82"/>
                </a:solidFill>
              </a:rPr>
              <a:t>P= (I,G,T,S)</a:t>
            </a:r>
          </a:p>
          <a:p>
            <a:pPr>
              <a:spcBef>
                <a:spcPts val="2400"/>
              </a:spcBef>
            </a:pPr>
            <a:r>
              <a:rPr lang="el-GR" dirty="0"/>
              <a:t>Επιλυμένο πρόβλημα: </a:t>
            </a:r>
            <a:r>
              <a:rPr lang="el-GR" b="1" dirty="0">
                <a:solidFill>
                  <a:srgbClr val="004A82"/>
                </a:solidFill>
              </a:rPr>
              <a:t>Ps= (V,A,F</a:t>
            </a:r>
            <a:r>
              <a:rPr lang="el-GR" b="1" dirty="0" smtClean="0">
                <a:solidFill>
                  <a:srgbClr val="004A82"/>
                </a:solidFill>
              </a:rPr>
              <a:t>,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4A82"/>
                </a:solidFill>
                <a:cs typeface="Times New Roman" pitchFamily="18" charset="0"/>
              </a:rPr>
              <a:t>G</a:t>
            </a:r>
            <a:r>
              <a:rPr lang="en-US" b="1" baseline="-25000" dirty="0">
                <a:solidFill>
                  <a:srgbClr val="004A82"/>
                </a:solidFill>
                <a:cs typeface="Times New Roman" pitchFamily="18" charset="0"/>
              </a:rPr>
              <a:t>S</a:t>
            </a:r>
            <a:r>
              <a:rPr lang="el-GR" b="1" dirty="0" smtClean="0">
                <a:solidFill>
                  <a:srgbClr val="004A82"/>
                </a:solidFill>
              </a:rPr>
              <a:t>)</a:t>
            </a:r>
            <a:endParaRPr lang="el-GR" b="1" dirty="0">
              <a:solidFill>
                <a:srgbClr val="004A82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Χαρακτηριστικά Επίλυσης:</a:t>
            </a:r>
          </a:p>
          <a:p>
            <a:pPr>
              <a:spcBef>
                <a:spcPts val="2400"/>
              </a:spcBef>
            </a:pPr>
            <a:r>
              <a:rPr lang="el-GR" dirty="0"/>
              <a:t>Το σύνολο των καταστάσεων που εξέτασε ο αλγόριθμος αναζήτησης </a:t>
            </a:r>
            <a:r>
              <a:rPr lang="el-GR" b="1" dirty="0">
                <a:solidFill>
                  <a:srgbClr val="004A82"/>
                </a:solidFill>
              </a:rPr>
              <a:t>(V)</a:t>
            </a:r>
          </a:p>
          <a:p>
            <a:pPr>
              <a:spcBef>
                <a:spcPts val="2400"/>
              </a:spcBef>
            </a:pPr>
            <a:r>
              <a:rPr lang="el-GR" dirty="0"/>
              <a:t>Ο αλγόριθμος που χρησιμοποιήθηκε </a:t>
            </a:r>
            <a:r>
              <a:rPr lang="el-GR" b="1" dirty="0">
                <a:solidFill>
                  <a:srgbClr val="004A82"/>
                </a:solidFill>
              </a:rPr>
              <a:t>(Α)</a:t>
            </a:r>
          </a:p>
          <a:p>
            <a:pPr>
              <a:spcBef>
                <a:spcPts val="2400"/>
              </a:spcBef>
            </a:pPr>
            <a:r>
              <a:rPr lang="el-GR" dirty="0"/>
              <a:t>Το σύνολο των λύσεων που βρέθηκαν </a:t>
            </a:r>
            <a:r>
              <a:rPr lang="el-GR" b="1" dirty="0">
                <a:solidFill>
                  <a:srgbClr val="004A82"/>
                </a:solidFill>
              </a:rPr>
              <a:t>(F)</a:t>
            </a:r>
          </a:p>
          <a:p>
            <a:pPr>
              <a:spcBef>
                <a:spcPts val="2400"/>
              </a:spcBef>
            </a:pPr>
            <a:r>
              <a:rPr lang="el-GR" dirty="0"/>
              <a:t>To σύνολο των τελικών καταστάσεων που εξετάστηκαν </a:t>
            </a:r>
            <a:r>
              <a:rPr lang="el-GR" b="1" dirty="0" smtClean="0">
                <a:solidFill>
                  <a:srgbClr val="004A82"/>
                </a:solidFill>
              </a:rPr>
              <a:t>(</a:t>
            </a:r>
            <a:r>
              <a:rPr lang="en-US" b="1" dirty="0">
                <a:solidFill>
                  <a:srgbClr val="004A82"/>
                </a:solidFill>
                <a:cs typeface="Times New Roman" pitchFamily="18" charset="0"/>
              </a:rPr>
              <a:t>G</a:t>
            </a:r>
            <a:r>
              <a:rPr lang="en-US" b="1" baseline="-25000" dirty="0">
                <a:solidFill>
                  <a:srgbClr val="004A82"/>
                </a:solidFill>
                <a:cs typeface="Times New Roman" pitchFamily="18" charset="0"/>
              </a:rPr>
              <a:t>S</a:t>
            </a:r>
            <a:r>
              <a:rPr lang="el-GR" b="1" dirty="0" smtClean="0">
                <a:solidFill>
                  <a:srgbClr val="004A82"/>
                </a:solidFill>
              </a:rPr>
              <a:t>)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93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</a:t>
            </a:r>
            <a:r>
              <a:rPr lang="el-GR" dirty="0" smtClean="0"/>
              <a:t>αλγορίθμων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V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l-GR" dirty="0" smtClean="0"/>
              <a:t> S,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Πολυπλοκότητα,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Εξαντλητική </a:t>
            </a:r>
            <a:r>
              <a:rPr lang="el-GR" dirty="0" smtClean="0"/>
              <a:t>αναζήτηση,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Πληρότητα,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Αποδοτικότητα.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34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Γενικός </a:t>
            </a:r>
            <a:r>
              <a:rPr lang="el-GR" dirty="0" smtClean="0"/>
              <a:t>αλγόριθμος </a:t>
            </a:r>
            <a:r>
              <a:rPr lang="el-GR" dirty="0"/>
              <a:t>α</a:t>
            </a:r>
            <a:r>
              <a:rPr lang="el-GR" dirty="0" smtClean="0"/>
              <a:t>ναζήτησης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Αλγόριθμος που περιγράφει τα βασικά βήματα αναζήτησης μέσα στο χώρο καταστάσεων που κάθε αλγόριθμος αναζήτησης οφείλει να περιέχει. </a:t>
            </a:r>
          </a:p>
          <a:p>
            <a:pPr>
              <a:spcBef>
                <a:spcPts val="2400"/>
              </a:spcBef>
            </a:pPr>
            <a:r>
              <a:rPr lang="el-GR" dirty="0"/>
              <a:t>Με απλές προσαρμογές μετατρέπεται σε συγκεκριμένο τυφλό ή ευριστικό αλγόριθμο.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06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Βήματα </a:t>
            </a:r>
            <a:r>
              <a:rPr lang="el-GR" dirty="0" smtClean="0"/>
              <a:t>γενικού </a:t>
            </a:r>
            <a:r>
              <a:rPr lang="el-GR" dirty="0"/>
              <a:t>α</a:t>
            </a:r>
            <a:r>
              <a:rPr lang="el-GR" dirty="0" smtClean="0"/>
              <a:t>λγορίθμου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Βάλε την αρχική κατάσταση στο μέτωπο </a:t>
            </a:r>
            <a:r>
              <a:rPr lang="el-GR" dirty="0" smtClean="0"/>
              <a:t>αναζήτησης,</a:t>
            </a:r>
            <a:endParaRPr lang="el-GR" dirty="0"/>
          </a:p>
          <a:p>
            <a:pPr marL="457200" indent="-457200">
              <a:spcBef>
                <a:spcPts val="18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dirty="0" smtClean="0"/>
              <a:t>Βγάλε </a:t>
            </a:r>
            <a:r>
              <a:rPr lang="el-GR" dirty="0"/>
              <a:t>από το μέτωπο αναζήτησης την πρώτη σε σειρά </a:t>
            </a:r>
            <a:r>
              <a:rPr lang="el-GR" dirty="0" smtClean="0"/>
              <a:t>κατάσταση,</a:t>
            </a:r>
            <a:endParaRPr lang="el-GR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Αν η κατάσταση είναι τελική τότε </a:t>
            </a:r>
            <a:r>
              <a:rPr lang="el-GR" b="1" dirty="0">
                <a:solidFill>
                  <a:srgbClr val="004A82"/>
                </a:solidFill>
              </a:rPr>
              <a:t>βρέθηκε </a:t>
            </a:r>
            <a:r>
              <a:rPr lang="el-GR" b="1" dirty="0" smtClean="0">
                <a:solidFill>
                  <a:srgbClr val="004A82"/>
                </a:solidFill>
              </a:rPr>
              <a:t>λύση,</a:t>
            </a:r>
            <a:endParaRPr lang="el-GR" b="1" dirty="0">
              <a:solidFill>
                <a:srgbClr val="004A82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Αν η αναζήτηση εντοπίσει κύκλο τότε  </a:t>
            </a:r>
            <a:r>
              <a:rPr lang="el-GR" b="1" dirty="0">
                <a:solidFill>
                  <a:srgbClr val="004A82"/>
                </a:solidFill>
              </a:rPr>
              <a:t>Πήγαινε στο  </a:t>
            </a:r>
            <a:r>
              <a:rPr lang="el-GR" b="1" dirty="0" smtClean="0">
                <a:solidFill>
                  <a:srgbClr val="004A82"/>
                </a:solidFill>
              </a:rPr>
              <a:t>2,</a:t>
            </a:r>
            <a:endParaRPr lang="el-GR" b="1" dirty="0">
              <a:solidFill>
                <a:srgbClr val="004A82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Εφάρμοσε τους τελεστές για να παράγεις τις </a:t>
            </a:r>
            <a:r>
              <a:rPr lang="el-GR" dirty="0" smtClean="0"/>
              <a:t>καταστάσεις-παιδιά,</a:t>
            </a:r>
            <a:endParaRPr lang="el-GR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Βάλε  τις νέες καταστάσεις-παιδιά στο μέτωπο αναζήτησης αφού αφαιρέσεις την κατάσταση-γονέα </a:t>
            </a:r>
            <a:r>
              <a:rPr lang="el-GR" b="1" dirty="0">
                <a:solidFill>
                  <a:srgbClr val="820000"/>
                </a:solidFill>
              </a:rPr>
              <a:t>και δημιούργησε το νέο μέτωπο αφού αναδιατάξεις τις καταστάσεις σύμφωνα με τον εφαρμοζόμενο αλγόριθμο </a:t>
            </a:r>
            <a:r>
              <a:rPr lang="el-GR" b="1" dirty="0" smtClean="0">
                <a:solidFill>
                  <a:srgbClr val="820000"/>
                </a:solidFill>
              </a:rPr>
              <a:t>αναζήτησης,</a:t>
            </a:r>
            <a:endParaRPr lang="el-GR" b="1" dirty="0">
              <a:solidFill>
                <a:srgbClr val="820000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Βάλε τη κατάσταση-γονέα στο κλειστό </a:t>
            </a:r>
            <a:r>
              <a:rPr lang="el-GR" dirty="0" smtClean="0"/>
              <a:t>σύνολο,</a:t>
            </a:r>
            <a:endParaRPr lang="el-GR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b="1" dirty="0">
                <a:solidFill>
                  <a:srgbClr val="004A82"/>
                </a:solidFill>
              </a:rPr>
              <a:t>Πήγαινε στο  </a:t>
            </a:r>
            <a:r>
              <a:rPr lang="el-GR" b="1" dirty="0" smtClean="0">
                <a:solidFill>
                  <a:srgbClr val="004A82"/>
                </a:solidFill>
              </a:rPr>
              <a:t>2.</a:t>
            </a:r>
            <a:endParaRPr lang="el-GR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84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Αναζήτηση </a:t>
            </a:r>
            <a:r>
              <a:rPr lang="el-GR" dirty="0" smtClean="0"/>
              <a:t>λύσεων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Γενικά σχόλια</a:t>
            </a:r>
          </a:p>
          <a:p>
            <a:pPr>
              <a:spcBef>
                <a:spcPts val="2400"/>
              </a:spcBef>
            </a:pPr>
            <a:r>
              <a:rPr lang="el-GR" dirty="0"/>
              <a:t> Η εύρεση λύσης επιτυγχάνεται με αναζήτηση μέσα στο </a:t>
            </a:r>
            <a:r>
              <a:rPr lang="el-GR" b="1" dirty="0">
                <a:solidFill>
                  <a:srgbClr val="820000"/>
                </a:solidFill>
              </a:rPr>
              <a:t>χώρο καταστάσεων. </a:t>
            </a:r>
          </a:p>
          <a:p>
            <a:pPr>
              <a:spcBef>
                <a:spcPts val="2400"/>
              </a:spcBef>
            </a:pPr>
            <a:r>
              <a:rPr lang="el-GR" dirty="0"/>
              <a:t> Η αναζήτηση αρχίζει από ένα μέτωπο στο οποίο περιέχεται μόνο η αρχική κατάσταση. Το μέτωπο αντιστοιχεί σε μια συλλογή μονοπατιών  (</a:t>
            </a:r>
            <a:r>
              <a:rPr lang="el-GR" b="1" dirty="0">
                <a:solidFill>
                  <a:srgbClr val="820000"/>
                </a:solidFill>
              </a:rPr>
              <a:t>ουρά μονοπατιών</a:t>
            </a:r>
            <a:r>
              <a:rPr lang="el-GR" dirty="0"/>
              <a:t>) με ένα μοναδικό μονοπάτι αυτό της αρχικής </a:t>
            </a:r>
            <a:r>
              <a:rPr lang="el-GR" dirty="0" smtClean="0"/>
              <a:t>κατάστασης.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Η διαδικασία αναζήτησης βασίζεται στην αποθήκευση και επέκταση του μερικών λύσεων  που αντιπροσωπεύει η ουρά </a:t>
            </a:r>
            <a:r>
              <a:rPr lang="el-GR" dirty="0" smtClean="0"/>
              <a:t>μονοπατιών.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42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Αναζήτηση </a:t>
            </a:r>
            <a:r>
              <a:rPr lang="el-GR" dirty="0" smtClean="0"/>
              <a:t>λύσεων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Γενικά σχόλια (συνέχεια)</a:t>
            </a:r>
          </a:p>
          <a:p>
            <a:pPr>
              <a:spcBef>
                <a:spcPts val="3000"/>
              </a:spcBef>
            </a:pPr>
            <a:r>
              <a:rPr lang="el-GR" dirty="0"/>
              <a:t>Η επιλογή της κατάστασης που θα επιλέγουμε  από τις καταστάσεις του μετώπου για να συνεχίσουμε την αναζήτησης εξαρτάται από τη </a:t>
            </a:r>
            <a:r>
              <a:rPr lang="el-GR" b="1" dirty="0">
                <a:solidFill>
                  <a:srgbClr val="820000"/>
                </a:solidFill>
              </a:rPr>
              <a:t>στρατηγική αναζήτησης (αλγόριθμο αναζήτησης</a:t>
            </a:r>
            <a:r>
              <a:rPr lang="el-GR" b="1" dirty="0" smtClean="0">
                <a:solidFill>
                  <a:srgbClr val="820000"/>
                </a:solidFill>
              </a:rPr>
              <a:t>). </a:t>
            </a:r>
            <a:endParaRPr lang="el-GR" b="1" dirty="0">
              <a:solidFill>
                <a:srgbClr val="820000"/>
              </a:solidFill>
            </a:endParaRPr>
          </a:p>
          <a:p>
            <a:pPr>
              <a:spcBef>
                <a:spcPts val="3000"/>
              </a:spcBef>
            </a:pPr>
            <a:r>
              <a:rPr lang="el-GR" dirty="0"/>
              <a:t>Κατά τη διαδικασία αναζήτησης χτίζεται ένα </a:t>
            </a:r>
            <a:r>
              <a:rPr lang="el-GR" b="1" dirty="0">
                <a:solidFill>
                  <a:srgbClr val="820000"/>
                </a:solidFill>
              </a:rPr>
              <a:t>δέντρο αναζήτησης </a:t>
            </a:r>
            <a:r>
              <a:rPr lang="el-GR" dirty="0"/>
              <a:t>(search tree) που περιλαμβάνει καταστάσεις του χώρου </a:t>
            </a:r>
            <a:r>
              <a:rPr lang="el-GR" dirty="0" smtClean="0"/>
              <a:t>καταστάσεων.</a:t>
            </a:r>
            <a:endParaRPr lang="el-GR" dirty="0"/>
          </a:p>
          <a:p>
            <a:pPr>
              <a:spcBef>
                <a:spcPts val="30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03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mtClean="0"/>
              <a:t>Ψευδοκώδικας </a:t>
            </a:r>
            <a:r>
              <a:rPr lang="el-GR" smtClean="0"/>
              <a:t>δ</a:t>
            </a:r>
            <a:r>
              <a:rPr lang="el-GR" smtClean="0"/>
              <a:t>ημιουργίας </a:t>
            </a:r>
            <a:r>
              <a:rPr lang="el-GR" dirty="0" smtClean="0"/>
              <a:t>δ</a:t>
            </a:r>
            <a:r>
              <a:rPr lang="el-GR" dirty="0" smtClean="0"/>
              <a:t>έντρου </a:t>
            </a:r>
            <a:r>
              <a:rPr lang="el-GR" dirty="0"/>
              <a:t>α</a:t>
            </a:r>
            <a:r>
              <a:rPr lang="el-GR" dirty="0" smtClean="0"/>
              <a:t>ναζήτησης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4213" y="1484313"/>
            <a:ext cx="8064500" cy="4878387"/>
          </a:xfrm>
          <a:prstGeom prst="rect">
            <a:avLst/>
          </a:prstGeom>
          <a:solidFill>
            <a:srgbClr val="E6E6E6"/>
          </a:solidFill>
          <a:ln w="9360">
            <a:noFill/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function</a:t>
            </a: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 TreeSearch (</a:t>
            </a:r>
            <a:r>
              <a:rPr lang="el-GR" sz="2200" i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problem, strategy</a:t>
            </a: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) </a:t>
            </a:r>
          </a:p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returns </a:t>
            </a: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 </a:t>
            </a:r>
            <a:r>
              <a:rPr lang="el-GR" sz="2200" b="1" dirty="0">
                <a:solidFill>
                  <a:srgbClr val="006600"/>
                </a:solidFill>
                <a:latin typeface="+mn-lt"/>
                <a:ea typeface="SimSun" charset="-122"/>
                <a:cs typeface="Times New Roman" pitchFamily="18" charset="0"/>
              </a:rPr>
              <a:t>λύση</a:t>
            </a:r>
            <a:r>
              <a:rPr lang="el-GR" sz="2200" i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 ή  </a:t>
            </a:r>
            <a:r>
              <a:rPr lang="el-GR" sz="2200" b="1" dirty="0">
                <a:solidFill>
                  <a:srgbClr val="820000"/>
                </a:solidFill>
                <a:latin typeface="+mn-lt"/>
                <a:ea typeface="SimSun" charset="-122"/>
                <a:cs typeface="Times New Roman" pitchFamily="18" charset="0"/>
              </a:rPr>
              <a:t>αποτυχία</a:t>
            </a:r>
          </a:p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i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	</a:t>
            </a: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αρχικοποίηση δένδρου τοποθετώντας στην κορυφή την αρχική κατάσταση του προβλήματος</a:t>
            </a:r>
          </a:p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	</a:t>
            </a: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loop do</a:t>
            </a:r>
          </a:p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	    </a:t>
            </a: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if</a:t>
            </a: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 δεν υπάρχουν καταστάσεις προς επέκταση </a:t>
            </a: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then</a:t>
            </a:r>
          </a:p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		return </a:t>
            </a:r>
            <a:r>
              <a:rPr lang="el-GR" sz="2200" b="1" dirty="0">
                <a:solidFill>
                  <a:srgbClr val="820000"/>
                </a:solidFill>
                <a:latin typeface="+mn-lt"/>
                <a:ea typeface="SimSun" charset="-122"/>
                <a:cs typeface="Times New Roman" pitchFamily="18" charset="0"/>
              </a:rPr>
              <a:t>failure</a:t>
            </a:r>
          </a:p>
          <a:p>
            <a:pPr marL="1616075" indent="-1616075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i="1" dirty="0">
                <a:solidFill>
                  <a:srgbClr val="C00000"/>
                </a:solidFill>
                <a:latin typeface="+mn-lt"/>
                <a:ea typeface="SimSun" charset="-122"/>
                <a:cs typeface="Times New Roman" pitchFamily="18" charset="0"/>
              </a:rPr>
              <a:t>                       </a:t>
            </a: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else  επέλεξε </a:t>
            </a: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προς επέκταση έναν από τους κόμβους-φύλλα σύμφωνα με την ακολουθούμενη στρατηγική</a:t>
            </a:r>
          </a:p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	     </a:t>
            </a: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if</a:t>
            </a: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 ο κόμβος αντιστοιχεί σε μια κατάσταση-στόχο</a:t>
            </a:r>
            <a:r>
              <a:rPr lang="el-GR" sz="2200" i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	</a:t>
            </a:r>
          </a:p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i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	              </a:t>
            </a: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return</a:t>
            </a:r>
            <a:r>
              <a:rPr lang="el-GR" sz="2200" i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την αντίστοιχη </a:t>
            </a:r>
            <a:r>
              <a:rPr lang="el-GR" sz="2200" i="1" dirty="0">
                <a:solidFill>
                  <a:srgbClr val="006600"/>
                </a:solidFill>
                <a:latin typeface="+mn-lt"/>
                <a:ea typeface="SimSun" charset="-122"/>
                <a:cs typeface="Times New Roman" pitchFamily="18" charset="0"/>
              </a:rPr>
              <a:t>λύση </a:t>
            </a:r>
          </a:p>
          <a:p>
            <a:pPr marL="1616075" indent="-1616075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                       </a:t>
            </a: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else</a:t>
            </a:r>
            <a:r>
              <a:rPr lang="el-GR" sz="2200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 επέκτεινε τον κόμβο προς τους κόμβους-παιδιά του, κρεμώντας τα στο δένδρο 	</a:t>
            </a:r>
          </a:p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	en</a:t>
            </a:r>
            <a:r>
              <a:rPr lang="en-US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d</a:t>
            </a:r>
            <a:r>
              <a:rPr lang="el-GR" sz="2200" b="1" dirty="0">
                <a:solidFill>
                  <a:srgbClr val="000000"/>
                </a:solidFill>
                <a:latin typeface="+mn-lt"/>
                <a:ea typeface="SimSun" charset="-122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8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Κύκλος </a:t>
            </a:r>
            <a:r>
              <a:rPr lang="el-GR" dirty="0" smtClean="0"/>
              <a:t>ανάπτυξης </a:t>
            </a:r>
            <a:r>
              <a:rPr lang="el-GR" dirty="0" smtClean="0"/>
              <a:t>δ</a:t>
            </a:r>
            <a:r>
              <a:rPr lang="el-GR" dirty="0" smtClean="0"/>
              <a:t>έντρου </a:t>
            </a:r>
            <a:r>
              <a:rPr lang="el-GR" dirty="0"/>
              <a:t>α</a:t>
            </a:r>
            <a:r>
              <a:rPr lang="el-GR" dirty="0" smtClean="0"/>
              <a:t>ναζήτησης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204864"/>
            <a:ext cx="3970784" cy="2448272"/>
          </a:xfrm>
        </p:spPr>
        <p:txBody>
          <a:bodyPr/>
          <a:lstStyle/>
          <a:p>
            <a:pPr marL="0" indent="0">
              <a:buNone/>
            </a:pPr>
            <a:r>
              <a:rPr lang="el-GR" u="sng" dirty="0"/>
              <a:t>Τρέχων Κύκλος Αναζήτησης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820000"/>
                </a:solidFill>
              </a:rPr>
              <a:t>Μέτωπο: &lt;Θ, Γ, Ε&gt;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Ουρά: &lt;ΑΒΔΘ, ΑΓ, ΑΕ&gt;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>
                <a:solidFill>
                  <a:srgbClr val="1F4923"/>
                </a:solidFill>
              </a:rPr>
              <a:t>Κλειστό: {Α, Β, Δ}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grpSp>
        <p:nvGrpSpPr>
          <p:cNvPr id="33" name="37 - Ομάδα"/>
          <p:cNvGrpSpPr>
            <a:grpSpLocks/>
          </p:cNvGrpSpPr>
          <p:nvPr/>
        </p:nvGrpSpPr>
        <p:grpSpPr bwMode="auto">
          <a:xfrm>
            <a:off x="3995936" y="1340768"/>
            <a:ext cx="4251325" cy="4252575"/>
            <a:chOff x="2073275" y="1514475"/>
            <a:chExt cx="4251325" cy="4252913"/>
          </a:xfrm>
        </p:grpSpPr>
        <p:sp>
          <p:nvSpPr>
            <p:cNvPr id="34" name="Oval 1"/>
            <p:cNvSpPr>
              <a:spLocks noChangeArrowheads="1"/>
            </p:cNvSpPr>
            <p:nvPr/>
          </p:nvSpPr>
          <p:spPr bwMode="auto">
            <a:xfrm rot="7965474">
              <a:off x="4668044" y="1627982"/>
              <a:ext cx="1079500" cy="1871662"/>
            </a:xfrm>
            <a:prstGeom prst="ellipse">
              <a:avLst/>
            </a:prstGeom>
            <a:solidFill>
              <a:srgbClr val="F0F8F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5" name="Oval 1"/>
            <p:cNvSpPr>
              <a:spLocks noChangeArrowheads="1"/>
            </p:cNvSpPr>
            <p:nvPr/>
          </p:nvSpPr>
          <p:spPr bwMode="auto">
            <a:xfrm rot="1685644">
              <a:off x="2865438" y="1514475"/>
              <a:ext cx="1700212" cy="3827463"/>
            </a:xfrm>
            <a:prstGeom prst="ellipse">
              <a:avLst/>
            </a:prstGeom>
            <a:solidFill>
              <a:srgbClr val="F0F8F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6" name="Oval 1"/>
            <p:cNvSpPr>
              <a:spLocks noChangeArrowheads="1"/>
            </p:cNvSpPr>
            <p:nvPr/>
          </p:nvSpPr>
          <p:spPr bwMode="auto">
            <a:xfrm>
              <a:off x="4140200" y="1773238"/>
              <a:ext cx="1079500" cy="1871662"/>
            </a:xfrm>
            <a:prstGeom prst="ellipse">
              <a:avLst/>
            </a:prstGeom>
            <a:solidFill>
              <a:srgbClr val="F0F8F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7" name="Freeform 3"/>
            <p:cNvSpPr>
              <a:spLocks noChangeArrowheads="1"/>
            </p:cNvSpPr>
            <p:nvPr/>
          </p:nvSpPr>
          <p:spPr bwMode="auto">
            <a:xfrm>
              <a:off x="4213225" y="1951038"/>
              <a:ext cx="2111375" cy="1600200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9999">
                <a:alpha val="41960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8" name="Freeform 4"/>
            <p:cNvSpPr>
              <a:spLocks noChangeArrowheads="1"/>
            </p:cNvSpPr>
            <p:nvPr/>
          </p:nvSpPr>
          <p:spPr bwMode="auto">
            <a:xfrm>
              <a:off x="2979738" y="1824038"/>
              <a:ext cx="2193925" cy="3233737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009999">
                <a:alpha val="41960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195638" y="2771775"/>
              <a:ext cx="628650" cy="449263"/>
            </a:xfrm>
            <a:prstGeom prst="ellipse">
              <a:avLst/>
            </a:prstGeom>
            <a:solidFill>
              <a:srgbClr val="99FF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tIns="91440"/>
            <a:lstStyle/>
            <a:p>
              <a:pPr marL="0" marR="0" lvl="0" indent="0" defTabSz="44926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</a:rPr>
                <a:t>B</a:t>
              </a: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4364038" y="2852738"/>
              <a:ext cx="628650" cy="446087"/>
            </a:xfrm>
            <a:prstGeom prst="ellipse">
              <a:avLst/>
            </a:prstGeom>
            <a:solidFill>
              <a:srgbClr val="C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tIns="91440"/>
            <a:lstStyle/>
            <a:p>
              <a:pPr marL="0" marR="0" lvl="0" indent="0" defTabSz="44926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</a:rPr>
                <a:t>Γ</a:t>
              </a:r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5354638" y="2771775"/>
              <a:ext cx="630237" cy="447675"/>
            </a:xfrm>
            <a:prstGeom prst="ellipse">
              <a:avLst/>
            </a:prstGeom>
            <a:solidFill>
              <a:srgbClr val="C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tIns="91440"/>
            <a:lstStyle/>
            <a:p>
              <a:pPr marL="0" marR="0" lvl="0" indent="0" defTabSz="44926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</a:rPr>
                <a:t>E</a:t>
              </a:r>
            </a:p>
          </p:txBody>
        </p:sp>
        <p:sp>
          <p:nvSpPr>
            <p:cNvPr id="42" name="Oval 10"/>
            <p:cNvSpPr>
              <a:spLocks noChangeArrowheads="1"/>
            </p:cNvSpPr>
            <p:nvPr/>
          </p:nvSpPr>
          <p:spPr bwMode="auto">
            <a:xfrm>
              <a:off x="3138488" y="3576638"/>
              <a:ext cx="627062" cy="446087"/>
            </a:xfrm>
            <a:prstGeom prst="ellipse">
              <a:avLst/>
            </a:prstGeom>
            <a:solidFill>
              <a:srgbClr val="99FF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tIns="91440"/>
            <a:lstStyle/>
            <a:p>
              <a:pPr marL="0" marR="0" lvl="0" indent="0" defTabSz="44926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</a:rPr>
                <a:t>Δ</a:t>
              </a:r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4364038" y="2046288"/>
              <a:ext cx="628650" cy="446087"/>
            </a:xfrm>
            <a:prstGeom prst="ellipse">
              <a:avLst/>
            </a:prstGeom>
            <a:solidFill>
              <a:srgbClr val="99FF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tIns="91440"/>
            <a:lstStyle/>
            <a:p>
              <a:pPr marL="0" marR="0" lvl="0" indent="0" defTabSz="44926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</a:rPr>
                <a:t>A</a:t>
              </a: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2843213" y="4508500"/>
              <a:ext cx="631825" cy="447675"/>
            </a:xfrm>
            <a:prstGeom prst="ellipse">
              <a:avLst/>
            </a:prstGeom>
            <a:solidFill>
              <a:srgbClr val="C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tIns="91440"/>
            <a:lstStyle/>
            <a:p>
              <a:pPr marL="0" marR="0" lvl="0" indent="0" defTabSz="44926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l-GR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Θ</a:t>
              </a:r>
              <a:endPara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4633913" y="2530475"/>
              <a:ext cx="1587" cy="3222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2073275" y="4221163"/>
              <a:ext cx="49530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2073275" y="5008563"/>
              <a:ext cx="49530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4343400" y="4221163"/>
              <a:ext cx="49530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2566988" y="3255963"/>
              <a:ext cx="631825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4933950" y="3343275"/>
              <a:ext cx="6318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 flipH="1">
              <a:off x="3732213" y="2449513"/>
              <a:ext cx="709612" cy="4032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>
              <a:off x="4951413" y="2398713"/>
              <a:ext cx="606425" cy="3683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" name="Line 21"/>
            <p:cNvSpPr>
              <a:spLocks noChangeShapeType="1"/>
            </p:cNvSpPr>
            <p:nvPr/>
          </p:nvSpPr>
          <p:spPr bwMode="auto">
            <a:xfrm flipH="1">
              <a:off x="3132138" y="4005263"/>
              <a:ext cx="215900" cy="5032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5399088" y="5570538"/>
              <a:ext cx="39687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" name="Freeform 24"/>
            <p:cNvSpPr>
              <a:spLocks noChangeArrowheads="1"/>
            </p:cNvSpPr>
            <p:nvPr/>
          </p:nvSpPr>
          <p:spPr bwMode="auto">
            <a:xfrm>
              <a:off x="3984625" y="2862263"/>
              <a:ext cx="2051050" cy="2030412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2844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56" name="30 - Ευθύγραμμο βέλος σύνδεσης"/>
            <p:cNvCxnSpPr>
              <a:cxnSpLocks noChangeShapeType="1"/>
            </p:cNvCxnSpPr>
            <p:nvPr/>
          </p:nvCxnSpPr>
          <p:spPr bwMode="auto">
            <a:xfrm>
              <a:off x="3492500" y="3213100"/>
              <a:ext cx="0" cy="427038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337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Εισαγωγή στην Τεχνητή Νοημοσύνη</a:t>
            </a:r>
          </a:p>
          <a:p>
            <a:pPr>
              <a:spcBef>
                <a:spcPts val="18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Επίλυση προβλημάτων</a:t>
            </a:r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820000"/>
                </a:solidFill>
              </a:rPr>
              <a:t>Αλγόριθμοι Αναζήτησης</a:t>
            </a:r>
          </a:p>
          <a:p>
            <a:pPr lvl="1">
              <a:spcBef>
                <a:spcPts val="1800"/>
              </a:spcBef>
            </a:pPr>
            <a:r>
              <a:rPr lang="el-GR" dirty="0" smtClean="0"/>
              <a:t>Τυφλοί Αλγόριθμοι Αναζήτησης</a:t>
            </a:r>
          </a:p>
          <a:p>
            <a:pPr lvl="1">
              <a:spcBef>
                <a:spcPts val="1800"/>
              </a:spcBef>
            </a:pPr>
            <a:r>
              <a:rPr lang="el-GR" dirty="0" smtClean="0"/>
              <a:t>Ευριστικοί Αλγόριθμοι Αναζήτησης</a:t>
            </a:r>
          </a:p>
          <a:p>
            <a:pPr>
              <a:spcBef>
                <a:spcPts val="1800"/>
              </a:spcBef>
            </a:pP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Αναπαράσταση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Γνώσης</a:t>
            </a:r>
          </a:p>
          <a:p>
            <a:pPr>
              <a:spcBef>
                <a:spcPts val="18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Συστήματα βασισμένα στη γνώση</a:t>
            </a:r>
          </a:p>
          <a:p>
            <a:pPr>
              <a:spcBef>
                <a:spcPts val="18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Μηχανική Μάθηση</a:t>
            </a:r>
          </a:p>
          <a:p>
            <a:pPr>
              <a:spcBef>
                <a:spcPts val="1800"/>
              </a:spcBef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Νοήμονες πράκτορες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94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Πολυπλοκότητα </a:t>
            </a:r>
            <a:r>
              <a:rPr lang="el-GR" dirty="0" smtClean="0"/>
              <a:t>αλγορίθμων </a:t>
            </a:r>
            <a:r>
              <a:rPr lang="el-GR" dirty="0"/>
              <a:t>α</a:t>
            </a:r>
            <a:r>
              <a:rPr lang="el-GR" dirty="0" smtClean="0"/>
              <a:t>ναζήτησης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Για να εκτιμήσουμε την αποτελεσματικότητα ενός αλγορίθμου αναζήτησης εξετάζουμε: 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το </a:t>
            </a:r>
            <a:r>
              <a:rPr lang="el-GR" b="1" dirty="0"/>
              <a:t>κόστος αναζήτησης </a:t>
            </a:r>
            <a:r>
              <a:rPr lang="el-GR" dirty="0"/>
              <a:t>(που εξαρτάται από την πολυπλοκότητα) ή και </a:t>
            </a:r>
          </a:p>
          <a:p>
            <a:pPr>
              <a:spcBef>
                <a:spcPts val="1200"/>
              </a:spcBef>
            </a:pPr>
            <a:r>
              <a:rPr lang="el-GR" dirty="0"/>
              <a:t>το </a:t>
            </a:r>
            <a:r>
              <a:rPr lang="el-GR" b="1" dirty="0"/>
              <a:t>κόστος λύσης </a:t>
            </a:r>
            <a:r>
              <a:rPr lang="el-GR" dirty="0"/>
              <a:t>(δηλ. το κόστος διαδρομής της λύσης που βρέθηκε)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dirty="0"/>
              <a:t>Σε αυτή την περίπτωση κοιτάμε το ολικό κόστος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dirty="0"/>
              <a:t>Η βαρύτητα που προσδίδουμε στο κάθε κόστος εξαρτάται από την εφαρμογή.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dirty="0"/>
              <a:t>Άλλοτε θέλουμε μια πολύ καλή (ή και τη βέλτιστη) λύση χωρίς να μας απασχολεί ο χρόνος που θα ξοδέψουμε για να τη βρούμε.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dirty="0"/>
              <a:t>Άλλοτε θέλουμε μια (οποιαδήποτε) λύση γρήγορα.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0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</a:t>
            </a:r>
            <a:r>
              <a:rPr lang="el-GR" dirty="0" smtClean="0"/>
              <a:t>αναζήτησης </a:t>
            </a:r>
            <a:r>
              <a:rPr lang="el-GR" dirty="0"/>
              <a:t>λ</a:t>
            </a:r>
            <a:r>
              <a:rPr lang="el-GR" dirty="0" smtClean="0"/>
              <a:t>ύσης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Τυφλοί </a:t>
            </a:r>
          </a:p>
          <a:p>
            <a:r>
              <a:rPr lang="el-GR" dirty="0" smtClean="0"/>
              <a:t>Αναζήτηση </a:t>
            </a:r>
            <a:r>
              <a:rPr lang="el-GR" dirty="0"/>
              <a:t>Πρώτα σε </a:t>
            </a:r>
            <a:r>
              <a:rPr lang="el-GR" dirty="0" smtClean="0"/>
              <a:t>βάθος,</a:t>
            </a:r>
            <a:endParaRPr lang="el-GR" dirty="0"/>
          </a:p>
          <a:p>
            <a:r>
              <a:rPr lang="el-GR" dirty="0" smtClean="0"/>
              <a:t>Αναζήτηση </a:t>
            </a:r>
            <a:r>
              <a:rPr lang="el-GR" dirty="0"/>
              <a:t>Πρώτα σε </a:t>
            </a:r>
            <a:r>
              <a:rPr lang="el-GR" dirty="0" smtClean="0"/>
              <a:t>πλάτος,</a:t>
            </a:r>
            <a:endParaRPr lang="el-GR" dirty="0"/>
          </a:p>
          <a:p>
            <a:r>
              <a:rPr lang="el-GR" dirty="0" smtClean="0"/>
              <a:t>Επαναληπτική Εκβάθυνση,</a:t>
            </a:r>
            <a:endParaRPr lang="el-GR" dirty="0"/>
          </a:p>
          <a:p>
            <a:r>
              <a:rPr lang="el-GR" dirty="0" smtClean="0"/>
              <a:t>Αναζήτηση </a:t>
            </a:r>
            <a:r>
              <a:rPr lang="el-GR" dirty="0"/>
              <a:t>διπλής </a:t>
            </a:r>
            <a:r>
              <a:rPr lang="el-GR" dirty="0" smtClean="0"/>
              <a:t>Κατεύθυνσης,</a:t>
            </a:r>
            <a:endParaRPr lang="el-GR" dirty="0"/>
          </a:p>
          <a:p>
            <a:r>
              <a:rPr lang="el-GR" dirty="0" smtClean="0"/>
              <a:t>Επέκτασης </a:t>
            </a:r>
            <a:r>
              <a:rPr lang="el-GR" dirty="0"/>
              <a:t>και </a:t>
            </a:r>
            <a:r>
              <a:rPr lang="el-GR" dirty="0" smtClean="0"/>
              <a:t>Οριοθέτησης,</a:t>
            </a:r>
            <a:endParaRPr lang="el-GR" dirty="0"/>
          </a:p>
          <a:p>
            <a:r>
              <a:rPr lang="el-GR" dirty="0" smtClean="0"/>
              <a:t>Ακτινωτή Αναζήτηση.</a:t>
            </a: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Ευριστικοί</a:t>
            </a:r>
          </a:p>
          <a:p>
            <a:r>
              <a:rPr lang="el-GR" dirty="0" smtClean="0"/>
              <a:t>Αναρρίχηση Λόφων,</a:t>
            </a:r>
            <a:endParaRPr lang="el-GR" dirty="0"/>
          </a:p>
          <a:p>
            <a:r>
              <a:rPr lang="el-GR" dirty="0" smtClean="0"/>
              <a:t>Αναζήτηση </a:t>
            </a:r>
            <a:r>
              <a:rPr lang="el-GR" dirty="0"/>
              <a:t>Πρώτα το </a:t>
            </a:r>
            <a:r>
              <a:rPr lang="el-GR" dirty="0" smtClean="0"/>
              <a:t>Καλύτερο,</a:t>
            </a:r>
            <a:endParaRPr lang="el-GR" dirty="0"/>
          </a:p>
          <a:p>
            <a:r>
              <a:rPr lang="el-GR" dirty="0" smtClean="0"/>
              <a:t>Α*.</a:t>
            </a: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Παιχνιδιών 2 ατόμων</a:t>
            </a:r>
          </a:p>
          <a:p>
            <a:r>
              <a:rPr lang="el-GR" dirty="0" smtClean="0"/>
              <a:t>Αναζήτηση Μέγιστου-Ελάχιστου,</a:t>
            </a:r>
            <a:endParaRPr lang="el-GR" dirty="0"/>
          </a:p>
          <a:p>
            <a:r>
              <a:rPr lang="el-GR" dirty="0" smtClean="0"/>
              <a:t>Άλφα-Βήτα.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79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98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15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Κατερίνα Γεωργούλη 2014. Κατερίνα Γεωργούλη. </a:t>
            </a:r>
            <a:r>
              <a:rPr lang="el-GR" sz="2000" dirty="0"/>
              <a:t>«Τεχνητή Νοημοσύνη (Θ). Ενότητα 3: Αλγόριθμοι Αναζήτησης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818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8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1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933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</a:t>
            </a:r>
            <a:r>
              <a:rPr lang="el-GR" dirty="0" smtClean="0"/>
              <a:t>αναζήτησης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Αλγόριθμοι που αναζητούν τη λύση σε ένα πρόβλημα με τυποποιημένο τρόπο.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Τυφλοί</a:t>
            </a:r>
            <a:r>
              <a:rPr lang="en-US" dirty="0" smtClean="0"/>
              <a:t> </a:t>
            </a:r>
            <a:r>
              <a:rPr lang="el-GR" dirty="0" smtClean="0"/>
              <a:t>Αλγόριθμοι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Ευριστικοί Αλγόριθμοι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Αλγόριθμοι Παιγνίων Δυο Αντιπάλων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2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Χώρος </a:t>
            </a:r>
            <a:r>
              <a:rPr lang="el-GR" dirty="0" smtClean="0"/>
              <a:t>αναζήτησης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129614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dirty="0"/>
              <a:t>Οι αλγόριθμοι αναζήτησης περιορίζονται στο </a:t>
            </a:r>
            <a:r>
              <a:rPr lang="el-GR" b="1" dirty="0">
                <a:solidFill>
                  <a:srgbClr val="004A82"/>
                </a:solidFill>
              </a:rPr>
              <a:t>Χώρο Αναζήτησης – Search Space </a:t>
            </a:r>
            <a:r>
              <a:rPr lang="el-GR" dirty="0"/>
              <a:t>(υποσύνολο χώρου καταστάσεων</a:t>
            </a:r>
            <a:r>
              <a:rPr lang="el-GR" dirty="0" smtClean="0"/>
              <a:t>)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20482" name="Picture 2" descr="https://encrypted-tbn0.gstatic.com/images?q=tbn:ANd9GcRU5tljfL7f_9odr-izHqb1db7RSUBuEihbA7YrRL96AQywEnBx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140968"/>
            <a:ext cx="3212181" cy="273630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6" name="Rectangle 9"/>
          <p:cNvSpPr/>
          <p:nvPr/>
        </p:nvSpPr>
        <p:spPr>
          <a:xfrm>
            <a:off x="4572000" y="5949280"/>
            <a:ext cx="4355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100" dirty="0" smtClean="0">
                <a:latin typeface="+mn-lt"/>
              </a:rPr>
              <a:t>Πηγή: </a:t>
            </a:r>
            <a:r>
              <a:rPr lang="en-US" sz="1100" dirty="0" smtClean="0">
                <a:latin typeface="+mn-lt"/>
              </a:rPr>
              <a:t>comwikimedia.orgmons. </a:t>
            </a:r>
            <a:endParaRPr lang="el-GR" sz="1100" dirty="0">
              <a:latin typeface="+mn-lt"/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67544" y="2636912"/>
            <a:ext cx="4824536" cy="3240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Δένδρο Αναζήτησης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σχηματίζεται δυναμικά καθώς ο αλγόριθμος αναζήτησης ανιχνεύει όλες τις δυνατόν να σχηματιστούν πορείες (ακολουθίες διαδοχικών καταστάσεων) κατά την προσπάθεια ανεύρεσης μιας ή περισσοτέρων λύσεων μέσα στο χώρο αναζήτησης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Χώρος και αντίστοιχο </a:t>
            </a:r>
            <a:r>
              <a:rPr lang="el-GR" dirty="0" smtClean="0"/>
              <a:t>δέντρο </a:t>
            </a:r>
            <a:r>
              <a:rPr lang="el-GR" dirty="0"/>
              <a:t>α</a:t>
            </a:r>
            <a:r>
              <a:rPr lang="el-GR" dirty="0" smtClean="0"/>
              <a:t>ναζήτησης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για τον </a:t>
            </a:r>
            <a:r>
              <a:rPr lang="el-GR" sz="3200" dirty="0" smtClean="0"/>
              <a:t>περιοδεύοντα </a:t>
            </a:r>
            <a:r>
              <a:rPr lang="el-GR" sz="3200" dirty="0"/>
              <a:t>π</a:t>
            </a:r>
            <a:r>
              <a:rPr lang="el-GR" sz="3200" dirty="0" smtClean="0"/>
              <a:t>ωλητή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347864" y="2492896"/>
            <a:ext cx="5400154" cy="3888953"/>
            <a:chOff x="1614" y="4599"/>
            <a:chExt cx="8104" cy="6273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718" y="587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B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354" y="5842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Γ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727" y="5842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E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755" y="6972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Δ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144" y="9114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Ε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690" y="9114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Ι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54" y="7085"/>
              <a:ext cx="720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Κ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7727" y="7085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Θ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268" y="9146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Β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8631" y="798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Ι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6823" y="798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Δ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8998" y="9082"/>
              <a:ext cx="720" cy="5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Κ</a:t>
              </a: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7404" y="9146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Ζ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145" y="8554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5,10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580" y="861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7,0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286" y="8578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420" y="861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3,16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614" y="8672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964" y="7537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3,16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6978" y="7584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4,47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8540" y="7584"/>
              <a:ext cx="724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7,00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3788" y="7569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4,47</a:t>
              </a: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5354" y="459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A</a:t>
              </a: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1738" y="8102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Ζ</a:t>
              </a: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738" y="911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Η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772" y="798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Θ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2416" y="652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5,10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031" y="6552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19,65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7614" y="652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3,0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5015" y="539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11,18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3772" y="9684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(15,75)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2416" y="9684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(14,42)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5467" y="9571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(19,73)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8179" y="9571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(12,87)</a:t>
              </a: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5693" y="5164"/>
              <a:ext cx="0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5693" y="6407"/>
              <a:ext cx="0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3094" y="6407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433" y="7424"/>
              <a:ext cx="678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>
              <a:off x="2190" y="7424"/>
              <a:ext cx="678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H="1">
              <a:off x="3546" y="8554"/>
              <a:ext cx="452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337" y="8554"/>
              <a:ext cx="678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H="1">
              <a:off x="6612" y="8554"/>
              <a:ext cx="437" cy="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7275" y="8554"/>
              <a:ext cx="452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8066" y="6407"/>
              <a:ext cx="0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 flipH="1">
              <a:off x="7162" y="7650"/>
              <a:ext cx="791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8292" y="7650"/>
              <a:ext cx="791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9178" y="8548"/>
              <a:ext cx="108" cy="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6710" y="9797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(14,01)</a:t>
              </a:r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2529" y="832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(11,42)</a:t>
              </a:r>
            </a:p>
          </p:txBody>
        </p:sp>
        <p:sp>
          <p:nvSpPr>
            <p:cNvPr id="55" name="Text Box 53"/>
            <p:cNvSpPr txBox="1">
              <a:spLocks noChangeArrowheads="1"/>
            </p:cNvSpPr>
            <p:nvPr/>
          </p:nvSpPr>
          <p:spPr bwMode="auto">
            <a:xfrm>
              <a:off x="4563" y="8215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(12,73)</a:t>
              </a:r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8518" y="606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(2,24)</a:t>
              </a:r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3546" y="606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(3,16)</a:t>
              </a:r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3546" y="7085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(8,26)</a:t>
              </a:r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7630" y="8360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(9,71)</a:t>
              </a: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6145" y="606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(11,18)</a:t>
              </a:r>
            </a:p>
          </p:txBody>
        </p:sp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6145" y="719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(30,83)</a:t>
              </a:r>
            </a:p>
          </p:txBody>
        </p:sp>
        <p:sp>
          <p:nvSpPr>
            <p:cNvPr id="62" name="Text Box 60"/>
            <p:cNvSpPr txBox="1">
              <a:spLocks noChangeArrowheads="1"/>
            </p:cNvSpPr>
            <p:nvPr/>
          </p:nvSpPr>
          <p:spPr bwMode="auto">
            <a:xfrm>
              <a:off x="8518" y="719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(5,24)</a:t>
              </a:r>
            </a:p>
          </p:txBody>
        </p:sp>
        <p:sp>
          <p:nvSpPr>
            <p:cNvPr id="63" name="Text Box 61"/>
            <p:cNvSpPr txBox="1">
              <a:spLocks noChangeArrowheads="1"/>
            </p:cNvSpPr>
            <p:nvPr/>
          </p:nvSpPr>
          <p:spPr bwMode="auto">
            <a:xfrm>
              <a:off x="4111" y="4825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3,16</a:t>
              </a:r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6823" y="4938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2,24</a:t>
              </a: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H="1">
              <a:off x="3235" y="4938"/>
              <a:ext cx="2119" cy="9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6045" y="5064"/>
              <a:ext cx="1729" cy="9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4789" y="10249"/>
              <a:ext cx="720" cy="5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Κ</a:t>
              </a: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auto">
            <a:xfrm>
              <a:off x="7501" y="10249"/>
              <a:ext cx="720" cy="5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Η</a:t>
              </a:r>
            </a:p>
          </p:txBody>
        </p:sp>
        <p:sp>
          <p:nvSpPr>
            <p:cNvPr id="69" name="Text Box 67"/>
            <p:cNvSpPr txBox="1">
              <a:spLocks noChangeArrowheads="1"/>
            </p:cNvSpPr>
            <p:nvPr/>
          </p:nvSpPr>
          <p:spPr bwMode="auto">
            <a:xfrm>
              <a:off x="8292" y="1058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(15,87)</a:t>
              </a:r>
            </a:p>
          </p:txBody>
        </p:sp>
        <p:sp>
          <p:nvSpPr>
            <p:cNvPr id="70" name="Text Box 68"/>
            <p:cNvSpPr txBox="1">
              <a:spLocks noChangeArrowheads="1"/>
            </p:cNvSpPr>
            <p:nvPr/>
          </p:nvSpPr>
          <p:spPr bwMode="auto">
            <a:xfrm>
              <a:off x="5580" y="1058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(25,56)</a:t>
              </a:r>
            </a:p>
          </p:txBody>
        </p:sp>
        <p:sp>
          <p:nvSpPr>
            <p:cNvPr id="71" name="Text Box 69"/>
            <p:cNvSpPr txBox="1">
              <a:spLocks noChangeArrowheads="1"/>
            </p:cNvSpPr>
            <p:nvPr/>
          </p:nvSpPr>
          <p:spPr bwMode="auto">
            <a:xfrm>
              <a:off x="7840" y="9797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3,00</a:t>
              </a:r>
            </a:p>
          </p:txBody>
        </p:sp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5128" y="9797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5,83</a:t>
              </a:r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5128" y="9684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7840" y="9684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8066" y="6407"/>
              <a:ext cx="0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auto">
            <a:xfrm flipH="1">
              <a:off x="3546" y="8554"/>
              <a:ext cx="452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auto">
            <a:xfrm>
              <a:off x="2096" y="8696"/>
              <a:ext cx="0" cy="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-612576" y="1124744"/>
            <a:ext cx="5976664" cy="3600996"/>
            <a:chOff x="2070" y="9267"/>
            <a:chExt cx="6480" cy="4032"/>
          </a:xfrm>
        </p:grpSpPr>
        <p:sp>
          <p:nvSpPr>
            <p:cNvPr id="79" name="Text Box 78"/>
            <p:cNvSpPr txBox="1">
              <a:spLocks noChangeArrowheads="1"/>
            </p:cNvSpPr>
            <p:nvPr/>
          </p:nvSpPr>
          <p:spPr bwMode="auto">
            <a:xfrm>
              <a:off x="2790" y="12434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Γ</a:t>
              </a:r>
            </a:p>
          </p:txBody>
        </p:sp>
        <p:sp>
          <p:nvSpPr>
            <p:cNvPr id="80" name="Text Box 79"/>
            <p:cNvSpPr txBox="1">
              <a:spLocks noChangeArrowheads="1"/>
            </p:cNvSpPr>
            <p:nvPr/>
          </p:nvSpPr>
          <p:spPr bwMode="auto">
            <a:xfrm>
              <a:off x="6534" y="12578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Θ</a:t>
              </a:r>
            </a:p>
          </p:txBody>
        </p:sp>
        <p:sp>
          <p:nvSpPr>
            <p:cNvPr id="81" name="Text Box 80"/>
            <p:cNvSpPr txBox="1">
              <a:spLocks noChangeArrowheads="1"/>
            </p:cNvSpPr>
            <p:nvPr/>
          </p:nvSpPr>
          <p:spPr bwMode="auto">
            <a:xfrm>
              <a:off x="7830" y="11139"/>
              <a:ext cx="576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Ι</a:t>
              </a:r>
            </a:p>
          </p:txBody>
        </p:sp>
        <p:sp>
          <p:nvSpPr>
            <p:cNvPr id="82" name="Text Box 81"/>
            <p:cNvSpPr txBox="1">
              <a:spLocks noChangeArrowheads="1"/>
            </p:cNvSpPr>
            <p:nvPr/>
          </p:nvSpPr>
          <p:spPr bwMode="auto">
            <a:xfrm>
              <a:off x="4518" y="12147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Ε</a:t>
              </a:r>
            </a:p>
          </p:txBody>
        </p:sp>
        <p:sp>
          <p:nvSpPr>
            <p:cNvPr id="83" name="Text Box 82"/>
            <p:cNvSpPr txBox="1">
              <a:spLocks noChangeArrowheads="1"/>
            </p:cNvSpPr>
            <p:nvPr/>
          </p:nvSpPr>
          <p:spPr bwMode="auto">
            <a:xfrm>
              <a:off x="4502" y="10899"/>
              <a:ext cx="432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Α</a:t>
              </a:r>
            </a:p>
          </p:txBody>
        </p:sp>
        <p:sp>
          <p:nvSpPr>
            <p:cNvPr id="84" name="Text Box 83"/>
            <p:cNvSpPr txBox="1">
              <a:spLocks noChangeArrowheads="1"/>
            </p:cNvSpPr>
            <p:nvPr/>
          </p:nvSpPr>
          <p:spPr bwMode="auto">
            <a:xfrm>
              <a:off x="5462" y="10242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Β</a:t>
              </a:r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 flipH="1">
              <a:off x="4806" y="10563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86" name="Text Box 85"/>
            <p:cNvSpPr txBox="1">
              <a:spLocks noChangeArrowheads="1"/>
            </p:cNvSpPr>
            <p:nvPr/>
          </p:nvSpPr>
          <p:spPr bwMode="auto">
            <a:xfrm>
              <a:off x="5958" y="12002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Ζ</a:t>
              </a:r>
            </a:p>
          </p:txBody>
        </p:sp>
        <p:sp>
          <p:nvSpPr>
            <p:cNvPr id="87" name="Text Box 86"/>
            <p:cNvSpPr txBox="1">
              <a:spLocks noChangeArrowheads="1"/>
            </p:cNvSpPr>
            <p:nvPr/>
          </p:nvSpPr>
          <p:spPr bwMode="auto">
            <a:xfrm>
              <a:off x="5382" y="11428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Η</a:t>
              </a:r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 flipH="1" flipV="1">
              <a:off x="5670" y="11571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89" name="Text Box 88"/>
            <p:cNvSpPr txBox="1">
              <a:spLocks noChangeArrowheads="1"/>
            </p:cNvSpPr>
            <p:nvPr/>
          </p:nvSpPr>
          <p:spPr bwMode="auto">
            <a:xfrm>
              <a:off x="6105" y="9267"/>
              <a:ext cx="1008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Κ</a:t>
              </a:r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 flipH="1">
              <a:off x="6534" y="11284"/>
              <a:ext cx="576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 flipH="1">
              <a:off x="2790" y="11284"/>
              <a:ext cx="2016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92" name="Text Box 91"/>
            <p:cNvSpPr txBox="1">
              <a:spLocks noChangeArrowheads="1"/>
            </p:cNvSpPr>
            <p:nvPr/>
          </p:nvSpPr>
          <p:spPr bwMode="auto">
            <a:xfrm>
              <a:off x="7254" y="10274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5,83</a:t>
              </a:r>
            </a:p>
          </p:txBody>
        </p:sp>
        <p:sp>
          <p:nvSpPr>
            <p:cNvPr id="93" name="Text Box 92"/>
            <p:cNvSpPr txBox="1">
              <a:spLocks noChangeArrowheads="1"/>
            </p:cNvSpPr>
            <p:nvPr/>
          </p:nvSpPr>
          <p:spPr bwMode="auto">
            <a:xfrm>
              <a:off x="4230" y="10130"/>
              <a:ext cx="72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19,65</a:t>
              </a:r>
            </a:p>
          </p:txBody>
        </p:sp>
        <p:sp>
          <p:nvSpPr>
            <p:cNvPr id="94" name="Text Box 93"/>
            <p:cNvSpPr txBox="1">
              <a:spLocks noChangeArrowheads="1"/>
            </p:cNvSpPr>
            <p:nvPr/>
          </p:nvSpPr>
          <p:spPr bwMode="auto">
            <a:xfrm>
              <a:off x="3942" y="11859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11,10</a:t>
              </a:r>
            </a:p>
          </p:txBody>
        </p:sp>
        <p:sp>
          <p:nvSpPr>
            <p:cNvPr id="95" name="Text Box 94"/>
            <p:cNvSpPr txBox="1">
              <a:spLocks noChangeArrowheads="1"/>
            </p:cNvSpPr>
            <p:nvPr/>
          </p:nvSpPr>
          <p:spPr bwMode="auto">
            <a:xfrm>
              <a:off x="6390" y="10562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5,10</a:t>
              </a:r>
            </a:p>
          </p:txBody>
        </p:sp>
        <p:sp>
          <p:nvSpPr>
            <p:cNvPr id="96" name="Text Box 95"/>
            <p:cNvSpPr txBox="1">
              <a:spLocks noChangeArrowheads="1"/>
            </p:cNvSpPr>
            <p:nvPr/>
          </p:nvSpPr>
          <p:spPr bwMode="auto">
            <a:xfrm>
              <a:off x="4662" y="11715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2,24</a:t>
              </a:r>
            </a:p>
          </p:txBody>
        </p:sp>
        <p:sp>
          <p:nvSpPr>
            <p:cNvPr id="97" name="Text Box 96"/>
            <p:cNvSpPr txBox="1">
              <a:spLocks noChangeArrowheads="1"/>
            </p:cNvSpPr>
            <p:nvPr/>
          </p:nvSpPr>
          <p:spPr bwMode="auto">
            <a:xfrm>
              <a:off x="5526" y="12434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3,0</a:t>
              </a:r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4806" y="11284"/>
              <a:ext cx="576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 flipH="1" flipV="1">
              <a:off x="5382" y="12147"/>
              <a:ext cx="115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0" name="Text Box 99"/>
            <p:cNvSpPr txBox="1">
              <a:spLocks noChangeArrowheads="1"/>
            </p:cNvSpPr>
            <p:nvPr/>
          </p:nvSpPr>
          <p:spPr bwMode="auto">
            <a:xfrm>
              <a:off x="7398" y="12146"/>
              <a:ext cx="86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7,0</a:t>
              </a:r>
            </a:p>
          </p:txBody>
        </p:sp>
        <p:sp>
          <p:nvSpPr>
            <p:cNvPr id="101" name="Text Box 100"/>
            <p:cNvSpPr txBox="1">
              <a:spLocks noChangeArrowheads="1"/>
            </p:cNvSpPr>
            <p:nvPr/>
          </p:nvSpPr>
          <p:spPr bwMode="auto">
            <a:xfrm>
              <a:off x="6838" y="11635"/>
              <a:ext cx="75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5,30</a:t>
              </a:r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 flipV="1">
              <a:off x="6534" y="11571"/>
              <a:ext cx="1296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3" name="Text Box 102"/>
            <p:cNvSpPr txBox="1">
              <a:spLocks noChangeArrowheads="1"/>
            </p:cNvSpPr>
            <p:nvPr/>
          </p:nvSpPr>
          <p:spPr bwMode="auto">
            <a:xfrm>
              <a:off x="6950" y="10994"/>
              <a:ext cx="52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Δ</a:t>
              </a:r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 flipV="1">
              <a:off x="6534" y="11283"/>
              <a:ext cx="576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5526" y="10562"/>
              <a:ext cx="158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6" name="Text Box 105"/>
            <p:cNvSpPr txBox="1">
              <a:spLocks noChangeArrowheads="1"/>
            </p:cNvSpPr>
            <p:nvPr/>
          </p:nvSpPr>
          <p:spPr bwMode="auto">
            <a:xfrm>
              <a:off x="6105" y="11281"/>
              <a:ext cx="72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3,16</a:t>
              </a:r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 flipH="1">
              <a:off x="6246" y="11284"/>
              <a:ext cx="86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08" name="Text Box 107"/>
            <p:cNvSpPr txBox="1">
              <a:spLocks noChangeArrowheads="1"/>
            </p:cNvSpPr>
            <p:nvPr/>
          </p:nvSpPr>
          <p:spPr bwMode="auto">
            <a:xfrm>
              <a:off x="5238" y="10847"/>
              <a:ext cx="62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8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3,16</a:t>
              </a:r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6102" y="9698"/>
              <a:ext cx="1728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>
              <a:off x="2070" y="9411"/>
              <a:ext cx="0" cy="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2070" y="13298"/>
              <a:ext cx="6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 flipH="1">
              <a:off x="2790" y="9683"/>
              <a:ext cx="3328" cy="27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3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Κόμβοι του δέντρου αναζήτησης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dirty="0"/>
              <a:t>Κάθε </a:t>
            </a:r>
            <a:r>
              <a:rPr lang="el-GR" b="1" dirty="0"/>
              <a:t>κόμβος</a:t>
            </a:r>
            <a:r>
              <a:rPr lang="el-GR" dirty="0"/>
              <a:t> του δέντρου αναζήτησης (search tree node) αντιστοιχεί σε μια </a:t>
            </a:r>
            <a:r>
              <a:rPr lang="el-GR" b="1" dirty="0">
                <a:solidFill>
                  <a:srgbClr val="820000"/>
                </a:solidFill>
              </a:rPr>
              <a:t>ΚΑΤΑΣΤΑΣΗ</a:t>
            </a:r>
            <a:r>
              <a:rPr lang="el-GR" dirty="0"/>
              <a:t> (STATE</a:t>
            </a:r>
            <a:r>
              <a:rPr lang="el-GR" dirty="0" smtClean="0"/>
              <a:t>), 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 Ο κόμβος που δημιούργησε τον συγκεκριμένο κόμβο καλείται </a:t>
            </a: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ΠΑΤΡΙΚΟΣ ΚΟΜΒΟΣ </a:t>
            </a:r>
            <a:r>
              <a:rPr lang="el-GR" dirty="0"/>
              <a:t>(PARENT NODE</a:t>
            </a:r>
            <a:r>
              <a:rPr lang="el-GR" dirty="0" smtClean="0"/>
              <a:t>), 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 smtClean="0"/>
          </a:p>
          <a:p>
            <a:pPr>
              <a:spcBef>
                <a:spcPts val="1800"/>
              </a:spcBef>
            </a:pPr>
            <a:endParaRPr lang="el-GR" dirty="0" smtClean="0"/>
          </a:p>
          <a:p>
            <a:pPr>
              <a:spcBef>
                <a:spcPts val="1800"/>
              </a:spcBef>
            </a:pPr>
            <a:endParaRPr lang="el-GR" dirty="0" smtClean="0"/>
          </a:p>
          <a:p>
            <a:pPr>
              <a:spcBef>
                <a:spcPts val="1800"/>
              </a:spcBef>
            </a:pPr>
            <a:r>
              <a:rPr lang="el-GR" dirty="0" smtClean="0"/>
              <a:t>Η  </a:t>
            </a:r>
            <a:r>
              <a:rPr lang="el-GR" dirty="0"/>
              <a:t>ενέργεια που εφαρμόστηκε για τη δημιουργία του κόμβου καλείται</a:t>
            </a:r>
            <a:r>
              <a:rPr lang="el-GR" dirty="0">
                <a:solidFill>
                  <a:srgbClr val="4545C3"/>
                </a:solidFill>
              </a:rPr>
              <a:t> </a:t>
            </a:r>
            <a:r>
              <a:rPr lang="el-GR" b="1" dirty="0">
                <a:solidFill>
                  <a:srgbClr val="4545C3"/>
                </a:solidFill>
              </a:rPr>
              <a:t>ΕΝΕΡΓΕΙΑ</a:t>
            </a:r>
            <a:r>
              <a:rPr lang="el-GR" dirty="0">
                <a:solidFill>
                  <a:srgbClr val="4545C3"/>
                </a:solidFill>
              </a:rPr>
              <a:t> </a:t>
            </a:r>
            <a:r>
              <a:rPr lang="el-GR" dirty="0"/>
              <a:t>(ACTION), αντιστοιχεί σε έναν τελεστή μετάβασης και παριστάνεται ως ακμή ή κλαδί του </a:t>
            </a:r>
            <a:r>
              <a:rPr lang="el-GR" dirty="0" smtClean="0"/>
              <a:t>δένδρου,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grpSp>
        <p:nvGrpSpPr>
          <p:cNvPr id="6" name="8 - Ομάδα"/>
          <p:cNvGrpSpPr>
            <a:grpSpLocks/>
          </p:cNvGrpSpPr>
          <p:nvPr/>
        </p:nvGrpSpPr>
        <p:grpSpPr bwMode="auto">
          <a:xfrm>
            <a:off x="3275856" y="3140968"/>
            <a:ext cx="1584098" cy="1224144"/>
            <a:chOff x="5075917" y="2780924"/>
            <a:chExt cx="1584313" cy="1224127"/>
          </a:xfrm>
        </p:grpSpPr>
        <p:sp>
          <p:nvSpPr>
            <p:cNvPr id="11" name="5 - Έλλειψη"/>
            <p:cNvSpPr>
              <a:spLocks noChangeArrowheads="1"/>
            </p:cNvSpPr>
            <p:nvPr/>
          </p:nvSpPr>
          <p:spPr bwMode="auto">
            <a:xfrm>
              <a:off x="5075917" y="3500994"/>
              <a:ext cx="576064" cy="504057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</a:rPr>
                <a:t>Β</a:t>
              </a:r>
            </a:p>
          </p:txBody>
        </p:sp>
        <p:sp>
          <p:nvSpPr>
            <p:cNvPr id="12" name="6 - Έλλειψη"/>
            <p:cNvSpPr>
              <a:spLocks noChangeArrowheads="1"/>
            </p:cNvSpPr>
            <p:nvPr/>
          </p:nvSpPr>
          <p:spPr bwMode="auto">
            <a:xfrm>
              <a:off x="5580041" y="2780924"/>
              <a:ext cx="576064" cy="50405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</a:rPr>
                <a:t>Α</a:t>
              </a:r>
            </a:p>
          </p:txBody>
        </p:sp>
        <p:sp>
          <p:nvSpPr>
            <p:cNvPr id="13" name="7 - Έλλειψη"/>
            <p:cNvSpPr>
              <a:spLocks noChangeArrowheads="1"/>
            </p:cNvSpPr>
            <p:nvPr/>
          </p:nvSpPr>
          <p:spPr bwMode="auto">
            <a:xfrm>
              <a:off x="6084166" y="3500994"/>
              <a:ext cx="576064" cy="504057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C</a:t>
              </a: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cxnSp>
        <p:nvCxnSpPr>
          <p:cNvPr id="15" name="14 - Ευθύγραμμο βέλος σύνδεσης"/>
          <p:cNvCxnSpPr>
            <a:stCxn id="12" idx="3"/>
            <a:endCxn id="11" idx="0"/>
          </p:cNvCxnSpPr>
          <p:nvPr/>
        </p:nvCxnSpPr>
        <p:spPr>
          <a:xfrm flipH="1">
            <a:off x="3563849" y="3571214"/>
            <a:ext cx="300414" cy="289834"/>
          </a:xfrm>
          <a:prstGeom prst="straightConnector1">
            <a:avLst/>
          </a:prstGeom>
          <a:ln w="28575">
            <a:solidFill>
              <a:srgbClr val="4545C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>
            <a:endCxn id="13" idx="0"/>
          </p:cNvCxnSpPr>
          <p:nvPr/>
        </p:nvCxnSpPr>
        <p:spPr>
          <a:xfrm>
            <a:off x="4283968" y="3573016"/>
            <a:ext cx="287993" cy="288032"/>
          </a:xfrm>
          <a:prstGeom prst="straightConnector1">
            <a:avLst/>
          </a:prstGeom>
          <a:ln w="28575">
            <a:solidFill>
              <a:srgbClr val="4545C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13"/>
          <p:cNvSpPr>
            <a:spLocks noChangeArrowheads="1"/>
          </p:cNvSpPr>
          <p:nvPr/>
        </p:nvSpPr>
        <p:spPr bwMode="auto">
          <a:xfrm>
            <a:off x="4572000" y="3068960"/>
            <a:ext cx="1512168" cy="360039"/>
          </a:xfrm>
          <a:prstGeom prst="wedgeRoundRectCallout">
            <a:avLst>
              <a:gd name="adj1" fmla="val -54927"/>
              <a:gd name="adj2" fmla="val 134525"/>
              <a:gd name="adj3" fmla="val 16667"/>
            </a:avLst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</a:rPr>
              <a:t>Ενέργεια</a:t>
            </a:r>
            <a:endParaRPr kumimoji="0" lang="el-GR" sz="20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3" name="AutoShape 113"/>
          <p:cNvSpPr>
            <a:spLocks noChangeArrowheads="1"/>
          </p:cNvSpPr>
          <p:nvPr/>
        </p:nvSpPr>
        <p:spPr bwMode="auto">
          <a:xfrm>
            <a:off x="1763688" y="3501008"/>
            <a:ext cx="1295078" cy="648072"/>
          </a:xfrm>
          <a:prstGeom prst="wedgeRoundRectCallout">
            <a:avLst>
              <a:gd name="adj1" fmla="val 103144"/>
              <a:gd name="adj2" fmla="val -65334"/>
              <a:gd name="adj3" fmla="val 16667"/>
            </a:avLst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20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</a:rPr>
              <a:t>Πατρικός Κόμβος</a:t>
            </a:r>
          </a:p>
        </p:txBody>
      </p:sp>
    </p:spTree>
    <p:extLst>
      <p:ext uri="{BB962C8B-B14F-4D97-AF65-F5344CB8AC3E}">
        <p14:creationId xmlns:p14="http://schemas.microsoft.com/office/powerpoint/2010/main" val="34460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Μονοπάτια του </a:t>
            </a:r>
            <a:r>
              <a:rPr lang="el-GR" dirty="0"/>
              <a:t>δέντρου αναζήτησης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252028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dirty="0" smtClean="0"/>
              <a:t>Το </a:t>
            </a:r>
            <a:r>
              <a:rPr lang="el-GR" dirty="0"/>
              <a:t>κόστος του μονοπατιού από την αρχική κατάσταση ως τον συγκεκριμένο κόμβο καλείται  </a:t>
            </a:r>
            <a:r>
              <a:rPr lang="el-GR" b="1" dirty="0">
                <a:solidFill>
                  <a:srgbClr val="820000"/>
                </a:solidFill>
              </a:rPr>
              <a:t>ΚΟΣΤΟΣ ΜΟΝΟΠΑΤΙΟΥ </a:t>
            </a:r>
            <a:r>
              <a:rPr lang="el-GR" dirty="0"/>
              <a:t>(PATH COST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 Το πλήθος των κόμβων στο μονοπάτι από τη ρίζα ως τον τελικό κόμβο καλείται </a:t>
            </a:r>
            <a:r>
              <a:rPr lang="el-GR" b="1" dirty="0">
                <a:solidFill>
                  <a:srgbClr val="820000"/>
                </a:solidFill>
              </a:rPr>
              <a:t>ΒΑΘΟΣ</a:t>
            </a:r>
            <a:r>
              <a:rPr lang="el-GR" dirty="0"/>
              <a:t> (DEPTH</a:t>
            </a:r>
            <a:r>
              <a:rPr lang="el-GR" dirty="0" smtClean="0"/>
              <a:t>),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627784" y="3429000"/>
            <a:ext cx="4680520" cy="3096344"/>
            <a:chOff x="1738" y="4599"/>
            <a:chExt cx="4336" cy="4079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718" y="5879"/>
              <a:ext cx="720" cy="57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600" dirty="0" smtClean="0">
                  <a:solidFill>
                    <a:schemeClr val="bg2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B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755" y="6972"/>
              <a:ext cx="720" cy="57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600" dirty="0" smtClean="0">
                  <a:solidFill>
                    <a:schemeClr val="bg2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Δ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964" y="7537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6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3,16</a:t>
              </a: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5354" y="4599"/>
              <a:ext cx="720" cy="57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600" dirty="0" smtClean="0">
                  <a:solidFill>
                    <a:schemeClr val="bg2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A</a:t>
              </a: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1738" y="8102"/>
              <a:ext cx="720" cy="57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600" dirty="0" smtClean="0">
                  <a:solidFill>
                    <a:schemeClr val="bg2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Ζ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2416" y="652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6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5,10</a:t>
              </a: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3094" y="6407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6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>
              <a:off x="2190" y="7424"/>
              <a:ext cx="678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6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2529" y="8328"/>
              <a:ext cx="743" cy="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(11,42)</a:t>
              </a:r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3546" y="606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600" dirty="0" smtClean="0">
                  <a:solidFill>
                    <a:srgbClr val="C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(3,16</a:t>
              </a:r>
              <a:r>
                <a:rPr lang="el-GR" sz="16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)</a:t>
              </a:r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3546" y="7085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600" dirty="0" smtClean="0">
                  <a:solidFill>
                    <a:srgbClr val="C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(8,26)</a:t>
              </a:r>
            </a:p>
          </p:txBody>
        </p:sp>
        <p:sp>
          <p:nvSpPr>
            <p:cNvPr id="63" name="Text Box 61"/>
            <p:cNvSpPr txBox="1">
              <a:spLocks noChangeArrowheads="1"/>
            </p:cNvSpPr>
            <p:nvPr/>
          </p:nvSpPr>
          <p:spPr bwMode="auto">
            <a:xfrm>
              <a:off x="4111" y="4825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6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3,16</a:t>
              </a: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H="1">
              <a:off x="3235" y="4938"/>
              <a:ext cx="2119" cy="9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6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0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Μέτωπο </a:t>
            </a:r>
            <a:r>
              <a:rPr lang="el-GR" dirty="0" smtClean="0"/>
              <a:t>αναζήτησης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Μέτωπο </a:t>
            </a:r>
            <a:r>
              <a:rPr lang="el-GR" b="1" dirty="0" smtClean="0">
                <a:solidFill>
                  <a:srgbClr val="820000"/>
                </a:solidFill>
              </a:rPr>
              <a:t>Αναζήτησης </a:t>
            </a:r>
            <a:r>
              <a:rPr lang="el-GR" dirty="0" smtClean="0"/>
              <a:t>(fridge ή front).</a:t>
            </a:r>
            <a:endParaRPr lang="el-GR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l-GR" dirty="0"/>
              <a:t>Το διατεταγμένο σύνολο καταστάσεων που αλγόριθμος έχει επισκεφτεί αλλά δεν έχει ακόμα επεκτείνει προς τα παιδιά του (ελεύθεροι κόμβοι του δένδρου) 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spcBef>
                <a:spcPts val="3600"/>
              </a:spcBef>
              <a:buNone/>
            </a:pPr>
            <a:r>
              <a:rPr lang="el-GR" b="1" dirty="0">
                <a:solidFill>
                  <a:srgbClr val="1F4923"/>
                </a:solidFill>
              </a:rPr>
              <a:t>Κλειστό σύνολο:</a:t>
            </a:r>
          </a:p>
          <a:p>
            <a:pPr marL="0" indent="0">
              <a:buNone/>
            </a:pPr>
            <a:r>
              <a:rPr lang="el-GR" dirty="0"/>
              <a:t>το σύνολο των καταστάσεων που ο αλγόριθμος έχει ήδη επισκεφτεί και επεκτείνει.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13" name="7 - Έλλειψη"/>
          <p:cNvSpPr>
            <a:spLocks noChangeArrowheads="1"/>
          </p:cNvSpPr>
          <p:nvPr/>
        </p:nvSpPr>
        <p:spPr bwMode="auto">
          <a:xfrm>
            <a:off x="7868249" y="2780949"/>
            <a:ext cx="575986" cy="504064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Ε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420310" y="1412776"/>
            <a:ext cx="3302000" cy="4051301"/>
            <a:chOff x="5420310" y="1412776"/>
            <a:chExt cx="3302000" cy="405130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83" t="13834" r="5916" b="27090"/>
            <a:stretch>
              <a:fillRect/>
            </a:stretch>
          </p:blipFill>
          <p:spPr bwMode="auto">
            <a:xfrm>
              <a:off x="5420310" y="1412776"/>
              <a:ext cx="3302000" cy="405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5 - Έλλειψη"/>
            <p:cNvSpPr>
              <a:spLocks noChangeArrowheads="1"/>
            </p:cNvSpPr>
            <p:nvPr/>
          </p:nvSpPr>
          <p:spPr bwMode="auto">
            <a:xfrm>
              <a:off x="6356287" y="4365149"/>
              <a:ext cx="575986" cy="50406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</a:rPr>
                <a:t>Θ</a:t>
              </a:r>
            </a:p>
          </p:txBody>
        </p:sp>
        <p:sp>
          <p:nvSpPr>
            <p:cNvPr id="12" name="6 - Έλλειψη"/>
            <p:cNvSpPr>
              <a:spLocks noChangeArrowheads="1"/>
            </p:cNvSpPr>
            <p:nvPr/>
          </p:nvSpPr>
          <p:spPr bwMode="auto">
            <a:xfrm>
              <a:off x="7004271" y="2852958"/>
              <a:ext cx="575986" cy="504064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</a:rPr>
                <a:t>Γ</a:t>
              </a:r>
            </a:p>
          </p:txBody>
        </p:sp>
        <p:sp>
          <p:nvSpPr>
            <p:cNvPr id="7" name="9 - Έλλειψη"/>
            <p:cNvSpPr>
              <a:spLocks noChangeArrowheads="1"/>
            </p:cNvSpPr>
            <p:nvPr/>
          </p:nvSpPr>
          <p:spPr bwMode="auto">
            <a:xfrm>
              <a:off x="5580112" y="4293096"/>
              <a:ext cx="575986" cy="504064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449263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</a:rPr>
                <a:t>Z</a:t>
              </a: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8" name="11 - Ευθεία γραμμή σύνδεσης"/>
            <p:cNvCxnSpPr>
              <a:cxnSpLocks noChangeShapeType="1"/>
            </p:cNvCxnSpPr>
            <p:nvPr/>
          </p:nvCxnSpPr>
          <p:spPr bwMode="auto">
            <a:xfrm>
              <a:off x="5492308" y="4365148"/>
              <a:ext cx="791980" cy="504064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13 - Ευθεία γραμμή σύνδεσης"/>
            <p:cNvCxnSpPr>
              <a:cxnSpLocks noChangeShapeType="1"/>
            </p:cNvCxnSpPr>
            <p:nvPr/>
          </p:nvCxnSpPr>
          <p:spPr bwMode="auto">
            <a:xfrm flipH="1">
              <a:off x="5492308" y="4293139"/>
              <a:ext cx="719982" cy="576073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Freeform 122"/>
          <p:cNvSpPr>
            <a:spLocks/>
          </p:cNvSpPr>
          <p:nvPr/>
        </p:nvSpPr>
        <p:spPr bwMode="auto">
          <a:xfrm rot="16200000">
            <a:off x="6288269" y="2568292"/>
            <a:ext cx="2316320" cy="2453559"/>
          </a:xfrm>
          <a:custGeom>
            <a:avLst/>
            <a:gdLst>
              <a:gd name="T0" fmla="*/ 2147483647 w 2034"/>
              <a:gd name="T1" fmla="*/ 2147483647 h 2347"/>
              <a:gd name="T2" fmla="*/ 2147483647 w 2034"/>
              <a:gd name="T3" fmla="*/ 2147483647 h 2347"/>
              <a:gd name="T4" fmla="*/ 2147483647 w 2034"/>
              <a:gd name="T5" fmla="*/ 2147483647 h 2347"/>
              <a:gd name="T6" fmla="*/ 2147483647 w 2034"/>
              <a:gd name="T7" fmla="*/ 2147483647 h 2347"/>
              <a:gd name="T8" fmla="*/ 2147483647 w 2034"/>
              <a:gd name="T9" fmla="*/ 2147483647 h 2347"/>
              <a:gd name="T10" fmla="*/ 2147483647 w 2034"/>
              <a:gd name="T11" fmla="*/ 2147483647 h 2347"/>
              <a:gd name="T12" fmla="*/ 2147483647 w 2034"/>
              <a:gd name="T13" fmla="*/ 2147483647 h 2347"/>
              <a:gd name="T14" fmla="*/ 2147483647 w 2034"/>
              <a:gd name="T15" fmla="*/ 2147483647 h 2347"/>
              <a:gd name="T16" fmla="*/ 2147483647 w 2034"/>
              <a:gd name="T17" fmla="*/ 2147483647 h 2347"/>
              <a:gd name="T18" fmla="*/ 2147483647 w 2034"/>
              <a:gd name="T19" fmla="*/ 2147483647 h 2347"/>
              <a:gd name="T20" fmla="*/ 2147483647 w 2034"/>
              <a:gd name="T21" fmla="*/ 2147483647 h 2347"/>
              <a:gd name="T22" fmla="*/ 2147483647 w 2034"/>
              <a:gd name="T23" fmla="*/ 2147483647 h 2347"/>
              <a:gd name="T24" fmla="*/ 2147483647 w 2034"/>
              <a:gd name="T25" fmla="*/ 2147483647 h 2347"/>
              <a:gd name="T26" fmla="*/ 2147483647 w 2034"/>
              <a:gd name="T27" fmla="*/ 2147483647 h 23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34"/>
              <a:gd name="T43" fmla="*/ 0 h 2347"/>
              <a:gd name="T44" fmla="*/ 2034 w 2034"/>
              <a:gd name="T45" fmla="*/ 2347 h 2347"/>
              <a:gd name="connsiteX0" fmla="*/ 159 w 9967"/>
              <a:gd name="connsiteY0" fmla="*/ 592 h 10000"/>
              <a:gd name="connsiteX1" fmla="*/ 1360 w 9967"/>
              <a:gd name="connsiteY1" fmla="*/ 2506 h 10000"/>
              <a:gd name="connsiteX2" fmla="*/ 5355 w 9967"/>
              <a:gd name="connsiteY2" fmla="*/ 3494 h 10000"/>
              <a:gd name="connsiteX3" fmla="*/ 5803 w 9967"/>
              <a:gd name="connsiteY3" fmla="*/ 6003 h 10000"/>
              <a:gd name="connsiteX4" fmla="*/ 8477 w 9967"/>
              <a:gd name="connsiteY4" fmla="*/ 9484 h 10000"/>
              <a:gd name="connsiteX5" fmla="*/ 9820 w 9967"/>
              <a:gd name="connsiteY5" fmla="*/ 9097 h 10000"/>
              <a:gd name="connsiteX6" fmla="*/ 9372 w 9967"/>
              <a:gd name="connsiteY6" fmla="*/ 6003 h 10000"/>
              <a:gd name="connsiteX7" fmla="*/ 9151 w 9967"/>
              <a:gd name="connsiteY7" fmla="*/ 4265 h 10000"/>
              <a:gd name="connsiteX8" fmla="*/ 7366 w 9967"/>
              <a:gd name="connsiteY8" fmla="*/ 1172 h 10000"/>
              <a:gd name="connsiteX9" fmla="*/ 4466 w 9967"/>
              <a:gd name="connsiteY9" fmla="*/ 401 h 10000"/>
              <a:gd name="connsiteX10" fmla="*/ 1122 w 9967"/>
              <a:gd name="connsiteY10" fmla="*/ 13 h 10000"/>
              <a:gd name="connsiteX11" fmla="*/ 301 w 9967"/>
              <a:gd name="connsiteY11" fmla="*/ 315 h 10000"/>
              <a:gd name="connsiteX12" fmla="*/ 405 w 9967"/>
              <a:gd name="connsiteY12" fmla="*/ 192 h 10000"/>
              <a:gd name="connsiteX13" fmla="*/ 159 w 9967"/>
              <a:gd name="connsiteY13" fmla="*/ 592 h 10000"/>
              <a:gd name="connsiteX0" fmla="*/ 160 w 10000"/>
              <a:gd name="connsiteY0" fmla="*/ 592 h 10008"/>
              <a:gd name="connsiteX1" fmla="*/ 1365 w 10000"/>
              <a:gd name="connsiteY1" fmla="*/ 2506 h 10008"/>
              <a:gd name="connsiteX2" fmla="*/ 5373 w 10000"/>
              <a:gd name="connsiteY2" fmla="*/ 3494 h 10008"/>
              <a:gd name="connsiteX3" fmla="*/ 6724 w 10000"/>
              <a:gd name="connsiteY3" fmla="*/ 5951 h 10008"/>
              <a:gd name="connsiteX4" fmla="*/ 8505 w 10000"/>
              <a:gd name="connsiteY4" fmla="*/ 9484 h 10008"/>
              <a:gd name="connsiteX5" fmla="*/ 9853 w 10000"/>
              <a:gd name="connsiteY5" fmla="*/ 9097 h 10008"/>
              <a:gd name="connsiteX6" fmla="*/ 9403 w 10000"/>
              <a:gd name="connsiteY6" fmla="*/ 6003 h 10008"/>
              <a:gd name="connsiteX7" fmla="*/ 9181 w 10000"/>
              <a:gd name="connsiteY7" fmla="*/ 4265 h 10008"/>
              <a:gd name="connsiteX8" fmla="*/ 7390 w 10000"/>
              <a:gd name="connsiteY8" fmla="*/ 1172 h 10008"/>
              <a:gd name="connsiteX9" fmla="*/ 4481 w 10000"/>
              <a:gd name="connsiteY9" fmla="*/ 401 h 10008"/>
              <a:gd name="connsiteX10" fmla="*/ 1126 w 10000"/>
              <a:gd name="connsiteY10" fmla="*/ 13 h 10008"/>
              <a:gd name="connsiteX11" fmla="*/ 302 w 10000"/>
              <a:gd name="connsiteY11" fmla="*/ 315 h 10008"/>
              <a:gd name="connsiteX12" fmla="*/ 406 w 10000"/>
              <a:gd name="connsiteY12" fmla="*/ 192 h 10008"/>
              <a:gd name="connsiteX13" fmla="*/ 160 w 10000"/>
              <a:gd name="connsiteY13" fmla="*/ 592 h 10008"/>
              <a:gd name="connsiteX0" fmla="*/ 160 w 10000"/>
              <a:gd name="connsiteY0" fmla="*/ 592 h 10008"/>
              <a:gd name="connsiteX1" fmla="*/ 1365 w 10000"/>
              <a:gd name="connsiteY1" fmla="*/ 2506 h 10008"/>
              <a:gd name="connsiteX2" fmla="*/ 5373 w 10000"/>
              <a:gd name="connsiteY2" fmla="*/ 3494 h 10008"/>
              <a:gd name="connsiteX3" fmla="*/ 6724 w 10000"/>
              <a:gd name="connsiteY3" fmla="*/ 5951 h 10008"/>
              <a:gd name="connsiteX4" fmla="*/ 8505 w 10000"/>
              <a:gd name="connsiteY4" fmla="*/ 9484 h 10008"/>
              <a:gd name="connsiteX5" fmla="*/ 9853 w 10000"/>
              <a:gd name="connsiteY5" fmla="*/ 9097 h 10008"/>
              <a:gd name="connsiteX6" fmla="*/ 9403 w 10000"/>
              <a:gd name="connsiteY6" fmla="*/ 6003 h 10008"/>
              <a:gd name="connsiteX7" fmla="*/ 9181 w 10000"/>
              <a:gd name="connsiteY7" fmla="*/ 4265 h 10008"/>
              <a:gd name="connsiteX8" fmla="*/ 7390 w 10000"/>
              <a:gd name="connsiteY8" fmla="*/ 1172 h 10008"/>
              <a:gd name="connsiteX9" fmla="*/ 4481 w 10000"/>
              <a:gd name="connsiteY9" fmla="*/ 401 h 10008"/>
              <a:gd name="connsiteX10" fmla="*/ 1126 w 10000"/>
              <a:gd name="connsiteY10" fmla="*/ 13 h 10008"/>
              <a:gd name="connsiteX11" fmla="*/ 302 w 10000"/>
              <a:gd name="connsiteY11" fmla="*/ 315 h 10008"/>
              <a:gd name="connsiteX12" fmla="*/ 406 w 10000"/>
              <a:gd name="connsiteY12" fmla="*/ 192 h 10008"/>
              <a:gd name="connsiteX13" fmla="*/ 160 w 10000"/>
              <a:gd name="connsiteY13" fmla="*/ 592 h 10008"/>
              <a:gd name="connsiteX0" fmla="*/ 222 w 9816"/>
              <a:gd name="connsiteY0" fmla="*/ 192 h 10008"/>
              <a:gd name="connsiteX1" fmla="*/ 1181 w 9816"/>
              <a:gd name="connsiteY1" fmla="*/ 2506 h 10008"/>
              <a:gd name="connsiteX2" fmla="*/ 5189 w 9816"/>
              <a:gd name="connsiteY2" fmla="*/ 3494 h 10008"/>
              <a:gd name="connsiteX3" fmla="*/ 6540 w 9816"/>
              <a:gd name="connsiteY3" fmla="*/ 5951 h 10008"/>
              <a:gd name="connsiteX4" fmla="*/ 8321 w 9816"/>
              <a:gd name="connsiteY4" fmla="*/ 9484 h 10008"/>
              <a:gd name="connsiteX5" fmla="*/ 9669 w 9816"/>
              <a:gd name="connsiteY5" fmla="*/ 9097 h 10008"/>
              <a:gd name="connsiteX6" fmla="*/ 9219 w 9816"/>
              <a:gd name="connsiteY6" fmla="*/ 6003 h 10008"/>
              <a:gd name="connsiteX7" fmla="*/ 8997 w 9816"/>
              <a:gd name="connsiteY7" fmla="*/ 4265 h 10008"/>
              <a:gd name="connsiteX8" fmla="*/ 7206 w 9816"/>
              <a:gd name="connsiteY8" fmla="*/ 1172 h 10008"/>
              <a:gd name="connsiteX9" fmla="*/ 4297 w 9816"/>
              <a:gd name="connsiteY9" fmla="*/ 401 h 10008"/>
              <a:gd name="connsiteX10" fmla="*/ 942 w 9816"/>
              <a:gd name="connsiteY10" fmla="*/ 13 h 10008"/>
              <a:gd name="connsiteX11" fmla="*/ 118 w 9816"/>
              <a:gd name="connsiteY11" fmla="*/ 315 h 10008"/>
              <a:gd name="connsiteX12" fmla="*/ 222 w 9816"/>
              <a:gd name="connsiteY12" fmla="*/ 192 h 10008"/>
              <a:gd name="connsiteX0" fmla="*/ 283 w 9991"/>
              <a:gd name="connsiteY0" fmla="*/ 626 h 10000"/>
              <a:gd name="connsiteX1" fmla="*/ 1194 w 9991"/>
              <a:gd name="connsiteY1" fmla="*/ 2504 h 10000"/>
              <a:gd name="connsiteX2" fmla="*/ 5277 w 9991"/>
              <a:gd name="connsiteY2" fmla="*/ 3491 h 10000"/>
              <a:gd name="connsiteX3" fmla="*/ 6654 w 9991"/>
              <a:gd name="connsiteY3" fmla="*/ 5946 h 10000"/>
              <a:gd name="connsiteX4" fmla="*/ 8468 w 9991"/>
              <a:gd name="connsiteY4" fmla="*/ 9476 h 10000"/>
              <a:gd name="connsiteX5" fmla="*/ 9841 w 9991"/>
              <a:gd name="connsiteY5" fmla="*/ 9090 h 10000"/>
              <a:gd name="connsiteX6" fmla="*/ 9383 w 9991"/>
              <a:gd name="connsiteY6" fmla="*/ 5998 h 10000"/>
              <a:gd name="connsiteX7" fmla="*/ 9157 w 9991"/>
              <a:gd name="connsiteY7" fmla="*/ 4262 h 10000"/>
              <a:gd name="connsiteX8" fmla="*/ 7332 w 9991"/>
              <a:gd name="connsiteY8" fmla="*/ 1171 h 10000"/>
              <a:gd name="connsiteX9" fmla="*/ 4369 w 9991"/>
              <a:gd name="connsiteY9" fmla="*/ 401 h 10000"/>
              <a:gd name="connsiteX10" fmla="*/ 951 w 9991"/>
              <a:gd name="connsiteY10" fmla="*/ 13 h 10000"/>
              <a:gd name="connsiteX11" fmla="*/ 111 w 9991"/>
              <a:gd name="connsiteY11" fmla="*/ 315 h 10000"/>
              <a:gd name="connsiteX12" fmla="*/ 283 w 9991"/>
              <a:gd name="connsiteY12" fmla="*/ 626 h 10000"/>
              <a:gd name="connsiteX0" fmla="*/ 40 w 9929"/>
              <a:gd name="connsiteY0" fmla="*/ 415 h 10100"/>
              <a:gd name="connsiteX1" fmla="*/ 1124 w 9929"/>
              <a:gd name="connsiteY1" fmla="*/ 2604 h 10100"/>
              <a:gd name="connsiteX2" fmla="*/ 5211 w 9929"/>
              <a:gd name="connsiteY2" fmla="*/ 3591 h 10100"/>
              <a:gd name="connsiteX3" fmla="*/ 6589 w 9929"/>
              <a:gd name="connsiteY3" fmla="*/ 6046 h 10100"/>
              <a:gd name="connsiteX4" fmla="*/ 8405 w 9929"/>
              <a:gd name="connsiteY4" fmla="*/ 9576 h 10100"/>
              <a:gd name="connsiteX5" fmla="*/ 9779 w 9929"/>
              <a:gd name="connsiteY5" fmla="*/ 9190 h 10100"/>
              <a:gd name="connsiteX6" fmla="*/ 9320 w 9929"/>
              <a:gd name="connsiteY6" fmla="*/ 6098 h 10100"/>
              <a:gd name="connsiteX7" fmla="*/ 9094 w 9929"/>
              <a:gd name="connsiteY7" fmla="*/ 4362 h 10100"/>
              <a:gd name="connsiteX8" fmla="*/ 7268 w 9929"/>
              <a:gd name="connsiteY8" fmla="*/ 1271 h 10100"/>
              <a:gd name="connsiteX9" fmla="*/ 4302 w 9929"/>
              <a:gd name="connsiteY9" fmla="*/ 501 h 10100"/>
              <a:gd name="connsiteX10" fmla="*/ 881 w 9929"/>
              <a:gd name="connsiteY10" fmla="*/ 113 h 10100"/>
              <a:gd name="connsiteX11" fmla="*/ 40 w 9929"/>
              <a:gd name="connsiteY11" fmla="*/ 415 h 10100"/>
              <a:gd name="connsiteX0" fmla="*/ 533 w 9646"/>
              <a:gd name="connsiteY0" fmla="*/ 347 h 10235"/>
              <a:gd name="connsiteX1" fmla="*/ 778 w 9646"/>
              <a:gd name="connsiteY1" fmla="*/ 2813 h 10235"/>
              <a:gd name="connsiteX2" fmla="*/ 4894 w 9646"/>
              <a:gd name="connsiteY2" fmla="*/ 3790 h 10235"/>
              <a:gd name="connsiteX3" fmla="*/ 6282 w 9646"/>
              <a:gd name="connsiteY3" fmla="*/ 6221 h 10235"/>
              <a:gd name="connsiteX4" fmla="*/ 8111 w 9646"/>
              <a:gd name="connsiteY4" fmla="*/ 9716 h 10235"/>
              <a:gd name="connsiteX5" fmla="*/ 9495 w 9646"/>
              <a:gd name="connsiteY5" fmla="*/ 9334 h 10235"/>
              <a:gd name="connsiteX6" fmla="*/ 9033 w 9646"/>
              <a:gd name="connsiteY6" fmla="*/ 6273 h 10235"/>
              <a:gd name="connsiteX7" fmla="*/ 8805 w 9646"/>
              <a:gd name="connsiteY7" fmla="*/ 4554 h 10235"/>
              <a:gd name="connsiteX8" fmla="*/ 6966 w 9646"/>
              <a:gd name="connsiteY8" fmla="*/ 1493 h 10235"/>
              <a:gd name="connsiteX9" fmla="*/ 3979 w 9646"/>
              <a:gd name="connsiteY9" fmla="*/ 731 h 10235"/>
              <a:gd name="connsiteX10" fmla="*/ 533 w 9646"/>
              <a:gd name="connsiteY10" fmla="*/ 347 h 10235"/>
              <a:gd name="connsiteX0" fmla="*/ 1057 w 10504"/>
              <a:gd name="connsiteY0" fmla="*/ 339 h 10000"/>
              <a:gd name="connsiteX1" fmla="*/ 42 w 10504"/>
              <a:gd name="connsiteY1" fmla="*/ 2143 h 10000"/>
              <a:gd name="connsiteX2" fmla="*/ 1311 w 10504"/>
              <a:gd name="connsiteY2" fmla="*/ 2748 h 10000"/>
              <a:gd name="connsiteX3" fmla="*/ 5578 w 10504"/>
              <a:gd name="connsiteY3" fmla="*/ 3703 h 10000"/>
              <a:gd name="connsiteX4" fmla="*/ 7017 w 10504"/>
              <a:gd name="connsiteY4" fmla="*/ 6078 h 10000"/>
              <a:gd name="connsiteX5" fmla="*/ 8913 w 10504"/>
              <a:gd name="connsiteY5" fmla="*/ 9493 h 10000"/>
              <a:gd name="connsiteX6" fmla="*/ 10347 w 10504"/>
              <a:gd name="connsiteY6" fmla="*/ 9120 h 10000"/>
              <a:gd name="connsiteX7" fmla="*/ 9869 w 10504"/>
              <a:gd name="connsiteY7" fmla="*/ 6129 h 10000"/>
              <a:gd name="connsiteX8" fmla="*/ 9632 w 10504"/>
              <a:gd name="connsiteY8" fmla="*/ 4449 h 10000"/>
              <a:gd name="connsiteX9" fmla="*/ 7726 w 10504"/>
              <a:gd name="connsiteY9" fmla="*/ 1459 h 10000"/>
              <a:gd name="connsiteX10" fmla="*/ 4629 w 10504"/>
              <a:gd name="connsiteY10" fmla="*/ 714 h 10000"/>
              <a:gd name="connsiteX11" fmla="*/ 1057 w 10504"/>
              <a:gd name="connsiteY11" fmla="*/ 339 h 10000"/>
              <a:gd name="connsiteX0" fmla="*/ 1004 w 10515"/>
              <a:gd name="connsiteY0" fmla="*/ 339 h 10315"/>
              <a:gd name="connsiteX1" fmla="*/ 53 w 10515"/>
              <a:gd name="connsiteY1" fmla="*/ 2458 h 10315"/>
              <a:gd name="connsiteX2" fmla="*/ 1322 w 10515"/>
              <a:gd name="connsiteY2" fmla="*/ 3063 h 10315"/>
              <a:gd name="connsiteX3" fmla="*/ 5589 w 10515"/>
              <a:gd name="connsiteY3" fmla="*/ 4018 h 10315"/>
              <a:gd name="connsiteX4" fmla="*/ 7028 w 10515"/>
              <a:gd name="connsiteY4" fmla="*/ 6393 h 10315"/>
              <a:gd name="connsiteX5" fmla="*/ 8924 w 10515"/>
              <a:gd name="connsiteY5" fmla="*/ 9808 h 10315"/>
              <a:gd name="connsiteX6" fmla="*/ 10358 w 10515"/>
              <a:gd name="connsiteY6" fmla="*/ 9435 h 10315"/>
              <a:gd name="connsiteX7" fmla="*/ 9880 w 10515"/>
              <a:gd name="connsiteY7" fmla="*/ 6444 h 10315"/>
              <a:gd name="connsiteX8" fmla="*/ 9643 w 10515"/>
              <a:gd name="connsiteY8" fmla="*/ 4764 h 10315"/>
              <a:gd name="connsiteX9" fmla="*/ 7737 w 10515"/>
              <a:gd name="connsiteY9" fmla="*/ 1774 h 10315"/>
              <a:gd name="connsiteX10" fmla="*/ 4640 w 10515"/>
              <a:gd name="connsiteY10" fmla="*/ 1029 h 10315"/>
              <a:gd name="connsiteX11" fmla="*/ 1004 w 10515"/>
              <a:gd name="connsiteY11" fmla="*/ 339 h 10315"/>
              <a:gd name="connsiteX0" fmla="*/ 1004 w 10515"/>
              <a:gd name="connsiteY0" fmla="*/ 339 h 10315"/>
              <a:gd name="connsiteX1" fmla="*/ 53 w 10515"/>
              <a:gd name="connsiteY1" fmla="*/ 2458 h 10315"/>
              <a:gd name="connsiteX2" fmla="*/ 1322 w 10515"/>
              <a:gd name="connsiteY2" fmla="*/ 3063 h 10315"/>
              <a:gd name="connsiteX3" fmla="*/ 5589 w 10515"/>
              <a:gd name="connsiteY3" fmla="*/ 4018 h 10315"/>
              <a:gd name="connsiteX4" fmla="*/ 7028 w 10515"/>
              <a:gd name="connsiteY4" fmla="*/ 6393 h 10315"/>
              <a:gd name="connsiteX5" fmla="*/ 8924 w 10515"/>
              <a:gd name="connsiteY5" fmla="*/ 9808 h 10315"/>
              <a:gd name="connsiteX6" fmla="*/ 10358 w 10515"/>
              <a:gd name="connsiteY6" fmla="*/ 9435 h 10315"/>
              <a:gd name="connsiteX7" fmla="*/ 9880 w 10515"/>
              <a:gd name="connsiteY7" fmla="*/ 6444 h 10315"/>
              <a:gd name="connsiteX8" fmla="*/ 9881 w 10515"/>
              <a:gd name="connsiteY8" fmla="*/ 4577 h 10315"/>
              <a:gd name="connsiteX9" fmla="*/ 7737 w 10515"/>
              <a:gd name="connsiteY9" fmla="*/ 1774 h 10315"/>
              <a:gd name="connsiteX10" fmla="*/ 4640 w 10515"/>
              <a:gd name="connsiteY10" fmla="*/ 1029 h 10315"/>
              <a:gd name="connsiteX11" fmla="*/ 1004 w 10515"/>
              <a:gd name="connsiteY11" fmla="*/ 339 h 10315"/>
              <a:gd name="connsiteX0" fmla="*/ 1004 w 10515"/>
              <a:gd name="connsiteY0" fmla="*/ 339 h 10315"/>
              <a:gd name="connsiteX1" fmla="*/ 53 w 10515"/>
              <a:gd name="connsiteY1" fmla="*/ 2458 h 10315"/>
              <a:gd name="connsiteX2" fmla="*/ 1322 w 10515"/>
              <a:gd name="connsiteY2" fmla="*/ 3063 h 10315"/>
              <a:gd name="connsiteX3" fmla="*/ 5589 w 10515"/>
              <a:gd name="connsiteY3" fmla="*/ 4018 h 10315"/>
              <a:gd name="connsiteX4" fmla="*/ 7028 w 10515"/>
              <a:gd name="connsiteY4" fmla="*/ 6393 h 10315"/>
              <a:gd name="connsiteX5" fmla="*/ 8924 w 10515"/>
              <a:gd name="connsiteY5" fmla="*/ 9808 h 10315"/>
              <a:gd name="connsiteX6" fmla="*/ 10358 w 10515"/>
              <a:gd name="connsiteY6" fmla="*/ 9435 h 10315"/>
              <a:gd name="connsiteX7" fmla="*/ 9880 w 10515"/>
              <a:gd name="connsiteY7" fmla="*/ 6444 h 10315"/>
              <a:gd name="connsiteX8" fmla="*/ 9881 w 10515"/>
              <a:gd name="connsiteY8" fmla="*/ 3971 h 10315"/>
              <a:gd name="connsiteX9" fmla="*/ 7737 w 10515"/>
              <a:gd name="connsiteY9" fmla="*/ 1774 h 10315"/>
              <a:gd name="connsiteX10" fmla="*/ 4640 w 10515"/>
              <a:gd name="connsiteY10" fmla="*/ 1029 h 10315"/>
              <a:gd name="connsiteX11" fmla="*/ 1004 w 10515"/>
              <a:gd name="connsiteY11" fmla="*/ 339 h 10315"/>
              <a:gd name="connsiteX0" fmla="*/ 687 w 10198"/>
              <a:gd name="connsiteY0" fmla="*/ 339 h 10315"/>
              <a:gd name="connsiteX1" fmla="*/ 53 w 10198"/>
              <a:gd name="connsiteY1" fmla="*/ 2458 h 10315"/>
              <a:gd name="connsiteX2" fmla="*/ 1005 w 10198"/>
              <a:gd name="connsiteY2" fmla="*/ 3063 h 10315"/>
              <a:gd name="connsiteX3" fmla="*/ 5272 w 10198"/>
              <a:gd name="connsiteY3" fmla="*/ 4018 h 10315"/>
              <a:gd name="connsiteX4" fmla="*/ 6711 w 10198"/>
              <a:gd name="connsiteY4" fmla="*/ 6393 h 10315"/>
              <a:gd name="connsiteX5" fmla="*/ 8607 w 10198"/>
              <a:gd name="connsiteY5" fmla="*/ 9808 h 10315"/>
              <a:gd name="connsiteX6" fmla="*/ 10041 w 10198"/>
              <a:gd name="connsiteY6" fmla="*/ 9435 h 10315"/>
              <a:gd name="connsiteX7" fmla="*/ 9563 w 10198"/>
              <a:gd name="connsiteY7" fmla="*/ 6444 h 10315"/>
              <a:gd name="connsiteX8" fmla="*/ 9564 w 10198"/>
              <a:gd name="connsiteY8" fmla="*/ 3971 h 10315"/>
              <a:gd name="connsiteX9" fmla="*/ 7420 w 10198"/>
              <a:gd name="connsiteY9" fmla="*/ 1774 h 10315"/>
              <a:gd name="connsiteX10" fmla="*/ 4323 w 10198"/>
              <a:gd name="connsiteY10" fmla="*/ 1029 h 10315"/>
              <a:gd name="connsiteX11" fmla="*/ 687 w 10198"/>
              <a:gd name="connsiteY11" fmla="*/ 339 h 1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8" h="10315">
                <a:moveTo>
                  <a:pt x="687" y="339"/>
                </a:moveTo>
                <a:cubicBezTo>
                  <a:pt x="27" y="492"/>
                  <a:pt x="0" y="2004"/>
                  <a:pt x="53" y="2458"/>
                </a:cubicBezTo>
                <a:cubicBezTo>
                  <a:pt x="106" y="2912"/>
                  <a:pt x="187" y="2717"/>
                  <a:pt x="1005" y="3063"/>
                </a:cubicBezTo>
                <a:cubicBezTo>
                  <a:pt x="1904" y="3575"/>
                  <a:pt x="4322" y="3464"/>
                  <a:pt x="5272" y="4018"/>
                </a:cubicBezTo>
                <a:cubicBezTo>
                  <a:pt x="6223" y="4574"/>
                  <a:pt x="6154" y="5430"/>
                  <a:pt x="6711" y="6393"/>
                </a:cubicBezTo>
                <a:cubicBezTo>
                  <a:pt x="7174" y="9911"/>
                  <a:pt x="8051" y="9302"/>
                  <a:pt x="8607" y="9808"/>
                </a:cubicBezTo>
                <a:cubicBezTo>
                  <a:pt x="9161" y="10315"/>
                  <a:pt x="9883" y="9994"/>
                  <a:pt x="10041" y="9435"/>
                </a:cubicBezTo>
                <a:cubicBezTo>
                  <a:pt x="10198" y="8874"/>
                  <a:pt x="9683" y="7224"/>
                  <a:pt x="9563" y="6444"/>
                </a:cubicBezTo>
                <a:cubicBezTo>
                  <a:pt x="9442" y="5666"/>
                  <a:pt x="9921" y="4749"/>
                  <a:pt x="9564" y="3971"/>
                </a:cubicBezTo>
                <a:cubicBezTo>
                  <a:pt x="9208" y="3193"/>
                  <a:pt x="8293" y="2264"/>
                  <a:pt x="7420" y="1774"/>
                </a:cubicBezTo>
                <a:cubicBezTo>
                  <a:pt x="6547" y="1284"/>
                  <a:pt x="5434" y="1214"/>
                  <a:pt x="4323" y="1029"/>
                </a:cubicBezTo>
                <a:cubicBezTo>
                  <a:pt x="3208" y="844"/>
                  <a:pt x="1239" y="0"/>
                  <a:pt x="687" y="339"/>
                </a:cubicBezTo>
                <a:close/>
              </a:path>
            </a:pathLst>
          </a:custGeom>
          <a:solidFill>
            <a:srgbClr val="CCCCFF">
              <a:alpha val="41176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7" name="Freeform 122"/>
          <p:cNvSpPr>
            <a:spLocks/>
          </p:cNvSpPr>
          <p:nvPr/>
        </p:nvSpPr>
        <p:spPr bwMode="auto">
          <a:xfrm rot="14902014">
            <a:off x="5891011" y="1737840"/>
            <a:ext cx="1831011" cy="2621716"/>
          </a:xfrm>
          <a:custGeom>
            <a:avLst/>
            <a:gdLst>
              <a:gd name="T0" fmla="*/ 2147483647 w 2034"/>
              <a:gd name="T1" fmla="*/ 2147483647 h 2347"/>
              <a:gd name="T2" fmla="*/ 2147483647 w 2034"/>
              <a:gd name="T3" fmla="*/ 2147483647 h 2347"/>
              <a:gd name="T4" fmla="*/ 2147483647 w 2034"/>
              <a:gd name="T5" fmla="*/ 2147483647 h 2347"/>
              <a:gd name="T6" fmla="*/ 2147483647 w 2034"/>
              <a:gd name="T7" fmla="*/ 2147483647 h 2347"/>
              <a:gd name="T8" fmla="*/ 2147483647 w 2034"/>
              <a:gd name="T9" fmla="*/ 2147483647 h 2347"/>
              <a:gd name="T10" fmla="*/ 2147483647 w 2034"/>
              <a:gd name="T11" fmla="*/ 2147483647 h 2347"/>
              <a:gd name="T12" fmla="*/ 2147483647 w 2034"/>
              <a:gd name="T13" fmla="*/ 2147483647 h 2347"/>
              <a:gd name="T14" fmla="*/ 2147483647 w 2034"/>
              <a:gd name="T15" fmla="*/ 2147483647 h 2347"/>
              <a:gd name="T16" fmla="*/ 2147483647 w 2034"/>
              <a:gd name="T17" fmla="*/ 2147483647 h 2347"/>
              <a:gd name="T18" fmla="*/ 2147483647 w 2034"/>
              <a:gd name="T19" fmla="*/ 2147483647 h 2347"/>
              <a:gd name="T20" fmla="*/ 2147483647 w 2034"/>
              <a:gd name="T21" fmla="*/ 2147483647 h 2347"/>
              <a:gd name="T22" fmla="*/ 2147483647 w 2034"/>
              <a:gd name="T23" fmla="*/ 2147483647 h 2347"/>
              <a:gd name="T24" fmla="*/ 2147483647 w 2034"/>
              <a:gd name="T25" fmla="*/ 2147483647 h 2347"/>
              <a:gd name="T26" fmla="*/ 2147483647 w 2034"/>
              <a:gd name="T27" fmla="*/ 2147483647 h 23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34"/>
              <a:gd name="T43" fmla="*/ 0 h 2347"/>
              <a:gd name="T44" fmla="*/ 2034 w 2034"/>
              <a:gd name="T45" fmla="*/ 2347 h 2347"/>
              <a:gd name="connsiteX0" fmla="*/ 159 w 9967"/>
              <a:gd name="connsiteY0" fmla="*/ 592 h 10000"/>
              <a:gd name="connsiteX1" fmla="*/ 1360 w 9967"/>
              <a:gd name="connsiteY1" fmla="*/ 2506 h 10000"/>
              <a:gd name="connsiteX2" fmla="*/ 5355 w 9967"/>
              <a:gd name="connsiteY2" fmla="*/ 3494 h 10000"/>
              <a:gd name="connsiteX3" fmla="*/ 5803 w 9967"/>
              <a:gd name="connsiteY3" fmla="*/ 6003 h 10000"/>
              <a:gd name="connsiteX4" fmla="*/ 8477 w 9967"/>
              <a:gd name="connsiteY4" fmla="*/ 9484 h 10000"/>
              <a:gd name="connsiteX5" fmla="*/ 9820 w 9967"/>
              <a:gd name="connsiteY5" fmla="*/ 9097 h 10000"/>
              <a:gd name="connsiteX6" fmla="*/ 9372 w 9967"/>
              <a:gd name="connsiteY6" fmla="*/ 6003 h 10000"/>
              <a:gd name="connsiteX7" fmla="*/ 9151 w 9967"/>
              <a:gd name="connsiteY7" fmla="*/ 4265 h 10000"/>
              <a:gd name="connsiteX8" fmla="*/ 7366 w 9967"/>
              <a:gd name="connsiteY8" fmla="*/ 1172 h 10000"/>
              <a:gd name="connsiteX9" fmla="*/ 4466 w 9967"/>
              <a:gd name="connsiteY9" fmla="*/ 401 h 10000"/>
              <a:gd name="connsiteX10" fmla="*/ 1122 w 9967"/>
              <a:gd name="connsiteY10" fmla="*/ 13 h 10000"/>
              <a:gd name="connsiteX11" fmla="*/ 301 w 9967"/>
              <a:gd name="connsiteY11" fmla="*/ 315 h 10000"/>
              <a:gd name="connsiteX12" fmla="*/ 405 w 9967"/>
              <a:gd name="connsiteY12" fmla="*/ 192 h 10000"/>
              <a:gd name="connsiteX13" fmla="*/ 159 w 9967"/>
              <a:gd name="connsiteY13" fmla="*/ 592 h 10000"/>
              <a:gd name="connsiteX0" fmla="*/ 160 w 10000"/>
              <a:gd name="connsiteY0" fmla="*/ 592 h 10008"/>
              <a:gd name="connsiteX1" fmla="*/ 1365 w 10000"/>
              <a:gd name="connsiteY1" fmla="*/ 2506 h 10008"/>
              <a:gd name="connsiteX2" fmla="*/ 5373 w 10000"/>
              <a:gd name="connsiteY2" fmla="*/ 3494 h 10008"/>
              <a:gd name="connsiteX3" fmla="*/ 6724 w 10000"/>
              <a:gd name="connsiteY3" fmla="*/ 5951 h 10008"/>
              <a:gd name="connsiteX4" fmla="*/ 8505 w 10000"/>
              <a:gd name="connsiteY4" fmla="*/ 9484 h 10008"/>
              <a:gd name="connsiteX5" fmla="*/ 9853 w 10000"/>
              <a:gd name="connsiteY5" fmla="*/ 9097 h 10008"/>
              <a:gd name="connsiteX6" fmla="*/ 9403 w 10000"/>
              <a:gd name="connsiteY6" fmla="*/ 6003 h 10008"/>
              <a:gd name="connsiteX7" fmla="*/ 9181 w 10000"/>
              <a:gd name="connsiteY7" fmla="*/ 4265 h 10008"/>
              <a:gd name="connsiteX8" fmla="*/ 7390 w 10000"/>
              <a:gd name="connsiteY8" fmla="*/ 1172 h 10008"/>
              <a:gd name="connsiteX9" fmla="*/ 4481 w 10000"/>
              <a:gd name="connsiteY9" fmla="*/ 401 h 10008"/>
              <a:gd name="connsiteX10" fmla="*/ 1126 w 10000"/>
              <a:gd name="connsiteY10" fmla="*/ 13 h 10008"/>
              <a:gd name="connsiteX11" fmla="*/ 302 w 10000"/>
              <a:gd name="connsiteY11" fmla="*/ 315 h 10008"/>
              <a:gd name="connsiteX12" fmla="*/ 406 w 10000"/>
              <a:gd name="connsiteY12" fmla="*/ 192 h 10008"/>
              <a:gd name="connsiteX13" fmla="*/ 160 w 10000"/>
              <a:gd name="connsiteY13" fmla="*/ 592 h 10008"/>
              <a:gd name="connsiteX0" fmla="*/ 160 w 10000"/>
              <a:gd name="connsiteY0" fmla="*/ 592 h 10008"/>
              <a:gd name="connsiteX1" fmla="*/ 1365 w 10000"/>
              <a:gd name="connsiteY1" fmla="*/ 2506 h 10008"/>
              <a:gd name="connsiteX2" fmla="*/ 5373 w 10000"/>
              <a:gd name="connsiteY2" fmla="*/ 3494 h 10008"/>
              <a:gd name="connsiteX3" fmla="*/ 6724 w 10000"/>
              <a:gd name="connsiteY3" fmla="*/ 5951 h 10008"/>
              <a:gd name="connsiteX4" fmla="*/ 8505 w 10000"/>
              <a:gd name="connsiteY4" fmla="*/ 9484 h 10008"/>
              <a:gd name="connsiteX5" fmla="*/ 9853 w 10000"/>
              <a:gd name="connsiteY5" fmla="*/ 9097 h 10008"/>
              <a:gd name="connsiteX6" fmla="*/ 9403 w 10000"/>
              <a:gd name="connsiteY6" fmla="*/ 6003 h 10008"/>
              <a:gd name="connsiteX7" fmla="*/ 9181 w 10000"/>
              <a:gd name="connsiteY7" fmla="*/ 4265 h 10008"/>
              <a:gd name="connsiteX8" fmla="*/ 7390 w 10000"/>
              <a:gd name="connsiteY8" fmla="*/ 1172 h 10008"/>
              <a:gd name="connsiteX9" fmla="*/ 4481 w 10000"/>
              <a:gd name="connsiteY9" fmla="*/ 401 h 10008"/>
              <a:gd name="connsiteX10" fmla="*/ 1126 w 10000"/>
              <a:gd name="connsiteY10" fmla="*/ 13 h 10008"/>
              <a:gd name="connsiteX11" fmla="*/ 302 w 10000"/>
              <a:gd name="connsiteY11" fmla="*/ 315 h 10008"/>
              <a:gd name="connsiteX12" fmla="*/ 406 w 10000"/>
              <a:gd name="connsiteY12" fmla="*/ 192 h 10008"/>
              <a:gd name="connsiteX13" fmla="*/ 160 w 10000"/>
              <a:gd name="connsiteY13" fmla="*/ 592 h 10008"/>
              <a:gd name="connsiteX0" fmla="*/ 222 w 9816"/>
              <a:gd name="connsiteY0" fmla="*/ 192 h 10008"/>
              <a:gd name="connsiteX1" fmla="*/ 1181 w 9816"/>
              <a:gd name="connsiteY1" fmla="*/ 2506 h 10008"/>
              <a:gd name="connsiteX2" fmla="*/ 5189 w 9816"/>
              <a:gd name="connsiteY2" fmla="*/ 3494 h 10008"/>
              <a:gd name="connsiteX3" fmla="*/ 6540 w 9816"/>
              <a:gd name="connsiteY3" fmla="*/ 5951 h 10008"/>
              <a:gd name="connsiteX4" fmla="*/ 8321 w 9816"/>
              <a:gd name="connsiteY4" fmla="*/ 9484 h 10008"/>
              <a:gd name="connsiteX5" fmla="*/ 9669 w 9816"/>
              <a:gd name="connsiteY5" fmla="*/ 9097 h 10008"/>
              <a:gd name="connsiteX6" fmla="*/ 9219 w 9816"/>
              <a:gd name="connsiteY6" fmla="*/ 6003 h 10008"/>
              <a:gd name="connsiteX7" fmla="*/ 8997 w 9816"/>
              <a:gd name="connsiteY7" fmla="*/ 4265 h 10008"/>
              <a:gd name="connsiteX8" fmla="*/ 7206 w 9816"/>
              <a:gd name="connsiteY8" fmla="*/ 1172 h 10008"/>
              <a:gd name="connsiteX9" fmla="*/ 4297 w 9816"/>
              <a:gd name="connsiteY9" fmla="*/ 401 h 10008"/>
              <a:gd name="connsiteX10" fmla="*/ 942 w 9816"/>
              <a:gd name="connsiteY10" fmla="*/ 13 h 10008"/>
              <a:gd name="connsiteX11" fmla="*/ 118 w 9816"/>
              <a:gd name="connsiteY11" fmla="*/ 315 h 10008"/>
              <a:gd name="connsiteX12" fmla="*/ 222 w 9816"/>
              <a:gd name="connsiteY12" fmla="*/ 192 h 10008"/>
              <a:gd name="connsiteX0" fmla="*/ 283 w 9991"/>
              <a:gd name="connsiteY0" fmla="*/ 626 h 10000"/>
              <a:gd name="connsiteX1" fmla="*/ 1194 w 9991"/>
              <a:gd name="connsiteY1" fmla="*/ 2504 h 10000"/>
              <a:gd name="connsiteX2" fmla="*/ 5277 w 9991"/>
              <a:gd name="connsiteY2" fmla="*/ 3491 h 10000"/>
              <a:gd name="connsiteX3" fmla="*/ 6654 w 9991"/>
              <a:gd name="connsiteY3" fmla="*/ 5946 h 10000"/>
              <a:gd name="connsiteX4" fmla="*/ 8468 w 9991"/>
              <a:gd name="connsiteY4" fmla="*/ 9476 h 10000"/>
              <a:gd name="connsiteX5" fmla="*/ 9841 w 9991"/>
              <a:gd name="connsiteY5" fmla="*/ 9090 h 10000"/>
              <a:gd name="connsiteX6" fmla="*/ 9383 w 9991"/>
              <a:gd name="connsiteY6" fmla="*/ 5998 h 10000"/>
              <a:gd name="connsiteX7" fmla="*/ 9157 w 9991"/>
              <a:gd name="connsiteY7" fmla="*/ 4262 h 10000"/>
              <a:gd name="connsiteX8" fmla="*/ 7332 w 9991"/>
              <a:gd name="connsiteY8" fmla="*/ 1171 h 10000"/>
              <a:gd name="connsiteX9" fmla="*/ 4369 w 9991"/>
              <a:gd name="connsiteY9" fmla="*/ 401 h 10000"/>
              <a:gd name="connsiteX10" fmla="*/ 951 w 9991"/>
              <a:gd name="connsiteY10" fmla="*/ 13 h 10000"/>
              <a:gd name="connsiteX11" fmla="*/ 111 w 9991"/>
              <a:gd name="connsiteY11" fmla="*/ 315 h 10000"/>
              <a:gd name="connsiteX12" fmla="*/ 283 w 9991"/>
              <a:gd name="connsiteY12" fmla="*/ 626 h 10000"/>
              <a:gd name="connsiteX0" fmla="*/ 40 w 9929"/>
              <a:gd name="connsiteY0" fmla="*/ 415 h 10100"/>
              <a:gd name="connsiteX1" fmla="*/ 1124 w 9929"/>
              <a:gd name="connsiteY1" fmla="*/ 2604 h 10100"/>
              <a:gd name="connsiteX2" fmla="*/ 5211 w 9929"/>
              <a:gd name="connsiteY2" fmla="*/ 3591 h 10100"/>
              <a:gd name="connsiteX3" fmla="*/ 6589 w 9929"/>
              <a:gd name="connsiteY3" fmla="*/ 6046 h 10100"/>
              <a:gd name="connsiteX4" fmla="*/ 8405 w 9929"/>
              <a:gd name="connsiteY4" fmla="*/ 9576 h 10100"/>
              <a:gd name="connsiteX5" fmla="*/ 9779 w 9929"/>
              <a:gd name="connsiteY5" fmla="*/ 9190 h 10100"/>
              <a:gd name="connsiteX6" fmla="*/ 9320 w 9929"/>
              <a:gd name="connsiteY6" fmla="*/ 6098 h 10100"/>
              <a:gd name="connsiteX7" fmla="*/ 9094 w 9929"/>
              <a:gd name="connsiteY7" fmla="*/ 4362 h 10100"/>
              <a:gd name="connsiteX8" fmla="*/ 7268 w 9929"/>
              <a:gd name="connsiteY8" fmla="*/ 1271 h 10100"/>
              <a:gd name="connsiteX9" fmla="*/ 4302 w 9929"/>
              <a:gd name="connsiteY9" fmla="*/ 501 h 10100"/>
              <a:gd name="connsiteX10" fmla="*/ 881 w 9929"/>
              <a:gd name="connsiteY10" fmla="*/ 113 h 10100"/>
              <a:gd name="connsiteX11" fmla="*/ 40 w 9929"/>
              <a:gd name="connsiteY11" fmla="*/ 415 h 10100"/>
              <a:gd name="connsiteX0" fmla="*/ 533 w 9646"/>
              <a:gd name="connsiteY0" fmla="*/ 347 h 10235"/>
              <a:gd name="connsiteX1" fmla="*/ 778 w 9646"/>
              <a:gd name="connsiteY1" fmla="*/ 2813 h 10235"/>
              <a:gd name="connsiteX2" fmla="*/ 4894 w 9646"/>
              <a:gd name="connsiteY2" fmla="*/ 3790 h 10235"/>
              <a:gd name="connsiteX3" fmla="*/ 6282 w 9646"/>
              <a:gd name="connsiteY3" fmla="*/ 6221 h 10235"/>
              <a:gd name="connsiteX4" fmla="*/ 8111 w 9646"/>
              <a:gd name="connsiteY4" fmla="*/ 9716 h 10235"/>
              <a:gd name="connsiteX5" fmla="*/ 9495 w 9646"/>
              <a:gd name="connsiteY5" fmla="*/ 9334 h 10235"/>
              <a:gd name="connsiteX6" fmla="*/ 9033 w 9646"/>
              <a:gd name="connsiteY6" fmla="*/ 6273 h 10235"/>
              <a:gd name="connsiteX7" fmla="*/ 8805 w 9646"/>
              <a:gd name="connsiteY7" fmla="*/ 4554 h 10235"/>
              <a:gd name="connsiteX8" fmla="*/ 6966 w 9646"/>
              <a:gd name="connsiteY8" fmla="*/ 1493 h 10235"/>
              <a:gd name="connsiteX9" fmla="*/ 3979 w 9646"/>
              <a:gd name="connsiteY9" fmla="*/ 731 h 10235"/>
              <a:gd name="connsiteX10" fmla="*/ 533 w 9646"/>
              <a:gd name="connsiteY10" fmla="*/ 347 h 10235"/>
              <a:gd name="connsiteX0" fmla="*/ 1057 w 10504"/>
              <a:gd name="connsiteY0" fmla="*/ 339 h 10000"/>
              <a:gd name="connsiteX1" fmla="*/ 42 w 10504"/>
              <a:gd name="connsiteY1" fmla="*/ 2143 h 10000"/>
              <a:gd name="connsiteX2" fmla="*/ 1311 w 10504"/>
              <a:gd name="connsiteY2" fmla="*/ 2748 h 10000"/>
              <a:gd name="connsiteX3" fmla="*/ 5578 w 10504"/>
              <a:gd name="connsiteY3" fmla="*/ 3703 h 10000"/>
              <a:gd name="connsiteX4" fmla="*/ 7017 w 10504"/>
              <a:gd name="connsiteY4" fmla="*/ 6078 h 10000"/>
              <a:gd name="connsiteX5" fmla="*/ 8913 w 10504"/>
              <a:gd name="connsiteY5" fmla="*/ 9493 h 10000"/>
              <a:gd name="connsiteX6" fmla="*/ 10347 w 10504"/>
              <a:gd name="connsiteY6" fmla="*/ 9120 h 10000"/>
              <a:gd name="connsiteX7" fmla="*/ 9869 w 10504"/>
              <a:gd name="connsiteY7" fmla="*/ 6129 h 10000"/>
              <a:gd name="connsiteX8" fmla="*/ 9632 w 10504"/>
              <a:gd name="connsiteY8" fmla="*/ 4449 h 10000"/>
              <a:gd name="connsiteX9" fmla="*/ 7726 w 10504"/>
              <a:gd name="connsiteY9" fmla="*/ 1459 h 10000"/>
              <a:gd name="connsiteX10" fmla="*/ 4629 w 10504"/>
              <a:gd name="connsiteY10" fmla="*/ 714 h 10000"/>
              <a:gd name="connsiteX11" fmla="*/ 1057 w 10504"/>
              <a:gd name="connsiteY11" fmla="*/ 339 h 10000"/>
              <a:gd name="connsiteX0" fmla="*/ 1004 w 10515"/>
              <a:gd name="connsiteY0" fmla="*/ 339 h 10315"/>
              <a:gd name="connsiteX1" fmla="*/ 53 w 10515"/>
              <a:gd name="connsiteY1" fmla="*/ 2458 h 10315"/>
              <a:gd name="connsiteX2" fmla="*/ 1322 w 10515"/>
              <a:gd name="connsiteY2" fmla="*/ 3063 h 10315"/>
              <a:gd name="connsiteX3" fmla="*/ 5589 w 10515"/>
              <a:gd name="connsiteY3" fmla="*/ 4018 h 10315"/>
              <a:gd name="connsiteX4" fmla="*/ 7028 w 10515"/>
              <a:gd name="connsiteY4" fmla="*/ 6393 h 10315"/>
              <a:gd name="connsiteX5" fmla="*/ 8924 w 10515"/>
              <a:gd name="connsiteY5" fmla="*/ 9808 h 10315"/>
              <a:gd name="connsiteX6" fmla="*/ 10358 w 10515"/>
              <a:gd name="connsiteY6" fmla="*/ 9435 h 10315"/>
              <a:gd name="connsiteX7" fmla="*/ 9880 w 10515"/>
              <a:gd name="connsiteY7" fmla="*/ 6444 h 10315"/>
              <a:gd name="connsiteX8" fmla="*/ 9643 w 10515"/>
              <a:gd name="connsiteY8" fmla="*/ 4764 h 10315"/>
              <a:gd name="connsiteX9" fmla="*/ 7737 w 10515"/>
              <a:gd name="connsiteY9" fmla="*/ 1774 h 10315"/>
              <a:gd name="connsiteX10" fmla="*/ 4640 w 10515"/>
              <a:gd name="connsiteY10" fmla="*/ 1029 h 10315"/>
              <a:gd name="connsiteX11" fmla="*/ 1004 w 10515"/>
              <a:gd name="connsiteY11" fmla="*/ 339 h 10315"/>
              <a:gd name="connsiteX0" fmla="*/ 1004 w 10515"/>
              <a:gd name="connsiteY0" fmla="*/ 339 h 10315"/>
              <a:gd name="connsiteX1" fmla="*/ 53 w 10515"/>
              <a:gd name="connsiteY1" fmla="*/ 2458 h 10315"/>
              <a:gd name="connsiteX2" fmla="*/ 1322 w 10515"/>
              <a:gd name="connsiteY2" fmla="*/ 3063 h 10315"/>
              <a:gd name="connsiteX3" fmla="*/ 5589 w 10515"/>
              <a:gd name="connsiteY3" fmla="*/ 4018 h 10315"/>
              <a:gd name="connsiteX4" fmla="*/ 7028 w 10515"/>
              <a:gd name="connsiteY4" fmla="*/ 6393 h 10315"/>
              <a:gd name="connsiteX5" fmla="*/ 8924 w 10515"/>
              <a:gd name="connsiteY5" fmla="*/ 9808 h 10315"/>
              <a:gd name="connsiteX6" fmla="*/ 10358 w 10515"/>
              <a:gd name="connsiteY6" fmla="*/ 9435 h 10315"/>
              <a:gd name="connsiteX7" fmla="*/ 9880 w 10515"/>
              <a:gd name="connsiteY7" fmla="*/ 6444 h 10315"/>
              <a:gd name="connsiteX8" fmla="*/ 9881 w 10515"/>
              <a:gd name="connsiteY8" fmla="*/ 4577 h 10315"/>
              <a:gd name="connsiteX9" fmla="*/ 7737 w 10515"/>
              <a:gd name="connsiteY9" fmla="*/ 1774 h 10315"/>
              <a:gd name="connsiteX10" fmla="*/ 4640 w 10515"/>
              <a:gd name="connsiteY10" fmla="*/ 1029 h 10315"/>
              <a:gd name="connsiteX11" fmla="*/ 1004 w 10515"/>
              <a:gd name="connsiteY11" fmla="*/ 339 h 10315"/>
              <a:gd name="connsiteX0" fmla="*/ 1004 w 10515"/>
              <a:gd name="connsiteY0" fmla="*/ 339 h 10315"/>
              <a:gd name="connsiteX1" fmla="*/ 53 w 10515"/>
              <a:gd name="connsiteY1" fmla="*/ 2458 h 10315"/>
              <a:gd name="connsiteX2" fmla="*/ 1322 w 10515"/>
              <a:gd name="connsiteY2" fmla="*/ 3063 h 10315"/>
              <a:gd name="connsiteX3" fmla="*/ 5589 w 10515"/>
              <a:gd name="connsiteY3" fmla="*/ 4018 h 10315"/>
              <a:gd name="connsiteX4" fmla="*/ 7028 w 10515"/>
              <a:gd name="connsiteY4" fmla="*/ 6393 h 10315"/>
              <a:gd name="connsiteX5" fmla="*/ 8924 w 10515"/>
              <a:gd name="connsiteY5" fmla="*/ 9808 h 10315"/>
              <a:gd name="connsiteX6" fmla="*/ 10358 w 10515"/>
              <a:gd name="connsiteY6" fmla="*/ 9435 h 10315"/>
              <a:gd name="connsiteX7" fmla="*/ 9880 w 10515"/>
              <a:gd name="connsiteY7" fmla="*/ 6444 h 10315"/>
              <a:gd name="connsiteX8" fmla="*/ 9881 w 10515"/>
              <a:gd name="connsiteY8" fmla="*/ 3971 h 10315"/>
              <a:gd name="connsiteX9" fmla="*/ 7737 w 10515"/>
              <a:gd name="connsiteY9" fmla="*/ 1774 h 10315"/>
              <a:gd name="connsiteX10" fmla="*/ 4640 w 10515"/>
              <a:gd name="connsiteY10" fmla="*/ 1029 h 10315"/>
              <a:gd name="connsiteX11" fmla="*/ 1004 w 10515"/>
              <a:gd name="connsiteY11" fmla="*/ 339 h 10315"/>
              <a:gd name="connsiteX0" fmla="*/ 687 w 10198"/>
              <a:gd name="connsiteY0" fmla="*/ 339 h 10315"/>
              <a:gd name="connsiteX1" fmla="*/ 53 w 10198"/>
              <a:gd name="connsiteY1" fmla="*/ 2458 h 10315"/>
              <a:gd name="connsiteX2" fmla="*/ 1005 w 10198"/>
              <a:gd name="connsiteY2" fmla="*/ 3063 h 10315"/>
              <a:gd name="connsiteX3" fmla="*/ 5272 w 10198"/>
              <a:gd name="connsiteY3" fmla="*/ 4018 h 10315"/>
              <a:gd name="connsiteX4" fmla="*/ 6711 w 10198"/>
              <a:gd name="connsiteY4" fmla="*/ 6393 h 10315"/>
              <a:gd name="connsiteX5" fmla="*/ 8607 w 10198"/>
              <a:gd name="connsiteY5" fmla="*/ 9808 h 10315"/>
              <a:gd name="connsiteX6" fmla="*/ 10041 w 10198"/>
              <a:gd name="connsiteY6" fmla="*/ 9435 h 10315"/>
              <a:gd name="connsiteX7" fmla="*/ 9563 w 10198"/>
              <a:gd name="connsiteY7" fmla="*/ 6444 h 10315"/>
              <a:gd name="connsiteX8" fmla="*/ 9564 w 10198"/>
              <a:gd name="connsiteY8" fmla="*/ 3971 h 10315"/>
              <a:gd name="connsiteX9" fmla="*/ 7420 w 10198"/>
              <a:gd name="connsiteY9" fmla="*/ 1774 h 10315"/>
              <a:gd name="connsiteX10" fmla="*/ 4323 w 10198"/>
              <a:gd name="connsiteY10" fmla="*/ 1029 h 10315"/>
              <a:gd name="connsiteX11" fmla="*/ 687 w 10198"/>
              <a:gd name="connsiteY11" fmla="*/ 339 h 10315"/>
              <a:gd name="connsiteX0" fmla="*/ 687 w 10198"/>
              <a:gd name="connsiteY0" fmla="*/ 339 h 10509"/>
              <a:gd name="connsiteX1" fmla="*/ 53 w 10198"/>
              <a:gd name="connsiteY1" fmla="*/ 2458 h 10509"/>
              <a:gd name="connsiteX2" fmla="*/ 1005 w 10198"/>
              <a:gd name="connsiteY2" fmla="*/ 3063 h 10509"/>
              <a:gd name="connsiteX3" fmla="*/ 5272 w 10198"/>
              <a:gd name="connsiteY3" fmla="*/ 4018 h 10509"/>
              <a:gd name="connsiteX4" fmla="*/ 5440 w 10198"/>
              <a:gd name="connsiteY4" fmla="*/ 6991 h 10509"/>
              <a:gd name="connsiteX5" fmla="*/ 8607 w 10198"/>
              <a:gd name="connsiteY5" fmla="*/ 9808 h 10509"/>
              <a:gd name="connsiteX6" fmla="*/ 10041 w 10198"/>
              <a:gd name="connsiteY6" fmla="*/ 9435 h 10509"/>
              <a:gd name="connsiteX7" fmla="*/ 9563 w 10198"/>
              <a:gd name="connsiteY7" fmla="*/ 6444 h 10509"/>
              <a:gd name="connsiteX8" fmla="*/ 9564 w 10198"/>
              <a:gd name="connsiteY8" fmla="*/ 3971 h 10509"/>
              <a:gd name="connsiteX9" fmla="*/ 7420 w 10198"/>
              <a:gd name="connsiteY9" fmla="*/ 1774 h 10509"/>
              <a:gd name="connsiteX10" fmla="*/ 4323 w 10198"/>
              <a:gd name="connsiteY10" fmla="*/ 1029 h 10509"/>
              <a:gd name="connsiteX11" fmla="*/ 687 w 10198"/>
              <a:gd name="connsiteY11" fmla="*/ 339 h 10509"/>
              <a:gd name="connsiteX0" fmla="*/ 687 w 10198"/>
              <a:gd name="connsiteY0" fmla="*/ 339 h 12872"/>
              <a:gd name="connsiteX1" fmla="*/ 53 w 10198"/>
              <a:gd name="connsiteY1" fmla="*/ 2458 h 12872"/>
              <a:gd name="connsiteX2" fmla="*/ 1005 w 10198"/>
              <a:gd name="connsiteY2" fmla="*/ 3063 h 12872"/>
              <a:gd name="connsiteX3" fmla="*/ 5272 w 10198"/>
              <a:gd name="connsiteY3" fmla="*/ 4018 h 12872"/>
              <a:gd name="connsiteX4" fmla="*/ 4799 w 10198"/>
              <a:gd name="connsiteY4" fmla="*/ 9354 h 12872"/>
              <a:gd name="connsiteX5" fmla="*/ 8607 w 10198"/>
              <a:gd name="connsiteY5" fmla="*/ 9808 h 12872"/>
              <a:gd name="connsiteX6" fmla="*/ 10041 w 10198"/>
              <a:gd name="connsiteY6" fmla="*/ 9435 h 12872"/>
              <a:gd name="connsiteX7" fmla="*/ 9563 w 10198"/>
              <a:gd name="connsiteY7" fmla="*/ 6444 h 12872"/>
              <a:gd name="connsiteX8" fmla="*/ 9564 w 10198"/>
              <a:gd name="connsiteY8" fmla="*/ 3971 h 12872"/>
              <a:gd name="connsiteX9" fmla="*/ 7420 w 10198"/>
              <a:gd name="connsiteY9" fmla="*/ 1774 h 12872"/>
              <a:gd name="connsiteX10" fmla="*/ 4323 w 10198"/>
              <a:gd name="connsiteY10" fmla="*/ 1029 h 12872"/>
              <a:gd name="connsiteX11" fmla="*/ 687 w 10198"/>
              <a:gd name="connsiteY11" fmla="*/ 339 h 12872"/>
              <a:gd name="connsiteX0" fmla="*/ 687 w 10198"/>
              <a:gd name="connsiteY0" fmla="*/ 339 h 10509"/>
              <a:gd name="connsiteX1" fmla="*/ 53 w 10198"/>
              <a:gd name="connsiteY1" fmla="*/ 2458 h 10509"/>
              <a:gd name="connsiteX2" fmla="*/ 1005 w 10198"/>
              <a:gd name="connsiteY2" fmla="*/ 3063 h 10509"/>
              <a:gd name="connsiteX3" fmla="*/ 5272 w 10198"/>
              <a:gd name="connsiteY3" fmla="*/ 4018 h 10509"/>
              <a:gd name="connsiteX4" fmla="*/ 4799 w 10198"/>
              <a:gd name="connsiteY4" fmla="*/ 9354 h 10509"/>
              <a:gd name="connsiteX5" fmla="*/ 8275 w 10198"/>
              <a:gd name="connsiteY5" fmla="*/ 10019 h 10509"/>
              <a:gd name="connsiteX6" fmla="*/ 8607 w 10198"/>
              <a:gd name="connsiteY6" fmla="*/ 9808 h 10509"/>
              <a:gd name="connsiteX7" fmla="*/ 10041 w 10198"/>
              <a:gd name="connsiteY7" fmla="*/ 9435 h 10509"/>
              <a:gd name="connsiteX8" fmla="*/ 9563 w 10198"/>
              <a:gd name="connsiteY8" fmla="*/ 6444 h 10509"/>
              <a:gd name="connsiteX9" fmla="*/ 9564 w 10198"/>
              <a:gd name="connsiteY9" fmla="*/ 3971 h 10509"/>
              <a:gd name="connsiteX10" fmla="*/ 7420 w 10198"/>
              <a:gd name="connsiteY10" fmla="*/ 1774 h 10509"/>
              <a:gd name="connsiteX11" fmla="*/ 4323 w 10198"/>
              <a:gd name="connsiteY11" fmla="*/ 1029 h 10509"/>
              <a:gd name="connsiteX12" fmla="*/ 687 w 10198"/>
              <a:gd name="connsiteY12" fmla="*/ 339 h 10509"/>
              <a:gd name="connsiteX0" fmla="*/ 687 w 10198"/>
              <a:gd name="connsiteY0" fmla="*/ 339 h 10902"/>
              <a:gd name="connsiteX1" fmla="*/ 53 w 10198"/>
              <a:gd name="connsiteY1" fmla="*/ 2458 h 10902"/>
              <a:gd name="connsiteX2" fmla="*/ 1005 w 10198"/>
              <a:gd name="connsiteY2" fmla="*/ 3063 h 10902"/>
              <a:gd name="connsiteX3" fmla="*/ 5272 w 10198"/>
              <a:gd name="connsiteY3" fmla="*/ 4018 h 10902"/>
              <a:gd name="connsiteX4" fmla="*/ 4977 w 10198"/>
              <a:gd name="connsiteY4" fmla="*/ 9747 h 10902"/>
              <a:gd name="connsiteX5" fmla="*/ 8275 w 10198"/>
              <a:gd name="connsiteY5" fmla="*/ 10019 h 10902"/>
              <a:gd name="connsiteX6" fmla="*/ 8607 w 10198"/>
              <a:gd name="connsiteY6" fmla="*/ 9808 h 10902"/>
              <a:gd name="connsiteX7" fmla="*/ 10041 w 10198"/>
              <a:gd name="connsiteY7" fmla="*/ 9435 h 10902"/>
              <a:gd name="connsiteX8" fmla="*/ 9563 w 10198"/>
              <a:gd name="connsiteY8" fmla="*/ 6444 h 10902"/>
              <a:gd name="connsiteX9" fmla="*/ 9564 w 10198"/>
              <a:gd name="connsiteY9" fmla="*/ 3971 h 10902"/>
              <a:gd name="connsiteX10" fmla="*/ 7420 w 10198"/>
              <a:gd name="connsiteY10" fmla="*/ 1774 h 10902"/>
              <a:gd name="connsiteX11" fmla="*/ 4323 w 10198"/>
              <a:gd name="connsiteY11" fmla="*/ 1029 h 10902"/>
              <a:gd name="connsiteX12" fmla="*/ 687 w 10198"/>
              <a:gd name="connsiteY12" fmla="*/ 339 h 10902"/>
              <a:gd name="connsiteX0" fmla="*/ 687 w 10198"/>
              <a:gd name="connsiteY0" fmla="*/ 339 h 10783"/>
              <a:gd name="connsiteX1" fmla="*/ 53 w 10198"/>
              <a:gd name="connsiteY1" fmla="*/ 2458 h 10783"/>
              <a:gd name="connsiteX2" fmla="*/ 1005 w 10198"/>
              <a:gd name="connsiteY2" fmla="*/ 3063 h 10783"/>
              <a:gd name="connsiteX3" fmla="*/ 5272 w 10198"/>
              <a:gd name="connsiteY3" fmla="*/ 4018 h 10783"/>
              <a:gd name="connsiteX4" fmla="*/ 4977 w 10198"/>
              <a:gd name="connsiteY4" fmla="*/ 9747 h 10783"/>
              <a:gd name="connsiteX5" fmla="*/ 6745 w 10198"/>
              <a:gd name="connsiteY5" fmla="*/ 10416 h 10783"/>
              <a:gd name="connsiteX6" fmla="*/ 8275 w 10198"/>
              <a:gd name="connsiteY6" fmla="*/ 10019 h 10783"/>
              <a:gd name="connsiteX7" fmla="*/ 8607 w 10198"/>
              <a:gd name="connsiteY7" fmla="*/ 9808 h 10783"/>
              <a:gd name="connsiteX8" fmla="*/ 10041 w 10198"/>
              <a:gd name="connsiteY8" fmla="*/ 9435 h 10783"/>
              <a:gd name="connsiteX9" fmla="*/ 9563 w 10198"/>
              <a:gd name="connsiteY9" fmla="*/ 6444 h 10783"/>
              <a:gd name="connsiteX10" fmla="*/ 9564 w 10198"/>
              <a:gd name="connsiteY10" fmla="*/ 3971 h 10783"/>
              <a:gd name="connsiteX11" fmla="*/ 7420 w 10198"/>
              <a:gd name="connsiteY11" fmla="*/ 1774 h 10783"/>
              <a:gd name="connsiteX12" fmla="*/ 4323 w 10198"/>
              <a:gd name="connsiteY12" fmla="*/ 1029 h 10783"/>
              <a:gd name="connsiteX13" fmla="*/ 687 w 10198"/>
              <a:gd name="connsiteY13" fmla="*/ 339 h 10783"/>
              <a:gd name="connsiteX0" fmla="*/ 687 w 10198"/>
              <a:gd name="connsiteY0" fmla="*/ 339 h 10747"/>
              <a:gd name="connsiteX1" fmla="*/ 53 w 10198"/>
              <a:gd name="connsiteY1" fmla="*/ 2458 h 10747"/>
              <a:gd name="connsiteX2" fmla="*/ 1005 w 10198"/>
              <a:gd name="connsiteY2" fmla="*/ 3063 h 10747"/>
              <a:gd name="connsiteX3" fmla="*/ 5272 w 10198"/>
              <a:gd name="connsiteY3" fmla="*/ 4018 h 10747"/>
              <a:gd name="connsiteX4" fmla="*/ 4977 w 10198"/>
              <a:gd name="connsiteY4" fmla="*/ 9747 h 10747"/>
              <a:gd name="connsiteX5" fmla="*/ 8275 w 10198"/>
              <a:gd name="connsiteY5" fmla="*/ 10019 h 10747"/>
              <a:gd name="connsiteX6" fmla="*/ 8607 w 10198"/>
              <a:gd name="connsiteY6" fmla="*/ 9808 h 10747"/>
              <a:gd name="connsiteX7" fmla="*/ 10041 w 10198"/>
              <a:gd name="connsiteY7" fmla="*/ 9435 h 10747"/>
              <a:gd name="connsiteX8" fmla="*/ 9563 w 10198"/>
              <a:gd name="connsiteY8" fmla="*/ 6444 h 10747"/>
              <a:gd name="connsiteX9" fmla="*/ 9564 w 10198"/>
              <a:gd name="connsiteY9" fmla="*/ 3971 h 10747"/>
              <a:gd name="connsiteX10" fmla="*/ 7420 w 10198"/>
              <a:gd name="connsiteY10" fmla="*/ 1774 h 10747"/>
              <a:gd name="connsiteX11" fmla="*/ 4323 w 10198"/>
              <a:gd name="connsiteY11" fmla="*/ 1029 h 10747"/>
              <a:gd name="connsiteX12" fmla="*/ 687 w 10198"/>
              <a:gd name="connsiteY12" fmla="*/ 339 h 10747"/>
              <a:gd name="connsiteX0" fmla="*/ 687 w 9921"/>
              <a:gd name="connsiteY0" fmla="*/ 339 h 10747"/>
              <a:gd name="connsiteX1" fmla="*/ 53 w 9921"/>
              <a:gd name="connsiteY1" fmla="*/ 2458 h 10747"/>
              <a:gd name="connsiteX2" fmla="*/ 1005 w 9921"/>
              <a:gd name="connsiteY2" fmla="*/ 3063 h 10747"/>
              <a:gd name="connsiteX3" fmla="*/ 5272 w 9921"/>
              <a:gd name="connsiteY3" fmla="*/ 4018 h 10747"/>
              <a:gd name="connsiteX4" fmla="*/ 4977 w 9921"/>
              <a:gd name="connsiteY4" fmla="*/ 9747 h 10747"/>
              <a:gd name="connsiteX5" fmla="*/ 8275 w 9921"/>
              <a:gd name="connsiteY5" fmla="*/ 10019 h 10747"/>
              <a:gd name="connsiteX6" fmla="*/ 8607 w 9921"/>
              <a:gd name="connsiteY6" fmla="*/ 9808 h 10747"/>
              <a:gd name="connsiteX7" fmla="*/ 8092 w 9921"/>
              <a:gd name="connsiteY7" fmla="*/ 7995 h 10747"/>
              <a:gd name="connsiteX8" fmla="*/ 9563 w 9921"/>
              <a:gd name="connsiteY8" fmla="*/ 6444 h 10747"/>
              <a:gd name="connsiteX9" fmla="*/ 9564 w 9921"/>
              <a:gd name="connsiteY9" fmla="*/ 3971 h 10747"/>
              <a:gd name="connsiteX10" fmla="*/ 7420 w 9921"/>
              <a:gd name="connsiteY10" fmla="*/ 1774 h 10747"/>
              <a:gd name="connsiteX11" fmla="*/ 4323 w 9921"/>
              <a:gd name="connsiteY11" fmla="*/ 1029 h 10747"/>
              <a:gd name="connsiteX12" fmla="*/ 687 w 9921"/>
              <a:gd name="connsiteY12" fmla="*/ 339 h 10747"/>
              <a:gd name="connsiteX0" fmla="*/ 692 w 10000"/>
              <a:gd name="connsiteY0" fmla="*/ 315 h 10000"/>
              <a:gd name="connsiteX1" fmla="*/ 53 w 10000"/>
              <a:gd name="connsiteY1" fmla="*/ 2287 h 10000"/>
              <a:gd name="connsiteX2" fmla="*/ 1013 w 10000"/>
              <a:gd name="connsiteY2" fmla="*/ 2850 h 10000"/>
              <a:gd name="connsiteX3" fmla="*/ 5314 w 10000"/>
              <a:gd name="connsiteY3" fmla="*/ 3739 h 10000"/>
              <a:gd name="connsiteX4" fmla="*/ 5017 w 10000"/>
              <a:gd name="connsiteY4" fmla="*/ 9070 h 10000"/>
              <a:gd name="connsiteX5" fmla="*/ 8341 w 10000"/>
              <a:gd name="connsiteY5" fmla="*/ 9323 h 10000"/>
              <a:gd name="connsiteX6" fmla="*/ 8156 w 10000"/>
              <a:gd name="connsiteY6" fmla="*/ 7439 h 10000"/>
              <a:gd name="connsiteX7" fmla="*/ 9639 w 10000"/>
              <a:gd name="connsiteY7" fmla="*/ 5996 h 10000"/>
              <a:gd name="connsiteX8" fmla="*/ 9640 w 10000"/>
              <a:gd name="connsiteY8" fmla="*/ 3695 h 10000"/>
              <a:gd name="connsiteX9" fmla="*/ 7479 w 10000"/>
              <a:gd name="connsiteY9" fmla="*/ 1651 h 10000"/>
              <a:gd name="connsiteX10" fmla="*/ 4357 w 10000"/>
              <a:gd name="connsiteY10" fmla="*/ 957 h 10000"/>
              <a:gd name="connsiteX11" fmla="*/ 692 w 10000"/>
              <a:gd name="connsiteY11" fmla="*/ 315 h 10000"/>
              <a:gd name="connsiteX0" fmla="*/ 692 w 10000"/>
              <a:gd name="connsiteY0" fmla="*/ 315 h 10000"/>
              <a:gd name="connsiteX1" fmla="*/ 53 w 10000"/>
              <a:gd name="connsiteY1" fmla="*/ 2287 h 10000"/>
              <a:gd name="connsiteX2" fmla="*/ 1013 w 10000"/>
              <a:gd name="connsiteY2" fmla="*/ 2850 h 10000"/>
              <a:gd name="connsiteX3" fmla="*/ 5314 w 10000"/>
              <a:gd name="connsiteY3" fmla="*/ 3739 h 10000"/>
              <a:gd name="connsiteX4" fmla="*/ 5017 w 10000"/>
              <a:gd name="connsiteY4" fmla="*/ 9070 h 10000"/>
              <a:gd name="connsiteX5" fmla="*/ 7035 w 10000"/>
              <a:gd name="connsiteY5" fmla="*/ 9169 h 10000"/>
              <a:gd name="connsiteX6" fmla="*/ 8156 w 10000"/>
              <a:gd name="connsiteY6" fmla="*/ 7439 h 10000"/>
              <a:gd name="connsiteX7" fmla="*/ 9639 w 10000"/>
              <a:gd name="connsiteY7" fmla="*/ 5996 h 10000"/>
              <a:gd name="connsiteX8" fmla="*/ 9640 w 10000"/>
              <a:gd name="connsiteY8" fmla="*/ 3695 h 10000"/>
              <a:gd name="connsiteX9" fmla="*/ 7479 w 10000"/>
              <a:gd name="connsiteY9" fmla="*/ 1651 h 10000"/>
              <a:gd name="connsiteX10" fmla="*/ 4357 w 10000"/>
              <a:gd name="connsiteY10" fmla="*/ 957 h 10000"/>
              <a:gd name="connsiteX11" fmla="*/ 692 w 10000"/>
              <a:gd name="connsiteY11" fmla="*/ 315 h 10000"/>
              <a:gd name="connsiteX0" fmla="*/ 692 w 9658"/>
              <a:gd name="connsiteY0" fmla="*/ 315 h 10000"/>
              <a:gd name="connsiteX1" fmla="*/ 53 w 9658"/>
              <a:gd name="connsiteY1" fmla="*/ 2287 h 10000"/>
              <a:gd name="connsiteX2" fmla="*/ 1013 w 9658"/>
              <a:gd name="connsiteY2" fmla="*/ 2850 h 10000"/>
              <a:gd name="connsiteX3" fmla="*/ 5314 w 9658"/>
              <a:gd name="connsiteY3" fmla="*/ 3739 h 10000"/>
              <a:gd name="connsiteX4" fmla="*/ 5017 w 9658"/>
              <a:gd name="connsiteY4" fmla="*/ 9070 h 10000"/>
              <a:gd name="connsiteX5" fmla="*/ 7035 w 9658"/>
              <a:gd name="connsiteY5" fmla="*/ 9169 h 10000"/>
              <a:gd name="connsiteX6" fmla="*/ 8156 w 9658"/>
              <a:gd name="connsiteY6" fmla="*/ 7439 h 10000"/>
              <a:gd name="connsiteX7" fmla="*/ 7373 w 9658"/>
              <a:gd name="connsiteY7" fmla="*/ 3832 h 10000"/>
              <a:gd name="connsiteX8" fmla="*/ 9640 w 9658"/>
              <a:gd name="connsiteY8" fmla="*/ 3695 h 10000"/>
              <a:gd name="connsiteX9" fmla="*/ 7479 w 9658"/>
              <a:gd name="connsiteY9" fmla="*/ 1651 h 10000"/>
              <a:gd name="connsiteX10" fmla="*/ 4357 w 9658"/>
              <a:gd name="connsiteY10" fmla="*/ 957 h 10000"/>
              <a:gd name="connsiteX11" fmla="*/ 692 w 9658"/>
              <a:gd name="connsiteY11" fmla="*/ 315 h 10000"/>
              <a:gd name="connsiteX0" fmla="*/ 717 w 8609"/>
              <a:gd name="connsiteY0" fmla="*/ 315 h 10000"/>
              <a:gd name="connsiteX1" fmla="*/ 55 w 8609"/>
              <a:gd name="connsiteY1" fmla="*/ 2287 h 10000"/>
              <a:gd name="connsiteX2" fmla="*/ 1049 w 8609"/>
              <a:gd name="connsiteY2" fmla="*/ 2850 h 10000"/>
              <a:gd name="connsiteX3" fmla="*/ 5502 w 8609"/>
              <a:gd name="connsiteY3" fmla="*/ 3739 h 10000"/>
              <a:gd name="connsiteX4" fmla="*/ 5195 w 8609"/>
              <a:gd name="connsiteY4" fmla="*/ 9070 h 10000"/>
              <a:gd name="connsiteX5" fmla="*/ 7284 w 8609"/>
              <a:gd name="connsiteY5" fmla="*/ 9169 h 10000"/>
              <a:gd name="connsiteX6" fmla="*/ 8445 w 8609"/>
              <a:gd name="connsiteY6" fmla="*/ 7439 h 10000"/>
              <a:gd name="connsiteX7" fmla="*/ 7634 w 8609"/>
              <a:gd name="connsiteY7" fmla="*/ 3832 h 10000"/>
              <a:gd name="connsiteX8" fmla="*/ 7744 w 8609"/>
              <a:gd name="connsiteY8" fmla="*/ 1651 h 10000"/>
              <a:gd name="connsiteX9" fmla="*/ 4511 w 8609"/>
              <a:gd name="connsiteY9" fmla="*/ 957 h 10000"/>
              <a:gd name="connsiteX10" fmla="*/ 717 w 8609"/>
              <a:gd name="connsiteY10" fmla="*/ 315 h 10000"/>
              <a:gd name="connsiteX0" fmla="*/ 833 w 10000"/>
              <a:gd name="connsiteY0" fmla="*/ 315 h 10000"/>
              <a:gd name="connsiteX1" fmla="*/ 64 w 10000"/>
              <a:gd name="connsiteY1" fmla="*/ 2287 h 10000"/>
              <a:gd name="connsiteX2" fmla="*/ 1218 w 10000"/>
              <a:gd name="connsiteY2" fmla="*/ 2850 h 10000"/>
              <a:gd name="connsiteX3" fmla="*/ 6391 w 10000"/>
              <a:gd name="connsiteY3" fmla="*/ 3739 h 10000"/>
              <a:gd name="connsiteX4" fmla="*/ 6034 w 10000"/>
              <a:gd name="connsiteY4" fmla="*/ 9070 h 10000"/>
              <a:gd name="connsiteX5" fmla="*/ 8461 w 10000"/>
              <a:gd name="connsiteY5" fmla="*/ 9169 h 10000"/>
              <a:gd name="connsiteX6" fmla="*/ 9810 w 10000"/>
              <a:gd name="connsiteY6" fmla="*/ 7439 h 10000"/>
              <a:gd name="connsiteX7" fmla="*/ 8867 w 10000"/>
              <a:gd name="connsiteY7" fmla="*/ 3832 h 10000"/>
              <a:gd name="connsiteX8" fmla="*/ 7574 w 10000"/>
              <a:gd name="connsiteY8" fmla="*/ 1638 h 10000"/>
              <a:gd name="connsiteX9" fmla="*/ 5240 w 10000"/>
              <a:gd name="connsiteY9" fmla="*/ 957 h 10000"/>
              <a:gd name="connsiteX10" fmla="*/ 833 w 10000"/>
              <a:gd name="connsiteY10" fmla="*/ 315 h 10000"/>
              <a:gd name="connsiteX0" fmla="*/ 800 w 9967"/>
              <a:gd name="connsiteY0" fmla="*/ 315 h 10000"/>
              <a:gd name="connsiteX1" fmla="*/ 402 w 9967"/>
              <a:gd name="connsiteY1" fmla="*/ 1078 h 10000"/>
              <a:gd name="connsiteX2" fmla="*/ 1185 w 9967"/>
              <a:gd name="connsiteY2" fmla="*/ 2850 h 10000"/>
              <a:gd name="connsiteX3" fmla="*/ 6358 w 9967"/>
              <a:gd name="connsiteY3" fmla="*/ 3739 h 10000"/>
              <a:gd name="connsiteX4" fmla="*/ 6001 w 9967"/>
              <a:gd name="connsiteY4" fmla="*/ 9070 h 10000"/>
              <a:gd name="connsiteX5" fmla="*/ 8428 w 9967"/>
              <a:gd name="connsiteY5" fmla="*/ 9169 h 10000"/>
              <a:gd name="connsiteX6" fmla="*/ 9777 w 9967"/>
              <a:gd name="connsiteY6" fmla="*/ 7439 h 10000"/>
              <a:gd name="connsiteX7" fmla="*/ 8834 w 9967"/>
              <a:gd name="connsiteY7" fmla="*/ 3832 h 10000"/>
              <a:gd name="connsiteX8" fmla="*/ 7541 w 9967"/>
              <a:gd name="connsiteY8" fmla="*/ 1638 h 10000"/>
              <a:gd name="connsiteX9" fmla="*/ 5207 w 9967"/>
              <a:gd name="connsiteY9" fmla="*/ 957 h 10000"/>
              <a:gd name="connsiteX10" fmla="*/ 800 w 9967"/>
              <a:gd name="connsiteY10" fmla="*/ 315 h 10000"/>
              <a:gd name="connsiteX0" fmla="*/ 5029 w 9805"/>
              <a:gd name="connsiteY0" fmla="*/ 194 h 9237"/>
              <a:gd name="connsiteX1" fmla="*/ 208 w 9805"/>
              <a:gd name="connsiteY1" fmla="*/ 315 h 9237"/>
              <a:gd name="connsiteX2" fmla="*/ 994 w 9805"/>
              <a:gd name="connsiteY2" fmla="*/ 2087 h 9237"/>
              <a:gd name="connsiteX3" fmla="*/ 6184 w 9805"/>
              <a:gd name="connsiteY3" fmla="*/ 2976 h 9237"/>
              <a:gd name="connsiteX4" fmla="*/ 5826 w 9805"/>
              <a:gd name="connsiteY4" fmla="*/ 8307 h 9237"/>
              <a:gd name="connsiteX5" fmla="*/ 8261 w 9805"/>
              <a:gd name="connsiteY5" fmla="*/ 8406 h 9237"/>
              <a:gd name="connsiteX6" fmla="*/ 9614 w 9805"/>
              <a:gd name="connsiteY6" fmla="*/ 6676 h 9237"/>
              <a:gd name="connsiteX7" fmla="*/ 8668 w 9805"/>
              <a:gd name="connsiteY7" fmla="*/ 3069 h 9237"/>
              <a:gd name="connsiteX8" fmla="*/ 7371 w 9805"/>
              <a:gd name="connsiteY8" fmla="*/ 875 h 9237"/>
              <a:gd name="connsiteX9" fmla="*/ 5029 w 9805"/>
              <a:gd name="connsiteY9" fmla="*/ 194 h 9237"/>
              <a:gd name="connsiteX0" fmla="*/ 5129 w 10000"/>
              <a:gd name="connsiteY0" fmla="*/ 1313 h 11103"/>
              <a:gd name="connsiteX1" fmla="*/ 3055 w 10000"/>
              <a:gd name="connsiteY1" fmla="*/ 22 h 11103"/>
              <a:gd name="connsiteX2" fmla="*/ 212 w 10000"/>
              <a:gd name="connsiteY2" fmla="*/ 1444 h 11103"/>
              <a:gd name="connsiteX3" fmla="*/ 1014 w 10000"/>
              <a:gd name="connsiteY3" fmla="*/ 3362 h 11103"/>
              <a:gd name="connsiteX4" fmla="*/ 6307 w 10000"/>
              <a:gd name="connsiteY4" fmla="*/ 4325 h 11103"/>
              <a:gd name="connsiteX5" fmla="*/ 5942 w 10000"/>
              <a:gd name="connsiteY5" fmla="*/ 10096 h 11103"/>
              <a:gd name="connsiteX6" fmla="*/ 8425 w 10000"/>
              <a:gd name="connsiteY6" fmla="*/ 10203 h 11103"/>
              <a:gd name="connsiteX7" fmla="*/ 9805 w 10000"/>
              <a:gd name="connsiteY7" fmla="*/ 8330 h 11103"/>
              <a:gd name="connsiteX8" fmla="*/ 8840 w 10000"/>
              <a:gd name="connsiteY8" fmla="*/ 4426 h 11103"/>
              <a:gd name="connsiteX9" fmla="*/ 7518 w 10000"/>
              <a:gd name="connsiteY9" fmla="*/ 2050 h 11103"/>
              <a:gd name="connsiteX10" fmla="*/ 5129 w 10000"/>
              <a:gd name="connsiteY10" fmla="*/ 1313 h 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1103">
                <a:moveTo>
                  <a:pt x="5129" y="1313"/>
                </a:moveTo>
                <a:cubicBezTo>
                  <a:pt x="4385" y="975"/>
                  <a:pt x="3874" y="0"/>
                  <a:pt x="3055" y="22"/>
                </a:cubicBezTo>
                <a:cubicBezTo>
                  <a:pt x="2236" y="44"/>
                  <a:pt x="564" y="1085"/>
                  <a:pt x="212" y="1444"/>
                </a:cubicBezTo>
                <a:cubicBezTo>
                  <a:pt x="279" y="1902"/>
                  <a:pt x="0" y="3014"/>
                  <a:pt x="1014" y="3362"/>
                </a:cubicBezTo>
                <a:cubicBezTo>
                  <a:pt x="2130" y="3879"/>
                  <a:pt x="5486" y="3202"/>
                  <a:pt x="6307" y="4325"/>
                </a:cubicBezTo>
                <a:cubicBezTo>
                  <a:pt x="7129" y="5446"/>
                  <a:pt x="5859" y="9053"/>
                  <a:pt x="5942" y="10096"/>
                </a:cubicBezTo>
                <a:cubicBezTo>
                  <a:pt x="6564" y="11103"/>
                  <a:pt x="7783" y="10498"/>
                  <a:pt x="8425" y="10203"/>
                </a:cubicBezTo>
                <a:cubicBezTo>
                  <a:pt x="9069" y="9909"/>
                  <a:pt x="9539" y="8930"/>
                  <a:pt x="9805" y="8330"/>
                </a:cubicBezTo>
                <a:cubicBezTo>
                  <a:pt x="10000" y="7765"/>
                  <a:pt x="8990" y="5211"/>
                  <a:pt x="8840" y="4426"/>
                </a:cubicBezTo>
                <a:cubicBezTo>
                  <a:pt x="8703" y="3381"/>
                  <a:pt x="8137" y="2569"/>
                  <a:pt x="7518" y="2050"/>
                </a:cubicBezTo>
                <a:cubicBezTo>
                  <a:pt x="6900" y="1532"/>
                  <a:pt x="5873" y="1651"/>
                  <a:pt x="5129" y="131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41000"/>
            </a:schemeClr>
          </a:solidFill>
          <a:ln w="952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AutoShape 113"/>
          <p:cNvSpPr>
            <a:spLocks noChangeArrowheads="1"/>
          </p:cNvSpPr>
          <p:nvPr/>
        </p:nvSpPr>
        <p:spPr bwMode="auto">
          <a:xfrm>
            <a:off x="7236296" y="3933056"/>
            <a:ext cx="1656184" cy="648072"/>
          </a:xfrm>
          <a:prstGeom prst="wedgeRoundRectCallout">
            <a:avLst>
              <a:gd name="adj1" fmla="val -27321"/>
              <a:gd name="adj2" fmla="val -115105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</a:rPr>
              <a:t>Μέτωπο Αναζήτησης</a:t>
            </a:r>
            <a:endParaRPr kumimoji="0" lang="el-GR" sz="20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0" name="AutoShape 113"/>
          <p:cNvSpPr>
            <a:spLocks noChangeArrowheads="1"/>
          </p:cNvSpPr>
          <p:nvPr/>
        </p:nvSpPr>
        <p:spPr bwMode="auto">
          <a:xfrm>
            <a:off x="6948264" y="980728"/>
            <a:ext cx="1512168" cy="576063"/>
          </a:xfrm>
          <a:prstGeom prst="wedgeRoundRectCallout">
            <a:avLst>
              <a:gd name="adj1" fmla="val -18878"/>
              <a:gd name="adj2" fmla="val 122926"/>
              <a:gd name="adj3" fmla="val 16667"/>
            </a:avLst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l-GR" sz="2000" kern="0" dirty="0" smtClean="0">
                <a:solidFill>
                  <a:srgbClr val="000000"/>
                </a:solidFill>
                <a:latin typeface="+mn-lt"/>
                <a:ea typeface="SimSun" panose="02010600030101010101" pitchFamily="2" charset="-122"/>
              </a:rPr>
              <a:t>Κλειστό Σύνολο</a:t>
            </a:r>
            <a:endParaRPr kumimoji="0" lang="el-GR" sz="20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70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Δένδρο </a:t>
            </a:r>
            <a:r>
              <a:rPr lang="el-GR" dirty="0" smtClean="0"/>
              <a:t>αναζήτησης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για τον </a:t>
            </a:r>
            <a:r>
              <a:rPr lang="el-GR" sz="3200" dirty="0" smtClean="0"/>
              <a:t>περιοδεύοντα </a:t>
            </a:r>
            <a:r>
              <a:rPr lang="el-GR" sz="3200" dirty="0"/>
              <a:t>π</a:t>
            </a:r>
            <a:r>
              <a:rPr lang="el-GR" sz="3200" dirty="0" smtClean="0"/>
              <a:t>ωλητή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259632" y="1628800"/>
            <a:ext cx="6552728" cy="4824536"/>
            <a:chOff x="1614" y="4599"/>
            <a:chExt cx="8104" cy="6273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718" y="587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B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354" y="5842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Γ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727" y="5842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E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755" y="6972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Δ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144" y="9114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Ε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690" y="9114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Ι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54" y="7085"/>
              <a:ext cx="720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Κ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7727" y="7085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Θ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6268" y="9146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Β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8631" y="798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Ι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6823" y="798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Δ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8998" y="9082"/>
              <a:ext cx="720" cy="5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Κ</a:t>
              </a: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7404" y="9146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Ζ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145" y="8554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5,10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580" y="861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7,0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286" y="8578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420" y="861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3,16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614" y="8672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964" y="7537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3,16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6978" y="7584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4,47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8540" y="7584"/>
              <a:ext cx="724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7,00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3788" y="7569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4,47</a:t>
              </a: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5354" y="459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A</a:t>
              </a: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1738" y="8102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Ζ</a:t>
              </a: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738" y="911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Η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772" y="7989"/>
              <a:ext cx="720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Θ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2416" y="652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5,10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031" y="6552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19,65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7614" y="652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3,0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5015" y="5390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11,18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3772" y="9684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(15,75)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2416" y="9684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(14,42)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5467" y="9571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(19,73)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8179" y="9571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(12,87)</a:t>
              </a: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5693" y="5164"/>
              <a:ext cx="0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5693" y="6407"/>
              <a:ext cx="0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3094" y="6407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433" y="7424"/>
              <a:ext cx="678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>
              <a:off x="2190" y="7424"/>
              <a:ext cx="678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H="1">
              <a:off x="3546" y="8554"/>
              <a:ext cx="452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337" y="8554"/>
              <a:ext cx="678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H="1">
              <a:off x="6612" y="8554"/>
              <a:ext cx="437" cy="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7275" y="8554"/>
              <a:ext cx="452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8066" y="6407"/>
              <a:ext cx="0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 flipH="1">
              <a:off x="7162" y="7650"/>
              <a:ext cx="791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8292" y="7650"/>
              <a:ext cx="791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8970" y="8554"/>
              <a:ext cx="339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6710" y="9797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(14,01)</a:t>
              </a:r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2529" y="832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(11,42)</a:t>
              </a:r>
            </a:p>
          </p:txBody>
        </p:sp>
        <p:sp>
          <p:nvSpPr>
            <p:cNvPr id="55" name="Text Box 53"/>
            <p:cNvSpPr txBox="1">
              <a:spLocks noChangeArrowheads="1"/>
            </p:cNvSpPr>
            <p:nvPr/>
          </p:nvSpPr>
          <p:spPr bwMode="auto">
            <a:xfrm>
              <a:off x="4563" y="8215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(12,73)</a:t>
              </a:r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8518" y="606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(2,24)</a:t>
              </a:r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3546" y="606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(3,16)</a:t>
              </a:r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3546" y="7085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(8,26)</a:t>
              </a:r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7630" y="8360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(9,71)</a:t>
              </a: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6145" y="606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(11,18)</a:t>
              </a:r>
            </a:p>
          </p:txBody>
        </p:sp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6145" y="719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(30,83)</a:t>
              </a:r>
            </a:p>
          </p:txBody>
        </p:sp>
        <p:sp>
          <p:nvSpPr>
            <p:cNvPr id="62" name="Text Box 60"/>
            <p:cNvSpPr txBox="1">
              <a:spLocks noChangeArrowheads="1"/>
            </p:cNvSpPr>
            <p:nvPr/>
          </p:nvSpPr>
          <p:spPr bwMode="auto">
            <a:xfrm>
              <a:off x="8518" y="719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(5,24)</a:t>
              </a:r>
            </a:p>
          </p:txBody>
        </p:sp>
        <p:sp>
          <p:nvSpPr>
            <p:cNvPr id="63" name="Text Box 61"/>
            <p:cNvSpPr txBox="1">
              <a:spLocks noChangeArrowheads="1"/>
            </p:cNvSpPr>
            <p:nvPr/>
          </p:nvSpPr>
          <p:spPr bwMode="auto">
            <a:xfrm>
              <a:off x="4111" y="4825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3,16</a:t>
              </a:r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6823" y="4938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2,24</a:t>
              </a: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H="1">
              <a:off x="3217" y="4938"/>
              <a:ext cx="2137" cy="9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6145" y="4938"/>
              <a:ext cx="1921" cy="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4789" y="10249"/>
              <a:ext cx="720" cy="5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Κ</a:t>
              </a: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auto">
            <a:xfrm>
              <a:off x="7501" y="10249"/>
              <a:ext cx="720" cy="5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Η</a:t>
              </a:r>
            </a:p>
          </p:txBody>
        </p:sp>
        <p:sp>
          <p:nvSpPr>
            <p:cNvPr id="69" name="Text Box 67"/>
            <p:cNvSpPr txBox="1">
              <a:spLocks noChangeArrowheads="1"/>
            </p:cNvSpPr>
            <p:nvPr/>
          </p:nvSpPr>
          <p:spPr bwMode="auto">
            <a:xfrm>
              <a:off x="8292" y="1058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(15,87)</a:t>
              </a:r>
            </a:p>
          </p:txBody>
        </p:sp>
        <p:sp>
          <p:nvSpPr>
            <p:cNvPr id="70" name="Text Box 68"/>
            <p:cNvSpPr txBox="1">
              <a:spLocks noChangeArrowheads="1"/>
            </p:cNvSpPr>
            <p:nvPr/>
          </p:nvSpPr>
          <p:spPr bwMode="auto">
            <a:xfrm>
              <a:off x="5580" y="10588"/>
              <a:ext cx="56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(25,56)</a:t>
              </a:r>
            </a:p>
          </p:txBody>
        </p:sp>
        <p:sp>
          <p:nvSpPr>
            <p:cNvPr id="71" name="Text Box 69"/>
            <p:cNvSpPr txBox="1">
              <a:spLocks noChangeArrowheads="1"/>
            </p:cNvSpPr>
            <p:nvPr/>
          </p:nvSpPr>
          <p:spPr bwMode="auto">
            <a:xfrm>
              <a:off x="7840" y="9797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3,00</a:t>
              </a:r>
            </a:p>
          </p:txBody>
        </p:sp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5128" y="9797"/>
              <a:ext cx="724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l-GR" sz="1100" dirty="0" smtClean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5,83</a:t>
              </a:r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5128" y="9684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7840" y="9684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8066" y="6407"/>
              <a:ext cx="0" cy="6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auto">
            <a:xfrm flipH="1">
              <a:off x="3546" y="8554"/>
              <a:ext cx="452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auto">
            <a:xfrm>
              <a:off x="2096" y="8696"/>
              <a:ext cx="0" cy="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l-GR" sz="11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113" name="AutoShape 112"/>
          <p:cNvSpPr>
            <a:spLocks noChangeArrowheads="1"/>
          </p:cNvSpPr>
          <p:nvPr/>
        </p:nvSpPr>
        <p:spPr bwMode="auto">
          <a:xfrm>
            <a:off x="5076056" y="1124744"/>
            <a:ext cx="720080" cy="360040"/>
          </a:xfrm>
          <a:prstGeom prst="wedgeRoundRectCallout">
            <a:avLst>
              <a:gd name="adj1" fmla="val -95033"/>
              <a:gd name="adj2" fmla="val 99305"/>
              <a:gd name="adj3" fmla="val 16667"/>
            </a:avLst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</a:rPr>
              <a:t>Ρίζα</a:t>
            </a:r>
          </a:p>
        </p:txBody>
      </p:sp>
      <p:sp>
        <p:nvSpPr>
          <p:cNvPr id="114" name="AutoShape 113"/>
          <p:cNvSpPr>
            <a:spLocks noChangeArrowheads="1"/>
          </p:cNvSpPr>
          <p:nvPr/>
        </p:nvSpPr>
        <p:spPr bwMode="auto">
          <a:xfrm>
            <a:off x="1835696" y="1124744"/>
            <a:ext cx="1871142" cy="360040"/>
          </a:xfrm>
          <a:prstGeom prst="wedgeRoundRectCallout">
            <a:avLst>
              <a:gd name="adj1" fmla="val 33460"/>
              <a:gd name="adj2" fmla="val 281497"/>
              <a:gd name="adj3" fmla="val 16667"/>
            </a:avLst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</a:rPr>
              <a:t>Ενέργεια/Κλαδί</a:t>
            </a:r>
          </a:p>
        </p:txBody>
      </p:sp>
      <p:sp>
        <p:nvSpPr>
          <p:cNvPr id="115" name="AutoShape 115"/>
          <p:cNvSpPr>
            <a:spLocks noChangeArrowheads="1"/>
          </p:cNvSpPr>
          <p:nvPr/>
        </p:nvSpPr>
        <p:spPr bwMode="auto">
          <a:xfrm>
            <a:off x="827584" y="5805264"/>
            <a:ext cx="935038" cy="360362"/>
          </a:xfrm>
          <a:prstGeom prst="wedgeRoundRectCallout">
            <a:avLst>
              <a:gd name="adj1" fmla="val 35926"/>
              <a:gd name="adj2" fmla="val -111116"/>
              <a:gd name="adj3" fmla="val 16667"/>
            </a:avLst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</a:rPr>
              <a:t>Φύλλο</a:t>
            </a:r>
          </a:p>
        </p:txBody>
      </p:sp>
      <p:sp>
        <p:nvSpPr>
          <p:cNvPr id="116" name="AutoShape 116"/>
          <p:cNvSpPr>
            <a:spLocks noChangeArrowheads="1"/>
          </p:cNvSpPr>
          <p:nvPr/>
        </p:nvSpPr>
        <p:spPr bwMode="auto">
          <a:xfrm>
            <a:off x="1979712" y="5949280"/>
            <a:ext cx="1530279" cy="647972"/>
          </a:xfrm>
          <a:prstGeom prst="wedgeRoundRectCallout">
            <a:avLst>
              <a:gd name="adj1" fmla="val 72139"/>
              <a:gd name="adj2" fmla="val -6860"/>
              <a:gd name="adj3" fmla="val 16667"/>
            </a:avLst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</a:rPr>
              <a:t>Τερματικός Κόμβος</a:t>
            </a:r>
          </a:p>
        </p:txBody>
      </p:sp>
      <p:sp>
        <p:nvSpPr>
          <p:cNvPr id="117" name="Freeform 122"/>
          <p:cNvSpPr>
            <a:spLocks/>
          </p:cNvSpPr>
          <p:nvPr/>
        </p:nvSpPr>
        <p:spPr bwMode="auto">
          <a:xfrm rot="245781">
            <a:off x="3770447" y="1693817"/>
            <a:ext cx="4335540" cy="4033756"/>
          </a:xfrm>
          <a:custGeom>
            <a:avLst/>
            <a:gdLst>
              <a:gd name="T0" fmla="*/ 2147483647 w 2034"/>
              <a:gd name="T1" fmla="*/ 2147483647 h 2347"/>
              <a:gd name="T2" fmla="*/ 2147483647 w 2034"/>
              <a:gd name="T3" fmla="*/ 2147483647 h 2347"/>
              <a:gd name="T4" fmla="*/ 2147483647 w 2034"/>
              <a:gd name="T5" fmla="*/ 2147483647 h 2347"/>
              <a:gd name="T6" fmla="*/ 2147483647 w 2034"/>
              <a:gd name="T7" fmla="*/ 2147483647 h 2347"/>
              <a:gd name="T8" fmla="*/ 2147483647 w 2034"/>
              <a:gd name="T9" fmla="*/ 2147483647 h 2347"/>
              <a:gd name="T10" fmla="*/ 2147483647 w 2034"/>
              <a:gd name="T11" fmla="*/ 2147483647 h 2347"/>
              <a:gd name="T12" fmla="*/ 2147483647 w 2034"/>
              <a:gd name="T13" fmla="*/ 2147483647 h 2347"/>
              <a:gd name="T14" fmla="*/ 2147483647 w 2034"/>
              <a:gd name="T15" fmla="*/ 2147483647 h 2347"/>
              <a:gd name="T16" fmla="*/ 2147483647 w 2034"/>
              <a:gd name="T17" fmla="*/ 2147483647 h 2347"/>
              <a:gd name="T18" fmla="*/ 2147483647 w 2034"/>
              <a:gd name="T19" fmla="*/ 2147483647 h 2347"/>
              <a:gd name="T20" fmla="*/ 2147483647 w 2034"/>
              <a:gd name="T21" fmla="*/ 2147483647 h 2347"/>
              <a:gd name="T22" fmla="*/ 2147483647 w 2034"/>
              <a:gd name="T23" fmla="*/ 2147483647 h 2347"/>
              <a:gd name="T24" fmla="*/ 2147483647 w 2034"/>
              <a:gd name="T25" fmla="*/ 2147483647 h 2347"/>
              <a:gd name="T26" fmla="*/ 2147483647 w 2034"/>
              <a:gd name="T27" fmla="*/ 2147483647 h 23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34"/>
              <a:gd name="T43" fmla="*/ 0 h 2347"/>
              <a:gd name="T44" fmla="*/ 2034 w 2034"/>
              <a:gd name="T45" fmla="*/ 2347 h 234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34" h="2347">
                <a:moveTo>
                  <a:pt x="39" y="139"/>
                </a:moveTo>
                <a:cubicBezTo>
                  <a:pt x="78" y="215"/>
                  <a:pt x="149" y="389"/>
                  <a:pt x="325" y="502"/>
                </a:cubicBezTo>
                <a:cubicBezTo>
                  <a:pt x="501" y="615"/>
                  <a:pt x="952" y="669"/>
                  <a:pt x="1096" y="820"/>
                </a:cubicBezTo>
                <a:cubicBezTo>
                  <a:pt x="1240" y="971"/>
                  <a:pt x="1081" y="1175"/>
                  <a:pt x="1187" y="1409"/>
                </a:cubicBezTo>
                <a:cubicBezTo>
                  <a:pt x="1293" y="1643"/>
                  <a:pt x="1595" y="2105"/>
                  <a:pt x="1731" y="2226"/>
                </a:cubicBezTo>
                <a:cubicBezTo>
                  <a:pt x="1867" y="2347"/>
                  <a:pt x="1974" y="2271"/>
                  <a:pt x="2004" y="2135"/>
                </a:cubicBezTo>
                <a:cubicBezTo>
                  <a:pt x="2034" y="1999"/>
                  <a:pt x="1936" y="1598"/>
                  <a:pt x="1913" y="1409"/>
                </a:cubicBezTo>
                <a:cubicBezTo>
                  <a:pt x="1890" y="1220"/>
                  <a:pt x="1936" y="1190"/>
                  <a:pt x="1868" y="1001"/>
                </a:cubicBezTo>
                <a:cubicBezTo>
                  <a:pt x="1800" y="812"/>
                  <a:pt x="1664" y="426"/>
                  <a:pt x="1505" y="275"/>
                </a:cubicBezTo>
                <a:cubicBezTo>
                  <a:pt x="1346" y="124"/>
                  <a:pt x="1127" y="139"/>
                  <a:pt x="915" y="94"/>
                </a:cubicBezTo>
                <a:cubicBezTo>
                  <a:pt x="703" y="49"/>
                  <a:pt x="376" y="6"/>
                  <a:pt x="235" y="3"/>
                </a:cubicBezTo>
                <a:cubicBezTo>
                  <a:pt x="94" y="0"/>
                  <a:pt x="92" y="67"/>
                  <a:pt x="68" y="74"/>
                </a:cubicBezTo>
                <a:cubicBezTo>
                  <a:pt x="44" y="81"/>
                  <a:pt x="94" y="34"/>
                  <a:pt x="89" y="45"/>
                </a:cubicBezTo>
                <a:cubicBezTo>
                  <a:pt x="84" y="56"/>
                  <a:pt x="0" y="63"/>
                  <a:pt x="39" y="139"/>
                </a:cubicBezTo>
                <a:close/>
              </a:path>
            </a:pathLst>
          </a:custGeom>
          <a:solidFill>
            <a:schemeClr val="accent2">
              <a:alpha val="41176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8" name="AutoShape 123"/>
          <p:cNvSpPr>
            <a:spLocks noChangeArrowheads="1"/>
          </p:cNvSpPr>
          <p:nvPr/>
        </p:nvSpPr>
        <p:spPr bwMode="auto">
          <a:xfrm>
            <a:off x="6660232" y="1412776"/>
            <a:ext cx="1368425" cy="360362"/>
          </a:xfrm>
          <a:prstGeom prst="wedgeRoundRectCallout">
            <a:avLst>
              <a:gd name="adj1" fmla="val -68560"/>
              <a:gd name="adj2" fmla="val 142069"/>
              <a:gd name="adj3" fmla="val 16667"/>
            </a:avLst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</a:rPr>
              <a:t>Μονοπάτι</a:t>
            </a:r>
          </a:p>
        </p:txBody>
      </p:sp>
      <p:sp>
        <p:nvSpPr>
          <p:cNvPr id="119" name="AutoShape 124"/>
          <p:cNvSpPr>
            <a:spLocks noChangeArrowheads="1"/>
          </p:cNvSpPr>
          <p:nvPr/>
        </p:nvSpPr>
        <p:spPr bwMode="auto">
          <a:xfrm>
            <a:off x="251520" y="1700808"/>
            <a:ext cx="2448272" cy="432048"/>
          </a:xfrm>
          <a:prstGeom prst="wedgeRoundRectCallout">
            <a:avLst>
              <a:gd name="adj1" fmla="val 34568"/>
              <a:gd name="adj2" fmla="val 182673"/>
              <a:gd name="adj3" fmla="val 16667"/>
            </a:avLst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</a:rPr>
              <a:t>Κόμβος/Κατάσταση  </a:t>
            </a:r>
          </a:p>
        </p:txBody>
      </p:sp>
      <p:sp>
        <p:nvSpPr>
          <p:cNvPr id="120" name="Freeform 122"/>
          <p:cNvSpPr>
            <a:spLocks/>
          </p:cNvSpPr>
          <p:nvPr/>
        </p:nvSpPr>
        <p:spPr bwMode="auto">
          <a:xfrm>
            <a:off x="3851920" y="1556792"/>
            <a:ext cx="3240360" cy="2880320"/>
          </a:xfrm>
          <a:custGeom>
            <a:avLst/>
            <a:gdLst>
              <a:gd name="T0" fmla="*/ 2147483647 w 2034"/>
              <a:gd name="T1" fmla="*/ 2147483647 h 2347"/>
              <a:gd name="T2" fmla="*/ 2147483647 w 2034"/>
              <a:gd name="T3" fmla="*/ 2147483647 h 2347"/>
              <a:gd name="T4" fmla="*/ 2147483647 w 2034"/>
              <a:gd name="T5" fmla="*/ 2147483647 h 2347"/>
              <a:gd name="T6" fmla="*/ 2147483647 w 2034"/>
              <a:gd name="T7" fmla="*/ 2147483647 h 2347"/>
              <a:gd name="T8" fmla="*/ 2147483647 w 2034"/>
              <a:gd name="T9" fmla="*/ 2147483647 h 2347"/>
              <a:gd name="T10" fmla="*/ 2147483647 w 2034"/>
              <a:gd name="T11" fmla="*/ 2147483647 h 2347"/>
              <a:gd name="T12" fmla="*/ 2147483647 w 2034"/>
              <a:gd name="T13" fmla="*/ 2147483647 h 2347"/>
              <a:gd name="T14" fmla="*/ 2147483647 w 2034"/>
              <a:gd name="T15" fmla="*/ 2147483647 h 2347"/>
              <a:gd name="T16" fmla="*/ 2147483647 w 2034"/>
              <a:gd name="T17" fmla="*/ 2147483647 h 2347"/>
              <a:gd name="T18" fmla="*/ 2147483647 w 2034"/>
              <a:gd name="T19" fmla="*/ 2147483647 h 2347"/>
              <a:gd name="T20" fmla="*/ 2147483647 w 2034"/>
              <a:gd name="T21" fmla="*/ 2147483647 h 2347"/>
              <a:gd name="T22" fmla="*/ 2147483647 w 2034"/>
              <a:gd name="T23" fmla="*/ 2147483647 h 2347"/>
              <a:gd name="T24" fmla="*/ 2147483647 w 2034"/>
              <a:gd name="T25" fmla="*/ 2147483647 h 2347"/>
              <a:gd name="T26" fmla="*/ 2147483647 w 2034"/>
              <a:gd name="T27" fmla="*/ 2147483647 h 23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34"/>
              <a:gd name="T43" fmla="*/ 0 h 2347"/>
              <a:gd name="T44" fmla="*/ 2034 w 2034"/>
              <a:gd name="T45" fmla="*/ 2347 h 234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34" h="2347">
                <a:moveTo>
                  <a:pt x="39" y="139"/>
                </a:moveTo>
                <a:cubicBezTo>
                  <a:pt x="78" y="215"/>
                  <a:pt x="149" y="389"/>
                  <a:pt x="325" y="502"/>
                </a:cubicBezTo>
                <a:cubicBezTo>
                  <a:pt x="501" y="615"/>
                  <a:pt x="952" y="669"/>
                  <a:pt x="1096" y="820"/>
                </a:cubicBezTo>
                <a:cubicBezTo>
                  <a:pt x="1240" y="971"/>
                  <a:pt x="1081" y="1175"/>
                  <a:pt x="1187" y="1409"/>
                </a:cubicBezTo>
                <a:cubicBezTo>
                  <a:pt x="1293" y="1643"/>
                  <a:pt x="1595" y="2105"/>
                  <a:pt x="1731" y="2226"/>
                </a:cubicBezTo>
                <a:cubicBezTo>
                  <a:pt x="1867" y="2347"/>
                  <a:pt x="1974" y="2271"/>
                  <a:pt x="2004" y="2135"/>
                </a:cubicBezTo>
                <a:cubicBezTo>
                  <a:pt x="2034" y="1999"/>
                  <a:pt x="1936" y="1598"/>
                  <a:pt x="1913" y="1409"/>
                </a:cubicBezTo>
                <a:cubicBezTo>
                  <a:pt x="1890" y="1220"/>
                  <a:pt x="1936" y="1190"/>
                  <a:pt x="1868" y="1001"/>
                </a:cubicBezTo>
                <a:cubicBezTo>
                  <a:pt x="1800" y="812"/>
                  <a:pt x="1664" y="426"/>
                  <a:pt x="1505" y="275"/>
                </a:cubicBezTo>
                <a:cubicBezTo>
                  <a:pt x="1346" y="124"/>
                  <a:pt x="1127" y="139"/>
                  <a:pt x="915" y="94"/>
                </a:cubicBezTo>
                <a:cubicBezTo>
                  <a:pt x="703" y="49"/>
                  <a:pt x="376" y="6"/>
                  <a:pt x="235" y="3"/>
                </a:cubicBezTo>
                <a:cubicBezTo>
                  <a:pt x="94" y="0"/>
                  <a:pt x="92" y="67"/>
                  <a:pt x="68" y="74"/>
                </a:cubicBezTo>
                <a:cubicBezTo>
                  <a:pt x="44" y="81"/>
                  <a:pt x="94" y="34"/>
                  <a:pt x="89" y="45"/>
                </a:cubicBezTo>
                <a:cubicBezTo>
                  <a:pt x="84" y="56"/>
                  <a:pt x="0" y="63"/>
                  <a:pt x="39" y="139"/>
                </a:cubicBezTo>
                <a:close/>
              </a:path>
            </a:pathLst>
          </a:custGeom>
          <a:solidFill>
            <a:srgbClr val="CCCCFF">
              <a:alpha val="41176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1" name="AutoShape 123"/>
          <p:cNvSpPr>
            <a:spLocks noChangeArrowheads="1"/>
          </p:cNvSpPr>
          <p:nvPr/>
        </p:nvSpPr>
        <p:spPr bwMode="auto">
          <a:xfrm>
            <a:off x="7812360" y="2852936"/>
            <a:ext cx="792087" cy="432048"/>
          </a:xfrm>
          <a:prstGeom prst="wedgeRoundRectCallout">
            <a:avLst>
              <a:gd name="adj1" fmla="val -48580"/>
              <a:gd name="adj2" fmla="val 146139"/>
              <a:gd name="adj3" fmla="val 16667"/>
            </a:avLst>
          </a:prstGeom>
          <a:noFill/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449263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</a:rPr>
              <a:t>Λύση</a:t>
            </a:r>
          </a:p>
        </p:txBody>
      </p:sp>
    </p:spTree>
    <p:extLst>
      <p:ext uri="{BB962C8B-B14F-4D97-AF65-F5344CB8AC3E}">
        <p14:creationId xmlns:p14="http://schemas.microsoft.com/office/powerpoint/2010/main" val="38643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ef7dba672e9c6c7a6917f24f3fc20f575bf5482"/>
  <p:tag name="ISPRING_RESOURCE_PATHS_HASH_PRESENTER" val="ebdc7b346748a282d81673eea6c0fb3f9326e6"/>
</p:tagLst>
</file>

<file path=ppt/theme/theme1.xml><?xml version="1.0" encoding="utf-8"?>
<a:theme xmlns:a="http://schemas.openxmlformats.org/drawingml/2006/main" name="OC_template_updated">
  <a:themeElements>
    <a:clrScheme name="Προσαρμοσμένο 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461</TotalTime>
  <Words>1628</Words>
  <Application>Microsoft Office PowerPoint</Application>
  <PresentationFormat>Προβολή στην οθόνη (4:3)</PresentationFormat>
  <Paragraphs>357</Paragraphs>
  <Slides>28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OC_template_updated</vt:lpstr>
      <vt:lpstr>Τεχνητή Νοημοσύνη (Θ)</vt:lpstr>
      <vt:lpstr>Επισκόπηση</vt:lpstr>
      <vt:lpstr>Αλγόριθμοι αναζήτησης</vt:lpstr>
      <vt:lpstr>Χώρος αναζήτησης</vt:lpstr>
      <vt:lpstr>Χώρος και αντίστοιχο δέντρο αναζήτησης για τον περιοδεύοντα πωλητή</vt:lpstr>
      <vt:lpstr>Κόμβοι του δέντρου αναζήτησης</vt:lpstr>
      <vt:lpstr>Μονοπάτια του δέντρου αναζήτησης</vt:lpstr>
      <vt:lpstr>Μέτωπο αναζήτησης</vt:lpstr>
      <vt:lpstr>Δένδρο αναζήτησης  για τον περιοδεύοντα πωλητή</vt:lpstr>
      <vt:lpstr>Δέντρο αναζήτησης για τα δυο δοχεία</vt:lpstr>
      <vt:lpstr>Μέρος δέντρου αναζήτησης για το  8-Puzzles</vt:lpstr>
      <vt:lpstr>Επίλυση προβλήματος</vt:lpstr>
      <vt:lpstr>Χαρακτηριστικά αλγορίθμων</vt:lpstr>
      <vt:lpstr>Γενικός αλγόριθμος αναζήτησης </vt:lpstr>
      <vt:lpstr>Βήματα γενικού αλγορίθμου</vt:lpstr>
      <vt:lpstr>Αναζήτηση λύσεων (1 από 2)</vt:lpstr>
      <vt:lpstr>Αναζήτηση λύσεων (2 από 2)</vt:lpstr>
      <vt:lpstr>Ψευδοκώδικας δημιουργίας δέντρου αναζήτησης</vt:lpstr>
      <vt:lpstr>Κύκλος ανάπτυξης δέντρου αναζήτησης</vt:lpstr>
      <vt:lpstr>Πολυπλοκότητα αλγορίθμων αναζήτησης</vt:lpstr>
      <vt:lpstr>Αλγόριθμοι αναζήτησης λύσης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63</cp:revision>
  <dcterms:created xsi:type="dcterms:W3CDTF">2014-02-24T12:35:17Z</dcterms:created>
  <dcterms:modified xsi:type="dcterms:W3CDTF">2015-02-25T08:00:32Z</dcterms:modified>
</cp:coreProperties>
</file>