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7104063" cy="10234613"/>
  <p:custDataLst>
    <p:tags r:id="rId6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274E1E"/>
    <a:srgbClr val="820000"/>
    <a:srgbClr val="83134E"/>
    <a:srgbClr val="0C0680"/>
    <a:srgbClr val="4A9339"/>
    <a:srgbClr val="CE5308"/>
    <a:srgbClr val="FFFFCC"/>
    <a:srgbClr val="F8A968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3662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25/2/2015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633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stranet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olorado.edu/~martin/slp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Τεχνητή Νοημοσύνη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50131" y="2780928"/>
            <a:ext cx="7086600" cy="2053158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b="1" dirty="0" smtClean="0"/>
              <a:t>4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Επεξεργασία Φυσικής </a:t>
            </a:r>
            <a:r>
              <a:rPr lang="el-GR" sz="2800" dirty="0" smtClean="0"/>
              <a:t>Γλώσσας</a:t>
            </a:r>
            <a:endParaRPr lang="en-US" sz="2800" dirty="0" smtClean="0"/>
          </a:p>
          <a:p>
            <a:r>
              <a:rPr lang="en-US" sz="2800" dirty="0" smtClean="0"/>
              <a:t>(Natural Language Processing)</a:t>
            </a:r>
            <a:endParaRPr lang="el-GR" sz="2800" dirty="0" smtClean="0"/>
          </a:p>
          <a:p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l-GR" sz="2800" dirty="0"/>
              <a:t>Κατερίνα Γεωργούλη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Μηχανικών Πληροφορικής ΤΕ</a:t>
            </a:r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348949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Παράδειγμα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r>
              <a:rPr lang="el-GR" sz="3600" b="0" dirty="0"/>
              <a:t/>
            </a:r>
            <a:br>
              <a:rPr lang="el-GR" sz="3600" b="0" dirty="0"/>
            </a:br>
            <a:r>
              <a:rPr lang="el-GR" b="0" dirty="0"/>
              <a:t>(με τη χρήση Augmented Transition Networks)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cxnSp>
        <p:nvCxnSpPr>
          <p:cNvPr id="5" name="Ευθύγραμμο βέλος σύνδεσης 6"/>
          <p:cNvCxnSpPr>
            <a:stCxn id="3" idx="2"/>
            <a:endCxn id="11" idx="0"/>
          </p:cNvCxnSpPr>
          <p:nvPr/>
        </p:nvCxnSpPr>
        <p:spPr>
          <a:xfrm flipH="1">
            <a:off x="2803056" y="1951906"/>
            <a:ext cx="1641319" cy="481201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55862" y="1490241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Π</a:t>
            </a:r>
            <a:endParaRPr lang="el-GR" sz="2400" b="1" dirty="0">
              <a:latin typeface="+mn-lt"/>
            </a:endParaRPr>
          </a:p>
        </p:txBody>
      </p:sp>
      <p:cxnSp>
        <p:nvCxnSpPr>
          <p:cNvPr id="8" name="Ευθύγραμμο βέλος σύνδεσης 6"/>
          <p:cNvCxnSpPr>
            <a:stCxn id="3" idx="2"/>
            <a:endCxn id="12" idx="0"/>
          </p:cNvCxnSpPr>
          <p:nvPr/>
        </p:nvCxnSpPr>
        <p:spPr>
          <a:xfrm>
            <a:off x="4444375" y="1951906"/>
            <a:ext cx="1482128" cy="481200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83096" y="2433107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ΟΦ</a:t>
            </a:r>
            <a:endParaRPr lang="el-GR" sz="2400" b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8985" y="2433106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ΡΦ</a:t>
            </a:r>
            <a:endParaRPr lang="el-GR" sz="2400" b="1" dirty="0">
              <a:latin typeface="+mn-lt"/>
            </a:endParaRPr>
          </a:p>
        </p:txBody>
      </p:sp>
      <p:cxnSp>
        <p:nvCxnSpPr>
          <p:cNvPr id="21" name="Ευθύγραμμο βέλος σύνδεσης 6"/>
          <p:cNvCxnSpPr>
            <a:stCxn id="11" idx="2"/>
            <a:endCxn id="23" idx="0"/>
          </p:cNvCxnSpPr>
          <p:nvPr/>
        </p:nvCxnSpPr>
        <p:spPr>
          <a:xfrm flipH="1">
            <a:off x="1980108" y="2894772"/>
            <a:ext cx="822948" cy="604654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94801" y="3499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</a:t>
            </a:r>
            <a:endParaRPr lang="el-GR" sz="2400" b="1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22881" y="3499425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Ο</a:t>
            </a:r>
            <a:endParaRPr lang="el-GR" sz="2400" b="1" dirty="0">
              <a:latin typeface="+mn-lt"/>
            </a:endParaRPr>
          </a:p>
        </p:txBody>
      </p:sp>
      <p:cxnSp>
        <p:nvCxnSpPr>
          <p:cNvPr id="27" name="Ευθύγραμμο βέλος σύνδεσης 6"/>
          <p:cNvCxnSpPr>
            <a:stCxn id="11" idx="2"/>
            <a:endCxn id="26" idx="0"/>
          </p:cNvCxnSpPr>
          <p:nvPr/>
        </p:nvCxnSpPr>
        <p:spPr>
          <a:xfrm>
            <a:off x="2803056" y="2894772"/>
            <a:ext cx="716353" cy="604653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Ευθύγραμμο βέλος σύνδεσης 6"/>
          <p:cNvCxnSpPr>
            <a:stCxn id="12" idx="2"/>
            <a:endCxn id="33" idx="0"/>
          </p:cNvCxnSpPr>
          <p:nvPr/>
        </p:nvCxnSpPr>
        <p:spPr>
          <a:xfrm flipH="1">
            <a:off x="5092333" y="2894771"/>
            <a:ext cx="834170" cy="604655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918247" y="349942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Ρ</a:t>
            </a:r>
            <a:endParaRPr lang="el-GR" sz="2400" b="1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46327" y="3499425"/>
            <a:ext cx="639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ΟΦ</a:t>
            </a:r>
            <a:endParaRPr lang="el-GR" sz="2400" b="1" dirty="0">
              <a:latin typeface="+mn-lt"/>
            </a:endParaRPr>
          </a:p>
        </p:txBody>
      </p:sp>
      <p:cxnSp>
        <p:nvCxnSpPr>
          <p:cNvPr id="35" name="Ευθύγραμμο βέλος σύνδεσης 6"/>
          <p:cNvCxnSpPr>
            <a:stCxn id="12" idx="2"/>
            <a:endCxn id="34" idx="0"/>
          </p:cNvCxnSpPr>
          <p:nvPr/>
        </p:nvCxnSpPr>
        <p:spPr>
          <a:xfrm>
            <a:off x="5926503" y="2894771"/>
            <a:ext cx="839784" cy="604654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Ευθύγραμμο βέλος σύνδεσης 6"/>
          <p:cNvCxnSpPr>
            <a:stCxn id="23" idx="2"/>
            <a:endCxn id="55" idx="0"/>
          </p:cNvCxnSpPr>
          <p:nvPr/>
        </p:nvCxnSpPr>
        <p:spPr>
          <a:xfrm>
            <a:off x="1980108" y="3961091"/>
            <a:ext cx="0" cy="1489212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Ευθύγραμμο βέλος σύνδεσης 6"/>
          <p:cNvCxnSpPr>
            <a:stCxn id="26" idx="2"/>
            <a:endCxn id="56" idx="0"/>
          </p:cNvCxnSpPr>
          <p:nvPr/>
        </p:nvCxnSpPr>
        <p:spPr>
          <a:xfrm flipH="1">
            <a:off x="3519407" y="3961090"/>
            <a:ext cx="2" cy="1489213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Ευθύγραμμο βέλος σύνδεσης 6"/>
          <p:cNvCxnSpPr>
            <a:stCxn id="33" idx="2"/>
            <a:endCxn id="57" idx="0"/>
          </p:cNvCxnSpPr>
          <p:nvPr/>
        </p:nvCxnSpPr>
        <p:spPr>
          <a:xfrm>
            <a:off x="5092333" y="3961091"/>
            <a:ext cx="0" cy="1489212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Ευθύγραμμο βέλος σύνδεσης 6"/>
          <p:cNvCxnSpPr>
            <a:stCxn id="34" idx="2"/>
            <a:endCxn id="46" idx="0"/>
          </p:cNvCxnSpPr>
          <p:nvPr/>
        </p:nvCxnSpPr>
        <p:spPr>
          <a:xfrm flipH="1">
            <a:off x="5943339" y="3961090"/>
            <a:ext cx="822948" cy="598705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58032" y="4559795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Α</a:t>
            </a:r>
            <a:endParaRPr lang="el-GR" sz="2400" b="1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86112" y="4559794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Ο</a:t>
            </a:r>
            <a:endParaRPr lang="el-GR" sz="2400" b="1" dirty="0">
              <a:latin typeface="+mn-lt"/>
            </a:endParaRPr>
          </a:p>
        </p:txBody>
      </p:sp>
      <p:cxnSp>
        <p:nvCxnSpPr>
          <p:cNvPr id="48" name="Ευθύγραμμο βέλος σύνδεσης 6"/>
          <p:cNvCxnSpPr>
            <a:stCxn id="34" idx="2"/>
            <a:endCxn id="47" idx="0"/>
          </p:cNvCxnSpPr>
          <p:nvPr/>
        </p:nvCxnSpPr>
        <p:spPr>
          <a:xfrm>
            <a:off x="6766287" y="3961090"/>
            <a:ext cx="716353" cy="598704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Ευθύγραμμο βέλος σύνδεσης 6"/>
          <p:cNvCxnSpPr>
            <a:stCxn id="46" idx="2"/>
            <a:endCxn id="58" idx="0"/>
          </p:cNvCxnSpPr>
          <p:nvPr/>
        </p:nvCxnSpPr>
        <p:spPr>
          <a:xfrm>
            <a:off x="5943339" y="5021460"/>
            <a:ext cx="0" cy="428843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Ευθύγραμμο βέλος σύνδεσης 6"/>
          <p:cNvCxnSpPr>
            <a:stCxn id="47" idx="2"/>
            <a:endCxn id="59" idx="0"/>
          </p:cNvCxnSpPr>
          <p:nvPr/>
        </p:nvCxnSpPr>
        <p:spPr>
          <a:xfrm>
            <a:off x="7482640" y="5021459"/>
            <a:ext cx="0" cy="428843"/>
          </a:xfrm>
          <a:prstGeom prst="straightConnector1">
            <a:avLst/>
          </a:prstGeom>
          <a:ln w="28575">
            <a:solidFill>
              <a:srgbClr val="004A8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746390" y="5450303"/>
            <a:ext cx="467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το</a:t>
            </a:r>
            <a:endParaRPr lang="el-GR" sz="2400" b="1" dirty="0">
              <a:latin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79863" y="5450303"/>
            <a:ext cx="879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παιδί</a:t>
            </a:r>
            <a:endParaRPr lang="el-GR" sz="2400" b="1" dirty="0">
              <a:latin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91586" y="5450303"/>
            <a:ext cx="1001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έφαγε</a:t>
            </a:r>
            <a:endParaRPr lang="el-GR" sz="2400" b="1" dirty="0">
              <a:latin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01670" y="5450303"/>
            <a:ext cx="4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τα</a:t>
            </a:r>
            <a:endParaRPr lang="el-GR" sz="2400" b="1" dirty="0">
              <a:latin typeface="+mn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056786" y="5450302"/>
            <a:ext cx="851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latin typeface="+mn-lt"/>
              </a:rPr>
              <a:t>μήλα</a:t>
            </a:r>
            <a:endParaRPr lang="el-G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2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Αλγόριθμοι </a:t>
            </a:r>
            <a:r>
              <a:rPr lang="el-GR" dirty="0" smtClean="0"/>
              <a:t>διόρθωσης </a:t>
            </a:r>
            <a:r>
              <a:rPr lang="el-GR" dirty="0"/>
              <a:t>ο</a:t>
            </a:r>
            <a:r>
              <a:rPr lang="el-GR" dirty="0" smtClean="0"/>
              <a:t>ρθογραφικών </a:t>
            </a:r>
            <a:r>
              <a:rPr lang="el-GR" dirty="0"/>
              <a:t>λ</a:t>
            </a:r>
            <a:r>
              <a:rPr lang="el-GR" dirty="0" smtClean="0"/>
              <a:t>αθών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Απαιτούνται οι παρακάτω δυνατότητες: </a:t>
            </a:r>
          </a:p>
          <a:p>
            <a:pPr lvl="1"/>
            <a:r>
              <a:rPr lang="el-GR" dirty="0"/>
              <a:t>κατανόηση γραπτού κειμένου</a:t>
            </a:r>
          </a:p>
          <a:p>
            <a:pPr lvl="1"/>
            <a:r>
              <a:rPr lang="el-GR" dirty="0"/>
              <a:t>αναγνώριση λέξεων σε προφορικό λόγο</a:t>
            </a:r>
          </a:p>
          <a:p>
            <a:pPr lvl="1"/>
            <a:r>
              <a:rPr lang="el-GR" dirty="0"/>
              <a:t>προγράμματα ορθογραφίας</a:t>
            </a:r>
          </a:p>
          <a:p>
            <a:r>
              <a:rPr lang="el-GR" dirty="0"/>
              <a:t>Η λειτουργία των αλγορίθμων διόρθωσης λαθών στηρίζεται στην έννοια της εγγύτητας </a:t>
            </a:r>
            <a:r>
              <a:rPr lang="el-GR" b="1" dirty="0">
                <a:solidFill>
                  <a:srgbClr val="004A82"/>
                </a:solidFill>
              </a:rPr>
              <a:t>(closeness) </a:t>
            </a:r>
            <a:r>
              <a:rPr lang="el-GR" dirty="0"/>
              <a:t>μεταξύ λέξεων. </a:t>
            </a:r>
          </a:p>
          <a:p>
            <a:pPr marL="0" indent="0">
              <a:buNone/>
            </a:pPr>
            <a:r>
              <a:rPr lang="el-GR" b="1" dirty="0"/>
              <a:t>Τρόποι ορισμού της εγγύτητας: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004A82"/>
                </a:solidFill>
              </a:rPr>
              <a:t>μοντέλο χαρακτήρων </a:t>
            </a:r>
            <a:r>
              <a:rPr lang="el-GR" dirty="0"/>
              <a:t>(letter-based model)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rgbClr val="004A82"/>
                </a:solidFill>
              </a:rPr>
              <a:t>ηχητικό μοντέλο </a:t>
            </a:r>
            <a:r>
              <a:rPr lang="el-GR" dirty="0"/>
              <a:t>(sound-based model).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44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Διόρθωση λαθών </a:t>
            </a:r>
            <a:r>
              <a:rPr lang="el-GR" sz="4400" dirty="0" smtClean="0"/>
              <a:t>- μοντέλο </a:t>
            </a:r>
            <a:r>
              <a:rPr lang="el-GR" sz="4400" dirty="0"/>
              <a:t>χ</a:t>
            </a:r>
            <a:r>
              <a:rPr lang="el-GR" sz="4400" dirty="0" smtClean="0"/>
              <a:t>αρακτήρων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3957241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Ως λάθη θεωρούνται: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εισαγωγή / διαγραφή ενός μεμονωμένου χαρακτήρα,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αντιμετάθεση δύο γειτονικών χαρακτήρων και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αντικατάσταση ενός γράμματος από ένα άλλο.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l-GR" sz="2200" dirty="0"/>
              <a:t>Θεωρώντας αλφάβητο 24 γραμμάτων και ότι έχει συμβεί μόνο ένα λάθος, μια λέξη με 8 γράμματα έχει 9x24 πιθανά λάθη εισαγωγής, 8 πιθανά λάθη διαγραφής, 8x23 πιθανά λάθη αντικατάστασης και 7 πιθανά λάθη αντιμετάθεσης, άρα έχει συνολικά 415 λάθη.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46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Διόρθωση λαθών </a:t>
            </a:r>
            <a:r>
              <a:rPr lang="el-GR" sz="4400" dirty="0" smtClean="0"/>
              <a:t>- μοντέλο </a:t>
            </a:r>
            <a:r>
              <a:rPr lang="el-GR" sz="4400" dirty="0"/>
              <a:t>χ</a:t>
            </a:r>
            <a:r>
              <a:rPr lang="el-GR" sz="4400" dirty="0" smtClean="0"/>
              <a:t>αρακτήρων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96044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Γειτονικές λανθασμένες λέξεις της λέξης "</a:t>
            </a:r>
            <a:r>
              <a:rPr lang="el-GR" b="1" dirty="0">
                <a:solidFill>
                  <a:srgbClr val="004A82"/>
                </a:solidFill>
              </a:rPr>
              <a:t>αυτοκίνητο</a:t>
            </a:r>
            <a:r>
              <a:rPr lang="el-GR" b="1" dirty="0"/>
              <a:t>", </a:t>
            </a:r>
          </a:p>
          <a:p>
            <a:pPr marL="0" indent="0">
              <a:buNone/>
            </a:pPr>
            <a:r>
              <a:rPr lang="el-GR" b="1" dirty="0"/>
              <a:t>με απόσταση 1 λάθος</a:t>
            </a:r>
            <a:r>
              <a:rPr lang="el-GR" dirty="0"/>
              <a:t>: "ατοκίνητο", "υατοκίνητο", "ααυτοκίνητο" κλπ, </a:t>
            </a:r>
          </a:p>
          <a:p>
            <a:pPr marL="0" indent="0">
              <a:buNone/>
            </a:pPr>
            <a:r>
              <a:rPr lang="el-GR" b="1" dirty="0" smtClean="0"/>
              <a:t>με απόσταση 2 "λάθη</a:t>
            </a:r>
            <a:r>
              <a:rPr lang="el-GR" dirty="0" smtClean="0"/>
              <a:t>": "</a:t>
            </a:r>
            <a:r>
              <a:rPr lang="el-GR" dirty="0"/>
              <a:t>ατκοίνητο", "ατμοκίνητο", κλπ. </a:t>
            </a:r>
          </a:p>
          <a:p>
            <a:pPr marL="0" indent="0">
              <a:buNone/>
            </a:pPr>
            <a:r>
              <a:rPr lang="el-GR" dirty="0"/>
              <a:t>Η λέξη "ατμοκίνητο" που απέχει 2 "λάθη" από την "αυτοκίνητο" είναι αποδεκτή !!! </a:t>
            </a:r>
          </a:p>
          <a:p>
            <a:pPr marL="0" indent="0">
              <a:buNone/>
            </a:pPr>
            <a:r>
              <a:rPr lang="el-GR" dirty="0"/>
              <a:t>Η λανθασμένη λέξη "ατοκίνητο" ισαπέχει από δύο έγκυρες λέξεις.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43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Διόρθωση λαθών –  Ηχητικό </a:t>
            </a:r>
            <a:r>
              <a:rPr lang="el-GR" dirty="0" smtClean="0"/>
              <a:t>μοντέλο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29401"/>
            <a:ext cx="8229600" cy="460851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λέξεις μεταφράζονται στο </a:t>
            </a:r>
            <a:r>
              <a:rPr lang="el-GR" b="1" dirty="0">
                <a:solidFill>
                  <a:srgbClr val="004A82"/>
                </a:solidFill>
              </a:rPr>
              <a:t>φωνητικό ισοδύναμο, </a:t>
            </a:r>
            <a:r>
              <a:rPr lang="el-GR" dirty="0"/>
              <a:t>όπου διατηρείται όλη η πληροφορία που είναι απαραίτητη για την εκφώνηση της λέξης, χωρίς ωστόσο να διατηρείται και η ορθογραφία τους. </a:t>
            </a:r>
          </a:p>
          <a:p>
            <a:pPr marL="0" indent="0">
              <a:buNone/>
            </a:pPr>
            <a:r>
              <a:rPr lang="el-GR" dirty="0"/>
              <a:t>π.χ. αντικατάσταση των "αι" από "ε", των "η", "υ", από το "ι", κλπ. </a:t>
            </a:r>
          </a:p>
          <a:p>
            <a:pPr marL="0" indent="0">
              <a:buNone/>
            </a:pPr>
            <a:r>
              <a:rPr lang="el-GR" dirty="0"/>
              <a:t>Αφού κατασκευαστεί το φωνητικό ισοδύναμο, μπορούν να εφαρμοστούν οι ίδιοι κανόνες αναζήτησης λαθών, όπως και στο μοντέλο χαρακτήρων. </a:t>
            </a:r>
          </a:p>
          <a:p>
            <a:pPr marL="0" indent="0">
              <a:buNone/>
            </a:pPr>
            <a:r>
              <a:rPr lang="el-GR" dirty="0"/>
              <a:t>Λιγότεροι φθόγγοι: ευκολότερο να ανιχνευθούν κοντινές λέξεις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03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Γραμματική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014189"/>
            <a:ext cx="8229600" cy="5524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Σύνολο κανόνων που συνθέτουν προτάσεις από μεμονωμένες λέξεις</a:t>
            </a:r>
            <a:r>
              <a:rPr lang="el-GR" dirty="0" smtClean="0"/>
              <a:t>.</a:t>
            </a:r>
            <a:endParaRPr lang="el-GR" dirty="0"/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Παράδειγμα:</a:t>
            </a:r>
          </a:p>
          <a:p>
            <a:pPr marL="0" indent="0">
              <a:buNone/>
            </a:pPr>
            <a:r>
              <a:rPr lang="el-GR" dirty="0"/>
              <a:t>πρόταση ==&gt; υποκείμενο, ρήμα, αντικείμενο</a:t>
            </a:r>
          </a:p>
          <a:p>
            <a:pPr marL="0" indent="0">
              <a:buNone/>
            </a:pPr>
            <a:r>
              <a:rPr lang="el-GR" dirty="0"/>
              <a:t>πρόταση ==&gt; υποκείμενο, ρήμα, κατηγορούμενο</a:t>
            </a:r>
          </a:p>
          <a:p>
            <a:pPr marL="457200" lvl="1" indent="0">
              <a:buNone/>
            </a:pPr>
            <a:r>
              <a:rPr lang="el-GR" dirty="0" smtClean="0"/>
              <a:t>υποκείμενο </a:t>
            </a:r>
            <a:r>
              <a:rPr lang="el-GR" dirty="0"/>
              <a:t>==&gt; άρθρο, ουσιαστικό</a:t>
            </a:r>
          </a:p>
          <a:p>
            <a:pPr marL="0" indent="0">
              <a:buNone/>
            </a:pPr>
            <a:r>
              <a:rPr lang="el-GR" dirty="0"/>
              <a:t>ρήμα ==&gt; [είναι] | [έχει]</a:t>
            </a:r>
          </a:p>
          <a:p>
            <a:pPr marL="0" indent="0">
              <a:buNone/>
            </a:pPr>
            <a:r>
              <a:rPr lang="el-GR" dirty="0"/>
              <a:t>κατηγορούμενο ==&gt; επίθετο | ουσιαστικό</a:t>
            </a:r>
          </a:p>
          <a:p>
            <a:pPr marL="0" indent="0">
              <a:buNone/>
            </a:pPr>
            <a:r>
              <a:rPr lang="el-GR" dirty="0"/>
              <a:t>αντικείμενο ==&gt; ουσιαστικό</a:t>
            </a:r>
          </a:p>
          <a:p>
            <a:pPr marL="0" indent="0">
              <a:buNone/>
            </a:pPr>
            <a:r>
              <a:rPr lang="el-GR" dirty="0"/>
              <a:t>επίθετο ==&gt; [νέα]</a:t>
            </a:r>
          </a:p>
          <a:p>
            <a:pPr marL="0" indent="0">
              <a:buNone/>
            </a:pPr>
            <a:r>
              <a:rPr lang="el-GR" dirty="0"/>
              <a:t>ουσιαστικό ==&gt; [φοιτητής] | [Γιάννης] | [Μαρία]</a:t>
            </a:r>
          </a:p>
          <a:p>
            <a:pPr marL="0" indent="0">
              <a:buNone/>
            </a:pPr>
            <a:r>
              <a:rPr lang="el-GR" dirty="0"/>
              <a:t>άρθρο ==&gt; [ο] | [η]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Πρόβλημα:</a:t>
            </a:r>
            <a:r>
              <a:rPr lang="el-GR" dirty="0"/>
              <a:t> Δεν μπορεί να αναγνωρίσει σημασιολογικά λάθη, όπως αυτά της πρότασης </a:t>
            </a:r>
            <a:r>
              <a:rPr lang="el-GR" b="1" dirty="0">
                <a:solidFill>
                  <a:srgbClr val="820000"/>
                </a:solidFill>
              </a:rPr>
              <a:t>"ο Μαρία έχει νέος".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616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Γραμματικές </a:t>
            </a:r>
            <a:r>
              <a:rPr lang="el-GR" dirty="0" smtClean="0"/>
              <a:t>οριστικών </a:t>
            </a:r>
            <a:r>
              <a:rPr lang="el-GR" dirty="0"/>
              <a:t>π</a:t>
            </a:r>
            <a:r>
              <a:rPr lang="el-GR" dirty="0" smtClean="0"/>
              <a:t>ροτάσεων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Γραμματικές σαν την παραπάνω ονομάζονται Γραμματικές </a:t>
            </a:r>
            <a:r>
              <a:rPr lang="el-GR" b="1" dirty="0">
                <a:solidFill>
                  <a:srgbClr val="004A82"/>
                </a:solidFill>
              </a:rPr>
              <a:t>Οριστικών Προτάσεων (Definite Clause Grammars - DCGs).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Προβλήματα:</a:t>
            </a:r>
          </a:p>
          <a:p>
            <a:pPr marL="0" indent="0">
              <a:buNone/>
            </a:pPr>
            <a:r>
              <a:rPr lang="el-GR" dirty="0"/>
              <a:t>Σε πραγματικό σύστημα θα υπάρχουν πολλοί περισσότεροι κανόνες.</a:t>
            </a:r>
          </a:p>
          <a:p>
            <a:pPr marL="0" indent="0">
              <a:buNone/>
            </a:pPr>
            <a:r>
              <a:rPr lang="el-GR" dirty="0"/>
              <a:t>Η αναζήτηση της δομής μιας πρότασης καθίσταται πολύπλοκο πρόβλημα αναζήτησης</a:t>
            </a:r>
          </a:p>
          <a:p>
            <a:pPr marL="0" indent="0">
              <a:buNone/>
            </a:pPr>
            <a:r>
              <a:rPr lang="el-GR" dirty="0"/>
              <a:t>Απαραίτητη η βοήθεια από σημασιολογική και πραγματολογική ανάλυση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35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Σημασιολογική ανάλυση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</a:t>
            </a:r>
            <a:r>
              <a:rPr lang="en-US" sz="3600" b="0" dirty="0"/>
              <a:t>semantic analysis)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3646" y="2276872"/>
            <a:ext cx="8229600" cy="259228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Μετατροπή προτάσεων σε εσωτερικές δομές αναπαράστασης γνώσης, χρησιμοποιώντας τη νοηματική σημασία των λέξεων. </a:t>
            </a:r>
          </a:p>
          <a:p>
            <a:pPr marL="0" indent="0">
              <a:buNone/>
            </a:pPr>
            <a:r>
              <a:rPr lang="el-GR" dirty="0"/>
              <a:t>Απαιτεί εξελιγμένες Γραμματικές Οριστικών Προτάσεων.</a:t>
            </a:r>
          </a:p>
          <a:p>
            <a:pPr marL="0" indent="0">
              <a:buNone/>
            </a:pPr>
            <a:r>
              <a:rPr lang="el-GR" dirty="0"/>
              <a:t>Σημαντικό πρόβλημα: </a:t>
            </a:r>
            <a:r>
              <a:rPr lang="el-GR" b="1" dirty="0">
                <a:solidFill>
                  <a:srgbClr val="004A82"/>
                </a:solidFill>
              </a:rPr>
              <a:t>πολυσήμαντο  (ambiguity).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Αμφιβολία </a:t>
            </a:r>
            <a:r>
              <a:rPr lang="el-GR" dirty="0"/>
              <a:t>ε</a:t>
            </a:r>
            <a:r>
              <a:rPr lang="el-GR" dirty="0" smtClean="0"/>
              <a:t>ρμηνείας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4A82"/>
                </a:solidFill>
              </a:rPr>
              <a:t>Παραδείγματα</a:t>
            </a:r>
            <a:endParaRPr lang="el-GR" b="1" dirty="0">
              <a:solidFill>
                <a:srgbClr val="004A82"/>
              </a:solidFill>
            </a:endParaRPr>
          </a:p>
          <a:p>
            <a:pPr marL="0" indent="0">
              <a:buNone/>
            </a:pPr>
            <a:r>
              <a:rPr lang="el-GR" dirty="0"/>
              <a:t>"Ο Νίκος ζήτησε από τον Ηλία να τον αντικαταστήσει στη δουλειά σήμερα“</a:t>
            </a:r>
          </a:p>
          <a:p>
            <a:pPr marL="0" indent="0">
              <a:buNone/>
            </a:pPr>
            <a:r>
              <a:rPr lang="el-GR" dirty="0"/>
              <a:t>Υπάρχει αμφιβολία σχετικά με την απόδοση του χρονικού χαρακτηρισμού "σήμερα" σε ένα από τα δύο ρήματα. </a:t>
            </a:r>
          </a:p>
          <a:p>
            <a:pPr marL="0" indent="0">
              <a:buNone/>
            </a:pPr>
            <a:r>
              <a:rPr lang="el-GR" dirty="0"/>
              <a:t>Μπορεί να αντιμετωπισθεί με το συντακτικό κανόνα ότι: </a:t>
            </a:r>
          </a:p>
          <a:p>
            <a:pPr marL="457200" lvl="1" indent="0">
              <a:buNone/>
            </a:pPr>
            <a:r>
              <a:rPr lang="el-GR" dirty="0"/>
              <a:t>χρονικοί χαρακτηρισμοί συνδέονται με το κοντινότερο ρήμα. </a:t>
            </a:r>
          </a:p>
          <a:p>
            <a:pPr marL="0" indent="0">
              <a:buNone/>
            </a:pPr>
            <a:r>
              <a:rPr lang="el-GR" dirty="0"/>
              <a:t>ο κανόνας αυτός δεν έχει καθολική ισχύ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36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Αμφιβολία </a:t>
            </a:r>
            <a:r>
              <a:rPr lang="el-GR" dirty="0" smtClean="0"/>
              <a:t>ερμηνείας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3200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Παραδείγματα</a:t>
            </a:r>
          </a:p>
          <a:p>
            <a:r>
              <a:rPr lang="el-GR" dirty="0"/>
              <a:t>η λέξη "</a:t>
            </a:r>
            <a:r>
              <a:rPr lang="el-GR" b="1" dirty="0">
                <a:solidFill>
                  <a:srgbClr val="004A82"/>
                </a:solidFill>
              </a:rPr>
              <a:t>καιρός</a:t>
            </a:r>
            <a:r>
              <a:rPr lang="el-GR" dirty="0"/>
              <a:t>". </a:t>
            </a:r>
          </a:p>
          <a:p>
            <a:pPr lvl="1"/>
            <a:r>
              <a:rPr lang="el-GR" dirty="0"/>
              <a:t>καιρικά φαινόμενα</a:t>
            </a:r>
          </a:p>
          <a:p>
            <a:pPr lvl="1"/>
            <a:r>
              <a:rPr lang="el-GR" dirty="0"/>
              <a:t>έννοια του χρόνου</a:t>
            </a:r>
          </a:p>
          <a:p>
            <a:pPr marL="0" indent="0">
              <a:buNone/>
            </a:pPr>
            <a:r>
              <a:rPr lang="el-GR" dirty="0"/>
              <a:t>η πιθανότητα χρήσης της λέξης με την πρώτη της σημασία είναι μεγαλύτερη</a:t>
            </a:r>
          </a:p>
          <a:p>
            <a:pPr marL="0" indent="0">
              <a:buNone/>
            </a:pPr>
            <a:r>
              <a:rPr lang="el-GR" dirty="0"/>
              <a:t>Η εξαγωγή των πιθανοτήτων υπό συνθήκη είναι εργασία του σταδίου της σημασιολογικής και της πραγματολογικής ανάλυσης.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26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Επεξεργασία φυσικής γλώσσας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48664" y="1556792"/>
            <a:ext cx="822960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sz="3600" dirty="0" smtClean="0"/>
              <a:t>Περιοχές σχετικές με την επεξεργασία φυσικής γλώσσας</a:t>
            </a:r>
          </a:p>
          <a:p>
            <a:r>
              <a:rPr lang="en-US" sz="2800" dirty="0" smtClean="0"/>
              <a:t>Computational </a:t>
            </a:r>
            <a:r>
              <a:rPr lang="en-US" sz="2800" dirty="0"/>
              <a:t>Linguistics (CL), </a:t>
            </a:r>
          </a:p>
          <a:p>
            <a:r>
              <a:rPr lang="en-US" sz="2800" dirty="0"/>
              <a:t>Human Language Technology (HLT), </a:t>
            </a:r>
          </a:p>
          <a:p>
            <a:r>
              <a:rPr lang="en-US" sz="2800" dirty="0"/>
              <a:t>Natural Language Engineering (NLE</a:t>
            </a:r>
            <a:r>
              <a:rPr lang="en-US" sz="28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pPr marL="342900" lvl="1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l-GR" sz="2800" b="1" dirty="0" smtClean="0">
                <a:solidFill>
                  <a:srgbClr val="004A82"/>
                </a:solidFill>
              </a:rPr>
              <a:t>Επεξεργασία της φυσικής γλώσσας</a:t>
            </a:r>
          </a:p>
          <a:p>
            <a:pPr marL="342900" lvl="1" indent="-342900">
              <a:buNone/>
            </a:pPr>
            <a:r>
              <a:rPr lang="el-GR" sz="2800" b="1" dirty="0" smtClean="0">
                <a:solidFill>
                  <a:srgbClr val="004A82"/>
                </a:solidFill>
              </a:rPr>
              <a:t>         </a:t>
            </a:r>
            <a:r>
              <a:rPr lang="el-GR" sz="2800" dirty="0" smtClean="0"/>
              <a:t>(</a:t>
            </a:r>
            <a:r>
              <a:rPr lang="en-US" sz="2800" dirty="0" smtClean="0"/>
              <a:t>natural language processing) </a:t>
            </a:r>
          </a:p>
          <a:p>
            <a:r>
              <a:rPr lang="el-GR" sz="2800" b="1" dirty="0" smtClean="0">
                <a:solidFill>
                  <a:srgbClr val="004A82"/>
                </a:solidFill>
              </a:rPr>
              <a:t>Κατανόηση της φυσικής γλώσσας, </a:t>
            </a:r>
          </a:p>
          <a:p>
            <a:pPr marL="457200" lvl="1" indent="0">
              <a:buNone/>
            </a:pPr>
            <a:r>
              <a:rPr lang="el-GR" sz="2800" dirty="0" smtClean="0"/>
              <a:t>(</a:t>
            </a:r>
            <a:r>
              <a:rPr lang="en-US" sz="2800" dirty="0" smtClean="0"/>
              <a:t>natural language understanding) </a:t>
            </a:r>
          </a:p>
          <a:p>
            <a:r>
              <a:rPr lang="el-GR" sz="2800" b="1" dirty="0" smtClean="0">
                <a:solidFill>
                  <a:srgbClr val="004A82"/>
                </a:solidFill>
              </a:rPr>
              <a:t>Παραγωγή της φυσικής γλώσσας.</a:t>
            </a:r>
          </a:p>
          <a:p>
            <a:pPr marL="457200" lvl="1" indent="0">
              <a:buNone/>
            </a:pPr>
            <a:r>
              <a:rPr lang="el-GR" sz="2800" dirty="0" smtClean="0"/>
              <a:t>(</a:t>
            </a:r>
            <a:r>
              <a:rPr lang="en-US" sz="2800" dirty="0" smtClean="0"/>
              <a:t>natural language generation)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86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Κατανόηση </a:t>
            </a:r>
            <a:r>
              <a:rPr lang="el-GR" dirty="0" smtClean="0"/>
              <a:t>κειμένου &amp; </a:t>
            </a:r>
            <a:r>
              <a:rPr lang="el-GR" dirty="0" smtClean="0"/>
              <a:t>χειρισμός </a:t>
            </a:r>
            <a:r>
              <a:rPr lang="el-GR" dirty="0" smtClean="0"/>
              <a:t>διαλόγων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Ταυτόσημα </a:t>
            </a:r>
            <a:r>
              <a:rPr lang="el-GR" dirty="0" smtClean="0"/>
              <a:t>αντικείμενα,</a:t>
            </a:r>
            <a:endParaRPr lang="el-GR" dirty="0" smtClean="0"/>
          </a:p>
          <a:p>
            <a:pPr lvl="1"/>
            <a:r>
              <a:rPr lang="el-GR" dirty="0" smtClean="0"/>
              <a:t>Ο Γιώργος είχε μια κόκκινη μπάλα. Ο Νίκος την ήθελε.</a:t>
            </a:r>
          </a:p>
          <a:p>
            <a:r>
              <a:rPr lang="el-GR" dirty="0" smtClean="0"/>
              <a:t>Τμήματα αντικειμένων,</a:t>
            </a:r>
          </a:p>
          <a:p>
            <a:pPr lvl="1"/>
            <a:r>
              <a:rPr lang="el-GR" dirty="0" smtClean="0"/>
              <a:t>Η Ελένη άνοιξε το βιβλίο που μόλις είχε αγοράσει. Η πρώτη σελίδα ήταν σκισμένη.</a:t>
            </a:r>
          </a:p>
          <a:p>
            <a:r>
              <a:rPr lang="el-GR" dirty="0" smtClean="0"/>
              <a:t>Τμήμα ενεργειών,</a:t>
            </a:r>
          </a:p>
          <a:p>
            <a:pPr lvl="1"/>
            <a:r>
              <a:rPr lang="el-GR" dirty="0" smtClean="0"/>
              <a:t>Ο Κώστας πήγε ταξίδι στην Κρήτη. Έφυγε με την πρωινή πτήση.</a:t>
            </a:r>
          </a:p>
          <a:p>
            <a:r>
              <a:rPr lang="el-GR" dirty="0" smtClean="0"/>
              <a:t>Οντότητες εμπλεκόμενες σε ενέργειες,</a:t>
            </a:r>
          </a:p>
          <a:p>
            <a:pPr lvl="1"/>
            <a:r>
              <a:rPr lang="el-GR" dirty="0" smtClean="0"/>
              <a:t>Την περασμένη εβδομάδα έγινε διάρρηξη στο σπίτι μου. Μου έκλεψαν την τηλεόραση.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1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Κατανόηση κειμένου &amp; </a:t>
            </a:r>
            <a:r>
              <a:rPr lang="el-GR" sz="4400" dirty="0" smtClean="0"/>
              <a:t>χειρισμός </a:t>
            </a:r>
            <a:r>
              <a:rPr lang="el-GR" sz="4400" dirty="0"/>
              <a:t>διαλόγων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Σχέσεις αιτίου – αιτιατού,</a:t>
            </a:r>
          </a:p>
          <a:p>
            <a:pPr lvl="1"/>
            <a:r>
              <a:rPr lang="el-GR" dirty="0" smtClean="0"/>
              <a:t>Χθες</a:t>
            </a:r>
            <a:r>
              <a:rPr lang="en-US" dirty="0" smtClean="0"/>
              <a:t> </a:t>
            </a:r>
            <a:r>
              <a:rPr lang="el-GR" dirty="0" smtClean="0"/>
              <a:t>είχε </a:t>
            </a:r>
            <a:r>
              <a:rPr lang="el-GR" dirty="0" smtClean="0"/>
              <a:t>φοβερή χιονοθύελλα. Τα σχολεία είναι κλειστά σήμερα.</a:t>
            </a:r>
          </a:p>
          <a:p>
            <a:r>
              <a:rPr lang="el-GR" dirty="0" smtClean="0"/>
              <a:t>Σειρές σχεδίων.</a:t>
            </a:r>
          </a:p>
          <a:p>
            <a:pPr lvl="1"/>
            <a:r>
              <a:rPr lang="el-GR" dirty="0" smtClean="0"/>
              <a:t>Η Μαρία θέλει να αγοράσει καινούριο αυτοκίνητο. Αποφάσισε να βρει δουλειά.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37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Πραγματολογική ανάλυση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600" b="0" dirty="0" smtClean="0"/>
              <a:t>(</a:t>
            </a:r>
            <a:r>
              <a:rPr lang="en-US" sz="3600" b="0" dirty="0"/>
              <a:t>pragmatic analysis</a:t>
            </a:r>
            <a:r>
              <a:rPr lang="en-US" sz="3600" b="0" dirty="0" smtClean="0"/>
              <a:t>)</a:t>
            </a:r>
            <a:r>
              <a:rPr lang="el-GR" sz="3600" b="0" dirty="0" smtClean="0"/>
              <a:t>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602619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Επιχειρείται ένταξη της πρότασης μέσα στο γενικότερο νοηματικό πλαίσιο των </a:t>
            </a:r>
            <a:r>
              <a:rPr lang="el-GR" b="1" dirty="0">
                <a:solidFill>
                  <a:srgbClr val="004A82"/>
                </a:solidFill>
              </a:rPr>
              <a:t>συμφραζόμενων (context), </a:t>
            </a:r>
            <a:r>
              <a:rPr lang="el-GR" dirty="0"/>
              <a:t>λαμβάνοντας υπόψη τις συνθήκες μέσα στις οποίες αυτή ειπώθηκε. </a:t>
            </a:r>
          </a:p>
          <a:p>
            <a:pPr marL="0" indent="0">
              <a:buNone/>
            </a:pPr>
            <a:r>
              <a:rPr lang="el-GR" dirty="0"/>
              <a:t>Μια πρόταση μπορεί να περιέχει αντωνυμίες, οι οποίες αναφέρονται σε ονόματα άλλων προτάσεων. </a:t>
            </a:r>
          </a:p>
          <a:p>
            <a:pPr lvl="1"/>
            <a:r>
              <a:rPr lang="el-GR" dirty="0"/>
              <a:t>"Τον αγαπάει".</a:t>
            </a:r>
          </a:p>
          <a:p>
            <a:pPr marL="0" indent="0">
              <a:buNone/>
            </a:pPr>
            <a:r>
              <a:rPr lang="el-GR" dirty="0"/>
              <a:t>Πρέπει να υπάρχει αναπαράσταση της τρέχουσας κατάστασης της συζήτησης.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530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Πραγματολογική ανάλυση </a:t>
            </a:r>
            <a:r>
              <a:rPr lang="el-GR" dirty="0"/>
              <a:t/>
            </a:r>
            <a:br>
              <a:rPr lang="el-GR" dirty="0"/>
            </a:br>
            <a:r>
              <a:rPr lang="el-GR" b="0" dirty="0"/>
              <a:t>(</a:t>
            </a:r>
            <a:r>
              <a:rPr lang="en-US" b="0" dirty="0"/>
              <a:t>pragmatic analysis)</a:t>
            </a:r>
            <a:r>
              <a:rPr lang="el-GR" b="0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2)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0445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Αναγκαία η </a:t>
            </a:r>
            <a:r>
              <a:rPr lang="el-GR" b="1" dirty="0">
                <a:solidFill>
                  <a:srgbClr val="004A82"/>
                </a:solidFill>
              </a:rPr>
              <a:t>Ύπαρξη Γνώσης</a:t>
            </a:r>
          </a:p>
          <a:p>
            <a:pPr marL="0" indent="0">
              <a:buNone/>
            </a:pPr>
            <a:r>
              <a:rPr lang="el-GR" dirty="0"/>
              <a:t>Γνώση που κατέχει το σύστημα για τον τρόπο που λειτουργεί ο κόσμος, για τις πιθανότητες εμφάνισης κάποιων γεγονότων, για συνήθειες, σενάρια (scripts), κλπ. </a:t>
            </a:r>
          </a:p>
          <a:p>
            <a:pPr marL="0" indent="0">
              <a:buNone/>
            </a:pPr>
            <a:r>
              <a:rPr lang="el-GR" dirty="0"/>
              <a:t>Με βάση αυτά που λέγονται, το σύστημα μπορεί να κάνει πολλούς εύλογους συμπερασμούς (default), διευρύνοντας τη γνώση του για την τρέχουσα κατάσταση της συζήτησης. </a:t>
            </a:r>
          </a:p>
          <a:p>
            <a:pPr marL="0" indent="0">
              <a:buNone/>
            </a:pPr>
            <a:r>
              <a:rPr lang="el-GR" dirty="0"/>
              <a:t>Χωρίς γενική γνώση του αντικειμένου που πραγματεύεται ένα κείμενο είναι αδύνατο να γίνει πραγματολογική ανάλυση.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57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Παραγωγή </a:t>
            </a:r>
            <a:r>
              <a:rPr lang="el-GR" dirty="0" smtClean="0"/>
              <a:t>φυσικής </a:t>
            </a:r>
            <a:r>
              <a:rPr lang="el-GR" dirty="0" smtClean="0"/>
              <a:t>γ</a:t>
            </a:r>
            <a:r>
              <a:rPr lang="el-GR" dirty="0" smtClean="0"/>
              <a:t>λώσσας </a:t>
            </a:r>
            <a:r>
              <a:rPr lang="el-GR" sz="3600" b="0" dirty="0" smtClean="0"/>
              <a:t>(1 από 3)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926" y="1484784"/>
            <a:ext cx="8229600" cy="4536504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Δυνατότητα ενός συστήματος να απαντά στο χρήστη σε φυσική γλώσσα.</a:t>
            </a:r>
          </a:p>
          <a:p>
            <a:pPr marL="0" indent="0">
              <a:buNone/>
            </a:pPr>
            <a:r>
              <a:rPr lang="el-GR" dirty="0"/>
              <a:t>Δύο στάδια: επιλογή του </a:t>
            </a:r>
            <a:r>
              <a:rPr lang="el-GR" b="1" dirty="0">
                <a:solidFill>
                  <a:srgbClr val="004A82"/>
                </a:solidFill>
              </a:rPr>
              <a:t>τι θα ειπωθεί </a:t>
            </a:r>
            <a:r>
              <a:rPr lang="el-GR" dirty="0"/>
              <a:t>και επιλογή του </a:t>
            </a:r>
            <a:r>
              <a:rPr lang="el-GR" b="1" dirty="0">
                <a:solidFill>
                  <a:srgbClr val="004A82"/>
                </a:solidFill>
              </a:rPr>
              <a:t>πώς θα ειπωθεί</a:t>
            </a:r>
            <a:r>
              <a:rPr lang="el-GR" b="1" dirty="0"/>
              <a:t>.</a:t>
            </a:r>
            <a:r>
              <a:rPr lang="el-GR" b="1" u="sng" dirty="0"/>
              <a:t> </a:t>
            </a:r>
          </a:p>
          <a:p>
            <a:pPr marL="0" indent="0">
              <a:buNone/>
            </a:pPr>
            <a:r>
              <a:rPr lang="el-GR" dirty="0"/>
              <a:t>Το στάδιο της επιλογής του τι θα ειπωθεί έχει να κάνει με το ποια πληροφορία επιλέγει να αναφέρει το σύστημα στο χρήστη. </a:t>
            </a:r>
          </a:p>
          <a:p>
            <a:pPr marL="0" indent="0">
              <a:buNone/>
            </a:pPr>
            <a:r>
              <a:rPr lang="el-GR" dirty="0"/>
              <a:t>Το πρόβλημα της επιλογής της πληροφορίας που το σύστημα θα παρουσιάσει στο χρήστη, αναφέρεται σαν σχεδιασμός κειμένου </a:t>
            </a:r>
            <a:r>
              <a:rPr lang="el-GR" b="1" dirty="0"/>
              <a:t>(</a:t>
            </a:r>
            <a:r>
              <a:rPr lang="el-GR" b="1" dirty="0">
                <a:solidFill>
                  <a:srgbClr val="004A82"/>
                </a:solidFill>
              </a:rPr>
              <a:t>text planning</a:t>
            </a:r>
            <a:r>
              <a:rPr lang="el-GR" b="1" dirty="0"/>
              <a:t>)</a:t>
            </a:r>
            <a:r>
              <a:rPr lang="el-GR" b="1" dirty="0">
                <a:solidFill>
                  <a:srgbClr val="004A82"/>
                </a:solidFill>
              </a:rPr>
              <a:t> </a:t>
            </a:r>
            <a:r>
              <a:rPr lang="el-GR" dirty="0"/>
              <a:t>και σε εξελιγμένες περιπτώσεις δανείζεται τεχνικές από το σχεδιασμό ενεργειών (planning).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71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Παραγωγή </a:t>
            </a:r>
            <a:r>
              <a:rPr lang="el-GR" dirty="0" smtClean="0"/>
              <a:t>φυσικής </a:t>
            </a:r>
            <a:r>
              <a:rPr lang="el-GR" dirty="0" smtClean="0"/>
              <a:t>γ</a:t>
            </a:r>
            <a:r>
              <a:rPr lang="el-GR" dirty="0" smtClean="0"/>
              <a:t>λώσσας </a:t>
            </a:r>
            <a:r>
              <a:rPr lang="el-GR" sz="3600" b="0" dirty="0" smtClean="0"/>
              <a:t>(2 </a:t>
            </a:r>
            <a:r>
              <a:rPr lang="el-GR" sz="3600" b="0" dirty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Εμφάνιση πληροφορίας</a:t>
            </a:r>
          </a:p>
          <a:p>
            <a:r>
              <a:rPr lang="el-GR" dirty="0"/>
              <a:t>Πώς θα ειπωθεί η πληροφορία στο χρήστη; </a:t>
            </a:r>
          </a:p>
          <a:p>
            <a:pPr marL="0" indent="0">
              <a:buNone/>
            </a:pPr>
            <a:r>
              <a:rPr lang="el-GR" dirty="0"/>
              <a:t>Συνήθως ομαδοποιείται σε μικρές λογικές ενότητες, απ'όπου δημιουργούνται προτάσεις με χρήση κανόνων γραμματικής.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Εκφώνηση προτάσεων: </a:t>
            </a:r>
          </a:p>
          <a:p>
            <a:pPr marL="0" indent="0">
              <a:buNone/>
            </a:pPr>
            <a:r>
              <a:rPr lang="el-GR" u="sng" dirty="0"/>
              <a:t>Δύο προσεγγίσεις:</a:t>
            </a:r>
          </a:p>
          <a:p>
            <a:r>
              <a:rPr lang="el-GR" dirty="0"/>
              <a:t>να έχουν αποθηκευθεί ηχητικά όλες οι λέξεις, με όλες τις δυνατές παραλλαγές τους</a:t>
            </a:r>
          </a:p>
          <a:p>
            <a:r>
              <a:rPr lang="el-GR" dirty="0"/>
              <a:t>να γίνεται σύνθεση φθόγγων από τα γράμματα των λέξεων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36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Παραγωγή </a:t>
            </a:r>
            <a:r>
              <a:rPr lang="el-GR" dirty="0" smtClean="0"/>
              <a:t>φυσικής </a:t>
            </a:r>
            <a:r>
              <a:rPr lang="el-GR" dirty="0" smtClean="0"/>
              <a:t>γ</a:t>
            </a:r>
            <a:r>
              <a:rPr lang="el-GR" dirty="0" smtClean="0"/>
              <a:t>λώσσας </a:t>
            </a:r>
            <a:r>
              <a:rPr lang="el-GR" sz="3600" b="0" dirty="0" smtClean="0"/>
              <a:t>(3 </a:t>
            </a:r>
            <a:r>
              <a:rPr lang="el-GR" sz="3600" b="0" dirty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2171" y="2348880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Προβλήματα</a:t>
            </a:r>
          </a:p>
          <a:p>
            <a:pPr marL="0" indent="0">
              <a:buNone/>
            </a:pPr>
            <a:r>
              <a:rPr lang="el-GR" dirty="0"/>
              <a:t>Διαφορετική προφορά ανάλογα με τις λέξεις που προηγούνται ή ακολουθούν, ή ανάλογα με τη θέση της στην πρόταση.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038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Εφαρμογές </a:t>
            </a:r>
            <a:r>
              <a:rPr lang="el-GR" sz="3600" dirty="0" smtClean="0"/>
              <a:t>επεξεργασίας </a:t>
            </a:r>
            <a:r>
              <a:rPr lang="el-GR" sz="3600" dirty="0"/>
              <a:t>φ</a:t>
            </a:r>
            <a:r>
              <a:rPr lang="el-GR" sz="3600" dirty="0" smtClean="0"/>
              <a:t>υσικής </a:t>
            </a:r>
            <a:r>
              <a:rPr lang="el-GR" sz="3600" dirty="0"/>
              <a:t>γ</a:t>
            </a:r>
            <a:r>
              <a:rPr lang="el-GR" sz="3600" dirty="0" smtClean="0"/>
              <a:t>λώσσας </a:t>
            </a:r>
            <a:br>
              <a:rPr lang="el-GR" sz="3600" dirty="0" smtClean="0"/>
            </a:br>
            <a:r>
              <a:rPr lang="el-GR" sz="3200" b="0" dirty="0" smtClean="0"/>
              <a:t>(</a:t>
            </a:r>
            <a:r>
              <a:rPr lang="el-GR" sz="3200" b="0" dirty="0" smtClean="0"/>
              <a:t>1 από 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1082" y="1988840"/>
            <a:ext cx="8229600" cy="324036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Φωνητική προσπέλαση βάσεων δεδομένων</a:t>
            </a:r>
          </a:p>
          <a:p>
            <a:r>
              <a:rPr lang="el-GR" dirty="0"/>
              <a:t>Η εφαρμογή αυτή αφορά την εισαγωγή ερωτημάτων σε βάσεις δεδομένων χρησιμοποιώντας φυσική γλώσσα. </a:t>
            </a:r>
          </a:p>
          <a:p>
            <a:pPr marL="0" indent="0">
              <a:buNone/>
            </a:pPr>
            <a:r>
              <a:rPr lang="el-GR" dirty="0"/>
              <a:t>Lunar, NASA  (1973). </a:t>
            </a:r>
          </a:p>
          <a:p>
            <a:pPr marL="0" indent="0">
              <a:buNone/>
            </a:pPr>
            <a:r>
              <a:rPr lang="el-GR" dirty="0"/>
              <a:t>Chat, διαχείριση γεωγραφικών δεδομένων (1983)</a:t>
            </a:r>
          </a:p>
          <a:p>
            <a:pPr marL="0" indent="0">
              <a:buNone/>
            </a:pPr>
            <a:r>
              <a:rPr lang="el-GR" dirty="0" smtClean="0"/>
              <a:t>DBMS </a:t>
            </a:r>
            <a:r>
              <a:rPr lang="el-GR" dirty="0"/>
              <a:t>Oracle, διασύνδεση με φυσική γλώσσα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759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Εφαρμογές επεξεργασίας φυσικής </a:t>
            </a:r>
            <a:r>
              <a:rPr lang="el-GR" dirty="0" smtClean="0"/>
              <a:t>γλώσσας</a:t>
            </a:r>
            <a:br>
              <a:rPr lang="el-GR" dirty="0" smtClean="0"/>
            </a:b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456384"/>
          </a:xfrm>
        </p:spPr>
        <p:txBody>
          <a:bodyPr/>
          <a:lstStyle/>
          <a:p>
            <a:r>
              <a:rPr lang="el-GR" b="1" dirty="0">
                <a:solidFill>
                  <a:srgbClr val="004A82"/>
                </a:solidFill>
              </a:rPr>
              <a:t>Ανάκτηση πληροφοριών (information retrieval) </a:t>
            </a:r>
          </a:p>
          <a:p>
            <a:pPr marL="0" indent="0">
              <a:buNone/>
            </a:pPr>
            <a:r>
              <a:rPr lang="el-GR" dirty="0"/>
              <a:t>Χαρακτηρισμός εγγράφων με λέξεις κλειδιά. </a:t>
            </a:r>
          </a:p>
          <a:p>
            <a:pPr marL="0" indent="0">
              <a:buNone/>
            </a:pPr>
            <a:r>
              <a:rPr lang="el-GR" dirty="0"/>
              <a:t>Προσέγγιση μηχανών αναζήτησης (search engines).</a:t>
            </a:r>
          </a:p>
          <a:p>
            <a:r>
              <a:rPr lang="el-GR" b="1" dirty="0">
                <a:solidFill>
                  <a:srgbClr val="004A82"/>
                </a:solidFill>
              </a:rPr>
              <a:t>Η ιδανική περίπτωση: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νοηματική επεξεργασία των εγγράφων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ερώτηση να διατυπώνεται σε φυσική γλώσσα.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8227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Εφαρμογές επεξεργασίας φυσικής </a:t>
            </a:r>
            <a:r>
              <a:rPr lang="el-GR" dirty="0" smtClean="0"/>
              <a:t>γλώσσας</a:t>
            </a:r>
            <a:br>
              <a:rPr lang="el-GR" dirty="0" smtClean="0"/>
            </a:b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6462" y="1916832"/>
            <a:ext cx="8229600" cy="2808312"/>
          </a:xfrm>
        </p:spPr>
        <p:txBody>
          <a:bodyPr/>
          <a:lstStyle/>
          <a:p>
            <a:r>
              <a:rPr lang="el-GR" b="1" dirty="0">
                <a:solidFill>
                  <a:srgbClr val="004A82"/>
                </a:solidFill>
              </a:rPr>
              <a:t>Κατηγοριοποίηση Κειμένων </a:t>
            </a:r>
            <a:r>
              <a:rPr lang="el-GR" b="1" dirty="0"/>
              <a:t>(text categorization) </a:t>
            </a:r>
          </a:p>
          <a:p>
            <a:r>
              <a:rPr lang="el-GR" dirty="0"/>
              <a:t>ταξινόμηση κειμένων βάσει του περιεχομένου τους. </a:t>
            </a:r>
          </a:p>
          <a:p>
            <a:r>
              <a:rPr lang="el-GR" dirty="0"/>
              <a:t>π.χ.  "πολιτικά", "εσωτερικά", "αθλητικά", κλπ.</a:t>
            </a:r>
          </a:p>
          <a:p>
            <a:r>
              <a:rPr lang="el-GR" dirty="0"/>
              <a:t>προσωπικό προφίλ – εξατομικευμένη πληροφόρηση</a:t>
            </a:r>
          </a:p>
          <a:p>
            <a:pPr marL="0" indent="355600">
              <a:buNone/>
            </a:pPr>
            <a:r>
              <a:rPr lang="el-GR" dirty="0"/>
              <a:t>ποσοστά επιτυχίας στην άνω του 90%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13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Αναγνώριση </a:t>
            </a:r>
            <a:r>
              <a:rPr lang="el-GR" dirty="0" smtClean="0"/>
              <a:t>ομιλίας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ηχητικά-ηλεκτρικά σήματα μετατρέπονται σε φθόγγους και στη συνέχεια από αυτά παράγονται λέξεις και προτάσεις. </a:t>
            </a:r>
          </a:p>
          <a:p>
            <a:pPr marL="0" indent="0">
              <a:buNone/>
            </a:pPr>
            <a:r>
              <a:rPr lang="el-GR" dirty="0"/>
              <a:t>Βήματα: 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>
                <a:solidFill>
                  <a:srgbClr val="004A82"/>
                </a:solidFill>
              </a:rPr>
              <a:t>Παραγωγή φασματογραφήματος:</a:t>
            </a:r>
            <a:r>
              <a:rPr lang="el-GR" dirty="0"/>
              <a:t> Συνίσταται στη δημιουργία από ένα μικρόφωνο του φασματογραφήματος (spectrogram) του ήχου. 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>
                <a:solidFill>
                  <a:srgbClr val="004A82"/>
                </a:solidFill>
              </a:rPr>
              <a:t>Αναγνώριση φθόγγων: </a:t>
            </a:r>
            <a:r>
              <a:rPr lang="el-GR" dirty="0"/>
              <a:t>Το επόμενο βήμα είναι η εξαγωγή των φθόγγων (phonemes) από το φασματογράφημα, βάσει μιας βιβλιοθήκης που περιέχει πρότυπα (templates) αυτών. 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>
                <a:solidFill>
                  <a:srgbClr val="004A82"/>
                </a:solidFill>
              </a:rPr>
              <a:t>Δημιουργία λέξεων: </a:t>
            </a:r>
            <a:r>
              <a:rPr lang="el-GR" dirty="0"/>
              <a:t>Οι φθόγγοι συνδυάζονται σε λέξεις.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12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Εφαρμογές επεξεργασίας φυσικής </a:t>
            </a:r>
            <a:r>
              <a:rPr lang="el-GR" dirty="0" smtClean="0"/>
              <a:t>γλώσσας</a:t>
            </a:r>
            <a:br>
              <a:rPr lang="el-GR" dirty="0" smtClean="0"/>
            </a:b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600400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Αυτόματη περίληψη </a:t>
            </a:r>
            <a:r>
              <a:rPr lang="el-GR" b="1" dirty="0"/>
              <a:t>(automated synopsis) </a:t>
            </a:r>
          </a:p>
          <a:p>
            <a:r>
              <a:rPr lang="el-GR" dirty="0"/>
              <a:t>εξαγωγή από ένα μεγάλο κείμενο ενός μικρότερου, με το βασικό/κεντρικό νόημα του πρώτου.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Εφαρμογή:</a:t>
            </a:r>
            <a:r>
              <a:rPr lang="el-GR" dirty="0"/>
              <a:t> να παράγονται περιλήψεις από τα επιστρεφόμενα έγγραφα μιας μηχανής αναζήτησης.</a:t>
            </a:r>
          </a:p>
          <a:p>
            <a:pPr marL="0" indent="0">
              <a:buNone/>
            </a:pPr>
            <a:r>
              <a:rPr lang="el-GR" dirty="0"/>
              <a:t>Βρίσκονται ακόμα σε αρχικό στάδιο, αν και η πρόοδος στην αυτόματη ερμηνεία κειμένου προοιωνίζει ραγδαίες εξελίξεις.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93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Εφαρμογές επεξεργασίας φυσικής </a:t>
            </a:r>
            <a:r>
              <a:rPr lang="el-GR" dirty="0" smtClean="0"/>
              <a:t>γλώσσας</a:t>
            </a:r>
            <a:br>
              <a:rPr lang="el-GR" dirty="0" smtClean="0"/>
            </a:b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628800"/>
            <a:ext cx="8435280" cy="412943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solidFill>
                  <a:srgbClr val="004A82"/>
                </a:solidFill>
              </a:rPr>
              <a:t>Αυτόματη – Μηχανική  μετάφραση/διερμηνεία</a:t>
            </a:r>
          </a:p>
          <a:p>
            <a:pPr marL="0" indent="0">
              <a:buNone/>
            </a:pPr>
            <a:r>
              <a:rPr lang="el-GR" dirty="0"/>
              <a:t>Τρόπος μείωσης της πολυπλοκότητας: </a:t>
            </a:r>
          </a:p>
          <a:p>
            <a:r>
              <a:rPr lang="el-GR" dirty="0"/>
              <a:t>περιορισμός των θεματικών αντικειμένων και του σχετικού λεξιλογίου</a:t>
            </a:r>
          </a:p>
          <a:p>
            <a:r>
              <a:rPr lang="el-GR" dirty="0"/>
              <a:t>περιορισμός μόνο του λεξιλογίου ή των εννοιών με τις οποίες μπορεί να χρησιμοποιηθεί μια λέξη, απαγορεύοντας μεταφορές, σχήματα λόγου, ειδικές εκφράσεις, κλπ. </a:t>
            </a:r>
          </a:p>
          <a:p>
            <a:pPr marL="0" indent="0">
              <a:buNone/>
            </a:pPr>
            <a:r>
              <a:rPr lang="el-GR" dirty="0"/>
              <a:t>Μια εξελιγμένη έκδοση του προγράμματος Systran, </a:t>
            </a:r>
            <a:r>
              <a:rPr lang="en-US" dirty="0" smtClean="0">
                <a:hlinkClick r:id="rId2"/>
              </a:rPr>
              <a:t>systranet.com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05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Εφαρμογές επεξεργασίας φυσικής </a:t>
            </a:r>
            <a:r>
              <a:rPr lang="el-GR" dirty="0" smtClean="0"/>
              <a:t>γλώσσας</a:t>
            </a:r>
            <a:br>
              <a:rPr lang="el-GR" dirty="0" smtClean="0"/>
            </a:b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816424"/>
          </a:xfrm>
        </p:spPr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Προβλήματα:</a:t>
            </a:r>
          </a:p>
          <a:p>
            <a:pPr marL="0" indent="0">
              <a:buNone/>
            </a:pPr>
            <a:r>
              <a:rPr lang="el-GR" dirty="0"/>
              <a:t>Αποτυχία στο να καταλάβουν και να εκτελέσουν σύνθετες ερωτήσεις. </a:t>
            </a:r>
          </a:p>
          <a:p>
            <a:pPr marL="0" indent="0">
              <a:buNone/>
            </a:pPr>
            <a:r>
              <a:rPr lang="el-GR" dirty="0"/>
              <a:t>Ο χρήστης θα πρέπει να ξέρει το υποστηριζόμενο λεξιλόγιο καθώς και τις γραμματικές / συντακτικές δυνατότητες του συστήματος. </a:t>
            </a:r>
          </a:p>
          <a:p>
            <a:pPr marL="0" indent="0">
              <a:buNone/>
            </a:pPr>
            <a:r>
              <a:rPr lang="el-GR" dirty="0"/>
              <a:t>Δε γνώρισαν μεγάλη εμπορική επιτυχία.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31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Επεξεργασία </a:t>
            </a:r>
            <a:r>
              <a:rPr lang="el-GR" dirty="0" smtClean="0"/>
              <a:t>φυσικής </a:t>
            </a:r>
            <a:r>
              <a:rPr lang="el-GR" dirty="0"/>
              <a:t>γ</a:t>
            </a:r>
            <a:r>
              <a:rPr lang="el-GR" dirty="0" smtClean="0"/>
              <a:t>λώσσας </a:t>
            </a:r>
            <a:r>
              <a:rPr lang="el-GR" dirty="0"/>
              <a:t>και Prolog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>
            <a:normAutofit/>
          </a:bodyPr>
          <a:lstStyle/>
          <a:p>
            <a:r>
              <a:rPr lang="el-GR" dirty="0"/>
              <a:t>Η γλώσσα λογικού προγραμματισμού Prolog είναι η κατεξοχήν γλώσσα για ανάπτυξη εφαρμογών επεξεργασίας φυσικής γλώσσας γιατί υποστηρίζει:</a:t>
            </a:r>
          </a:p>
          <a:p>
            <a:pPr lvl="1"/>
            <a:r>
              <a:rPr lang="el-GR" dirty="0"/>
              <a:t>την άμεση αναπαράσταση γραμματικών οριστικών προτάσεων </a:t>
            </a:r>
          </a:p>
          <a:p>
            <a:pPr lvl="1"/>
            <a:r>
              <a:rPr lang="el-GR" dirty="0"/>
              <a:t>πλούσιες και ευέλικτες δομές για την αναπαράσταση των δένδρων συντακτικής ανάλυσης</a:t>
            </a:r>
          </a:p>
          <a:p>
            <a:r>
              <a:rPr lang="el-GR" dirty="0"/>
              <a:t>Λόγω του δηλωτικού της χαρακτήρα, η Prolog βοηθάει </a:t>
            </a:r>
          </a:p>
          <a:p>
            <a:pPr lvl="1"/>
            <a:r>
              <a:rPr lang="el-GR" dirty="0"/>
              <a:t>στην αναπαράσταση της γνώσης που αποκομίζεται από τη σημασιολογική ανάλυση, </a:t>
            </a:r>
          </a:p>
          <a:p>
            <a:pPr lvl="1"/>
            <a:r>
              <a:rPr lang="el-GR" dirty="0"/>
              <a:t>στην εξαγωγή συμπερασμάτων που είναι αναγκαία στο στάδιο της πραγματολογικής ανάλυσης.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56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Γραμματική οριστικών προτάσεων στην </a:t>
            </a:r>
            <a:r>
              <a:rPr lang="el-GR" dirty="0" smtClean="0"/>
              <a:t>Prolog </a:t>
            </a:r>
            <a:r>
              <a:rPr lang="el-GR" sz="3200" b="0" dirty="0" smtClean="0"/>
              <a:t>(1 από 6)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s-ES" altLang="el-GR" dirty="0">
                <a:latin typeface="Courier New" panose="02070309020205020404" pitchFamily="49" charset="0"/>
              </a:rPr>
              <a:t>protasi</a:t>
            </a:r>
            <a:r>
              <a:rPr lang="en-US" altLang="el-GR" dirty="0">
                <a:latin typeface="Courier New" panose="02070309020205020404" pitchFamily="49" charset="0"/>
              </a:rPr>
              <a:t> --&gt; </a:t>
            </a:r>
            <a:r>
              <a:rPr lang="es-ES" altLang="el-GR" dirty="0">
                <a:latin typeface="Courier New" panose="02070309020205020404" pitchFamily="49" charset="0"/>
              </a:rPr>
              <a:t>ypokeimeno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s-ES" altLang="el-GR" dirty="0">
                <a:latin typeface="Courier New" panose="02070309020205020404" pitchFamily="49" charset="0"/>
              </a:rPr>
              <a:t>rhma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s-ES" altLang="el-GR" dirty="0">
                <a:latin typeface="Courier New" panose="02070309020205020404" pitchFamily="49" charset="0"/>
              </a:rPr>
              <a:t>antikeimeno</a:t>
            </a:r>
            <a:r>
              <a:rPr lang="en-US" altLang="el-GR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s-ES" altLang="el-GR" dirty="0">
                <a:latin typeface="Courier New" panose="02070309020205020404" pitchFamily="49" charset="0"/>
              </a:rPr>
              <a:t>protasi</a:t>
            </a:r>
            <a:r>
              <a:rPr lang="en-US" altLang="el-GR" dirty="0">
                <a:latin typeface="Courier New" panose="02070309020205020404" pitchFamily="49" charset="0"/>
              </a:rPr>
              <a:t> --&gt; </a:t>
            </a:r>
            <a:r>
              <a:rPr lang="es-ES" altLang="el-GR" dirty="0">
                <a:latin typeface="Courier New" panose="02070309020205020404" pitchFamily="49" charset="0"/>
              </a:rPr>
              <a:t>ypokeimeno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s-ES" altLang="el-GR" dirty="0">
                <a:latin typeface="Courier New" panose="02070309020205020404" pitchFamily="49" charset="0"/>
              </a:rPr>
              <a:t>rhma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s-ES" altLang="el-GR" dirty="0">
                <a:latin typeface="Courier New" panose="02070309020205020404" pitchFamily="49" charset="0"/>
              </a:rPr>
              <a:t>kathgoroymeno</a:t>
            </a:r>
            <a:r>
              <a:rPr lang="en-US" altLang="el-GR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s-ES" altLang="el-GR" dirty="0">
                <a:latin typeface="Courier New" panose="02070309020205020404" pitchFamily="49" charset="0"/>
              </a:rPr>
              <a:t>ypokeimeno</a:t>
            </a:r>
            <a:r>
              <a:rPr lang="en-US" altLang="el-GR" dirty="0">
                <a:latin typeface="Courier New" panose="02070309020205020404" pitchFamily="49" charset="0"/>
              </a:rPr>
              <a:t> --&gt; </a:t>
            </a:r>
            <a:r>
              <a:rPr lang="es-ES" altLang="el-GR" dirty="0">
                <a:latin typeface="Courier New" panose="02070309020205020404" pitchFamily="49" charset="0"/>
              </a:rPr>
              <a:t>arthro</a:t>
            </a:r>
            <a:r>
              <a:rPr lang="en-US" altLang="el-GR" dirty="0">
                <a:latin typeface="Courier New" panose="02070309020205020404" pitchFamily="49" charset="0"/>
              </a:rPr>
              <a:t>, </a:t>
            </a:r>
            <a:r>
              <a:rPr lang="es-ES" altLang="el-GR" dirty="0">
                <a:latin typeface="Courier New" panose="02070309020205020404" pitchFamily="49" charset="0"/>
              </a:rPr>
              <a:t>oysiastiko</a:t>
            </a:r>
            <a:r>
              <a:rPr lang="en-US" altLang="el-GR" dirty="0">
                <a:latin typeface="Courier New" panose="02070309020205020404" pitchFamily="49" charset="0"/>
              </a:rPr>
              <a:t>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s-ES" altLang="el-GR" dirty="0">
                <a:latin typeface="Courier New" panose="02070309020205020404" pitchFamily="49" charset="0"/>
              </a:rPr>
              <a:t>rhma</a:t>
            </a:r>
            <a:r>
              <a:rPr lang="en-US" altLang="el-GR" dirty="0">
                <a:latin typeface="Courier New" panose="02070309020205020404" pitchFamily="49" charset="0"/>
              </a:rPr>
              <a:t> --&gt; [</a:t>
            </a:r>
            <a:r>
              <a:rPr lang="es-ES" altLang="el-GR" dirty="0">
                <a:latin typeface="Courier New" panose="02070309020205020404" pitchFamily="49" charset="0"/>
              </a:rPr>
              <a:t>einai</a:t>
            </a:r>
            <a:r>
              <a:rPr lang="en-US" altLang="el-GR" dirty="0">
                <a:latin typeface="Courier New" panose="02070309020205020404" pitchFamily="49" charset="0"/>
              </a:rPr>
              <a:t>].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s-ES" altLang="el-GR" dirty="0">
                <a:latin typeface="Courier New" panose="02070309020205020404" pitchFamily="49" charset="0"/>
              </a:rPr>
              <a:t>rhma</a:t>
            </a:r>
            <a:r>
              <a:rPr lang="en-US" altLang="el-GR" dirty="0">
                <a:latin typeface="Courier New" panose="02070309020205020404" pitchFamily="49" charset="0"/>
              </a:rPr>
              <a:t> --&gt; [</a:t>
            </a:r>
            <a:r>
              <a:rPr lang="es-ES" altLang="el-GR" dirty="0">
                <a:latin typeface="Courier New" panose="02070309020205020404" pitchFamily="49" charset="0"/>
              </a:rPr>
              <a:t>exei</a:t>
            </a:r>
            <a:r>
              <a:rPr lang="en-US" altLang="el-GR" dirty="0">
                <a:latin typeface="Courier New" panose="02070309020205020404" pitchFamily="49" charset="0"/>
              </a:rPr>
              <a:t>].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s-ES" altLang="el-GR" dirty="0">
                <a:latin typeface="Courier New" panose="02070309020205020404" pitchFamily="49" charset="0"/>
              </a:rPr>
              <a:t>kathgoroymeno</a:t>
            </a:r>
            <a:r>
              <a:rPr lang="en-US" altLang="el-GR" dirty="0">
                <a:latin typeface="Courier New" panose="02070309020205020404" pitchFamily="49" charset="0"/>
              </a:rPr>
              <a:t> --&gt; </a:t>
            </a:r>
            <a:r>
              <a:rPr lang="es-ES" altLang="el-GR" dirty="0">
                <a:latin typeface="Courier New" panose="02070309020205020404" pitchFamily="49" charset="0"/>
              </a:rPr>
              <a:t>epitheto | oysiastiko 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it-IT" altLang="el-GR" dirty="0">
                <a:latin typeface="Courier New" panose="02070309020205020404" pitchFamily="49" charset="0"/>
              </a:rPr>
              <a:t>antikeimeno --&gt; oysiastiko.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it-IT" altLang="el-GR" dirty="0">
                <a:latin typeface="Courier New" panose="02070309020205020404" pitchFamily="49" charset="0"/>
              </a:rPr>
              <a:t>epitheto --&gt; [nea].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it-IT" altLang="el-GR" dirty="0">
                <a:latin typeface="Courier New" panose="02070309020205020404" pitchFamily="49" charset="0"/>
              </a:rPr>
              <a:t>arthro --&gt; [o].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it-IT" altLang="el-GR" dirty="0">
                <a:latin typeface="Courier New" panose="02070309020205020404" pitchFamily="49" charset="0"/>
              </a:rPr>
              <a:t>arthro --&gt; [h].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it-IT" altLang="el-GR" dirty="0">
                <a:latin typeface="Courier New" panose="02070309020205020404" pitchFamily="49" charset="0"/>
              </a:rPr>
              <a:t>oysiastiko --&gt; [foithths].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it-IT" altLang="el-GR" dirty="0">
                <a:latin typeface="Courier New" panose="02070309020205020404" pitchFamily="49" charset="0"/>
              </a:rPr>
              <a:t>oysiastiko --&gt; ['Giannhs'].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n-US" altLang="el-GR" dirty="0">
                <a:latin typeface="Courier New" panose="02070309020205020404" pitchFamily="49" charset="0"/>
              </a:rPr>
              <a:t>oysiastiko --&gt; ['Maria'].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591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Γραμματική οριστικών προτάσεων στην Prolog</a:t>
            </a:r>
            <a:r>
              <a:rPr lang="el-GR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2088232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Η παραπάνω γραμματική μπορεί να αναγνωρίσει προτάσεις δίνοντας σε έναν διερμηνέα της γλώσσας Prolog την παρακάτω κλήση:</a:t>
            </a:r>
          </a:p>
          <a:p>
            <a:pPr marL="0" indent="0" algn="ctr">
              <a:buNone/>
            </a:pPr>
            <a:r>
              <a:rPr lang="el-GR" b="1" dirty="0">
                <a:solidFill>
                  <a:srgbClr val="004A82"/>
                </a:solidFill>
              </a:rPr>
              <a:t>?protasi([o,'Giannhs',einai,foithths],[]).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43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Γραμματική οριστικών προτάσεων στην Prolog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4"/>
          </a:xfrm>
        </p:spPr>
        <p:txBody>
          <a:bodyPr/>
          <a:lstStyle/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el-GR" altLang="el-GR" dirty="0"/>
              <a:t>Η ίδια γραμματική μπορεί να χρησιμοποιηθεί και για την παραγωγή φυσικής γλώσσας. 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el-GR" altLang="el-GR" dirty="0"/>
              <a:t>Η κλήση:</a:t>
            </a:r>
            <a:endParaRPr lang="en-GB" altLang="el-GR" dirty="0"/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en-US" altLang="el-GR" b="1" dirty="0">
                <a:solidFill>
                  <a:srgbClr val="004A82"/>
                </a:solidFill>
                <a:latin typeface="Courier New" panose="02070309020205020404" pitchFamily="49" charset="0"/>
              </a:rPr>
              <a:t>?- protasi(L,[]).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el-GR" altLang="el-GR" dirty="0"/>
              <a:t>επιστρέφει όλες τις δυνατές προτάσεις που μπορεί να αναγνωρίσει η γραμματική:</a:t>
            </a:r>
            <a:endParaRPr lang="en-GB" altLang="el-GR" dirty="0"/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pt-BR" altLang="el-GR" b="1" dirty="0">
                <a:solidFill>
                  <a:srgbClr val="004A82"/>
                </a:solidFill>
                <a:latin typeface="Courier New" panose="02070309020205020404" pitchFamily="49" charset="0"/>
              </a:rPr>
              <a:t>L = [o,'Giannhs',einai,foithths]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pt-BR" altLang="el-GR" b="1" dirty="0">
                <a:solidFill>
                  <a:srgbClr val="004A82"/>
                </a:solidFill>
                <a:latin typeface="Courier New" panose="02070309020205020404" pitchFamily="49" charset="0"/>
              </a:rPr>
              <a:t>L = [h,'Maria',einai,nea]</a:t>
            </a:r>
          </a:p>
          <a:p>
            <a:pPr marL="0" indent="0">
              <a:lnSpc>
                <a:spcPct val="80000"/>
              </a:lnSpc>
              <a:spcAft>
                <a:spcPts val="300"/>
              </a:spcAft>
              <a:buNone/>
            </a:pPr>
            <a:r>
              <a:rPr lang="en-GB" altLang="el-GR" b="1" dirty="0">
                <a:solidFill>
                  <a:srgbClr val="004A82"/>
                </a:solidFill>
                <a:latin typeface="Courier New" panose="02070309020205020404" pitchFamily="49" charset="0"/>
              </a:rPr>
              <a:t>…</a:t>
            </a:r>
            <a:endParaRPr lang="el-GR" altLang="el-GR" b="1" dirty="0">
              <a:solidFill>
                <a:srgbClr val="004A82"/>
              </a:solidFill>
              <a:latin typeface="Courier New" panose="02070309020205020404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725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Γραμματική οριστικών προτάσεων στην Prolog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248472"/>
          </a:xfrm>
        </p:spPr>
        <p:txBody>
          <a:bodyPr/>
          <a:lstStyle/>
          <a:p>
            <a:pPr marL="0" indent="0">
              <a:spcAft>
                <a:spcPts val="300"/>
              </a:spcAft>
              <a:buNone/>
            </a:pPr>
            <a:r>
              <a:rPr lang="el-GR" altLang="el-GR" dirty="0"/>
              <a:t>Λόγω έλλειψης περιορισμών, στο συγκεκριμένο παράδειγμα παράγονται</a:t>
            </a:r>
          </a:p>
          <a:p>
            <a:pPr>
              <a:lnSpc>
                <a:spcPct val="155000"/>
              </a:lnSpc>
              <a:spcAft>
                <a:spcPts val="300"/>
              </a:spcAft>
            </a:pPr>
            <a:r>
              <a:rPr lang="el-GR" altLang="el-GR" dirty="0"/>
              <a:t>ανούσιες προτάσεις:</a:t>
            </a:r>
            <a:br>
              <a:rPr lang="el-GR" altLang="el-GR" dirty="0"/>
            </a:br>
            <a:r>
              <a:rPr lang="el-GR" altLang="el-GR" b="1" dirty="0">
                <a:solidFill>
                  <a:srgbClr val="004A82"/>
                </a:solidFill>
              </a:rPr>
              <a:t>[o,foithths,einai,foithths]</a:t>
            </a:r>
            <a:r>
              <a:rPr lang="el-GR" altLang="el-GR" sz="2000" b="1" dirty="0">
                <a:solidFill>
                  <a:srgbClr val="004A82"/>
                </a:solidFill>
              </a:rPr>
              <a:t> </a:t>
            </a:r>
          </a:p>
          <a:p>
            <a:pPr>
              <a:lnSpc>
                <a:spcPct val="155000"/>
              </a:lnSpc>
              <a:spcAft>
                <a:spcPts val="300"/>
              </a:spcAft>
            </a:pPr>
            <a:r>
              <a:rPr lang="el-GR" altLang="el-GR" dirty="0"/>
              <a:t>λανθασμένες προτάσεις: </a:t>
            </a:r>
            <a:br>
              <a:rPr lang="el-GR" altLang="el-GR" dirty="0"/>
            </a:br>
            <a:r>
              <a:rPr lang="el-GR" altLang="el-GR" b="1" dirty="0">
                <a:solidFill>
                  <a:srgbClr val="004A82"/>
                </a:solidFill>
              </a:rPr>
              <a:t>[o,'Giannhs',einai,'Maria']</a:t>
            </a:r>
            <a:br>
              <a:rPr lang="el-GR" altLang="el-GR" b="1" dirty="0">
                <a:solidFill>
                  <a:srgbClr val="004A82"/>
                </a:solidFill>
              </a:rPr>
            </a:br>
            <a:r>
              <a:rPr lang="el-GR" altLang="el-GR" b="1" dirty="0">
                <a:solidFill>
                  <a:srgbClr val="004A82"/>
                </a:solidFill>
              </a:rPr>
              <a:t>[o,'Maria',exei,foithths]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61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Γραμματική οριστικών προτάσεων στην Prolog </a:t>
            </a:r>
            <a:r>
              <a:rPr lang="el-GR" sz="3600" b="0" dirty="0" smtClean="0"/>
              <a:t>(5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5725" y="1844824"/>
            <a:ext cx="8229600" cy="3024336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Μία ρεαλιστική γραμματική για ένα μεγάλο υποσύνολο της ελληνικής γλώσσας πρέπει να: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περιέχει αναλυτικά όλες τις κλίσεις των άρθρων, επιθέτων, ουσιαστικών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αναγνωρίζει όλους τους ρηματικούς τύπους των ρημάτων που περιέχει.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073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Γραμματική οριστικών προτάσεων στην Prolog </a:t>
            </a:r>
            <a:r>
              <a:rPr lang="el-GR" sz="3600" b="0" dirty="0" smtClean="0"/>
              <a:t>(6 </a:t>
            </a:r>
            <a:r>
              <a:rPr lang="el-GR" sz="3600" b="0" dirty="0"/>
              <a:t>από </a:t>
            </a:r>
            <a:r>
              <a:rPr lang="el-GR" sz="3600" b="0" dirty="0" smtClean="0"/>
              <a:t>6)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31236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Αυτό μπορεί να γίνει </a:t>
            </a:r>
          </a:p>
          <a:p>
            <a:r>
              <a:rPr lang="el-GR" dirty="0"/>
              <a:t>είτε, με την κοπιαστική και δαπανηρή διαδικασία της αναλυτικής καταγραφής όλων αυτών των τύπων, </a:t>
            </a:r>
          </a:p>
          <a:p>
            <a:r>
              <a:rPr lang="el-GR" dirty="0"/>
              <a:t>είτε, με τη χρήση βοηθητικών προγραμμάτων που θα περιέχουν τους κανόνες της γραμματικής, βάσει των οποίων παράγονται και αναγνωρίζονται οι ρηματικοί τύποι, οι κλίσεις των ουσιαστικών και των επιθέτων, κτλ.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81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Αναγνώριση ομιλίας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3283" y="1556792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Δυσκολίες: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πολλές διαφορετικές λέξεις εκφέρονται με τον ίδιο ακριβώς </a:t>
            </a:r>
            <a:r>
              <a:rPr lang="el-GR" dirty="0" smtClean="0"/>
              <a:t>τρόπο,</a:t>
            </a:r>
            <a:endParaRPr lang="el-GR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η ίδια λέξη μπορεί να εκφέρεται με διαφορετικούς </a:t>
            </a:r>
            <a:r>
              <a:rPr lang="el-GR" dirty="0" smtClean="0"/>
              <a:t>τρόπους.</a:t>
            </a:r>
            <a:endParaRPr lang="el-GR" dirty="0"/>
          </a:p>
          <a:p>
            <a:pPr marL="0" indent="0">
              <a:buNone/>
            </a:pPr>
            <a:r>
              <a:rPr lang="el-GR" b="1" dirty="0"/>
              <a:t>Παραδοχές απλούστευσης: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αποδοχή ενός ομιλητή,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ύπαρξης παύσης ανάμεσα στις λέξεις,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/>
              <a:t>περιορισμός λεξιλογίου.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413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Σημασιολογία </a:t>
            </a:r>
            <a:r>
              <a:rPr lang="el-GR" dirty="0" smtClean="0"/>
              <a:t>λέξεων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γραμματική θα πρέπει να συνοδεύεται από ένα λεξικό που να κατατάσσει </a:t>
            </a:r>
            <a:r>
              <a:rPr lang="el-GR" b="1" dirty="0">
                <a:solidFill>
                  <a:srgbClr val="004A82"/>
                </a:solidFill>
              </a:rPr>
              <a:t>σημασιολογικά</a:t>
            </a:r>
            <a:r>
              <a:rPr lang="el-GR" dirty="0"/>
              <a:t> όλες τις λέξεις ανάλογα με τον τρόπο χρήσης τους. </a:t>
            </a:r>
          </a:p>
          <a:p>
            <a:r>
              <a:rPr lang="el-GR" dirty="0"/>
              <a:t>Το κάθε ρήμα θα πρέπει να σχετίζεται με την κατηγορία στην οποία ανήκει το </a:t>
            </a:r>
          </a:p>
          <a:p>
            <a:pPr lvl="1"/>
            <a:r>
              <a:rPr lang="el-GR" dirty="0"/>
              <a:t>υποκείμενό του</a:t>
            </a:r>
          </a:p>
          <a:p>
            <a:pPr lvl="1"/>
            <a:r>
              <a:rPr lang="el-GR" dirty="0"/>
              <a:t>αντικείμενό του (όταν το ρήμα είναι μεταβατικό)</a:t>
            </a:r>
          </a:p>
          <a:p>
            <a:r>
              <a:rPr lang="el-GR" dirty="0"/>
              <a:t>Δε θα είναι δυνατό να παραχθούν φράσεις όπως "Ο φοιτητής είναι Μαρία". </a:t>
            </a:r>
          </a:p>
          <a:p>
            <a:r>
              <a:rPr lang="el-GR" dirty="0"/>
              <a:t>Τα λεξικά που οργανώνονται σημασιολογικά ονομάζονται </a:t>
            </a:r>
            <a:r>
              <a:rPr lang="el-GR" b="1" dirty="0">
                <a:solidFill>
                  <a:srgbClr val="004A82"/>
                </a:solidFill>
              </a:rPr>
              <a:t>οντολογίες (ontologies).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960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Σημασιολογική </a:t>
            </a:r>
            <a:r>
              <a:rPr lang="el-GR" dirty="0"/>
              <a:t>γ</a:t>
            </a:r>
            <a:r>
              <a:rPr lang="el-GR" dirty="0" smtClean="0"/>
              <a:t>ραμματική </a:t>
            </a:r>
            <a:r>
              <a:rPr lang="el-GR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8820472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l-GR" altLang="el-GR" sz="2600" dirty="0"/>
              <a:t>Λαμβάνονται υπόψη χαρακτηριστικά της κλίσης των ουσιαστικών και ρημάτων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l-GR" altLang="el-GR" sz="2600" b="1" dirty="0"/>
              <a:t>Π.χ. γένος, αριθμός, πτώση των ουσιαστικών, ο αριθμός ρημάτων.</a:t>
            </a:r>
            <a:endParaRPr lang="en-GB" altLang="el-GR" sz="2600" b="1" dirty="0"/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None/>
            </a:pPr>
            <a:r>
              <a:rPr lang="es-ES" altLang="el-GR" sz="2200" dirty="0">
                <a:latin typeface="Courier New" panose="02070309020205020404" pitchFamily="49" charset="0"/>
              </a:rPr>
              <a:t>protasi</a:t>
            </a:r>
            <a:r>
              <a:rPr lang="en-US" altLang="el-GR" sz="2200" dirty="0">
                <a:latin typeface="Courier New" panose="02070309020205020404" pitchFamily="49" charset="0"/>
              </a:rPr>
              <a:t> --&gt;	</a:t>
            </a:r>
            <a:endParaRPr lang="en-US" altLang="el-GR" sz="2200" dirty="0" smtClean="0">
              <a:latin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s-ES" altLang="el-GR" sz="2200" dirty="0" smtClean="0">
                <a:latin typeface="Courier New" panose="02070309020205020404" pitchFamily="49" charset="0"/>
              </a:rPr>
              <a:t>ypokeimeno</a:t>
            </a:r>
            <a:r>
              <a:rPr lang="en-US" altLang="el-GR" sz="2200" dirty="0">
                <a:latin typeface="Courier New" panose="02070309020205020404" pitchFamily="49" charset="0"/>
              </a:rPr>
              <a:t>(</a:t>
            </a:r>
            <a:r>
              <a:rPr lang="es-ES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Genos</a:t>
            </a:r>
            <a:r>
              <a:rPr lang="en-US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1,</a:t>
            </a:r>
            <a:r>
              <a:rPr lang="es-ES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Arithmos</a:t>
            </a:r>
            <a:r>
              <a:rPr lang="en-US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1,</a:t>
            </a:r>
            <a:r>
              <a:rPr lang="es-ES" altLang="el-GR" sz="2200" b="1" dirty="0" smtClean="0">
                <a:solidFill>
                  <a:srgbClr val="820000"/>
                </a:solidFill>
                <a:latin typeface="Courier New" panose="02070309020205020404" pitchFamily="49" charset="0"/>
              </a:rPr>
              <a:t>onomastikh</a:t>
            </a:r>
            <a:r>
              <a:rPr lang="en-US" altLang="el-GR" sz="2200" dirty="0" smtClean="0">
                <a:latin typeface="Courier New" panose="02070309020205020404" pitchFamily="49" charset="0"/>
              </a:rPr>
              <a:t>),</a:t>
            </a:r>
            <a:r>
              <a:rPr lang="pt-BR" altLang="el-GR" sz="2200" dirty="0" smtClean="0">
                <a:latin typeface="Courier New" panose="02070309020205020404" pitchFamily="49" charset="0"/>
              </a:rPr>
              <a:t>rhma(</a:t>
            </a:r>
            <a:r>
              <a:rPr lang="pt-BR" altLang="el-GR" sz="2200" b="1" dirty="0" smtClean="0">
                <a:solidFill>
                  <a:srgbClr val="820000"/>
                </a:solidFill>
                <a:latin typeface="Courier New" panose="02070309020205020404" pitchFamily="49" charset="0"/>
              </a:rPr>
              <a:t>Arithmos1)</a:t>
            </a:r>
            <a:r>
              <a:rPr lang="pt-BR" altLang="el-GR" sz="2200" dirty="0" smtClean="0">
                <a:latin typeface="Courier New" panose="02070309020205020404" pitchFamily="49" charset="0"/>
              </a:rPr>
              <a:t>, antikeimeno(</a:t>
            </a:r>
            <a:r>
              <a:rPr lang="pt-BR" altLang="el-GR" sz="2200" b="1" dirty="0" smtClean="0">
                <a:solidFill>
                  <a:srgbClr val="820000"/>
                </a:solidFill>
                <a:latin typeface="Courier New" panose="02070309020205020404" pitchFamily="49" charset="0"/>
              </a:rPr>
              <a:t>Genos2,Arithmos2,aitiatikh</a:t>
            </a:r>
            <a:r>
              <a:rPr lang="pt-BR" altLang="el-GR" sz="2200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None/>
            </a:pPr>
            <a:r>
              <a:rPr lang="pt-BR" altLang="el-GR" sz="2200" dirty="0">
                <a:latin typeface="Courier New" panose="02070309020205020404" pitchFamily="49" charset="0"/>
              </a:rPr>
              <a:t>protasi --&gt;	</a:t>
            </a:r>
            <a:endParaRPr lang="pt-BR" altLang="el-GR" sz="2200" dirty="0" smtClean="0">
              <a:latin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pt-BR" altLang="el-GR" sz="2200" dirty="0" smtClean="0">
                <a:latin typeface="Courier New" panose="02070309020205020404" pitchFamily="49" charset="0"/>
              </a:rPr>
              <a:t>ypokeimeno(</a:t>
            </a:r>
            <a:r>
              <a:rPr lang="pt-BR" altLang="el-GR" sz="2200" b="1" dirty="0" smtClean="0">
                <a:solidFill>
                  <a:srgbClr val="820000"/>
                </a:solidFill>
                <a:latin typeface="Courier New" panose="02070309020205020404" pitchFamily="49" charset="0"/>
              </a:rPr>
              <a:t>Genos,Arithmos,onomastikh</a:t>
            </a:r>
            <a:r>
              <a:rPr lang="pt-BR" altLang="el-GR" sz="2200" dirty="0">
                <a:latin typeface="Courier New" panose="02070309020205020404" pitchFamily="49" charset="0"/>
              </a:rPr>
              <a:t>), rhma(</a:t>
            </a:r>
            <a:r>
              <a:rPr lang="pt-BR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Arithmos</a:t>
            </a:r>
            <a:r>
              <a:rPr lang="pt-BR" altLang="el-GR" sz="2200" dirty="0" smtClean="0">
                <a:latin typeface="Courier New" panose="02070309020205020404" pitchFamily="49" charset="0"/>
              </a:rPr>
              <a:t>), </a:t>
            </a:r>
            <a:r>
              <a:rPr lang="pt-BR" altLang="el-GR" sz="2200" dirty="0">
                <a:latin typeface="Courier New" panose="02070309020205020404" pitchFamily="49" charset="0"/>
              </a:rPr>
              <a:t>kathgoroymeno(</a:t>
            </a:r>
            <a:r>
              <a:rPr lang="pt-BR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Genos,Arithmos,onomastikh</a:t>
            </a:r>
            <a:r>
              <a:rPr lang="pt-BR" altLang="el-GR" sz="2200" dirty="0" smtClean="0">
                <a:latin typeface="Courier New" panose="02070309020205020404" pitchFamily="49" charset="0"/>
              </a:rPr>
              <a:t>).</a:t>
            </a:r>
            <a:endParaRPr lang="pt-BR" altLang="el-GR" sz="2200" dirty="0">
              <a:latin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None/>
            </a:pPr>
            <a:r>
              <a:rPr lang="pt-BR" altLang="el-GR" sz="2200" dirty="0">
                <a:latin typeface="Courier New" panose="02070309020205020404" pitchFamily="49" charset="0"/>
              </a:rPr>
              <a:t>ypokeimeno(</a:t>
            </a:r>
            <a:r>
              <a:rPr lang="pt-BR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Genos,Arithmos,Ptwsh</a:t>
            </a:r>
            <a:r>
              <a:rPr lang="pt-BR" altLang="el-GR" sz="2200" dirty="0">
                <a:latin typeface="Courier New" panose="02070309020205020404" pitchFamily="49" charset="0"/>
              </a:rPr>
              <a:t>) </a:t>
            </a:r>
            <a:r>
              <a:rPr lang="pt-BR" altLang="el-GR" sz="2200" dirty="0" smtClean="0">
                <a:latin typeface="Courier New" panose="02070309020205020404" pitchFamily="49" charset="0"/>
              </a:rPr>
              <a:t>--&gt; arthro(</a:t>
            </a:r>
            <a:r>
              <a:rPr lang="pt-BR" altLang="el-GR" sz="2200" b="1" dirty="0" smtClean="0">
                <a:solidFill>
                  <a:srgbClr val="820000"/>
                </a:solidFill>
                <a:latin typeface="Courier New" panose="02070309020205020404" pitchFamily="49" charset="0"/>
              </a:rPr>
              <a:t>Genos,Arithmos,Ptwsh</a:t>
            </a:r>
            <a:r>
              <a:rPr lang="pt-BR" altLang="el-GR" sz="2200" dirty="0">
                <a:latin typeface="Courier New" panose="02070309020205020404" pitchFamily="49" charset="0"/>
              </a:rPr>
              <a:t>),oysiastiko(</a:t>
            </a:r>
            <a:r>
              <a:rPr lang="pt-BR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Genos,Arithmos,Ptwsh</a:t>
            </a:r>
            <a:r>
              <a:rPr lang="pt-BR" altLang="el-GR" sz="2200" dirty="0">
                <a:latin typeface="Courier New" panose="02070309020205020404" pitchFamily="49" charset="0"/>
              </a:rPr>
              <a:t>).</a:t>
            </a: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ts val="300"/>
              </a:spcAft>
              <a:buNone/>
            </a:pPr>
            <a:r>
              <a:rPr lang="pt-BR" altLang="el-GR" sz="2200" dirty="0">
                <a:latin typeface="Courier New" panose="02070309020205020404" pitchFamily="49" charset="0"/>
              </a:rPr>
              <a:t>kathgoroymeno(</a:t>
            </a:r>
            <a:r>
              <a:rPr lang="pt-BR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Genos,Arithmos,Ptwsh</a:t>
            </a:r>
            <a:r>
              <a:rPr lang="pt-BR" altLang="el-GR" sz="2200" dirty="0">
                <a:latin typeface="Courier New" panose="02070309020205020404" pitchFamily="49" charset="0"/>
              </a:rPr>
              <a:t>) --&gt; 	epitheto(</a:t>
            </a:r>
            <a:r>
              <a:rPr lang="pt-BR" altLang="el-GR" sz="2200" b="1" dirty="0">
                <a:solidFill>
                  <a:srgbClr val="820000"/>
                </a:solidFill>
                <a:latin typeface="Courier New" panose="02070309020205020404" pitchFamily="49" charset="0"/>
              </a:rPr>
              <a:t>Genos,Arithmos,Ptwsh</a:t>
            </a:r>
            <a:r>
              <a:rPr lang="pt-BR" altLang="el-GR" sz="2200" dirty="0">
                <a:latin typeface="Courier New" panose="02070309020205020404" pitchFamily="49" charset="0"/>
              </a:rPr>
              <a:t>).</a:t>
            </a:r>
            <a:endParaRPr lang="el-GR" altLang="el-GR" sz="2200" dirty="0">
              <a:latin typeface="Courier New" panose="02070309020205020404" pitchFamily="49" charset="0"/>
            </a:endParaRPr>
          </a:p>
          <a:p>
            <a:pPr marL="0" indent="0">
              <a:lnSpc>
                <a:spcPct val="8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l-GR" altLang="el-GR" dirty="0">
                <a:latin typeface="Courier New" panose="02070309020205020404" pitchFamily="49" charset="0"/>
              </a:rPr>
              <a:t>…..</a:t>
            </a:r>
            <a:endParaRPr lang="pt-BR" altLang="el-GR" dirty="0">
              <a:latin typeface="Courier New" panose="02070309020205020404" pitchFamily="49" charset="0"/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055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Σημασιολογική </a:t>
            </a:r>
            <a:r>
              <a:rPr lang="el-GR" dirty="0" smtClean="0"/>
              <a:t>γραμματική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Εξηγήσεις</a:t>
            </a:r>
          </a:p>
          <a:p>
            <a:pPr marL="0" indent="0">
              <a:buNone/>
            </a:pPr>
            <a:r>
              <a:rPr lang="el-GR" dirty="0"/>
              <a:t>Τα χαρακτηριστικά διαδίδονται στους γενικότερους κανόνες έτσι ώστε να υπάρχει συμφωνία των χαρακτηριστικών αυτών μεταξύ διαφορετικών τμημάτων της πρότασης. </a:t>
            </a:r>
          </a:p>
          <a:p>
            <a:pPr marL="0" indent="0">
              <a:buNone/>
            </a:pPr>
            <a:r>
              <a:rPr lang="el-GR" dirty="0"/>
              <a:t>Π.χ.</a:t>
            </a:r>
          </a:p>
          <a:p>
            <a:pPr marL="0" indent="0">
              <a:buNone/>
            </a:pPr>
            <a:r>
              <a:rPr lang="el-GR" dirty="0"/>
              <a:t>Ο αριθμός του υποκειμένου πρέπει να συμφωνεί με τον αριθμό του ρήματος</a:t>
            </a:r>
          </a:p>
          <a:p>
            <a:pPr marL="0" indent="0">
              <a:buNone/>
            </a:pPr>
            <a:r>
              <a:rPr lang="el-GR" dirty="0"/>
              <a:t>Tο γένος, η πτώση και ο αριθμός του άρθρου του υποκειμένου πρέπει να συμφωνεί με τα αντίστοιχα χαρακτηριστικά της κλίσης του ουσιαστικού του υποκειμένου.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745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Κατανόηση φυσικής γλώσσας</a:t>
            </a:r>
            <a:br>
              <a:rPr lang="el-GR" dirty="0"/>
            </a:br>
            <a:r>
              <a:rPr lang="el-GR" dirty="0"/>
              <a:t>Το πρόγραμμα </a:t>
            </a:r>
            <a:r>
              <a:rPr lang="el-GR" dirty="0" smtClean="0"/>
              <a:t>ΕLΙΖΑ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4A82"/>
                </a:solidFill>
              </a:rPr>
              <a:t>(Turing Test του J. Weizenbaum, 1960</a:t>
            </a:r>
            <a:r>
              <a:rPr lang="en-US" b="1" dirty="0" smtClean="0">
                <a:solidFill>
                  <a:srgbClr val="004A82"/>
                </a:solidFill>
              </a:rPr>
              <a:t>)</a:t>
            </a:r>
            <a:endParaRPr lang="el-GR" b="1" dirty="0" smtClean="0">
              <a:solidFill>
                <a:srgbClr val="004A82"/>
              </a:solidFill>
            </a:endParaRPr>
          </a:p>
          <a:p>
            <a:pPr marL="0" indent="0">
              <a:buNone/>
            </a:pPr>
            <a:r>
              <a:rPr lang="el-GR" b="1" dirty="0"/>
              <a:t>Το πρόγραμμα ELIZA προσομοιώνει ένα Ψυχίατρο  που συνομιλεί με μια </a:t>
            </a:r>
            <a:r>
              <a:rPr lang="el-GR" b="1" dirty="0">
                <a:solidFill>
                  <a:srgbClr val="004A82"/>
                </a:solidFill>
              </a:rPr>
              <a:t>ασθενή: 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MEN ARE ALL ALIKE : ασθενής</a:t>
            </a:r>
          </a:p>
          <a:p>
            <a:pPr marL="0" indent="0">
              <a:buNone/>
            </a:pPr>
            <a:r>
              <a:rPr lang="el-GR" b="1" dirty="0"/>
              <a:t>IN WHAT WAY </a:t>
            </a:r>
            <a:r>
              <a:rPr lang="el-GR" b="1" dirty="0" smtClean="0"/>
              <a:t>: </a:t>
            </a:r>
            <a:r>
              <a:rPr lang="el-GR" b="1" dirty="0"/>
              <a:t>μηχανή - ψυχίατρος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THEY'RE ALWAYS BUGGING US ABOUT SOMETHING OR OTHER</a:t>
            </a:r>
          </a:p>
          <a:p>
            <a:pPr marL="0" indent="0">
              <a:buNone/>
            </a:pPr>
            <a:r>
              <a:rPr lang="en-US" b="1" dirty="0"/>
              <a:t>CAN YOU THINK OF A SPECIFIC </a:t>
            </a:r>
            <a:r>
              <a:rPr lang="en-US" b="1" dirty="0" smtClean="0"/>
              <a:t>EXAMPLE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WELL, MY BOΥFRIEND MADE ME COME HERE</a:t>
            </a:r>
          </a:p>
          <a:p>
            <a:pPr marL="0" indent="0">
              <a:buNone/>
            </a:pPr>
            <a:r>
              <a:rPr lang="en-US" b="1" dirty="0"/>
              <a:t>YOUR BOYFRIEND MADE YOU COME HERE</a:t>
            </a:r>
          </a:p>
          <a:p>
            <a:pPr marL="0" indent="0">
              <a:buNone/>
            </a:pPr>
            <a:endParaRPr lang="el-GR" b="1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1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Κατανόηση φυσικής γλώσσας</a:t>
            </a:r>
            <a:br>
              <a:rPr lang="el-GR" sz="4400" dirty="0"/>
            </a:br>
            <a:r>
              <a:rPr lang="el-GR" sz="4400" dirty="0"/>
              <a:t>Το πρόγραμμα ΕLΙΖΑ </a:t>
            </a:r>
            <a:r>
              <a:rPr lang="el-GR" sz="3600" b="0" dirty="0" smtClean="0"/>
              <a:t>(2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HE SAYS I‘M DEPRESSED MOST OF THE TIME</a:t>
            </a:r>
          </a:p>
          <a:p>
            <a:pPr marL="0" indent="0">
              <a:buNone/>
            </a:pPr>
            <a:r>
              <a:rPr lang="en-US" dirty="0"/>
              <a:t>I'M SORRY TO HEAR YOU ARE </a:t>
            </a:r>
            <a:r>
              <a:rPr lang="en-US" dirty="0" smtClean="0"/>
              <a:t>DEPRESSED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IT'S TRUE, I  AM UNHAPPY</a:t>
            </a:r>
          </a:p>
          <a:p>
            <a:pPr marL="0" indent="0">
              <a:buNone/>
            </a:pPr>
            <a:r>
              <a:rPr lang="en-US" dirty="0"/>
              <a:t>DO YOU THINK COMING HERE WILL HELP YOU NOT TO BE UNHAPPY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I NEED SOME HELP, THAT MUCH SEEMS CERTAIN</a:t>
            </a:r>
          </a:p>
          <a:p>
            <a:pPr marL="0" indent="0">
              <a:buNone/>
            </a:pPr>
            <a:r>
              <a:rPr lang="en-US" dirty="0"/>
              <a:t>WHAT WOULD IT MEAN TO YOU IF YOU GOT SOME HELP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PERHAPS I COULD LEARN TO GET ALONG WITH MY MOTHER</a:t>
            </a:r>
          </a:p>
          <a:p>
            <a:pPr marL="0" indent="0">
              <a:buNone/>
            </a:pPr>
            <a:r>
              <a:rPr lang="en-US" u="sng" dirty="0"/>
              <a:t>TELL ME MORE ABOUT </a:t>
            </a:r>
            <a:r>
              <a:rPr lang="en-US" dirty="0"/>
              <a:t>YOUR FAMILY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270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Κατανόηση φυσικής γλώσσας</a:t>
            </a:r>
            <a:br>
              <a:rPr lang="el-GR" sz="4400" dirty="0"/>
            </a:br>
            <a:r>
              <a:rPr lang="el-GR" sz="4400" dirty="0"/>
              <a:t>Το πρόγραμμα ΕLΙΖΑ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MY MOTHER TAKES CARE OF ME</a:t>
            </a:r>
          </a:p>
          <a:p>
            <a:pPr marL="0" indent="0">
              <a:buNone/>
            </a:pPr>
            <a:r>
              <a:rPr lang="en-US" dirty="0"/>
              <a:t>WHO ELSE IN YOUR FAMILY TAKES CARE OF YOU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MY FATHER</a:t>
            </a:r>
          </a:p>
          <a:p>
            <a:pPr marL="0" indent="0">
              <a:buNone/>
            </a:pPr>
            <a:r>
              <a:rPr lang="en-US" dirty="0"/>
              <a:t>YOUR FATHER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YOU ARE LIKE MY FATHER IN SOME WAYS</a:t>
            </a:r>
          </a:p>
          <a:p>
            <a:pPr marL="0" indent="0">
              <a:buNone/>
            </a:pPr>
            <a:r>
              <a:rPr lang="en-US" dirty="0"/>
              <a:t>WHAT RESEMBLANCE DO YOU SEE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YOU ARE NOT AGGRESSIVE, BUT I THINK YOU DON'T WANT ME TO NOTICE THAT</a:t>
            </a:r>
          </a:p>
          <a:p>
            <a:pPr marL="0" indent="0">
              <a:buNone/>
            </a:pPr>
            <a:r>
              <a:rPr lang="en-US" u="sng" dirty="0"/>
              <a:t>WHAT MAKES </a:t>
            </a:r>
            <a:r>
              <a:rPr lang="en-US" dirty="0"/>
              <a:t>YOU THINK I AM NOT VERY AGGRESSIVE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YOU DON'T ARGUE WITH ME</a:t>
            </a:r>
          </a:p>
          <a:p>
            <a:pPr marL="0" indent="0">
              <a:buNone/>
            </a:pPr>
            <a:r>
              <a:rPr lang="en-US" dirty="0"/>
              <a:t>THAT MAKES YOU THINK I DON'T ARGUE WITH YOU?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5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Κατανόηση φυσικής γλώσσας</a:t>
            </a:r>
            <a:br>
              <a:rPr lang="el-GR" sz="4400" dirty="0"/>
            </a:br>
            <a:r>
              <a:rPr lang="el-GR" sz="4400" dirty="0"/>
              <a:t>Το πρόγραμμα ΕLΙΖΑ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YOU ARE AFRAID OF ME</a:t>
            </a:r>
          </a:p>
          <a:p>
            <a:pPr marL="0" indent="0">
              <a:buNone/>
            </a:pPr>
            <a:r>
              <a:rPr lang="en-US" u="sng" dirty="0"/>
              <a:t>DOES IT PLEASE YOU TO BELIEVE </a:t>
            </a:r>
            <a:r>
              <a:rPr lang="en-US" dirty="0"/>
              <a:t>I AM AFRAID OF YOU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MY FATHER IS AFRAID OF EVERYBODY</a:t>
            </a:r>
          </a:p>
          <a:p>
            <a:pPr marL="0" indent="0">
              <a:buNone/>
            </a:pPr>
            <a:r>
              <a:rPr lang="en-US" dirty="0"/>
              <a:t>WHAT ELSE COMES TO MIND WHEN YOU THINK OF YOUR FATHER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4A82"/>
                </a:solidFill>
              </a:rPr>
              <a:t>BULLIES</a:t>
            </a:r>
          </a:p>
          <a:p>
            <a:pPr marL="0" indent="0">
              <a:buNone/>
            </a:pPr>
            <a:r>
              <a:rPr lang="en-US" dirty="0"/>
              <a:t>DOES THAT HAVE ANYTHING TO DO WITH THE FACT THAT YOUR BOYFRIEND MADE YOU COME HERE?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03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Τεχνικές του Ε</a:t>
            </a:r>
            <a:r>
              <a:rPr lang="en-US" dirty="0"/>
              <a:t>L</a:t>
            </a:r>
            <a:r>
              <a:rPr lang="el-GR" dirty="0" smtClean="0"/>
              <a:t>ΙΖΑ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4A82"/>
                </a:solidFill>
              </a:rPr>
              <a:t>Scripts </a:t>
            </a:r>
            <a:r>
              <a:rPr lang="el-GR" dirty="0">
                <a:solidFill>
                  <a:srgbClr val="004A82"/>
                </a:solidFill>
              </a:rPr>
              <a:t>του προγράμματος  </a:t>
            </a:r>
            <a:r>
              <a:rPr lang="en-US" dirty="0">
                <a:solidFill>
                  <a:srgbClr val="004A82"/>
                </a:solidFill>
              </a:rPr>
              <a:t>ELISA = {templates </a:t>
            </a:r>
            <a:r>
              <a:rPr lang="el-GR" dirty="0">
                <a:solidFill>
                  <a:srgbClr val="004A82"/>
                </a:solidFill>
              </a:rPr>
              <a:t>ή </a:t>
            </a:r>
            <a:r>
              <a:rPr lang="en-US" dirty="0">
                <a:solidFill>
                  <a:srgbClr val="004A82"/>
                </a:solidFill>
              </a:rPr>
              <a:t>sceletons}</a:t>
            </a:r>
          </a:p>
          <a:p>
            <a:pPr marL="457200" lvl="1" indent="0">
              <a:buNone/>
            </a:pPr>
            <a:r>
              <a:rPr lang="en-US" dirty="0" smtClean="0"/>
              <a:t>T1</a:t>
            </a:r>
            <a:r>
              <a:rPr lang="en-US" dirty="0"/>
              <a:t>: What makes you think XXX</a:t>
            </a:r>
          </a:p>
          <a:p>
            <a:pPr marL="457200" lvl="1" indent="0">
              <a:buNone/>
            </a:pPr>
            <a:r>
              <a:rPr lang="en-US" dirty="0"/>
              <a:t>T2: Tell me more about XXX</a:t>
            </a:r>
          </a:p>
          <a:p>
            <a:pPr marL="457200" lvl="1" indent="0">
              <a:buNone/>
            </a:pPr>
            <a:r>
              <a:rPr lang="en-US" dirty="0"/>
              <a:t>T3: Does it please you to believe XXX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dirty="0">
                <a:solidFill>
                  <a:srgbClr val="004A82"/>
                </a:solidFill>
              </a:rPr>
              <a:t>Η πρόταση εισόδου εξετάζεται για την παρουσία </a:t>
            </a:r>
            <a:r>
              <a:rPr lang="en-US" dirty="0">
                <a:solidFill>
                  <a:srgbClr val="004A82"/>
                </a:solidFill>
              </a:rPr>
              <a:t>KEYWORDS</a:t>
            </a:r>
          </a:p>
          <a:p>
            <a:pPr marL="457200" lvl="1" indent="0">
              <a:buNone/>
            </a:pPr>
            <a:r>
              <a:rPr lang="el-GR" dirty="0" smtClean="0"/>
              <a:t>π.χ</a:t>
            </a:r>
            <a:r>
              <a:rPr lang="el-GR" dirty="0"/>
              <a:t>. </a:t>
            </a:r>
            <a:r>
              <a:rPr lang="en-US" dirty="0"/>
              <a:t>I, You, mother, hate, ...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l-GR" dirty="0">
                <a:solidFill>
                  <a:srgbClr val="004A82"/>
                </a:solidFill>
              </a:rPr>
              <a:t>Κάθε </a:t>
            </a:r>
            <a:r>
              <a:rPr lang="en-US" dirty="0">
                <a:solidFill>
                  <a:srgbClr val="004A82"/>
                </a:solidFill>
              </a:rPr>
              <a:t>KEYWORD </a:t>
            </a:r>
            <a:r>
              <a:rPr lang="el-GR" dirty="0">
                <a:solidFill>
                  <a:srgbClr val="004A82"/>
                </a:solidFill>
              </a:rPr>
              <a:t>σχετίζεται με ένα σύνολο κανόνων που </a:t>
            </a:r>
            <a:r>
              <a:rPr lang="el-GR" dirty="0" smtClean="0">
                <a:solidFill>
                  <a:srgbClr val="004A82"/>
                </a:solidFill>
              </a:rPr>
              <a:t>μετασχηματίζουν τη </a:t>
            </a:r>
            <a:r>
              <a:rPr lang="el-GR" dirty="0">
                <a:solidFill>
                  <a:srgbClr val="004A82"/>
                </a:solidFill>
              </a:rPr>
              <a:t>φράση εισόδου σε φράση </a:t>
            </a:r>
            <a:r>
              <a:rPr lang="el-GR" dirty="0" smtClean="0">
                <a:solidFill>
                  <a:srgbClr val="004A82"/>
                </a:solidFill>
              </a:rPr>
              <a:t>εξόδου</a:t>
            </a:r>
          </a:p>
          <a:p>
            <a:pPr marL="400050" lvl="1" indent="0">
              <a:buNone/>
            </a:pPr>
            <a:r>
              <a:rPr lang="en-US" dirty="0"/>
              <a:t>π.χ.,  Rule: </a:t>
            </a:r>
            <a:r>
              <a:rPr lang="en-US" dirty="0">
                <a:solidFill>
                  <a:srgbClr val="820000"/>
                </a:solidFill>
              </a:rPr>
              <a:t>YYY</a:t>
            </a:r>
            <a:r>
              <a:rPr lang="en-US" dirty="0">
                <a:solidFill>
                  <a:srgbClr val="004A82"/>
                </a:solidFill>
              </a:rPr>
              <a:t> </a:t>
            </a:r>
            <a:r>
              <a:rPr lang="en-US" dirty="0">
                <a:solidFill>
                  <a:srgbClr val="274E1E"/>
                </a:solidFill>
              </a:rPr>
              <a:t>you are </a:t>
            </a:r>
            <a:r>
              <a:rPr lang="en-US" dirty="0">
                <a:solidFill>
                  <a:srgbClr val="820000"/>
                </a:solidFill>
              </a:rPr>
              <a:t>ZZZ </a:t>
            </a:r>
            <a:r>
              <a:rPr lang="en-US" dirty="0"/>
              <a:t>→</a:t>
            </a:r>
            <a:r>
              <a:rPr lang="en-US" dirty="0" smtClean="0">
                <a:solidFill>
                  <a:srgbClr val="820000"/>
                </a:solidFill>
              </a:rPr>
              <a:t> </a:t>
            </a:r>
            <a:r>
              <a:rPr lang="en-US" dirty="0">
                <a:solidFill>
                  <a:srgbClr val="274E1E"/>
                </a:solidFill>
              </a:rPr>
              <a:t>I am  </a:t>
            </a:r>
            <a:r>
              <a:rPr lang="en-US" dirty="0">
                <a:solidFill>
                  <a:srgbClr val="820000"/>
                </a:solidFill>
              </a:rPr>
              <a:t>ZZZ</a:t>
            </a:r>
          </a:p>
          <a:p>
            <a:pPr marL="400050" lvl="1" indent="0">
              <a:buNone/>
            </a:pPr>
            <a:r>
              <a:rPr lang="en-US" dirty="0" smtClean="0">
                <a:solidFill>
                  <a:srgbClr val="274E1E"/>
                </a:solidFill>
              </a:rPr>
              <a:t>You </a:t>
            </a:r>
            <a:r>
              <a:rPr lang="en-US" dirty="0">
                <a:solidFill>
                  <a:srgbClr val="274E1E"/>
                </a:solidFill>
              </a:rPr>
              <a:t>are </a:t>
            </a:r>
            <a:r>
              <a:rPr lang="en-US" dirty="0">
                <a:solidFill>
                  <a:srgbClr val="820000"/>
                </a:solidFill>
              </a:rPr>
              <a:t>afraid of me  </a:t>
            </a:r>
            <a:r>
              <a:rPr lang="en-US" dirty="0"/>
              <a:t>→</a:t>
            </a:r>
            <a:r>
              <a:rPr lang="en-US" dirty="0">
                <a:solidFill>
                  <a:srgbClr val="004A82"/>
                </a:solidFill>
              </a:rPr>
              <a:t>  </a:t>
            </a:r>
            <a:r>
              <a:rPr lang="en-US" dirty="0">
                <a:solidFill>
                  <a:srgbClr val="274E1E"/>
                </a:solidFill>
              </a:rPr>
              <a:t>I am </a:t>
            </a:r>
            <a:r>
              <a:rPr lang="en-US" dirty="0">
                <a:solidFill>
                  <a:srgbClr val="820000"/>
                </a:solidFill>
              </a:rPr>
              <a:t>afraid of you</a:t>
            </a:r>
          </a:p>
          <a:p>
            <a:pPr marL="400050" lvl="1" indent="0">
              <a:buNone/>
            </a:pPr>
            <a:r>
              <a:rPr lang="en-US" dirty="0" smtClean="0"/>
              <a:t>T3 </a:t>
            </a:r>
            <a:r>
              <a:rPr lang="en-US" dirty="0"/>
              <a:t>→ Does it please you to believe </a:t>
            </a:r>
            <a:r>
              <a:rPr lang="en-US" dirty="0">
                <a:solidFill>
                  <a:srgbClr val="274E1E"/>
                </a:solidFill>
              </a:rPr>
              <a:t>I am </a:t>
            </a:r>
            <a:r>
              <a:rPr lang="en-US" dirty="0">
                <a:solidFill>
                  <a:srgbClr val="820000"/>
                </a:solidFill>
              </a:rPr>
              <a:t>afraid of you</a:t>
            </a:r>
          </a:p>
          <a:p>
            <a:pPr marL="400050" lvl="1" indent="0">
              <a:buNone/>
            </a:pPr>
            <a:r>
              <a:rPr lang="en-US" dirty="0" smtClean="0"/>
              <a:t>ή </a:t>
            </a:r>
            <a:r>
              <a:rPr lang="en-US" dirty="0"/>
              <a:t>T1 → What makes you think </a:t>
            </a:r>
            <a:r>
              <a:rPr lang="en-US" dirty="0">
                <a:solidFill>
                  <a:srgbClr val="274E1E"/>
                </a:solidFill>
              </a:rPr>
              <a:t>I am </a:t>
            </a:r>
            <a:r>
              <a:rPr lang="en-US" dirty="0">
                <a:solidFill>
                  <a:srgbClr val="820000"/>
                </a:solidFill>
              </a:rPr>
              <a:t>afraid of you</a:t>
            </a:r>
          </a:p>
          <a:p>
            <a:pPr marL="0" indent="0">
              <a:buNone/>
            </a:pP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17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Τεχνικές του Ε</a:t>
            </a:r>
            <a:r>
              <a:rPr lang="en-US" dirty="0"/>
              <a:t>L</a:t>
            </a:r>
            <a:r>
              <a:rPr lang="el-GR" dirty="0"/>
              <a:t>ΙΖΑ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188" y="2132856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το σύστημα δεν βρίσκει KEYWORDS τότε αντιδρά με φράση από </a:t>
            </a:r>
            <a:r>
              <a:rPr lang="el-GR" dirty="0" smtClean="0"/>
              <a:t>προηγούμενη </a:t>
            </a:r>
            <a:r>
              <a:rPr lang="el-GR" dirty="0"/>
              <a:t>συζήτηση</a:t>
            </a:r>
          </a:p>
          <a:p>
            <a:pPr marL="0" indent="0">
              <a:buNone/>
            </a:pPr>
            <a:r>
              <a:rPr lang="el-GR" dirty="0"/>
              <a:t> Όταν επίσης βλέπει να δίνονται μονολεκτικές απαντήσεις τότε αντιδρά με κάποια </a:t>
            </a:r>
            <a:r>
              <a:rPr lang="el-GR" dirty="0" smtClean="0"/>
              <a:t>γενικής </a:t>
            </a:r>
            <a:r>
              <a:rPr lang="el-GR" dirty="0"/>
              <a:t>φύσης φράση όπως είναι:</a:t>
            </a:r>
          </a:p>
          <a:p>
            <a:pPr marL="457200" lvl="1" indent="0">
              <a:buNone/>
            </a:pPr>
            <a:r>
              <a:rPr lang="el-GR" sz="2400" dirty="0" smtClean="0"/>
              <a:t>YOU </a:t>
            </a:r>
            <a:r>
              <a:rPr lang="el-GR" sz="2400" dirty="0"/>
              <a:t>DON'T SEEM VERY TALKATIVE TODAY</a:t>
            </a:r>
          </a:p>
          <a:p>
            <a:pPr marL="0" indent="0" algn="ctr">
              <a:buNone/>
            </a:pPr>
            <a:r>
              <a:rPr lang="el-GR" dirty="0"/>
              <a:t> </a:t>
            </a:r>
            <a:r>
              <a:rPr lang="el-GR" dirty="0">
                <a:solidFill>
                  <a:srgbClr val="820000"/>
                </a:solidFill>
              </a:rPr>
              <a:t>ELISA </a:t>
            </a:r>
            <a:r>
              <a:rPr lang="el-GR" dirty="0">
                <a:solidFill>
                  <a:srgbClr val="004A82"/>
                </a:solidFill>
              </a:rPr>
              <a:t>ΔΕΝ </a:t>
            </a:r>
            <a:r>
              <a:rPr lang="el-GR" dirty="0">
                <a:solidFill>
                  <a:srgbClr val="820000"/>
                </a:solidFill>
              </a:rPr>
              <a:t>ΚΑΤΑΝΟΕΙ ΤΗΝ ΦΥΣΙΚΗ ΓΛΩΣΣΑ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01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1224136"/>
          </a:xfrm>
        </p:spPr>
        <p:txBody>
          <a:bodyPr/>
          <a:lstStyle/>
          <a:p>
            <a:r>
              <a:rPr lang="en-US" altLang="el-GR" dirty="0"/>
              <a:t>Daniel Jurafsky and James H. Martin, </a:t>
            </a:r>
            <a:r>
              <a:rPr lang="en-US" altLang="el-GR" dirty="0">
                <a:hlinkClick r:id="rId2"/>
              </a:rPr>
              <a:t>Speech and Language Processing</a:t>
            </a:r>
            <a:r>
              <a:rPr lang="en-US" altLang="el-GR" dirty="0"/>
              <a:t>, Prentice-Hall, 2000.</a:t>
            </a:r>
          </a:p>
          <a:p>
            <a:endParaRPr lang="en-GB" alt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27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Λεξικό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Λόγω του μεγάλου αριθμού των λέξεων, δεν είναι δυνατό να κρατούνται για κάθε μια από αυτές όλες οι μορφές της. </a:t>
            </a:r>
          </a:p>
          <a:p>
            <a:r>
              <a:rPr lang="el-GR" dirty="0"/>
              <a:t>Αποθηκεύονται μόνο η βασική μορφή κάθε </a:t>
            </a:r>
            <a:r>
              <a:rPr lang="el-GR" dirty="0" smtClean="0"/>
              <a:t>λέξης. </a:t>
            </a:r>
            <a:endParaRPr lang="el-GR" dirty="0"/>
          </a:p>
          <a:p>
            <a:r>
              <a:rPr lang="el-GR" dirty="0"/>
              <a:t>Οι άλλες μορφές προκύπτουν με κανόνες μορφολογικής ανάλυσης (morphological analysis):</a:t>
            </a:r>
          </a:p>
          <a:p>
            <a:pPr lvl="1"/>
            <a:r>
              <a:rPr lang="el-GR" dirty="0"/>
              <a:t>πρόσωπα, πτώσεις, αριθμούς της λέξης (μορφολογία κλίσεων, inflectional morphology).</a:t>
            </a:r>
          </a:p>
          <a:p>
            <a:pPr lvl="1"/>
            <a:r>
              <a:rPr lang="el-GR" dirty="0"/>
              <a:t>νέες λέξεις, προσθέτοντας γνωστά προθέματα (π.χ. στερητικό α-</a:t>
            </a:r>
            <a:r>
              <a:rPr lang="el-GR" dirty="0" smtClean="0"/>
              <a:t>).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ή καταλήξεις (ετυμολογική μορφολογία, derivational morphology).</a:t>
            </a:r>
          </a:p>
          <a:p>
            <a:pPr lvl="1"/>
            <a:r>
              <a:rPr lang="el-GR" dirty="0"/>
              <a:t>σύνθετες λέξεις (σύνθεση λέξεων, compounding).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68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059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458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Κατερίνα Γεωργούλη 2014. Κατερίνα Γεωργούλη. «Τεχνητή Νοημοσύνη (Θ</a:t>
            </a:r>
            <a:r>
              <a:rPr lang="el-GR" sz="2000" dirty="0" smtClean="0"/>
              <a:t>)</a:t>
            </a:r>
            <a:r>
              <a:rPr lang="en-US" sz="2000" dirty="0" smtClean="0"/>
              <a:t>. </a:t>
            </a:r>
            <a:r>
              <a:rPr lang="el-GR" sz="2000" dirty="0" smtClean="0"/>
              <a:t>Ενότητα </a:t>
            </a:r>
            <a:r>
              <a:rPr lang="el-GR" sz="2000" dirty="0"/>
              <a:t>14: Επεξεργασία Φυσικής </a:t>
            </a:r>
            <a:r>
              <a:rPr lang="el-GR" sz="2000" dirty="0" smtClean="0"/>
              <a:t>Γλώσσας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/>
              <a:t>Natural Language Processing</a:t>
            </a:r>
            <a:r>
              <a:rPr lang="en-US" sz="2000" dirty="0" smtClean="0"/>
              <a:t>)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08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412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7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271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Συντακτική ανάλυση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συντακτική ανάλυση (syntactic analysis) ομαδοποιεί τις λέξεις που παρήχθησαν από το προηγούμενο στάδιο σε προτάσεις βάσει των γραμματικών και των συντακτικών κανόνων της γλώσσας. </a:t>
            </a:r>
          </a:p>
          <a:p>
            <a:pPr marL="0" indent="0">
              <a:buNone/>
            </a:pPr>
            <a:r>
              <a:rPr lang="el-GR" dirty="0"/>
              <a:t>Συνήθως δοκιμάζεται η συντακτική ανάλυση διαφόρων ερμηνειών των λέξεων και επιλέγονται εκείνες που ταιριάζουν καλύτερα τόσο στη συντακτική όσο και στη σημασιολογική και πραγματολογική ανάλυση. </a:t>
            </a:r>
          </a:p>
          <a:p>
            <a:pPr marL="0" indent="0">
              <a:buNone/>
            </a:pPr>
            <a:r>
              <a:rPr lang="el-GR" b="1" dirty="0"/>
              <a:t>Απαιτούμενα: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 smtClean="0"/>
              <a:t>Λεξικό, </a:t>
            </a:r>
            <a:endParaRPr lang="el-G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 smtClean="0"/>
              <a:t>Γραμματική.</a:t>
            </a:r>
            <a:endParaRPr lang="el-GR" b="1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725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Προβλήματα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Μη Αναγνώριση Λέξεων</a:t>
            </a:r>
          </a:p>
          <a:p>
            <a:pPr marL="0" indent="0">
              <a:buNone/>
            </a:pPr>
            <a:r>
              <a:rPr lang="el-GR" dirty="0"/>
              <a:t>Αιτίες:</a:t>
            </a:r>
          </a:p>
          <a:p>
            <a:r>
              <a:rPr lang="el-GR" dirty="0"/>
              <a:t>δεν υπάρχουν στο λεξικό ή </a:t>
            </a:r>
          </a:p>
          <a:p>
            <a:r>
              <a:rPr lang="el-GR" dirty="0"/>
              <a:t>δεν πρόκειται για λέξεις ή τέλος </a:t>
            </a:r>
          </a:p>
          <a:p>
            <a:r>
              <a:rPr lang="el-GR" dirty="0"/>
              <a:t>έχουν καταχωρηθεί λανθασμένα.</a:t>
            </a:r>
          </a:p>
          <a:p>
            <a:pPr marL="0" indent="0">
              <a:buNone/>
            </a:pPr>
            <a:r>
              <a:rPr lang="el-GR" b="1" dirty="0">
                <a:solidFill>
                  <a:srgbClr val="004A82"/>
                </a:solidFill>
              </a:rPr>
              <a:t>Μη Τήρηση Γραμματικών Κανόνων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51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 </a:t>
            </a:r>
            <a:r>
              <a:rPr lang="el-GR" dirty="0"/>
              <a:t>σ</a:t>
            </a:r>
            <a:r>
              <a:rPr lang="el-GR" dirty="0" smtClean="0"/>
              <a:t>υντακτικής </a:t>
            </a:r>
            <a:r>
              <a:rPr lang="el-GR" dirty="0"/>
              <a:t>α</a:t>
            </a:r>
            <a:r>
              <a:rPr lang="el-GR" dirty="0" smtClean="0"/>
              <a:t>νάλυσης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47890" y="1461426"/>
            <a:ext cx="1378496" cy="432048"/>
          </a:xfrm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200" dirty="0" smtClean="0"/>
              <a:t>Πρόταση</a:t>
            </a: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cxnSp>
        <p:nvCxnSpPr>
          <p:cNvPr id="7" name="Ευθύγραμμο βέλος σύνδεσης 6"/>
          <p:cNvCxnSpPr>
            <a:stCxn id="3" idx="2"/>
            <a:endCxn id="9" idx="0"/>
          </p:cNvCxnSpPr>
          <p:nvPr/>
        </p:nvCxnSpPr>
        <p:spPr>
          <a:xfrm flipH="1">
            <a:off x="2259658" y="1893474"/>
            <a:ext cx="2777480" cy="360040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Θέση περιεχομένου 2"/>
          <p:cNvSpPr txBox="1">
            <a:spLocks/>
          </p:cNvSpPr>
          <p:nvPr/>
        </p:nvSpPr>
        <p:spPr>
          <a:xfrm>
            <a:off x="1467570" y="2253514"/>
            <a:ext cx="1584176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Υποκείμενο</a:t>
            </a:r>
            <a:endParaRPr lang="el-GR" sz="2200" dirty="0"/>
          </a:p>
        </p:txBody>
      </p:sp>
      <p:cxnSp>
        <p:nvCxnSpPr>
          <p:cNvPr id="12" name="Ευθύγραμμο βέλος σύνδεσης 11"/>
          <p:cNvCxnSpPr>
            <a:stCxn id="9" idx="2"/>
            <a:endCxn id="14" idx="0"/>
          </p:cNvCxnSpPr>
          <p:nvPr/>
        </p:nvCxnSpPr>
        <p:spPr>
          <a:xfrm flipH="1">
            <a:off x="1346687" y="2757570"/>
            <a:ext cx="912971" cy="745477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Θέση περιεχομένου 2"/>
          <p:cNvSpPr txBox="1">
            <a:spLocks/>
          </p:cNvSpPr>
          <p:nvPr/>
        </p:nvSpPr>
        <p:spPr>
          <a:xfrm>
            <a:off x="850339" y="3503047"/>
            <a:ext cx="992696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άρθρο</a:t>
            </a:r>
            <a:endParaRPr lang="el-GR" sz="2200" dirty="0"/>
          </a:p>
        </p:txBody>
      </p:sp>
      <p:cxnSp>
        <p:nvCxnSpPr>
          <p:cNvPr id="16" name="Ευθύγραμμο βέλος σύνδεσης 15"/>
          <p:cNvCxnSpPr>
            <a:stCxn id="9" idx="2"/>
            <a:endCxn id="19" idx="0"/>
          </p:cNvCxnSpPr>
          <p:nvPr/>
        </p:nvCxnSpPr>
        <p:spPr>
          <a:xfrm>
            <a:off x="2259658" y="2757570"/>
            <a:ext cx="908264" cy="751426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Θέση περιεχομένου 2"/>
          <p:cNvSpPr txBox="1">
            <a:spLocks/>
          </p:cNvSpPr>
          <p:nvPr/>
        </p:nvSpPr>
        <p:spPr>
          <a:xfrm>
            <a:off x="2364441" y="3508996"/>
            <a:ext cx="1606962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ουσιαστικό</a:t>
            </a:r>
            <a:endParaRPr lang="el-GR" sz="2200" dirty="0"/>
          </a:p>
        </p:txBody>
      </p:sp>
      <p:cxnSp>
        <p:nvCxnSpPr>
          <p:cNvPr id="25" name="Ευθύγραμμο βέλος σύνδεσης 24"/>
          <p:cNvCxnSpPr>
            <a:stCxn id="14" idx="2"/>
            <a:endCxn id="27" idx="0"/>
          </p:cNvCxnSpPr>
          <p:nvPr/>
        </p:nvCxnSpPr>
        <p:spPr>
          <a:xfrm>
            <a:off x="1346687" y="4007103"/>
            <a:ext cx="4420" cy="430009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Θέση περιεχομένου 2"/>
          <p:cNvSpPr txBox="1">
            <a:spLocks/>
          </p:cNvSpPr>
          <p:nvPr/>
        </p:nvSpPr>
        <p:spPr>
          <a:xfrm>
            <a:off x="1063390" y="4437112"/>
            <a:ext cx="575433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[ο]</a:t>
            </a:r>
            <a:endParaRPr lang="el-GR" sz="2200" dirty="0"/>
          </a:p>
        </p:txBody>
      </p:sp>
      <p:cxnSp>
        <p:nvCxnSpPr>
          <p:cNvPr id="30" name="Ευθύγραμμο βέλος σύνδεσης 29"/>
          <p:cNvCxnSpPr>
            <a:stCxn id="19" idx="2"/>
            <a:endCxn id="33" idx="0"/>
          </p:cNvCxnSpPr>
          <p:nvPr/>
        </p:nvCxnSpPr>
        <p:spPr>
          <a:xfrm>
            <a:off x="3167922" y="4013052"/>
            <a:ext cx="0" cy="424389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Θέση περιεχομένου 2"/>
          <p:cNvSpPr txBox="1">
            <a:spLocks/>
          </p:cNvSpPr>
          <p:nvPr/>
        </p:nvSpPr>
        <p:spPr>
          <a:xfrm>
            <a:off x="2526717" y="4437441"/>
            <a:ext cx="1282409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[Γιάννης]</a:t>
            </a:r>
            <a:endParaRPr lang="el-GR" sz="2200" dirty="0"/>
          </a:p>
        </p:txBody>
      </p:sp>
      <p:cxnSp>
        <p:nvCxnSpPr>
          <p:cNvPr id="36" name="Ευθύγραμμο βέλος σύνδεσης 35"/>
          <p:cNvCxnSpPr>
            <a:stCxn id="3" idx="2"/>
            <a:endCxn id="39" idx="0"/>
          </p:cNvCxnSpPr>
          <p:nvPr/>
        </p:nvCxnSpPr>
        <p:spPr>
          <a:xfrm>
            <a:off x="5037138" y="1893474"/>
            <a:ext cx="0" cy="483725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Θέση περιεχομένου 2"/>
          <p:cNvSpPr txBox="1">
            <a:spLocks/>
          </p:cNvSpPr>
          <p:nvPr/>
        </p:nvSpPr>
        <p:spPr>
          <a:xfrm>
            <a:off x="4605090" y="2377199"/>
            <a:ext cx="864096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Ρήμα </a:t>
            </a:r>
            <a:endParaRPr lang="el-GR" sz="2200" dirty="0"/>
          </a:p>
        </p:txBody>
      </p:sp>
      <p:cxnSp>
        <p:nvCxnSpPr>
          <p:cNvPr id="42" name="Ευθύγραμμο βέλος σύνδεσης 41"/>
          <p:cNvCxnSpPr>
            <a:stCxn id="39" idx="2"/>
            <a:endCxn id="45" idx="0"/>
          </p:cNvCxnSpPr>
          <p:nvPr/>
        </p:nvCxnSpPr>
        <p:spPr>
          <a:xfrm>
            <a:off x="5037138" y="2881255"/>
            <a:ext cx="0" cy="1555857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Θέση περιεχομένου 2"/>
          <p:cNvSpPr txBox="1">
            <a:spLocks/>
          </p:cNvSpPr>
          <p:nvPr/>
        </p:nvSpPr>
        <p:spPr>
          <a:xfrm>
            <a:off x="4572000" y="4437112"/>
            <a:ext cx="930276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[είναι]</a:t>
            </a:r>
            <a:endParaRPr lang="el-GR" sz="2200" dirty="0"/>
          </a:p>
        </p:txBody>
      </p:sp>
      <p:cxnSp>
        <p:nvCxnSpPr>
          <p:cNvPr id="48" name="Ευθύγραμμο βέλος σύνδεσης 47"/>
          <p:cNvCxnSpPr>
            <a:stCxn id="3" idx="2"/>
            <a:endCxn id="51" idx="0"/>
          </p:cNvCxnSpPr>
          <p:nvPr/>
        </p:nvCxnSpPr>
        <p:spPr>
          <a:xfrm>
            <a:off x="5037138" y="1893474"/>
            <a:ext cx="2417440" cy="483725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Θέση περιεχομένου 2"/>
          <p:cNvSpPr txBox="1">
            <a:spLocks/>
          </p:cNvSpPr>
          <p:nvPr/>
        </p:nvSpPr>
        <p:spPr>
          <a:xfrm>
            <a:off x="6465557" y="2377199"/>
            <a:ext cx="1978041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Κατηγορούμενο</a:t>
            </a:r>
            <a:endParaRPr lang="el-GR" sz="2200" dirty="0"/>
          </a:p>
        </p:txBody>
      </p:sp>
      <p:cxnSp>
        <p:nvCxnSpPr>
          <p:cNvPr id="54" name="Ευθύγραμμο βέλος σύνδεσης 53"/>
          <p:cNvCxnSpPr>
            <a:stCxn id="51" idx="2"/>
            <a:endCxn id="56" idx="0"/>
          </p:cNvCxnSpPr>
          <p:nvPr/>
        </p:nvCxnSpPr>
        <p:spPr>
          <a:xfrm flipH="1">
            <a:off x="7454577" y="2881255"/>
            <a:ext cx="1" cy="621792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Θέση περιεχομένου 2"/>
          <p:cNvSpPr txBox="1">
            <a:spLocks/>
          </p:cNvSpPr>
          <p:nvPr/>
        </p:nvSpPr>
        <p:spPr>
          <a:xfrm>
            <a:off x="6651096" y="3503047"/>
            <a:ext cx="1606962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ουσιαστικό</a:t>
            </a:r>
            <a:endParaRPr lang="el-GR" sz="2200" dirty="0"/>
          </a:p>
        </p:txBody>
      </p:sp>
      <p:cxnSp>
        <p:nvCxnSpPr>
          <p:cNvPr id="59" name="Ευθύγραμμο βέλος σύνδεσης 58"/>
          <p:cNvCxnSpPr>
            <a:stCxn id="56" idx="2"/>
            <a:endCxn id="64" idx="0"/>
          </p:cNvCxnSpPr>
          <p:nvPr/>
        </p:nvCxnSpPr>
        <p:spPr>
          <a:xfrm>
            <a:off x="7454577" y="4007103"/>
            <a:ext cx="0" cy="430009"/>
          </a:xfrm>
          <a:prstGeom prst="straightConnector1">
            <a:avLst/>
          </a:prstGeom>
          <a:ln w="28575">
            <a:solidFill>
              <a:srgbClr val="004A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Θέση περιεχομένου 2"/>
          <p:cNvSpPr txBox="1">
            <a:spLocks/>
          </p:cNvSpPr>
          <p:nvPr/>
        </p:nvSpPr>
        <p:spPr>
          <a:xfrm>
            <a:off x="6779289" y="4437112"/>
            <a:ext cx="1350576" cy="504056"/>
          </a:xfrm>
          <a:prstGeom prst="rect">
            <a:avLst/>
          </a:prstGeom>
          <a:ln w="28575">
            <a:solidFill>
              <a:srgbClr val="004A82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el-GR" sz="2200" dirty="0" smtClean="0"/>
              <a:t>[φοιτητής]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427638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Παράδειγμα </a:t>
            </a:r>
            <a:r>
              <a:rPr lang="el-GR" sz="3600" b="0" dirty="0" smtClean="0"/>
              <a:t>(1 από 2)</a:t>
            </a:r>
            <a:r>
              <a:rPr lang="el-GR" sz="3600" b="0" dirty="0"/>
              <a:t/>
            </a:r>
            <a:br>
              <a:rPr lang="el-GR" sz="3600" b="0" dirty="0"/>
            </a:br>
            <a:r>
              <a:rPr lang="el-GR" b="0" dirty="0"/>
              <a:t>(με τη χρήση Augmented Transition Networks)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2636912"/>
            <a:ext cx="3178696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( Π ( ΟΦ ( Α (το ))</a:t>
            </a:r>
          </a:p>
          <a:p>
            <a:pPr marL="800100" lvl="2" indent="0">
              <a:buNone/>
            </a:pPr>
            <a:r>
              <a:rPr lang="el-GR" sz="2400" dirty="0" smtClean="0"/>
              <a:t>     ( Ο ( παιδί )))</a:t>
            </a:r>
          </a:p>
          <a:p>
            <a:pPr marL="400050" lvl="1" indent="0">
              <a:buNone/>
            </a:pPr>
            <a:r>
              <a:rPr lang="el-GR" sz="2400" dirty="0" smtClean="0"/>
              <a:t>( ΡΦ   ( Ρ (έφαγε ))</a:t>
            </a:r>
          </a:p>
          <a:p>
            <a:pPr marL="400050" lvl="1" indent="0">
              <a:buNone/>
            </a:pPr>
            <a:r>
              <a:rPr lang="el-GR" sz="2400" dirty="0" smtClean="0"/>
              <a:t>( ΟΦ (Α ( τα ))</a:t>
            </a:r>
          </a:p>
          <a:p>
            <a:pPr marL="800100" lvl="2" indent="0">
              <a:buNone/>
            </a:pPr>
            <a:r>
              <a:rPr lang="el-GR" sz="2400" dirty="0" smtClean="0"/>
              <a:t>    ( Ο ( μήλα )))))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5004048" y="2205829"/>
            <a:ext cx="3545160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Π= Πρόταση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ΟΦ= Ονομαστική Φράση</a:t>
            </a:r>
          </a:p>
          <a:p>
            <a:pPr lvl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Α</a:t>
            </a:r>
            <a:r>
              <a:rPr lang="el-GR" altLang="el-GR" sz="2200" dirty="0">
                <a:latin typeface="+mn-lt"/>
              </a:rPr>
              <a:t>= άρθρο</a:t>
            </a:r>
          </a:p>
          <a:p>
            <a:pPr lvl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Ο=όνομα</a:t>
            </a:r>
            <a:endParaRPr lang="el-GR" altLang="el-GR" sz="2200" dirty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l-GR" altLang="el-GR" sz="2200" dirty="0">
                <a:latin typeface="+mn-lt"/>
              </a:rPr>
              <a:t>ΡΦ= Ρηματική φράση</a:t>
            </a:r>
          </a:p>
          <a:p>
            <a:pPr lvl="1">
              <a:spcBef>
                <a:spcPct val="50000"/>
              </a:spcBef>
            </a:pPr>
            <a:r>
              <a:rPr lang="el-GR" altLang="el-GR" sz="2200" dirty="0" smtClean="0">
                <a:latin typeface="+mn-lt"/>
              </a:rPr>
              <a:t>Ρ=ρήμα</a:t>
            </a:r>
            <a:endParaRPr lang="el-GR" altLang="el-GR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535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2d824e95134e7206a42916b944bd18c8a74bd"/>
  <p:tag name="ISPRING_RESOURCE_PATHS_HASH_PRESENTER" val="173b6165bdfdb014bafa9bac78442b4ba720"/>
</p:tagLst>
</file>

<file path=ppt/theme/theme1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2427</TotalTime>
  <Words>3409</Words>
  <Application>Microsoft Office PowerPoint</Application>
  <PresentationFormat>Προβολή στην οθόνη (4:3)</PresentationFormat>
  <Paragraphs>462</Paragraphs>
  <Slides>56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56</vt:i4>
      </vt:variant>
    </vt:vector>
  </HeadingPairs>
  <TitlesOfParts>
    <vt:vector size="57" baseType="lpstr">
      <vt:lpstr>OC_template_updated</vt:lpstr>
      <vt:lpstr>Τεχνητή Νοημοσύνη (Θ)</vt:lpstr>
      <vt:lpstr>Επεξεργασία φυσικής γλώσσας</vt:lpstr>
      <vt:lpstr>Αναγνώριση ομιλίας (1 από 2)</vt:lpstr>
      <vt:lpstr>Αναγνώριση ομιλίας (2 από 2)</vt:lpstr>
      <vt:lpstr>Λεξικό</vt:lpstr>
      <vt:lpstr>Συντακτική ανάλυση</vt:lpstr>
      <vt:lpstr>Προβλήματα</vt:lpstr>
      <vt:lpstr>Παράδειγμα συντακτικής ανάλυσης</vt:lpstr>
      <vt:lpstr>Παράδειγμα (1 από 2) (με τη χρήση Augmented Transition Networks)</vt:lpstr>
      <vt:lpstr>Παράδειγμα (2 από 2) (με τη χρήση Augmented Transition Networks)</vt:lpstr>
      <vt:lpstr>Αλγόριθμοι διόρθωσης ορθογραφικών λαθών</vt:lpstr>
      <vt:lpstr>Διόρθωση λαθών - μοντέλο χαρακτήρων (1 από 2)</vt:lpstr>
      <vt:lpstr>Διόρθωση λαθών - μοντέλο χαρακτήρων (2 από 2)</vt:lpstr>
      <vt:lpstr>Διόρθωση λαθών –  Ηχητικό μοντέλο</vt:lpstr>
      <vt:lpstr>Γραμματική</vt:lpstr>
      <vt:lpstr>Γραμματικές οριστικών προτάσεων</vt:lpstr>
      <vt:lpstr>Σημασιολογική ανάλυση  (semantic analysis)</vt:lpstr>
      <vt:lpstr>Αμφιβολία ερμηνείας (1 από 2)</vt:lpstr>
      <vt:lpstr>Αμφιβολία ερμηνείας (2 από 2)</vt:lpstr>
      <vt:lpstr>Κατανόηση κειμένου &amp; χειρισμός διαλόγων (1 από 2)</vt:lpstr>
      <vt:lpstr>Κατανόηση κειμένου &amp; χειρισμός διαλόγων (2 από 2)</vt:lpstr>
      <vt:lpstr>Πραγματολογική ανάλυση  (pragmatic analysis) (1 από 2)</vt:lpstr>
      <vt:lpstr>Πραγματολογική ανάλυση  (pragmatic analysis) (2 από 2)</vt:lpstr>
      <vt:lpstr>Παραγωγή φυσικής γλώσσας (1 από 3)</vt:lpstr>
      <vt:lpstr>Παραγωγή φυσικής γλώσσας (2 από 3)</vt:lpstr>
      <vt:lpstr>Παραγωγή φυσικής γλώσσας (3 από 3)</vt:lpstr>
      <vt:lpstr>Εφαρμογές επεξεργασίας φυσικής γλώσσας  (1 από 6)</vt:lpstr>
      <vt:lpstr>Εφαρμογές επεξεργασίας φυσικής γλώσσας (2 από 6)</vt:lpstr>
      <vt:lpstr>Εφαρμογές επεξεργασίας φυσικής γλώσσας (3 από 6)</vt:lpstr>
      <vt:lpstr>Εφαρμογές επεξεργασίας φυσικής γλώσσας (4 από 6)</vt:lpstr>
      <vt:lpstr>Εφαρμογές επεξεργασίας φυσικής γλώσσας (5 από 6)</vt:lpstr>
      <vt:lpstr>Εφαρμογές επεξεργασίας φυσικής γλώσσας (6 από 6)</vt:lpstr>
      <vt:lpstr>Επεξεργασία φυσικής γλώσσας και Prolog</vt:lpstr>
      <vt:lpstr>Γραμματική οριστικών προτάσεων στην Prolog (1 από 6)</vt:lpstr>
      <vt:lpstr>Γραμματική οριστικών προτάσεων στην Prolog (2 από 6)</vt:lpstr>
      <vt:lpstr>Γραμματική οριστικών προτάσεων στην Prolog (3 από 6)</vt:lpstr>
      <vt:lpstr>Γραμματική οριστικών προτάσεων στην Prolog (4 από 6)</vt:lpstr>
      <vt:lpstr>Γραμματική οριστικών προτάσεων στην Prolog (5 από 6)</vt:lpstr>
      <vt:lpstr>Γραμματική οριστικών προτάσεων στην Prolog (6 από 6)</vt:lpstr>
      <vt:lpstr>Σημασιολογία λέξεων</vt:lpstr>
      <vt:lpstr>Σημασιολογική γραμματική (1 από 2)</vt:lpstr>
      <vt:lpstr>Σημασιολογική γραμματική (2 από 2)</vt:lpstr>
      <vt:lpstr>Κατανόηση φυσικής γλώσσας Το πρόγραμμα ΕLΙΖΑ (1 από 4)</vt:lpstr>
      <vt:lpstr>Κατανόηση φυσικής γλώσσας Το πρόγραμμα ΕLΙΖΑ (2 από 4)</vt:lpstr>
      <vt:lpstr>Κατανόηση φυσικής γλώσσας Το πρόγραμμα ΕLΙΖΑ (3 από 4)</vt:lpstr>
      <vt:lpstr>Κατανόηση φυσικής γλώσσας Το πρόγραμμα ΕLΙΖΑ (4 από 4)</vt:lpstr>
      <vt:lpstr>Τεχνικές του ΕLΙΖΑ (1 από 2)</vt:lpstr>
      <vt:lpstr>Τεχνικές του ΕLΙΖΑ (2 από 2)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244</cp:revision>
  <dcterms:created xsi:type="dcterms:W3CDTF">2014-02-24T12:35:17Z</dcterms:created>
  <dcterms:modified xsi:type="dcterms:W3CDTF">2015-02-25T10:31:05Z</dcterms:modified>
</cp:coreProperties>
</file>