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0057" autoAdjust="0"/>
  </p:normalViewPr>
  <p:slideViewPr>
    <p:cSldViewPr>
      <p:cViewPr>
        <p:scale>
          <a:sx n="90" d="100"/>
          <a:sy n="90" d="100"/>
        </p:scale>
        <p:origin x="-7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Μεταγλωττιστές (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Compilers) (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924944"/>
            <a:ext cx="7235080" cy="2160239"/>
          </a:xfrm>
        </p:spPr>
        <p:txBody>
          <a:bodyPr>
            <a:normAutofit fontScale="92500" lnSpcReduction="10000"/>
          </a:bodyPr>
          <a:lstStyle/>
          <a:p>
            <a:r>
              <a:rPr lang="el-GR" sz="3000" b="1" dirty="0" smtClean="0"/>
              <a:t>Ενότητα</a:t>
            </a:r>
            <a:r>
              <a:rPr lang="en-US" sz="3000" b="1" dirty="0" smtClean="0"/>
              <a:t> 9</a:t>
            </a:r>
            <a:r>
              <a:rPr lang="el-GR" sz="3000" dirty="0" smtClean="0"/>
              <a:t>:</a:t>
            </a:r>
            <a:r>
              <a:rPr lang="en-US" sz="3000" dirty="0" smtClean="0"/>
              <a:t> </a:t>
            </a:r>
            <a:r>
              <a:rPr lang="el-GR" sz="3000" dirty="0" smtClean="0"/>
              <a:t>Παραγωγή Ενδιάμεσου</a:t>
            </a:r>
            <a:r>
              <a:rPr lang="en-US" sz="3000" dirty="0" smtClean="0"/>
              <a:t> </a:t>
            </a:r>
            <a:r>
              <a:rPr lang="el-GR" sz="3000" dirty="0" smtClean="0"/>
              <a:t>Κώδικα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3000" dirty="0" smtClean="0"/>
              <a:t>(</a:t>
            </a:r>
            <a:r>
              <a:rPr lang="el-GR" sz="3000" dirty="0"/>
              <a:t>Ενδιάμεσες </a:t>
            </a:r>
            <a:r>
              <a:rPr lang="el-GR" sz="3000" dirty="0" smtClean="0"/>
              <a:t>Γλώσσες)</a:t>
            </a:r>
            <a:endParaRPr lang="el-GR" sz="3000" dirty="0"/>
          </a:p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l-GR" sz="2600" dirty="0"/>
              <a:t>Κατερίνα Γεωργούλη</a:t>
            </a:r>
          </a:p>
          <a:p>
            <a:pPr>
              <a:spcBef>
                <a:spcPts val="0"/>
              </a:spcBef>
            </a:pPr>
            <a:r>
              <a:rPr lang="el-GR" sz="2600" dirty="0"/>
              <a:t>Τμήμα Μηχανικών Πληροφορικής ΤΕ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29903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Γραφική Ενδιάμεση Αναπαράσταση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Στόχος</a:t>
            </a:r>
            <a:r>
              <a:rPr lang="el-GR" sz="2400" dirty="0"/>
              <a:t>: η παραγωγή ενδιάμεσου κώδικα ως παράσταση αφηρημένου συντακτικού δένδρου ή </a:t>
            </a:r>
            <a:r>
              <a:rPr lang="el-GR" sz="2400" dirty="0" smtClean="0"/>
              <a:t>γράφου κάποιας μορφής μέσω της: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 smtClean="0"/>
              <a:t>μείωσης</a:t>
            </a:r>
            <a:r>
              <a:rPr lang="el-GR" sz="2400" dirty="0" smtClean="0"/>
              <a:t> της</a:t>
            </a:r>
            <a:r>
              <a:rPr lang="en-US" sz="2400" smtClean="0"/>
              <a:t> </a:t>
            </a:r>
            <a:r>
              <a:rPr lang="el-GR" sz="2400" smtClean="0"/>
              <a:t>πολυπλοκότητας </a:t>
            </a:r>
            <a:r>
              <a:rPr lang="el-GR" sz="2400" dirty="0"/>
              <a:t>των </a:t>
            </a:r>
            <a:r>
              <a:rPr lang="el-GR" sz="2400" b="1" dirty="0">
                <a:solidFill>
                  <a:srgbClr val="820000"/>
                </a:solidFill>
              </a:rPr>
              <a:t>κόμβων του σχολιασμένου παράγωγου δένδρου,</a:t>
            </a:r>
            <a:r>
              <a:rPr lang="el-GR" sz="2400" dirty="0"/>
              <a:t> που απηχούν συγκεκριμένα σημασιολογικά στοιχεία του πηγαίου κώδικα, </a:t>
            </a:r>
            <a:endParaRPr lang="el-GR" sz="2400" dirty="0" smtClean="0"/>
          </a:p>
          <a:p>
            <a:pPr marL="438150" indent="0">
              <a:spcBef>
                <a:spcPts val="600"/>
              </a:spcBef>
              <a:buNone/>
            </a:pPr>
            <a:r>
              <a:rPr lang="el-GR" sz="2400" b="1" dirty="0" smtClean="0"/>
              <a:t>αντικαθιστώντας</a:t>
            </a:r>
            <a:r>
              <a:rPr lang="el-GR" sz="2400" dirty="0" smtClean="0"/>
              <a:t> </a:t>
            </a:r>
            <a:r>
              <a:rPr lang="el-GR" sz="2400" dirty="0"/>
              <a:t>τους με </a:t>
            </a:r>
            <a:r>
              <a:rPr lang="el-GR" sz="2400" b="1" dirty="0">
                <a:solidFill>
                  <a:srgbClr val="820000"/>
                </a:solidFill>
              </a:rPr>
              <a:t>κόμβους γενικών </a:t>
            </a:r>
            <a:r>
              <a:rPr lang="el-GR" sz="2400" dirty="0"/>
              <a:t>εννοιών που εύκολα αντιστοιχίζονται σε σύνολα </a:t>
            </a:r>
            <a:r>
              <a:rPr lang="el-GR" sz="2400" b="1" dirty="0">
                <a:solidFill>
                  <a:srgbClr val="820000"/>
                </a:solidFill>
              </a:rPr>
              <a:t>εντολών μηχανής.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28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γλώσσα των Συντακτικών Δένδρων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3850" y="1412875"/>
            <a:ext cx="3031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4A82"/>
                </a:solidFill>
                <a:latin typeface="Calibri"/>
              </a:rPr>
              <a:t>Για την έκφραση:  </a:t>
            </a:r>
            <a:r>
              <a:rPr lang="en-US" sz="2000" b="1" dirty="0">
                <a:solidFill>
                  <a:srgbClr val="004A82"/>
                </a:solidFill>
                <a:latin typeface="Calibri"/>
              </a:rPr>
              <a:t>2</a:t>
            </a:r>
            <a:r>
              <a:rPr lang="el-GR" sz="2000" b="1" dirty="0">
                <a:solidFill>
                  <a:srgbClr val="004A82"/>
                </a:solidFill>
                <a:latin typeface="Calibri"/>
              </a:rPr>
              <a:t> * </a:t>
            </a:r>
            <a:r>
              <a:rPr lang="en-US" sz="2000" b="1" dirty="0">
                <a:solidFill>
                  <a:srgbClr val="004A82"/>
                </a:solidFill>
                <a:latin typeface="Calibri"/>
              </a:rPr>
              <a:t>3</a:t>
            </a:r>
            <a:r>
              <a:rPr lang="el-GR" sz="2000" b="1" dirty="0">
                <a:solidFill>
                  <a:srgbClr val="004A82"/>
                </a:solidFill>
                <a:latin typeface="Calibri"/>
              </a:rPr>
              <a:t> + </a:t>
            </a:r>
            <a:r>
              <a:rPr lang="en-US" sz="2000" b="1" dirty="0">
                <a:solidFill>
                  <a:srgbClr val="004A82"/>
                </a:solidFill>
                <a:latin typeface="Calibri"/>
              </a:rPr>
              <a:t>4</a:t>
            </a:r>
            <a:endParaRPr lang="en-GB" sz="2000" b="1" dirty="0">
              <a:solidFill>
                <a:srgbClr val="004A82"/>
              </a:solidFill>
              <a:latin typeface="Calibri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4427984" y="1988840"/>
            <a:ext cx="4319587" cy="3338513"/>
            <a:chOff x="204" y="1371"/>
            <a:chExt cx="2721" cy="2103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857" y="2580"/>
              <a:ext cx="1068" cy="4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sz="2000" kern="0">
                  <a:solidFill>
                    <a:srgbClr val="000000"/>
                  </a:solidFill>
                  <a:latin typeface="Calibri"/>
                  <a:cs typeface="Times New Roman" charset="0"/>
                </a:rPr>
                <a:t>digitlexval=4</a:t>
              </a:r>
              <a:endParaRPr lang="el-GR" sz="2000" kern="0">
                <a:solidFill>
                  <a:srgbClr val="000000"/>
                </a:solidFill>
                <a:latin typeface="Calibri"/>
                <a:cs typeface="Times New Roman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516" y="1371"/>
              <a:ext cx="528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sz="2000" kern="0" dirty="0">
                  <a:solidFill>
                    <a:srgbClr val="000000"/>
                  </a:solidFill>
                  <a:latin typeface="Calibri"/>
                </a:rPr>
                <a:t>L </a:t>
              </a:r>
              <a:endParaRPr lang="el-GR" sz="2000" kern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474" y="1888"/>
              <a:ext cx="634" cy="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sz="2000" kern="0">
                  <a:solidFill>
                    <a:srgbClr val="000000"/>
                  </a:solidFill>
                  <a:latin typeface="Calibri"/>
                </a:rPr>
                <a:t>+ val=10</a:t>
              </a:r>
              <a:endParaRPr lang="el-GR" sz="2000" ker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788" y="1695"/>
              <a:ext cx="0" cy="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2000" b="1" kern="0" smtClea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927" y="2069"/>
              <a:ext cx="534" cy="4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2000" b="1" kern="0" smtClea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980" y="2306"/>
              <a:ext cx="528" cy="3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fontAlgn="auto" hangingPunct="0">
                <a:lnSpc>
                  <a:spcPct val="80000"/>
                </a:lnSpc>
                <a:spcBef>
                  <a:spcPts val="30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000000"/>
                  </a:solidFill>
                  <a:latin typeface="Calibri"/>
                  <a:cs typeface="Times New Roman" charset="0"/>
                </a:rPr>
                <a:t>* </a:t>
              </a:r>
              <a:r>
                <a:rPr lang="en-US" sz="2000" kern="0" dirty="0" err="1" smtClean="0">
                  <a:solidFill>
                    <a:srgbClr val="000000"/>
                  </a:solidFill>
                  <a:latin typeface="Calibri"/>
                  <a:cs typeface="Times New Roman" charset="0"/>
                </a:rPr>
                <a:t>val</a:t>
              </a:r>
              <a:r>
                <a:rPr lang="en-US" sz="2000" kern="0" dirty="0" smtClean="0">
                  <a:solidFill>
                    <a:srgbClr val="000000"/>
                  </a:solidFill>
                  <a:latin typeface="Calibri"/>
                  <a:cs typeface="Times New Roman" charset="0"/>
                </a:rPr>
                <a:t>=6</a:t>
              </a:r>
              <a:endParaRPr lang="el-GR" sz="2000" b="1" kern="0" dirty="0">
                <a:solidFill>
                  <a:srgbClr val="000000"/>
                </a:solidFill>
                <a:latin typeface="Calibri"/>
                <a:cs typeface="Times New Roman" charset="0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1216" y="2046"/>
              <a:ext cx="466" cy="2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2000" b="1" kern="0" smtClea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1247" y="3067"/>
              <a:ext cx="1067" cy="4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sz="2000" kern="0">
                  <a:solidFill>
                    <a:srgbClr val="000000"/>
                  </a:solidFill>
                  <a:latin typeface="Calibri"/>
                  <a:cs typeface="Times New Roman" charset="0"/>
                </a:rPr>
                <a:t>digitlexval=3</a:t>
              </a:r>
              <a:endParaRPr lang="el-GR" sz="2000" kern="0">
                <a:solidFill>
                  <a:srgbClr val="000000"/>
                </a:solidFill>
                <a:latin typeface="Calibri"/>
                <a:cs typeface="Times New Roman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204" y="3000"/>
              <a:ext cx="1068" cy="4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sz="2000" kern="0">
                  <a:solidFill>
                    <a:srgbClr val="000000"/>
                  </a:solidFill>
                  <a:latin typeface="Calibri"/>
                  <a:cs typeface="Times New Roman" charset="0"/>
                </a:rPr>
                <a:t>digitlexval=2</a:t>
              </a:r>
              <a:endParaRPr lang="el-GR" sz="2000" kern="0">
                <a:solidFill>
                  <a:srgbClr val="000000"/>
                </a:solidFill>
                <a:latin typeface="Calibri"/>
                <a:cs typeface="Times New Roman" charset="0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204" y="3000"/>
              <a:ext cx="1068" cy="4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sz="2000" kern="0">
                  <a:solidFill>
                    <a:srgbClr val="000000"/>
                  </a:solidFill>
                  <a:latin typeface="Calibri"/>
                  <a:cs typeface="Times New Roman" charset="0"/>
                </a:rPr>
                <a:t>digitlexval=2</a:t>
              </a:r>
              <a:endParaRPr lang="el-GR" sz="2000" kern="0">
                <a:solidFill>
                  <a:srgbClr val="000000"/>
                </a:solidFill>
                <a:latin typeface="Calibri"/>
                <a:cs typeface="Times New Roman" charset="0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57" y="3071"/>
              <a:ext cx="1068" cy="4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sz="2000" kern="0">
                  <a:solidFill>
                    <a:srgbClr val="000000"/>
                  </a:solidFill>
                  <a:latin typeface="Calibri"/>
                  <a:cs typeface="Times New Roman" charset="0"/>
                </a:rPr>
                <a:t>digitlexval=2</a:t>
              </a:r>
              <a:endParaRPr lang="el-GR" sz="2000" kern="0">
                <a:solidFill>
                  <a:srgbClr val="000000"/>
                </a:solidFill>
                <a:latin typeface="Calibri"/>
                <a:cs typeface="Times New Roman" charset="0"/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H="1">
              <a:off x="506" y="2668"/>
              <a:ext cx="582" cy="4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2000" b="1" kern="0" smtClea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295" y="3067"/>
              <a:ext cx="1068" cy="4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sz="2000" kern="0">
                  <a:solidFill>
                    <a:srgbClr val="000000"/>
                  </a:solidFill>
                  <a:latin typeface="Calibri"/>
                  <a:cs typeface="Times New Roman" charset="0"/>
                </a:rPr>
                <a:t>digitlexval=2</a:t>
              </a:r>
              <a:endParaRPr lang="el-GR" sz="2000" kern="0">
                <a:solidFill>
                  <a:srgbClr val="000000"/>
                </a:solidFill>
                <a:latin typeface="Calibri"/>
                <a:cs typeface="Times New Roman" charset="0"/>
              </a:endParaRP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378" y="2705"/>
              <a:ext cx="368" cy="4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2000" b="1" kern="0" smtClean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5148064" y="5733256"/>
            <a:ext cx="3168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b="0" dirty="0" smtClean="0">
                <a:solidFill>
                  <a:srgbClr val="820000"/>
                </a:solidFill>
                <a:latin typeface="Calibri"/>
              </a:rPr>
              <a:t>αντίστοιχο αφηρημένο συντακτικό  δένδρο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2339752" y="1412875"/>
            <a:ext cx="1223962" cy="431800"/>
          </a:xfrm>
          <a:prstGeom prst="rect">
            <a:avLst/>
          </a:prstGeom>
          <a:noFill/>
          <a:ln w="9525">
            <a:solidFill>
              <a:srgbClr val="8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kern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763688" y="5877272"/>
            <a:ext cx="3168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b="0" dirty="0" smtClean="0">
                <a:solidFill>
                  <a:srgbClr val="820000"/>
                </a:solidFill>
                <a:latin typeface="Calibri"/>
              </a:rPr>
              <a:t>σχολιασμένο παράγωγο δένδρο</a:t>
            </a:r>
          </a:p>
        </p:txBody>
      </p:sp>
      <p:grpSp>
        <p:nvGrpSpPr>
          <p:cNvPr id="25" name="Ομάδα 24"/>
          <p:cNvGrpSpPr/>
          <p:nvPr/>
        </p:nvGrpSpPr>
        <p:grpSpPr>
          <a:xfrm>
            <a:off x="201887" y="1919287"/>
            <a:ext cx="4186584" cy="4307924"/>
            <a:chOff x="246459" y="2247439"/>
            <a:chExt cx="4186584" cy="4307924"/>
          </a:xfrm>
        </p:grpSpPr>
        <p:cxnSp>
          <p:nvCxnSpPr>
            <p:cNvPr id="26" name="Ευθεία γραμμή σύνδεσης 25"/>
            <p:cNvCxnSpPr/>
            <p:nvPr/>
          </p:nvCxnSpPr>
          <p:spPr>
            <a:xfrm>
              <a:off x="2627784" y="2564904"/>
              <a:ext cx="0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εία γραμμή σύνδεσης 26"/>
            <p:cNvCxnSpPr/>
            <p:nvPr/>
          </p:nvCxnSpPr>
          <p:spPr>
            <a:xfrm>
              <a:off x="2627784" y="3212976"/>
              <a:ext cx="0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εία γραμμή σύνδεσης 27"/>
            <p:cNvCxnSpPr/>
            <p:nvPr/>
          </p:nvCxnSpPr>
          <p:spPr>
            <a:xfrm flipH="1">
              <a:off x="1619672" y="3212976"/>
              <a:ext cx="1008112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εία γραμμή σύνδεσης 28"/>
            <p:cNvCxnSpPr/>
            <p:nvPr/>
          </p:nvCxnSpPr>
          <p:spPr>
            <a:xfrm flipH="1" flipV="1">
              <a:off x="2595402" y="3224603"/>
              <a:ext cx="1040494" cy="420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εία γραμμή σύνδεσης 29"/>
            <p:cNvCxnSpPr/>
            <p:nvPr/>
          </p:nvCxnSpPr>
          <p:spPr>
            <a:xfrm>
              <a:off x="3623817" y="393305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εία γραμμή σύνδεσης 30"/>
            <p:cNvCxnSpPr/>
            <p:nvPr/>
          </p:nvCxnSpPr>
          <p:spPr>
            <a:xfrm>
              <a:off x="3623817" y="4581128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εία γραμμή σύνδεσης 31"/>
            <p:cNvCxnSpPr/>
            <p:nvPr/>
          </p:nvCxnSpPr>
          <p:spPr>
            <a:xfrm>
              <a:off x="2339752" y="5218925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εία γραμμή σύνδεσης 32"/>
            <p:cNvCxnSpPr/>
            <p:nvPr/>
          </p:nvCxnSpPr>
          <p:spPr>
            <a:xfrm>
              <a:off x="1651176" y="393305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εία γραμμή σύνδεσης 33"/>
            <p:cNvCxnSpPr/>
            <p:nvPr/>
          </p:nvCxnSpPr>
          <p:spPr>
            <a:xfrm>
              <a:off x="1654290" y="4581128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Ευθεία γραμμή σύνδεσης 34"/>
            <p:cNvCxnSpPr/>
            <p:nvPr/>
          </p:nvCxnSpPr>
          <p:spPr>
            <a:xfrm>
              <a:off x="1003038" y="5218925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Ευθεία γραμμή σύνδεσης 35"/>
            <p:cNvCxnSpPr/>
            <p:nvPr/>
          </p:nvCxnSpPr>
          <p:spPr>
            <a:xfrm>
              <a:off x="1003038" y="5877272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Ευθεία γραμμή σύνδεσης 36"/>
            <p:cNvCxnSpPr/>
            <p:nvPr/>
          </p:nvCxnSpPr>
          <p:spPr>
            <a:xfrm>
              <a:off x="1672357" y="4520747"/>
              <a:ext cx="667395" cy="420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Ευθεία γραμμή σύνδεσης 37"/>
            <p:cNvCxnSpPr/>
            <p:nvPr/>
          </p:nvCxnSpPr>
          <p:spPr>
            <a:xfrm flipH="1">
              <a:off x="986901" y="4520747"/>
              <a:ext cx="685456" cy="420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483768" y="2247439"/>
              <a:ext cx="421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L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39752" y="2908247"/>
              <a:ext cx="677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E.val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55258" y="3550172"/>
              <a:ext cx="965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E.val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=6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61214" y="4204897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T.val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=6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5407" y="4870143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T.val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=2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40315" y="4857943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F.val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=3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5407" y="5518392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F.val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=2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59013" y="4204897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F.val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=4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71855" y="3556825"/>
              <a:ext cx="9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T.val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=4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19886" y="4849593"/>
              <a:ext cx="1513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digit.lexval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=4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28011" y="5545230"/>
              <a:ext cx="1513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digit.lexval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=3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6459" y="6186031"/>
              <a:ext cx="1513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digit.lexval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=2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73075" y="3565000"/>
              <a:ext cx="421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+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28571" y="4872536"/>
              <a:ext cx="421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*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5080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Παραστάσεις συντακτικών δένδρων -               1ο </a:t>
            </a:r>
            <a:r>
              <a:rPr lang="el-GR" sz="4400" dirty="0" smtClean="0"/>
              <a:t>παράδειγμα </a:t>
            </a:r>
            <a:r>
              <a:rPr lang="el-GR" sz="3600" b="0" dirty="0" smtClean="0"/>
              <a:t>(1 από 3)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1188" y="1700213"/>
            <a:ext cx="3024187" cy="831850"/>
          </a:xfrm>
          <a:prstGeom prst="rect">
            <a:avLst/>
          </a:prstGeom>
          <a:solidFill>
            <a:schemeClr val="accent1">
              <a:alpha val="5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just" eaLnBrk="1" hangingPunct="1"/>
            <a:r>
              <a:rPr lang="en-US" sz="2400" b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AST</a:t>
            </a:r>
            <a:r>
              <a:rPr lang="el-GR" sz="2400" b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για τον κώδικα:</a:t>
            </a:r>
          </a:p>
          <a:p>
            <a:pPr algn="just" eaLnBrk="1" hangingPunct="1"/>
            <a:r>
              <a:rPr lang="en-US" sz="2400" b="0" dirty="0">
                <a:solidFill>
                  <a:prstClr val="black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b*b-4*a*c</a:t>
            </a:r>
            <a:r>
              <a:rPr lang="el-GR" sz="2400" b="0" dirty="0">
                <a:solidFill>
                  <a:prstClr val="black"/>
                </a:solidFill>
                <a:latin typeface="Courier New" panose="02070309020205020404" pitchFamily="49" charset="0"/>
              </a:rPr>
              <a:t> 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23850" y="2781300"/>
            <a:ext cx="3240088" cy="2689225"/>
            <a:chOff x="1746" y="1933"/>
            <a:chExt cx="2041" cy="1694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653" y="1933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l-GR" sz="2400" b="0">
                  <a:solidFill>
                    <a:prstClr val="black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_</a:t>
              </a:r>
              <a:endParaRPr lang="el-GR" sz="2400" b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064" y="2659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>
                  <a:solidFill>
                    <a:prstClr val="black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*</a:t>
              </a:r>
              <a:endParaRPr lang="el-GR" sz="2400" b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470" y="2976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>
                  <a:solidFill>
                    <a:prstClr val="black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</a:t>
              </a:r>
              <a:endParaRPr lang="el-GR" sz="2400" b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061" y="2659"/>
              <a:ext cx="2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>
                  <a:solidFill>
                    <a:prstClr val="black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*</a:t>
              </a:r>
              <a:endParaRPr lang="el-GR" sz="2400" b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016" y="3339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>
                  <a:solidFill>
                    <a:prstClr val="black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a</a:t>
              </a:r>
              <a:endParaRPr lang="el-GR" sz="2400" b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245" y="2976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>
                  <a:solidFill>
                    <a:prstClr val="black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b</a:t>
              </a:r>
              <a:endParaRPr lang="el-GR" sz="2400" b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2245" y="2251"/>
              <a:ext cx="499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789" y="2251"/>
              <a:ext cx="318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1746" y="2976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>
                  <a:solidFill>
                    <a:prstClr val="black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b</a:t>
              </a:r>
              <a:endParaRPr lang="el-GR" sz="2400" b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>
              <a:off x="1882" y="2795"/>
              <a:ext cx="22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2200" y="2795"/>
              <a:ext cx="136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198" y="2795"/>
              <a:ext cx="27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744" y="2976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>
                  <a:solidFill>
                    <a:prstClr val="black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*</a:t>
              </a:r>
              <a:endParaRPr lang="el-GR" sz="2400" b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>
              <a:off x="2880" y="2795"/>
              <a:ext cx="22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2381" y="3339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>
                  <a:solidFill>
                    <a:prstClr val="black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4</a:t>
              </a:r>
              <a:endParaRPr lang="el-GR" sz="2400" b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H="1">
              <a:off x="2517" y="3203"/>
              <a:ext cx="272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2880" y="3203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859338" y="1700213"/>
            <a:ext cx="3527425" cy="831850"/>
          </a:xfrm>
          <a:prstGeom prst="rect">
            <a:avLst/>
          </a:prstGeom>
          <a:solidFill>
            <a:schemeClr val="accent1">
              <a:alpha val="5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/>
            <a:r>
              <a:rPr lang="el-GR" sz="2400" b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Παράσταση σε δομή λίστας</a:t>
            </a:r>
            <a:endParaRPr lang="el-GR" sz="2400" b="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353281"/>
              </p:ext>
            </p:extLst>
          </p:nvPr>
        </p:nvGraphicFramePr>
        <p:xfrm>
          <a:off x="5220072" y="2852738"/>
          <a:ext cx="164134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222"/>
                <a:gridCol w="576064"/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Πίνακας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504874"/>
              </p:ext>
            </p:extLst>
          </p:nvPr>
        </p:nvGraphicFramePr>
        <p:xfrm>
          <a:off x="4283968" y="3512538"/>
          <a:ext cx="164134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222"/>
                <a:gridCol w="576064"/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*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Πίνακας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754312"/>
              </p:ext>
            </p:extLst>
          </p:nvPr>
        </p:nvGraphicFramePr>
        <p:xfrm>
          <a:off x="6372200" y="3573016"/>
          <a:ext cx="164134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222"/>
                <a:gridCol w="576064"/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*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Πίνακας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425091"/>
              </p:ext>
            </p:extLst>
          </p:nvPr>
        </p:nvGraphicFramePr>
        <p:xfrm>
          <a:off x="5732529" y="4784725"/>
          <a:ext cx="164134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222"/>
                <a:gridCol w="576064"/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*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Πίνακας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293080"/>
              </p:ext>
            </p:extLst>
          </p:nvPr>
        </p:nvGraphicFramePr>
        <p:xfrm>
          <a:off x="3745968" y="4205605"/>
          <a:ext cx="122396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1982"/>
                <a:gridCol w="6119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Id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Πίνακας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02646"/>
              </p:ext>
            </p:extLst>
          </p:nvPr>
        </p:nvGraphicFramePr>
        <p:xfrm>
          <a:off x="5148064" y="4149725"/>
          <a:ext cx="122396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1982"/>
                <a:gridCol w="6119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Id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Πίνακας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391652"/>
              </p:ext>
            </p:extLst>
          </p:nvPr>
        </p:nvGraphicFramePr>
        <p:xfrm>
          <a:off x="7618595" y="4281488"/>
          <a:ext cx="122396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1982"/>
                <a:gridCol w="6119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Id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Πίνακας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97026"/>
              </p:ext>
            </p:extLst>
          </p:nvPr>
        </p:nvGraphicFramePr>
        <p:xfrm>
          <a:off x="5148064" y="5470525"/>
          <a:ext cx="151269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345"/>
                <a:gridCol w="7563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Πίνακας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297737"/>
              </p:ext>
            </p:extLst>
          </p:nvPr>
        </p:nvGraphicFramePr>
        <p:xfrm>
          <a:off x="6804248" y="5419725"/>
          <a:ext cx="122396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1982"/>
                <a:gridCol w="6119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Id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5" name="Ευθύγραμμο βέλος σύνδεσης 34"/>
          <p:cNvCxnSpPr/>
          <p:nvPr/>
        </p:nvCxnSpPr>
        <p:spPr>
          <a:xfrm flipH="1">
            <a:off x="5292080" y="3140968"/>
            <a:ext cx="720080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ύγραμμο βέλος σύνδεσης 35"/>
          <p:cNvCxnSpPr>
            <a:endCxn id="27" idx="0"/>
          </p:cNvCxnSpPr>
          <p:nvPr/>
        </p:nvCxnSpPr>
        <p:spPr>
          <a:xfrm>
            <a:off x="6569184" y="3140968"/>
            <a:ext cx="623687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/>
          <p:cNvCxnSpPr/>
          <p:nvPr/>
        </p:nvCxnSpPr>
        <p:spPr>
          <a:xfrm flipH="1">
            <a:off x="4429125" y="3789040"/>
            <a:ext cx="718939" cy="3733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Ευθύγραμμο βέλος σύνδεσης 40"/>
          <p:cNvCxnSpPr/>
          <p:nvPr/>
        </p:nvCxnSpPr>
        <p:spPr>
          <a:xfrm>
            <a:off x="5580112" y="3789040"/>
            <a:ext cx="287090" cy="3733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Ευθύγραμμο βέλος σύνδεσης 43"/>
          <p:cNvCxnSpPr>
            <a:endCxn id="28" idx="0"/>
          </p:cNvCxnSpPr>
          <p:nvPr/>
        </p:nvCxnSpPr>
        <p:spPr>
          <a:xfrm flipH="1">
            <a:off x="6553200" y="3730377"/>
            <a:ext cx="609402" cy="1054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Ευθύγραμμο βέλος σύνδεσης 45"/>
          <p:cNvCxnSpPr/>
          <p:nvPr/>
        </p:nvCxnSpPr>
        <p:spPr>
          <a:xfrm>
            <a:off x="7740823" y="3796536"/>
            <a:ext cx="645940" cy="461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Ευθύγραμμο βέλος σύνδεσης 47"/>
          <p:cNvCxnSpPr/>
          <p:nvPr/>
        </p:nvCxnSpPr>
        <p:spPr>
          <a:xfrm flipH="1">
            <a:off x="6372200" y="4927179"/>
            <a:ext cx="143074" cy="4732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Ευθύγραμμο βέλος σύνδεσης 49"/>
          <p:cNvCxnSpPr/>
          <p:nvPr/>
        </p:nvCxnSpPr>
        <p:spPr>
          <a:xfrm>
            <a:off x="7236090" y="4989648"/>
            <a:ext cx="341552" cy="4107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47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Παραστάσεις συντακτικών δένδρων -               1ο παράδειγμα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139952" y="1628800"/>
            <a:ext cx="3960440" cy="830263"/>
          </a:xfrm>
          <a:prstGeom prst="rect">
            <a:avLst/>
          </a:prstGeom>
          <a:solidFill>
            <a:schemeClr val="accent1">
              <a:alpha val="5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just" eaLnBrk="1" hangingPunct="1"/>
            <a:r>
              <a:rPr lang="el-GR" sz="2400" b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Παράσταση σε μορφή </a:t>
            </a:r>
            <a:r>
              <a:rPr lang="en-US" sz="2400" b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array</a:t>
            </a:r>
            <a:r>
              <a:rPr lang="el-GR" sz="2400" b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sz="2400" b="0" dirty="0">
                <a:solidFill>
                  <a:prstClr val="black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b*b-4*a*c</a:t>
            </a:r>
            <a:r>
              <a:rPr lang="el-GR" sz="2400" b="0" dirty="0">
                <a:solidFill>
                  <a:prstClr val="black"/>
                </a:solidFill>
                <a:latin typeface="Courier New" panose="02070309020205020404" pitchFamily="49" charset="0"/>
              </a:rPr>
              <a:t> </a:t>
            </a:r>
          </a:p>
        </p:txBody>
      </p:sp>
      <p:graphicFrame>
        <p:nvGraphicFramePr>
          <p:cNvPr id="6" name="26 - Πίνακας"/>
          <p:cNvGraphicFramePr>
            <a:graphicFrameLocks noGrp="1"/>
          </p:cNvGraphicFramePr>
          <p:nvPr/>
        </p:nvGraphicFramePr>
        <p:xfrm>
          <a:off x="4139952" y="2708920"/>
          <a:ext cx="3887788" cy="3887784"/>
        </p:xfrm>
        <a:graphic>
          <a:graphicData uri="http://schemas.openxmlformats.org/drawingml/2006/table">
            <a:tbl>
              <a:tblPr/>
              <a:tblGrid>
                <a:gridCol w="777557"/>
                <a:gridCol w="845765"/>
                <a:gridCol w="1104950"/>
                <a:gridCol w="1159516"/>
              </a:tblGrid>
              <a:tr h="4319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id</a:t>
                      </a: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id</a:t>
                      </a: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cons</a:t>
                      </a: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id</a:t>
                      </a: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id</a:t>
                      </a: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51520" y="2780928"/>
            <a:ext cx="2232025" cy="2448035"/>
            <a:chOff x="1746" y="1933"/>
            <a:chExt cx="2041" cy="1745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653" y="1933"/>
              <a:ext cx="31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l-GR" sz="2400" b="0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_</a:t>
              </a:r>
              <a:endParaRPr lang="el-GR" sz="24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041" y="2604"/>
              <a:ext cx="31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*</a:t>
              </a:r>
              <a:endParaRPr lang="el-GR" sz="24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70" y="2976"/>
              <a:ext cx="31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c</a:t>
              </a:r>
              <a:endParaRPr lang="el-GR" sz="24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014" y="2623"/>
              <a:ext cx="272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*</a:t>
              </a:r>
              <a:endParaRPr lang="el-GR" sz="24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061" y="3331"/>
              <a:ext cx="31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a</a:t>
              </a:r>
              <a:endParaRPr lang="el-GR" sz="24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245" y="2976"/>
              <a:ext cx="31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b</a:t>
              </a:r>
              <a:endParaRPr lang="el-GR" sz="24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2245" y="2251"/>
              <a:ext cx="499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2789" y="2251"/>
              <a:ext cx="318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746" y="2976"/>
              <a:ext cx="31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b</a:t>
              </a:r>
              <a:endParaRPr lang="el-GR" sz="24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>
              <a:off x="1882" y="2795"/>
              <a:ext cx="22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200" y="2795"/>
              <a:ext cx="136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198" y="2795"/>
              <a:ext cx="27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744" y="2976"/>
              <a:ext cx="31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*</a:t>
              </a:r>
              <a:endParaRPr lang="el-GR" sz="24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2880" y="2795"/>
              <a:ext cx="22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408" y="3349"/>
              <a:ext cx="31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4</a:t>
              </a:r>
              <a:endParaRPr lang="el-GR" sz="24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2551" y="3207"/>
              <a:ext cx="272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2925" y="3203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611188" y="1700213"/>
            <a:ext cx="3024187" cy="831850"/>
          </a:xfrm>
          <a:prstGeom prst="rect">
            <a:avLst/>
          </a:prstGeom>
          <a:solidFill>
            <a:schemeClr val="accent1">
              <a:alpha val="5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just" eaLnBrk="1" hangingPunct="1"/>
            <a:r>
              <a:rPr lang="en-US" sz="2400" b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AST</a:t>
            </a:r>
            <a:r>
              <a:rPr lang="el-GR" sz="2400" b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για τον κώδικα:</a:t>
            </a:r>
          </a:p>
          <a:p>
            <a:pPr algn="just" eaLnBrk="1" hangingPunct="1"/>
            <a:r>
              <a:rPr lang="en-US" sz="2400" b="0" dirty="0">
                <a:solidFill>
                  <a:prstClr val="black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b*b-4*a*c</a:t>
            </a:r>
            <a:r>
              <a:rPr lang="el-GR" sz="2400" b="0" dirty="0">
                <a:solidFill>
                  <a:prstClr val="black"/>
                </a:solidFill>
                <a:latin typeface="Courier New" panose="02070309020205020404" pitchFamily="49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5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Παραστάσεις συντακτικών δένδρων -               1ο παράδειγμα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1188" y="1700213"/>
            <a:ext cx="3024187" cy="831850"/>
          </a:xfrm>
          <a:prstGeom prst="rect">
            <a:avLst/>
          </a:prstGeom>
          <a:solidFill>
            <a:schemeClr val="accent1">
              <a:alpha val="5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just" eaLnBrk="1" hangingPunct="1"/>
            <a:r>
              <a:rPr lang="en-US" sz="2400" b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AST</a:t>
            </a:r>
            <a:r>
              <a:rPr lang="el-GR" sz="2400" b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για τον κώδικα:</a:t>
            </a:r>
          </a:p>
          <a:p>
            <a:pPr algn="just" eaLnBrk="1" hangingPunct="1"/>
            <a:r>
              <a:rPr lang="en-US" sz="2400" b="0" dirty="0">
                <a:solidFill>
                  <a:prstClr val="black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b*b-4*a*c</a:t>
            </a:r>
            <a:r>
              <a:rPr lang="el-GR" sz="2400" b="0" dirty="0">
                <a:solidFill>
                  <a:prstClr val="black"/>
                </a:solidFill>
                <a:latin typeface="Courier New" panose="02070309020205020404" pitchFamily="49" charset="0"/>
              </a:rPr>
              <a:t> 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23850" y="2781300"/>
            <a:ext cx="3240088" cy="2689225"/>
            <a:chOff x="1746" y="1933"/>
            <a:chExt cx="2041" cy="1694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653" y="1933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l-GR" sz="2400" b="0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_</a:t>
              </a:r>
              <a:endParaRPr lang="el-GR" sz="24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064" y="2659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*</a:t>
              </a:r>
              <a:endParaRPr lang="el-GR" sz="24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470" y="2976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c</a:t>
              </a:r>
              <a:endParaRPr lang="el-GR" sz="24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061" y="2659"/>
              <a:ext cx="2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*</a:t>
              </a:r>
              <a:endParaRPr lang="el-GR" sz="24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016" y="3339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a</a:t>
              </a:r>
              <a:endParaRPr lang="el-GR" sz="24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245" y="2976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b</a:t>
              </a:r>
              <a:endParaRPr lang="el-GR" sz="24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2245" y="2251"/>
              <a:ext cx="499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789" y="2251"/>
              <a:ext cx="318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1746" y="2976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b</a:t>
              </a:r>
              <a:endParaRPr lang="el-GR" sz="24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>
              <a:off x="1882" y="2795"/>
              <a:ext cx="22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2200" y="2795"/>
              <a:ext cx="136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198" y="2795"/>
              <a:ext cx="27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744" y="2976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*</a:t>
              </a:r>
              <a:endParaRPr lang="el-GR" sz="24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>
              <a:off x="2880" y="2795"/>
              <a:ext cx="22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2381" y="3339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algn="just" eaLnBrk="1" hangingPunct="1"/>
              <a:r>
                <a:rPr lang="en-GB" sz="2400" b="0" dirty="0">
                  <a:solidFill>
                    <a:prstClr val="black"/>
                  </a:solidFill>
                  <a:latin typeface="Calibri"/>
                  <a:cs typeface="Times New Roman" panose="02020603050405020304" pitchFamily="18" charset="0"/>
                </a:rPr>
                <a:t>4</a:t>
              </a:r>
              <a:endParaRPr lang="el-GR" sz="2400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H="1">
              <a:off x="2517" y="3203"/>
              <a:ext cx="272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2880" y="3203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  <p:sp>
        <p:nvSpPr>
          <p:cNvPr id="24" name="27 - Ορθογώνιο"/>
          <p:cNvSpPr>
            <a:spLocks noChangeArrowheads="1"/>
          </p:cNvSpPr>
          <p:nvPr/>
        </p:nvSpPr>
        <p:spPr bwMode="auto">
          <a:xfrm>
            <a:off x="3995738" y="4149725"/>
            <a:ext cx="45720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l-GR" sz="2400" b="0" dirty="0">
                <a:solidFill>
                  <a:prstClr val="black"/>
                </a:solidFill>
                <a:latin typeface="Calibri"/>
              </a:rPr>
              <a:t>Παράσταση σε </a:t>
            </a:r>
            <a:r>
              <a:rPr lang="el-GR" sz="2400" b="0" dirty="0" err="1">
                <a:solidFill>
                  <a:prstClr val="black"/>
                </a:solidFill>
                <a:latin typeface="Calibri"/>
              </a:rPr>
              <a:t>μετα</a:t>
            </a:r>
            <a:r>
              <a:rPr lang="el-GR" sz="2400" b="0" dirty="0">
                <a:solidFill>
                  <a:prstClr val="black"/>
                </a:solidFill>
                <a:latin typeface="Calibri"/>
              </a:rPr>
              <a:t>-διατεταγμένη γραμμική </a:t>
            </a:r>
            <a:r>
              <a:rPr lang="el-GR" sz="2400" b="0" dirty="0" smtClean="0">
                <a:solidFill>
                  <a:prstClr val="black"/>
                </a:solidFill>
                <a:latin typeface="Calibri"/>
              </a:rPr>
              <a:t>μορφή 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  <a:cs typeface="Times New Roman" charset="0"/>
              </a:rPr>
              <a:t>(postfix) </a:t>
            </a:r>
            <a:r>
              <a:rPr lang="el-GR" sz="2400" b="0" dirty="0" smtClean="0">
                <a:solidFill>
                  <a:prstClr val="black"/>
                </a:solidFill>
                <a:latin typeface="Calibri"/>
              </a:rPr>
              <a:t>:</a:t>
            </a:r>
            <a:endParaRPr lang="en-US" sz="2400" b="0" dirty="0">
              <a:solidFill>
                <a:prstClr val="black"/>
              </a:solidFill>
              <a:latin typeface="Calibri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b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* 4 a * c* -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5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251059"/>
              </p:ext>
            </p:extLst>
          </p:nvPr>
        </p:nvGraphicFramePr>
        <p:xfrm>
          <a:off x="3995738" y="1916113"/>
          <a:ext cx="4608710" cy="1968500"/>
        </p:xfrm>
        <a:graphic>
          <a:graphicData uri="http://schemas.openxmlformats.org/drawingml/2006/table">
            <a:tbl>
              <a:tblPr/>
              <a:tblGrid>
                <a:gridCol w="4608710"/>
              </a:tblGrid>
              <a:tr h="196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Παράσταση σε προ-διατεταγμένη γραμμική μορφή </a:t>
                      </a:r>
                      <a:r>
                        <a:rPr lang="el-GR" sz="2400" b="0" dirty="0" smtClean="0">
                          <a:latin typeface="+mn-lt"/>
                          <a:cs typeface="Times New Roman" charset="0"/>
                        </a:rPr>
                        <a:t>(</a:t>
                      </a:r>
                      <a:r>
                        <a:rPr lang="en-US" sz="2400" b="0" dirty="0" smtClean="0">
                          <a:latin typeface="+mn-lt"/>
                          <a:cs typeface="Times New Roman" charset="0"/>
                        </a:rPr>
                        <a:t>prefix)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(* (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 , b), * ( * (4 , a), c))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405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Παραστάσεις συντακτικών δένδρων -               2ο </a:t>
            </a:r>
            <a:r>
              <a:rPr lang="el-GR" sz="4400" dirty="0" smtClean="0"/>
              <a:t>παράδειγμα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3850" y="1557338"/>
            <a:ext cx="2879998" cy="830997"/>
          </a:xfrm>
          <a:prstGeom prst="rect">
            <a:avLst/>
          </a:prstGeom>
          <a:solidFill>
            <a:schemeClr val="accent1">
              <a:alpha val="5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just" eaLnBrk="1" hangingPunct="1"/>
            <a:r>
              <a:rPr lang="en-US" sz="2400" b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AST</a:t>
            </a:r>
            <a:r>
              <a:rPr lang="el-GR" sz="2400" b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για τον κώδικα:</a:t>
            </a:r>
          </a:p>
          <a:p>
            <a:pPr algn="just" eaLnBrk="1" hangingPunct="1"/>
            <a:r>
              <a:rPr lang="en-US" sz="2400" b="0" dirty="0">
                <a:solidFill>
                  <a:prstClr val="black"/>
                </a:solidFill>
                <a:latin typeface="Calibri"/>
              </a:rPr>
              <a:t>a</a:t>
            </a:r>
            <a:r>
              <a:rPr lang="el-GR" sz="2400" b="0" dirty="0">
                <a:solidFill>
                  <a:prstClr val="black"/>
                </a:solidFill>
                <a:latin typeface="Calibri"/>
              </a:rPr>
              <a:t>:=</a:t>
            </a:r>
            <a:r>
              <a:rPr lang="en-US" sz="2400" b="0" dirty="0">
                <a:solidFill>
                  <a:prstClr val="black"/>
                </a:solidFill>
                <a:latin typeface="Calibri"/>
              </a:rPr>
              <a:t>b</a:t>
            </a:r>
            <a:r>
              <a:rPr lang="el-GR" sz="2400" b="0" dirty="0">
                <a:solidFill>
                  <a:prstClr val="black"/>
                </a:solidFill>
                <a:latin typeface="Calibri"/>
              </a:rPr>
              <a:t>*-</a:t>
            </a:r>
            <a:r>
              <a:rPr lang="en-US" sz="2400" b="0" dirty="0">
                <a:solidFill>
                  <a:prstClr val="black"/>
                </a:solidFill>
                <a:latin typeface="Calibri"/>
              </a:rPr>
              <a:t>c</a:t>
            </a:r>
            <a:r>
              <a:rPr lang="el-GR" sz="2400" b="0" dirty="0">
                <a:solidFill>
                  <a:prstClr val="black"/>
                </a:solidFill>
                <a:latin typeface="Calibri"/>
              </a:rPr>
              <a:t>+</a:t>
            </a:r>
            <a:r>
              <a:rPr lang="en-US" sz="2400" b="0" dirty="0">
                <a:solidFill>
                  <a:prstClr val="black"/>
                </a:solidFill>
                <a:latin typeface="Calibri"/>
              </a:rPr>
              <a:t>b</a:t>
            </a:r>
            <a:r>
              <a:rPr lang="el-GR" sz="2400" b="0" dirty="0">
                <a:solidFill>
                  <a:prstClr val="black"/>
                </a:solidFill>
                <a:latin typeface="Calibri"/>
              </a:rPr>
              <a:t>*</a:t>
            </a:r>
            <a:r>
              <a:rPr lang="en-US" sz="2400" b="0" dirty="0">
                <a:solidFill>
                  <a:prstClr val="black"/>
                </a:solidFill>
                <a:latin typeface="Calibri"/>
              </a:rPr>
              <a:t>c </a:t>
            </a:r>
            <a:r>
              <a:rPr lang="el-GR" sz="2400" b="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35292" y="1698269"/>
            <a:ext cx="5410200" cy="3785652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2636838" algn="ctr"/>
                <a:tab pos="5273675" algn="r"/>
              </a:tabLst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  <a:cs typeface="Times New Roman" charset="0"/>
              </a:rPr>
              <a:t>Παράσταση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charset="0"/>
              </a:rPr>
              <a:t>AST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Times New Roman" charset="0"/>
              </a:rPr>
              <a:t> σε 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cs typeface="Times New Roman" charset="0"/>
              </a:rPr>
              <a:t>προ-διατεταγμένη 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Times New Roman" charset="0"/>
              </a:rPr>
              <a:t>γραμμική μορφή (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charset="0"/>
              </a:rPr>
              <a:t>prefix)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Times New Roman" charset="0"/>
              </a:rPr>
              <a:t>:</a:t>
            </a:r>
          </a:p>
          <a:p>
            <a:pPr>
              <a:tabLst>
                <a:tab pos="2636838" algn="ctr"/>
                <a:tab pos="5273675" algn="r"/>
              </a:tabLst>
              <a:defRPr/>
            </a:pPr>
            <a:endParaRPr lang="el-GR" sz="2400" dirty="0">
              <a:solidFill>
                <a:prstClr val="black"/>
              </a:solidFill>
              <a:latin typeface="Calibri"/>
              <a:cs typeface="Times New Roman" charset="0"/>
            </a:endParaRPr>
          </a:p>
          <a:p>
            <a:pPr>
              <a:tabLst>
                <a:tab pos="2636838" algn="ctr"/>
                <a:tab pos="5273675" algn="r"/>
              </a:tabLst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Times New Roman" charset="0"/>
              </a:rPr>
              <a:t>:= ( a, (+ (* (b,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cs typeface="Times New Roman" charset="0"/>
              </a:rPr>
              <a:t>Uminus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Times New Roman" charset="0"/>
              </a:rPr>
              <a:t> (c)), (* (b, c)))</a:t>
            </a:r>
            <a:endParaRPr lang="el-GR" sz="2400" b="1" dirty="0">
              <a:solidFill>
                <a:prstClr val="black"/>
              </a:solidFill>
              <a:latin typeface="Calibri"/>
              <a:cs typeface="Times New Roman" charset="0"/>
            </a:endParaRPr>
          </a:p>
          <a:p>
            <a:pPr>
              <a:tabLst>
                <a:tab pos="2636838" algn="ctr"/>
                <a:tab pos="5273675" algn="r"/>
              </a:tabLst>
              <a:defRPr/>
            </a:pPr>
            <a:endParaRPr lang="en-US" sz="2400" dirty="0">
              <a:solidFill>
                <a:prstClr val="black"/>
              </a:solidFill>
              <a:latin typeface="Calibri"/>
              <a:cs typeface="Times New Roman" charset="0"/>
            </a:endParaRPr>
          </a:p>
          <a:p>
            <a:pPr>
              <a:tabLst>
                <a:tab pos="2636838" algn="ctr"/>
                <a:tab pos="5273675" algn="r"/>
              </a:tabLst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  <a:cs typeface="Times New Roman" charset="0"/>
              </a:rPr>
              <a:t>και </a:t>
            </a:r>
            <a:r>
              <a:rPr lang="el-GR" sz="2400" dirty="0" err="1">
                <a:solidFill>
                  <a:prstClr val="black"/>
                </a:solidFill>
                <a:latin typeface="Calibri"/>
                <a:cs typeface="Times New Roman" charset="0"/>
              </a:rPr>
              <a:t>μετα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Times New Roman" charset="0"/>
              </a:rPr>
              <a:t>-διατεταγμένη γραμμική μορφή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charset="0"/>
              </a:rPr>
              <a:t> (postfix)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Times New Roman" charset="0"/>
              </a:rPr>
              <a:t>:</a:t>
            </a:r>
          </a:p>
          <a:p>
            <a:pPr>
              <a:tabLst>
                <a:tab pos="2636838" algn="ctr"/>
                <a:tab pos="5273675" algn="r"/>
              </a:tabLst>
              <a:defRPr/>
            </a:pPr>
            <a:endParaRPr lang="el-GR" sz="2400" dirty="0">
              <a:solidFill>
                <a:prstClr val="black"/>
              </a:solidFill>
              <a:latin typeface="Calibri"/>
              <a:cs typeface="Times New Roman" charset="0"/>
            </a:endParaRPr>
          </a:p>
          <a:p>
            <a:pPr>
              <a:tabLst>
                <a:tab pos="2636838" algn="ctr"/>
                <a:tab pos="5273675" algn="r"/>
              </a:tabLst>
              <a:defRPr/>
            </a:pPr>
            <a:r>
              <a:rPr lang="en-US" sz="2400" b="1" i="1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 b c </a:t>
            </a:r>
            <a:r>
              <a:rPr lang="en-US" sz="2400" b="1" i="1" dirty="0" err="1">
                <a:solidFill>
                  <a:prstClr val="black"/>
                </a:solidFill>
                <a:latin typeface="Calibri"/>
                <a:cs typeface="Courier New" pitchFamily="49" charset="0"/>
              </a:rPr>
              <a:t>Uminus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* b c * + :=</a:t>
            </a:r>
            <a:r>
              <a:rPr lang="en-US" sz="2400" b="1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</a:t>
            </a:r>
            <a:endParaRPr lang="el-GR" sz="2400" b="1" dirty="0">
              <a:solidFill>
                <a:prstClr val="black"/>
              </a:solidFill>
              <a:latin typeface="Calibri"/>
              <a:cs typeface="Courier New" pitchFamily="49" charset="0"/>
            </a:endParaRPr>
          </a:p>
          <a:p>
            <a:pPr>
              <a:tabLst>
                <a:tab pos="2636838" algn="ctr"/>
                <a:tab pos="5273675" algn="r"/>
              </a:tabLst>
              <a:defRPr/>
            </a:pPr>
            <a:endParaRPr lang="el-GR" sz="2400" dirty="0">
              <a:solidFill>
                <a:prstClr val="black"/>
              </a:solidFill>
              <a:latin typeface="Courier New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23850" y="2997200"/>
            <a:ext cx="2808288" cy="2582265"/>
            <a:chOff x="4283" y="4506"/>
            <a:chExt cx="3086" cy="3061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4535" y="5019"/>
              <a:ext cx="2834" cy="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5782" y="5018"/>
              <a:ext cx="79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sz="2200" b="0" dirty="0">
                  <a:solidFill>
                    <a:srgbClr val="000000"/>
                  </a:solidFill>
                  <a:latin typeface="Calibri"/>
                </a:rPr>
                <a:t>+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4977" y="6011"/>
              <a:ext cx="43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l-GR" sz="2200" b="0">
                  <a:solidFill>
                    <a:srgbClr val="000000"/>
                  </a:solidFill>
                  <a:latin typeface="Calibri"/>
                </a:rPr>
                <a:t>*</a:t>
              </a:r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6854" y="6812"/>
              <a:ext cx="439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sz="2200" b="0">
                  <a:solidFill>
                    <a:srgbClr val="000000"/>
                  </a:solidFill>
                  <a:latin typeface="Calibri"/>
                </a:rPr>
                <a:t>c</a:t>
              </a:r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6363" y="6011"/>
              <a:ext cx="37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l-GR" sz="2200" b="0">
                  <a:solidFill>
                    <a:srgbClr val="000000"/>
                  </a:solidFill>
                  <a:latin typeface="Calibri"/>
                </a:rPr>
                <a:t>*</a:t>
              </a:r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4778" y="6479"/>
              <a:ext cx="1268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sz="2200" b="0" dirty="0" err="1">
                  <a:solidFill>
                    <a:srgbClr val="000000"/>
                  </a:solidFill>
                  <a:latin typeface="Calibri"/>
                </a:rPr>
                <a:t>Uminus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>
              <a:off x="5227" y="5474"/>
              <a:ext cx="691" cy="53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5984" y="5474"/>
              <a:ext cx="440" cy="53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5226" y="6223"/>
              <a:ext cx="187" cy="29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6738" y="6395"/>
              <a:ext cx="297" cy="41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5918" y="6812"/>
              <a:ext cx="442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sz="2200" b="0">
                  <a:solidFill>
                    <a:srgbClr val="000000"/>
                  </a:solidFill>
                  <a:latin typeface="Calibri"/>
                </a:rPr>
                <a:t>b</a:t>
              </a:r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H="1">
              <a:off x="6110" y="6395"/>
              <a:ext cx="314" cy="41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5227" y="7183"/>
              <a:ext cx="43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sz="2200" b="0">
                  <a:solidFill>
                    <a:srgbClr val="000000"/>
                  </a:solidFill>
                  <a:latin typeface="Calibri"/>
                </a:rPr>
                <a:t>c</a:t>
              </a:r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4283" y="6488"/>
              <a:ext cx="439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l-GR" sz="2200" b="0">
                  <a:solidFill>
                    <a:srgbClr val="000000"/>
                  </a:solidFill>
                  <a:latin typeface="Calibri"/>
                </a:rPr>
                <a:t>b</a:t>
              </a:r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4662" y="6190"/>
              <a:ext cx="374" cy="23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4283" y="5194"/>
              <a:ext cx="439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sz="2200" b="0">
                  <a:solidFill>
                    <a:srgbClr val="000000"/>
                  </a:solidFill>
                  <a:latin typeface="Calibri"/>
                </a:rPr>
                <a:t>a</a:t>
              </a:r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H="1">
              <a:off x="4662" y="4811"/>
              <a:ext cx="565" cy="38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5127" y="4506"/>
              <a:ext cx="79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sz="2200" b="0">
                  <a:solidFill>
                    <a:srgbClr val="000000"/>
                  </a:solidFill>
                  <a:latin typeface="Calibri"/>
                </a:rPr>
                <a:t>:=</a:t>
              </a:r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5543" y="4811"/>
              <a:ext cx="312" cy="20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>
              <a:off x="5414" y="6901"/>
              <a:ext cx="0" cy="29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68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AST</a:t>
            </a:r>
            <a:r>
              <a:rPr lang="el-GR" sz="4400" dirty="0" smtClean="0"/>
              <a:t> &amp; </a:t>
            </a:r>
            <a:r>
              <a:rPr lang="el-GR" sz="4400" dirty="0"/>
              <a:t>αντίστοιχοι </a:t>
            </a:r>
            <a:r>
              <a:rPr lang="el-GR" sz="4400" dirty="0" err="1"/>
              <a:t>Άκυκλοι</a:t>
            </a:r>
            <a:r>
              <a:rPr lang="el-GR" sz="4400" dirty="0"/>
              <a:t> </a:t>
            </a:r>
            <a:r>
              <a:rPr lang="el-GR" sz="4400" dirty="0" smtClean="0"/>
              <a:t>Γράφοι  -Παράδειγμα</a:t>
            </a:r>
            <a:r>
              <a:rPr lang="el-GR" sz="3600" b="0" dirty="0" smtClean="0"/>
              <a:t> (1 από 2)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5288" y="1773238"/>
            <a:ext cx="2371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Πηγαίος κώδικα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ς</a:t>
            </a:r>
            <a:endParaRPr lang="en-GB" sz="24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323850" y="2349500"/>
            <a:ext cx="2952750" cy="331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0" dirty="0">
                <a:solidFill>
                  <a:prstClr val="black"/>
                </a:solidFill>
                <a:latin typeface="Courier New" panose="02070309020205020404" pitchFamily="49" charset="0"/>
              </a:rPr>
              <a:t>if (x &lt; y)</a:t>
            </a:r>
          </a:p>
          <a:p>
            <a:pPr eaLnBrk="1" hangingPunct="1">
              <a:spcBef>
                <a:spcPct val="20000"/>
              </a:spcBef>
            </a:pPr>
            <a:r>
              <a:rPr lang="en-US" b="0" dirty="0">
                <a:solidFill>
                  <a:prstClr val="black"/>
                </a:solidFill>
                <a:latin typeface="Courier New" panose="02070309020205020404" pitchFamily="49" charset="0"/>
              </a:rPr>
              <a:t>  x = 5*y +</a:t>
            </a:r>
            <a:r>
              <a:rPr lang="el-GR" b="0" dirty="0">
                <a:solidFill>
                  <a:prstClr val="black"/>
                </a:solidFill>
                <a:latin typeface="Courier New" panose="02070309020205020404" pitchFamily="49" charset="0"/>
              </a:rPr>
              <a:t>	</a:t>
            </a:r>
            <a:r>
              <a:rPr lang="en-US" b="0" dirty="0">
                <a:solidFill>
                  <a:prstClr val="black"/>
                </a:solidFill>
                <a:latin typeface="Courier New" panose="02070309020205020404" pitchFamily="49" charset="0"/>
              </a:rPr>
              <a:t>5*y/3;</a:t>
            </a:r>
          </a:p>
          <a:p>
            <a:pPr eaLnBrk="1" hangingPunct="1">
              <a:spcBef>
                <a:spcPct val="20000"/>
              </a:spcBef>
            </a:pPr>
            <a:r>
              <a:rPr lang="en-US" b="0" dirty="0">
                <a:solidFill>
                  <a:prstClr val="black"/>
                </a:solidFill>
                <a:latin typeface="Courier New" panose="02070309020205020404" pitchFamily="49" charset="0"/>
              </a:rPr>
              <a:t>else</a:t>
            </a:r>
          </a:p>
          <a:p>
            <a:pPr eaLnBrk="1" hangingPunct="1">
              <a:spcBef>
                <a:spcPct val="20000"/>
              </a:spcBef>
            </a:pPr>
            <a:r>
              <a:rPr lang="en-US" b="0" dirty="0">
                <a:solidFill>
                  <a:prstClr val="black"/>
                </a:solidFill>
                <a:latin typeface="Courier New" panose="02070309020205020404" pitchFamily="49" charset="0"/>
              </a:rPr>
              <a:t>  y = 5;</a:t>
            </a:r>
          </a:p>
          <a:p>
            <a:pPr eaLnBrk="1" hangingPunct="1">
              <a:spcBef>
                <a:spcPct val="20000"/>
              </a:spcBef>
            </a:pPr>
            <a:endParaRPr lang="el-GR" sz="900" b="0" dirty="0">
              <a:solidFill>
                <a:prstClr val="black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b="0" dirty="0" smtClean="0">
                <a:solidFill>
                  <a:prstClr val="black"/>
                </a:solidFill>
                <a:latin typeface="Courier New" panose="02070309020205020404" pitchFamily="49" charset="0"/>
              </a:rPr>
              <a:t>z </a:t>
            </a:r>
            <a:r>
              <a:rPr lang="en-US" b="0" dirty="0">
                <a:solidFill>
                  <a:prstClr val="black"/>
                </a:solidFill>
                <a:latin typeface="Courier New" panose="02070309020205020404" pitchFamily="49" charset="0"/>
              </a:rPr>
              <a:t>= </a:t>
            </a:r>
            <a:r>
              <a:rPr lang="en-US" b="0" dirty="0" err="1" smtClean="0">
                <a:solidFill>
                  <a:prstClr val="black"/>
                </a:solidFill>
                <a:latin typeface="Courier New" panose="02070309020205020404" pitchFamily="49" charset="0"/>
              </a:rPr>
              <a:t>z+w</a:t>
            </a:r>
            <a:r>
              <a:rPr lang="en-US" b="0" dirty="0" smtClean="0">
                <a:solidFill>
                  <a:prstClr val="black"/>
                </a:solidFill>
                <a:latin typeface="Courier New" panose="02070309020205020404" pitchFamily="49" charset="0"/>
              </a:rPr>
              <a:t>;</a:t>
            </a:r>
            <a:endParaRPr lang="en-US" b="0" dirty="0">
              <a:solidFill>
                <a:prstClr val="black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2514600" y="1797050"/>
            <a:ext cx="6428142" cy="4832350"/>
            <a:chOff x="2514600" y="1797050"/>
            <a:chExt cx="6428142" cy="4832350"/>
          </a:xfrm>
        </p:grpSpPr>
        <p:sp>
          <p:nvSpPr>
            <p:cNvPr id="7" name="Text Box 25"/>
            <p:cNvSpPr txBox="1">
              <a:spLocks noChangeArrowheads="1"/>
            </p:cNvSpPr>
            <p:nvPr/>
          </p:nvSpPr>
          <p:spPr bwMode="auto">
            <a:xfrm>
              <a:off x="5410200" y="1797050"/>
              <a:ext cx="14065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Courier New" panose="02070309020205020404" pitchFamily="49" charset="0"/>
                </a:rPr>
                <a:t>Statements</a:t>
              </a:r>
            </a:p>
          </p:txBody>
        </p:sp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2971800" y="3549650"/>
              <a:ext cx="3127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800" b="0">
                  <a:solidFill>
                    <a:prstClr val="black"/>
                  </a:solidFill>
                  <a:latin typeface="Times New Roman" panose="02020603050405020304" pitchFamily="18" charset="0"/>
                </a:rPr>
                <a:t>&lt;</a:t>
              </a:r>
            </a:p>
          </p:txBody>
        </p:sp>
        <p:sp>
          <p:nvSpPr>
            <p:cNvPr id="9" name="Text Box 27"/>
            <p:cNvSpPr txBox="1">
              <a:spLocks noChangeArrowheads="1"/>
            </p:cNvSpPr>
            <p:nvPr/>
          </p:nvSpPr>
          <p:spPr bwMode="auto">
            <a:xfrm>
              <a:off x="7162800" y="2659063"/>
              <a:ext cx="11350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Times New Roman" panose="02020603050405020304" pitchFamily="18" charset="0"/>
                </a:rPr>
                <a:t>AssignStmt</a:t>
              </a:r>
            </a:p>
          </p:txBody>
        </p:sp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8153400" y="3473450"/>
              <a:ext cx="2984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4038600" y="4921250"/>
              <a:ext cx="2857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Text Box 30"/>
            <p:cNvSpPr txBox="1">
              <a:spLocks noChangeArrowheads="1"/>
            </p:cNvSpPr>
            <p:nvPr/>
          </p:nvSpPr>
          <p:spPr bwMode="auto">
            <a:xfrm>
              <a:off x="6934200" y="3497263"/>
              <a:ext cx="2857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z</a:t>
              </a:r>
              <a:endParaRPr lang="en-US" sz="1600" b="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 flipH="1">
              <a:off x="7162800" y="30162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4" name="Rectangle 32"/>
            <p:cNvSpPr>
              <a:spLocks noChangeArrowheads="1"/>
            </p:cNvSpPr>
            <p:nvPr/>
          </p:nvSpPr>
          <p:spPr bwMode="auto">
            <a:xfrm>
              <a:off x="4419600" y="2559050"/>
              <a:ext cx="9175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 dirty="0" err="1">
                  <a:solidFill>
                    <a:prstClr val="black"/>
                  </a:solidFill>
                  <a:latin typeface="Courier New" panose="02070309020205020404" pitchFamily="49" charset="0"/>
                </a:rPr>
                <a:t>IfStmt</a:t>
              </a:r>
              <a:endParaRPr lang="en-US" sz="1600" b="0" dirty="0">
                <a:solidFill>
                  <a:prstClr val="black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4005263" y="3533775"/>
              <a:ext cx="11350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Times New Roman" panose="02020603050405020304" pitchFamily="18" charset="0"/>
                </a:rPr>
                <a:t>AssignStmt</a:t>
              </a:r>
            </a:p>
          </p:txBody>
        </p:sp>
        <p:sp>
          <p:nvSpPr>
            <p:cNvPr id="16" name="Rectangle 34"/>
            <p:cNvSpPr>
              <a:spLocks noChangeArrowheads="1"/>
            </p:cNvSpPr>
            <p:nvPr/>
          </p:nvSpPr>
          <p:spPr bwMode="auto">
            <a:xfrm>
              <a:off x="5410200" y="3549650"/>
              <a:ext cx="11350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Times New Roman" panose="02020603050405020304" pitchFamily="18" charset="0"/>
                </a:rPr>
                <a:t>AssignStmt</a:t>
              </a:r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 flipH="1">
              <a:off x="5562600" y="38544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 flipH="1">
              <a:off x="4114800" y="38544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9" name="Line 37"/>
            <p:cNvSpPr>
              <a:spLocks noChangeShapeType="1"/>
            </p:cNvSpPr>
            <p:nvPr/>
          </p:nvSpPr>
          <p:spPr bwMode="auto">
            <a:xfrm flipH="1">
              <a:off x="2667000" y="38544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" name="Line 38"/>
            <p:cNvSpPr>
              <a:spLocks noChangeShapeType="1"/>
            </p:cNvSpPr>
            <p:nvPr/>
          </p:nvSpPr>
          <p:spPr bwMode="auto">
            <a:xfrm flipH="1">
              <a:off x="7772400" y="37782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1" name="Line 39"/>
            <p:cNvSpPr>
              <a:spLocks noChangeShapeType="1"/>
            </p:cNvSpPr>
            <p:nvPr/>
          </p:nvSpPr>
          <p:spPr bwMode="auto">
            <a:xfrm>
              <a:off x="6096000" y="385445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2514600" y="4235450"/>
              <a:ext cx="2857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3" name="Rectangle 41"/>
            <p:cNvSpPr>
              <a:spLocks noChangeArrowheads="1"/>
            </p:cNvSpPr>
            <p:nvPr/>
          </p:nvSpPr>
          <p:spPr bwMode="auto">
            <a:xfrm>
              <a:off x="3962400" y="4235450"/>
              <a:ext cx="2857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4" name="Rectangle 42"/>
            <p:cNvSpPr>
              <a:spLocks noChangeArrowheads="1"/>
            </p:cNvSpPr>
            <p:nvPr/>
          </p:nvSpPr>
          <p:spPr bwMode="auto">
            <a:xfrm>
              <a:off x="5410200" y="4235450"/>
              <a:ext cx="2857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5" name="Line 43"/>
            <p:cNvSpPr>
              <a:spLocks noChangeShapeType="1"/>
            </p:cNvSpPr>
            <p:nvPr/>
          </p:nvSpPr>
          <p:spPr bwMode="auto">
            <a:xfrm>
              <a:off x="3200400" y="38544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6" name="Line 44"/>
            <p:cNvSpPr>
              <a:spLocks noChangeShapeType="1"/>
            </p:cNvSpPr>
            <p:nvPr/>
          </p:nvSpPr>
          <p:spPr bwMode="auto">
            <a:xfrm>
              <a:off x="4648200" y="38544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4876800" y="4235450"/>
              <a:ext cx="2984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28" name="Line 46"/>
            <p:cNvSpPr>
              <a:spLocks noChangeShapeType="1"/>
            </p:cNvSpPr>
            <p:nvPr/>
          </p:nvSpPr>
          <p:spPr bwMode="auto">
            <a:xfrm>
              <a:off x="5105400" y="45402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9" name="Line 47"/>
            <p:cNvSpPr>
              <a:spLocks noChangeShapeType="1"/>
            </p:cNvSpPr>
            <p:nvPr/>
          </p:nvSpPr>
          <p:spPr bwMode="auto">
            <a:xfrm>
              <a:off x="8382000" y="37782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8610600" y="4159250"/>
              <a:ext cx="3321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w</a:t>
              </a:r>
              <a:endParaRPr lang="en-US" sz="1600" b="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" name="Rectangle 49"/>
            <p:cNvSpPr>
              <a:spLocks noChangeArrowheads="1"/>
            </p:cNvSpPr>
            <p:nvPr/>
          </p:nvSpPr>
          <p:spPr bwMode="auto">
            <a:xfrm>
              <a:off x="7620000" y="4159250"/>
              <a:ext cx="2857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z</a:t>
              </a:r>
              <a:endParaRPr lang="en-US" sz="1600" b="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" name="Line 50"/>
            <p:cNvSpPr>
              <a:spLocks noChangeShapeType="1"/>
            </p:cNvSpPr>
            <p:nvPr/>
          </p:nvSpPr>
          <p:spPr bwMode="auto">
            <a:xfrm>
              <a:off x="7848600" y="30162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3" name="Rectangle 51"/>
            <p:cNvSpPr>
              <a:spLocks noChangeArrowheads="1"/>
            </p:cNvSpPr>
            <p:nvPr/>
          </p:nvSpPr>
          <p:spPr bwMode="auto">
            <a:xfrm>
              <a:off x="3429000" y="4235450"/>
              <a:ext cx="2857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34" name="Line 52"/>
            <p:cNvSpPr>
              <a:spLocks noChangeShapeType="1"/>
            </p:cNvSpPr>
            <p:nvPr/>
          </p:nvSpPr>
          <p:spPr bwMode="auto">
            <a:xfrm flipH="1">
              <a:off x="3200400" y="2863850"/>
              <a:ext cx="14478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5" name="Line 53"/>
            <p:cNvSpPr>
              <a:spLocks noChangeShapeType="1"/>
            </p:cNvSpPr>
            <p:nvPr/>
          </p:nvSpPr>
          <p:spPr bwMode="auto">
            <a:xfrm flipH="1">
              <a:off x="4648200" y="2863850"/>
              <a:ext cx="152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6" name="Line 54"/>
            <p:cNvSpPr>
              <a:spLocks noChangeShapeType="1"/>
            </p:cNvSpPr>
            <p:nvPr/>
          </p:nvSpPr>
          <p:spPr bwMode="auto">
            <a:xfrm>
              <a:off x="5029200" y="2863850"/>
              <a:ext cx="9144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7" name="Line 55"/>
            <p:cNvSpPr>
              <a:spLocks noChangeShapeType="1"/>
            </p:cNvSpPr>
            <p:nvPr/>
          </p:nvSpPr>
          <p:spPr bwMode="auto">
            <a:xfrm flipH="1">
              <a:off x="5029200" y="2101850"/>
              <a:ext cx="838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8" name="Line 56"/>
            <p:cNvSpPr>
              <a:spLocks noChangeShapeType="1"/>
            </p:cNvSpPr>
            <p:nvPr/>
          </p:nvSpPr>
          <p:spPr bwMode="auto">
            <a:xfrm>
              <a:off x="6248400" y="2101850"/>
              <a:ext cx="1371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9" name="Text Box 57"/>
            <p:cNvSpPr txBox="1">
              <a:spLocks noChangeArrowheads="1"/>
            </p:cNvSpPr>
            <p:nvPr/>
          </p:nvSpPr>
          <p:spPr bwMode="auto">
            <a:xfrm>
              <a:off x="5410200" y="4921250"/>
              <a:ext cx="3063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Courier New" panose="02070309020205020404" pitchFamily="49" charset="0"/>
                </a:rPr>
                <a:t>/</a:t>
              </a:r>
            </a:p>
          </p:txBody>
        </p:sp>
        <p:sp>
          <p:nvSpPr>
            <p:cNvPr id="40" name="Line 58"/>
            <p:cNvSpPr>
              <a:spLocks noChangeShapeType="1"/>
            </p:cNvSpPr>
            <p:nvPr/>
          </p:nvSpPr>
          <p:spPr bwMode="auto">
            <a:xfrm flipH="1">
              <a:off x="3733800" y="51498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41" name="Line 59"/>
            <p:cNvSpPr>
              <a:spLocks noChangeShapeType="1"/>
            </p:cNvSpPr>
            <p:nvPr/>
          </p:nvSpPr>
          <p:spPr bwMode="auto">
            <a:xfrm flipH="1">
              <a:off x="5105400" y="52260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42" name="Line 60"/>
            <p:cNvSpPr>
              <a:spLocks noChangeShapeType="1"/>
            </p:cNvSpPr>
            <p:nvPr/>
          </p:nvSpPr>
          <p:spPr bwMode="auto">
            <a:xfrm>
              <a:off x="4267200" y="51498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43" name="Line 61"/>
            <p:cNvSpPr>
              <a:spLocks noChangeShapeType="1"/>
            </p:cNvSpPr>
            <p:nvPr/>
          </p:nvSpPr>
          <p:spPr bwMode="auto">
            <a:xfrm>
              <a:off x="5638800" y="52260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44" name="Text Box 62"/>
            <p:cNvSpPr txBox="1">
              <a:spLocks noChangeArrowheads="1"/>
            </p:cNvSpPr>
            <p:nvPr/>
          </p:nvSpPr>
          <p:spPr bwMode="auto">
            <a:xfrm>
              <a:off x="3429000" y="5530850"/>
              <a:ext cx="4286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Courier New" panose="02070309020205020404" pitchFamily="49" charset="0"/>
                </a:rPr>
                <a:t> 5</a:t>
              </a:r>
            </a:p>
          </p:txBody>
        </p:sp>
        <p:sp>
          <p:nvSpPr>
            <p:cNvPr id="45" name="Rectangle 63"/>
            <p:cNvSpPr>
              <a:spLocks noChangeArrowheads="1"/>
            </p:cNvSpPr>
            <p:nvPr/>
          </p:nvSpPr>
          <p:spPr bwMode="auto">
            <a:xfrm>
              <a:off x="4495800" y="5530850"/>
              <a:ext cx="2857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46" name="Rectangle 64"/>
            <p:cNvSpPr>
              <a:spLocks noChangeArrowheads="1"/>
            </p:cNvSpPr>
            <p:nvPr/>
          </p:nvSpPr>
          <p:spPr bwMode="auto">
            <a:xfrm>
              <a:off x="5867400" y="5607050"/>
              <a:ext cx="3063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47" name="Text Box 65"/>
            <p:cNvSpPr txBox="1">
              <a:spLocks noChangeArrowheads="1"/>
            </p:cNvSpPr>
            <p:nvPr/>
          </p:nvSpPr>
          <p:spPr bwMode="auto">
            <a:xfrm>
              <a:off x="4953000" y="5683250"/>
              <a:ext cx="2857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48" name="Line 66"/>
            <p:cNvSpPr>
              <a:spLocks noChangeShapeType="1"/>
            </p:cNvSpPr>
            <p:nvPr/>
          </p:nvSpPr>
          <p:spPr bwMode="auto">
            <a:xfrm flipH="1">
              <a:off x="4648200" y="59118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49" name="Line 67"/>
            <p:cNvSpPr>
              <a:spLocks noChangeShapeType="1"/>
            </p:cNvSpPr>
            <p:nvPr/>
          </p:nvSpPr>
          <p:spPr bwMode="auto">
            <a:xfrm>
              <a:off x="5181600" y="59118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50" name="Text Box 68"/>
            <p:cNvSpPr txBox="1">
              <a:spLocks noChangeArrowheads="1"/>
            </p:cNvSpPr>
            <p:nvPr/>
          </p:nvSpPr>
          <p:spPr bwMode="auto">
            <a:xfrm>
              <a:off x="4343400" y="6292850"/>
              <a:ext cx="4286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Courier New" panose="02070309020205020404" pitchFamily="49" charset="0"/>
                </a:rPr>
                <a:t> 5</a:t>
              </a:r>
            </a:p>
          </p:txBody>
        </p:sp>
        <p:sp>
          <p:nvSpPr>
            <p:cNvPr id="51" name="Rectangle 69"/>
            <p:cNvSpPr>
              <a:spLocks noChangeArrowheads="1"/>
            </p:cNvSpPr>
            <p:nvPr/>
          </p:nvSpPr>
          <p:spPr bwMode="auto">
            <a:xfrm>
              <a:off x="5410200" y="6292850"/>
              <a:ext cx="2857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52" name="Line 70"/>
            <p:cNvSpPr>
              <a:spLocks noChangeShapeType="1"/>
            </p:cNvSpPr>
            <p:nvPr/>
          </p:nvSpPr>
          <p:spPr bwMode="auto">
            <a:xfrm flipH="1">
              <a:off x="4267200" y="4464050"/>
              <a:ext cx="609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53" name="Rectangle 71"/>
            <p:cNvSpPr>
              <a:spLocks noChangeArrowheads="1"/>
            </p:cNvSpPr>
            <p:nvPr/>
          </p:nvSpPr>
          <p:spPr bwMode="auto">
            <a:xfrm>
              <a:off x="6477000" y="4311650"/>
              <a:ext cx="3063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4860032" y="1268760"/>
            <a:ext cx="2271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Αντίστοιχο </a:t>
            </a:r>
            <a:r>
              <a:rPr lang="en-US" sz="2400" b="1" dirty="0" smtClean="0">
                <a:solidFill>
                  <a:srgbClr val="004A82"/>
                </a:solidFill>
                <a:latin typeface="Calibri"/>
              </a:rPr>
              <a:t>AST</a:t>
            </a: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 </a:t>
            </a:r>
            <a:endParaRPr lang="en-GB" sz="2400" b="1" dirty="0">
              <a:solidFill>
                <a:srgbClr val="004A82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2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AST</a:t>
            </a:r>
            <a:r>
              <a:rPr lang="el-GR" sz="4400" dirty="0" smtClean="0"/>
              <a:t> &amp; αντίστοιχοι </a:t>
            </a:r>
            <a:r>
              <a:rPr lang="el-GR" sz="4400" dirty="0" err="1" smtClean="0"/>
              <a:t>Άκυκλοι</a:t>
            </a:r>
            <a:r>
              <a:rPr lang="el-GR" sz="4400" dirty="0" smtClean="0"/>
              <a:t> Γράφοι  -Παράδειγμα</a:t>
            </a:r>
            <a:r>
              <a:rPr lang="el-GR" sz="4400" b="0" dirty="0" smtClean="0"/>
              <a:t> </a:t>
            </a:r>
            <a:r>
              <a:rPr lang="el-GR" sz="3200" b="0" dirty="0" smtClean="0"/>
              <a:t>(2 από 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1196975"/>
            <a:ext cx="8208962" cy="45402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lvl="1" indent="0" fontAlgn="auto">
              <a:spcAft>
                <a:spcPts val="0"/>
              </a:spcAft>
              <a:buFontTx/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Όταν γίνεται χρήση κατευθυνόμενων </a:t>
            </a:r>
            <a:r>
              <a:rPr lang="el-GR" sz="2400" dirty="0" err="1" smtClean="0">
                <a:solidFill>
                  <a:prstClr val="black"/>
                </a:solidFill>
              </a:rPr>
              <a:t>άκυκλων</a:t>
            </a:r>
            <a:r>
              <a:rPr lang="el-GR" sz="2400" dirty="0" smtClean="0">
                <a:solidFill>
                  <a:prstClr val="black"/>
                </a:solidFill>
              </a:rPr>
              <a:t> γράφων για την αναπαράσταση εκφράσεων χρησιμοποιείται ένας μόνο κόμβος για κάθε συγκεκριμένο τερματικό ή μη τερματικό: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347864" y="2616433"/>
            <a:ext cx="5796136" cy="4241567"/>
            <a:chOff x="3347864" y="2616433"/>
            <a:chExt cx="5796136" cy="4241567"/>
          </a:xfrm>
        </p:grpSpPr>
        <p:sp>
          <p:nvSpPr>
            <p:cNvPr id="20" name="TextBox 19"/>
            <p:cNvSpPr txBox="1"/>
            <p:nvPr/>
          </p:nvSpPr>
          <p:spPr>
            <a:xfrm>
              <a:off x="8797367" y="4941168"/>
              <a:ext cx="3466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w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81" name="Ομάδα 80"/>
            <p:cNvGrpSpPr/>
            <p:nvPr/>
          </p:nvGrpSpPr>
          <p:grpSpPr>
            <a:xfrm>
              <a:off x="3347864" y="2616433"/>
              <a:ext cx="5541590" cy="4241567"/>
              <a:chOff x="3356508" y="2358460"/>
              <a:chExt cx="5541590" cy="4241567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5868144" y="2358460"/>
                <a:ext cx="1607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Statements 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54335" y="3066990"/>
                <a:ext cx="9827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prstClr val="black"/>
                    </a:solidFill>
                    <a:latin typeface="Calibri"/>
                  </a:rPr>
                  <a:t>IfStmt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581551" y="3950974"/>
                <a:ext cx="1358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prstClr val="black"/>
                    </a:solidFill>
                    <a:latin typeface="Calibri"/>
                  </a:rPr>
                  <a:t>AssignStmt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868144" y="3960115"/>
                <a:ext cx="1358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prstClr val="black"/>
                    </a:solidFill>
                    <a:latin typeface="Calibri"/>
                  </a:rPr>
                  <a:t>AssignStmt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263935" y="3140050"/>
                <a:ext cx="1358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prstClr val="black"/>
                    </a:solidFill>
                    <a:latin typeface="Calibri"/>
                  </a:rPr>
                  <a:t>AssignStmt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244820" y="3934043"/>
                <a:ext cx="3466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z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325060" y="3819099"/>
                <a:ext cx="3466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-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356508" y="4607844"/>
                <a:ext cx="3466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latin typeface="Calibri"/>
                  </a:rPr>
                  <a:t>x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53136" y="4623384"/>
                <a:ext cx="3466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y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25261" y="5708793"/>
                <a:ext cx="3466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3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461437" y="4644044"/>
                <a:ext cx="3466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+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808070" y="5130626"/>
                <a:ext cx="3466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latin typeface="Calibri"/>
                  </a:rPr>
                  <a:t>/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737942" y="5526831"/>
                <a:ext cx="3466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*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766598" y="4016622"/>
                <a:ext cx="3466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&lt;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30" name="Ευθεία γραμμή σύνδεσης 29"/>
              <p:cNvCxnSpPr/>
              <p:nvPr/>
            </p:nvCxnSpPr>
            <p:spPr>
              <a:xfrm flipH="1">
                <a:off x="5634753" y="2693915"/>
                <a:ext cx="730374" cy="5034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Ευθεία γραμμή σύνδεσης 31"/>
              <p:cNvCxnSpPr/>
              <p:nvPr/>
            </p:nvCxnSpPr>
            <p:spPr>
              <a:xfrm flipH="1" flipV="1">
                <a:off x="6694455" y="2694744"/>
                <a:ext cx="1179034" cy="5568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Ευθεία γραμμή σύνδεσης 33"/>
              <p:cNvCxnSpPr/>
              <p:nvPr/>
            </p:nvCxnSpPr>
            <p:spPr>
              <a:xfrm flipV="1">
                <a:off x="7508335" y="3518102"/>
                <a:ext cx="313942" cy="4500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Ευθεία γραμμή σύνδεσης 35"/>
              <p:cNvCxnSpPr/>
              <p:nvPr/>
            </p:nvCxnSpPr>
            <p:spPr>
              <a:xfrm flipH="1" flipV="1">
                <a:off x="8085792" y="3535420"/>
                <a:ext cx="305965" cy="4015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Ευθεία γραμμή σύνδεσης 37"/>
              <p:cNvCxnSpPr/>
              <p:nvPr/>
            </p:nvCxnSpPr>
            <p:spPr>
              <a:xfrm flipH="1" flipV="1">
                <a:off x="8592133" y="4269668"/>
                <a:ext cx="305965" cy="4015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Ευθεία γραμμή σύνδεσης 38"/>
              <p:cNvCxnSpPr/>
              <p:nvPr/>
            </p:nvCxnSpPr>
            <p:spPr>
              <a:xfrm flipH="1" flipV="1">
                <a:off x="5625345" y="3420857"/>
                <a:ext cx="739782" cy="6326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Ευθύγραμμο βέλος σύνδεσης 41"/>
              <p:cNvCxnSpPr/>
              <p:nvPr/>
            </p:nvCxnSpPr>
            <p:spPr>
              <a:xfrm flipH="1">
                <a:off x="3967560" y="3388155"/>
                <a:ext cx="1300529" cy="75806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Ευθύγραμμο βέλος σύνδεσης 42"/>
              <p:cNvCxnSpPr/>
              <p:nvPr/>
            </p:nvCxnSpPr>
            <p:spPr>
              <a:xfrm>
                <a:off x="5284734" y="4301633"/>
                <a:ext cx="260996" cy="4730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Ευθύγραμμο βέλος σύνδεσης 44"/>
              <p:cNvCxnSpPr/>
              <p:nvPr/>
            </p:nvCxnSpPr>
            <p:spPr>
              <a:xfrm>
                <a:off x="3993101" y="4304634"/>
                <a:ext cx="319594" cy="45155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Ευθύγραμμο βέλος σύνδεσης 46"/>
              <p:cNvCxnSpPr/>
              <p:nvPr/>
            </p:nvCxnSpPr>
            <p:spPr>
              <a:xfrm>
                <a:off x="6022230" y="5402702"/>
                <a:ext cx="342897" cy="4075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Ευθύγραμμο βέλος σύνδεσης 48"/>
              <p:cNvCxnSpPr/>
              <p:nvPr/>
            </p:nvCxnSpPr>
            <p:spPr>
              <a:xfrm>
                <a:off x="5625159" y="4940910"/>
                <a:ext cx="285775" cy="29296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Ευθεία γραμμή σύνδεσης 50"/>
              <p:cNvCxnSpPr/>
              <p:nvPr/>
            </p:nvCxnSpPr>
            <p:spPr>
              <a:xfrm flipV="1">
                <a:off x="5268089" y="3443298"/>
                <a:ext cx="140866" cy="6637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Ευθύγραμμο βέλος σύνδεσης 53"/>
              <p:cNvCxnSpPr/>
              <p:nvPr/>
            </p:nvCxnSpPr>
            <p:spPr>
              <a:xfrm flipH="1">
                <a:off x="3524781" y="4360225"/>
                <a:ext cx="268801" cy="395961"/>
              </a:xfrm>
              <a:prstGeom prst="straightConnector1">
                <a:avLst/>
              </a:prstGeom>
              <a:ln w="34925">
                <a:solidFill>
                  <a:srgbClr val="82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Ευθύγραμμο βέλος σύνδεσης 56"/>
              <p:cNvCxnSpPr/>
              <p:nvPr/>
            </p:nvCxnSpPr>
            <p:spPr>
              <a:xfrm flipH="1">
                <a:off x="3582097" y="4282882"/>
                <a:ext cx="1491328" cy="525017"/>
              </a:xfrm>
              <a:prstGeom prst="straightConnector1">
                <a:avLst/>
              </a:prstGeom>
              <a:ln w="34925">
                <a:solidFill>
                  <a:srgbClr val="82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Ευθύγραμμο βέλος σύνδεσης 58"/>
              <p:cNvCxnSpPr/>
              <p:nvPr/>
            </p:nvCxnSpPr>
            <p:spPr>
              <a:xfrm flipH="1">
                <a:off x="4927462" y="4956091"/>
                <a:ext cx="611205" cy="664213"/>
              </a:xfrm>
              <a:prstGeom prst="straightConnector1">
                <a:avLst/>
              </a:prstGeom>
              <a:ln w="34925">
                <a:solidFill>
                  <a:srgbClr val="82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Ευθύγραμμο βέλος σύνδεσης 62"/>
              <p:cNvCxnSpPr/>
              <p:nvPr/>
            </p:nvCxnSpPr>
            <p:spPr>
              <a:xfrm flipH="1">
                <a:off x="5032078" y="5463579"/>
                <a:ext cx="826166" cy="244043"/>
              </a:xfrm>
              <a:prstGeom prst="straightConnector1">
                <a:avLst/>
              </a:prstGeom>
              <a:ln w="34925">
                <a:solidFill>
                  <a:srgbClr val="82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Ευθύγραμμο βέλος σύνδεσης 67"/>
              <p:cNvCxnSpPr/>
              <p:nvPr/>
            </p:nvCxnSpPr>
            <p:spPr>
              <a:xfrm flipH="1">
                <a:off x="4364620" y="4395163"/>
                <a:ext cx="1878271" cy="486350"/>
              </a:xfrm>
              <a:prstGeom prst="straightConnector1">
                <a:avLst/>
              </a:prstGeom>
              <a:ln w="28575">
                <a:solidFill>
                  <a:srgbClr val="82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Ευθύγραμμο βέλος σύνδεσης 68"/>
              <p:cNvCxnSpPr/>
              <p:nvPr/>
            </p:nvCxnSpPr>
            <p:spPr>
              <a:xfrm flipH="1">
                <a:off x="4565428" y="5791766"/>
                <a:ext cx="306560" cy="447754"/>
              </a:xfrm>
              <a:prstGeom prst="straightConnector1">
                <a:avLst/>
              </a:prstGeom>
              <a:ln>
                <a:solidFill>
                  <a:srgbClr val="82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Ελεύθερη σχεδίαση 73"/>
              <p:cNvSpPr/>
              <p:nvPr/>
            </p:nvSpPr>
            <p:spPr>
              <a:xfrm>
                <a:off x="4321743" y="5034013"/>
                <a:ext cx="596766" cy="1059632"/>
              </a:xfrm>
              <a:custGeom>
                <a:avLst/>
                <a:gdLst>
                  <a:gd name="connsiteX0" fmla="*/ 596766 w 596766"/>
                  <a:gd name="connsiteY0" fmla="*/ 866273 h 1059632"/>
                  <a:gd name="connsiteX1" fmla="*/ 567891 w 596766"/>
                  <a:gd name="connsiteY1" fmla="*/ 943275 h 1059632"/>
                  <a:gd name="connsiteX2" fmla="*/ 481263 w 596766"/>
                  <a:gd name="connsiteY2" fmla="*/ 1020278 h 1059632"/>
                  <a:gd name="connsiteX3" fmla="*/ 336884 w 596766"/>
                  <a:gd name="connsiteY3" fmla="*/ 1049153 h 1059632"/>
                  <a:gd name="connsiteX4" fmla="*/ 279133 w 596766"/>
                  <a:gd name="connsiteY4" fmla="*/ 1058779 h 1059632"/>
                  <a:gd name="connsiteX5" fmla="*/ 211756 w 596766"/>
                  <a:gd name="connsiteY5" fmla="*/ 1029903 h 1059632"/>
                  <a:gd name="connsiteX6" fmla="*/ 154004 w 596766"/>
                  <a:gd name="connsiteY6" fmla="*/ 895149 h 1059632"/>
                  <a:gd name="connsiteX7" fmla="*/ 105878 w 596766"/>
                  <a:gd name="connsiteY7" fmla="*/ 770021 h 1059632"/>
                  <a:gd name="connsiteX8" fmla="*/ 38501 w 596766"/>
                  <a:gd name="connsiteY8" fmla="*/ 529389 h 1059632"/>
                  <a:gd name="connsiteX9" fmla="*/ 19251 w 596766"/>
                  <a:gd name="connsiteY9" fmla="*/ 356134 h 1059632"/>
                  <a:gd name="connsiteX10" fmla="*/ 9625 w 596766"/>
                  <a:gd name="connsiteY10" fmla="*/ 86627 h 1059632"/>
                  <a:gd name="connsiteX11" fmla="*/ 0 w 596766"/>
                  <a:gd name="connsiteY11" fmla="*/ 0 h 105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6766" h="1059632">
                    <a:moveTo>
                      <a:pt x="596766" y="866273"/>
                    </a:moveTo>
                    <a:cubicBezTo>
                      <a:pt x="591953" y="891940"/>
                      <a:pt x="587141" y="917608"/>
                      <a:pt x="567891" y="943275"/>
                    </a:cubicBezTo>
                    <a:cubicBezTo>
                      <a:pt x="548640" y="968943"/>
                      <a:pt x="519764" y="1002632"/>
                      <a:pt x="481263" y="1020278"/>
                    </a:cubicBezTo>
                    <a:cubicBezTo>
                      <a:pt x="442762" y="1037924"/>
                      <a:pt x="370572" y="1042736"/>
                      <a:pt x="336884" y="1049153"/>
                    </a:cubicBezTo>
                    <a:cubicBezTo>
                      <a:pt x="303196" y="1055570"/>
                      <a:pt x="299988" y="1061987"/>
                      <a:pt x="279133" y="1058779"/>
                    </a:cubicBezTo>
                    <a:cubicBezTo>
                      <a:pt x="258278" y="1055571"/>
                      <a:pt x="232611" y="1057175"/>
                      <a:pt x="211756" y="1029903"/>
                    </a:cubicBezTo>
                    <a:cubicBezTo>
                      <a:pt x="190901" y="1002631"/>
                      <a:pt x="171650" y="938463"/>
                      <a:pt x="154004" y="895149"/>
                    </a:cubicBezTo>
                    <a:cubicBezTo>
                      <a:pt x="136358" y="851835"/>
                      <a:pt x="125128" y="830981"/>
                      <a:pt x="105878" y="770021"/>
                    </a:cubicBezTo>
                    <a:cubicBezTo>
                      <a:pt x="86628" y="709061"/>
                      <a:pt x="52939" y="598370"/>
                      <a:pt x="38501" y="529389"/>
                    </a:cubicBezTo>
                    <a:cubicBezTo>
                      <a:pt x="24063" y="460408"/>
                      <a:pt x="24064" y="429928"/>
                      <a:pt x="19251" y="356134"/>
                    </a:cubicBezTo>
                    <a:cubicBezTo>
                      <a:pt x="14438" y="282340"/>
                      <a:pt x="12833" y="145983"/>
                      <a:pt x="9625" y="86627"/>
                    </a:cubicBezTo>
                    <a:cubicBezTo>
                      <a:pt x="6417" y="27271"/>
                      <a:pt x="3208" y="13635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820000"/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Ελεύθερη σχεδίαση 76"/>
              <p:cNvSpPr/>
              <p:nvPr/>
            </p:nvSpPr>
            <p:spPr>
              <a:xfrm>
                <a:off x="4600876" y="4369869"/>
                <a:ext cx="1780673" cy="2040556"/>
              </a:xfrm>
              <a:custGeom>
                <a:avLst/>
                <a:gdLst>
                  <a:gd name="connsiteX0" fmla="*/ 1780673 w 1780673"/>
                  <a:gd name="connsiteY0" fmla="*/ 0 h 2040556"/>
                  <a:gd name="connsiteX1" fmla="*/ 1742172 w 1780673"/>
                  <a:gd name="connsiteY1" fmla="*/ 336885 h 2040556"/>
                  <a:gd name="connsiteX2" fmla="*/ 1626669 w 1780673"/>
                  <a:gd name="connsiteY2" fmla="*/ 702645 h 2040556"/>
                  <a:gd name="connsiteX3" fmla="*/ 1511166 w 1780673"/>
                  <a:gd name="connsiteY3" fmla="*/ 972152 h 2040556"/>
                  <a:gd name="connsiteX4" fmla="*/ 1318661 w 1780673"/>
                  <a:gd name="connsiteY4" fmla="*/ 1270535 h 2040556"/>
                  <a:gd name="connsiteX5" fmla="*/ 1087655 w 1780673"/>
                  <a:gd name="connsiteY5" fmla="*/ 1511167 h 2040556"/>
                  <a:gd name="connsiteX6" fmla="*/ 731520 w 1780673"/>
                  <a:gd name="connsiteY6" fmla="*/ 1819175 h 2040556"/>
                  <a:gd name="connsiteX7" fmla="*/ 279132 w 1780673"/>
                  <a:gd name="connsiteY7" fmla="*/ 1992430 h 2040556"/>
                  <a:gd name="connsiteX8" fmla="*/ 0 w 1780673"/>
                  <a:gd name="connsiteY8" fmla="*/ 2040556 h 204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0673" h="2040556">
                    <a:moveTo>
                      <a:pt x="1780673" y="0"/>
                    </a:moveTo>
                    <a:cubicBezTo>
                      <a:pt x="1774256" y="109889"/>
                      <a:pt x="1767839" y="219778"/>
                      <a:pt x="1742172" y="336885"/>
                    </a:cubicBezTo>
                    <a:cubicBezTo>
                      <a:pt x="1716505" y="453992"/>
                      <a:pt x="1665170" y="596767"/>
                      <a:pt x="1626669" y="702645"/>
                    </a:cubicBezTo>
                    <a:cubicBezTo>
                      <a:pt x="1588168" y="808523"/>
                      <a:pt x="1562501" y="877504"/>
                      <a:pt x="1511166" y="972152"/>
                    </a:cubicBezTo>
                    <a:cubicBezTo>
                      <a:pt x="1459831" y="1066800"/>
                      <a:pt x="1389246" y="1180699"/>
                      <a:pt x="1318661" y="1270535"/>
                    </a:cubicBezTo>
                    <a:cubicBezTo>
                      <a:pt x="1248076" y="1360371"/>
                      <a:pt x="1185512" y="1419727"/>
                      <a:pt x="1087655" y="1511167"/>
                    </a:cubicBezTo>
                    <a:cubicBezTo>
                      <a:pt x="989798" y="1602607"/>
                      <a:pt x="866274" y="1738965"/>
                      <a:pt x="731520" y="1819175"/>
                    </a:cubicBezTo>
                    <a:cubicBezTo>
                      <a:pt x="596766" y="1899385"/>
                      <a:pt x="401052" y="1955533"/>
                      <a:pt x="279132" y="1992430"/>
                    </a:cubicBezTo>
                    <a:cubicBezTo>
                      <a:pt x="157212" y="2029327"/>
                      <a:pt x="78606" y="2034941"/>
                      <a:pt x="0" y="2040556"/>
                    </a:cubicBezTo>
                  </a:path>
                </a:pathLst>
              </a:custGeom>
              <a:noFill/>
              <a:ln w="12700">
                <a:solidFill>
                  <a:srgbClr val="820000"/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Ελεύθερη σχεδίαση 77"/>
              <p:cNvSpPr/>
              <p:nvPr/>
            </p:nvSpPr>
            <p:spPr>
              <a:xfrm>
                <a:off x="7498080" y="4013735"/>
                <a:ext cx="1049154" cy="270484"/>
              </a:xfrm>
              <a:custGeom>
                <a:avLst/>
                <a:gdLst>
                  <a:gd name="connsiteX0" fmla="*/ 1049154 w 1049154"/>
                  <a:gd name="connsiteY0" fmla="*/ 0 h 270484"/>
                  <a:gd name="connsiteX1" fmla="*/ 856648 w 1049154"/>
                  <a:gd name="connsiteY1" fmla="*/ 134753 h 270484"/>
                  <a:gd name="connsiteX2" fmla="*/ 654518 w 1049154"/>
                  <a:gd name="connsiteY2" fmla="*/ 211756 h 270484"/>
                  <a:gd name="connsiteX3" fmla="*/ 365760 w 1049154"/>
                  <a:gd name="connsiteY3" fmla="*/ 269507 h 270484"/>
                  <a:gd name="connsiteX4" fmla="*/ 144379 w 1049154"/>
                  <a:gd name="connsiteY4" fmla="*/ 163629 h 270484"/>
                  <a:gd name="connsiteX5" fmla="*/ 28876 w 1049154"/>
                  <a:gd name="connsiteY5" fmla="*/ 67377 h 270484"/>
                  <a:gd name="connsiteX6" fmla="*/ 0 w 1049154"/>
                  <a:gd name="connsiteY6" fmla="*/ 28876 h 270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9154" h="270484">
                    <a:moveTo>
                      <a:pt x="1049154" y="0"/>
                    </a:moveTo>
                    <a:cubicBezTo>
                      <a:pt x="985787" y="49730"/>
                      <a:pt x="922421" y="99460"/>
                      <a:pt x="856648" y="134753"/>
                    </a:cubicBezTo>
                    <a:cubicBezTo>
                      <a:pt x="790875" y="170046"/>
                      <a:pt x="736333" y="189297"/>
                      <a:pt x="654518" y="211756"/>
                    </a:cubicBezTo>
                    <a:cubicBezTo>
                      <a:pt x="572703" y="234215"/>
                      <a:pt x="450783" y="277528"/>
                      <a:pt x="365760" y="269507"/>
                    </a:cubicBezTo>
                    <a:cubicBezTo>
                      <a:pt x="280737" y="261486"/>
                      <a:pt x="200526" y="197317"/>
                      <a:pt x="144379" y="163629"/>
                    </a:cubicBezTo>
                    <a:cubicBezTo>
                      <a:pt x="88232" y="129941"/>
                      <a:pt x="52939" y="89836"/>
                      <a:pt x="28876" y="67377"/>
                    </a:cubicBezTo>
                    <a:cubicBezTo>
                      <a:pt x="4813" y="44918"/>
                      <a:pt x="2406" y="36897"/>
                      <a:pt x="0" y="28876"/>
                    </a:cubicBezTo>
                  </a:path>
                </a:pathLst>
              </a:custGeom>
              <a:noFill/>
              <a:ln w="12700">
                <a:solidFill>
                  <a:srgbClr val="820000"/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337070" y="6199917"/>
                <a:ext cx="3466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5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52" name="Ομάδα 2"/>
          <p:cNvGrpSpPr/>
          <p:nvPr/>
        </p:nvGrpSpPr>
        <p:grpSpPr>
          <a:xfrm>
            <a:off x="0" y="2348880"/>
            <a:ext cx="5436096" cy="3583620"/>
            <a:chOff x="2514600" y="1797050"/>
            <a:chExt cx="6468357" cy="4935567"/>
          </a:xfrm>
        </p:grpSpPr>
        <p:sp>
          <p:nvSpPr>
            <p:cNvPr id="53" name="Text Box 25"/>
            <p:cNvSpPr txBox="1">
              <a:spLocks noChangeArrowheads="1"/>
            </p:cNvSpPr>
            <p:nvPr/>
          </p:nvSpPr>
          <p:spPr bwMode="auto">
            <a:xfrm>
              <a:off x="5410200" y="1797050"/>
              <a:ext cx="14065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Courier New" panose="02070309020205020404" pitchFamily="49" charset="0"/>
                </a:rPr>
                <a:t>Statements</a:t>
              </a:r>
            </a:p>
          </p:txBody>
        </p:sp>
        <p:sp>
          <p:nvSpPr>
            <p:cNvPr id="55" name="Text Box 26"/>
            <p:cNvSpPr txBox="1">
              <a:spLocks noChangeArrowheads="1"/>
            </p:cNvSpPr>
            <p:nvPr/>
          </p:nvSpPr>
          <p:spPr bwMode="auto">
            <a:xfrm>
              <a:off x="2971800" y="3549650"/>
              <a:ext cx="3127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800" b="0">
                  <a:solidFill>
                    <a:prstClr val="black"/>
                  </a:solidFill>
                  <a:latin typeface="Times New Roman" panose="02020603050405020304" pitchFamily="18" charset="0"/>
                </a:rPr>
                <a:t>&lt;</a:t>
              </a:r>
            </a:p>
          </p:txBody>
        </p:sp>
        <p:sp>
          <p:nvSpPr>
            <p:cNvPr id="56" name="Text Box 27"/>
            <p:cNvSpPr txBox="1">
              <a:spLocks noChangeArrowheads="1"/>
            </p:cNvSpPr>
            <p:nvPr/>
          </p:nvSpPr>
          <p:spPr bwMode="auto">
            <a:xfrm>
              <a:off x="7162800" y="2659063"/>
              <a:ext cx="1590788" cy="439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 dirty="0" err="1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AssignStmt</a:t>
              </a:r>
              <a:endParaRPr lang="en-US" sz="1600" b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8" name="Text Box 28"/>
            <p:cNvSpPr txBox="1">
              <a:spLocks noChangeArrowheads="1"/>
            </p:cNvSpPr>
            <p:nvPr/>
          </p:nvSpPr>
          <p:spPr bwMode="auto">
            <a:xfrm>
              <a:off x="8153400" y="3473450"/>
              <a:ext cx="2984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60" name="Text Box 29"/>
            <p:cNvSpPr txBox="1">
              <a:spLocks noChangeArrowheads="1"/>
            </p:cNvSpPr>
            <p:nvPr/>
          </p:nvSpPr>
          <p:spPr bwMode="auto">
            <a:xfrm>
              <a:off x="4038600" y="4921250"/>
              <a:ext cx="2857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61" name="Text Box 30"/>
            <p:cNvSpPr txBox="1">
              <a:spLocks noChangeArrowheads="1"/>
            </p:cNvSpPr>
            <p:nvPr/>
          </p:nvSpPr>
          <p:spPr bwMode="auto">
            <a:xfrm>
              <a:off x="6934200" y="3497263"/>
              <a:ext cx="309461" cy="439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rgbClr val="004A82"/>
                  </a:solidFill>
                  <a:latin typeface="Times New Roman" panose="02020603050405020304" pitchFamily="18" charset="0"/>
                </a:rPr>
                <a:t>z</a:t>
              </a:r>
              <a:endParaRPr lang="en-US" sz="1600" dirty="0">
                <a:solidFill>
                  <a:srgbClr val="004A8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" name="Line 31"/>
            <p:cNvSpPr>
              <a:spLocks noChangeShapeType="1"/>
            </p:cNvSpPr>
            <p:nvPr/>
          </p:nvSpPr>
          <p:spPr bwMode="auto">
            <a:xfrm flipH="1">
              <a:off x="7162800" y="30162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64" name="Rectangle 32"/>
            <p:cNvSpPr>
              <a:spLocks noChangeArrowheads="1"/>
            </p:cNvSpPr>
            <p:nvPr/>
          </p:nvSpPr>
          <p:spPr bwMode="auto">
            <a:xfrm>
              <a:off x="4419600" y="2559050"/>
              <a:ext cx="9175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 dirty="0" err="1">
                  <a:solidFill>
                    <a:prstClr val="black"/>
                  </a:solidFill>
                  <a:latin typeface="Courier New" panose="02070309020205020404" pitchFamily="49" charset="0"/>
                </a:rPr>
                <a:t>IfStmt</a:t>
              </a:r>
              <a:endParaRPr lang="en-US" sz="1600" b="0" dirty="0">
                <a:solidFill>
                  <a:prstClr val="black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4005263" y="3533775"/>
              <a:ext cx="1590788" cy="439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 dirty="0" err="1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AssignStmt</a:t>
              </a:r>
              <a:endParaRPr lang="en-US" sz="1600" b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5460556" y="3574218"/>
              <a:ext cx="1590788" cy="439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 dirty="0" err="1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AssignStmt</a:t>
              </a:r>
              <a:endParaRPr lang="en-US" sz="1600" b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0" name="Line 35"/>
            <p:cNvSpPr>
              <a:spLocks noChangeShapeType="1"/>
            </p:cNvSpPr>
            <p:nvPr/>
          </p:nvSpPr>
          <p:spPr bwMode="auto">
            <a:xfrm flipH="1">
              <a:off x="5562600" y="38544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71" name="Line 36"/>
            <p:cNvSpPr>
              <a:spLocks noChangeShapeType="1"/>
            </p:cNvSpPr>
            <p:nvPr/>
          </p:nvSpPr>
          <p:spPr bwMode="auto">
            <a:xfrm flipH="1">
              <a:off x="4114800" y="38544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72" name="Line 37"/>
            <p:cNvSpPr>
              <a:spLocks noChangeShapeType="1"/>
            </p:cNvSpPr>
            <p:nvPr/>
          </p:nvSpPr>
          <p:spPr bwMode="auto">
            <a:xfrm flipH="1">
              <a:off x="2667000" y="38544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73" name="Line 38"/>
            <p:cNvSpPr>
              <a:spLocks noChangeShapeType="1"/>
            </p:cNvSpPr>
            <p:nvPr/>
          </p:nvSpPr>
          <p:spPr bwMode="auto">
            <a:xfrm flipH="1">
              <a:off x="7772400" y="37782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75" name="Line 39"/>
            <p:cNvSpPr>
              <a:spLocks noChangeShapeType="1"/>
            </p:cNvSpPr>
            <p:nvPr/>
          </p:nvSpPr>
          <p:spPr bwMode="auto">
            <a:xfrm>
              <a:off x="6096000" y="385445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2" name="Rectangle 40"/>
            <p:cNvSpPr>
              <a:spLocks noChangeArrowheads="1"/>
            </p:cNvSpPr>
            <p:nvPr/>
          </p:nvSpPr>
          <p:spPr bwMode="auto">
            <a:xfrm>
              <a:off x="2514600" y="4235450"/>
              <a:ext cx="322039" cy="439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82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83" name="Rectangle 41"/>
            <p:cNvSpPr>
              <a:spLocks noChangeArrowheads="1"/>
            </p:cNvSpPr>
            <p:nvPr/>
          </p:nvSpPr>
          <p:spPr bwMode="auto">
            <a:xfrm>
              <a:off x="3962400" y="4235450"/>
              <a:ext cx="322039" cy="439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82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84" name="Rectangle 42"/>
            <p:cNvSpPr>
              <a:spLocks noChangeArrowheads="1"/>
            </p:cNvSpPr>
            <p:nvPr/>
          </p:nvSpPr>
          <p:spPr bwMode="auto">
            <a:xfrm>
              <a:off x="5410200" y="4235450"/>
              <a:ext cx="322039" cy="439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9BBB59">
                      <a:lumMod val="50000"/>
                    </a:srgbClr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85" name="Line 43"/>
            <p:cNvSpPr>
              <a:spLocks noChangeShapeType="1"/>
            </p:cNvSpPr>
            <p:nvPr/>
          </p:nvSpPr>
          <p:spPr bwMode="auto">
            <a:xfrm>
              <a:off x="3200400" y="38544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6" name="Line 44"/>
            <p:cNvSpPr>
              <a:spLocks noChangeShapeType="1"/>
            </p:cNvSpPr>
            <p:nvPr/>
          </p:nvSpPr>
          <p:spPr bwMode="auto">
            <a:xfrm>
              <a:off x="4648200" y="38544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7" name="Rectangle 45"/>
            <p:cNvSpPr>
              <a:spLocks noChangeArrowheads="1"/>
            </p:cNvSpPr>
            <p:nvPr/>
          </p:nvSpPr>
          <p:spPr bwMode="auto">
            <a:xfrm>
              <a:off x="4876800" y="4235450"/>
              <a:ext cx="2984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88" name="Line 46"/>
            <p:cNvSpPr>
              <a:spLocks noChangeShapeType="1"/>
            </p:cNvSpPr>
            <p:nvPr/>
          </p:nvSpPr>
          <p:spPr bwMode="auto">
            <a:xfrm>
              <a:off x="5105400" y="45402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9" name="Line 47"/>
            <p:cNvSpPr>
              <a:spLocks noChangeShapeType="1"/>
            </p:cNvSpPr>
            <p:nvPr/>
          </p:nvSpPr>
          <p:spPr bwMode="auto">
            <a:xfrm>
              <a:off x="8382000" y="37782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90" name="Rectangle 48"/>
            <p:cNvSpPr>
              <a:spLocks noChangeArrowheads="1"/>
            </p:cNvSpPr>
            <p:nvPr/>
          </p:nvSpPr>
          <p:spPr bwMode="auto">
            <a:xfrm>
              <a:off x="8610599" y="4159249"/>
              <a:ext cx="372358" cy="439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w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1" name="Rectangle 49"/>
            <p:cNvSpPr>
              <a:spLocks noChangeArrowheads="1"/>
            </p:cNvSpPr>
            <p:nvPr/>
          </p:nvSpPr>
          <p:spPr bwMode="auto">
            <a:xfrm>
              <a:off x="7620000" y="4159249"/>
              <a:ext cx="309461" cy="439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rgbClr val="004A82"/>
                  </a:solidFill>
                  <a:latin typeface="Times New Roman" panose="02020603050405020304" pitchFamily="18" charset="0"/>
                </a:rPr>
                <a:t>z</a:t>
              </a:r>
              <a:endParaRPr lang="en-US" sz="1600" dirty="0">
                <a:solidFill>
                  <a:srgbClr val="004A8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" name="Line 50"/>
            <p:cNvSpPr>
              <a:spLocks noChangeShapeType="1"/>
            </p:cNvSpPr>
            <p:nvPr/>
          </p:nvSpPr>
          <p:spPr bwMode="auto">
            <a:xfrm>
              <a:off x="7848600" y="30162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93" name="Rectangle 51"/>
            <p:cNvSpPr>
              <a:spLocks noChangeArrowheads="1"/>
            </p:cNvSpPr>
            <p:nvPr/>
          </p:nvSpPr>
          <p:spPr bwMode="auto">
            <a:xfrm>
              <a:off x="3429000" y="4235450"/>
              <a:ext cx="322039" cy="439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9BBB59">
                      <a:lumMod val="50000"/>
                    </a:srgbClr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94" name="Line 52"/>
            <p:cNvSpPr>
              <a:spLocks noChangeShapeType="1"/>
            </p:cNvSpPr>
            <p:nvPr/>
          </p:nvSpPr>
          <p:spPr bwMode="auto">
            <a:xfrm flipH="1">
              <a:off x="3200400" y="2863850"/>
              <a:ext cx="14478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95" name="Line 53"/>
            <p:cNvSpPr>
              <a:spLocks noChangeShapeType="1"/>
            </p:cNvSpPr>
            <p:nvPr/>
          </p:nvSpPr>
          <p:spPr bwMode="auto">
            <a:xfrm flipH="1">
              <a:off x="4648200" y="2863850"/>
              <a:ext cx="152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96" name="Line 54"/>
            <p:cNvSpPr>
              <a:spLocks noChangeShapeType="1"/>
            </p:cNvSpPr>
            <p:nvPr/>
          </p:nvSpPr>
          <p:spPr bwMode="auto">
            <a:xfrm>
              <a:off x="5029200" y="2863850"/>
              <a:ext cx="9144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97" name="Line 55"/>
            <p:cNvSpPr>
              <a:spLocks noChangeShapeType="1"/>
            </p:cNvSpPr>
            <p:nvPr/>
          </p:nvSpPr>
          <p:spPr bwMode="auto">
            <a:xfrm flipH="1">
              <a:off x="5029200" y="2101850"/>
              <a:ext cx="838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98" name="Line 56"/>
            <p:cNvSpPr>
              <a:spLocks noChangeShapeType="1"/>
            </p:cNvSpPr>
            <p:nvPr/>
          </p:nvSpPr>
          <p:spPr bwMode="auto">
            <a:xfrm>
              <a:off x="6248400" y="2101850"/>
              <a:ext cx="1371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99" name="Text Box 57"/>
            <p:cNvSpPr txBox="1">
              <a:spLocks noChangeArrowheads="1"/>
            </p:cNvSpPr>
            <p:nvPr/>
          </p:nvSpPr>
          <p:spPr bwMode="auto">
            <a:xfrm>
              <a:off x="5410200" y="4921250"/>
              <a:ext cx="3063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Courier New" panose="02070309020205020404" pitchFamily="49" charset="0"/>
                </a:rPr>
                <a:t>/</a:t>
              </a:r>
            </a:p>
          </p:txBody>
        </p:sp>
        <p:sp>
          <p:nvSpPr>
            <p:cNvPr id="100" name="Line 58"/>
            <p:cNvSpPr>
              <a:spLocks noChangeShapeType="1"/>
            </p:cNvSpPr>
            <p:nvPr/>
          </p:nvSpPr>
          <p:spPr bwMode="auto">
            <a:xfrm flipH="1">
              <a:off x="3733800" y="51498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1" name="Line 59"/>
            <p:cNvSpPr>
              <a:spLocks noChangeShapeType="1"/>
            </p:cNvSpPr>
            <p:nvPr/>
          </p:nvSpPr>
          <p:spPr bwMode="auto">
            <a:xfrm flipH="1">
              <a:off x="5105400" y="52260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" name="Line 60"/>
            <p:cNvSpPr>
              <a:spLocks noChangeShapeType="1"/>
            </p:cNvSpPr>
            <p:nvPr/>
          </p:nvSpPr>
          <p:spPr bwMode="auto">
            <a:xfrm>
              <a:off x="4267200" y="51498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" name="Line 61"/>
            <p:cNvSpPr>
              <a:spLocks noChangeShapeType="1"/>
            </p:cNvSpPr>
            <p:nvPr/>
          </p:nvSpPr>
          <p:spPr bwMode="auto">
            <a:xfrm>
              <a:off x="5638800" y="52260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4" name="Text Box 62"/>
            <p:cNvSpPr txBox="1">
              <a:spLocks noChangeArrowheads="1"/>
            </p:cNvSpPr>
            <p:nvPr/>
          </p:nvSpPr>
          <p:spPr bwMode="auto">
            <a:xfrm>
              <a:off x="3429000" y="5530850"/>
              <a:ext cx="4286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Courier New" panose="02070309020205020404" pitchFamily="49" charset="0"/>
                </a:rPr>
                <a:t> 5</a:t>
              </a:r>
            </a:p>
          </p:txBody>
        </p:sp>
        <p:sp>
          <p:nvSpPr>
            <p:cNvPr id="105" name="Rectangle 63"/>
            <p:cNvSpPr>
              <a:spLocks noChangeArrowheads="1"/>
            </p:cNvSpPr>
            <p:nvPr/>
          </p:nvSpPr>
          <p:spPr bwMode="auto">
            <a:xfrm>
              <a:off x="4495801" y="5530850"/>
              <a:ext cx="322039" cy="439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9BBB59">
                      <a:lumMod val="50000"/>
                    </a:srgbClr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06" name="Rectangle 64"/>
            <p:cNvSpPr>
              <a:spLocks noChangeArrowheads="1"/>
            </p:cNvSpPr>
            <p:nvPr/>
          </p:nvSpPr>
          <p:spPr bwMode="auto">
            <a:xfrm>
              <a:off x="5867400" y="5607050"/>
              <a:ext cx="3063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107" name="Text Box 65"/>
            <p:cNvSpPr txBox="1">
              <a:spLocks noChangeArrowheads="1"/>
            </p:cNvSpPr>
            <p:nvPr/>
          </p:nvSpPr>
          <p:spPr bwMode="auto">
            <a:xfrm>
              <a:off x="4953000" y="5683250"/>
              <a:ext cx="2857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08" name="Line 66"/>
            <p:cNvSpPr>
              <a:spLocks noChangeShapeType="1"/>
            </p:cNvSpPr>
            <p:nvPr/>
          </p:nvSpPr>
          <p:spPr bwMode="auto">
            <a:xfrm flipH="1">
              <a:off x="4648200" y="59118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9" name="Line 67"/>
            <p:cNvSpPr>
              <a:spLocks noChangeShapeType="1"/>
            </p:cNvSpPr>
            <p:nvPr/>
          </p:nvSpPr>
          <p:spPr bwMode="auto">
            <a:xfrm>
              <a:off x="5181600" y="591185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0" name="Text Box 68"/>
            <p:cNvSpPr txBox="1">
              <a:spLocks noChangeArrowheads="1"/>
            </p:cNvSpPr>
            <p:nvPr/>
          </p:nvSpPr>
          <p:spPr bwMode="auto">
            <a:xfrm>
              <a:off x="4343400" y="6292850"/>
              <a:ext cx="4286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Courier New" panose="02070309020205020404" pitchFamily="49" charset="0"/>
                </a:rPr>
                <a:t> 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/>
          </p:nvSpPr>
          <p:spPr bwMode="auto">
            <a:xfrm>
              <a:off x="5410200" y="6292850"/>
              <a:ext cx="322039" cy="439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9BBB59">
                      <a:lumMod val="50000"/>
                    </a:srgbClr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12" name="Line 70"/>
            <p:cNvSpPr>
              <a:spLocks noChangeShapeType="1"/>
            </p:cNvSpPr>
            <p:nvPr/>
          </p:nvSpPr>
          <p:spPr bwMode="auto">
            <a:xfrm flipH="1">
              <a:off x="4267200" y="4464050"/>
              <a:ext cx="609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13" name="Rectangle 71"/>
            <p:cNvSpPr>
              <a:spLocks noChangeArrowheads="1"/>
            </p:cNvSpPr>
            <p:nvPr/>
          </p:nvSpPr>
          <p:spPr bwMode="auto">
            <a:xfrm>
              <a:off x="6477000" y="4311650"/>
              <a:ext cx="3063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prstClr val="black"/>
                  </a:solidFill>
                  <a:latin typeface="Courier New" panose="02070309020205020404" pitchFamily="49" charset="0"/>
                </a:rPr>
                <a:t>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435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Γράφοι ροής </a:t>
            </a:r>
            <a:r>
              <a:rPr lang="el-GR" dirty="0" smtClean="0"/>
              <a:t>ελέγχου </a:t>
            </a:r>
            <a:r>
              <a:rPr lang="el-GR" sz="3200" b="0" dirty="0" smtClean="0"/>
              <a:t>(1 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/>
          <a:lstStyle/>
          <a:p>
            <a:r>
              <a:rPr lang="el-GR" sz="2400" dirty="0"/>
              <a:t>Οι κόμβοι ενός γράφου ροής ελέγχου είναι βασικά </a:t>
            </a:r>
            <a:r>
              <a:rPr lang="el-GR" sz="2400" dirty="0" err="1"/>
              <a:t>block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Βασικό </a:t>
            </a:r>
            <a:r>
              <a:rPr lang="el-GR" sz="2200" dirty="0" err="1"/>
              <a:t>block</a:t>
            </a:r>
            <a:r>
              <a:rPr lang="el-GR" sz="2200" dirty="0"/>
              <a:t> είναι μία σειρά εντολών που πάντα η εκτέλεσή τους αρχίζει από την πρώτη και τελειώνει στην τελευταία </a:t>
            </a:r>
            <a:r>
              <a:rPr lang="el-GR" sz="2200" dirty="0" smtClean="0"/>
              <a:t>από </a:t>
            </a:r>
            <a:r>
              <a:rPr lang="el-GR" sz="2200" dirty="0"/>
              <a:t>αυτές</a:t>
            </a:r>
          </a:p>
          <a:p>
            <a:pPr lvl="1">
              <a:spcBef>
                <a:spcPts val="1200"/>
              </a:spcBef>
            </a:pPr>
            <a:r>
              <a:rPr lang="el-GR" sz="2200" dirty="0"/>
              <a:t>Τα τόξα σε ένα γράφο ροής ελέγχου αναπαριστούν τη ροή ελέγχου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520" y="3667214"/>
            <a:ext cx="2792412" cy="1884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820000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b="0" dirty="0">
                <a:solidFill>
                  <a:prstClr val="black"/>
                </a:solidFill>
                <a:latin typeface="Courier New" panose="02070309020205020404" pitchFamily="49" charset="0"/>
              </a:rPr>
              <a:t>if (x &lt; y)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b="0" dirty="0">
                <a:solidFill>
                  <a:prstClr val="black"/>
                </a:solidFill>
                <a:latin typeface="Courier New" panose="02070309020205020404" pitchFamily="49" charset="0"/>
              </a:rPr>
              <a:t>  x = 5*y + 5*y/3;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b="0" dirty="0">
                <a:solidFill>
                  <a:prstClr val="black"/>
                </a:solidFill>
                <a:latin typeface="Courier New" panose="02070309020205020404" pitchFamily="49" charset="0"/>
              </a:rPr>
              <a:t>else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b="0" dirty="0">
                <a:solidFill>
                  <a:prstClr val="black"/>
                </a:solidFill>
                <a:latin typeface="Courier New" panose="02070309020205020404" pitchFamily="49" charset="0"/>
              </a:rPr>
              <a:t>  y = 5;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b="0" dirty="0" smtClean="0">
                <a:solidFill>
                  <a:prstClr val="black"/>
                </a:solidFill>
                <a:latin typeface="Courier New" panose="02070309020205020404" pitchFamily="49" charset="0"/>
              </a:rPr>
              <a:t>z </a:t>
            </a:r>
            <a:r>
              <a:rPr lang="en-US" sz="1800" b="0" dirty="0">
                <a:solidFill>
                  <a:prstClr val="black"/>
                </a:solidFill>
                <a:latin typeface="Courier New" panose="02070309020205020404" pitchFamily="49" charset="0"/>
              </a:rPr>
              <a:t>= </a:t>
            </a:r>
            <a:r>
              <a:rPr lang="en-US" sz="1800" b="0" dirty="0" err="1" smtClean="0">
                <a:solidFill>
                  <a:prstClr val="black"/>
                </a:solidFill>
                <a:latin typeface="Courier New" panose="02070309020205020404" pitchFamily="49" charset="0"/>
              </a:rPr>
              <a:t>z+w</a:t>
            </a:r>
            <a:r>
              <a:rPr lang="en-US" sz="1800" b="0" dirty="0" smtClean="0">
                <a:solidFill>
                  <a:prstClr val="black"/>
                </a:solidFill>
                <a:latin typeface="Courier New" panose="02070309020205020404" pitchFamily="49" charset="0"/>
              </a:rPr>
              <a:t>;</a:t>
            </a:r>
            <a:endParaRPr lang="en-US" sz="1800" b="0" dirty="0">
              <a:solidFill>
                <a:prstClr val="black"/>
              </a:solidFill>
              <a:latin typeface="Courier New" panose="02070309020205020404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339332" y="4103776"/>
            <a:ext cx="390683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/>
            <a:r>
              <a:rPr lang="en-US" sz="1600" b="0">
                <a:solidFill>
                  <a:prstClr val="black"/>
                </a:solidFill>
                <a:latin typeface="Courier New" panose="02070309020205020404" pitchFamily="49" charset="0"/>
              </a:rPr>
              <a:t>if (x &lt; y) goto B</a:t>
            </a:r>
            <a:r>
              <a:rPr lang="en-US" sz="1600" b="0" baseline="-25000">
                <a:solidFill>
                  <a:prstClr val="black"/>
                </a:solidFill>
                <a:latin typeface="Courier New" panose="02070309020205020404" pitchFamily="49" charset="0"/>
              </a:rPr>
              <a:t>1</a:t>
            </a:r>
            <a:r>
              <a:rPr lang="en-US" sz="1600" b="0">
                <a:solidFill>
                  <a:prstClr val="black"/>
                </a:solidFill>
                <a:latin typeface="Courier New" panose="02070309020205020404" pitchFamily="49" charset="0"/>
              </a:rPr>
              <a:t> else goto B</a:t>
            </a:r>
            <a:r>
              <a:rPr lang="en-US" sz="1600" b="0" baseline="-25000">
                <a:solidFill>
                  <a:prstClr val="black"/>
                </a:solidFill>
                <a:latin typeface="Courier New" panose="02070309020205020404" pitchFamily="49" charset="0"/>
              </a:rPr>
              <a:t>2</a:t>
            </a:r>
            <a:endParaRPr lang="en-US" sz="1600" b="0">
              <a:solidFill>
                <a:prstClr val="black"/>
              </a:solidFill>
              <a:latin typeface="Courier New" panose="02070309020205020404" pitchFamily="49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29732" y="5094376"/>
            <a:ext cx="202723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/>
            <a:r>
              <a:rPr lang="en-US" sz="1600" b="0">
                <a:solidFill>
                  <a:prstClr val="black"/>
                </a:solidFill>
                <a:latin typeface="Courier New" panose="02070309020205020404" pitchFamily="49" charset="0"/>
              </a:rPr>
              <a:t>x = 5*y + 5*y/3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615932" y="5094376"/>
            <a:ext cx="804863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/>
            <a:r>
              <a:rPr lang="en-US" sz="1600" b="0">
                <a:solidFill>
                  <a:prstClr val="black"/>
                </a:solidFill>
                <a:latin typeface="Courier New" panose="02070309020205020404" pitchFamily="49" charset="0"/>
              </a:rPr>
              <a:t>y = 5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710932" y="6008776"/>
            <a:ext cx="104933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/>
            <a:r>
              <a:rPr lang="en-US" sz="1600" b="0" dirty="0" smtClean="0">
                <a:solidFill>
                  <a:prstClr val="black"/>
                </a:solidFill>
                <a:latin typeface="Courier New" panose="02070309020205020404" pitchFamily="49" charset="0"/>
              </a:rPr>
              <a:t>z </a:t>
            </a:r>
            <a:r>
              <a:rPr lang="en-US" sz="1600" b="0" dirty="0">
                <a:solidFill>
                  <a:prstClr val="black"/>
                </a:solidFill>
                <a:latin typeface="Courier New" panose="02070309020205020404" pitchFamily="49" charset="0"/>
              </a:rPr>
              <a:t>= </a:t>
            </a:r>
            <a:r>
              <a:rPr lang="en-US" sz="1600" b="0" dirty="0" err="1" smtClean="0">
                <a:solidFill>
                  <a:prstClr val="black"/>
                </a:solidFill>
                <a:latin typeface="Courier New" panose="02070309020205020404" pitchFamily="49" charset="0"/>
              </a:rPr>
              <a:t>z+w</a:t>
            </a:r>
            <a:endParaRPr lang="en-US" sz="1600" b="0" dirty="0">
              <a:solidFill>
                <a:prstClr val="black"/>
              </a:solidFill>
              <a:latin typeface="Courier New" panose="02070309020205020404" pitchFamily="49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48732" y="4941976"/>
            <a:ext cx="39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/>
            <a:r>
              <a:rPr lang="en-US" sz="1600" b="0">
                <a:solidFill>
                  <a:prstClr val="black"/>
                </a:solidFill>
                <a:latin typeface="Courier New" panose="02070309020205020404" pitchFamily="49" charset="0"/>
              </a:rPr>
              <a:t>B</a:t>
            </a:r>
            <a:r>
              <a:rPr lang="en-US" sz="1600" b="0" baseline="-25000">
                <a:solidFill>
                  <a:prstClr val="blac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234932" y="4941976"/>
            <a:ext cx="39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/>
            <a:r>
              <a:rPr lang="en-US" sz="1600" b="0">
                <a:solidFill>
                  <a:prstClr val="black"/>
                </a:solidFill>
                <a:latin typeface="Courier New" panose="02070309020205020404" pitchFamily="49" charset="0"/>
              </a:rPr>
              <a:t>B</a:t>
            </a:r>
            <a:r>
              <a:rPr lang="en-US" sz="1600" b="0" baseline="-25000">
                <a:solidFill>
                  <a:prstClr val="blac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58332" y="3951376"/>
            <a:ext cx="39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/>
            <a:r>
              <a:rPr lang="en-US" sz="1600" b="0">
                <a:solidFill>
                  <a:prstClr val="black"/>
                </a:solidFill>
                <a:latin typeface="Courier New" panose="02070309020205020404" pitchFamily="49" charset="0"/>
              </a:rPr>
              <a:t>B</a:t>
            </a:r>
            <a:r>
              <a:rPr lang="en-US" sz="1600" b="0" baseline="-25000">
                <a:solidFill>
                  <a:prstClr val="blac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329932" y="5856376"/>
            <a:ext cx="39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/>
            <a:r>
              <a:rPr lang="en-US" sz="1600" b="0">
                <a:solidFill>
                  <a:prstClr val="black"/>
                </a:solidFill>
                <a:latin typeface="Courier New" panose="02070309020205020404" pitchFamily="49" charset="0"/>
              </a:rPr>
              <a:t>B</a:t>
            </a:r>
            <a:r>
              <a:rPr lang="en-US" sz="1600" b="0" baseline="-25000">
                <a:solidFill>
                  <a:prstClr val="blac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101332" y="5475376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6396732" y="5475376"/>
            <a:ext cx="1524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4872732" y="4484776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853932" y="4484776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1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Γράφοι ροής ελέγχου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Κάθε βασικό </a:t>
            </a:r>
            <a:r>
              <a:rPr lang="el-GR" sz="2400" dirty="0" err="1"/>
              <a:t>block</a:t>
            </a:r>
            <a:r>
              <a:rPr lang="el-GR" sz="2400" dirty="0"/>
              <a:t> περιλαμβάνει μία σειρά </a:t>
            </a:r>
            <a:r>
              <a:rPr lang="el-GR" sz="2400" dirty="0" smtClean="0"/>
              <a:t>εντολών,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 Δεν επιτρέπεται διαφυγή από το μέσο ενός </a:t>
            </a:r>
            <a:r>
              <a:rPr lang="el-GR" sz="2400" dirty="0" err="1" smtClean="0"/>
              <a:t>block</a:t>
            </a:r>
            <a:r>
              <a:rPr lang="el-GR" sz="2400" dirty="0" smtClean="0"/>
              <a:t>,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 Όταν γίνεται εκκίνηση της εκτέλεσης ενός </a:t>
            </a:r>
            <a:r>
              <a:rPr lang="el-GR" sz="2400" dirty="0" err="1"/>
              <a:t>block</a:t>
            </a:r>
            <a:r>
              <a:rPr lang="el-GR" sz="2400" dirty="0"/>
              <a:t> </a:t>
            </a:r>
            <a:r>
              <a:rPr lang="el-GR" sz="2400" dirty="0" smtClean="0"/>
              <a:t>τότε,  </a:t>
            </a:r>
            <a:r>
              <a:rPr lang="el-GR" sz="2400" dirty="0"/>
              <a:t>η εκτέλεση ολοκληρώνεται πάντα στην τελευταία εντολή </a:t>
            </a:r>
            <a:r>
              <a:rPr lang="el-GR" sz="2400" dirty="0" smtClean="0"/>
              <a:t>του.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1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Περιεχόμενα Μαθήματος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196752"/>
            <a:ext cx="7992888" cy="54006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Εισαγωγή στους Μεταφραστές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Γλώσσες &amp; Γραμματικές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Αυτόματα Αναγνώρισης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Λεκτική Ανάλυση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Συντακτική Ανάλυση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>
              <a:spcBef>
                <a:spcPts val="1800"/>
              </a:spcBef>
              <a:buFont typeface="+mj-lt"/>
              <a:buAutoNum type="romanLcPeriod"/>
            </a:pPr>
            <a:r>
              <a:rPr 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Γραμματικές – Γραμματικοί Κανόνες </a:t>
            </a:r>
          </a:p>
          <a:p>
            <a:pPr marL="914400" lvl="1" indent="-514350">
              <a:spcBef>
                <a:spcPts val="1800"/>
              </a:spcBef>
              <a:buFont typeface="+mj-lt"/>
              <a:buAutoNum type="romanLcPeriod"/>
            </a:pPr>
            <a:r>
              <a:rPr 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Δημιουργία Συντακτικών Αναλυτών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Σημασιολογική Ανάλυση &amp; Πίνακες Συμβόλων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/>
              <a:t>Παραγωγή Ενδιάμεσου Κώδικα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Βελτιστοποίηση Ενδιάμεσου Κώδικα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Παραγωγή &amp; Βελτιστοποίηση τελικού κώδικα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43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Κώδικας τριών διευθύνσεων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95232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sz="2400" dirty="0"/>
              <a:t>Η πιο «διαδεδομένη» ενδιάμεση γλώσσα που χρησιμοποιείται από την πλειοψηφία των κλασικών (με την ιστορική έννοια) μεταφραστών.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Χρησιμοποιεί εντολές  που συνδυάζουν το πολύ τρεις μεταβλητές (τρεις διευθύνσεις) για να υλοποιηθούν, όπως  οι:  +, - , &lt;, :=, </a:t>
            </a:r>
            <a:r>
              <a:rPr lang="el-GR" sz="2400" dirty="0" err="1"/>
              <a:t>goto</a:t>
            </a:r>
            <a:r>
              <a:rPr lang="el-GR" sz="2400" dirty="0"/>
              <a:t>, </a:t>
            </a:r>
            <a:r>
              <a:rPr lang="el-GR" sz="2400" dirty="0" err="1"/>
              <a:t>if</a:t>
            </a:r>
            <a:r>
              <a:rPr lang="el-GR" sz="2400" dirty="0"/>
              <a:t> , [] κλπ.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15616" y="4404702"/>
            <a:ext cx="2286000" cy="457200"/>
          </a:xfrm>
          <a:prstGeom prst="rect">
            <a:avLst/>
          </a:prstGeom>
          <a:solidFill>
            <a:schemeClr val="accent1">
              <a:alpha val="5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just" eaLnBrk="1" hangingPunct="1"/>
            <a:r>
              <a:rPr lang="en-US" sz="2400" b="0" dirty="0">
                <a:solidFill>
                  <a:prstClr val="black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b*b-4*a*c</a:t>
            </a:r>
            <a:r>
              <a:rPr lang="el-GR" sz="2400" b="0" dirty="0">
                <a:solidFill>
                  <a:prstClr val="black"/>
                </a:solidFill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076056" y="4005064"/>
            <a:ext cx="228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just" eaLnBrk="1" hangingPunct="1"/>
            <a:r>
              <a:rPr lang="en-GB" sz="2400" b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t1:=</a:t>
            </a:r>
            <a:r>
              <a:rPr lang="en-US" sz="2400" b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b* b</a:t>
            </a:r>
          </a:p>
          <a:p>
            <a:pPr algn="just" eaLnBrk="1" hangingPunct="1"/>
            <a:r>
              <a:rPr lang="en-US" sz="2400" b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t2:= 4*a</a:t>
            </a:r>
          </a:p>
          <a:p>
            <a:pPr algn="just" eaLnBrk="1" hangingPunct="1"/>
            <a:r>
              <a:rPr lang="en-US" sz="2400" b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t3:=t2* c</a:t>
            </a:r>
          </a:p>
          <a:p>
            <a:pPr algn="just" eaLnBrk="1" hangingPunct="1"/>
            <a:r>
              <a:rPr lang="en-US" sz="2400" b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t4:= t1-t3</a:t>
            </a:r>
            <a:endParaRPr lang="el-GR" sz="2400" b="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44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Εσωτερική μορφή ΚΤΔ με χρήση προσωρινών μεταβλητών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84213" y="2636838"/>
            <a:ext cx="3384550" cy="3095625"/>
            <a:chOff x="7248" y="8880"/>
            <a:chExt cx="4400" cy="3456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7248" y="10417"/>
              <a:ext cx="929" cy="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l-GR" sz="2000">
                  <a:solidFill>
                    <a:prstClr val="black"/>
                  </a:solidFill>
                  <a:latin typeface="Calibri"/>
                </a:rPr>
                <a:t>x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7248" y="9825"/>
              <a:ext cx="929" cy="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l-GR" sz="2000">
                  <a:solidFill>
                    <a:prstClr val="black"/>
                  </a:solidFill>
                  <a:latin typeface="Calibri"/>
                </a:rPr>
                <a:t>&lt;id&gt;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8177" y="8880"/>
              <a:ext cx="927" cy="4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Α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8144" y="9328"/>
              <a:ext cx="929" cy="4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l-GR" sz="2000">
                  <a:solidFill>
                    <a:prstClr val="black"/>
                  </a:solidFill>
                  <a:latin typeface="Calibri"/>
                </a:rPr>
                <a:t>*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9008" y="9841"/>
              <a:ext cx="927" cy="6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l-GR" sz="2000">
                  <a:solidFill>
                    <a:prstClr val="black"/>
                  </a:solidFill>
                  <a:latin typeface="Calibri"/>
                </a:rPr>
                <a:t>+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9871" y="10528"/>
              <a:ext cx="912" cy="4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l-GR" sz="2000">
                  <a:solidFill>
                    <a:prstClr val="black"/>
                  </a:solidFill>
                  <a:latin typeface="Calibri"/>
                </a:rPr>
                <a:t>^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224" y="11072"/>
              <a:ext cx="929" cy="4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l-GR" sz="2000">
                  <a:solidFill>
                    <a:prstClr val="black"/>
                  </a:solidFill>
                  <a:latin typeface="Calibri"/>
                </a:rPr>
                <a:t>y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9072" y="11856"/>
              <a:ext cx="927" cy="4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sz="2000">
                  <a:solidFill>
                    <a:prstClr val="black"/>
                  </a:solidFill>
                  <a:latin typeface="Calibri"/>
                </a:rPr>
                <a:t>y</a:t>
              </a:r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0719" y="11872"/>
              <a:ext cx="929" cy="4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l-GR" sz="2000">
                  <a:solidFill>
                    <a:prstClr val="black"/>
                  </a:solidFill>
                  <a:latin typeface="Calibri"/>
                </a:rPr>
                <a:t>z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8288" y="10544"/>
              <a:ext cx="929" cy="4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&lt;</a:t>
              </a:r>
              <a:r>
                <a:rPr lang="el-GR" sz="2000" dirty="0" err="1">
                  <a:solidFill>
                    <a:prstClr val="black"/>
                  </a:solidFill>
                  <a:latin typeface="Calibri"/>
                </a:rPr>
                <a:t>id</a:t>
              </a:r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&gt;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9089" y="11216"/>
              <a:ext cx="927" cy="4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l-GR" sz="2000">
                  <a:solidFill>
                    <a:prstClr val="black"/>
                  </a:solidFill>
                  <a:latin typeface="Calibri"/>
                </a:rPr>
                <a:t>&lt;id&gt;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0688" y="11280"/>
              <a:ext cx="927" cy="4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l-GR" sz="2000">
                  <a:solidFill>
                    <a:prstClr val="black"/>
                  </a:solidFill>
                  <a:latin typeface="Calibri"/>
                </a:rPr>
                <a:t>&lt;id&gt;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8624" y="9200"/>
              <a:ext cx="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7744" y="9584"/>
              <a:ext cx="816" cy="3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8624" y="9584"/>
              <a:ext cx="816" cy="3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7696" y="10224"/>
              <a:ext cx="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8752" y="10144"/>
              <a:ext cx="624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1152" y="11616"/>
              <a:ext cx="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9536" y="11616"/>
              <a:ext cx="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8720" y="10912"/>
              <a:ext cx="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H="1">
              <a:off x="9584" y="10848"/>
              <a:ext cx="624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9504" y="10160"/>
              <a:ext cx="624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10448" y="10880"/>
              <a:ext cx="624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29" name="Group 102"/>
          <p:cNvGraphicFramePr>
            <a:graphicFrameLocks/>
          </p:cNvGraphicFramePr>
          <p:nvPr/>
        </p:nvGraphicFramePr>
        <p:xfrm>
          <a:off x="4787900" y="2852738"/>
          <a:ext cx="2454275" cy="1416051"/>
        </p:xfrm>
        <a:graphic>
          <a:graphicData uri="http://schemas.openxmlformats.org/drawingml/2006/table">
            <a:tbl>
              <a:tblPr/>
              <a:tblGrid>
                <a:gridCol w="490538"/>
                <a:gridCol w="487362"/>
                <a:gridCol w="492125"/>
                <a:gridCol w="492125"/>
                <a:gridCol w="492125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(0)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^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(1)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(2)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Rectangle 86"/>
          <p:cNvSpPr>
            <a:spLocks noChangeArrowheads="1"/>
          </p:cNvSpPr>
          <p:nvPr/>
        </p:nvSpPr>
        <p:spPr bwMode="auto">
          <a:xfrm>
            <a:off x="323850" y="2001838"/>
            <a:ext cx="404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b="1" dirty="0">
                <a:solidFill>
                  <a:srgbClr val="004A82"/>
                </a:solidFill>
                <a:latin typeface="Calibri"/>
              </a:rPr>
              <a:t>Για την έκφραση 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x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 * (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y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 + </a:t>
            </a:r>
            <a:r>
              <a:rPr lang="en-GB" sz="2400" b="1" dirty="0">
                <a:solidFill>
                  <a:srgbClr val="004A82"/>
                </a:solidFill>
                <a:latin typeface="Calibri"/>
              </a:rPr>
              <a:t>y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 Λ z)</a:t>
            </a:r>
            <a:endParaRPr lang="en-GB" sz="24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31" name="AutoShape 87"/>
          <p:cNvSpPr>
            <a:spLocks noChangeArrowheads="1"/>
          </p:cNvSpPr>
          <p:nvPr/>
        </p:nvSpPr>
        <p:spPr bwMode="auto">
          <a:xfrm>
            <a:off x="5076056" y="1771975"/>
            <a:ext cx="1079351" cy="648345"/>
          </a:xfrm>
          <a:prstGeom prst="wedgeRoundRectCallout">
            <a:avLst>
              <a:gd name="adj1" fmla="val 30000"/>
              <a:gd name="adj2" fmla="val 13099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n-GB" b="0" dirty="0">
                <a:solidFill>
                  <a:prstClr val="black"/>
                </a:solidFill>
                <a:latin typeface="Calibri"/>
              </a:rPr>
              <a:t>1</a:t>
            </a:r>
            <a:r>
              <a:rPr lang="el-GR" b="0" baseline="30000" dirty="0">
                <a:solidFill>
                  <a:prstClr val="black"/>
                </a:solidFill>
                <a:latin typeface="Calibri"/>
              </a:rPr>
              <a:t>η</a:t>
            </a:r>
            <a:r>
              <a:rPr lang="el-GR" b="0" dirty="0">
                <a:solidFill>
                  <a:prstClr val="black"/>
                </a:solidFill>
                <a:latin typeface="Calibri"/>
              </a:rPr>
              <a:t> δ/</a:t>
            </a:r>
            <a:r>
              <a:rPr lang="el-GR" b="0" dirty="0" err="1">
                <a:solidFill>
                  <a:prstClr val="black"/>
                </a:solidFill>
                <a:latin typeface="Calibri"/>
              </a:rPr>
              <a:t>νση</a:t>
            </a:r>
            <a:endParaRPr lang="en-GB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AutoShape 88"/>
          <p:cNvSpPr>
            <a:spLocks noChangeArrowheads="1"/>
          </p:cNvSpPr>
          <p:nvPr/>
        </p:nvSpPr>
        <p:spPr bwMode="auto">
          <a:xfrm>
            <a:off x="7620000" y="3052454"/>
            <a:ext cx="1066800" cy="716580"/>
          </a:xfrm>
          <a:prstGeom prst="wedgeRoundRectCallout">
            <a:avLst>
              <a:gd name="adj1" fmla="val -152208"/>
              <a:gd name="adj2" fmla="val -3088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b="0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b="0" baseline="30000" dirty="0">
                <a:solidFill>
                  <a:prstClr val="black"/>
                </a:solidFill>
                <a:latin typeface="Calibri"/>
              </a:rPr>
              <a:t>η</a:t>
            </a:r>
            <a:r>
              <a:rPr lang="el-GR" b="0" dirty="0">
                <a:solidFill>
                  <a:prstClr val="black"/>
                </a:solidFill>
                <a:latin typeface="Calibri"/>
              </a:rPr>
              <a:t> δ/</a:t>
            </a:r>
            <a:r>
              <a:rPr lang="el-GR" b="0" dirty="0" err="1">
                <a:solidFill>
                  <a:prstClr val="black"/>
                </a:solidFill>
                <a:latin typeface="Calibri"/>
              </a:rPr>
              <a:t>νση</a:t>
            </a:r>
            <a:endParaRPr lang="en-GB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AutoShape 89"/>
          <p:cNvSpPr>
            <a:spLocks noChangeArrowheads="1"/>
          </p:cNvSpPr>
          <p:nvPr/>
        </p:nvSpPr>
        <p:spPr bwMode="auto">
          <a:xfrm>
            <a:off x="7092950" y="4292600"/>
            <a:ext cx="1943546" cy="1224632"/>
          </a:xfrm>
          <a:prstGeom prst="wedgeRoundRectCallout">
            <a:avLst>
              <a:gd name="adj1" fmla="val -50334"/>
              <a:gd name="adj2" fmla="val -15179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b="0" dirty="0">
                <a:solidFill>
                  <a:prstClr val="black"/>
                </a:solidFill>
                <a:latin typeface="Calibri"/>
              </a:rPr>
              <a:t>3</a:t>
            </a:r>
            <a:r>
              <a:rPr lang="el-GR" b="0" baseline="30000" dirty="0">
                <a:solidFill>
                  <a:prstClr val="black"/>
                </a:solidFill>
                <a:latin typeface="Calibri"/>
              </a:rPr>
              <a:t>η</a:t>
            </a:r>
            <a:r>
              <a:rPr lang="el-GR" b="0" dirty="0">
                <a:solidFill>
                  <a:prstClr val="black"/>
                </a:solidFill>
                <a:latin typeface="Calibri"/>
              </a:rPr>
              <a:t> δ/</a:t>
            </a:r>
            <a:r>
              <a:rPr lang="el-GR" b="0" dirty="0" err="1">
                <a:solidFill>
                  <a:prstClr val="black"/>
                </a:solidFill>
                <a:latin typeface="Calibri"/>
              </a:rPr>
              <a:t>νση</a:t>
            </a:r>
            <a:endParaRPr lang="el-GR" b="0" dirty="0">
              <a:solidFill>
                <a:prstClr val="black"/>
              </a:solidFill>
              <a:latin typeface="Calibri"/>
            </a:endParaRPr>
          </a:p>
          <a:p>
            <a:pPr algn="ctr" eaLnBrk="1" hangingPunct="1"/>
            <a:r>
              <a:rPr lang="el-GR" b="0" i="1" dirty="0">
                <a:solidFill>
                  <a:prstClr val="black"/>
                </a:solidFill>
                <a:latin typeface="Calibri"/>
              </a:rPr>
              <a:t>αποθήκευσης αποτελέσματος</a:t>
            </a:r>
            <a:endParaRPr lang="en-GB" b="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AutoShape 90"/>
          <p:cNvSpPr>
            <a:spLocks/>
          </p:cNvSpPr>
          <p:nvPr/>
        </p:nvSpPr>
        <p:spPr bwMode="auto">
          <a:xfrm>
            <a:off x="7235825" y="1330358"/>
            <a:ext cx="1908175" cy="1223590"/>
          </a:xfrm>
          <a:prstGeom prst="accentCallout1">
            <a:avLst>
              <a:gd name="adj1" fmla="val 10667"/>
              <a:gd name="adj2" fmla="val -5444"/>
              <a:gd name="adj3" fmla="val 145757"/>
              <a:gd name="adj4" fmla="val -57825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b="0" dirty="0">
                <a:solidFill>
                  <a:prstClr val="black"/>
                </a:solidFill>
                <a:latin typeface="Calibri"/>
              </a:rPr>
              <a:t>η δ/</a:t>
            </a:r>
            <a:r>
              <a:rPr lang="el-GR" b="0" dirty="0" err="1">
                <a:solidFill>
                  <a:prstClr val="black"/>
                </a:solidFill>
                <a:latin typeface="Calibri"/>
              </a:rPr>
              <a:t>νση</a:t>
            </a:r>
            <a:r>
              <a:rPr lang="el-GR" b="0" dirty="0">
                <a:solidFill>
                  <a:prstClr val="black"/>
                </a:solidFill>
                <a:latin typeface="Calibri"/>
              </a:rPr>
              <a:t> του </a:t>
            </a:r>
            <a:r>
              <a:rPr lang="en-US" b="0" dirty="0">
                <a:solidFill>
                  <a:prstClr val="black"/>
                </a:solidFill>
                <a:latin typeface="Calibri"/>
              </a:rPr>
              <a:t>y</a:t>
            </a:r>
            <a:r>
              <a:rPr lang="el-GR" b="0" dirty="0">
                <a:solidFill>
                  <a:prstClr val="black"/>
                </a:solidFill>
                <a:latin typeface="Calibri"/>
              </a:rPr>
              <a:t> στον πίνακα συμβόλων (</a:t>
            </a:r>
            <a:r>
              <a:rPr lang="en-US" b="0" dirty="0" err="1">
                <a:solidFill>
                  <a:prstClr val="black"/>
                </a:solidFill>
                <a:latin typeface="Calibri"/>
              </a:rPr>
              <a:t>lexdigval</a:t>
            </a:r>
            <a:r>
              <a:rPr lang="en-US" b="0" dirty="0">
                <a:solidFill>
                  <a:prstClr val="black"/>
                </a:solidFill>
                <a:latin typeface="Calibri"/>
              </a:rPr>
              <a:t>)</a:t>
            </a:r>
            <a:endParaRPr lang="el-GR" b="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853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Κώδικας τριών διευθύνσεων - τετράδες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 rot="21597665">
            <a:off x="541013" y="1946341"/>
            <a:ext cx="2362200" cy="3471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Συμβολικά</a:t>
            </a:r>
            <a:r>
              <a:rPr lang="el-GR" sz="2400" b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b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t1</a:t>
            </a:r>
            <a:r>
              <a:rPr lang="en-US" sz="2800" b="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:=-c</a:t>
            </a:r>
            <a:endParaRPr lang="en-US" sz="2800" b="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800" b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t2:=</a:t>
            </a:r>
            <a:r>
              <a:rPr lang="en-US" sz="2800" b="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b*t1</a:t>
            </a:r>
            <a:endParaRPr lang="en-US" sz="2800" b="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800" b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t3</a:t>
            </a:r>
            <a:r>
              <a:rPr lang="en-US" sz="2800" b="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:=-c</a:t>
            </a:r>
            <a:endParaRPr lang="en-US" sz="2800" b="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800" b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t4:=</a:t>
            </a:r>
            <a:r>
              <a:rPr lang="en-US" sz="2800" b="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b*t3</a:t>
            </a:r>
            <a:endParaRPr lang="en-US" sz="2800" b="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800" b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t5:=</a:t>
            </a:r>
            <a:r>
              <a:rPr lang="en-US" sz="2800" b="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t2+t4</a:t>
            </a:r>
            <a:endParaRPr lang="en-US" sz="2800" b="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800" b="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a:=t5</a:t>
            </a:r>
            <a:endParaRPr lang="el-GR" sz="2800" b="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6" name="Group 1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818333"/>
              </p:ext>
            </p:extLst>
          </p:nvPr>
        </p:nvGraphicFramePr>
        <p:xfrm>
          <a:off x="3491880" y="2204864"/>
          <a:ext cx="5038725" cy="4035428"/>
        </p:xfrm>
        <a:graphic>
          <a:graphicData uri="http://schemas.openxmlformats.org/drawingml/2006/table">
            <a:tbl>
              <a:tblPr/>
              <a:tblGrid>
                <a:gridCol w="792163"/>
                <a:gridCol w="1223962"/>
                <a:gridCol w="1006475"/>
                <a:gridCol w="1009650"/>
                <a:gridCol w="100647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arg1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arg2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uminus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uminus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AutoShape 77"/>
          <p:cNvSpPr>
            <a:spLocks/>
          </p:cNvSpPr>
          <p:nvPr/>
        </p:nvSpPr>
        <p:spPr bwMode="auto">
          <a:xfrm>
            <a:off x="6624043" y="980729"/>
            <a:ext cx="2519957" cy="1080120"/>
          </a:xfrm>
          <a:prstGeom prst="accentCallout1">
            <a:avLst>
              <a:gd name="adj1" fmla="val 10667"/>
              <a:gd name="adj2" fmla="val -5444"/>
              <a:gd name="adj3" fmla="val 184101"/>
              <a:gd name="adj4" fmla="val -3063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0" kern="0" dirty="0" smtClean="0">
                <a:solidFill>
                  <a:srgbClr val="000000"/>
                </a:solidFill>
                <a:latin typeface="Calibri"/>
              </a:rPr>
              <a:t>η δ/</a:t>
            </a:r>
            <a:r>
              <a:rPr lang="el-GR" sz="2200" b="0" kern="0" dirty="0" err="1" smtClean="0">
                <a:solidFill>
                  <a:srgbClr val="000000"/>
                </a:solidFill>
                <a:latin typeface="Calibri"/>
              </a:rPr>
              <a:t>νση </a:t>
            </a:r>
            <a:r>
              <a:rPr lang="el-GR" sz="2200" b="0" kern="0" dirty="0" smtClean="0">
                <a:solidFill>
                  <a:srgbClr val="000000"/>
                </a:solidFill>
                <a:latin typeface="Calibri"/>
              </a:rPr>
              <a:t>του </a:t>
            </a:r>
            <a:r>
              <a:rPr lang="en-GB" sz="2200" b="0" kern="0" dirty="0" smtClean="0">
                <a:solidFill>
                  <a:srgbClr val="000000"/>
                </a:solidFill>
                <a:latin typeface="Calibri"/>
              </a:rPr>
              <a:t>c</a:t>
            </a:r>
            <a:r>
              <a:rPr lang="el-GR" sz="2200" b="0" kern="0" dirty="0" smtClean="0">
                <a:solidFill>
                  <a:srgbClr val="000000"/>
                </a:solidFill>
                <a:latin typeface="Calibri"/>
              </a:rPr>
              <a:t> στον πίνακα συμβόλων (</a:t>
            </a:r>
            <a:r>
              <a:rPr lang="en-US" sz="2200" b="0" kern="0" dirty="0" err="1" smtClean="0">
                <a:solidFill>
                  <a:srgbClr val="000000"/>
                </a:solidFill>
                <a:latin typeface="Calibri"/>
              </a:rPr>
              <a:t>lexdigval</a:t>
            </a:r>
            <a:r>
              <a:rPr lang="en-US" sz="2200" b="0" kern="0" dirty="0" smtClean="0">
                <a:solidFill>
                  <a:srgbClr val="000000"/>
                </a:solidFill>
                <a:latin typeface="Calibri"/>
              </a:rPr>
              <a:t>)</a:t>
            </a:r>
            <a:endParaRPr lang="el-GR" sz="2200" b="0" kern="0" dirty="0" smtClean="0">
              <a:solidFill>
                <a:srgbClr val="00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95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γλώσσα των Τετράδων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Σύνταξη:</a:t>
            </a:r>
          </a:p>
          <a:p>
            <a:pPr marL="0" indent="0" algn="ctr"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n</a:t>
            </a:r>
            <a:r>
              <a:rPr lang="el-GR" sz="2400" b="1" dirty="0">
                <a:solidFill>
                  <a:srgbClr val="004A82"/>
                </a:solidFill>
              </a:rPr>
              <a:t>: </a:t>
            </a:r>
            <a:r>
              <a:rPr lang="el-GR" sz="2400" b="1" dirty="0" err="1">
                <a:solidFill>
                  <a:srgbClr val="004A82"/>
                </a:solidFill>
              </a:rPr>
              <a:t>op</a:t>
            </a:r>
            <a:r>
              <a:rPr lang="el-GR" sz="2400" b="1" dirty="0">
                <a:solidFill>
                  <a:srgbClr val="004A82"/>
                </a:solidFill>
              </a:rPr>
              <a:t>, x, y, z</a:t>
            </a:r>
          </a:p>
          <a:p>
            <a:pPr marL="0" indent="0" algn="r">
              <a:spcBef>
                <a:spcPts val="1200"/>
              </a:spcBef>
              <a:buNone/>
            </a:pPr>
            <a:r>
              <a:rPr lang="el-GR" sz="2400" dirty="0" smtClean="0"/>
              <a:t>όπου </a:t>
            </a:r>
            <a:r>
              <a:rPr lang="el-GR" sz="2400" dirty="0" err="1"/>
              <a:t>op</a:t>
            </a:r>
            <a:r>
              <a:rPr lang="el-GR" sz="2400" dirty="0"/>
              <a:t> όνομα εντολής και </a:t>
            </a:r>
            <a:r>
              <a:rPr lang="el-GR" sz="2400" dirty="0" err="1" smtClean="0"/>
              <a:t>x,y,z</a:t>
            </a:r>
            <a:r>
              <a:rPr lang="el-GR" sz="2400" dirty="0" smtClean="0"/>
              <a:t> δ/σεις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/>
              <a:t>Παράδειγμα</a:t>
            </a:r>
            <a:r>
              <a:rPr lang="el-GR" sz="2400" dirty="0" smtClean="0"/>
              <a:t>: </a:t>
            </a:r>
            <a:r>
              <a:rPr lang="el-GR" sz="2400" b="1" dirty="0">
                <a:solidFill>
                  <a:srgbClr val="004A82"/>
                </a:solidFill>
                <a:cs typeface="Times New Roman" panose="02020603050405020304" pitchFamily="18" charset="0"/>
              </a:rPr>
              <a:t>Πηγαίος </a:t>
            </a:r>
            <a:r>
              <a:rPr lang="el-GR" sz="2400" b="1" dirty="0" smtClean="0">
                <a:solidFill>
                  <a:srgbClr val="004A82"/>
                </a:solidFill>
                <a:cs typeface="Times New Roman" panose="02020603050405020304" pitchFamily="18" charset="0"/>
              </a:rPr>
              <a:t>κώδικας:  </a:t>
            </a:r>
            <a:r>
              <a:rPr lang="en-US" sz="2400" b="1" dirty="0">
                <a:solidFill>
                  <a:srgbClr val="004A8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b*b-4*a*c</a:t>
            </a:r>
            <a:r>
              <a:rPr lang="el-GR" sz="2400" b="1" dirty="0">
                <a:solidFill>
                  <a:srgbClr val="004A82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el-GR" sz="2400" dirty="0">
                <a:latin typeface="Arial" panose="020B0604020202020204" pitchFamily="34" charset="0"/>
                <a:cs typeface="Times New Roman" panose="02020603050405020304" pitchFamily="18" charset="0"/>
              </a:rPr>
              <a:t>Αντίστοιχος κώδικας σε μορφή τετράδων</a:t>
            </a:r>
            <a:r>
              <a:rPr lang="el-GR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l-GR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Times New Roman" panose="02020603050405020304" pitchFamily="18" charset="0"/>
              </a:rPr>
              <a:t>1: *, b, b, t1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Times New Roman" panose="02020603050405020304" pitchFamily="18" charset="0"/>
              </a:rPr>
              <a:t>2: *, 4 ,a, t2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Times New Roman" panose="02020603050405020304" pitchFamily="18" charset="0"/>
              </a:rPr>
              <a:t>3: *, t2, c, t3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Times New Roman" panose="02020603050405020304" pitchFamily="18" charset="0"/>
              </a:rPr>
              <a:t>4: -, t1, t3, t4</a:t>
            </a:r>
            <a:endParaRPr lang="el-GR" sz="2400" dirty="0">
              <a:latin typeface="Courier New" panose="02070309020205020404" pitchFamily="49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l-GR" sz="2400" dirty="0"/>
          </a:p>
          <a:p>
            <a:pPr marL="0" indent="0">
              <a:spcBef>
                <a:spcPts val="1200"/>
              </a:spcBef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24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Οι διευθύνσεις και εντολές των τετράδων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034680" cy="5040560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>
                <a:solidFill>
                  <a:srgbClr val="004A82"/>
                </a:solidFill>
              </a:rPr>
              <a:t>ΔΙΕΥΘΥΝΣΕΙΣ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Συμβολικό όνομα που αντιστοιχεί σε δείκτη προς την είσοδο του ονόματος στον πίνακα συμβόλων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Σταθερά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Προσωρινή μεταβλητή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272876" y="1484784"/>
            <a:ext cx="4560647" cy="389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sz="2400" b="1" dirty="0">
                <a:solidFill>
                  <a:srgbClr val="004A82"/>
                </a:solidFill>
                <a:latin typeface="Calibri"/>
              </a:rPr>
              <a:t>ΕΝΤΟΛΕΣ</a:t>
            </a:r>
            <a:endParaRPr lang="en-US" sz="2400" b="1" dirty="0">
              <a:solidFill>
                <a:srgbClr val="004A82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l-GR" sz="2400" dirty="0">
              <a:solidFill>
                <a:srgbClr val="C0504D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04A82"/>
                </a:solidFill>
                <a:latin typeface="Calibri"/>
              </a:rPr>
              <a:t>op</a:t>
            </a:r>
            <a:r>
              <a:rPr lang="en-US" sz="2400" b="1" i="1" dirty="0" smtClean="0">
                <a:solidFill>
                  <a:srgbClr val="C0504D"/>
                </a:solidFill>
                <a:latin typeface="Calibri"/>
              </a:rPr>
              <a:t> </a:t>
            </a:r>
            <a:r>
              <a:rPr lang="en-US" sz="2400" i="1" dirty="0" smtClean="0">
                <a:solidFill>
                  <a:srgbClr val="C0504D"/>
                </a:solidFill>
                <a:latin typeface="Calibri"/>
              </a:rPr>
              <a:t>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(op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+,-,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*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,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/,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	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%,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=,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 	       &lt;&gt;,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&lt;,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&gt;,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&gt;=,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&lt;=)</a:t>
            </a:r>
            <a:endParaRPr lang="el-GR" sz="2400" i="1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i="1" dirty="0">
                <a:solidFill>
                  <a:srgbClr val="004A82"/>
                </a:solidFill>
                <a:latin typeface="Calibri"/>
              </a:rPr>
              <a:t>:</a:t>
            </a:r>
            <a:r>
              <a:rPr lang="en-US" sz="2400" b="1" i="1" dirty="0">
                <a:solidFill>
                  <a:srgbClr val="004A82"/>
                </a:solidFill>
                <a:latin typeface="Calibri"/>
              </a:rPr>
              <a:t>=        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(a:=b)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4A82"/>
                </a:solidFill>
                <a:latin typeface="Calibri"/>
              </a:rPr>
              <a:t>array</a:t>
            </a:r>
            <a:r>
              <a:rPr lang="en-US" sz="2400" b="1" i="1" dirty="0">
                <a:solidFill>
                  <a:srgbClr val="C0504D"/>
                </a:solidFill>
                <a:latin typeface="Calibri"/>
              </a:rPr>
              <a:t> </a:t>
            </a:r>
            <a:r>
              <a:rPr lang="en-US" sz="2400" i="1" dirty="0">
                <a:solidFill>
                  <a:srgbClr val="C0504D"/>
                </a:solidFill>
                <a:latin typeface="Calibri"/>
              </a:rPr>
              <a:t>  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(x=y[</a:t>
            </a:r>
            <a:r>
              <a:rPr lang="en-US" sz="2400" i="1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])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4A82"/>
                </a:solidFill>
                <a:latin typeface="Calibri"/>
              </a:rPr>
              <a:t>jump </a:t>
            </a:r>
            <a:r>
              <a:rPr lang="en-US" sz="2400" i="1" dirty="0">
                <a:solidFill>
                  <a:srgbClr val="C0504D"/>
                </a:solidFill>
                <a:latin typeface="Calibri"/>
              </a:rPr>
              <a:t>   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(go to z)</a:t>
            </a:r>
            <a:endParaRPr lang="el-GR" sz="2400" i="1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4A82"/>
                </a:solidFill>
                <a:latin typeface="Calibri"/>
              </a:rPr>
              <a:t>if </a:t>
            </a:r>
            <a:r>
              <a:rPr lang="en-US" sz="2400" b="1" i="1" dirty="0">
                <a:solidFill>
                  <a:srgbClr val="C0504D"/>
                </a:solidFill>
                <a:latin typeface="Calibri"/>
              </a:rPr>
              <a:t> 	</a:t>
            </a:r>
            <a:r>
              <a:rPr lang="en-US" sz="2400" i="1" dirty="0">
                <a:solidFill>
                  <a:srgbClr val="C0504D"/>
                </a:solidFill>
                <a:latin typeface="Calibri"/>
              </a:rPr>
              <a:t>   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(if x go to 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4A82"/>
                </a:solidFill>
                <a:latin typeface="Calibri"/>
              </a:rPr>
              <a:t>label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4A82"/>
                </a:solidFill>
                <a:latin typeface="Calibri"/>
              </a:rPr>
              <a:t>call </a:t>
            </a:r>
            <a:r>
              <a:rPr lang="en-US" sz="2400" i="1" dirty="0">
                <a:solidFill>
                  <a:srgbClr val="C0504D"/>
                </a:solidFill>
                <a:latin typeface="Calibri"/>
              </a:rPr>
              <a:t> 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(call p(x1, x2, ..</a:t>
            </a:r>
            <a:r>
              <a:rPr lang="en-US" sz="2400" i="1" dirty="0" err="1">
                <a:solidFill>
                  <a:prstClr val="black"/>
                </a:solidFill>
                <a:latin typeface="Calibri"/>
              </a:rPr>
              <a:t>xn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))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7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Ειδική σύνταξη των </a:t>
            </a:r>
            <a:r>
              <a:rPr lang="el-GR" dirty="0" smtClean="0"/>
              <a:t>τετράδων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3411538" algn="l"/>
                <a:tab pos="4122738" algn="l"/>
              </a:tabLst>
            </a:pPr>
            <a:r>
              <a:rPr lang="el-GR" sz="2400" dirty="0"/>
              <a:t>ανάθεσης</a:t>
            </a:r>
            <a:r>
              <a:rPr lang="el-GR" sz="2400" b="1" dirty="0"/>
              <a:t> (:=), </a:t>
            </a:r>
            <a:r>
              <a:rPr lang="el-GR" sz="2400" b="1" dirty="0" smtClean="0"/>
              <a:t> </a:t>
            </a:r>
            <a:r>
              <a:rPr lang="en-GB" sz="2400" b="1" dirty="0" smtClean="0">
                <a:solidFill>
                  <a:srgbClr val="820000"/>
                </a:solidFill>
              </a:rPr>
              <a:t>n</a:t>
            </a:r>
            <a:r>
              <a:rPr lang="el-GR" sz="2400" b="1" dirty="0">
                <a:solidFill>
                  <a:srgbClr val="820000"/>
                </a:solidFill>
              </a:rPr>
              <a:t>: :=, </a:t>
            </a:r>
            <a:r>
              <a:rPr lang="en-GB" sz="2400" b="1" dirty="0">
                <a:solidFill>
                  <a:srgbClr val="820000"/>
                </a:solidFill>
              </a:rPr>
              <a:t>x</a:t>
            </a:r>
            <a:r>
              <a:rPr lang="el-GR" sz="2400" b="1" dirty="0">
                <a:solidFill>
                  <a:srgbClr val="820000"/>
                </a:solidFill>
              </a:rPr>
              <a:t>, _, </a:t>
            </a:r>
            <a:r>
              <a:rPr lang="en-GB" sz="2400" b="1" dirty="0">
                <a:solidFill>
                  <a:srgbClr val="820000"/>
                </a:solidFill>
              </a:rPr>
              <a:t>z</a:t>
            </a:r>
            <a:endParaRPr lang="es-ES" sz="2400" b="1" dirty="0">
              <a:solidFill>
                <a:srgbClr val="820000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3411538" algn="l"/>
                <a:tab pos="4122738" algn="l"/>
              </a:tabLst>
            </a:pPr>
            <a:r>
              <a:rPr lang="el-GR" sz="2400" dirty="0"/>
              <a:t>περιγραφής εισόδου πίνακα</a:t>
            </a:r>
            <a:r>
              <a:rPr lang="el-GR" sz="2400" b="1" dirty="0"/>
              <a:t> (=[]) , </a:t>
            </a:r>
            <a:r>
              <a:rPr lang="es-ES" sz="2400" b="1" dirty="0" smtClean="0">
                <a:solidFill>
                  <a:srgbClr val="820000"/>
                </a:solidFill>
              </a:rPr>
              <a:t>n</a:t>
            </a:r>
            <a:r>
              <a:rPr lang="es-ES" sz="2400" b="1" dirty="0">
                <a:solidFill>
                  <a:srgbClr val="820000"/>
                </a:solidFill>
              </a:rPr>
              <a:t>: =[], x, y, z</a:t>
            </a:r>
            <a:endParaRPr lang="pt-PT" sz="2400" b="1" dirty="0">
              <a:solidFill>
                <a:srgbClr val="820000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3411538" algn="l"/>
                <a:tab pos="4122738" algn="l"/>
              </a:tabLst>
            </a:pPr>
            <a:r>
              <a:rPr lang="el-GR" sz="2400" dirty="0"/>
              <a:t>μετακίνησης σε άλλη δ/</a:t>
            </a:r>
            <a:r>
              <a:rPr lang="el-GR" sz="2400" dirty="0" err="1"/>
              <a:t>νση</a:t>
            </a:r>
            <a:r>
              <a:rPr lang="el-GR" sz="2400" b="1" dirty="0"/>
              <a:t> (</a:t>
            </a:r>
            <a:r>
              <a:rPr lang="en-GB" sz="2400" b="1" dirty="0" err="1"/>
              <a:t>goto</a:t>
            </a:r>
            <a:r>
              <a:rPr lang="el-GR" sz="2400" b="1" dirty="0"/>
              <a:t> ή </a:t>
            </a:r>
            <a:r>
              <a:rPr lang="en-GB" sz="2400" b="1" dirty="0"/>
              <a:t>jump</a:t>
            </a:r>
            <a:r>
              <a:rPr lang="el-GR" sz="2400" b="1" dirty="0"/>
              <a:t>), </a:t>
            </a:r>
            <a:r>
              <a:rPr lang="el-GR" sz="2400" b="1" dirty="0" smtClean="0"/>
              <a:t> </a:t>
            </a:r>
            <a:r>
              <a:rPr lang="pt-PT" sz="2400" b="1" dirty="0" smtClean="0">
                <a:solidFill>
                  <a:srgbClr val="820000"/>
                </a:solidFill>
              </a:rPr>
              <a:t>n</a:t>
            </a:r>
            <a:r>
              <a:rPr lang="pt-PT" sz="2400" b="1" dirty="0">
                <a:solidFill>
                  <a:srgbClr val="820000"/>
                </a:solidFill>
              </a:rPr>
              <a:t>: goto,l, _, _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3411538" algn="l"/>
                <a:tab pos="4122738" algn="l"/>
              </a:tabLst>
            </a:pPr>
            <a:r>
              <a:rPr lang="el-GR" sz="2400" dirty="0"/>
              <a:t>αναφοράς σε ετικέτα</a:t>
            </a:r>
            <a:r>
              <a:rPr lang="el-GR" sz="2400" b="1" dirty="0"/>
              <a:t> (</a:t>
            </a:r>
            <a:r>
              <a:rPr lang="en-GB" sz="2400" b="1" dirty="0"/>
              <a:t>label</a:t>
            </a:r>
            <a:r>
              <a:rPr lang="el-GR" sz="2400" b="1" dirty="0"/>
              <a:t>), 	</a:t>
            </a:r>
            <a:r>
              <a:rPr lang="pt-PT" sz="2400" b="1" dirty="0" smtClean="0">
                <a:solidFill>
                  <a:srgbClr val="820000"/>
                </a:solidFill>
              </a:rPr>
              <a:t>n</a:t>
            </a:r>
            <a:r>
              <a:rPr lang="pt-PT" sz="2400" b="1" dirty="0">
                <a:solidFill>
                  <a:srgbClr val="820000"/>
                </a:solidFill>
              </a:rPr>
              <a:t>: label, l, _, _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3411538" algn="l"/>
                <a:tab pos="4122738" algn="l"/>
              </a:tabLst>
            </a:pPr>
            <a:r>
              <a:rPr lang="el-GR" sz="2400" dirty="0" smtClean="0"/>
              <a:t>Κλήσης </a:t>
            </a:r>
            <a:r>
              <a:rPr lang="el-GR" sz="2400" dirty="0" err="1"/>
              <a:t>υποπρογράμματος</a:t>
            </a:r>
            <a:r>
              <a:rPr lang="el-GR" sz="2400" b="1" dirty="0"/>
              <a:t>(</a:t>
            </a:r>
            <a:r>
              <a:rPr lang="en-GB" sz="2400" b="1" dirty="0"/>
              <a:t>call</a:t>
            </a:r>
            <a:r>
              <a:rPr lang="el-GR" sz="2400" b="1" dirty="0"/>
              <a:t>), </a:t>
            </a:r>
            <a:r>
              <a:rPr lang="pt-PT" sz="2400" b="1" dirty="0" smtClean="0">
                <a:solidFill>
                  <a:srgbClr val="820000"/>
                </a:solidFill>
              </a:rPr>
              <a:t>n</a:t>
            </a:r>
            <a:r>
              <a:rPr lang="pt-PT" sz="2400" b="1" dirty="0">
                <a:solidFill>
                  <a:srgbClr val="820000"/>
                </a:solidFill>
              </a:rPr>
              <a:t>: call, subprogramS </a:t>
            </a:r>
            <a:r>
              <a:rPr lang="el-GR" sz="2400" b="1" dirty="0">
                <a:solidFill>
                  <a:srgbClr val="820000"/>
                </a:solidFill>
              </a:rPr>
              <a:t>, _</a:t>
            </a:r>
            <a:r>
              <a:rPr lang="en-US" sz="2400" b="1" dirty="0">
                <a:solidFill>
                  <a:srgbClr val="820000"/>
                </a:solidFill>
              </a:rPr>
              <a:t>,</a:t>
            </a:r>
            <a:r>
              <a:rPr lang="el-GR" sz="2400" b="1" dirty="0">
                <a:solidFill>
                  <a:srgbClr val="820000"/>
                </a:solidFill>
              </a:rPr>
              <a:t> </a:t>
            </a:r>
            <a:r>
              <a:rPr lang="pt-PT" sz="2400" b="1" dirty="0" smtClean="0">
                <a:solidFill>
                  <a:srgbClr val="820000"/>
                </a:solidFill>
              </a:rPr>
              <a:t>_</a:t>
            </a:r>
            <a:endParaRPr lang="el-GR" sz="2400" b="1" dirty="0" smtClean="0">
              <a:solidFill>
                <a:srgbClr val="820000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3411538" algn="l"/>
                <a:tab pos="4122738" algn="l"/>
              </a:tabLst>
            </a:pPr>
            <a:r>
              <a:rPr lang="el-GR" sz="2400" dirty="0"/>
              <a:t>πέρασμα πραγματικών παραμέτρων</a:t>
            </a:r>
            <a:r>
              <a:rPr lang="el-GR" sz="2400" b="1" dirty="0"/>
              <a:t> (</a:t>
            </a:r>
            <a:r>
              <a:rPr lang="en-GB" sz="2400" b="1" dirty="0"/>
              <a:t>par</a:t>
            </a:r>
            <a:r>
              <a:rPr lang="el-GR" sz="2400" b="1" dirty="0"/>
              <a:t>),</a:t>
            </a:r>
            <a:r>
              <a:rPr lang="el-GR" sz="2000" b="1" dirty="0"/>
              <a:t> </a:t>
            </a:r>
            <a:r>
              <a:rPr lang="pt-PT" sz="2400" b="1" dirty="0" smtClean="0">
                <a:solidFill>
                  <a:srgbClr val="820000"/>
                </a:solidFill>
              </a:rPr>
              <a:t>n</a:t>
            </a:r>
            <a:r>
              <a:rPr lang="el-GR" sz="2400" b="1" dirty="0">
                <a:solidFill>
                  <a:srgbClr val="820000"/>
                </a:solidFill>
              </a:rPr>
              <a:t>: </a:t>
            </a:r>
            <a:r>
              <a:rPr lang="pt-PT" sz="2400" b="1" dirty="0">
                <a:solidFill>
                  <a:srgbClr val="820000"/>
                </a:solidFill>
              </a:rPr>
              <a:t>par</a:t>
            </a:r>
            <a:r>
              <a:rPr lang="el-GR" sz="2400" b="1" dirty="0">
                <a:solidFill>
                  <a:srgbClr val="820000"/>
                </a:solidFill>
              </a:rPr>
              <a:t>, </a:t>
            </a:r>
            <a:r>
              <a:rPr lang="pt-PT" sz="2400" b="1" dirty="0">
                <a:solidFill>
                  <a:srgbClr val="820000"/>
                </a:solidFill>
              </a:rPr>
              <a:t>x</a:t>
            </a:r>
            <a:r>
              <a:rPr lang="el-GR" sz="2400" b="1" dirty="0">
                <a:solidFill>
                  <a:srgbClr val="820000"/>
                </a:solidFill>
              </a:rPr>
              <a:t>, </a:t>
            </a:r>
            <a:r>
              <a:rPr lang="pt-PT" sz="2400" b="1" dirty="0">
                <a:solidFill>
                  <a:srgbClr val="820000"/>
                </a:solidFill>
              </a:rPr>
              <a:t>m</a:t>
            </a:r>
            <a:r>
              <a:rPr lang="el-GR" sz="2400" b="1" dirty="0">
                <a:solidFill>
                  <a:srgbClr val="820000"/>
                </a:solidFill>
              </a:rPr>
              <a:t>, _</a:t>
            </a:r>
            <a:r>
              <a:rPr lang="el-GR" sz="2800" b="1" dirty="0">
                <a:solidFill>
                  <a:srgbClr val="820000"/>
                </a:solidFill>
              </a:rPr>
              <a:t> </a:t>
            </a:r>
          </a:p>
          <a:p>
            <a:pPr marL="457200" lvl="1" indent="0">
              <a:lnSpc>
                <a:spcPct val="80000"/>
              </a:lnSpc>
              <a:spcBef>
                <a:spcPts val="2400"/>
              </a:spcBef>
              <a:buNone/>
              <a:tabLst>
                <a:tab pos="3411538" algn="l"/>
                <a:tab pos="4122738" algn="l"/>
              </a:tabLst>
            </a:pPr>
            <a:r>
              <a:rPr lang="el-GR" sz="2200" dirty="0"/>
              <a:t>(όπου το m μπορεί να πάρει τις ακόλουθες τιμές:</a:t>
            </a:r>
          </a:p>
          <a:p>
            <a:pPr lvl="1">
              <a:lnSpc>
                <a:spcPct val="80000"/>
              </a:lnSpc>
              <a:spcBef>
                <a:spcPts val="2400"/>
              </a:spcBef>
              <a:buFont typeface="Calibri" panose="020F0502020204030204" pitchFamily="34" charset="0"/>
              <a:buChar char="−"/>
              <a:tabLst>
                <a:tab pos="3411538" algn="l"/>
                <a:tab pos="4122738" algn="l"/>
              </a:tabLst>
            </a:pPr>
            <a:r>
              <a:rPr lang="el-GR" sz="2200" dirty="0" smtClean="0"/>
              <a:t>V </a:t>
            </a:r>
            <a:r>
              <a:rPr lang="el-GR" sz="2200" dirty="0"/>
              <a:t>: πέρασμα βάσει αξίας</a:t>
            </a:r>
          </a:p>
          <a:p>
            <a:pPr lvl="1">
              <a:lnSpc>
                <a:spcPct val="80000"/>
              </a:lnSpc>
              <a:spcBef>
                <a:spcPts val="2400"/>
              </a:spcBef>
              <a:buFont typeface="Calibri" panose="020F0502020204030204" pitchFamily="34" charset="0"/>
              <a:buChar char="−"/>
              <a:tabLst>
                <a:tab pos="3411538" algn="l"/>
                <a:tab pos="4122738" algn="l"/>
              </a:tabLst>
            </a:pPr>
            <a:r>
              <a:rPr lang="el-GR" sz="2200" dirty="0" smtClean="0"/>
              <a:t>R </a:t>
            </a:r>
            <a:r>
              <a:rPr lang="el-GR" sz="2200" dirty="0"/>
              <a:t>: πέρασμα βάσει αναφοράς</a:t>
            </a:r>
          </a:p>
          <a:p>
            <a:pPr lvl="1">
              <a:lnSpc>
                <a:spcPct val="80000"/>
              </a:lnSpc>
              <a:spcBef>
                <a:spcPts val="2400"/>
              </a:spcBef>
              <a:buFont typeface="Calibri" panose="020F0502020204030204" pitchFamily="34" charset="0"/>
              <a:buChar char="−"/>
              <a:tabLst>
                <a:tab pos="3411538" algn="l"/>
                <a:tab pos="4122738" algn="l"/>
              </a:tabLst>
            </a:pPr>
            <a:r>
              <a:rPr lang="el-GR" sz="2200" dirty="0" smtClean="0"/>
              <a:t>RET</a:t>
            </a:r>
            <a:r>
              <a:rPr lang="el-GR" sz="2200" dirty="0"/>
              <a:t>: καθορισμός της θέσης του αποτελέσματος συνάρτησης)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 typeface="Wingdings" panose="05000000000000000000" pitchFamily="2" charset="2"/>
              <a:buChar char="ü"/>
              <a:tabLst>
                <a:tab pos="3411538" algn="l"/>
                <a:tab pos="4122738" algn="l"/>
              </a:tabLst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31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Ειδική σύνταξη των τετράδων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3411538" algn="l"/>
                <a:tab pos="4122738" algn="l"/>
              </a:tabLst>
            </a:pPr>
            <a:r>
              <a:rPr lang="el-GR" sz="2400" dirty="0"/>
              <a:t>τερματισμού εκτέλεσης μονάδας</a:t>
            </a:r>
            <a:r>
              <a:rPr lang="el-GR" sz="2400" b="1" dirty="0"/>
              <a:t> (</a:t>
            </a:r>
            <a:r>
              <a:rPr lang="en-GB" sz="2400" b="1" dirty="0"/>
              <a:t>ret</a:t>
            </a:r>
            <a:r>
              <a:rPr lang="el-GR" sz="2400" b="1" dirty="0"/>
              <a:t>) </a:t>
            </a:r>
            <a:r>
              <a:rPr lang="pt-PT" sz="2400" b="1" dirty="0" smtClean="0">
                <a:solidFill>
                  <a:srgbClr val="820000"/>
                </a:solidFill>
              </a:rPr>
              <a:t>n</a:t>
            </a:r>
            <a:r>
              <a:rPr lang="el-GR" sz="2400" b="1" dirty="0">
                <a:solidFill>
                  <a:srgbClr val="820000"/>
                </a:solidFill>
              </a:rPr>
              <a:t>: </a:t>
            </a:r>
            <a:r>
              <a:rPr lang="en-GB" sz="2400" b="1" dirty="0">
                <a:solidFill>
                  <a:srgbClr val="820000"/>
                </a:solidFill>
              </a:rPr>
              <a:t>ret</a:t>
            </a:r>
            <a:r>
              <a:rPr lang="el-GR" sz="2400" b="1" dirty="0">
                <a:solidFill>
                  <a:srgbClr val="820000"/>
                </a:solidFill>
              </a:rPr>
              <a:t>, _, _, _ </a:t>
            </a:r>
            <a:r>
              <a:rPr lang="el-GR" sz="2400" dirty="0" smtClean="0"/>
              <a:t>(</a:t>
            </a:r>
            <a:r>
              <a:rPr lang="el-GR" sz="2400" dirty="0"/>
              <a:t>τερματισμός δομικής μονάδας)</a:t>
            </a:r>
            <a:endParaRPr lang="en-US" sz="2400" dirty="0"/>
          </a:p>
          <a:p>
            <a:pPr marL="365125" indent="0">
              <a:spcBef>
                <a:spcPts val="600"/>
              </a:spcBef>
              <a:spcAft>
                <a:spcPts val="600"/>
              </a:spcAft>
              <a:buNone/>
              <a:tabLst>
                <a:tab pos="3411538" algn="l"/>
                <a:tab pos="4122738" algn="l"/>
              </a:tabLst>
            </a:pPr>
            <a:r>
              <a:rPr lang="en-GB" sz="2400" b="1" dirty="0" smtClean="0">
                <a:solidFill>
                  <a:srgbClr val="820000"/>
                </a:solidFill>
              </a:rPr>
              <a:t>n</a:t>
            </a:r>
            <a:r>
              <a:rPr lang="el-GR" sz="2400" b="1" dirty="0">
                <a:solidFill>
                  <a:srgbClr val="820000"/>
                </a:solidFill>
              </a:rPr>
              <a:t>: </a:t>
            </a:r>
            <a:r>
              <a:rPr lang="en-GB" sz="2400" b="1" dirty="0" err="1">
                <a:solidFill>
                  <a:srgbClr val="820000"/>
                </a:solidFill>
              </a:rPr>
              <a:t>endu</a:t>
            </a:r>
            <a:r>
              <a:rPr lang="el-GR" sz="2400" b="1" dirty="0">
                <a:solidFill>
                  <a:srgbClr val="820000"/>
                </a:solidFill>
              </a:rPr>
              <a:t>, _, _, _  </a:t>
            </a:r>
          </a:p>
          <a:p>
            <a:pPr marL="365125" indent="0">
              <a:spcBef>
                <a:spcPts val="600"/>
              </a:spcBef>
              <a:spcAft>
                <a:spcPts val="600"/>
              </a:spcAft>
              <a:buNone/>
              <a:tabLst>
                <a:tab pos="3411538" algn="l"/>
                <a:tab pos="4122738" algn="l"/>
              </a:tabLst>
            </a:pPr>
            <a:r>
              <a:rPr lang="en-US" sz="2400" dirty="0" smtClean="0"/>
              <a:t>(</a:t>
            </a:r>
            <a:r>
              <a:rPr lang="el-GR" sz="2400" dirty="0"/>
              <a:t>επιστροφή στην αρχή της δομικής μονάδας από </a:t>
            </a:r>
            <a:r>
              <a:rPr lang="el-GR" sz="2400" dirty="0" err="1"/>
              <a:t>όπ</a:t>
            </a:r>
            <a:r>
              <a:rPr lang="en-US" sz="2400" dirty="0"/>
              <a:t>o</a:t>
            </a:r>
            <a:r>
              <a:rPr lang="el-GR" sz="2400" dirty="0"/>
              <a:t>υ έγινε </a:t>
            </a:r>
            <a:r>
              <a:rPr lang="el-GR" sz="2400" dirty="0" smtClean="0"/>
              <a:t>η κλήση</a:t>
            </a:r>
            <a:r>
              <a:rPr lang="el-GR" sz="2400" dirty="0"/>
              <a:t>)</a:t>
            </a: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7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γλώσσα των τριάδων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88232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Μια τριάδα διαθέτει μόνο δυο διευθύνσεις και συντάσσεται ως εξής:  </a:t>
            </a:r>
          </a:p>
          <a:p>
            <a:pPr marL="0" indent="0">
              <a:buNone/>
            </a:pPr>
            <a:r>
              <a:rPr lang="el-GR" sz="2400" b="1" dirty="0">
                <a:solidFill>
                  <a:srgbClr val="004A82"/>
                </a:solidFill>
              </a:rPr>
              <a:t>n:  </a:t>
            </a:r>
            <a:r>
              <a:rPr lang="el-GR" sz="2400" b="1" dirty="0" err="1">
                <a:solidFill>
                  <a:srgbClr val="004A82"/>
                </a:solidFill>
              </a:rPr>
              <a:t>op</a:t>
            </a:r>
            <a:r>
              <a:rPr lang="el-GR" sz="2400" b="1" dirty="0">
                <a:solidFill>
                  <a:srgbClr val="004A82"/>
                </a:solidFill>
              </a:rPr>
              <a:t>, arg1, </a:t>
            </a:r>
            <a:r>
              <a:rPr lang="el-GR" sz="2400" b="1" dirty="0" smtClean="0">
                <a:solidFill>
                  <a:srgbClr val="004A82"/>
                </a:solidFill>
              </a:rPr>
              <a:t>arg2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Για την έκφραση: 	x * (y + y ^  z)</a:t>
            </a:r>
          </a:p>
          <a:p>
            <a:pPr marL="0" indent="0">
              <a:buNone/>
            </a:pPr>
            <a:endParaRPr lang="el-GR" sz="2400" b="1" dirty="0">
              <a:solidFill>
                <a:srgbClr val="004A82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6" name="Group 2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585768"/>
              </p:ext>
            </p:extLst>
          </p:nvPr>
        </p:nvGraphicFramePr>
        <p:xfrm>
          <a:off x="395536" y="3861048"/>
          <a:ext cx="3810000" cy="1763713"/>
        </p:xfrm>
        <a:graphic>
          <a:graphicData uri="http://schemas.openxmlformats.org/drawingml/2006/table">
            <a:tbl>
              <a:tblPr/>
              <a:tblGrid>
                <a:gridCol w="762000"/>
                <a:gridCol w="755650"/>
                <a:gridCol w="765175"/>
                <a:gridCol w="763587"/>
                <a:gridCol w="763588"/>
              </a:tblGrid>
              <a:tr h="587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^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8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7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Ορθογώνιο 6"/>
          <p:cNvSpPr/>
          <p:nvPr/>
        </p:nvSpPr>
        <p:spPr>
          <a:xfrm>
            <a:off x="1691680" y="5805264"/>
            <a:ext cx="1348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Τετράδες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Group 2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904875"/>
              </p:ext>
            </p:extLst>
          </p:nvPr>
        </p:nvGraphicFramePr>
        <p:xfrm>
          <a:off x="5364088" y="3861048"/>
          <a:ext cx="2890838" cy="1728789"/>
        </p:xfrm>
        <a:graphic>
          <a:graphicData uri="http://schemas.openxmlformats.org/drawingml/2006/table">
            <a:tbl>
              <a:tblPr/>
              <a:tblGrid>
                <a:gridCol w="722313"/>
                <a:gridCol w="717550"/>
                <a:gridCol w="727075"/>
                <a:gridCol w="723900"/>
              </a:tblGrid>
              <a:tr h="554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^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4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0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Line 258"/>
          <p:cNvSpPr>
            <a:spLocks noChangeShapeType="1"/>
          </p:cNvSpPr>
          <p:nvPr/>
        </p:nvSpPr>
        <p:spPr bwMode="auto">
          <a:xfrm flipH="1" flipV="1">
            <a:off x="5579988" y="4076948"/>
            <a:ext cx="2087563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b="1" kern="0" smtClean="0">
              <a:solidFill>
                <a:srgbClr val="000000"/>
              </a:solidFill>
            </a:endParaRPr>
          </a:p>
        </p:txBody>
      </p:sp>
      <p:sp>
        <p:nvSpPr>
          <p:cNvPr id="13" name="Line 259"/>
          <p:cNvSpPr>
            <a:spLocks noChangeShapeType="1"/>
          </p:cNvSpPr>
          <p:nvPr/>
        </p:nvSpPr>
        <p:spPr bwMode="auto">
          <a:xfrm flipH="1" flipV="1">
            <a:off x="5579988" y="4653211"/>
            <a:ext cx="2016125" cy="57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b="1" kern="0" smtClean="0">
              <a:solidFill>
                <a:srgbClr val="000000"/>
              </a:solidFill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579988" y="5805263"/>
            <a:ext cx="2654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Αντίστοιχες τριάδες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6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τριάδων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824"/>
            <a:ext cx="2098576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Τριάδες</a:t>
            </a:r>
            <a:endParaRPr lang="en-US" sz="2400" b="1" dirty="0"/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:=-c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:=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b*t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2400" baseline="-25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:=-c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:=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b*t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:=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+t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a:=t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5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345813"/>
              </p:ext>
            </p:extLst>
          </p:nvPr>
        </p:nvGraphicFramePr>
        <p:xfrm>
          <a:off x="3585394" y="1628800"/>
          <a:ext cx="5111750" cy="3987802"/>
        </p:xfrm>
        <a:graphic>
          <a:graphicData uri="http://schemas.openxmlformats.org/drawingml/2006/table">
            <a:tbl>
              <a:tblPr/>
              <a:tblGrid>
                <a:gridCol w="1276350"/>
                <a:gridCol w="1279525"/>
                <a:gridCol w="1276350"/>
                <a:gridCol w="1279525"/>
              </a:tblGrid>
              <a:tr h="569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arg1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arg2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5683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uminus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(0)</a:t>
                      </a:r>
                      <a:endParaRPr kumimoji="0" lang="en-US" sz="2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uminus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83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(4)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9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(5)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assign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5525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light" panose="020B0402040204020203" pitchFamily="34" charset="0"/>
                        </a:rPr>
                        <a:t>(4)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26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Αφηρημένο συντακτικό δένδρο, συμβολικός κώδικας και αντίστοιχες </a:t>
            </a:r>
            <a:r>
              <a:rPr lang="el-GR" sz="3600" dirty="0" smtClean="0"/>
              <a:t>τριάδες </a:t>
            </a:r>
            <a:r>
              <a:rPr lang="el-GR" sz="3200" b="0" dirty="0" smtClean="0"/>
              <a:t>(1 </a:t>
            </a:r>
            <a:r>
              <a:rPr lang="el-GR" sz="3200" b="0" smtClean="0"/>
              <a:t>από 2)</a:t>
            </a:r>
            <a:r>
              <a:rPr lang="el-GR" sz="3600" smtClean="0"/>
              <a:t>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Για την έκφραση:</a:t>
            </a:r>
          </a:p>
          <a:p>
            <a:pPr marL="0" indent="0">
              <a:buNone/>
            </a:pPr>
            <a:r>
              <a:rPr lang="el-GR" sz="2400" b="1" dirty="0">
                <a:solidFill>
                  <a:srgbClr val="004A82"/>
                </a:solidFill>
              </a:rPr>
              <a:t>a:=b*-c+b*-c </a:t>
            </a:r>
            <a:r>
              <a:rPr lang="el-GR" sz="2400" dirty="0"/>
              <a:t>δημιουργείται ο δίπλα γραμμικός κώδικας τριάδων που αντιστοιχεί στο παρακάτω ΑΣΔ :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294163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707357" y="5846487"/>
            <a:ext cx="2718048" cy="801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l-GR" sz="2400" dirty="0">
                <a:solidFill>
                  <a:srgbClr val="000000"/>
                </a:solidFill>
                <a:latin typeface="Calibri"/>
              </a:rPr>
              <a:t>Όπου: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2400" b="1" dirty="0" err="1">
                <a:solidFill>
                  <a:srgbClr val="004A82"/>
                </a:solidFill>
                <a:latin typeface="Calibri"/>
              </a:rPr>
              <a:t>unminus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 id </a:t>
            </a:r>
            <a:r>
              <a:rPr lang="en-US" sz="2400" b="1" dirty="0" smtClean="0">
                <a:solidFill>
                  <a:srgbClr val="004A8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el-GR" sz="2400" b="1" dirty="0" smtClean="0">
                <a:solidFill>
                  <a:srgbClr val="004A8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4A82"/>
                </a:solidFill>
                <a:latin typeface="Calibri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rgbClr val="004A82"/>
                </a:solidFill>
                <a:latin typeface="Calibri"/>
                <a:cs typeface="Times New Roman" panose="02020603050405020304" pitchFamily="18" charset="0"/>
              </a:rPr>
              <a:t>id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63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Παραγωγή ενδιάμεσου κώδικα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H="1">
            <a:off x="5127848" y="4507632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l-GR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92611" y="3517032"/>
            <a:ext cx="2306637" cy="514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72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l-GR" sz="2000">
                <a:solidFill>
                  <a:prstClr val="black"/>
                </a:solidFill>
                <a:latin typeface="Calibri"/>
              </a:rPr>
              <a:t>Σχολιασμένο Παράγωγο δένδρο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7248" y="2602632"/>
            <a:ext cx="191135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ts val="100"/>
              </a:spcBef>
              <a:spcAft>
                <a:spcPts val="100"/>
              </a:spcAft>
              <a:defRPr/>
            </a:pPr>
            <a:r>
              <a:rPr lang="el-GR" sz="2000">
                <a:solidFill>
                  <a:prstClr val="black"/>
                </a:solidFill>
                <a:latin typeface="Calibri"/>
              </a:rPr>
              <a:t>ΠΙΝΑΚΑΣ ΣΥΜΒΟΛΩΝ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451448" y="4050432"/>
            <a:ext cx="3300413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2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l-GR" sz="2000">
                <a:solidFill>
                  <a:prstClr val="white"/>
                </a:solidFill>
                <a:latin typeface="Calibri"/>
              </a:rPr>
              <a:t>Παραγωγή Ενδιάμεσου Κώδικα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4827811" y="2064470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451448" y="2839170"/>
            <a:ext cx="3303588" cy="449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l-GR" sz="2000">
                <a:solidFill>
                  <a:prstClr val="black"/>
                </a:solidFill>
                <a:latin typeface="Calibri"/>
              </a:rPr>
              <a:t>Σημασιολογική Ανάλυση</a:t>
            </a: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927448" y="2678832"/>
            <a:ext cx="1395413" cy="428625"/>
          </a:xfrm>
          <a:custGeom>
            <a:avLst/>
            <a:gdLst>
              <a:gd name="T0" fmla="*/ 0 w 879"/>
              <a:gd name="T1" fmla="*/ 2147483647 h 270"/>
              <a:gd name="T2" fmla="*/ 2147483647 w 879"/>
              <a:gd name="T3" fmla="*/ 2147483647 h 270"/>
              <a:gd name="T4" fmla="*/ 2147483647 w 879"/>
              <a:gd name="T5" fmla="*/ 2147483647 h 270"/>
              <a:gd name="T6" fmla="*/ 2147483647 w 879"/>
              <a:gd name="T7" fmla="*/ 2147483647 h 270"/>
              <a:gd name="T8" fmla="*/ 2147483647 w 879"/>
              <a:gd name="T9" fmla="*/ 2147483647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9"/>
              <a:gd name="T16" fmla="*/ 0 h 270"/>
              <a:gd name="T17" fmla="*/ 879 w 879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9" h="270">
                <a:moveTo>
                  <a:pt x="0" y="100"/>
                </a:moveTo>
                <a:cubicBezTo>
                  <a:pt x="47" y="84"/>
                  <a:pt x="225" y="0"/>
                  <a:pt x="282" y="2"/>
                </a:cubicBezTo>
                <a:cubicBezTo>
                  <a:pt x="339" y="4"/>
                  <a:pt x="321" y="68"/>
                  <a:pt x="343" y="112"/>
                </a:cubicBezTo>
                <a:cubicBezTo>
                  <a:pt x="365" y="156"/>
                  <a:pt x="327" y="258"/>
                  <a:pt x="416" y="264"/>
                </a:cubicBezTo>
                <a:cubicBezTo>
                  <a:pt x="505" y="270"/>
                  <a:pt x="812" y="165"/>
                  <a:pt x="879" y="148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938686" y="2174007"/>
            <a:ext cx="1741487" cy="514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72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l-GR" sz="2000">
                <a:solidFill>
                  <a:prstClr val="black"/>
                </a:solidFill>
                <a:latin typeface="Calibri"/>
              </a:rPr>
              <a:t>Παράγωγο δένδρο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080281" y="2069232"/>
            <a:ext cx="49244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defRPr/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ΔΙΑΧΕΙΡΙΣΤΗΣ ΛΑΘΩΝ </a:t>
            </a: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 rot="1714941">
            <a:off x="1470248" y="3593232"/>
            <a:ext cx="1973263" cy="457200"/>
          </a:xfrm>
          <a:custGeom>
            <a:avLst/>
            <a:gdLst>
              <a:gd name="T0" fmla="*/ 0 w 879"/>
              <a:gd name="T1" fmla="*/ 2147483647 h 270"/>
              <a:gd name="T2" fmla="*/ 2147483647 w 879"/>
              <a:gd name="T3" fmla="*/ 2147483647 h 270"/>
              <a:gd name="T4" fmla="*/ 2147483647 w 879"/>
              <a:gd name="T5" fmla="*/ 2147483647 h 270"/>
              <a:gd name="T6" fmla="*/ 2147483647 w 879"/>
              <a:gd name="T7" fmla="*/ 2147483647 h 270"/>
              <a:gd name="T8" fmla="*/ 2147483647 w 879"/>
              <a:gd name="T9" fmla="*/ 2147483647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9"/>
              <a:gd name="T16" fmla="*/ 0 h 270"/>
              <a:gd name="T17" fmla="*/ 879 w 879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9" h="270">
                <a:moveTo>
                  <a:pt x="0" y="100"/>
                </a:moveTo>
                <a:cubicBezTo>
                  <a:pt x="47" y="84"/>
                  <a:pt x="225" y="0"/>
                  <a:pt x="282" y="2"/>
                </a:cubicBezTo>
                <a:cubicBezTo>
                  <a:pt x="339" y="4"/>
                  <a:pt x="321" y="68"/>
                  <a:pt x="343" y="112"/>
                </a:cubicBezTo>
                <a:cubicBezTo>
                  <a:pt x="365" y="156"/>
                  <a:pt x="327" y="258"/>
                  <a:pt x="416" y="264"/>
                </a:cubicBezTo>
                <a:cubicBezTo>
                  <a:pt x="505" y="270"/>
                  <a:pt x="812" y="165"/>
                  <a:pt x="879" y="148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308448" y="4812432"/>
            <a:ext cx="2057400" cy="514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72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l-GR" sz="2000">
                <a:solidFill>
                  <a:prstClr val="black"/>
                </a:solidFill>
                <a:latin typeface="Calibri"/>
              </a:rPr>
              <a:t>Ενδιάμεσος Κώδικας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451448" y="5345832"/>
            <a:ext cx="3319463" cy="679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2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l-GR" sz="2000">
                <a:solidFill>
                  <a:prstClr val="black"/>
                </a:solidFill>
                <a:latin typeface="Calibri"/>
              </a:rPr>
              <a:t>Τελικό στάδιο επεξεργασίας (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b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ack end</a:t>
            </a:r>
            <a:r>
              <a:rPr lang="el-GR" sz="200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4827811" y="3288432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5404073" y="3288432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5404073" y="2064470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6858577" y="1991947"/>
            <a:ext cx="1600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/>
            <a:r>
              <a:rPr lang="el-GR" sz="20000" b="0" dirty="0" smtClean="0">
                <a:solidFill>
                  <a:srgbClr val="808080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</a:t>
            </a:r>
            <a:r>
              <a:rPr lang="el-GR" sz="200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l-GR" sz="200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7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Αφηρημένο συντακτικό δένδρο, συμβολικός κώδικας και αντίστοιχες τριάδες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 rot="21597665">
            <a:off x="1404696" y="2205665"/>
            <a:ext cx="2362200" cy="30839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400" kern="0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Συμβολικά</a:t>
            </a:r>
            <a:r>
              <a:rPr lang="el-GR" sz="2400" b="0" kern="0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0" kern="0" dirty="0" err="1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tl</a:t>
            </a:r>
            <a:r>
              <a:rPr lang="el-GR" sz="2400" b="0" kern="0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:=</a:t>
            </a:r>
            <a:r>
              <a:rPr lang="en-US" sz="2400" b="0" kern="0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-c</a:t>
            </a:r>
            <a:endParaRPr lang="el-GR" sz="2400" b="0" kern="0" dirty="0" smtClean="0">
              <a:solidFill>
                <a:srgbClr val="000000"/>
              </a:solidFill>
              <a:latin typeface="Calibri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t2 := b*t1</a:t>
            </a:r>
            <a:endParaRPr lang="el-GR" sz="2400" b="0" kern="0" dirty="0" smtClean="0">
              <a:solidFill>
                <a:srgbClr val="000000"/>
              </a:solidFill>
              <a:latin typeface="Calibri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t3:= -c</a:t>
            </a:r>
            <a:endParaRPr lang="el-GR" sz="2400" b="0" kern="0" dirty="0" smtClean="0">
              <a:solidFill>
                <a:srgbClr val="000000"/>
              </a:solidFill>
              <a:latin typeface="Calibri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t4:= b*t3</a:t>
            </a:r>
            <a:r>
              <a:rPr lang="el-GR" sz="2400" b="0" kern="0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t5:= t2+t4</a:t>
            </a:r>
          </a:p>
          <a:p>
            <a:pPr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a:= t5</a:t>
            </a:r>
            <a:endParaRPr lang="el-GR" sz="2400" b="0" kern="0" dirty="0" smtClean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893094"/>
              </p:ext>
            </p:extLst>
          </p:nvPr>
        </p:nvGraphicFramePr>
        <p:xfrm>
          <a:off x="5004048" y="1484784"/>
          <a:ext cx="2664296" cy="46085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9111"/>
                <a:gridCol w="799289"/>
                <a:gridCol w="675896"/>
              </a:tblGrid>
              <a:tr h="418956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18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id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1895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uminus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18956"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/>
                </a:tc>
              </a:tr>
              <a:tr h="418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id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18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id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1895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uminus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18956"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l-GR" dirty="0"/>
                    </a:p>
                  </a:txBody>
                  <a:tcPr/>
                </a:tc>
              </a:tr>
              <a:tr h="418956"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l-GR" dirty="0"/>
                    </a:p>
                  </a:txBody>
                  <a:tcPr/>
                </a:tc>
              </a:tr>
              <a:tr h="418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id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18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assign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4355976" y="1556792"/>
            <a:ext cx="864096" cy="4968552"/>
            <a:chOff x="5938658" y="1497804"/>
            <a:chExt cx="433542" cy="4523470"/>
          </a:xfrm>
        </p:grpSpPr>
        <p:sp>
          <p:nvSpPr>
            <p:cNvPr id="5" name="TextBox 4"/>
            <p:cNvSpPr txBox="1"/>
            <p:nvPr/>
          </p:nvSpPr>
          <p:spPr>
            <a:xfrm>
              <a:off x="6012160" y="1497804"/>
              <a:ext cx="360040" cy="379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0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12160" y="1867136"/>
              <a:ext cx="360040" cy="379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1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2160" y="2236468"/>
              <a:ext cx="360040" cy="379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2160" y="2605800"/>
              <a:ext cx="360040" cy="379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2160" y="2975132"/>
              <a:ext cx="360040" cy="379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4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12160" y="3366304"/>
              <a:ext cx="360040" cy="379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5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12160" y="3735636"/>
              <a:ext cx="360040" cy="379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6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12160" y="4104968"/>
              <a:ext cx="360040" cy="379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7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12160" y="4474300"/>
              <a:ext cx="360040" cy="379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8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2160" y="4843632"/>
              <a:ext cx="360040" cy="379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9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40152" y="5212964"/>
              <a:ext cx="432048" cy="379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10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38658" y="5641341"/>
              <a:ext cx="432048" cy="379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11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20" name="Ευθεία γραμμή σύνδεσης 19"/>
          <p:cNvCxnSpPr/>
          <p:nvPr/>
        </p:nvCxnSpPr>
        <p:spPr>
          <a:xfrm>
            <a:off x="5580112" y="6200882"/>
            <a:ext cx="0" cy="65711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>
            <a:off x="6588224" y="6132626"/>
            <a:ext cx="0" cy="72537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699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56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28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Γεωργούλη 2014. Κατερίνα Γεωργούλη. «Ενότητα 9: Παραγωγή Ενδιάμεσου </a:t>
            </a:r>
            <a:r>
              <a:rPr lang="el-GR" sz="2000" dirty="0" smtClean="0"/>
              <a:t>Κώδικα</a:t>
            </a:r>
            <a:r>
              <a:rPr lang="en-US" sz="2000" dirty="0" smtClean="0"/>
              <a:t> </a:t>
            </a:r>
            <a:r>
              <a:rPr lang="el-GR" sz="2000" dirty="0" smtClean="0"/>
              <a:t>(Ενδιάμεσες </a:t>
            </a:r>
            <a:r>
              <a:rPr lang="el-GR" sz="2000" dirty="0"/>
              <a:t>Γλώσσες</a:t>
            </a:r>
            <a:r>
              <a:rPr lang="el-GR" sz="2000" dirty="0" smtClean="0"/>
              <a:t>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649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74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8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86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Δομή μεταγλωττιστή: </a:t>
            </a:r>
            <a:r>
              <a:rPr lang="en-US" dirty="0"/>
              <a:t>frontend/backend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4400450"/>
            <a:ext cx="8928991" cy="2325712"/>
          </a:xfrm>
        </p:spPr>
        <p:txBody>
          <a:bodyPr>
            <a:normAutofit fontScale="70000" lnSpcReduction="20000"/>
          </a:bodyPr>
          <a:lstStyle/>
          <a:p>
            <a:pPr indent="22225">
              <a:spcBef>
                <a:spcPts val="1800"/>
              </a:spcBef>
              <a:buNone/>
            </a:pPr>
            <a:r>
              <a:rPr lang="el-GR" dirty="0"/>
              <a:t>Η κατασκευή του πρώτου σταδίου επεξεργασίας (</a:t>
            </a:r>
            <a:r>
              <a:rPr lang="el-GR" dirty="0" err="1"/>
              <a:t>front</a:t>
            </a:r>
            <a:r>
              <a:rPr lang="el-GR" dirty="0"/>
              <a:t> </a:t>
            </a:r>
            <a:r>
              <a:rPr lang="el-GR" dirty="0" err="1"/>
              <a:t>end</a:t>
            </a:r>
            <a:r>
              <a:rPr lang="el-GR" dirty="0"/>
              <a:t>) είναι σε μεγάλο βαθμό </a:t>
            </a:r>
            <a:r>
              <a:rPr lang="el-GR" dirty="0" smtClean="0"/>
              <a:t>αυτοματοποιημένη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  <a:p>
            <a:pPr indent="22225">
              <a:spcBef>
                <a:spcPts val="1800"/>
              </a:spcBef>
              <a:buNone/>
            </a:pPr>
            <a:r>
              <a:rPr lang="el-GR" dirty="0"/>
              <a:t>Για το τελικό στάδιο επεξεργασίας (</a:t>
            </a:r>
            <a:r>
              <a:rPr lang="el-GR" dirty="0" err="1"/>
              <a:t>back</a:t>
            </a:r>
            <a:r>
              <a:rPr lang="el-GR" dirty="0"/>
              <a:t> </a:t>
            </a:r>
            <a:r>
              <a:rPr lang="el-GR" dirty="0" err="1"/>
              <a:t>end</a:t>
            </a:r>
            <a:r>
              <a:rPr lang="el-GR" dirty="0"/>
              <a:t>) δε διαθέτουμε γενικά αυτοματοποιημένες τεχνικές κατασκευής, γιατί </a:t>
            </a:r>
            <a:r>
              <a:rPr lang="el-GR" dirty="0" smtClean="0"/>
              <a:t>ο </a:t>
            </a:r>
            <a:r>
              <a:rPr lang="el-GR" dirty="0"/>
              <a:t>παραγόμενος κώδικας εξαρτάται από τα χαρακτηριστικά της μηχανής στην οποία θα εκτελείται και οι δυνατότητες βελτιστοποιήσεων </a:t>
            </a:r>
            <a:r>
              <a:rPr lang="el-GR" dirty="0" smtClean="0"/>
              <a:t>ποικίλλουν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2119189" y="2431951"/>
            <a:ext cx="4032250" cy="1368425"/>
          </a:xfrm>
          <a:prstGeom prst="rect">
            <a:avLst/>
          </a:prstGeom>
          <a:solidFill>
            <a:srgbClr val="B9DFC5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020272" y="1712814"/>
            <a:ext cx="1728192" cy="838200"/>
          </a:xfrm>
          <a:prstGeom prst="rect">
            <a:avLst/>
          </a:prstGeom>
          <a:solidFill>
            <a:srgbClr val="82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/>
            <a:r>
              <a:rPr lang="el-GR" altLang="en-US" dirty="0">
                <a:solidFill>
                  <a:prstClr val="white"/>
                </a:solidFill>
                <a:latin typeface="Calibri"/>
              </a:rPr>
              <a:t>Παραγωγή </a:t>
            </a:r>
          </a:p>
          <a:p>
            <a:pPr algn="ctr"/>
            <a:r>
              <a:rPr lang="el-GR" altLang="en-US" dirty="0">
                <a:solidFill>
                  <a:prstClr val="white"/>
                </a:solidFill>
                <a:latin typeface="Calibri"/>
              </a:rPr>
              <a:t>τ</a:t>
            </a:r>
            <a:r>
              <a:rPr lang="en-US" altLang="en-US" dirty="0">
                <a:solidFill>
                  <a:prstClr val="white"/>
                </a:solidFill>
                <a:latin typeface="Calibri"/>
              </a:rPr>
              <a:t>ε</a:t>
            </a:r>
            <a:r>
              <a:rPr lang="el-GR" altLang="en-US" dirty="0" err="1">
                <a:solidFill>
                  <a:prstClr val="white"/>
                </a:solidFill>
                <a:latin typeface="Calibri"/>
              </a:rPr>
              <a:t>λικού</a:t>
            </a:r>
            <a:r>
              <a:rPr lang="el-GR" altLang="en-US" dirty="0">
                <a:solidFill>
                  <a:prstClr val="white"/>
                </a:solidFill>
                <a:latin typeface="Calibri"/>
              </a:rPr>
              <a:t> κώδικα</a:t>
            </a:r>
            <a:endParaRPr lang="en-US" alt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74576" y="1412776"/>
            <a:ext cx="1371600" cy="83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/>
            <a:r>
              <a:rPr lang="el-GR" altLang="en-US" b="0">
                <a:solidFill>
                  <a:prstClr val="black"/>
                </a:solidFill>
                <a:latin typeface="Calibri"/>
              </a:rPr>
              <a:t>Λεκτική </a:t>
            </a:r>
          </a:p>
          <a:p>
            <a:pPr algn="ctr"/>
            <a:r>
              <a:rPr lang="el-GR" altLang="en-US" b="0">
                <a:solidFill>
                  <a:prstClr val="black"/>
                </a:solidFill>
                <a:latin typeface="Calibri"/>
              </a:rPr>
              <a:t>ανάλυση</a:t>
            </a:r>
            <a:endParaRPr lang="en-US" altLang="en-US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03376" y="1412776"/>
            <a:ext cx="1371600" cy="83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/>
            <a:r>
              <a:rPr lang="el-GR" altLang="en-US" b="0">
                <a:solidFill>
                  <a:prstClr val="black"/>
                </a:solidFill>
                <a:latin typeface="Calibri"/>
              </a:rPr>
              <a:t>Συντακτική</a:t>
            </a:r>
            <a:endParaRPr lang="en-US" altLang="en-US" b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l-GR" altLang="en-US" b="0">
                <a:solidFill>
                  <a:prstClr val="black"/>
                </a:solidFill>
                <a:latin typeface="Calibri"/>
              </a:rPr>
              <a:t> ανάλυση</a:t>
            </a:r>
            <a:endParaRPr lang="en-US" altLang="en-US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283968" y="1412776"/>
            <a:ext cx="1728192" cy="83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/>
            <a:r>
              <a:rPr lang="el-GR" altLang="en-US" b="0" dirty="0">
                <a:solidFill>
                  <a:prstClr val="black"/>
                </a:solidFill>
                <a:latin typeface="Calibri"/>
              </a:rPr>
              <a:t>Σημασιολογική </a:t>
            </a:r>
          </a:p>
          <a:p>
            <a:pPr algn="ctr"/>
            <a:r>
              <a:rPr lang="el-GR" altLang="en-US" b="0" dirty="0">
                <a:solidFill>
                  <a:prstClr val="black"/>
                </a:solidFill>
                <a:latin typeface="Calibri"/>
              </a:rPr>
              <a:t>ανάλυση</a:t>
            </a:r>
            <a:endParaRPr lang="en-US" altLang="en-US" b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AutoShape 9"/>
          <p:cNvCxnSpPr>
            <a:cxnSpLocks noChangeShapeType="1"/>
            <a:stCxn id="7" idx="3"/>
            <a:endCxn id="8" idx="1"/>
          </p:cNvCxnSpPr>
          <p:nvPr/>
        </p:nvCxnSpPr>
        <p:spPr bwMode="auto">
          <a:xfrm>
            <a:off x="2155701" y="1831876"/>
            <a:ext cx="43815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10"/>
          <p:cNvCxnSpPr>
            <a:cxnSpLocks noChangeShapeType="1"/>
            <a:stCxn id="8" idx="3"/>
            <a:endCxn id="9" idx="1"/>
          </p:cNvCxnSpPr>
          <p:nvPr/>
        </p:nvCxnSpPr>
        <p:spPr bwMode="auto">
          <a:xfrm>
            <a:off x="3974976" y="1831876"/>
            <a:ext cx="30899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93576" y="1831876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4283968" y="2649439"/>
            <a:ext cx="1728192" cy="813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/>
            <a:r>
              <a:rPr lang="el-GR" altLang="en-US" b="0" dirty="0">
                <a:solidFill>
                  <a:prstClr val="black"/>
                </a:solidFill>
                <a:latin typeface="Calibri"/>
              </a:rPr>
              <a:t>Βελτιστοποίηση </a:t>
            </a:r>
          </a:p>
          <a:p>
            <a:pPr algn="ctr"/>
            <a:r>
              <a:rPr lang="el-GR" altLang="en-US" b="0" dirty="0" err="1">
                <a:solidFill>
                  <a:prstClr val="black"/>
                </a:solidFill>
                <a:latin typeface="Calibri"/>
              </a:rPr>
              <a:t>Ενδιαμ</a:t>
            </a:r>
            <a:r>
              <a:rPr lang="el-GR" altLang="en-US" b="0" dirty="0">
                <a:solidFill>
                  <a:prstClr val="black"/>
                </a:solidFill>
                <a:latin typeface="Calibri"/>
              </a:rPr>
              <a:t>. κώδικα</a:t>
            </a:r>
            <a:endParaRPr lang="en-US" altLang="en-US" b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" name="AutoShape 17"/>
          <p:cNvCxnSpPr>
            <a:cxnSpLocks noChangeShapeType="1"/>
          </p:cNvCxnSpPr>
          <p:nvPr/>
        </p:nvCxnSpPr>
        <p:spPr bwMode="auto">
          <a:xfrm flipV="1">
            <a:off x="3992439" y="3068539"/>
            <a:ext cx="287759" cy="1270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2624014" y="2649439"/>
            <a:ext cx="13716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/>
            <a:r>
              <a:rPr lang="el-GR" altLang="en-US" b="0" dirty="0">
                <a:solidFill>
                  <a:prstClr val="white"/>
                </a:solidFill>
                <a:latin typeface="Calibri"/>
              </a:rPr>
              <a:t>Παραγωγή </a:t>
            </a:r>
          </a:p>
          <a:p>
            <a:pPr algn="ctr"/>
            <a:r>
              <a:rPr lang="el-GR" altLang="en-US" b="0" dirty="0">
                <a:solidFill>
                  <a:prstClr val="white"/>
                </a:solidFill>
                <a:latin typeface="Calibri"/>
              </a:rPr>
              <a:t>ενδιάμεσου </a:t>
            </a:r>
          </a:p>
          <a:p>
            <a:pPr algn="ctr"/>
            <a:r>
              <a:rPr lang="el-GR" altLang="en-US" b="0" dirty="0">
                <a:solidFill>
                  <a:prstClr val="white"/>
                </a:solidFill>
                <a:latin typeface="Calibri"/>
              </a:rPr>
              <a:t>κώδικα</a:t>
            </a:r>
            <a:endParaRPr lang="en-US" altLang="en-US" b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" name="Shape 41"/>
          <p:cNvCxnSpPr>
            <a:cxnSpLocks noChangeShapeType="1"/>
            <a:stCxn id="9" idx="3"/>
            <a:endCxn id="16" idx="0"/>
          </p:cNvCxnSpPr>
          <p:nvPr/>
        </p:nvCxnSpPr>
        <p:spPr bwMode="auto">
          <a:xfrm flipH="1">
            <a:off x="3309814" y="1831876"/>
            <a:ext cx="2702346" cy="817563"/>
          </a:xfrm>
          <a:prstGeom prst="bentConnector4">
            <a:avLst>
              <a:gd name="adj1" fmla="val -8459"/>
              <a:gd name="adj2" fmla="val 62210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57"/>
          <p:cNvCxnSpPr>
            <a:cxnSpLocks noChangeShapeType="1"/>
          </p:cNvCxnSpPr>
          <p:nvPr/>
        </p:nvCxnSpPr>
        <p:spPr bwMode="auto">
          <a:xfrm>
            <a:off x="6661497" y="1352451"/>
            <a:ext cx="0" cy="2592388"/>
          </a:xfrm>
          <a:prstGeom prst="line">
            <a:avLst/>
          </a:prstGeom>
          <a:noFill/>
          <a:ln w="28575" algn="ctr">
            <a:solidFill>
              <a:srgbClr val="8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020272" y="2865339"/>
            <a:ext cx="1728192" cy="838200"/>
          </a:xfrm>
          <a:prstGeom prst="rect">
            <a:avLst/>
          </a:prstGeom>
          <a:solidFill>
            <a:srgbClr val="82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/>
            <a:r>
              <a:rPr lang="el-GR" altLang="en-US" dirty="0">
                <a:solidFill>
                  <a:prstClr val="white"/>
                </a:solidFill>
                <a:latin typeface="Calibri"/>
              </a:rPr>
              <a:t>Βελτίωση </a:t>
            </a:r>
          </a:p>
          <a:p>
            <a:pPr algn="ctr"/>
            <a:r>
              <a:rPr lang="el-GR" altLang="en-US" dirty="0">
                <a:solidFill>
                  <a:prstClr val="white"/>
                </a:solidFill>
                <a:latin typeface="Calibri"/>
              </a:rPr>
              <a:t>τ</a:t>
            </a:r>
            <a:r>
              <a:rPr lang="en-US" altLang="en-US" dirty="0">
                <a:solidFill>
                  <a:prstClr val="white"/>
                </a:solidFill>
                <a:latin typeface="Calibri"/>
              </a:rPr>
              <a:t>ε</a:t>
            </a:r>
            <a:r>
              <a:rPr lang="el-GR" altLang="en-US" dirty="0" err="1">
                <a:solidFill>
                  <a:prstClr val="white"/>
                </a:solidFill>
                <a:latin typeface="Calibri"/>
              </a:rPr>
              <a:t>λικού</a:t>
            </a:r>
            <a:r>
              <a:rPr lang="el-GR" altLang="en-US" dirty="0">
                <a:solidFill>
                  <a:prstClr val="white"/>
                </a:solidFill>
                <a:latin typeface="Calibri"/>
              </a:rPr>
              <a:t> κώδικα</a:t>
            </a:r>
            <a:endParaRPr lang="en-US" alt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0" name="Elbow Connector 60"/>
          <p:cNvCxnSpPr>
            <a:cxnSpLocks noChangeShapeType="1"/>
            <a:stCxn id="5" idx="3"/>
            <a:endCxn id="6" idx="1"/>
          </p:cNvCxnSpPr>
          <p:nvPr/>
        </p:nvCxnSpPr>
        <p:spPr bwMode="auto">
          <a:xfrm flipV="1">
            <a:off x="6151439" y="2131914"/>
            <a:ext cx="868833" cy="984250"/>
          </a:xfrm>
          <a:prstGeom prst="bentConnector3">
            <a:avLst>
              <a:gd name="adj1" fmla="val 71049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63"/>
          <p:cNvCxnSpPr>
            <a:cxnSpLocks noChangeShapeType="1"/>
            <a:stCxn id="6" idx="2"/>
            <a:endCxn id="19" idx="0"/>
          </p:cNvCxnSpPr>
          <p:nvPr/>
        </p:nvCxnSpPr>
        <p:spPr bwMode="auto">
          <a:xfrm>
            <a:off x="7884368" y="2551014"/>
            <a:ext cx="0" cy="3143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19345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Λόγος ύπαρξης ενδιάμεσου κώδικα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l-GR" sz="2400" dirty="0"/>
              <a:t>Διευκολύνει το έργο της μετάφρασης επηρεάζοντας καθοριστικά την απόδοση του </a:t>
            </a:r>
            <a:r>
              <a:rPr lang="el-GR" sz="2400" dirty="0" err="1"/>
              <a:t>back</a:t>
            </a:r>
            <a:r>
              <a:rPr lang="el-GR" sz="2400" dirty="0"/>
              <a:t> </a:t>
            </a:r>
            <a:r>
              <a:rPr lang="el-GR" sz="2400" dirty="0" err="1"/>
              <a:t>end</a:t>
            </a:r>
            <a:endParaRPr lang="el-GR" sz="2400" dirty="0"/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l-GR" sz="2400" dirty="0"/>
              <a:t>Διευκολύνει τη βελτιστοποίηση του παραγόμενου κώδικα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l-GR" sz="2400" dirty="0"/>
              <a:t>Διευκολύνει την κατάτμηση σε εμπρόσθιο και οπίσθιο τμήμα, για την απεξάρτηση του εμπρόσθιου τμήματος από τα χαρακτηριστικά του τελικού υπολογιστή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8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Απεξάρτηση από τελικό υπολογιστή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11560" y="1124744"/>
            <a:ext cx="6275828" cy="3115424"/>
            <a:chOff x="111358" y="1237836"/>
            <a:chExt cx="6275828" cy="3115424"/>
          </a:xfrm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 rot="59731">
              <a:off x="4432757" y="2365816"/>
              <a:ext cx="1954429" cy="56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l-GR" sz="2200" dirty="0">
                  <a:solidFill>
                    <a:srgbClr val="004A82"/>
                  </a:solidFill>
                  <a:latin typeface="Calibri"/>
                  <a:cs typeface="Times New Roman" panose="02020603050405020304" pitchFamily="18" charset="0"/>
                </a:rPr>
                <a:t>Ν </a:t>
              </a:r>
              <a:r>
                <a:rPr lang="en-US" sz="2200" dirty="0">
                  <a:solidFill>
                    <a:srgbClr val="004A82"/>
                  </a:solidFill>
                  <a:latin typeface="Calibri"/>
                  <a:cs typeface="Times New Roman" panose="02020603050405020304" pitchFamily="18" charset="0"/>
                </a:rPr>
                <a:t>x</a:t>
              </a:r>
              <a:r>
                <a:rPr lang="el-GR" sz="2200" dirty="0">
                  <a:solidFill>
                    <a:srgbClr val="004A82"/>
                  </a:solidFill>
                  <a:latin typeface="Calibri"/>
                  <a:cs typeface="Times New Roman" panose="02020603050405020304" pitchFamily="18" charset="0"/>
                </a:rPr>
                <a:t> Μ μεταφραστές</a:t>
              </a:r>
              <a:r>
                <a:rPr lang="el-GR" sz="2200" dirty="0">
                  <a:solidFill>
                    <a:srgbClr val="004A82"/>
                  </a:solidFill>
                  <a:latin typeface="Calibri"/>
                </a:rPr>
                <a:t> </a:t>
              </a:r>
            </a:p>
          </p:txBody>
        </p:sp>
        <p:cxnSp>
          <p:nvCxnSpPr>
            <p:cNvPr id="9" name="Ευθεία γραμμή σύνδεσης 8"/>
            <p:cNvCxnSpPr/>
            <p:nvPr/>
          </p:nvCxnSpPr>
          <p:spPr>
            <a:xfrm flipH="1" flipV="1">
              <a:off x="971600" y="1484785"/>
              <a:ext cx="1800200" cy="157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/>
            <p:cNvCxnSpPr/>
            <p:nvPr/>
          </p:nvCxnSpPr>
          <p:spPr>
            <a:xfrm flipH="1">
              <a:off x="827584" y="1500527"/>
              <a:ext cx="1908212" cy="7043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 flipH="1">
              <a:off x="827584" y="2204864"/>
              <a:ext cx="19082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εία γραμμή σύνδεσης 23"/>
            <p:cNvCxnSpPr/>
            <p:nvPr/>
          </p:nvCxnSpPr>
          <p:spPr>
            <a:xfrm flipH="1">
              <a:off x="827584" y="2204864"/>
              <a:ext cx="1908212" cy="14097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εία γραμμή σύνδεσης 26"/>
            <p:cNvCxnSpPr/>
            <p:nvPr/>
          </p:nvCxnSpPr>
          <p:spPr>
            <a:xfrm flipH="1" flipV="1">
              <a:off x="827584" y="3613726"/>
              <a:ext cx="1908212" cy="9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εία γραμμή σύνδεσης 28"/>
            <p:cNvCxnSpPr/>
            <p:nvPr/>
          </p:nvCxnSpPr>
          <p:spPr>
            <a:xfrm flipH="1">
              <a:off x="827584" y="3613726"/>
              <a:ext cx="1908212" cy="5353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εία γραμμή σύνδεσης 31"/>
            <p:cNvCxnSpPr/>
            <p:nvPr/>
          </p:nvCxnSpPr>
          <p:spPr>
            <a:xfrm flipH="1">
              <a:off x="827584" y="2909201"/>
              <a:ext cx="1728192" cy="12398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Ευθεία γραμμή σύνδεσης 34"/>
            <p:cNvCxnSpPr/>
            <p:nvPr/>
          </p:nvCxnSpPr>
          <p:spPr>
            <a:xfrm flipH="1">
              <a:off x="971600" y="2909201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Ευθεία γραμμή σύνδεσης 37"/>
            <p:cNvCxnSpPr/>
            <p:nvPr/>
          </p:nvCxnSpPr>
          <p:spPr>
            <a:xfrm flipH="1">
              <a:off x="1043608" y="2204864"/>
              <a:ext cx="1764196" cy="7043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Ευθεία γραμμή σύνδεσης 40"/>
            <p:cNvCxnSpPr/>
            <p:nvPr/>
          </p:nvCxnSpPr>
          <p:spPr>
            <a:xfrm flipH="1">
              <a:off x="971600" y="1525704"/>
              <a:ext cx="1728192" cy="1383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Ευθεία γραμμή σύνδεσης 43"/>
            <p:cNvCxnSpPr/>
            <p:nvPr/>
          </p:nvCxnSpPr>
          <p:spPr>
            <a:xfrm flipH="1" flipV="1">
              <a:off x="971602" y="1500527"/>
              <a:ext cx="1728190" cy="720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Ευθεία γραμμή σύνδεσης 46"/>
            <p:cNvCxnSpPr/>
            <p:nvPr/>
          </p:nvCxnSpPr>
          <p:spPr>
            <a:xfrm flipH="1" flipV="1">
              <a:off x="1043609" y="1500528"/>
              <a:ext cx="1539178" cy="1408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Ευθεία γραμμή σύνδεσης 49"/>
            <p:cNvCxnSpPr/>
            <p:nvPr/>
          </p:nvCxnSpPr>
          <p:spPr>
            <a:xfrm flipH="1">
              <a:off x="827583" y="1525704"/>
              <a:ext cx="1872209" cy="20878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Ευθεία γραμμή σύνδεσης 52"/>
            <p:cNvCxnSpPr/>
            <p:nvPr/>
          </p:nvCxnSpPr>
          <p:spPr>
            <a:xfrm flipH="1">
              <a:off x="827582" y="1500527"/>
              <a:ext cx="1908214" cy="2648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Ευθεία γραμμή σύνδεσης 55"/>
            <p:cNvCxnSpPr/>
            <p:nvPr/>
          </p:nvCxnSpPr>
          <p:spPr>
            <a:xfrm flipH="1" flipV="1">
              <a:off x="827583" y="2217453"/>
              <a:ext cx="1755204" cy="6917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Ευθεία γραμμή σύνδεσης 58"/>
            <p:cNvCxnSpPr/>
            <p:nvPr/>
          </p:nvCxnSpPr>
          <p:spPr>
            <a:xfrm flipH="1">
              <a:off x="827581" y="2884024"/>
              <a:ext cx="1728195" cy="7295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Ευθεία γραμμή σύνδεσης 62"/>
            <p:cNvCxnSpPr/>
            <p:nvPr/>
          </p:nvCxnSpPr>
          <p:spPr>
            <a:xfrm flipH="1">
              <a:off x="827581" y="2217452"/>
              <a:ext cx="1872211" cy="18713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Ευθεία γραμμή σύνδεσης 65"/>
            <p:cNvCxnSpPr/>
            <p:nvPr/>
          </p:nvCxnSpPr>
          <p:spPr>
            <a:xfrm flipH="1" flipV="1">
              <a:off x="971600" y="2909200"/>
              <a:ext cx="1728192" cy="7043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Ευθεία γραμμή σύνδεσης 68"/>
            <p:cNvCxnSpPr/>
            <p:nvPr/>
          </p:nvCxnSpPr>
          <p:spPr>
            <a:xfrm flipH="1" flipV="1">
              <a:off x="827580" y="2204863"/>
              <a:ext cx="1908216" cy="14086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Ευθεία γραμμή σύνδεσης 71"/>
            <p:cNvCxnSpPr/>
            <p:nvPr/>
          </p:nvCxnSpPr>
          <p:spPr>
            <a:xfrm flipH="1" flipV="1">
              <a:off x="1043609" y="1551552"/>
              <a:ext cx="1692187" cy="20619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2747599" y="1336108"/>
              <a:ext cx="10278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solidFill>
                    <a:prstClr val="black"/>
                  </a:solidFill>
                  <a:latin typeface="Calibri"/>
                </a:rPr>
                <a:t>Sparc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751322" y="1983020"/>
              <a:ext cx="10278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MIPS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602382" y="2652274"/>
              <a:ext cx="126929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Pentium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718723" y="3331434"/>
              <a:ext cx="10278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Alpha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93350" y="1237836"/>
              <a:ext cx="10278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Java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93350" y="1941770"/>
              <a:ext cx="66388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ML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11358" y="2700550"/>
              <a:ext cx="10278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Pascal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14673" y="3363555"/>
              <a:ext cx="4320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99923" y="3922373"/>
              <a:ext cx="689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C++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912477" y="3499025"/>
            <a:ext cx="5907716" cy="3062856"/>
            <a:chOff x="1912477" y="3499025"/>
            <a:chExt cx="5907716" cy="3062856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 rot="59731">
              <a:off x="1912477" y="4958103"/>
              <a:ext cx="1954429" cy="56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502050306020203" pitchFamily="18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l-GR" sz="2200" dirty="0">
                  <a:solidFill>
                    <a:srgbClr val="004A82"/>
                  </a:solidFill>
                  <a:latin typeface="Calibri"/>
                  <a:cs typeface="Times New Roman" panose="02020603050405020304" pitchFamily="18" charset="0"/>
                </a:rPr>
                <a:t>Ν </a:t>
              </a:r>
              <a:r>
                <a:rPr lang="el-GR" sz="2200" dirty="0" smtClean="0">
                  <a:solidFill>
                    <a:srgbClr val="004A82"/>
                  </a:solidFill>
                  <a:latin typeface="Calibri"/>
                  <a:cs typeface="Times New Roman" panose="02020603050405020304" pitchFamily="18" charset="0"/>
                </a:rPr>
                <a:t>+ </a:t>
              </a:r>
              <a:r>
                <a:rPr lang="el-GR" sz="2200" dirty="0">
                  <a:solidFill>
                    <a:srgbClr val="004A82"/>
                  </a:solidFill>
                  <a:latin typeface="Calibri"/>
                  <a:cs typeface="Times New Roman" panose="02020603050405020304" pitchFamily="18" charset="0"/>
                </a:rPr>
                <a:t>Μ μεταφραστές</a:t>
              </a:r>
              <a:r>
                <a:rPr lang="el-GR" sz="2200" dirty="0">
                  <a:solidFill>
                    <a:srgbClr val="004A82"/>
                  </a:solidFill>
                  <a:latin typeface="Calibri"/>
                </a:rPr>
                <a:t> </a:t>
              </a:r>
            </a:p>
          </p:txBody>
        </p:sp>
        <p:grpSp>
          <p:nvGrpSpPr>
            <p:cNvPr id="123" name="Ομάδα 122"/>
            <p:cNvGrpSpPr/>
            <p:nvPr/>
          </p:nvGrpSpPr>
          <p:grpSpPr>
            <a:xfrm>
              <a:off x="4114848" y="3499025"/>
              <a:ext cx="3705345" cy="3062856"/>
              <a:chOff x="4114848" y="3499025"/>
              <a:chExt cx="3705345" cy="3062856"/>
            </a:xfrm>
          </p:grpSpPr>
          <p:cxnSp>
            <p:nvCxnSpPr>
              <p:cNvPr id="87" name="Ευθεία γραμμή σύνδεσης 86"/>
              <p:cNvCxnSpPr/>
              <p:nvPr/>
            </p:nvCxnSpPr>
            <p:spPr>
              <a:xfrm>
                <a:off x="5004048" y="3762321"/>
                <a:ext cx="648072" cy="8188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Ευθεία γραμμή σύνδεσης 89"/>
              <p:cNvCxnSpPr/>
              <p:nvPr/>
            </p:nvCxnSpPr>
            <p:spPr>
              <a:xfrm flipV="1">
                <a:off x="5849917" y="3902026"/>
                <a:ext cx="846319" cy="6791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Ευθεία γραμμή σύνδεσης 91"/>
              <p:cNvCxnSpPr/>
              <p:nvPr/>
            </p:nvCxnSpPr>
            <p:spPr>
              <a:xfrm flipH="1">
                <a:off x="4788024" y="5103127"/>
                <a:ext cx="703836" cy="12061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Ευθεία γραμμή σύνδεσης 98"/>
              <p:cNvCxnSpPr/>
              <p:nvPr/>
            </p:nvCxnSpPr>
            <p:spPr>
              <a:xfrm>
                <a:off x="5828286" y="5103127"/>
                <a:ext cx="724914" cy="7021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Ευθεία γραμμή σύνδεσης 100"/>
              <p:cNvCxnSpPr/>
              <p:nvPr/>
            </p:nvCxnSpPr>
            <p:spPr>
              <a:xfrm flipH="1">
                <a:off x="4788024" y="4932099"/>
                <a:ext cx="703836" cy="8731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Ευθεία γραμμή σύνδεσης 102"/>
              <p:cNvCxnSpPr/>
              <p:nvPr/>
            </p:nvCxnSpPr>
            <p:spPr>
              <a:xfrm>
                <a:off x="4806251" y="4422450"/>
                <a:ext cx="613600" cy="1857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Ευθεία γραμμή σύνδεσης 104"/>
              <p:cNvCxnSpPr/>
              <p:nvPr/>
            </p:nvCxnSpPr>
            <p:spPr>
              <a:xfrm flipV="1">
                <a:off x="5967690" y="4418181"/>
                <a:ext cx="728546" cy="3789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Ευθεία γραμμή σύνδεσης 107"/>
              <p:cNvCxnSpPr/>
              <p:nvPr/>
            </p:nvCxnSpPr>
            <p:spPr>
              <a:xfrm>
                <a:off x="5849917" y="4951323"/>
                <a:ext cx="703283" cy="1733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Ευθεία γραμμή σύνδεσης 110"/>
              <p:cNvCxnSpPr/>
              <p:nvPr/>
            </p:nvCxnSpPr>
            <p:spPr>
              <a:xfrm flipH="1">
                <a:off x="5004048" y="4757943"/>
                <a:ext cx="489387" cy="3393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/>
            </p:nvSpPr>
            <p:spPr>
              <a:xfrm>
                <a:off x="4300213" y="3499025"/>
                <a:ext cx="10278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Java</a:t>
                </a:r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4344167" y="4212599"/>
                <a:ext cx="663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ML</a:t>
                </a:r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114848" y="4907401"/>
                <a:ext cx="10278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Pascal</a:t>
                </a:r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4427984" y="5593472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C</a:t>
                </a:r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4263052" y="6130994"/>
                <a:ext cx="6899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C++</a:t>
                </a:r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6548529" y="5612484"/>
                <a:ext cx="10278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Alpha</a:t>
                </a:r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550896" y="4914075"/>
                <a:ext cx="12692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Pentium</a:t>
                </a:r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748959" y="4234925"/>
                <a:ext cx="10278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MIPS</a:t>
                </a:r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6746454" y="3604103"/>
                <a:ext cx="10278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 smtClean="0">
                    <a:solidFill>
                      <a:prstClr val="black"/>
                    </a:solidFill>
                    <a:latin typeface="Calibri"/>
                  </a:rPr>
                  <a:t>Sparc</a:t>
                </a:r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5514617" y="4595154"/>
                <a:ext cx="44160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</a:rPr>
                  <a:t>IR</a:t>
                </a:r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1339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Γλώσσες ενδιάμεσου κώδικα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600" b="1" dirty="0"/>
              <a:t>Εκπληρούν τις εξής ευνόητες προϋποθέσεις: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600" dirty="0"/>
              <a:t>Είναι </a:t>
            </a:r>
            <a:r>
              <a:rPr lang="el-GR" sz="2600" b="1" dirty="0">
                <a:solidFill>
                  <a:srgbClr val="004A82"/>
                </a:solidFill>
              </a:rPr>
              <a:t>ικανές να εκφράζουν </a:t>
            </a:r>
            <a:r>
              <a:rPr lang="el-GR" sz="2600" dirty="0"/>
              <a:t>όλες τις «αλγοριθμικές» έννοιες  όλων των πηγαίων γλωσσών όπως α) σύνθετες εντολές τύπου: </a:t>
            </a:r>
            <a:r>
              <a:rPr lang="el-GR" sz="2600" dirty="0" err="1"/>
              <a:t>while</a:t>
            </a:r>
            <a:r>
              <a:rPr lang="el-GR" sz="2600" dirty="0"/>
              <a:t>, for, </a:t>
            </a:r>
            <a:r>
              <a:rPr lang="el-GR" sz="2600" dirty="0" err="1"/>
              <a:t>case</a:t>
            </a:r>
            <a:r>
              <a:rPr lang="el-GR" sz="2600" dirty="0"/>
              <a:t>, </a:t>
            </a:r>
            <a:r>
              <a:rPr lang="el-GR" sz="2600" dirty="0" err="1"/>
              <a:t>if</a:t>
            </a:r>
            <a:r>
              <a:rPr lang="el-GR" sz="2600" dirty="0"/>
              <a:t>-</a:t>
            </a:r>
            <a:r>
              <a:rPr lang="el-GR" sz="2600" dirty="0" err="1"/>
              <a:t>then</a:t>
            </a:r>
            <a:r>
              <a:rPr lang="el-GR" sz="2600" dirty="0"/>
              <a:t>-</a:t>
            </a:r>
            <a:r>
              <a:rPr lang="el-GR" sz="2600" dirty="0" err="1"/>
              <a:t>else</a:t>
            </a:r>
            <a:r>
              <a:rPr lang="el-GR" sz="2600" dirty="0"/>
              <a:t>, β) αναθέσεις, γ) κλήσεις ρουτινών, δ) κεφαλίδες διαδικασιών, ε) δηλώσεις επιστροφής, ζ) διακλαδώσεις  τύπου </a:t>
            </a:r>
            <a:r>
              <a:rPr lang="el-GR" sz="2600" dirty="0" err="1"/>
              <a:t>goto</a:t>
            </a:r>
            <a:r>
              <a:rPr lang="el-GR" sz="2600" dirty="0"/>
              <a:t>, η) διακλαδώσεις υπό συνθήκη τύπου: </a:t>
            </a:r>
            <a:r>
              <a:rPr lang="el-GR" sz="2600" dirty="0" err="1"/>
              <a:t>if</a:t>
            </a:r>
            <a:r>
              <a:rPr lang="el-GR" sz="2600" dirty="0"/>
              <a:t> &lt;συνθήκη&gt; </a:t>
            </a:r>
            <a:r>
              <a:rPr lang="el-GR" sz="2600" dirty="0" err="1"/>
              <a:t>goto</a:t>
            </a:r>
            <a:r>
              <a:rPr lang="el-GR" sz="2600" dirty="0"/>
              <a:t> </a:t>
            </a:r>
            <a:r>
              <a:rPr lang="el-GR" sz="2600" dirty="0" err="1" smtClean="0"/>
              <a:t>label_x</a:t>
            </a:r>
            <a:endParaRPr lang="el-GR" sz="26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600" dirty="0"/>
              <a:t>Είναι </a:t>
            </a:r>
            <a:r>
              <a:rPr lang="el-GR" sz="2600" b="1" dirty="0">
                <a:solidFill>
                  <a:srgbClr val="004A82"/>
                </a:solidFill>
              </a:rPr>
              <a:t>μεταφράσιμες</a:t>
            </a:r>
            <a:r>
              <a:rPr lang="el-GR" sz="2600" dirty="0"/>
              <a:t> σε «όλους» τους </a:t>
            </a:r>
            <a:r>
              <a:rPr lang="el-GR" sz="2600" dirty="0" smtClean="0"/>
              <a:t>μικρο­επεξεργαστές</a:t>
            </a:r>
            <a:endParaRPr lang="el-GR" sz="26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600" dirty="0"/>
              <a:t>Είναι ικανές </a:t>
            </a:r>
            <a:r>
              <a:rPr lang="el-GR" sz="2600" b="1" dirty="0">
                <a:solidFill>
                  <a:srgbClr val="004A82"/>
                </a:solidFill>
              </a:rPr>
              <a:t>να διαχειρίζονται </a:t>
            </a:r>
            <a:r>
              <a:rPr lang="el-GR" sz="2600" dirty="0"/>
              <a:t>τις εγγραφές και τις ολικές μεταβλητές, δεσμεύοντας κατάλληλα μνήμη και να διατηρούν πληροφορίας για συνδέσεις μεταξύ των τμημάτων του προγράμματος </a:t>
            </a:r>
            <a:r>
              <a:rPr lang="en-US" sz="2600" dirty="0" smtClean="0"/>
              <a:t>.</a:t>
            </a:r>
            <a:endParaRPr lang="el-GR" sz="26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Ενδιάμεσου κώδικα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4800"/>
              </a:spcBef>
              <a:buNone/>
            </a:pPr>
            <a:r>
              <a:rPr lang="el-GR" sz="2400" dirty="0"/>
              <a:t>O ενδιάμεσος κώδικας που παράγεται σε αυτή τη φάση εξακολουθεί να </a:t>
            </a:r>
            <a:r>
              <a:rPr lang="el-GR" sz="2400" dirty="0" smtClean="0"/>
              <a:t>είναι</a:t>
            </a:r>
            <a:r>
              <a:rPr lang="en-US" sz="2400" dirty="0" smtClean="0"/>
              <a:t>:</a:t>
            </a:r>
            <a:endParaRPr lang="el-GR" sz="2400" dirty="0"/>
          </a:p>
          <a:p>
            <a:pPr marL="365125" indent="-365125">
              <a:spcBef>
                <a:spcPts val="4800"/>
              </a:spcBef>
              <a:buFont typeface="Wingdings" pitchFamily="2" charset="2"/>
              <a:buChar char="q"/>
            </a:pPr>
            <a:r>
              <a:rPr lang="en-US" sz="2400" b="1" dirty="0" smtClean="0"/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συμβολικός </a:t>
            </a:r>
            <a:r>
              <a:rPr lang="el-GR" sz="2400" b="1" dirty="0">
                <a:solidFill>
                  <a:srgbClr val="820000"/>
                </a:solidFill>
              </a:rPr>
              <a:t>κώδικας   </a:t>
            </a:r>
            <a:r>
              <a:rPr lang="el-GR" sz="2400" dirty="0"/>
              <a:t>που </a:t>
            </a:r>
            <a:r>
              <a:rPr lang="el-GR" sz="2400" b="1" dirty="0" smtClean="0">
                <a:solidFill>
                  <a:srgbClr val="820000"/>
                </a:solidFill>
              </a:rPr>
              <a:t>διατηρεί </a:t>
            </a:r>
            <a:r>
              <a:rPr lang="el-GR" sz="2400" b="1" dirty="0">
                <a:solidFill>
                  <a:srgbClr val="820000"/>
                </a:solidFill>
              </a:rPr>
              <a:t>όλα τα σημασιολογικά στοιχεία</a:t>
            </a:r>
            <a:r>
              <a:rPr lang="el-GR" sz="2400" dirty="0"/>
              <a:t> </a:t>
            </a:r>
            <a:r>
              <a:rPr lang="el-GR" sz="2400" dirty="0" smtClean="0"/>
              <a:t> και </a:t>
            </a:r>
            <a:endParaRPr lang="el-GR" sz="2400" dirty="0"/>
          </a:p>
          <a:p>
            <a:pPr marL="365125" indent="-365125">
              <a:spcBef>
                <a:spcPts val="4800"/>
              </a:spcBef>
              <a:buFont typeface="Wingdings" pitchFamily="2" charset="2"/>
              <a:buChar char="q"/>
            </a:pPr>
            <a:r>
              <a:rPr lang="en-US" sz="2400" b="1" dirty="0" smtClean="0"/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εκφράζει </a:t>
            </a:r>
            <a:r>
              <a:rPr lang="el-GR" sz="2400" b="1" dirty="0">
                <a:solidFill>
                  <a:srgbClr val="820000"/>
                </a:solidFill>
              </a:rPr>
              <a:t>απλοποιημένα</a:t>
            </a:r>
            <a:r>
              <a:rPr lang="el-GR" sz="2400" dirty="0"/>
              <a:t>   τις </a:t>
            </a:r>
            <a:r>
              <a:rPr lang="el-GR" sz="2400" dirty="0" smtClean="0"/>
              <a:t>ίδιες αλγοριθμικές </a:t>
            </a:r>
            <a:r>
              <a:rPr lang="el-GR" sz="2400" dirty="0"/>
              <a:t>έννοιες με </a:t>
            </a:r>
            <a:r>
              <a:rPr lang="el-GR" sz="2400" dirty="0" smtClean="0"/>
              <a:t>αυτές του αντίστοιχου </a:t>
            </a:r>
            <a:r>
              <a:rPr lang="el-GR" sz="2400" dirty="0"/>
              <a:t>AST </a:t>
            </a:r>
          </a:p>
          <a:p>
            <a:pPr>
              <a:spcBef>
                <a:spcPts val="4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4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Ενδιάμεσες γλώσσες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476535"/>
            <a:ext cx="20302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sz="2200" dirty="0">
                <a:solidFill>
                  <a:srgbClr val="820000"/>
                </a:solidFill>
                <a:latin typeface="Calibri"/>
              </a:rPr>
              <a:t>γραφική </a:t>
            </a:r>
          </a:p>
          <a:p>
            <a:pPr algn="ctr" eaLnBrk="1" hangingPunct="1"/>
            <a:r>
              <a:rPr lang="el-GR" sz="2200" dirty="0">
                <a:solidFill>
                  <a:srgbClr val="820000"/>
                </a:solidFill>
                <a:latin typeface="Calibri"/>
              </a:rPr>
              <a:t>ενδιάμεση</a:t>
            </a:r>
          </a:p>
          <a:p>
            <a:pPr algn="ctr" eaLnBrk="1" hangingPunct="1"/>
            <a:r>
              <a:rPr lang="el-GR" sz="2200" dirty="0">
                <a:solidFill>
                  <a:srgbClr val="820000"/>
                </a:solidFill>
                <a:latin typeface="Calibri"/>
              </a:rPr>
              <a:t>αναπαράσταση</a:t>
            </a:r>
            <a:endParaRPr lang="en-US" sz="2200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2065652" y="1486838"/>
            <a:ext cx="490123" cy="1798145"/>
          </a:xfrm>
          <a:prstGeom prst="leftBrace">
            <a:avLst>
              <a:gd name="adj1" fmla="val 27778"/>
              <a:gd name="adj2" fmla="val 50000"/>
            </a:avLst>
          </a:prstGeom>
          <a:noFill/>
          <a:ln w="9525">
            <a:solidFill>
              <a:srgbClr val="8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411760" y="1700808"/>
            <a:ext cx="532440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Αφηρημένα συντακτικά δένδρα (</a:t>
            </a:r>
            <a:r>
              <a:rPr lang="el-GR" sz="2200" b="1" dirty="0">
                <a:solidFill>
                  <a:srgbClr val="004A82"/>
                </a:solidFill>
                <a:latin typeface="Calibri"/>
              </a:rPr>
              <a:t>ΑΣΔ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),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Κατευθυνόμενοι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Άκυκλοι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Γράφοι (</a:t>
            </a:r>
            <a:r>
              <a:rPr lang="el-GR" sz="2200" b="1" dirty="0">
                <a:solidFill>
                  <a:srgbClr val="004A82"/>
                </a:solidFill>
                <a:latin typeface="Calibri"/>
              </a:rPr>
              <a:t>DAG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),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Γράφοι ροής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ελέγχου,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12355" y="3903063"/>
            <a:ext cx="20302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algn="ctr" eaLnBrk="1" hangingPunct="1"/>
            <a:r>
              <a:rPr lang="el-GR" sz="2200" dirty="0" smtClean="0">
                <a:solidFill>
                  <a:srgbClr val="820000"/>
                </a:solidFill>
                <a:latin typeface="Calibri"/>
              </a:rPr>
              <a:t>γραμμική </a:t>
            </a:r>
            <a:endParaRPr lang="el-GR" sz="2200" dirty="0">
              <a:solidFill>
                <a:srgbClr val="820000"/>
              </a:solidFill>
              <a:latin typeface="Calibri"/>
            </a:endParaRPr>
          </a:p>
          <a:p>
            <a:pPr algn="ctr" eaLnBrk="1" hangingPunct="1"/>
            <a:r>
              <a:rPr lang="el-GR" sz="2200" dirty="0">
                <a:solidFill>
                  <a:srgbClr val="820000"/>
                </a:solidFill>
                <a:latin typeface="Calibri"/>
              </a:rPr>
              <a:t>ενδιάμεση</a:t>
            </a:r>
          </a:p>
          <a:p>
            <a:pPr algn="ctr" eaLnBrk="1" hangingPunct="1"/>
            <a:r>
              <a:rPr lang="el-GR" sz="2200" dirty="0">
                <a:solidFill>
                  <a:srgbClr val="820000"/>
                </a:solidFill>
                <a:latin typeface="Calibri"/>
              </a:rPr>
              <a:t>αναπαράσταση</a:t>
            </a:r>
            <a:endParaRPr lang="en-US" sz="2200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1619672" y="3903062"/>
            <a:ext cx="648072" cy="2954937"/>
          </a:xfrm>
          <a:prstGeom prst="leftBrace">
            <a:avLst>
              <a:gd name="adj1" fmla="val 27778"/>
              <a:gd name="adj2" fmla="val 51238"/>
            </a:avLst>
          </a:prstGeom>
          <a:noFill/>
          <a:ln w="9525">
            <a:solidFill>
              <a:srgbClr val="8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502050306020203" pitchFamily="18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2069311" y="3826401"/>
            <a:ext cx="482453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Κώδικας τριών διευθύνσεων</a:t>
            </a:r>
          </a:p>
          <a:p>
            <a:pPr marL="80010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ενδιάμεσος κώδικας σε </a:t>
            </a:r>
            <a:r>
              <a:rPr lang="el-GR" sz="2200" b="1" dirty="0">
                <a:solidFill>
                  <a:srgbClr val="004A82"/>
                </a:solidFill>
                <a:latin typeface="Calibri"/>
              </a:rPr>
              <a:t>τετράδες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Quadruples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80010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ενδιάμεσος κώδικας σε </a:t>
            </a:r>
            <a:r>
              <a:rPr lang="el-GR" sz="2200" b="1" dirty="0">
                <a:solidFill>
                  <a:srgbClr val="004A82"/>
                </a:solidFill>
                <a:latin typeface="Calibri"/>
              </a:rPr>
              <a:t>τριάδες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Triples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Υβριδικές προσεγγίσεις που χρησιμοποιούν τεχνικές από τις δύο προαναφερόμενες οικογένειες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7123832" y="1412776"/>
            <a:ext cx="20201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>
                <a:solidFill>
                  <a:srgbClr val="820000"/>
                </a:solidFill>
                <a:latin typeface="Calibri"/>
              </a:rPr>
              <a:t>υψηλό επίπεδο</a:t>
            </a:r>
            <a:endParaRPr lang="en-US" sz="2200" b="1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7956376" y="2060848"/>
            <a:ext cx="7563" cy="3250503"/>
          </a:xfrm>
          <a:prstGeom prst="line">
            <a:avLst/>
          </a:prstGeom>
          <a:noFill/>
          <a:ln w="15875">
            <a:solidFill>
              <a:srgbClr val="82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6605365" y="5229200"/>
            <a:ext cx="253863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820000"/>
                </a:solidFill>
                <a:latin typeface="Calibri"/>
              </a:rPr>
              <a:t>χαμηλό επίπεδο </a:t>
            </a:r>
          </a:p>
          <a:p>
            <a:pPr algn="ctr"/>
            <a:r>
              <a:rPr lang="el-GR" sz="2000" dirty="0">
                <a:solidFill>
                  <a:srgbClr val="820000"/>
                </a:solidFill>
                <a:latin typeface="Calibri"/>
              </a:rPr>
              <a:t>(πιο κοντά </a:t>
            </a:r>
            <a:r>
              <a:rPr lang="el-GR" sz="2000" dirty="0" smtClean="0">
                <a:solidFill>
                  <a:srgbClr val="820000"/>
                </a:solidFill>
                <a:latin typeface="Calibri"/>
              </a:rPr>
              <a:t>στον κώδικα μηχανής)</a:t>
            </a:r>
            <a:endParaRPr lang="en-US" sz="2000" dirty="0">
              <a:solidFill>
                <a:srgbClr val="82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18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 animBg="1"/>
      <p:bldP spid="11" grpId="0"/>
      <p:bldP spid="12" grpId="0"/>
      <p:bldP spid="13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1"/>
  <p:tag name="ARTICULATE_PROJECT_OPEN" val="0"/>
  <p:tag name="ISPRING_RESOURCE_PATHS_HASH_2" val="da1b91236729e319721a1cecb8cd6f4ada5bc1"/>
  <p:tag name="ISPRING_RESOURCE_PATHS_HASH_PRESENTER" val="e1296d99e2db50374d6307507784cbe11f3d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1332</TotalTime>
  <Words>2353</Words>
  <Application>Microsoft Office PowerPoint</Application>
  <PresentationFormat>On-screen Show (4:3)</PresentationFormat>
  <Paragraphs>660</Paragraphs>
  <Slides>37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OC_template_updated</vt:lpstr>
      <vt:lpstr>Μεταγλωττιστές (Compilers) (Θ)</vt:lpstr>
      <vt:lpstr>Περιεχόμενα Μαθήματος</vt:lpstr>
      <vt:lpstr>Παραγωγή ενδιάμεσου κώδικα </vt:lpstr>
      <vt:lpstr>Δομή μεταγλωττιστή: frontend/backend</vt:lpstr>
      <vt:lpstr>Λόγος ύπαρξης ενδιάμεσου κώδικα </vt:lpstr>
      <vt:lpstr>Απεξάρτηση από τελικό υπολογιστή</vt:lpstr>
      <vt:lpstr>Γλώσσες ενδιάμεσου κώδικα</vt:lpstr>
      <vt:lpstr>Χαρακτηριστικά Ενδιάμεσου κώδικα </vt:lpstr>
      <vt:lpstr>Ενδιάμεσες γλώσσες </vt:lpstr>
      <vt:lpstr>Γραφική Ενδιάμεση Αναπαράσταση </vt:lpstr>
      <vt:lpstr>Η γλώσσα των Συντακτικών Δένδρων</vt:lpstr>
      <vt:lpstr>Παραστάσεις συντακτικών δένδρων -               1ο παράδειγμα (1 από 3)</vt:lpstr>
      <vt:lpstr>Παραστάσεις συντακτικών δένδρων -               1ο παράδειγμα (2 από 3)</vt:lpstr>
      <vt:lpstr>Παραστάσεις συντακτικών δένδρων -               1ο παράδειγμα (3 από 3)</vt:lpstr>
      <vt:lpstr>Παραστάσεις συντακτικών δένδρων -               2ο παράδειγμα</vt:lpstr>
      <vt:lpstr>AST &amp; αντίστοιχοι Άκυκλοι Γράφοι  -Παράδειγμα (1 από 2)</vt:lpstr>
      <vt:lpstr>AST &amp; αντίστοιχοι Άκυκλοι Γράφοι  -Παράδειγμα (2 από 2)</vt:lpstr>
      <vt:lpstr>Γράφοι ροής ελέγχου (1 από 2)</vt:lpstr>
      <vt:lpstr>Γράφοι ροής ελέγχου (2 από 2)</vt:lpstr>
      <vt:lpstr>Κώδικας τριών διευθύνσεων </vt:lpstr>
      <vt:lpstr>Εσωτερική μορφή ΚΤΔ με χρήση προσωρινών μεταβλητών</vt:lpstr>
      <vt:lpstr>Κώδικας τριών διευθύνσεων - τετράδες</vt:lpstr>
      <vt:lpstr>Η γλώσσα των Τετράδων </vt:lpstr>
      <vt:lpstr>Οι διευθύνσεις και εντολές των τετράδων</vt:lpstr>
      <vt:lpstr>Ειδική σύνταξη των τετράδων (1 από 2)</vt:lpstr>
      <vt:lpstr>Ειδική σύνταξη των τετράδων (2 από 2)</vt:lpstr>
      <vt:lpstr>Η γλώσσα των τριάδων</vt:lpstr>
      <vt:lpstr>Παράδειγμα τριάδων</vt:lpstr>
      <vt:lpstr>Αφηρημένο συντακτικό δένδρο, συμβολικός κώδικας και αντίστοιχες τριάδες (1 από 2) </vt:lpstr>
      <vt:lpstr>Αφηρημένο συντακτικό δένδρο, συμβολικός κώδικας και αντίστοιχες τριάδες (2 από 2)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144</cp:revision>
  <dcterms:created xsi:type="dcterms:W3CDTF">2014-01-22T07:18:58Z</dcterms:created>
  <dcterms:modified xsi:type="dcterms:W3CDTF">2015-11-30T14:02:48Z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BC8F739A-EECB-4735-BC30-F959E33BB4E5</vt:lpwstr>
  </property>
  <property fmtid="{D5CDD505-2E9C-101B-9397-08002B2CF9AE}" pid="3" name="ArticulatePath">
    <vt:lpwstr>_Όύω___ύύ_ίύ__ 10 27.1.14 e</vt:lpwstr>
  </property>
</Properties>
</file>