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  <p:sldMasterId id="2147483682" r:id="rId4"/>
  </p:sldMasterIdLst>
  <p:notesMasterIdLst>
    <p:notesMasterId r:id="rId27"/>
  </p:notesMasterIdLst>
  <p:sldIdLst>
    <p:sldId id="280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288" r:id="rId20"/>
    <p:sldId id="289" r:id="rId21"/>
    <p:sldId id="283" r:id="rId22"/>
    <p:sldId id="284" r:id="rId23"/>
    <p:sldId id="285" r:id="rId24"/>
    <p:sldId id="286" r:id="rId25"/>
    <p:sldId id="287" r:id="rId26"/>
  </p:sldIdLst>
  <p:sldSz cx="9144000" cy="6858000" type="screen4x3"/>
  <p:notesSz cx="6858000" cy="9144000"/>
  <p:custDataLst>
    <p:tags r:id="rId2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6" autoAdjust="0"/>
    <p:restoredTop sz="94660"/>
  </p:normalViewPr>
  <p:slideViewPr>
    <p:cSldViewPr>
      <p:cViewPr varScale="1">
        <p:scale>
          <a:sx n="77" d="100"/>
          <a:sy n="77" d="100"/>
        </p:scale>
        <p:origin x="-84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FC579-5E65-4E54-92A9-42180A42AA67}" type="datetimeFigureOut">
              <a:rPr lang="el-GR" smtClean="0"/>
              <a:pPr/>
              <a:t>30/11/2015</a:t>
            </a:fld>
            <a:endParaRPr lang="el-G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62A45-7935-43C1-BD7B-18AE3D4B019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7309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14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65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F3F4-B859-4DE4-8D99-6D06F13AACDC}" type="datetimeFigureOut">
              <a:rPr lang="el-GR" smtClean="0"/>
              <a:pPr/>
              <a:t>30/11/2015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FBF2-7137-4EE6-946A-6377213E684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F3F4-B859-4DE4-8D99-6D06F13AACDC}" type="datetimeFigureOut">
              <a:rPr lang="el-GR" smtClean="0"/>
              <a:pPr/>
              <a:t>30/11/2015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FBF2-7137-4EE6-946A-6377213E684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F3F4-B859-4DE4-8D99-6D06F13AACDC}" type="datetimeFigureOut">
              <a:rPr lang="el-GR" smtClean="0"/>
              <a:pPr/>
              <a:t>30/11/2015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FBF2-7137-4EE6-946A-6377213E684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10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975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84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680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42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62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84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2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F3F4-B859-4DE4-8D99-6D06F13AACDC}" type="datetimeFigureOut">
              <a:rPr lang="el-GR" smtClean="0"/>
              <a:pPr/>
              <a:t>30/11/2015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FBF2-7137-4EE6-946A-6377213E684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356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28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69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24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070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9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6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24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59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9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F3F4-B859-4DE4-8D99-6D06F13AACDC}" type="datetimeFigureOut">
              <a:rPr lang="el-GR" smtClean="0"/>
              <a:pPr/>
              <a:t>30/11/2015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FBF2-7137-4EE6-946A-6377213E684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67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13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84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866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69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30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87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0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78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F3F4-B859-4DE4-8D99-6D06F13AACDC}" type="datetimeFigureOut">
              <a:rPr lang="el-GR" smtClean="0"/>
              <a:pPr/>
              <a:t>30/11/2015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FBF2-7137-4EE6-946A-6377213E684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14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729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F3F4-B859-4DE4-8D99-6D06F13AACDC}" type="datetimeFigureOut">
              <a:rPr lang="el-GR" smtClean="0"/>
              <a:pPr/>
              <a:t>30/11/2015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FBF2-7137-4EE6-946A-6377213E684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F3F4-B859-4DE4-8D99-6D06F13AACDC}" type="datetimeFigureOut">
              <a:rPr lang="el-GR" smtClean="0"/>
              <a:pPr/>
              <a:t>30/11/2015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FBF2-7137-4EE6-946A-6377213E684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F3F4-B859-4DE4-8D99-6D06F13AACDC}" type="datetimeFigureOut">
              <a:rPr lang="el-GR" smtClean="0"/>
              <a:pPr/>
              <a:t>30/11/2015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FBF2-7137-4EE6-946A-6377213E684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F3F4-B859-4DE4-8D99-6D06F13AACDC}" type="datetimeFigureOut">
              <a:rPr lang="el-GR" smtClean="0"/>
              <a:pPr/>
              <a:t>30/11/2015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FBF2-7137-4EE6-946A-6377213E684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F3F4-B859-4DE4-8D99-6D06F13AACDC}" type="datetimeFigureOut">
              <a:rPr lang="el-GR" smtClean="0"/>
              <a:pPr/>
              <a:t>30/11/2015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FBF2-7137-4EE6-946A-6377213E684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9F3F4-B859-4DE4-8D99-6D06F13AACDC}" type="datetimeFigureOut">
              <a:rPr lang="el-GR" smtClean="0"/>
              <a:pPr/>
              <a:t>30/11/2015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FFBF2-7137-4EE6-946A-6377213E684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15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29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17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Μεταγλωττιστές (</a:t>
            </a:r>
            <a:r>
              <a:rPr lang="en-US" sz="4400" b="1" dirty="0" smtClean="0">
                <a:solidFill>
                  <a:schemeClr val="tx1"/>
                </a:solidFill>
                <a:latin typeface="+mn-lt"/>
              </a:rPr>
              <a:t>Compilers) (</a:t>
            </a:r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2808511"/>
            <a:ext cx="8431658" cy="2132657"/>
          </a:xfrm>
        </p:spPr>
        <p:txBody>
          <a:bodyPr>
            <a:normAutofit fontScale="70000" lnSpcReduction="20000"/>
          </a:bodyPr>
          <a:lstStyle/>
          <a:p>
            <a:r>
              <a:rPr lang="el-GR" sz="4000" b="1" dirty="0" smtClean="0">
                <a:solidFill>
                  <a:schemeClr val="tx1"/>
                </a:solidFill>
              </a:rPr>
              <a:t>Ενότητα 1</a:t>
            </a:r>
            <a:r>
              <a:rPr lang="en-US" sz="4000" b="1" dirty="0" smtClean="0">
                <a:solidFill>
                  <a:schemeClr val="tx1"/>
                </a:solidFill>
              </a:rPr>
              <a:t>2</a:t>
            </a:r>
            <a:r>
              <a:rPr lang="el-GR" sz="4000" dirty="0" smtClean="0">
                <a:solidFill>
                  <a:schemeClr val="tx1"/>
                </a:solidFill>
              </a:rPr>
              <a:t>: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l-GR" sz="4000" dirty="0" smtClean="0">
                <a:solidFill>
                  <a:schemeClr val="tx1"/>
                </a:solidFill>
              </a:rPr>
              <a:t>Παραγωγή Ενδιάμεσου Κώδικα </a:t>
            </a:r>
          </a:p>
          <a:p>
            <a:r>
              <a:rPr lang="el-GR" sz="4000" dirty="0" smtClean="0">
                <a:solidFill>
                  <a:schemeClr val="tx1"/>
                </a:solidFill>
              </a:rPr>
              <a:t>(Σημασιολογικές ρουτίνες μετάφρασης-Μέρος </a:t>
            </a:r>
            <a:r>
              <a:rPr lang="el-GR" sz="4000" dirty="0">
                <a:solidFill>
                  <a:schemeClr val="tx1"/>
                </a:solidFill>
              </a:rPr>
              <a:t>Β</a:t>
            </a:r>
            <a:r>
              <a:rPr lang="el-GR" sz="4000" dirty="0" smtClean="0">
                <a:solidFill>
                  <a:schemeClr val="tx1"/>
                </a:solidFill>
              </a:rPr>
              <a:t>)</a:t>
            </a:r>
            <a:endParaRPr lang="el-GR" sz="4000" dirty="0">
              <a:solidFill>
                <a:schemeClr val="tx1"/>
              </a:solidFill>
            </a:endParaRPr>
          </a:p>
          <a:p>
            <a:endParaRPr lang="el-GR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l-GR" sz="3400" dirty="0">
                <a:solidFill>
                  <a:schemeClr val="tx1"/>
                </a:solidFill>
              </a:rPr>
              <a:t>Κατερίνα Γεωργούλη</a:t>
            </a:r>
          </a:p>
          <a:p>
            <a:pPr>
              <a:spcBef>
                <a:spcPts val="0"/>
              </a:spcBef>
            </a:pPr>
            <a:r>
              <a:rPr lang="el-GR" sz="3400" dirty="0">
                <a:solidFill>
                  <a:schemeClr val="tx1"/>
                </a:solidFill>
              </a:rPr>
              <a:t>Τμήμα Μηχανικών Πληροφορικής ΤΕ</a:t>
            </a:r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187686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Μετάδοση αντιγραφών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96752"/>
            <a:ext cx="3816424" cy="504056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/>
              <a:t>Έστω ο ενδιάμεσος κώδικας: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 smtClean="0"/>
              <a:t>x </a:t>
            </a:r>
            <a:r>
              <a:rPr lang="el-GR" sz="2400" dirty="0"/>
              <a:t>: = </a:t>
            </a:r>
            <a:r>
              <a:rPr lang="en-US" sz="2400" dirty="0" smtClean="0"/>
              <a:t>t1</a:t>
            </a:r>
            <a:r>
              <a:rPr lang="el-GR" sz="2400" dirty="0" smtClean="0"/>
              <a:t> </a:t>
            </a:r>
            <a:r>
              <a:rPr lang="el-GR" sz="2400" dirty="0"/>
              <a:t>+ </a:t>
            </a:r>
            <a:r>
              <a:rPr lang="en-US" sz="2400" dirty="0" smtClean="0"/>
              <a:t>t2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…….</a:t>
            </a:r>
          </a:p>
          <a:p>
            <a:pPr marL="0" indent="0">
              <a:buNone/>
            </a:pPr>
            <a:r>
              <a:rPr lang="el-GR" sz="2400" dirty="0"/>
              <a:t>y </a:t>
            </a:r>
            <a:r>
              <a:rPr lang="el-GR" sz="2400" dirty="0" smtClean="0"/>
              <a:t>:=x</a:t>
            </a:r>
            <a:endParaRPr lang="el-GR" sz="2400" dirty="0"/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 smtClean="0"/>
              <a:t>Εάν δεν υπάρχει ενδιάμεση </a:t>
            </a:r>
            <a:r>
              <a:rPr lang="el-GR" sz="2400" dirty="0"/>
              <a:t>μετατροπή του x, τότε εδώ θα γράψουμε </a:t>
            </a:r>
            <a:r>
              <a:rPr lang="el-GR" sz="2400" dirty="0" smtClean="0"/>
              <a:t>:</a:t>
            </a:r>
            <a:endParaRPr lang="el-GR" sz="2400" dirty="0"/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x </a:t>
            </a:r>
            <a:r>
              <a:rPr lang="el-GR" sz="2400" dirty="0" smtClean="0"/>
              <a:t>:=</a:t>
            </a:r>
            <a:r>
              <a:rPr lang="en-US" sz="2400" dirty="0" smtClean="0"/>
              <a:t> t1 + t2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……</a:t>
            </a:r>
          </a:p>
          <a:p>
            <a:pPr marL="0" indent="0">
              <a:buNone/>
            </a:pPr>
            <a:r>
              <a:rPr lang="el-GR" sz="2400" dirty="0"/>
              <a:t>y</a:t>
            </a:r>
            <a:r>
              <a:rPr lang="el-GR" sz="2400" dirty="0" smtClean="0"/>
              <a:t>:=</a:t>
            </a:r>
            <a:r>
              <a:rPr lang="en-US" sz="2400" dirty="0" smtClean="0"/>
              <a:t> t1 + t2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51520" y="1844824"/>
            <a:ext cx="1800200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51520" y="4653136"/>
            <a:ext cx="1800200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4"/>
          <a:stretch>
            <a:fillRect/>
          </a:stretch>
        </p:blipFill>
        <p:spPr>
          <a:xfrm>
            <a:off x="4067944" y="2204864"/>
            <a:ext cx="4896544" cy="2098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10 - TextBox"/>
          <p:cNvSpPr txBox="1"/>
          <p:nvPr/>
        </p:nvSpPr>
        <p:spPr>
          <a:xfrm>
            <a:off x="4572000" y="155679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dirty="0" smtClean="0">
                <a:solidFill>
                  <a:prstClr val="black"/>
                </a:solidFill>
              </a:rPr>
              <a:t>Παράδειγμα:</a:t>
            </a:r>
            <a:endParaRPr lang="el-GR" sz="2400" b="1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229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Απαλοιφή νεκρών εντολών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31683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3100" dirty="0"/>
              <a:t>Μια εντολή θεωρείται νεκρή όταν </a:t>
            </a:r>
            <a:r>
              <a:rPr lang="el-GR" sz="3100" dirty="0" smtClean="0"/>
              <a:t>:</a:t>
            </a:r>
            <a:endParaRPr lang="el-GR" sz="3100" dirty="0"/>
          </a:p>
          <a:p>
            <a:pPr marL="514350" indent="-514350">
              <a:buFont typeface="+mj-lt"/>
              <a:buAutoNum type="romanLcPeriod"/>
            </a:pPr>
            <a:r>
              <a:rPr lang="el-GR" sz="3100" dirty="0" smtClean="0"/>
              <a:t>Δεν </a:t>
            </a:r>
            <a:r>
              <a:rPr lang="el-GR" sz="3100" dirty="0"/>
              <a:t>πρόκειται να εκτελεστεί </a:t>
            </a:r>
            <a:r>
              <a:rPr lang="el-GR" sz="3100" dirty="0" smtClean="0"/>
              <a:t>ποτέ, Π.χ.</a:t>
            </a:r>
            <a:endParaRPr lang="en-US" sz="3100" dirty="0" smtClean="0"/>
          </a:p>
          <a:p>
            <a:pPr marL="514350" indent="-514350">
              <a:buFont typeface="+mj-lt"/>
              <a:buAutoNum type="romanLcPeriod"/>
            </a:pPr>
            <a:endParaRPr lang="en-US" sz="3100" dirty="0" smtClean="0"/>
          </a:p>
          <a:p>
            <a:pPr marL="514350" indent="-514350">
              <a:buFont typeface="+mj-lt"/>
              <a:buAutoNum type="romanLcPeriod"/>
            </a:pPr>
            <a:endParaRPr lang="en-US" sz="2400" dirty="0" smtClean="0"/>
          </a:p>
          <a:p>
            <a:pPr marL="514350" indent="-514350">
              <a:buFont typeface="+mj-lt"/>
              <a:buAutoNum type="romanLcPeriod"/>
            </a:pPr>
            <a:endParaRPr lang="en-US" sz="2400" dirty="0" smtClean="0"/>
          </a:p>
          <a:p>
            <a:pPr marL="514350" indent="-514350">
              <a:buFont typeface="+mj-lt"/>
              <a:buAutoNum type="romanLcPeriod"/>
            </a:pPr>
            <a:endParaRPr lang="en-US" sz="2400" dirty="0" smtClean="0"/>
          </a:p>
          <a:p>
            <a:pPr marL="514350" indent="-514350">
              <a:buFont typeface="+mj-lt"/>
              <a:buAutoNum type="romanLcPeriod"/>
            </a:pPr>
            <a:endParaRPr lang="el-GR" sz="2400" dirty="0"/>
          </a:p>
          <a:p>
            <a:pPr marL="514350" indent="-514350">
              <a:buFont typeface="+mj-lt"/>
              <a:buAutoNum type="romanLcPeriod"/>
            </a:pPr>
            <a:r>
              <a:rPr lang="el-GR" sz="3400" dirty="0" smtClean="0"/>
              <a:t>Η </a:t>
            </a:r>
            <a:r>
              <a:rPr lang="el-GR" sz="3400" dirty="0"/>
              <a:t>εκτέλεση της δεν χρησιμεύει σε τίποτα στη </a:t>
            </a:r>
            <a:r>
              <a:rPr lang="el-GR" sz="3400" dirty="0" smtClean="0"/>
              <a:t>συνέχεια.</a:t>
            </a:r>
            <a:endParaRPr lang="el-GR" sz="3400" dirty="0"/>
          </a:p>
          <a:p>
            <a:pPr marL="0" indent="0">
              <a:buNone/>
            </a:pPr>
            <a:r>
              <a:rPr lang="el-GR" sz="3400" dirty="0"/>
              <a:t>Π.χ.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467544" y="2132856"/>
            <a:ext cx="2937022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</a:rPr>
              <a:t>if a=b then..... else..... 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473624" y="2132856"/>
            <a:ext cx="5670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400" i="1" dirty="0">
                <a:solidFill>
                  <a:prstClr val="black"/>
                </a:solidFill>
              </a:rPr>
              <a:t>Όπου α, β σταθερές με  διαφορετική </a:t>
            </a:r>
            <a:r>
              <a:rPr lang="el-GR" sz="2400" i="1" dirty="0" smtClean="0">
                <a:solidFill>
                  <a:prstClr val="black"/>
                </a:solidFill>
              </a:rPr>
              <a:t>τιμή</a:t>
            </a:r>
            <a:endParaRPr lang="el-GR" sz="2400" i="1" dirty="0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388806" y="40050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</a:rPr>
              <a:t>if x=y then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</a:rPr>
              <a:t>	if y=8 then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</a:rPr>
              <a:t>		if x&gt;10 then 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917198" y="4784725"/>
            <a:ext cx="1368425" cy="28733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dirty="0">
                <a:solidFill>
                  <a:prstClr val="black"/>
                </a:solidFill>
              </a:rPr>
              <a:t>……….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1437591" y="5205393"/>
            <a:ext cx="2753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</a:rPr>
              <a:t>else ...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</a:rPr>
              <a:t>else </a:t>
            </a:r>
            <a:r>
              <a:rPr lang="en-US" sz="2400" dirty="0">
                <a:solidFill>
                  <a:prstClr val="black"/>
                </a:solidFill>
              </a:rPr>
              <a:t>...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</a:rPr>
              <a:t>else 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275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Απαλοιφή νεκρών εντολών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b="1" dirty="0">
                <a:solidFill>
                  <a:srgbClr val="004A82"/>
                </a:solidFill>
              </a:rPr>
              <a:t>Παράδειγμα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492375"/>
            <a:ext cx="8640763" cy="2098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757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Μεταφορά έξω από βρόχους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656184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Σε κάθε βρόχο που διαθέτει ένα μόνο σημείο εισόδου κι ένα σημείο εξόδου, αυτή η βελτίωση συνίσταται στο να μεταφέρουμε ακριβώς πριν από το βρόχο τις εντολές εκείνες (ή τις πράξεις) που δεν εξαρτώνται από αυτόν.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497"/>
            <a:ext cx="7704138" cy="277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755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Απλοποίηση συσχετισμένων </a:t>
            </a:r>
            <a:r>
              <a:rPr lang="el-GR" sz="4400" dirty="0" smtClean="0"/>
              <a:t>εντολών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Δύο εντολές είναι συσχετισμένες όταν η μια ακολουθεί την άλλη και η μετατροπή της ή των μεταβλητών που εμφανίζονται στη δεύτερη συσχετίζονται (εξαρτώνται) άμεσα από τις τιμές των μεταβλητών που εμφανίζονται στην πρώτη. 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23528" y="4293096"/>
            <a:ext cx="540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4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400" dirty="0">
                <a:solidFill>
                  <a:prstClr val="black"/>
                </a:solidFill>
              </a:rPr>
              <a:t>Συσχετίζοντας τις 2 πρώτες εντολές  </a:t>
            </a:r>
            <a:r>
              <a:rPr lang="el-GR" sz="2400" dirty="0" smtClean="0">
                <a:solidFill>
                  <a:prstClr val="black"/>
                </a:solidFill>
              </a:rPr>
              <a:t>έχουμε</a:t>
            </a:r>
            <a:r>
              <a:rPr lang="el-GR" sz="2400" dirty="0">
                <a:solidFill>
                  <a:prstClr val="black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400" dirty="0">
                <a:solidFill>
                  <a:prstClr val="black"/>
                </a:solidFill>
              </a:rPr>
              <a:t> </a:t>
            </a:r>
            <a:endParaRPr lang="el-GR" sz="2400" b="1" dirty="0">
              <a:solidFill>
                <a:srgbClr val="820000"/>
              </a:solidFill>
            </a:endParaRPr>
          </a:p>
        </p:txBody>
      </p:sp>
      <p:grpSp>
        <p:nvGrpSpPr>
          <p:cNvPr id="9" name="Ομάδα 8"/>
          <p:cNvGrpSpPr/>
          <p:nvPr/>
        </p:nvGrpSpPr>
        <p:grpSpPr>
          <a:xfrm>
            <a:off x="5220072" y="3284984"/>
            <a:ext cx="3563888" cy="2979862"/>
            <a:chOff x="5867400" y="3212976"/>
            <a:chExt cx="3276600" cy="2979862"/>
          </a:xfrm>
        </p:grpSpPr>
        <p:pic>
          <p:nvPicPr>
            <p:cNvPr id="6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70" t="43060" r="23070" b="34448"/>
            <a:stretch>
              <a:fillRect/>
            </a:stretch>
          </p:blipFill>
          <p:spPr bwMode="auto">
            <a:xfrm>
              <a:off x="5867400" y="3500438"/>
              <a:ext cx="3276600" cy="269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8028384" y="3212976"/>
              <a:ext cx="1008063" cy="854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 dirty="0">
                <a:solidFill>
                  <a:prstClr val="black"/>
                </a:solidFill>
                <a:latin typeface="Arial" charset="0"/>
              </a:endParaRP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prstClr val="black"/>
                  </a:solidFill>
                </a:rPr>
                <a:t>B3</a:t>
              </a:r>
              <a:endParaRPr lang="el-GR" sz="20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9 - TextBox"/>
          <p:cNvSpPr txBox="1"/>
          <p:nvPr/>
        </p:nvSpPr>
        <p:spPr>
          <a:xfrm>
            <a:off x="539552" y="2780928"/>
            <a:ext cx="2736304" cy="16312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B3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dirty="0" smtClean="0">
                <a:solidFill>
                  <a:srgbClr val="820000"/>
                </a:solidFill>
                <a:latin typeface="Courier New" pitchFamily="49" charset="0"/>
                <a:cs typeface="Courier New" pitchFamily="49" charset="0"/>
              </a:rPr>
              <a:t>j:=j-1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dirty="0" smtClean="0">
                <a:solidFill>
                  <a:srgbClr val="820000"/>
                </a:solidFill>
                <a:latin typeface="Courier New" pitchFamily="49" charset="0"/>
                <a:cs typeface="Courier New" pitchFamily="49" charset="0"/>
              </a:rPr>
              <a:t>t4 := 4 * j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t5:=a[</a:t>
            </a:r>
            <a:r>
              <a:rPr lang="el-GR" sz="20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t4</a:t>
            </a:r>
            <a:r>
              <a:rPr lang="el-GR" sz="20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0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l-GR" sz="20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t5&gt;v </a:t>
            </a:r>
            <a:r>
              <a:rPr lang="el-GR" sz="20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goto</a:t>
            </a:r>
            <a:r>
              <a:rPr lang="el-GR" sz="20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B3</a:t>
            </a:r>
            <a:endParaRPr lang="el-GR" sz="20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251520" y="544522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dirty="0" smtClean="0">
                <a:solidFill>
                  <a:srgbClr val="820000"/>
                </a:solidFill>
                <a:latin typeface="Courier New" pitchFamily="49" charset="0"/>
                <a:cs typeface="Courier New" pitchFamily="49" charset="0"/>
              </a:rPr>
              <a:t>t4 := 4*j</a:t>
            </a:r>
            <a:endParaRPr lang="el-GR" sz="20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1763688" y="5445224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dirty="0" smtClean="0">
                <a:solidFill>
                  <a:srgbClr val="820000"/>
                </a:solidFill>
                <a:latin typeface="Courier New" pitchFamily="49" charset="0"/>
                <a:cs typeface="Courier New" pitchFamily="49" charset="0"/>
              </a:rPr>
              <a:t>= 4*(j-1)</a:t>
            </a:r>
            <a:endParaRPr lang="el-GR" sz="20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3203848" y="544522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dirty="0" smtClean="0">
                <a:solidFill>
                  <a:srgbClr val="820000"/>
                </a:solidFill>
                <a:latin typeface="Courier New" pitchFamily="49" charset="0"/>
                <a:cs typeface="Courier New" pitchFamily="49" charset="0"/>
              </a:rPr>
              <a:t>= 4*j-4</a:t>
            </a:r>
            <a:endParaRPr lang="el-GR" sz="20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4427984" y="544522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dirty="0" smtClean="0">
                <a:solidFill>
                  <a:srgbClr val="820000"/>
                </a:solidFill>
                <a:latin typeface="Courier New" pitchFamily="49" charset="0"/>
                <a:cs typeface="Courier New" pitchFamily="49" charset="0"/>
              </a:rPr>
              <a:t>= t4–4</a:t>
            </a:r>
            <a:endParaRPr lang="el-GR" sz="20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323528" y="593467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  <a:latin typeface="Arial" charset="0"/>
              </a:rPr>
              <a:t>(κάθε φορά που το j μειώνεται κατά μία μονάδα το t4 μειώνεται κατά 4 )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15 - Καμπύλο βέλος προς τα επάνω"/>
          <p:cNvSpPr/>
          <p:nvPr/>
        </p:nvSpPr>
        <p:spPr>
          <a:xfrm rot="20915872">
            <a:off x="4082583" y="6067190"/>
            <a:ext cx="2233427" cy="432048"/>
          </a:xfrm>
          <a:prstGeom prst="curvedUpArrow">
            <a:avLst>
              <a:gd name="adj1" fmla="val 25000"/>
              <a:gd name="adj2" fmla="val 50000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719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Τελικό αποτέλεσμα βελτιστοποίησης</a:t>
            </a: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6184"/>
            <a:ext cx="3623321" cy="5598357"/>
          </a:xfrm>
          <a:prstGeom prst="rect">
            <a:avLst/>
          </a:prstGeom>
          <a:solidFill>
            <a:srgbClr val="66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7"/>
          <p:cNvSpPr>
            <a:spLocks noChangeArrowheads="1"/>
          </p:cNvSpPr>
          <p:nvPr/>
        </p:nvSpPr>
        <p:spPr bwMode="auto">
          <a:xfrm>
            <a:off x="3975107" y="3329419"/>
            <a:ext cx="792163" cy="431800"/>
          </a:xfrm>
          <a:prstGeom prst="rightArrow">
            <a:avLst>
              <a:gd name="adj1" fmla="val 50000"/>
              <a:gd name="adj2" fmla="val 45864"/>
            </a:avLst>
          </a:prstGeom>
          <a:solidFill>
            <a:srgbClr val="820000"/>
          </a:solidFill>
          <a:ln w="9525">
            <a:solidFill>
              <a:srgbClr val="82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8866"/>
            <a:ext cx="4009330" cy="540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888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2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5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Κατερίνα Γεωργούλη 2014. Κατερίνα Γεωργούλη. «Ενότητα 12: Παραγωγή Ενδιάμεσου </a:t>
            </a:r>
            <a:r>
              <a:rPr lang="el-GR" sz="2000" dirty="0" smtClean="0"/>
              <a:t>Κώδικα (Σημασιολογικές </a:t>
            </a:r>
            <a:r>
              <a:rPr lang="el-GR" sz="2000" dirty="0"/>
              <a:t>ρουτίνες μετάφρασης-Μέρος Β</a:t>
            </a:r>
            <a:r>
              <a:rPr lang="el-GR" sz="2000" dirty="0" smtClean="0"/>
              <a:t>)».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7394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991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Περιεχόμενα Μαθήματος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59632" y="1268760"/>
            <a:ext cx="7427168" cy="4968552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Εισαγωγή στους Μεταφραστές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Γλώσσες &amp; Γραμματικές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Λεκτική Ανάλυση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Συντακτική Ανάλυση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Σημασιολογική Ανάλυση &amp; Πίνακες Συμβόλων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Παραγωγή Ενδιάμεσου Κώδικα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/>
              <a:t>Βελτιστοποίηση Ενδιάμεσου Κώδικα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Παραγωγή &amp; Βελτιστοποίηση τελικού κώδικα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33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57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95270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9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Βελτιστοποίηση ενδιάμεσου κώδικα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483768" y="3717032"/>
            <a:ext cx="3816350" cy="187220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lnSpc>
                <a:spcPct val="92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b="1" dirty="0">
                <a:solidFill>
                  <a:prstClr val="black"/>
                </a:solidFill>
              </a:rPr>
              <a:t>Back end part</a:t>
            </a:r>
            <a:endParaRPr lang="el-GR" sz="2000" b="1" dirty="0">
              <a:solidFill>
                <a:prstClr val="black"/>
              </a:solidFill>
            </a:endParaRPr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 flipH="1">
            <a:off x="4356125" y="1989609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>
              <a:solidFill>
                <a:prstClr val="black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71800" y="1484784"/>
            <a:ext cx="3300412" cy="512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ct val="92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dirty="0">
                <a:solidFill>
                  <a:prstClr val="black"/>
                </a:solidFill>
              </a:rPr>
              <a:t>Intermediate code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generation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312887" y="1667346"/>
            <a:ext cx="1395413" cy="428625"/>
          </a:xfrm>
          <a:custGeom>
            <a:avLst/>
            <a:gdLst>
              <a:gd name="T0" fmla="*/ 0 w 879"/>
              <a:gd name="T1" fmla="*/ 100 h 270"/>
              <a:gd name="T2" fmla="*/ 282 w 879"/>
              <a:gd name="T3" fmla="*/ 2 h 270"/>
              <a:gd name="T4" fmla="*/ 343 w 879"/>
              <a:gd name="T5" fmla="*/ 112 h 270"/>
              <a:gd name="T6" fmla="*/ 416 w 879"/>
              <a:gd name="T7" fmla="*/ 264 h 270"/>
              <a:gd name="T8" fmla="*/ 879 w 879"/>
              <a:gd name="T9" fmla="*/ 148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9" h="270">
                <a:moveTo>
                  <a:pt x="0" y="100"/>
                </a:moveTo>
                <a:cubicBezTo>
                  <a:pt x="47" y="84"/>
                  <a:pt x="225" y="0"/>
                  <a:pt x="282" y="2"/>
                </a:cubicBezTo>
                <a:cubicBezTo>
                  <a:pt x="339" y="4"/>
                  <a:pt x="321" y="68"/>
                  <a:pt x="343" y="112"/>
                </a:cubicBezTo>
                <a:cubicBezTo>
                  <a:pt x="365" y="156"/>
                  <a:pt x="327" y="258"/>
                  <a:pt x="416" y="264"/>
                </a:cubicBezTo>
                <a:cubicBezTo>
                  <a:pt x="505" y="270"/>
                  <a:pt x="812" y="165"/>
                  <a:pt x="879" y="148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>
              <a:solidFill>
                <a:prstClr val="black"/>
              </a:solidFill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372200" y="3645024"/>
            <a:ext cx="1368152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5000" dirty="0">
                <a:solidFill>
                  <a:prstClr val="white">
                    <a:lumMod val="50000"/>
                  </a:prst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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7452320" y="3284984"/>
            <a:ext cx="49244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</a:rPr>
              <a:t>Assembly  - Assembler  </a:t>
            </a:r>
            <a:endParaRPr lang="el-GR" sz="2000" b="1" dirty="0">
              <a:solidFill>
                <a:prstClr val="black"/>
              </a:solidFill>
            </a:endParaRP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 rot="1714941">
            <a:off x="855687" y="2581746"/>
            <a:ext cx="1973263" cy="457200"/>
          </a:xfrm>
          <a:custGeom>
            <a:avLst/>
            <a:gdLst>
              <a:gd name="T0" fmla="*/ 0 w 879"/>
              <a:gd name="T1" fmla="*/ 100 h 270"/>
              <a:gd name="T2" fmla="*/ 282 w 879"/>
              <a:gd name="T3" fmla="*/ 2 h 270"/>
              <a:gd name="T4" fmla="*/ 343 w 879"/>
              <a:gd name="T5" fmla="*/ 112 h 270"/>
              <a:gd name="T6" fmla="*/ 416 w 879"/>
              <a:gd name="T7" fmla="*/ 264 h 270"/>
              <a:gd name="T8" fmla="*/ 879 w 879"/>
              <a:gd name="T9" fmla="*/ 148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9" h="270">
                <a:moveTo>
                  <a:pt x="0" y="100"/>
                </a:moveTo>
                <a:cubicBezTo>
                  <a:pt x="47" y="84"/>
                  <a:pt x="225" y="0"/>
                  <a:pt x="282" y="2"/>
                </a:cubicBezTo>
                <a:cubicBezTo>
                  <a:pt x="339" y="4"/>
                  <a:pt x="321" y="68"/>
                  <a:pt x="343" y="112"/>
                </a:cubicBezTo>
                <a:cubicBezTo>
                  <a:pt x="365" y="156"/>
                  <a:pt x="327" y="258"/>
                  <a:pt x="416" y="264"/>
                </a:cubicBezTo>
                <a:cubicBezTo>
                  <a:pt x="505" y="270"/>
                  <a:pt x="812" y="165"/>
                  <a:pt x="879" y="148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>
              <a:solidFill>
                <a:prstClr val="black"/>
              </a:solidFill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197125" y="2205509"/>
            <a:ext cx="2057400" cy="5143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ct val="72000"/>
              </a:lnSpc>
              <a:spcBef>
                <a:spcPts val="100"/>
              </a:spcBef>
              <a:spcAft>
                <a:spcPts val="100"/>
              </a:spcAft>
            </a:pPr>
            <a:r>
              <a:rPr lang="el-GR" sz="2000" i="1" dirty="0">
                <a:solidFill>
                  <a:prstClr val="black"/>
                </a:solidFill>
              </a:rPr>
              <a:t>Ενδιάμεσος Κώδικας</a:t>
            </a: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 flipH="1">
            <a:off x="4355976" y="3356992"/>
            <a:ext cx="0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>
              <a:solidFill>
                <a:prstClr val="black"/>
              </a:solidFill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2771800" y="4149080"/>
            <a:ext cx="3303587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ct val="92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dirty="0">
                <a:solidFill>
                  <a:prstClr val="black"/>
                </a:solidFill>
              </a:rPr>
              <a:t>Machine code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generator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699792" y="2780928"/>
            <a:ext cx="3303587" cy="5762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lnSpc>
                <a:spcPct val="92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b="1" dirty="0">
                <a:solidFill>
                  <a:prstClr val="black"/>
                </a:solidFill>
              </a:rPr>
              <a:t>Intermediate code</a:t>
            </a:r>
            <a:r>
              <a:rPr lang="el-GR" sz="2000" b="1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optimizer</a:t>
            </a:r>
            <a:endParaRPr lang="el-GR" sz="2000" b="1" dirty="0">
              <a:solidFill>
                <a:prstClr val="black"/>
              </a:solidFill>
            </a:endParaRP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H="1">
            <a:off x="4355976" y="4581128"/>
            <a:ext cx="0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>
              <a:solidFill>
                <a:prstClr val="black"/>
              </a:solidFill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771800" y="4941168"/>
            <a:ext cx="3303587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ct val="92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dirty="0">
                <a:solidFill>
                  <a:prstClr val="black"/>
                </a:solidFill>
              </a:rPr>
              <a:t>Machine code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optimizer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 rot="19599050">
            <a:off x="243902" y="1642857"/>
            <a:ext cx="1944215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lnSpc>
                <a:spcPct val="92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dirty="0" smtClean="0">
                <a:solidFill>
                  <a:prstClr val="black"/>
                </a:solidFill>
              </a:rPr>
              <a:t>Symbol Table</a:t>
            </a:r>
            <a:endParaRPr lang="el-GR" sz="20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764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Βελτιστοποίηση κώδικα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Σκοπός αυτής της φάσης είναι να παράγει ταχύτερο και μικρότερου όγκου τελικό κώδικα μ' έναν αυτόματο τρόπο.</a:t>
            </a:r>
          </a:p>
          <a:p>
            <a:pPr marL="0" indent="0" algn="ctr">
              <a:buNone/>
            </a:pPr>
            <a:r>
              <a:rPr lang="el-GR" sz="2400" dirty="0" smtClean="0"/>
              <a:t>Τα κριτήρια που πρέπει να σεβαστούμε είναι τα εξής :</a:t>
            </a:r>
          </a:p>
          <a:p>
            <a:pPr marL="514350" indent="-514350">
              <a:spcBef>
                <a:spcPts val="1800"/>
              </a:spcBef>
              <a:buFont typeface="+mj-lt"/>
              <a:buAutoNum type="romanLcPeriod"/>
            </a:pPr>
            <a:r>
              <a:rPr lang="el-GR" sz="2400" dirty="0" smtClean="0"/>
              <a:t>Η συμπεριφορά του βελτιστοποιημένου κώδικα πρέπει να είναι ακριβώς η ίδια μ' εκείνη του αρχικού (δηλαδή : ίδιες είσοδοι =&gt; ίδιες έξοδοι).</a:t>
            </a:r>
          </a:p>
          <a:p>
            <a:pPr marL="514350" indent="-514350">
              <a:spcBef>
                <a:spcPts val="1800"/>
              </a:spcBef>
              <a:buFont typeface="+mj-lt"/>
              <a:buAutoNum type="romanLcPeriod"/>
            </a:pPr>
            <a:r>
              <a:rPr lang="el-GR" sz="2400" dirty="0" smtClean="0"/>
              <a:t>Ο χρόνος εκτέλεσης και ο όγκος πρέπει να είναι μικρότεροι αν και καμιά φορά δεν υπάρχει δυνατότητα συμβιβασμού.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77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Βελτιστοποίησης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914512"/>
            <a:ext cx="2386608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/>
              <a:t>Πηγαίος κώδικας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7025959" y="6481372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4392448" y="918071"/>
            <a:ext cx="4852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dirty="0">
                <a:solidFill>
                  <a:prstClr val="black"/>
                </a:solidFill>
              </a:rPr>
              <a:t>Αντίστοιχος κώδικας 3-διευθύνσεων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54419" y="1878645"/>
            <a:ext cx="375126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74625" algn="l"/>
                <a:tab pos="53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174625" algn="l"/>
                <a:tab pos="53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174625" algn="l"/>
                <a:tab pos="53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174625" algn="l"/>
                <a:tab pos="53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174625" algn="l"/>
                <a:tab pos="53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4625" algn="l"/>
                <a:tab pos="53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4625" algn="l"/>
                <a:tab pos="53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4625" algn="l"/>
                <a:tab pos="53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4625" algn="l"/>
                <a:tab pos="53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prstClr val="black"/>
                </a:solidFill>
                <a:latin typeface="Calibri"/>
              </a:rPr>
              <a:t>void quicksort</a:t>
            </a:r>
            <a:r>
              <a:rPr lang="en-GB" sz="2000" i="1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m</a:t>
            </a:r>
            <a:r>
              <a:rPr lang="en-GB" sz="2000" i="1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n</a:t>
            </a:r>
            <a:r>
              <a:rPr lang="en-GB" sz="2000" i="1" dirty="0">
                <a:solidFill>
                  <a:prstClr val="black"/>
                </a:solidFill>
                <a:latin typeface="Calibri"/>
              </a:rPr>
              <a:t>)</a:t>
            </a:r>
            <a:endParaRPr lang="en-US" sz="2000" i="1" dirty="0">
              <a:solidFill>
                <a:prstClr val="black"/>
              </a:solidFill>
              <a:latin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 err="1">
                <a:solidFill>
                  <a:prstClr val="black"/>
                </a:solidFill>
                <a:latin typeface="Calibri"/>
              </a:rPr>
              <a:t>int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 m, 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prstClr val="black"/>
                </a:solidFill>
                <a:latin typeface="Calibri"/>
              </a:rPr>
              <a:t>{</a:t>
            </a:r>
            <a:r>
              <a:rPr lang="en-GB" sz="2000" i="1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2000" i="1" dirty="0" err="1">
                <a:solidFill>
                  <a:prstClr val="black"/>
                </a:solidFill>
                <a:latin typeface="Calibri"/>
              </a:rPr>
              <a:t>int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Calibri"/>
              </a:rPr>
              <a:t>i,j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2000" i="1" dirty="0" err="1">
                <a:solidFill>
                  <a:prstClr val="black"/>
                </a:solidFill>
                <a:latin typeface="Calibri"/>
              </a:rPr>
              <a:t>int</a:t>
            </a:r>
            <a:r>
              <a:rPr lang="en-US" sz="2000" b="1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Calibri"/>
              </a:rPr>
              <a:t>v,x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prstClr val="black"/>
                </a:solidFill>
                <a:latin typeface="Calibri"/>
              </a:rPr>
              <a:t>	if (n&lt;=m) return;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prstClr val="black"/>
                </a:solidFill>
                <a:latin typeface="Calibri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2000" i="1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=m-1; j=n; v=a[n];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prstClr val="black"/>
                </a:solidFill>
                <a:latin typeface="Calibri"/>
              </a:rPr>
              <a:t>	while(1) 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prstClr val="black"/>
                </a:solidFill>
                <a:latin typeface="Calibri"/>
              </a:rPr>
              <a:t>		do </a:t>
            </a:r>
            <a:r>
              <a:rPr lang="en-US" sz="2000" i="1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=i+1;while(a[</a:t>
            </a:r>
            <a:r>
              <a:rPr lang="en-US" sz="2000" i="1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]&lt;v);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prstClr val="black"/>
                </a:solidFill>
                <a:latin typeface="Calibri"/>
              </a:rPr>
              <a:t>		do </a:t>
            </a:r>
            <a:r>
              <a:rPr lang="en-US" sz="2000" i="1" dirty="0" smtClean="0">
                <a:solidFill>
                  <a:prstClr val="black"/>
                </a:solidFill>
                <a:latin typeface="Calibri"/>
              </a:rPr>
              <a:t>j=j-1;while(a[j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]&gt;v);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prstClr val="black"/>
                </a:solidFill>
                <a:latin typeface="Calibri"/>
              </a:rPr>
              <a:t>		if (</a:t>
            </a:r>
            <a:r>
              <a:rPr lang="en-US" sz="2000" i="1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&gt;=j) </a:t>
            </a:r>
            <a:r>
              <a:rPr lang="en-US" sz="2000" b="1" dirty="0">
                <a:solidFill>
                  <a:srgbClr val="820000"/>
                </a:solidFill>
                <a:latin typeface="Calibri"/>
              </a:rPr>
              <a:t>break;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prstClr val="black"/>
                </a:solidFill>
                <a:latin typeface="Calibri"/>
              </a:rPr>
              <a:t>		x=a[</a:t>
            </a:r>
            <a:r>
              <a:rPr lang="en-US" sz="2000" i="1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]; a[</a:t>
            </a:r>
            <a:r>
              <a:rPr lang="en-US" sz="2000" i="1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]=a[j]; a[j]=x;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prstClr val="black"/>
                </a:solidFill>
                <a:latin typeface="Calibri"/>
              </a:rPr>
              <a:t>		} </a:t>
            </a:r>
            <a:endParaRPr lang="en-GB" sz="2000" i="1" dirty="0">
              <a:solidFill>
                <a:prstClr val="black"/>
              </a:solidFill>
              <a:latin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i="1" dirty="0">
                <a:solidFill>
                  <a:prstClr val="black"/>
                </a:solidFill>
                <a:latin typeface="Calibri"/>
              </a:rPr>
              <a:t> 	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x=a[</a:t>
            </a:r>
            <a:r>
              <a:rPr lang="en-US" sz="2000" i="1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]; a[</a:t>
            </a:r>
            <a:r>
              <a:rPr lang="en-US" sz="2000" i="1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]=a[n]; a[n]=x;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prstClr val="black"/>
                </a:solidFill>
                <a:latin typeface="Calibri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prstClr val="black"/>
                </a:solidFill>
                <a:latin typeface="Calibri"/>
              </a:rPr>
              <a:t>	quicksort(</a:t>
            </a:r>
            <a:r>
              <a:rPr lang="en-US" sz="2000" i="1" dirty="0" err="1">
                <a:solidFill>
                  <a:prstClr val="black"/>
                </a:solidFill>
                <a:latin typeface="Calibri"/>
              </a:rPr>
              <a:t>m,j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); quicksort(i+1,n);</a:t>
            </a:r>
            <a:endParaRPr lang="en-GB" sz="2000" i="1" dirty="0">
              <a:solidFill>
                <a:prstClr val="black"/>
              </a:solidFill>
              <a:latin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i="1" dirty="0">
                <a:solidFill>
                  <a:prstClr val="black"/>
                </a:solidFill>
                <a:latin typeface="Calibri"/>
              </a:rPr>
              <a:t>}</a:t>
            </a:r>
            <a:endParaRPr lang="el-GR" sz="20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354310" y="3324686"/>
            <a:ext cx="3097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332207" y="6107906"/>
            <a:ext cx="3097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" name="AutoShape 9"/>
          <p:cNvSpPr>
            <a:spLocks/>
          </p:cNvSpPr>
          <p:nvPr/>
        </p:nvSpPr>
        <p:spPr bwMode="auto">
          <a:xfrm>
            <a:off x="3645319" y="2194558"/>
            <a:ext cx="360363" cy="4105275"/>
          </a:xfrm>
          <a:prstGeom prst="leftBrace">
            <a:avLst>
              <a:gd name="adj1" fmla="val 9493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" name="Oval 22"/>
          <p:cNvSpPr>
            <a:spLocks noChangeArrowheads="1"/>
          </p:cNvSpPr>
          <p:nvPr/>
        </p:nvSpPr>
        <p:spPr bwMode="auto">
          <a:xfrm>
            <a:off x="692569" y="4941166"/>
            <a:ext cx="2592388" cy="485547"/>
          </a:xfrm>
          <a:prstGeom prst="ellipse">
            <a:avLst/>
          </a:prstGeom>
          <a:solidFill>
            <a:schemeClr val="accent1">
              <a:alpha val="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354310" y="5582591"/>
            <a:ext cx="2592387" cy="431800"/>
          </a:xfrm>
          <a:prstGeom prst="ellipse">
            <a:avLst/>
          </a:prstGeom>
          <a:solidFill>
            <a:srgbClr val="FF0000">
              <a:alpha val="8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179512" y="3284984"/>
            <a:ext cx="2314076" cy="533895"/>
          </a:xfrm>
          <a:prstGeom prst="ellipse">
            <a:avLst/>
          </a:prstGeom>
          <a:solidFill>
            <a:schemeClr val="accent1">
              <a:alpha val="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392448" y="1484691"/>
            <a:ext cx="4751552" cy="541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tabLst>
                <a:tab pos="2514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tabLst>
                <a:tab pos="2514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tabLst>
                <a:tab pos="2514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tabLst>
                <a:tab pos="2514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tabLst>
                <a:tab pos="2514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rabicParenBoth"/>
            </a:pPr>
            <a:r>
              <a:rPr lang="fr-FR" sz="1800" dirty="0">
                <a:solidFill>
                  <a:prstClr val="black"/>
                </a:solidFill>
                <a:latin typeface="Calibri"/>
              </a:rPr>
              <a:t>i := m-1  	(15)</a:t>
            </a:r>
            <a:r>
              <a:rPr lang="el-GR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800" dirty="0">
                <a:solidFill>
                  <a:prstClr val="black"/>
                </a:solidFill>
                <a:latin typeface="Calibri"/>
              </a:rPr>
              <a:t> x := a[t6]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rabicParenBoth"/>
            </a:pPr>
            <a:r>
              <a:rPr lang="fr-FR" sz="1800" dirty="0">
                <a:solidFill>
                  <a:prstClr val="black"/>
                </a:solidFill>
                <a:latin typeface="Calibri"/>
              </a:rPr>
              <a:t> j:=n 	(16)  t7:= 4*i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800" dirty="0">
                <a:solidFill>
                  <a:prstClr val="black"/>
                </a:solidFill>
                <a:latin typeface="Calibri"/>
              </a:rPr>
              <a:t>(3)</a:t>
            </a:r>
            <a:r>
              <a:rPr lang="el-GR" sz="1800" dirty="0">
                <a:solidFill>
                  <a:prstClr val="black"/>
                </a:solidFill>
                <a:latin typeface="Calibri"/>
              </a:rPr>
              <a:t>  </a:t>
            </a:r>
            <a:r>
              <a:rPr lang="fr-FR" sz="1800" dirty="0">
                <a:solidFill>
                  <a:prstClr val="black"/>
                </a:solidFill>
                <a:latin typeface="Calibri"/>
              </a:rPr>
              <a:t>  t1:=4*n 	(17)  t8:=4*j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800" dirty="0">
                <a:solidFill>
                  <a:prstClr val="black"/>
                </a:solidFill>
                <a:latin typeface="Calibri"/>
              </a:rPr>
              <a:t>(4)</a:t>
            </a:r>
            <a:r>
              <a:rPr lang="el-GR" sz="1800" dirty="0">
                <a:solidFill>
                  <a:prstClr val="black"/>
                </a:solidFill>
                <a:latin typeface="Calibri"/>
              </a:rPr>
              <a:t>  </a:t>
            </a:r>
            <a:r>
              <a:rPr lang="fr-FR" sz="1800" dirty="0">
                <a:solidFill>
                  <a:prstClr val="black"/>
                </a:solidFill>
                <a:latin typeface="Calibri"/>
              </a:rPr>
              <a:t>  v := a[t1] 	(18)  t9=a[t8]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800" dirty="0">
                <a:solidFill>
                  <a:prstClr val="black"/>
                </a:solidFill>
                <a:latin typeface="Calibri"/>
              </a:rPr>
              <a:t>(5) </a:t>
            </a:r>
            <a:r>
              <a:rPr lang="el-GR" sz="1800" dirty="0">
                <a:solidFill>
                  <a:prstClr val="black"/>
                </a:solidFill>
                <a:latin typeface="Calibri"/>
              </a:rPr>
              <a:t>   </a:t>
            </a:r>
            <a:r>
              <a:rPr lang="fr-FR" sz="1800" dirty="0">
                <a:solidFill>
                  <a:prstClr val="black"/>
                </a:solidFill>
                <a:latin typeface="Calibri"/>
              </a:rPr>
              <a:t>i := i+1 	(19)  a[t7] := t9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800" dirty="0">
                <a:solidFill>
                  <a:prstClr val="black"/>
                </a:solidFill>
                <a:latin typeface="Calibri"/>
              </a:rPr>
              <a:t>(6) </a:t>
            </a:r>
            <a:r>
              <a:rPr lang="el-GR" sz="1800" dirty="0">
                <a:solidFill>
                  <a:prstClr val="black"/>
                </a:solidFill>
                <a:latin typeface="Calibri"/>
              </a:rPr>
              <a:t>   </a:t>
            </a:r>
            <a:r>
              <a:rPr lang="fr-FR" sz="1800" dirty="0">
                <a:solidFill>
                  <a:prstClr val="black"/>
                </a:solidFill>
                <a:latin typeface="Calibri"/>
              </a:rPr>
              <a:t>t2:=4*i 	(20)  t10:= 4*j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800" dirty="0">
                <a:solidFill>
                  <a:prstClr val="black"/>
                </a:solidFill>
                <a:latin typeface="Calibri"/>
              </a:rPr>
              <a:t>(7) </a:t>
            </a:r>
            <a:r>
              <a:rPr lang="el-GR" sz="1800" dirty="0">
                <a:solidFill>
                  <a:prstClr val="black"/>
                </a:solidFill>
                <a:latin typeface="Calibri"/>
              </a:rPr>
              <a:t>   </a:t>
            </a:r>
            <a:r>
              <a:rPr lang="fr-FR" sz="1800" dirty="0">
                <a:solidFill>
                  <a:prstClr val="black"/>
                </a:solidFill>
                <a:latin typeface="Calibri"/>
              </a:rPr>
              <a:t>t3:=a[t2] 	(21)  a[t10]:=x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(8)  </a:t>
            </a:r>
            <a:r>
              <a:rPr lang="el-GR" sz="1800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GB" sz="1800" dirty="0">
                <a:solidFill>
                  <a:prstClr val="black"/>
                </a:solidFill>
                <a:latin typeface="Calibri"/>
              </a:rPr>
              <a:t>if </a:t>
            </a:r>
            <a:r>
              <a:rPr lang="fr-FR" sz="1800" dirty="0">
                <a:solidFill>
                  <a:prstClr val="black"/>
                </a:solidFill>
                <a:latin typeface="Calibri"/>
              </a:rPr>
              <a:t>t3 </a:t>
            </a:r>
            <a:r>
              <a:rPr lang="en-GB" sz="1800" dirty="0">
                <a:solidFill>
                  <a:prstClr val="black"/>
                </a:solidFill>
                <a:latin typeface="Calibri"/>
              </a:rPr>
              <a:t>&lt; v </a:t>
            </a:r>
            <a:r>
              <a:rPr lang="en-GB" sz="1800" b="1" dirty="0" err="1">
                <a:solidFill>
                  <a:srgbClr val="820000"/>
                </a:solidFill>
                <a:latin typeface="Calibri"/>
              </a:rPr>
              <a:t>goto</a:t>
            </a:r>
            <a:r>
              <a:rPr lang="en-GB" sz="1800" b="1" dirty="0">
                <a:solidFill>
                  <a:srgbClr val="820000"/>
                </a:solidFill>
                <a:latin typeface="Calibri"/>
              </a:rPr>
              <a:t> (5) </a:t>
            </a:r>
            <a:r>
              <a:rPr lang="fr-FR" sz="1800" dirty="0">
                <a:solidFill>
                  <a:prstClr val="black"/>
                </a:solidFill>
                <a:latin typeface="Calibri"/>
              </a:rPr>
              <a:t>	</a:t>
            </a:r>
            <a:r>
              <a:rPr lang="fr-FR" sz="1800" b="1" dirty="0">
                <a:solidFill>
                  <a:srgbClr val="820000"/>
                </a:solidFill>
                <a:latin typeface="Calibri"/>
              </a:rPr>
              <a:t>(22)  </a:t>
            </a:r>
            <a:r>
              <a:rPr lang="fr-FR" sz="1800" b="1" dirty="0" err="1">
                <a:solidFill>
                  <a:srgbClr val="820000"/>
                </a:solidFill>
                <a:latin typeface="Calibri"/>
              </a:rPr>
              <a:t>goto</a:t>
            </a:r>
            <a:r>
              <a:rPr lang="fr-FR" sz="1800" b="1" dirty="0">
                <a:solidFill>
                  <a:srgbClr val="820000"/>
                </a:solidFill>
                <a:latin typeface="Calibri"/>
              </a:rPr>
              <a:t> (5)</a:t>
            </a:r>
            <a:endParaRPr lang="en-GB" sz="1800" b="1" dirty="0">
              <a:solidFill>
                <a:srgbClr val="820000"/>
              </a:solidFill>
              <a:latin typeface="Calibri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800" dirty="0">
                <a:solidFill>
                  <a:prstClr val="black"/>
                </a:solidFill>
                <a:latin typeface="Calibri"/>
              </a:rPr>
              <a:t>(9)  </a:t>
            </a:r>
            <a:r>
              <a:rPr lang="el-GR" sz="1800" dirty="0">
                <a:solidFill>
                  <a:prstClr val="black"/>
                </a:solidFill>
                <a:latin typeface="Calibri"/>
              </a:rPr>
              <a:t>  </a:t>
            </a:r>
            <a:r>
              <a:rPr lang="fr-FR" sz="1800" dirty="0">
                <a:solidFill>
                  <a:prstClr val="black"/>
                </a:solidFill>
                <a:latin typeface="Calibri"/>
              </a:rPr>
              <a:t>j :=</a:t>
            </a:r>
            <a:r>
              <a:rPr lang="fr-FR" sz="1800" dirty="0" smtClean="0">
                <a:solidFill>
                  <a:prstClr val="black"/>
                </a:solidFill>
                <a:latin typeface="Calibri"/>
              </a:rPr>
              <a:t>j-1 </a:t>
            </a:r>
            <a:r>
              <a:rPr lang="en-GB" sz="1800" dirty="0">
                <a:solidFill>
                  <a:prstClr val="black"/>
                </a:solidFill>
                <a:latin typeface="Calibri"/>
              </a:rPr>
              <a:t>	(23)  t11:= 4*</a:t>
            </a:r>
            <a:r>
              <a:rPr lang="en-GB" sz="1800" dirty="0" err="1">
                <a:solidFill>
                  <a:prstClr val="black"/>
                </a:solidFill>
                <a:latin typeface="Calibri"/>
              </a:rPr>
              <a:t>i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800" dirty="0">
                <a:solidFill>
                  <a:prstClr val="black"/>
                </a:solidFill>
                <a:latin typeface="Calibri"/>
              </a:rPr>
              <a:t>(10)</a:t>
            </a:r>
            <a:r>
              <a:rPr lang="el-GR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800" dirty="0">
                <a:solidFill>
                  <a:prstClr val="black"/>
                </a:solidFill>
                <a:latin typeface="Calibri"/>
              </a:rPr>
              <a:t> t4:=4*j 	(24)  x := a [t11]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800" dirty="0">
                <a:solidFill>
                  <a:prstClr val="black"/>
                </a:solidFill>
                <a:latin typeface="Calibri"/>
              </a:rPr>
              <a:t>(11)</a:t>
            </a:r>
            <a:r>
              <a:rPr lang="el-GR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800" dirty="0">
                <a:solidFill>
                  <a:prstClr val="black"/>
                </a:solidFill>
                <a:latin typeface="Calibri"/>
              </a:rPr>
              <a:t> t5:=a[t4] 	(25)  t12 :=4*i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800" dirty="0">
                <a:solidFill>
                  <a:prstClr val="black"/>
                </a:solidFill>
                <a:latin typeface="Calibri"/>
              </a:rPr>
              <a:t>(12) </a:t>
            </a:r>
            <a:r>
              <a:rPr lang="el-GR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800" dirty="0">
                <a:solidFill>
                  <a:prstClr val="black"/>
                </a:solidFill>
                <a:latin typeface="Calibri"/>
              </a:rPr>
              <a:t>if </a:t>
            </a:r>
            <a:r>
              <a:rPr lang="fr-FR" sz="1800" dirty="0" smtClean="0">
                <a:solidFill>
                  <a:prstClr val="black"/>
                </a:solidFill>
                <a:latin typeface="Calibri"/>
              </a:rPr>
              <a:t>t5&lt;v </a:t>
            </a:r>
            <a:r>
              <a:rPr lang="fr-FR" sz="1800" b="1" dirty="0" err="1">
                <a:solidFill>
                  <a:srgbClr val="820000"/>
                </a:solidFill>
                <a:latin typeface="Calibri"/>
              </a:rPr>
              <a:t>goto</a:t>
            </a:r>
            <a:r>
              <a:rPr lang="fr-FR" sz="1800" b="1" dirty="0">
                <a:solidFill>
                  <a:srgbClr val="820000"/>
                </a:solidFill>
                <a:latin typeface="Calibri"/>
              </a:rPr>
              <a:t>(9) </a:t>
            </a:r>
            <a:r>
              <a:rPr lang="fr-FR" sz="1800" dirty="0">
                <a:solidFill>
                  <a:prstClr val="black"/>
                </a:solidFill>
                <a:latin typeface="Calibri"/>
              </a:rPr>
              <a:t>	(26)  t13 :=4*n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(13) </a:t>
            </a:r>
            <a:r>
              <a:rPr lang="el-GR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800" dirty="0">
                <a:solidFill>
                  <a:prstClr val="black"/>
                </a:solidFill>
                <a:latin typeface="Calibri"/>
              </a:rPr>
              <a:t>if </a:t>
            </a:r>
            <a:r>
              <a:rPr lang="en-GB" sz="18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GB" sz="1800" dirty="0">
                <a:solidFill>
                  <a:prstClr val="black"/>
                </a:solidFill>
                <a:latin typeface="Calibri"/>
              </a:rPr>
              <a:t> &gt;= j </a:t>
            </a:r>
            <a:r>
              <a:rPr lang="en-GB" sz="1800" b="1" dirty="0" err="1">
                <a:solidFill>
                  <a:srgbClr val="820000"/>
                </a:solidFill>
                <a:latin typeface="Calibri"/>
              </a:rPr>
              <a:t>goto</a:t>
            </a:r>
            <a:r>
              <a:rPr lang="en-GB" sz="1800" b="1" dirty="0">
                <a:solidFill>
                  <a:srgbClr val="820000"/>
                </a:solidFill>
                <a:latin typeface="Calibri"/>
              </a:rPr>
              <a:t> (23) </a:t>
            </a:r>
            <a:r>
              <a:rPr lang="fr-FR" sz="1800" dirty="0">
                <a:solidFill>
                  <a:prstClr val="black"/>
                </a:solidFill>
                <a:latin typeface="Calibri"/>
              </a:rPr>
              <a:t>	(27)  t14 := a[t13]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800" dirty="0">
                <a:solidFill>
                  <a:prstClr val="black"/>
                </a:solidFill>
                <a:latin typeface="Calibri"/>
              </a:rPr>
              <a:t>(14) </a:t>
            </a:r>
            <a:r>
              <a:rPr lang="el-GR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800" dirty="0">
                <a:solidFill>
                  <a:prstClr val="black"/>
                </a:solidFill>
                <a:latin typeface="Calibri"/>
              </a:rPr>
              <a:t>t6=4*i </a:t>
            </a:r>
            <a:r>
              <a:rPr lang="en-GB" sz="1800" dirty="0">
                <a:solidFill>
                  <a:prstClr val="black"/>
                </a:solidFill>
                <a:latin typeface="Calibri"/>
              </a:rPr>
              <a:t>	(28)  a[t12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]</a:t>
            </a:r>
            <a:r>
              <a:rPr lang="en-GB" sz="1800" dirty="0">
                <a:solidFill>
                  <a:prstClr val="black"/>
                </a:solidFill>
                <a:latin typeface="Calibri"/>
              </a:rPr>
              <a:t>:= t14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800" dirty="0">
                <a:solidFill>
                  <a:prstClr val="black"/>
                </a:solidFill>
                <a:latin typeface="Calibri"/>
              </a:rPr>
              <a:t>		(29)  t15 :=4*n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800" dirty="0">
                <a:solidFill>
                  <a:prstClr val="black"/>
                </a:solidFill>
                <a:latin typeface="Calibri"/>
              </a:rPr>
              <a:t>		(30)  a[t15] := x</a:t>
            </a:r>
            <a:endParaRPr lang="el-G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6732240" y="1556792"/>
            <a:ext cx="1971899" cy="2296701"/>
          </a:xfrm>
          <a:prstGeom prst="rect">
            <a:avLst/>
          </a:prstGeom>
          <a:solidFill>
            <a:schemeClr val="accent1">
              <a:alpha val="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6752456" y="4202422"/>
            <a:ext cx="1932903" cy="2644075"/>
          </a:xfrm>
          <a:prstGeom prst="rect">
            <a:avLst/>
          </a:prstGeom>
          <a:solidFill>
            <a:srgbClr val="FF0000">
              <a:alpha val="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4443832" y="1484784"/>
            <a:ext cx="1352304" cy="1440160"/>
          </a:xfrm>
          <a:prstGeom prst="rect">
            <a:avLst/>
          </a:prstGeom>
          <a:solidFill>
            <a:schemeClr val="accent1">
              <a:alpha val="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4427984" y="5877272"/>
            <a:ext cx="1727200" cy="287337"/>
          </a:xfrm>
          <a:prstGeom prst="rect">
            <a:avLst/>
          </a:prstGeom>
          <a:solidFill>
            <a:schemeClr val="accent1">
              <a:alpha val="14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Oval 28"/>
          <p:cNvSpPr>
            <a:spLocks noChangeArrowheads="1"/>
          </p:cNvSpPr>
          <p:nvPr/>
        </p:nvSpPr>
        <p:spPr bwMode="auto">
          <a:xfrm>
            <a:off x="467544" y="4005064"/>
            <a:ext cx="2880320" cy="360040"/>
          </a:xfrm>
          <a:prstGeom prst="ellipse">
            <a:avLst/>
          </a:prstGeom>
          <a:solidFill>
            <a:schemeClr val="accent1">
              <a:alpha val="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4427984" y="2924944"/>
            <a:ext cx="2088232" cy="1296144"/>
          </a:xfrm>
          <a:prstGeom prst="rect">
            <a:avLst/>
          </a:prstGeom>
          <a:solidFill>
            <a:schemeClr val="accent1">
              <a:alpha val="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auto">
          <a:xfrm>
            <a:off x="4427984" y="4221088"/>
            <a:ext cx="2088232" cy="1224136"/>
          </a:xfrm>
          <a:prstGeom prst="rect">
            <a:avLst/>
          </a:prstGeom>
          <a:solidFill>
            <a:schemeClr val="accent1">
              <a:alpha val="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" name="Oval 28"/>
          <p:cNvSpPr>
            <a:spLocks noChangeArrowheads="1"/>
          </p:cNvSpPr>
          <p:nvPr/>
        </p:nvSpPr>
        <p:spPr bwMode="auto">
          <a:xfrm>
            <a:off x="467544" y="4365104"/>
            <a:ext cx="2880320" cy="360040"/>
          </a:xfrm>
          <a:prstGeom prst="ellipse">
            <a:avLst/>
          </a:prstGeom>
          <a:solidFill>
            <a:schemeClr val="accent1">
              <a:alpha val="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6" name="Oval 28"/>
          <p:cNvSpPr>
            <a:spLocks noChangeArrowheads="1"/>
          </p:cNvSpPr>
          <p:nvPr/>
        </p:nvSpPr>
        <p:spPr bwMode="auto">
          <a:xfrm>
            <a:off x="467544" y="4725144"/>
            <a:ext cx="2871936" cy="224408"/>
          </a:xfrm>
          <a:prstGeom prst="ellipse">
            <a:avLst/>
          </a:prstGeom>
          <a:solidFill>
            <a:schemeClr val="accent1">
              <a:alpha val="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4427984" y="5445224"/>
            <a:ext cx="2088232" cy="432048"/>
          </a:xfrm>
          <a:prstGeom prst="rect">
            <a:avLst/>
          </a:prstGeom>
          <a:solidFill>
            <a:schemeClr val="accent1">
              <a:alpha val="14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789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0" grpId="0" animBg="1"/>
      <p:bldP spid="31" grpId="0" animBg="1"/>
      <p:bldP spid="33" grpId="0" animBg="1"/>
      <p:bldP spid="18" grpId="0" animBg="1"/>
      <p:bldP spid="19" grpId="0" animBg="1"/>
      <p:bldP spid="21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Οργάνωση ενδιάμεσου κώδικα σε μπλοκ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959786" y="6451641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Text Box 1031"/>
          <p:cNvSpPr txBox="1">
            <a:spLocks noChangeArrowheads="1"/>
          </p:cNvSpPr>
          <p:nvPr/>
        </p:nvSpPr>
        <p:spPr bwMode="auto">
          <a:xfrm>
            <a:off x="251520" y="1340768"/>
            <a:ext cx="4033838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55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55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55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55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55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5556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5556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5556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5556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800" dirty="0">
                <a:solidFill>
                  <a:prstClr val="black"/>
                </a:solidFill>
                <a:latin typeface="Calibri"/>
              </a:rPr>
              <a:t>(1) </a:t>
            </a:r>
            <a:r>
              <a:rPr lang="el-GR" sz="1800" dirty="0">
                <a:solidFill>
                  <a:prstClr val="black"/>
                </a:solidFill>
                <a:latin typeface="Calibri"/>
              </a:rPr>
              <a:t>  </a:t>
            </a:r>
            <a:r>
              <a:rPr lang="fr-FR" sz="1800" dirty="0">
                <a:solidFill>
                  <a:prstClr val="black"/>
                </a:solidFill>
                <a:latin typeface="Calibri"/>
              </a:rPr>
              <a:t>i := m-1                 	(16)  t7:= 4*i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800" dirty="0">
                <a:solidFill>
                  <a:prstClr val="black"/>
                </a:solidFill>
                <a:latin typeface="Calibri"/>
              </a:rPr>
              <a:t>(2) </a:t>
            </a:r>
            <a:r>
              <a:rPr lang="el-GR" sz="1800" dirty="0">
                <a:solidFill>
                  <a:prstClr val="black"/>
                </a:solidFill>
                <a:latin typeface="Calibri"/>
              </a:rPr>
              <a:t>  </a:t>
            </a:r>
            <a:r>
              <a:rPr lang="fr-FR" sz="1800" dirty="0">
                <a:solidFill>
                  <a:prstClr val="black"/>
                </a:solidFill>
                <a:latin typeface="Calibri"/>
              </a:rPr>
              <a:t>j:=n                       	(17)  t8:=4*j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800" dirty="0">
                <a:solidFill>
                  <a:prstClr val="black"/>
                </a:solidFill>
                <a:latin typeface="Calibri"/>
              </a:rPr>
              <a:t>(3)  </a:t>
            </a:r>
            <a:r>
              <a:rPr lang="el-GR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800" dirty="0">
                <a:solidFill>
                  <a:prstClr val="black"/>
                </a:solidFill>
                <a:latin typeface="Calibri"/>
              </a:rPr>
              <a:t>t1:=4*n                 	(18)  t9=a[t8]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800" dirty="0">
                <a:solidFill>
                  <a:prstClr val="black"/>
                </a:solidFill>
                <a:latin typeface="Calibri"/>
              </a:rPr>
              <a:t>(4)  </a:t>
            </a:r>
            <a:r>
              <a:rPr lang="el-GR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800" dirty="0">
                <a:solidFill>
                  <a:prstClr val="black"/>
                </a:solidFill>
                <a:latin typeface="Calibri"/>
              </a:rPr>
              <a:t>v := a[t1]              	(19)  a[t7] := t9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800" dirty="0">
                <a:solidFill>
                  <a:prstClr val="black"/>
                </a:solidFill>
                <a:latin typeface="Calibri"/>
              </a:rPr>
              <a:t>(5) </a:t>
            </a:r>
            <a:r>
              <a:rPr lang="el-GR" sz="1800" dirty="0">
                <a:solidFill>
                  <a:prstClr val="black"/>
                </a:solidFill>
                <a:latin typeface="Calibri"/>
              </a:rPr>
              <a:t>  </a:t>
            </a:r>
            <a:r>
              <a:rPr lang="fr-FR" sz="1800" dirty="0">
                <a:solidFill>
                  <a:prstClr val="black"/>
                </a:solidFill>
                <a:latin typeface="Calibri"/>
              </a:rPr>
              <a:t>i := i+1                  	(20)  t10:= 4*j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800" dirty="0">
                <a:solidFill>
                  <a:prstClr val="black"/>
                </a:solidFill>
                <a:latin typeface="Calibri"/>
              </a:rPr>
              <a:t>(6) </a:t>
            </a:r>
            <a:r>
              <a:rPr lang="el-GR" sz="1800" dirty="0">
                <a:solidFill>
                  <a:prstClr val="black"/>
                </a:solidFill>
                <a:latin typeface="Calibri"/>
              </a:rPr>
              <a:t>  </a:t>
            </a:r>
            <a:r>
              <a:rPr lang="fr-FR" sz="1800" dirty="0">
                <a:solidFill>
                  <a:prstClr val="black"/>
                </a:solidFill>
                <a:latin typeface="Calibri"/>
              </a:rPr>
              <a:t>t2:=4*i                    	(21)  a[t10]:=x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800" dirty="0">
                <a:solidFill>
                  <a:prstClr val="black"/>
                </a:solidFill>
                <a:latin typeface="Calibri"/>
              </a:rPr>
              <a:t>(7) </a:t>
            </a:r>
            <a:r>
              <a:rPr lang="el-GR" sz="1800" dirty="0">
                <a:solidFill>
                  <a:prstClr val="black"/>
                </a:solidFill>
                <a:latin typeface="Calibri"/>
              </a:rPr>
              <a:t>  </a:t>
            </a:r>
            <a:r>
              <a:rPr lang="fr-FR" sz="1800" dirty="0">
                <a:solidFill>
                  <a:prstClr val="black"/>
                </a:solidFill>
                <a:latin typeface="Calibri"/>
              </a:rPr>
              <a:t>t3:=a[t2]                  	(22)  </a:t>
            </a:r>
            <a:r>
              <a:rPr lang="fr-FR" sz="1800" dirty="0" err="1">
                <a:solidFill>
                  <a:prstClr val="black"/>
                </a:solidFill>
                <a:latin typeface="Calibri"/>
              </a:rPr>
              <a:t>goto</a:t>
            </a:r>
            <a:r>
              <a:rPr lang="fr-FR" sz="1800" dirty="0">
                <a:solidFill>
                  <a:prstClr val="black"/>
                </a:solidFill>
                <a:latin typeface="Calibri"/>
              </a:rPr>
              <a:t> (5)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(8)  </a:t>
            </a:r>
            <a:r>
              <a:rPr lang="el-GR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800" dirty="0">
                <a:solidFill>
                  <a:prstClr val="black"/>
                </a:solidFill>
                <a:latin typeface="Calibri"/>
              </a:rPr>
              <a:t>if </a:t>
            </a:r>
            <a:r>
              <a:rPr lang="fr-FR" sz="1800" dirty="0">
                <a:solidFill>
                  <a:prstClr val="black"/>
                </a:solidFill>
                <a:latin typeface="Calibri"/>
              </a:rPr>
              <a:t>t3 </a:t>
            </a:r>
            <a:r>
              <a:rPr lang="en-GB" sz="1800" dirty="0">
                <a:solidFill>
                  <a:prstClr val="black"/>
                </a:solidFill>
                <a:latin typeface="Calibri"/>
              </a:rPr>
              <a:t>&lt; v </a:t>
            </a:r>
            <a:r>
              <a:rPr lang="en-GB" sz="1800" dirty="0" err="1">
                <a:solidFill>
                  <a:prstClr val="black"/>
                </a:solidFill>
                <a:latin typeface="Calibri"/>
              </a:rPr>
              <a:t>goto</a:t>
            </a:r>
            <a:r>
              <a:rPr lang="en-GB" sz="1800" dirty="0">
                <a:solidFill>
                  <a:prstClr val="black"/>
                </a:solidFill>
                <a:latin typeface="Calibri"/>
              </a:rPr>
              <a:t> (5)    	(23)  t11:= 4*</a:t>
            </a:r>
            <a:r>
              <a:rPr lang="en-GB" sz="1800" dirty="0" err="1">
                <a:solidFill>
                  <a:prstClr val="black"/>
                </a:solidFill>
                <a:latin typeface="Calibri"/>
              </a:rPr>
              <a:t>i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800" dirty="0">
                <a:solidFill>
                  <a:prstClr val="black"/>
                </a:solidFill>
                <a:latin typeface="Calibri"/>
              </a:rPr>
              <a:t>(9) </a:t>
            </a:r>
            <a:r>
              <a:rPr lang="el-GR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800" dirty="0">
                <a:solidFill>
                  <a:prstClr val="black"/>
                </a:solidFill>
                <a:latin typeface="Calibri"/>
              </a:rPr>
              <a:t> j :=</a:t>
            </a:r>
            <a:r>
              <a:rPr lang="fr-FR" sz="1800" dirty="0" smtClean="0">
                <a:solidFill>
                  <a:prstClr val="black"/>
                </a:solidFill>
                <a:latin typeface="Calibri"/>
              </a:rPr>
              <a:t>j-1                    </a:t>
            </a:r>
            <a:r>
              <a:rPr lang="fr-FR" sz="1800" dirty="0">
                <a:solidFill>
                  <a:prstClr val="black"/>
                </a:solidFill>
                <a:latin typeface="Calibri"/>
              </a:rPr>
              <a:t>	(24)  x := a [t11]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800" dirty="0">
                <a:solidFill>
                  <a:prstClr val="black"/>
                </a:solidFill>
                <a:latin typeface="Calibri"/>
              </a:rPr>
              <a:t>(10) t4:=4*j                 	(25)  t12 :=4*i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800" dirty="0">
                <a:solidFill>
                  <a:prstClr val="black"/>
                </a:solidFill>
                <a:latin typeface="Calibri"/>
              </a:rPr>
              <a:t>(11) t5:=a[t4]                 	(26)  t13 :=4*n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800" dirty="0">
                <a:solidFill>
                  <a:prstClr val="black"/>
                </a:solidFill>
                <a:latin typeface="Calibri"/>
              </a:rPr>
              <a:t>(12) if t5&gt;v </a:t>
            </a:r>
            <a:r>
              <a:rPr lang="fr-FR" sz="1800" dirty="0" err="1">
                <a:solidFill>
                  <a:prstClr val="black"/>
                </a:solidFill>
                <a:latin typeface="Calibri"/>
              </a:rPr>
              <a:t>goto</a:t>
            </a:r>
            <a:r>
              <a:rPr lang="fr-FR" sz="1800" dirty="0">
                <a:solidFill>
                  <a:prstClr val="black"/>
                </a:solidFill>
                <a:latin typeface="Calibri"/>
              </a:rPr>
              <a:t>(9)      	(27)  t14 := a[t13]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(13) if </a:t>
            </a:r>
            <a:r>
              <a:rPr lang="en-GB" sz="18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GB" sz="1800" dirty="0">
                <a:solidFill>
                  <a:prstClr val="black"/>
                </a:solidFill>
                <a:latin typeface="Calibri"/>
              </a:rPr>
              <a:t> &gt;= j </a:t>
            </a:r>
            <a:r>
              <a:rPr lang="en-GB" sz="1800" dirty="0" err="1">
                <a:solidFill>
                  <a:prstClr val="black"/>
                </a:solidFill>
                <a:latin typeface="Calibri"/>
              </a:rPr>
              <a:t>goto</a:t>
            </a:r>
            <a:r>
              <a:rPr lang="en-GB" sz="1800" dirty="0">
                <a:solidFill>
                  <a:prstClr val="black"/>
                </a:solidFill>
                <a:latin typeface="Calibri"/>
              </a:rPr>
              <a:t> (23) 	(28)  a[t12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]</a:t>
            </a:r>
            <a:r>
              <a:rPr lang="en-GB" sz="1800" dirty="0">
                <a:solidFill>
                  <a:prstClr val="black"/>
                </a:solidFill>
                <a:latin typeface="Calibri"/>
              </a:rPr>
              <a:t>:= t14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800" dirty="0">
                <a:solidFill>
                  <a:prstClr val="black"/>
                </a:solidFill>
                <a:latin typeface="Calibri"/>
              </a:rPr>
              <a:t>(14) t6=4*i                    	(29)  t15 :=4*n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800" dirty="0">
                <a:solidFill>
                  <a:prstClr val="black"/>
                </a:solidFill>
                <a:latin typeface="Calibri"/>
              </a:rPr>
              <a:t>(15) x := a[t6]                	(30)  a[t15] := x</a:t>
            </a:r>
            <a:endParaRPr lang="el-G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val 1043"/>
          <p:cNvSpPr>
            <a:spLocks noChangeArrowheads="1"/>
          </p:cNvSpPr>
          <p:nvPr/>
        </p:nvSpPr>
        <p:spPr bwMode="auto">
          <a:xfrm>
            <a:off x="684908" y="3680842"/>
            <a:ext cx="1584325" cy="360362"/>
          </a:xfrm>
          <a:prstGeom prst="ellipse">
            <a:avLst/>
          </a:prstGeom>
          <a:solidFill>
            <a:schemeClr val="tx2">
              <a:lumMod val="20000"/>
              <a:lumOff val="80000"/>
              <a:alpha val="1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Oval 1044"/>
          <p:cNvSpPr>
            <a:spLocks noChangeArrowheads="1"/>
          </p:cNvSpPr>
          <p:nvPr/>
        </p:nvSpPr>
        <p:spPr bwMode="auto">
          <a:xfrm>
            <a:off x="684908" y="5352132"/>
            <a:ext cx="1584325" cy="360363"/>
          </a:xfrm>
          <a:prstGeom prst="ellipse">
            <a:avLst/>
          </a:prstGeom>
          <a:solidFill>
            <a:schemeClr val="tx2">
              <a:lumMod val="20000"/>
              <a:lumOff val="80000"/>
              <a:alpha val="1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Oval 1046"/>
          <p:cNvSpPr>
            <a:spLocks noChangeArrowheads="1"/>
          </p:cNvSpPr>
          <p:nvPr/>
        </p:nvSpPr>
        <p:spPr bwMode="auto">
          <a:xfrm>
            <a:off x="711120" y="5014243"/>
            <a:ext cx="1439862" cy="360362"/>
          </a:xfrm>
          <a:prstGeom prst="ellipse">
            <a:avLst/>
          </a:prstGeom>
          <a:solidFill>
            <a:schemeClr val="tx2">
              <a:lumMod val="20000"/>
              <a:lumOff val="80000"/>
              <a:alpha val="1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Text Box 2060"/>
          <p:cNvSpPr txBox="1">
            <a:spLocks noChangeArrowheads="1"/>
          </p:cNvSpPr>
          <p:nvPr/>
        </p:nvSpPr>
        <p:spPr bwMode="auto">
          <a:xfrm>
            <a:off x="1503282" y="1730652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820000"/>
                </a:solidFill>
                <a:latin typeface="Arial" charset="0"/>
              </a:rPr>
              <a:t>B1</a:t>
            </a:r>
            <a:endParaRPr lang="el-GR" sz="2000" b="1" dirty="0">
              <a:solidFill>
                <a:srgbClr val="820000"/>
              </a:solidFill>
              <a:latin typeface="Arial" charset="0"/>
            </a:endParaRPr>
          </a:p>
        </p:txBody>
      </p:sp>
      <p:sp>
        <p:nvSpPr>
          <p:cNvPr id="10" name="Text Box 2062"/>
          <p:cNvSpPr txBox="1">
            <a:spLocks noChangeArrowheads="1"/>
          </p:cNvSpPr>
          <p:nvPr/>
        </p:nvSpPr>
        <p:spPr bwMode="auto">
          <a:xfrm>
            <a:off x="2091745" y="5005700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820000"/>
                </a:solidFill>
                <a:latin typeface="Arial" charset="0"/>
              </a:rPr>
              <a:t>B3</a:t>
            </a:r>
            <a:endParaRPr lang="el-GR" sz="2000" b="1" dirty="0">
              <a:solidFill>
                <a:srgbClr val="820000"/>
              </a:solidFill>
              <a:latin typeface="Arial" charset="0"/>
            </a:endParaRPr>
          </a:p>
        </p:txBody>
      </p:sp>
      <p:sp>
        <p:nvSpPr>
          <p:cNvPr id="11" name="Text Box 2063"/>
          <p:cNvSpPr txBox="1">
            <a:spLocks noChangeArrowheads="1"/>
          </p:cNvSpPr>
          <p:nvPr/>
        </p:nvSpPr>
        <p:spPr bwMode="auto">
          <a:xfrm>
            <a:off x="1656033" y="2958110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820000"/>
                </a:solidFill>
                <a:latin typeface="Arial" charset="0"/>
              </a:rPr>
              <a:t>B2</a:t>
            </a:r>
            <a:endParaRPr lang="el-GR" sz="2000" b="1" dirty="0">
              <a:solidFill>
                <a:srgbClr val="820000"/>
              </a:solidFill>
              <a:latin typeface="Arial" charset="0"/>
            </a:endParaRPr>
          </a:p>
        </p:txBody>
      </p:sp>
      <p:sp>
        <p:nvSpPr>
          <p:cNvPr id="12" name="Text Box 2064"/>
          <p:cNvSpPr txBox="1">
            <a:spLocks noChangeArrowheads="1"/>
          </p:cNvSpPr>
          <p:nvPr/>
        </p:nvSpPr>
        <p:spPr bwMode="auto">
          <a:xfrm>
            <a:off x="1613556" y="6004670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820000"/>
                </a:solidFill>
                <a:latin typeface="Arial" charset="0"/>
              </a:rPr>
              <a:t>B5</a:t>
            </a:r>
            <a:endParaRPr lang="el-GR" sz="2000" b="1" dirty="0">
              <a:solidFill>
                <a:srgbClr val="820000"/>
              </a:solidFill>
              <a:latin typeface="Arial" charset="0"/>
            </a:endParaRPr>
          </a:p>
        </p:txBody>
      </p:sp>
      <p:sp>
        <p:nvSpPr>
          <p:cNvPr id="13" name="Text Box 2065"/>
          <p:cNvSpPr txBox="1">
            <a:spLocks noChangeArrowheads="1"/>
          </p:cNvSpPr>
          <p:nvPr/>
        </p:nvSpPr>
        <p:spPr bwMode="auto">
          <a:xfrm>
            <a:off x="2140562" y="5505185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820000"/>
                </a:solidFill>
                <a:latin typeface="Arial" charset="0"/>
              </a:rPr>
              <a:t>B4</a:t>
            </a:r>
            <a:endParaRPr lang="el-GR" sz="2000" b="1" dirty="0">
              <a:solidFill>
                <a:srgbClr val="820000"/>
              </a:solidFill>
              <a:latin typeface="Arial" charset="0"/>
            </a:endParaRPr>
          </a:p>
        </p:txBody>
      </p:sp>
      <p:sp>
        <p:nvSpPr>
          <p:cNvPr id="14" name="Oval 2090"/>
          <p:cNvSpPr>
            <a:spLocks noChangeArrowheads="1"/>
          </p:cNvSpPr>
          <p:nvPr/>
        </p:nvSpPr>
        <p:spPr bwMode="auto">
          <a:xfrm>
            <a:off x="2426553" y="3364789"/>
            <a:ext cx="1584325" cy="360362"/>
          </a:xfrm>
          <a:prstGeom prst="ellipse">
            <a:avLst/>
          </a:prstGeom>
          <a:solidFill>
            <a:schemeClr val="tx2">
              <a:lumMod val="20000"/>
              <a:lumOff val="80000"/>
              <a:alpha val="1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Text Box 2093"/>
          <p:cNvSpPr txBox="1">
            <a:spLocks noChangeArrowheads="1"/>
          </p:cNvSpPr>
          <p:nvPr/>
        </p:nvSpPr>
        <p:spPr bwMode="auto">
          <a:xfrm>
            <a:off x="4052989" y="3662585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820000"/>
                </a:solidFill>
                <a:latin typeface="Arial" charset="0"/>
              </a:rPr>
              <a:t>B6</a:t>
            </a:r>
            <a:endParaRPr lang="el-GR" sz="2000" b="1" dirty="0">
              <a:solidFill>
                <a:srgbClr val="820000"/>
              </a:solidFill>
              <a:latin typeface="Arial" charset="0"/>
            </a:endParaRPr>
          </a:p>
        </p:txBody>
      </p:sp>
      <p:pic>
        <p:nvPicPr>
          <p:cNvPr id="16" name="Picture 102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5988" y="993775"/>
            <a:ext cx="3960812" cy="5545137"/>
          </a:xfrm>
          <a:solidFill>
            <a:srgbClr val="6600CC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751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Μπλοκ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Ένα μπλοκ είναι ένα σύνολο εντολών εκ των οποίων 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μόνο η τελευταία είναι πάντα μία διακλάδωση (</a:t>
            </a:r>
            <a:r>
              <a:rPr lang="el-GR" sz="2400" dirty="0" err="1"/>
              <a:t>goto</a:t>
            </a:r>
            <a:r>
              <a:rPr lang="el-GR" sz="2400" dirty="0"/>
              <a:t>) και 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μόνο η πρώτη είναι η διεύθυνση μιας άλλης διακλάδωσης 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l-GR" sz="2400" dirty="0"/>
              <a:t>Μ' άλλα λόγια, οι εντολές ενός μπλοκ (εκτός από την τελευταία) είναι όλες </a:t>
            </a:r>
            <a:r>
              <a:rPr lang="el-GR" sz="2400" b="1" dirty="0">
                <a:solidFill>
                  <a:srgbClr val="004A82"/>
                </a:solidFill>
              </a:rPr>
              <a:t>γραμμικές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83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Αλγόριθμοι Βελτιστοποίησης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3600"/>
              </a:spcBef>
              <a:buFont typeface="+mj-lt"/>
              <a:buAutoNum type="arabicPeriod"/>
            </a:pPr>
            <a:r>
              <a:rPr lang="el-GR" sz="2400" dirty="0"/>
              <a:t>Απαλοιφή κοινών </a:t>
            </a:r>
            <a:r>
              <a:rPr lang="el-GR" sz="2400" dirty="0" smtClean="0"/>
              <a:t>υπολογισμών, </a:t>
            </a:r>
            <a:endParaRPr lang="el-GR" sz="2400" dirty="0"/>
          </a:p>
          <a:p>
            <a:pPr marL="457200" indent="-457200">
              <a:spcBef>
                <a:spcPts val="3600"/>
              </a:spcBef>
              <a:buFont typeface="+mj-lt"/>
              <a:buAutoNum type="arabicPeriod"/>
            </a:pPr>
            <a:r>
              <a:rPr lang="el-GR" sz="2400" dirty="0"/>
              <a:t>Μετάδοση </a:t>
            </a:r>
            <a:r>
              <a:rPr lang="el-GR" sz="2400" dirty="0" smtClean="0"/>
              <a:t>αντιγραφών, </a:t>
            </a:r>
            <a:endParaRPr lang="el-GR" sz="2400" dirty="0"/>
          </a:p>
          <a:p>
            <a:pPr marL="457200" indent="-457200">
              <a:spcBef>
                <a:spcPts val="3600"/>
              </a:spcBef>
              <a:buFont typeface="+mj-lt"/>
              <a:buAutoNum type="arabicPeriod"/>
            </a:pPr>
            <a:r>
              <a:rPr lang="el-GR" sz="2400" dirty="0"/>
              <a:t>Απαλοιφή νεκρών </a:t>
            </a:r>
            <a:r>
              <a:rPr lang="el-GR" sz="2400" dirty="0" smtClean="0"/>
              <a:t>εντολών, </a:t>
            </a:r>
            <a:endParaRPr lang="el-GR" sz="2400" dirty="0"/>
          </a:p>
          <a:p>
            <a:pPr marL="457200" indent="-457200">
              <a:spcBef>
                <a:spcPts val="3600"/>
              </a:spcBef>
              <a:buFont typeface="+mj-lt"/>
              <a:buAutoNum type="arabicPeriod"/>
            </a:pPr>
            <a:r>
              <a:rPr lang="el-GR" sz="2400" dirty="0"/>
              <a:t>Μεταφορά εντολών έξω από τους </a:t>
            </a:r>
            <a:r>
              <a:rPr lang="el-GR" sz="2400" dirty="0" smtClean="0"/>
              <a:t>βρόχους, </a:t>
            </a:r>
            <a:endParaRPr lang="el-GR" sz="2400" dirty="0"/>
          </a:p>
          <a:p>
            <a:pPr marL="457200" indent="-457200">
              <a:spcBef>
                <a:spcPts val="3600"/>
              </a:spcBef>
              <a:buFont typeface="+mj-lt"/>
              <a:buAutoNum type="arabicPeriod"/>
            </a:pPr>
            <a:r>
              <a:rPr lang="el-GR" sz="2400" dirty="0"/>
              <a:t>Απλοποίηση συσχετισμένων </a:t>
            </a:r>
            <a:r>
              <a:rPr lang="el-GR" sz="2400" dirty="0" smtClean="0"/>
              <a:t>εντολών.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65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Απαλοιφή κοινών υπολογισμών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10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95" b="36491"/>
          <a:stretch>
            <a:fillRect/>
          </a:stretch>
        </p:blipFill>
        <p:spPr>
          <a:xfrm>
            <a:off x="0" y="1196752"/>
            <a:ext cx="3425403" cy="29016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0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22" r="5935" b="35275"/>
          <a:stretch>
            <a:fillRect/>
          </a:stretch>
        </p:blipFill>
        <p:spPr>
          <a:xfrm>
            <a:off x="6228184" y="1124744"/>
            <a:ext cx="1680886" cy="307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1040"/>
          <p:cNvSpPr txBox="1">
            <a:spLocks noChangeArrowheads="1"/>
          </p:cNvSpPr>
          <p:nvPr/>
        </p:nvSpPr>
        <p:spPr bwMode="auto">
          <a:xfrm>
            <a:off x="5292724" y="2420938"/>
            <a:ext cx="1007467" cy="104644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sz="2000" b="1" dirty="0">
                <a:solidFill>
                  <a:prstClr val="black"/>
                </a:solidFill>
              </a:rPr>
              <a:t>Β3</a:t>
            </a:r>
          </a:p>
          <a:p>
            <a:pPr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sz="2000" dirty="0">
                <a:solidFill>
                  <a:prstClr val="black"/>
                </a:solidFill>
              </a:rPr>
              <a:t>…</a:t>
            </a:r>
          </a:p>
          <a:p>
            <a:pPr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t4:=4*j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8" name="Text Box 1041"/>
          <p:cNvSpPr txBox="1">
            <a:spLocks noChangeArrowheads="1"/>
          </p:cNvSpPr>
          <p:nvPr/>
        </p:nvSpPr>
        <p:spPr bwMode="auto">
          <a:xfrm>
            <a:off x="7884368" y="2644411"/>
            <a:ext cx="1169987" cy="104644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sz="2000" b="1" dirty="0">
                <a:solidFill>
                  <a:prstClr val="black"/>
                </a:solidFill>
              </a:rPr>
              <a:t>Β3</a:t>
            </a:r>
          </a:p>
          <a:p>
            <a:pPr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sz="2000" dirty="0">
                <a:solidFill>
                  <a:prstClr val="black"/>
                </a:solidFill>
              </a:rPr>
              <a:t>…</a:t>
            </a:r>
          </a:p>
          <a:p>
            <a:pPr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t5:=a[t4]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9" name="Text Box 1042"/>
          <p:cNvSpPr txBox="1">
            <a:spLocks noChangeArrowheads="1"/>
          </p:cNvSpPr>
          <p:nvPr/>
        </p:nvSpPr>
        <p:spPr bwMode="auto">
          <a:xfrm>
            <a:off x="2484438" y="4652963"/>
            <a:ext cx="1007442" cy="104644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sz="2000" b="1" dirty="0">
                <a:solidFill>
                  <a:prstClr val="black"/>
                </a:solidFill>
              </a:rPr>
              <a:t>Β</a:t>
            </a:r>
            <a:r>
              <a:rPr lang="en-US" sz="2000" b="1" dirty="0">
                <a:solidFill>
                  <a:prstClr val="black"/>
                </a:solidFill>
              </a:rPr>
              <a:t>2</a:t>
            </a:r>
            <a:endParaRPr lang="el-GR" sz="2000" b="1" dirty="0">
              <a:solidFill>
                <a:prstClr val="black"/>
              </a:solidFill>
            </a:endParaRPr>
          </a:p>
          <a:p>
            <a:pPr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sz="2000" dirty="0">
                <a:solidFill>
                  <a:prstClr val="black"/>
                </a:solidFill>
              </a:rPr>
              <a:t>…</a:t>
            </a:r>
          </a:p>
          <a:p>
            <a:pPr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t2:=4*</a:t>
            </a:r>
            <a:r>
              <a:rPr lang="en-US" sz="2000" dirty="0" err="1">
                <a:solidFill>
                  <a:prstClr val="black"/>
                </a:solidFill>
              </a:rPr>
              <a:t>i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10" name="Text Box 1043"/>
          <p:cNvSpPr txBox="1">
            <a:spLocks noChangeArrowheads="1"/>
          </p:cNvSpPr>
          <p:nvPr/>
        </p:nvSpPr>
        <p:spPr bwMode="auto">
          <a:xfrm>
            <a:off x="5292080" y="4869160"/>
            <a:ext cx="1151485" cy="106029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sz="2000" b="1" dirty="0">
                <a:solidFill>
                  <a:prstClr val="black"/>
                </a:solidFill>
              </a:rPr>
              <a:t>Β</a:t>
            </a:r>
            <a:r>
              <a:rPr lang="en-US" sz="2000" b="1" dirty="0">
                <a:solidFill>
                  <a:prstClr val="black"/>
                </a:solidFill>
              </a:rPr>
              <a:t>2</a:t>
            </a:r>
            <a:endParaRPr lang="el-GR" sz="2000" b="1" dirty="0">
              <a:solidFill>
                <a:prstClr val="black"/>
              </a:solidFill>
            </a:endParaRPr>
          </a:p>
          <a:p>
            <a:pPr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sz="2000" dirty="0">
                <a:solidFill>
                  <a:prstClr val="black"/>
                </a:solidFill>
              </a:rPr>
              <a:t>…</a:t>
            </a:r>
          </a:p>
          <a:p>
            <a:pPr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t3:=a[t2]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12" name="Picture 10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5" r="33633" b="36491"/>
          <a:stretch>
            <a:fillRect/>
          </a:stretch>
        </p:blipFill>
        <p:spPr>
          <a:xfrm>
            <a:off x="3491880" y="1196752"/>
            <a:ext cx="1754010" cy="29016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12 - Καμπύλο βέλος προς τα επάνω"/>
          <p:cNvSpPr/>
          <p:nvPr/>
        </p:nvSpPr>
        <p:spPr>
          <a:xfrm>
            <a:off x="2915816" y="3429000"/>
            <a:ext cx="720080" cy="216024"/>
          </a:xfrm>
          <a:prstGeom prst="curvedUpArrow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14" name="13 - Καμπύλο βέλος προς τα επάνω"/>
          <p:cNvSpPr/>
          <p:nvPr/>
        </p:nvSpPr>
        <p:spPr>
          <a:xfrm rot="1416489" flipV="1">
            <a:off x="4863655" y="2657552"/>
            <a:ext cx="1239830" cy="27720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15" name="14 - Καμπύλο βέλος προς τα επάνω"/>
          <p:cNvSpPr/>
          <p:nvPr/>
        </p:nvSpPr>
        <p:spPr>
          <a:xfrm rot="21036131">
            <a:off x="4364818" y="3449393"/>
            <a:ext cx="1148423" cy="202687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16" name="15 - Καμπύλο βέλος προς τα επάνω"/>
          <p:cNvSpPr/>
          <p:nvPr/>
        </p:nvSpPr>
        <p:spPr>
          <a:xfrm>
            <a:off x="5148064" y="4005064"/>
            <a:ext cx="1584176" cy="288032"/>
          </a:xfrm>
          <a:prstGeom prst="curvedUpArrow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17" name="16 - Καμπύλο βέλος προς τα επάνω"/>
          <p:cNvSpPr/>
          <p:nvPr/>
        </p:nvSpPr>
        <p:spPr>
          <a:xfrm rot="1416489" flipV="1">
            <a:off x="7599959" y="2801567"/>
            <a:ext cx="1239830" cy="27720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prstClr val="black"/>
              </a:solidFill>
            </a:endParaRPr>
          </a:p>
        </p:txBody>
      </p:sp>
      <p:pic>
        <p:nvPicPr>
          <p:cNvPr id="18" name="Picture 10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35" r="71222"/>
          <a:stretch>
            <a:fillRect/>
          </a:stretch>
        </p:blipFill>
        <p:spPr>
          <a:xfrm>
            <a:off x="179388" y="4102682"/>
            <a:ext cx="2210059" cy="17345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18 - Καμπύλο βέλος προς τα επάνω"/>
          <p:cNvSpPr/>
          <p:nvPr/>
        </p:nvSpPr>
        <p:spPr>
          <a:xfrm>
            <a:off x="251520" y="5877272"/>
            <a:ext cx="1332656" cy="288032"/>
          </a:xfrm>
          <a:prstGeom prst="curvedUpArrow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20" name="19 - Καμπύλο βέλος προς τα επάνω"/>
          <p:cNvSpPr/>
          <p:nvPr/>
        </p:nvSpPr>
        <p:spPr>
          <a:xfrm rot="2373186" flipV="1">
            <a:off x="2115085" y="4704146"/>
            <a:ext cx="1373950" cy="24254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prstClr val="black"/>
              </a:solidFill>
            </a:endParaRPr>
          </a:p>
        </p:txBody>
      </p:sp>
      <p:pic>
        <p:nvPicPr>
          <p:cNvPr id="21" name="Picture 10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4" t="68117" r="33633"/>
          <a:stretch>
            <a:fillRect/>
          </a:stretch>
        </p:blipFill>
        <p:spPr>
          <a:xfrm>
            <a:off x="3597958" y="4380522"/>
            <a:ext cx="1678090" cy="14567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21 - Καμπύλο βέλος προς τα επάνω"/>
          <p:cNvSpPr/>
          <p:nvPr/>
        </p:nvSpPr>
        <p:spPr>
          <a:xfrm>
            <a:off x="2843808" y="5805264"/>
            <a:ext cx="1332656" cy="288032"/>
          </a:xfrm>
          <a:prstGeom prst="curvedUpArrow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23" name="22 - Καμπύλο βέλος προς τα επάνω"/>
          <p:cNvSpPr/>
          <p:nvPr/>
        </p:nvSpPr>
        <p:spPr>
          <a:xfrm rot="2373186" flipV="1">
            <a:off x="4851970" y="4846805"/>
            <a:ext cx="1373950" cy="24254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prstClr val="black"/>
              </a:solidFill>
            </a:endParaRPr>
          </a:p>
        </p:txBody>
      </p:sp>
      <p:pic>
        <p:nvPicPr>
          <p:cNvPr id="24" name="Picture 10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22" t="68117"/>
          <a:stretch>
            <a:fillRect/>
          </a:stretch>
        </p:blipFill>
        <p:spPr>
          <a:xfrm>
            <a:off x="6588224" y="4509120"/>
            <a:ext cx="2117725" cy="1515392"/>
          </a:xfrm>
          <a:prstGeom prst="rect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24 - Καμπύλο βέλος προς τα επάνω"/>
          <p:cNvSpPr/>
          <p:nvPr/>
        </p:nvSpPr>
        <p:spPr>
          <a:xfrm>
            <a:off x="5724128" y="6021288"/>
            <a:ext cx="1332656" cy="504056"/>
          </a:xfrm>
          <a:prstGeom prst="curvedUpArrow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86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91b4f8aed6abf5c8c621c69a3e547b2ca536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1135</Words>
  <Application>Microsoft Office PowerPoint</Application>
  <PresentationFormat>On-screen Show (4:3)</PresentationFormat>
  <Paragraphs>242</Paragraphs>
  <Slides>22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Office Theme</vt:lpstr>
      <vt:lpstr>OC_template_updated</vt:lpstr>
      <vt:lpstr>1_OC_template_updated</vt:lpstr>
      <vt:lpstr>2_OC_template_updated</vt:lpstr>
      <vt:lpstr>Μεταγλωττιστές (Compilers) (Θ)</vt:lpstr>
      <vt:lpstr>Περιεχόμενα Μαθήματος</vt:lpstr>
      <vt:lpstr>Βελτιστοποίηση ενδιάμεσου κώδικα</vt:lpstr>
      <vt:lpstr>Βελτιστοποίηση κώδικα </vt:lpstr>
      <vt:lpstr>Παράδειγμα Βελτιστοποίησης </vt:lpstr>
      <vt:lpstr>Οργάνωση ενδιάμεσου κώδικα σε μπλοκ </vt:lpstr>
      <vt:lpstr>Μπλοκ</vt:lpstr>
      <vt:lpstr>Αλγόριθμοι Βελτιστοποίησης</vt:lpstr>
      <vt:lpstr>Απαλοιφή κοινών υπολογισμών </vt:lpstr>
      <vt:lpstr>Μετάδοση αντιγραφών </vt:lpstr>
      <vt:lpstr>Απαλοιφή νεκρών εντολών (1 από 2)</vt:lpstr>
      <vt:lpstr>Απαλοιφή νεκρών εντολών (2 από 2)</vt:lpstr>
      <vt:lpstr>Μεταφορά έξω από βρόχους </vt:lpstr>
      <vt:lpstr>Απλοποίηση συσχετισμένων εντολών</vt:lpstr>
      <vt:lpstr>Τελικό αποτέλεσμα βελτιστοποίησης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TEI-A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Μεταγλωττιστές (Compilers) (Θ)</dc:title>
  <dc:creator>opencourses@teiath.gr</dc:creator>
  <cp:lastModifiedBy>alex</cp:lastModifiedBy>
  <cp:revision>18</cp:revision>
  <dcterms:created xsi:type="dcterms:W3CDTF">2015-02-13T13:17:50Z</dcterms:created>
  <dcterms:modified xsi:type="dcterms:W3CDTF">2015-11-30T14:06:38Z</dcterms:modified>
</cp:coreProperties>
</file>