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500" r:id="rId3"/>
    <p:sldId id="460" r:id="rId4"/>
    <p:sldId id="494" r:id="rId5"/>
    <p:sldId id="495" r:id="rId6"/>
    <p:sldId id="496" r:id="rId7"/>
    <p:sldId id="497" r:id="rId8"/>
    <p:sldId id="461" r:id="rId9"/>
    <p:sldId id="462" r:id="rId10"/>
    <p:sldId id="481" r:id="rId11"/>
    <p:sldId id="487" r:id="rId12"/>
    <p:sldId id="484" r:id="rId13"/>
    <p:sldId id="485" r:id="rId14"/>
    <p:sldId id="486" r:id="rId15"/>
    <p:sldId id="488" r:id="rId16"/>
    <p:sldId id="489" r:id="rId17"/>
    <p:sldId id="490" r:id="rId18"/>
    <p:sldId id="491" r:id="rId19"/>
    <p:sldId id="492" r:id="rId20"/>
    <p:sldId id="483" r:id="rId21"/>
    <p:sldId id="464" r:id="rId22"/>
    <p:sldId id="465" r:id="rId23"/>
    <p:sldId id="466" r:id="rId24"/>
    <p:sldId id="499" r:id="rId25"/>
    <p:sldId id="469" r:id="rId26"/>
    <p:sldId id="493" r:id="rId27"/>
    <p:sldId id="498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77" r:id="rId36"/>
    <p:sldId id="478" r:id="rId37"/>
    <p:sldId id="479" r:id="rId38"/>
    <p:sldId id="480" r:id="rId39"/>
    <p:sldId id="504" r:id="rId40"/>
    <p:sldId id="505" r:id="rId41"/>
    <p:sldId id="506" r:id="rId42"/>
    <p:sldId id="507" r:id="rId43"/>
    <p:sldId id="508" r:id="rId44"/>
    <p:sldId id="509" r:id="rId45"/>
    <p:sldId id="510" r:id="rId46"/>
  </p:sldIdLst>
  <p:sldSz cx="9144000" cy="6858000" type="screen4x3"/>
  <p:notesSz cx="6858000" cy="9144000"/>
  <p:custDataLst>
    <p:tags r:id="rId4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00FF00"/>
    <a:srgbClr val="000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774" autoAdjust="0"/>
    <p:restoredTop sz="94660"/>
  </p:normalViewPr>
  <p:slideViewPr>
    <p:cSldViewPr>
      <p:cViewPr>
        <p:scale>
          <a:sx n="100" d="100"/>
          <a:sy n="100" d="100"/>
        </p:scale>
        <p:origin x="-1848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B923-6127-4033-BEAA-DE705F3B2E0F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F4B29-5EAA-488C-B9D0-C61069848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40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776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908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77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1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0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0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9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862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2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6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874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1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40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033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494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0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1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42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api/java/lang/Thread.html#getName()" TargetMode="External"/><Relationship Id="rId7" Type="http://schemas.openxmlformats.org/officeDocument/2006/relationships/hyperlink" Target="http://docs.oracle.com/javase/7/docs/api/java/lang/Thread.html#start()" TargetMode="External"/><Relationship Id="rId2" Type="http://schemas.openxmlformats.org/officeDocument/2006/relationships/hyperlink" Target="http://docs.oracle.com/javase/7/docs/api/java/lang/Str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oracle.com/javase/7/docs/api/java/lang/Thread.html#sleep(long)" TargetMode="External"/><Relationship Id="rId5" Type="http://schemas.openxmlformats.org/officeDocument/2006/relationships/hyperlink" Target="http://docs.oracle.com/javase/7/docs/api/java/lang/Thread.html#setDaemon(boolean)" TargetMode="External"/><Relationship Id="rId4" Type="http://schemas.openxmlformats.org/officeDocument/2006/relationships/hyperlink" Target="http://docs.oracle.com/javase/7/docs/api/java/lang/Thread.html#isDaemon()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Δικτυακός Προγραμματισμός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</a:t>
            </a:r>
            <a:r>
              <a:rPr lang="en-US" sz="3600" b="1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/>
              <a:t>Threads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Ιωάννης Βογιατζής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6658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206" y="11663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solidFill>
                  <a:srgbClr val="FFFF00"/>
                </a:solidFill>
              </a:rPr>
              <a:t>Υλοποίηση </a:t>
            </a:r>
            <a:r>
              <a:rPr lang="en-US" sz="3600" dirty="0" smtClean="0">
                <a:solidFill>
                  <a:srgbClr val="FFFF00"/>
                </a:solidFill>
              </a:rPr>
              <a:t>Threads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>
                <a:solidFill>
                  <a:srgbClr val="FFFF00"/>
                </a:solidFill>
              </a:rPr>
              <a:t>(α΄ τρόπος) </a:t>
            </a:r>
            <a:r>
              <a:rPr lang="el-GR" sz="3200" dirty="0" smtClean="0">
                <a:solidFill>
                  <a:srgbClr val="FFFF00"/>
                </a:solidFill>
              </a:rPr>
              <a:t>3/1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endParaRPr lang="el-GR" sz="3200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523251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simple;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Simple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String Name1;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Simple (String str)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Name1 = str; 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run1()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for (int i = 0; i &lt; 10; i++)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System.out.println(i + " " + Name1);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 //for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 //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l-G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//} //Simple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static void main(String[] args)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new Simple("TEI").run1();</a:t>
            </a:r>
            <a:endParaRPr lang="el-GR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l-G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//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Simple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S1;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l-G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S1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= new Simple("TEI");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l-G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S1.run1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1764" y="1052736"/>
            <a:ext cx="8676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(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Φυσικά η κλήση μπορεί να γίνει πιο απλά!)</a:t>
            </a:r>
            <a:endParaRPr lang="el-GR" sz="2400" dirty="0" smtClean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9615" y="5085184"/>
            <a:ext cx="356954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42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1307"/>
            <a:ext cx="8229600" cy="8294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solidFill>
                  <a:srgbClr val="FFFF00"/>
                </a:solidFill>
              </a:rPr>
              <a:t>Υλοποίηση των </a:t>
            </a:r>
            <a:r>
              <a:rPr lang="en-US" sz="3600" dirty="0" smtClean="0">
                <a:solidFill>
                  <a:srgbClr val="FFFF00"/>
                </a:solidFill>
              </a:rPr>
              <a:t>Threads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>
                <a:solidFill>
                  <a:srgbClr val="FFFF00"/>
                </a:solidFill>
              </a:rPr>
              <a:t>(α΄ τρόπος) </a:t>
            </a:r>
            <a:r>
              <a:rPr lang="el-GR" sz="3200" dirty="0" smtClean="0">
                <a:solidFill>
                  <a:srgbClr val="FFFF00"/>
                </a:solidFill>
              </a:rPr>
              <a:t>4/1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endParaRPr lang="el-GR" sz="3200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4076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simple;</a:t>
            </a:r>
          </a:p>
          <a:p>
            <a:pPr algn="just"/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Simple extends Thread{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String Name1;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Simple (String str)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Name1 = str; 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run()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for (int i = 0; i &lt; 10; i++)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System.out.println(i + " " + Name1);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 //for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 //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run()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//} //Simple</a:t>
            </a:r>
          </a:p>
          <a:p>
            <a:pPr algn="just"/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public static void main(String[] args)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Simple S1;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S1 = new Simple("TEI");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S1.start();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890718"/>
            <a:ext cx="8676456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Κάνουμε την κλάση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Thread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, οπότε αποκτάμε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run, start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1880828"/>
            <a:ext cx="22322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835696" y="3212976"/>
            <a:ext cx="86409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971600" y="6039950"/>
            <a:ext cx="172819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89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8249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solidFill>
                  <a:srgbClr val="FFFF00"/>
                </a:solidFill>
              </a:rPr>
              <a:t>Υλοποίηση των </a:t>
            </a:r>
            <a:r>
              <a:rPr lang="en-US" sz="3600" dirty="0" smtClean="0">
                <a:solidFill>
                  <a:srgbClr val="FFFF00"/>
                </a:solidFill>
              </a:rPr>
              <a:t>Threads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>
                <a:solidFill>
                  <a:srgbClr val="FFFF00"/>
                </a:solidFill>
              </a:rPr>
              <a:t>(α΄ τρόπος) </a:t>
            </a:r>
            <a:r>
              <a:rPr lang="el-GR" sz="3200" dirty="0" smtClean="0">
                <a:solidFill>
                  <a:srgbClr val="FFFF00"/>
                </a:solidFill>
              </a:rPr>
              <a:t>5/1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endParaRPr lang="el-GR" sz="3600" dirty="0" smtClean="0">
              <a:solidFill>
                <a:srgbClr val="FFFF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2261" y="824947"/>
            <a:ext cx="8676456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Μπορούμε να χρησιμοποιήσουμε μεθόδους όπως:</a:t>
            </a:r>
          </a:p>
          <a:p>
            <a:pPr marL="449263" indent="-449263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sz="28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560237"/>
              </p:ext>
            </p:extLst>
          </p:nvPr>
        </p:nvGraphicFramePr>
        <p:xfrm>
          <a:off x="216024" y="1412776"/>
          <a:ext cx="8676456" cy="4956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565"/>
                <a:gridCol w="6979891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Methods 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190500" marT="28575" marB="28575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Type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190500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Method and Description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28575" marT="28575" marB="285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i="0" u="none" strike="noStrike" dirty="0">
                          <a:effectLst/>
                          <a:hlinkClick r:id="rId2" tooltip="class in java.lang"/>
                        </a:rPr>
                        <a:t>String</a:t>
                      </a:r>
                      <a:endParaRPr lang="el-GR" sz="2000" b="1" i="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hlinkClick r:id="rId3"/>
                        </a:rPr>
                        <a:t>getName</a:t>
                      </a:r>
                      <a:r>
                        <a:rPr lang="en-US" sz="2000" dirty="0" smtClean="0">
                          <a:effectLst/>
                        </a:rPr>
                        <a:t>()</a:t>
                      </a:r>
                      <a:r>
                        <a:rPr lang="el-GR" sz="2000" dirty="0" smtClean="0">
                          <a:effectLst/>
                        </a:rPr>
                        <a:t>:</a:t>
                      </a:r>
                      <a:r>
                        <a:rPr lang="el-GR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Returns </a:t>
                      </a:r>
                      <a:r>
                        <a:rPr lang="en-US" sz="2000" dirty="0">
                          <a:effectLst/>
                        </a:rPr>
                        <a:t>this thread's name.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28575" marT="28575" marB="285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boolean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hlinkClick r:id="rId4"/>
                        </a:rPr>
                        <a:t>isDaemon</a:t>
                      </a:r>
                      <a:r>
                        <a:rPr lang="en-US" sz="2000" dirty="0" smtClean="0">
                          <a:effectLst/>
                        </a:rPr>
                        <a:t>()</a:t>
                      </a:r>
                      <a:r>
                        <a:rPr lang="el-GR" sz="2000" dirty="0" smtClean="0">
                          <a:effectLst/>
                        </a:rPr>
                        <a:t>: </a:t>
                      </a:r>
                      <a:r>
                        <a:rPr lang="en-US" sz="2000" dirty="0" smtClean="0">
                          <a:effectLst/>
                        </a:rPr>
                        <a:t>Tests </a:t>
                      </a:r>
                      <a:r>
                        <a:rPr lang="en-US" sz="2000" dirty="0">
                          <a:effectLst/>
                        </a:rPr>
                        <a:t>if this thread is a daemon thread.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28575" marT="28575" marB="285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void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hlinkClick r:id="rId5"/>
                        </a:rPr>
                        <a:t>setDaemon</a:t>
                      </a:r>
                      <a:r>
                        <a:rPr lang="en-US" sz="2000" dirty="0">
                          <a:effectLst/>
                        </a:rPr>
                        <a:t>(boolean on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r>
                        <a:rPr lang="el-GR" sz="2000" dirty="0" smtClean="0">
                          <a:effectLst/>
                        </a:rPr>
                        <a:t>: </a:t>
                      </a:r>
                      <a:endParaRPr lang="el-G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Marks this thread as either a </a:t>
                      </a:r>
                      <a:r>
                        <a:rPr lang="en-US" sz="2000" u="none" strike="noStrike" dirty="0">
                          <a:effectLst/>
                          <a:hlinkClick r:id="rId4"/>
                        </a:rPr>
                        <a:t>daemon</a:t>
                      </a:r>
                      <a:r>
                        <a:rPr lang="en-US" sz="2000" dirty="0">
                          <a:effectLst/>
                        </a:rPr>
                        <a:t> thread or a user thread.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28575" marT="28575" marB="285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static void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hlinkClick r:id="rId6"/>
                        </a:rPr>
                        <a:t>sleep</a:t>
                      </a:r>
                      <a:r>
                        <a:rPr lang="en-US" sz="2000" dirty="0">
                          <a:effectLst/>
                        </a:rPr>
                        <a:t>(long millis)</a:t>
                      </a:r>
                      <a:endParaRPr lang="el-G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Causes the currently executing thread to sleep (temporarily cease execution) for the specified number of milliseconds, subject to the precision and accuracy of system timers and schedulers.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28575" marT="28575" marB="285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void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hlinkClick r:id="rId7"/>
                        </a:rPr>
                        <a:t>start</a:t>
                      </a:r>
                      <a:r>
                        <a:rPr lang="en-US" sz="2000" dirty="0">
                          <a:effectLst/>
                        </a:rPr>
                        <a:t>()</a:t>
                      </a:r>
                      <a:endParaRPr lang="el-G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Causes this thread to begin execution; the Java Virtual Machine calls the run method of this thread.</a:t>
                      </a:r>
                      <a:endParaRPr lang="el-G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2857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7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28650"/>
            <a:ext cx="8229600" cy="808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solidFill>
                  <a:srgbClr val="FFFF00"/>
                </a:solidFill>
              </a:rPr>
              <a:t>Υλοποίηση των </a:t>
            </a:r>
            <a:r>
              <a:rPr lang="en-US" sz="3600" dirty="0" smtClean="0">
                <a:solidFill>
                  <a:srgbClr val="FFFF00"/>
                </a:solidFill>
              </a:rPr>
              <a:t>Threads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>
                <a:solidFill>
                  <a:srgbClr val="FFFF00"/>
                </a:solidFill>
              </a:rPr>
              <a:t>(α΄ τρόπος) </a:t>
            </a:r>
            <a:r>
              <a:rPr lang="el-GR" sz="3200" dirty="0" smtClean="0">
                <a:solidFill>
                  <a:srgbClr val="FFFF00"/>
                </a:solidFill>
              </a:rPr>
              <a:t>6/1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endParaRPr lang="el-GR" sz="3600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376772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simple;</a:t>
            </a:r>
          </a:p>
          <a:p>
            <a:pPr algn="just"/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Simple extends Thread{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Simple (String str) {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super(str); 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run()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for (int i = 0; i &lt; 10; i++)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System.out.println(i + " " +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getName());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 //for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 //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run()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//} //Simple</a:t>
            </a:r>
          </a:p>
          <a:p>
            <a:pPr algn="just"/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public static void main(String[] args)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Simple("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TEI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").start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764704"/>
            <a:ext cx="8676456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Μπορούμε να χρησιμοποιήσουμε τη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getName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2526466"/>
            <a:ext cx="2232248" cy="254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492749" y="3607336"/>
            <a:ext cx="172819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59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8528" y="44624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solidFill>
                  <a:srgbClr val="FFFF00"/>
                </a:solidFill>
              </a:rPr>
              <a:t>Υλοποίηση των </a:t>
            </a:r>
            <a:r>
              <a:rPr lang="en-US" sz="3600" dirty="0" smtClean="0">
                <a:solidFill>
                  <a:srgbClr val="FFFF00"/>
                </a:solidFill>
              </a:rPr>
              <a:t>Threads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>
                <a:solidFill>
                  <a:srgbClr val="FFFF00"/>
                </a:solidFill>
              </a:rPr>
              <a:t>(α΄ τρόπος) </a:t>
            </a:r>
            <a:r>
              <a:rPr lang="el-GR" sz="3200" dirty="0" smtClean="0">
                <a:solidFill>
                  <a:srgbClr val="FFFF00"/>
                </a:solidFill>
              </a:rPr>
              <a:t>7/1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endParaRPr lang="el-GR" sz="3600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196752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simple;</a:t>
            </a:r>
          </a:p>
          <a:p>
            <a:pPr algn="just"/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Simple extends Thread{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Simple (String str) {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super(str); 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run()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for (int i = 0; i &lt; 10; i++)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System.out.println(i + " " +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getName());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try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sleep(1000); //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sleep((int)(Math.random() * 1000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))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 catch (InterruptedException e) {}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 //for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 //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run()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//} //Simple</a:t>
            </a:r>
          </a:p>
          <a:p>
            <a:pPr algn="just"/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public static void main(String[] args)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Simple("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TEI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").start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0241" y="692696"/>
            <a:ext cx="8676456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Μπορούμε να χρησιμοποιήσουμε τη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sleep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3717031"/>
            <a:ext cx="8352928" cy="864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12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0"/>
            <a:ext cx="8229600" cy="7647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solidFill>
                  <a:srgbClr val="FFFF00"/>
                </a:solidFill>
              </a:rPr>
              <a:t>Υλοποίηση των </a:t>
            </a:r>
            <a:r>
              <a:rPr lang="en-US" sz="3600" dirty="0" smtClean="0">
                <a:solidFill>
                  <a:srgbClr val="FFFF00"/>
                </a:solidFill>
              </a:rPr>
              <a:t>Threads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>
                <a:solidFill>
                  <a:srgbClr val="FFFF00"/>
                </a:solidFill>
              </a:rPr>
              <a:t>(α΄ τρόπος) </a:t>
            </a:r>
            <a:r>
              <a:rPr lang="el-GR" sz="3200" dirty="0" smtClean="0">
                <a:solidFill>
                  <a:srgbClr val="FFFF00"/>
                </a:solidFill>
              </a:rPr>
              <a:t>8/1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endParaRPr lang="el-GR" sz="3600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980728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simple;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Simple extends Thread{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nt sleeptime;</a:t>
            </a:r>
            <a:endParaRPr lang="el-GR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Simple (String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str, int time)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super(str); 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this.sleeptime = time;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run()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for (int i = 0; i &lt; 10; i++)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System.out.println(i + " " +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getName());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try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sleep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((int)(Math.random() *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sleeptime));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 catch (InterruptedException e) {}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 //for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 //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run()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//} //Simple</a:t>
            </a:r>
          </a:p>
          <a:p>
            <a:pPr algn="just"/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public static void main(String[] args)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Simple("TEI", 1000).start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620688"/>
            <a:ext cx="8676456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Περνάμε το χρόνο ως παράμετρο</a:t>
            </a:r>
            <a:endParaRPr lang="en-US" sz="24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844825"/>
            <a:ext cx="5040560" cy="288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827584" y="5949280"/>
            <a:ext cx="50405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48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229600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solidFill>
                  <a:srgbClr val="FFFF00"/>
                </a:solidFill>
              </a:rPr>
              <a:t>Υλοποίηση των </a:t>
            </a:r>
            <a:r>
              <a:rPr lang="en-US" sz="3600" dirty="0" smtClean="0">
                <a:solidFill>
                  <a:srgbClr val="FFFF00"/>
                </a:solidFill>
              </a:rPr>
              <a:t>Threads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>
                <a:solidFill>
                  <a:srgbClr val="FFFF00"/>
                </a:solidFill>
              </a:rPr>
              <a:t>(α΄ τρόπος) </a:t>
            </a:r>
            <a:r>
              <a:rPr lang="el-GR" sz="3200" dirty="0" smtClean="0">
                <a:solidFill>
                  <a:srgbClr val="FFFF00"/>
                </a:solidFill>
              </a:rPr>
              <a:t>9/1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endParaRPr lang="el-GR" sz="3600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052737"/>
            <a:ext cx="85867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simple;</a:t>
            </a:r>
          </a:p>
          <a:p>
            <a:pPr algn="just"/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Simple extends Thread{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nt sleeptime;</a:t>
            </a:r>
            <a:endParaRPr lang="el-GR" sz="17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Simple (String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str, int time) </a:t>
            </a:r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just"/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super(str); 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this.sleeptime = time;</a:t>
            </a:r>
            <a:endParaRPr lang="en-US" sz="17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run() {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for (int i = 0; i &lt; 10; i++) {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System.out.println(i + " " +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getName());</a:t>
            </a:r>
          </a:p>
          <a:p>
            <a:pPr algn="just"/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try </a:t>
            </a:r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just"/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sleep</a:t>
            </a:r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((int)(Math.random() *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sleeptime));</a:t>
            </a:r>
            <a:endParaRPr lang="en-US" sz="17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 catch (InterruptedException e) {}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 //for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 //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run()</a:t>
            </a:r>
            <a:endParaRPr lang="en-US" sz="17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//} //Simple</a:t>
            </a:r>
          </a:p>
          <a:p>
            <a:pPr algn="just"/>
            <a:endParaRPr lang="en-US" sz="17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public static void main(String[] args) {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Simple("TEI", 1000).start();</a:t>
            </a:r>
            <a:endParaRPr lang="el-GR" sz="17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l-GR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Simple("Athens", 2000</a:t>
            </a:r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).start();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1764" y="674694"/>
            <a:ext cx="8676456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Τρέχουμε δύο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 threads 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με διαφορετικές παραμέτρους</a:t>
            </a:r>
            <a:endParaRPr lang="en-US" sz="24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95936" y="2348880"/>
            <a:ext cx="4968552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Τι περίπου θα εμφανιστεί;</a:t>
            </a:r>
            <a:endParaRPr lang="en-US" sz="28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0"/>
            <a:ext cx="8229600" cy="836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solidFill>
                  <a:srgbClr val="FFFF00"/>
                </a:solidFill>
              </a:rPr>
              <a:t>Υλοποίηση των </a:t>
            </a:r>
            <a:r>
              <a:rPr lang="en-US" sz="3600" dirty="0" smtClean="0">
                <a:solidFill>
                  <a:srgbClr val="FFFF00"/>
                </a:solidFill>
              </a:rPr>
              <a:t>Threads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>
                <a:solidFill>
                  <a:srgbClr val="FFFF00"/>
                </a:solidFill>
              </a:rPr>
              <a:t>(α΄ τρόπος) </a:t>
            </a:r>
            <a:r>
              <a:rPr lang="el-GR" sz="3200" dirty="0" smtClean="0">
                <a:solidFill>
                  <a:srgbClr val="FFFF00"/>
                </a:solidFill>
              </a:rPr>
              <a:t>10/1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endParaRPr lang="el-GR" sz="3600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194" y="1124744"/>
            <a:ext cx="87849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simple;</a:t>
            </a:r>
          </a:p>
          <a:p>
            <a:pPr algn="just"/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Simple extends Thread{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nt sleeptime;</a:t>
            </a:r>
            <a:endParaRPr lang="el-GR" sz="17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Simple (String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str, int time) </a:t>
            </a:r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just"/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super(str); 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this.sleeptime = time;</a:t>
            </a:r>
            <a:endParaRPr lang="en-US" sz="17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run() {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for (int i = 0; i &lt; 10; i++) {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System.out.println(i + " " +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getName());</a:t>
            </a:r>
          </a:p>
          <a:p>
            <a:pPr algn="just"/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try </a:t>
            </a:r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just"/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sleep</a:t>
            </a:r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((int)(Math.random() *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sleeptime));</a:t>
            </a:r>
            <a:endParaRPr lang="en-US" sz="17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 catch (InterruptedException e) {}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 //for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 //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run()</a:t>
            </a:r>
            <a:endParaRPr lang="en-US" sz="17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//} //Simple</a:t>
            </a:r>
          </a:p>
          <a:p>
            <a:pPr algn="just"/>
            <a:endParaRPr lang="en-US" sz="17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public static void main(String[] args) {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Simple("TEI", 1000).run();</a:t>
            </a:r>
            <a:endParaRPr lang="el-GR" sz="17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l-GR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Simple("Athens", 2000).run();</a:t>
            </a:r>
            <a:endParaRPr lang="en-US" sz="17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just"/>
            <a:r>
              <a:rPr lang="en-US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0701" y="674694"/>
            <a:ext cx="8676456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Btw… 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Τι θα γίνει αν αντί να καλέσω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start 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καλέσω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run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;</a:t>
            </a:r>
            <a:endParaRPr lang="en-US" sz="24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67544" y="116632"/>
            <a:ext cx="8424936" cy="6624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</a:t>
            </a: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simple;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import java.io.IOException;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Simple extends Thread{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int sleeptime;</a:t>
            </a:r>
            <a:endParaRPr lang="el-GR" sz="14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Simple (String str, int time) {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super(str); 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this.sleeptime = time;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run() {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for (int i = 0; i &lt; 10; i++) {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System.out.println(i + " " + getName());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try {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sleep((int)(Math.random() * sleeptime));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 catch (InterruptedException e) {}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 //for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 // run()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//} //Simple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static void main(String[] args) {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Simple S1 = new Simple("TEI", 500);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S1.setDaemon(true); S1.start();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try {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System.in.read();                            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System.out.println("Enter pressed...\n");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 catch (IOException e) { }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39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solidFill>
                  <a:srgbClr val="FFFF00"/>
                </a:solidFill>
              </a:rPr>
              <a:t>Υλοποίηση των </a:t>
            </a:r>
            <a:r>
              <a:rPr lang="en-US" sz="3600" dirty="0">
                <a:solidFill>
                  <a:srgbClr val="FFFF00"/>
                </a:solidFill>
              </a:rPr>
              <a:t>Threads</a:t>
            </a:r>
            <a:r>
              <a:rPr lang="el-GR" sz="3600" dirty="0">
                <a:solidFill>
                  <a:srgbClr val="FFFF00"/>
                </a:solidFill>
              </a:rPr>
              <a:t> (α΄ τρόπος) </a:t>
            </a:r>
            <a:r>
              <a:rPr lang="el-GR" sz="3200" dirty="0" smtClean="0">
                <a:solidFill>
                  <a:srgbClr val="FFFF00"/>
                </a:solidFill>
              </a:rPr>
              <a:t>1</a:t>
            </a:r>
            <a:r>
              <a:rPr lang="en-US" sz="3200" dirty="0">
                <a:solidFill>
                  <a:srgbClr val="FFFF00"/>
                </a:solidFill>
              </a:rPr>
              <a:t>1</a:t>
            </a:r>
            <a:r>
              <a:rPr lang="el-GR" sz="3200" dirty="0" smtClean="0">
                <a:solidFill>
                  <a:srgbClr val="FFFF00"/>
                </a:solidFill>
              </a:rPr>
              <a:t>/1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endParaRPr lang="el-GR" sz="4000" dirty="0" smtClean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spcBef>
                <a:spcPct val="25000"/>
              </a:spcBef>
              <a:buNone/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SimpleThread extends Thread {</a:t>
            </a:r>
          </a:p>
          <a:p>
            <a:pPr marL="0" indent="0" algn="just">
              <a:spcBef>
                <a:spcPct val="25000"/>
              </a:spcBef>
              <a:buNone/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SimpleThread(String str) {</a:t>
            </a:r>
          </a:p>
          <a:p>
            <a:pPr marL="0" indent="0" algn="just">
              <a:buNone/>
            </a:pPr>
            <a:r>
              <a:rPr lang="el-GR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super(str);</a:t>
            </a:r>
            <a:r>
              <a:rPr lang="el-GR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//Ανάθεση ονόματος στο τρέχον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Thread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  <a:endParaRPr lang="el-GR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run() {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for (int i = 0; i &lt; 10; i++) {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System.out.println(i + " " + getName());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try {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sleep((int)(Math.random() * 1000));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 catch (InterruptedException e) {}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 //for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  <a:r>
              <a:rPr lang="el-GR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 run()</a:t>
            </a:r>
            <a:endParaRPr lang="el-GR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l-GR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SimpleThread</a:t>
            </a:r>
          </a:p>
          <a:p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107504" y="57352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5000"/>
              </a:spcBef>
            </a:pPr>
            <a:endParaRPr lang="en-US" sz="24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Threads</a:t>
            </a:r>
            <a:endParaRPr lang="el-GR" sz="4000" dirty="0" smtClean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Στον παραδοσιακό προγραμματισμό όταν ένα πρόγραμμα εκτελείται ονομάζεται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process 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(διεργασία) και οι εντολές του εκτελούνται σειριακά η μία μετά την άλλη μέχρι το τέλος του. </a:t>
            </a:r>
            <a:endParaRPr lang="en-US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Σ’ αυτή την περίπτωση μπορούμε να πούμε οτι το συγκεκριμένο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process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διαθέτει μόνο ένα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thread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που εκτελεί τις εντολές του προγράμματος. </a:t>
            </a:r>
            <a:endParaRPr lang="en-US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Στα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multithreading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συστήματα μπορούμε να ορίσουμε κάποιο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process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να περιέχει </a:t>
            </a:r>
            <a:r>
              <a:rPr lang="el-GR" sz="2400" u="sng" dirty="0" smtClean="0">
                <a:solidFill>
                  <a:srgbClr val="FFFF00"/>
                </a:solidFill>
                <a:cs typeface="Times New Roman" pitchFamily="18" charset="0"/>
              </a:rPr>
              <a:t>περισσότερα από ένα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threads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(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lightweight processes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) κάθε ένα από τα οποία εκτελεί μέρος του κώδικα του προγράμματος. </a:t>
            </a:r>
            <a:endParaRPr lang="en-US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Είναι σαν να έχουμε πολλά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processes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που εκτελούνται παράλληλα μέσα στο αρχικό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process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. </a:t>
            </a:r>
            <a:endParaRPr lang="en-US" sz="24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00658"/>
            <a:ext cx="8229600" cy="7360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solidFill>
                  <a:srgbClr val="FFFF00"/>
                </a:solidFill>
              </a:rPr>
              <a:t>Υλοποίηση των </a:t>
            </a:r>
            <a:r>
              <a:rPr lang="en-US" sz="3600" dirty="0">
                <a:solidFill>
                  <a:srgbClr val="FFFF00"/>
                </a:solidFill>
              </a:rPr>
              <a:t>Threads</a:t>
            </a:r>
            <a:r>
              <a:rPr lang="el-GR" sz="3600" dirty="0">
                <a:solidFill>
                  <a:srgbClr val="FFFF00"/>
                </a:solidFill>
              </a:rPr>
              <a:t> (α΄ τρόπος) </a:t>
            </a:r>
            <a:r>
              <a:rPr lang="el-GR" sz="3200" dirty="0" smtClean="0">
                <a:solidFill>
                  <a:srgbClr val="FFFF00"/>
                </a:solidFill>
              </a:rPr>
              <a:t>1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r>
              <a:rPr lang="el-GR" sz="3200" dirty="0" smtClean="0">
                <a:solidFill>
                  <a:srgbClr val="FFFF00"/>
                </a:solidFill>
              </a:rPr>
              <a:t>/1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endParaRPr lang="el-GR" sz="4000" dirty="0" smtClean="0">
              <a:solidFill>
                <a:srgbClr val="FFFF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5842992" cy="1180728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spcBef>
                <a:spcPct val="45000"/>
              </a:spcBef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H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κλάση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TwoThreadTest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διαθέτει την μέθοδο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main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στην οποία δημιουργούνται δυο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threads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– ένα που που ονομάζεται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Jamaica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και ένα που ονομάζεται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Fiji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endParaRPr lang="el-GR" sz="2400" dirty="0" smtClean="0">
              <a:solidFill>
                <a:srgbClr val="FFFF00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7059" y="3573016"/>
            <a:ext cx="6588125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45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class TwoThreadsTest {</a:t>
            </a:r>
          </a:p>
          <a:p>
            <a:pPr algn="just">
              <a:lnSpc>
                <a:spcPct val="90000"/>
              </a:lnSpc>
              <a:spcBef>
                <a:spcPct val="45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public static void main (String[] args) {</a:t>
            </a:r>
          </a:p>
          <a:p>
            <a:pPr algn="just">
              <a:lnSpc>
                <a:spcPct val="90000"/>
              </a:lnSpc>
              <a:spcBef>
                <a:spcPct val="45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 new SimpleThread("Jamaica").start();</a:t>
            </a:r>
          </a:p>
          <a:p>
            <a:pPr algn="just">
              <a:lnSpc>
                <a:spcPct val="90000"/>
              </a:lnSpc>
              <a:spcBef>
                <a:spcPct val="45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 new SimpleThread("Fiji").start();</a:t>
            </a:r>
          </a:p>
          <a:p>
            <a:pPr algn="just">
              <a:lnSpc>
                <a:spcPct val="90000"/>
              </a:lnSpc>
              <a:spcBef>
                <a:spcPct val="45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>
              <a:lnSpc>
                <a:spcPct val="90000"/>
              </a:lnSpc>
              <a:spcBef>
                <a:spcPct val="45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723063" y="1268760"/>
            <a:ext cx="0" cy="55527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732588" y="609600"/>
            <a:ext cx="218281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u="sng" dirty="0" smtClean="0">
                <a:solidFill>
                  <a:srgbClr val="FFFF00"/>
                </a:solidFill>
              </a:rPr>
              <a:t>Output</a:t>
            </a:r>
            <a:endParaRPr lang="en-US" u="sng" dirty="0">
              <a:solidFill>
                <a:srgbClr val="FFFF00"/>
              </a:solidFill>
            </a:endParaRPr>
          </a:p>
          <a:p>
            <a:pPr lvl="1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0 Jamaica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0 Fiji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1 Fiji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1 Jamaica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2 Jamaica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2 Fiji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3 Fiji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3 Jamaica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4 Jamaica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4 Fiji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5 Jamaica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5 Fiji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6 Fiji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6 Jamaica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7 Jamaica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7 Fiji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8 Fiji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9 Fiji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8 Jamaica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DONE! Fiji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9 Jamaica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lvl="1" algn="just" eaLnBrk="1" hangingPunct="1">
              <a:spcBef>
                <a:spcPct val="25000"/>
              </a:spcBef>
            </a:pPr>
            <a:r>
              <a:rPr lang="pt-BR" sz="1400" dirty="0">
                <a:solidFill>
                  <a:srgbClr val="33CC33"/>
                </a:solidFill>
                <a:cs typeface="Times New Roman" pitchFamily="18" charset="0"/>
              </a:rPr>
              <a:t>DONE! Jamaica</a:t>
            </a:r>
            <a:endParaRPr lang="en-US" sz="1400" dirty="0">
              <a:solidFill>
                <a:srgbClr val="33CC33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600" dirty="0">
                <a:solidFill>
                  <a:srgbClr val="FFFF00"/>
                </a:solidFill>
              </a:rPr>
              <a:t>Υλοποίηση των </a:t>
            </a:r>
            <a:r>
              <a:rPr lang="en-US" sz="3600" dirty="0" smtClean="0">
                <a:solidFill>
                  <a:srgbClr val="FFFF00"/>
                </a:solidFill>
              </a:rPr>
              <a:t>Threads</a:t>
            </a:r>
            <a:r>
              <a:rPr lang="el-GR" sz="3600" dirty="0" smtClean="0">
                <a:solidFill>
                  <a:srgbClr val="FFFF00"/>
                </a:solidFill>
              </a:rPr>
              <a:t> με </a:t>
            </a:r>
            <a:r>
              <a:rPr lang="en-US" sz="3600" dirty="0" smtClean="0">
                <a:solidFill>
                  <a:srgbClr val="FFFF00"/>
                </a:solidFill>
              </a:rPr>
              <a:t>interfaces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br>
              <a:rPr lang="el-GR" sz="3600" dirty="0" smtClean="0">
                <a:solidFill>
                  <a:srgbClr val="FFFF00"/>
                </a:solidFill>
              </a:rPr>
            </a:br>
            <a:r>
              <a:rPr lang="el-GR" sz="3600" dirty="0" smtClean="0">
                <a:solidFill>
                  <a:srgbClr val="FFFF00"/>
                </a:solidFill>
              </a:rPr>
              <a:t>(β’ </a:t>
            </a:r>
            <a:r>
              <a:rPr lang="el-GR" sz="3600" dirty="0">
                <a:solidFill>
                  <a:srgbClr val="FFFF00"/>
                </a:solidFill>
              </a:rPr>
              <a:t>τρόπος</a:t>
            </a:r>
            <a:r>
              <a:rPr lang="el-GR" sz="36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class AppletWithThread extends Applet extends Thread {……..}</a:t>
            </a:r>
            <a:endParaRPr lang="el-GR" sz="18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>
                <a:solidFill>
                  <a:srgbClr val="FF3300"/>
                </a:solidFill>
              </a:rPr>
              <a:t>ΛΑΘΟΣ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99FF66"/>
                </a:solidFill>
              </a:rPr>
              <a:t>(Η </a:t>
            </a:r>
            <a:r>
              <a:rPr lang="en-US" sz="2400" dirty="0" smtClean="0">
                <a:solidFill>
                  <a:srgbClr val="99FF66"/>
                </a:solidFill>
              </a:rPr>
              <a:t>Java </a:t>
            </a:r>
            <a:r>
              <a:rPr lang="el-GR" sz="2400" dirty="0" smtClean="0">
                <a:solidFill>
                  <a:srgbClr val="99FF66"/>
                </a:solidFill>
              </a:rPr>
              <a:t>δεν υποστηρίζει πολλαπλή κληρονομικότητα)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99FF66"/>
                </a:solidFill>
              </a:rPr>
              <a:t>Στην περίπτωση αυτή, η αξιοποίηση της λειτουργικότητας των </a:t>
            </a:r>
            <a:r>
              <a:rPr lang="en-US" sz="2400" dirty="0" smtClean="0">
                <a:solidFill>
                  <a:srgbClr val="FFFF00"/>
                </a:solidFill>
              </a:rPr>
              <a:t>Threads</a:t>
            </a:r>
            <a:r>
              <a:rPr lang="el-GR" sz="2400" dirty="0" smtClean="0">
                <a:solidFill>
                  <a:srgbClr val="99FF66"/>
                </a:solidFill>
              </a:rPr>
              <a:t> είναι εφικτή</a:t>
            </a:r>
            <a:r>
              <a:rPr lang="en-US" sz="2400" dirty="0" smtClean="0">
                <a:solidFill>
                  <a:srgbClr val="99FF66"/>
                </a:solidFill>
              </a:rPr>
              <a:t> </a:t>
            </a:r>
            <a:r>
              <a:rPr lang="el-GR" sz="2400" dirty="0" smtClean="0">
                <a:solidFill>
                  <a:srgbClr val="99FF66"/>
                </a:solidFill>
              </a:rPr>
              <a:t>με τη χρήση ενός </a:t>
            </a:r>
            <a:r>
              <a:rPr lang="el-GR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interface</a:t>
            </a:r>
            <a:r>
              <a:rPr lang="el-GR" sz="2400" dirty="0" smtClean="0">
                <a:solidFill>
                  <a:srgbClr val="99FF66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Runnable interface:</a:t>
            </a:r>
            <a:r>
              <a:rPr lang="en-US" sz="2400" dirty="0" smtClean="0"/>
              <a:t> </a:t>
            </a:r>
            <a:r>
              <a:rPr lang="el-GR" sz="2400" dirty="0" smtClean="0">
                <a:solidFill>
                  <a:srgbClr val="99FF66"/>
                </a:solidFill>
              </a:rPr>
              <a:t>Επιβάλλει τον ορισμό μιας μεθόδου</a:t>
            </a:r>
            <a:r>
              <a:rPr lang="en-US" sz="2400" dirty="0" smtClean="0">
                <a:solidFill>
                  <a:srgbClr val="99FF66"/>
                </a:solidFill>
              </a:rPr>
              <a:t> </a:t>
            </a:r>
            <a:r>
              <a:rPr lang="el-GR" sz="2400" dirty="0" smtClean="0">
                <a:solidFill>
                  <a:srgbClr val="99FF66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public void</a:t>
            </a:r>
            <a:r>
              <a:rPr lang="en-US" sz="2400" dirty="0" smtClean="0">
                <a:solidFill>
                  <a:srgbClr val="99FF66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run( )</a:t>
            </a:r>
            <a:r>
              <a:rPr lang="el-GR" sz="2400" dirty="0" smtClean="0">
                <a:solidFill>
                  <a:srgbClr val="99FF66"/>
                </a:solidFill>
              </a:rPr>
              <a:t> στις κλάσεις που το υλοποιούν</a:t>
            </a:r>
          </a:p>
        </p:txBody>
      </p:sp>
    </p:spTree>
    <p:extLst>
      <p:ext uri="{BB962C8B-B14F-4D97-AF65-F5344CB8AC3E}">
        <p14:creationId xmlns:p14="http://schemas.microsoft.com/office/powerpoint/2010/main" val="684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solidFill>
                  <a:srgbClr val="FFFF00"/>
                </a:solidFill>
              </a:rPr>
              <a:t>Υλοποίηση </a:t>
            </a:r>
            <a:r>
              <a:rPr lang="en-US" sz="3600" dirty="0" smtClean="0">
                <a:solidFill>
                  <a:srgbClr val="FFFF00"/>
                </a:solidFill>
              </a:rPr>
              <a:t>Threads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>
                <a:solidFill>
                  <a:srgbClr val="FFFF00"/>
                </a:solidFill>
              </a:rPr>
              <a:t>(β’ τρόπος</a:t>
            </a:r>
            <a:r>
              <a:rPr lang="el-GR" sz="3600" dirty="0" smtClean="0">
                <a:solidFill>
                  <a:srgbClr val="FFFF00"/>
                </a:solidFill>
              </a:rPr>
              <a:t>) </a:t>
            </a:r>
            <a:r>
              <a:rPr lang="el-GR" sz="3200" dirty="0" smtClean="0">
                <a:solidFill>
                  <a:srgbClr val="FFFF00"/>
                </a:solidFill>
              </a:rPr>
              <a:t>1/2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Δημιουργία κλάσης που υλοποιεί το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Runnable interface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. </a:t>
            </a:r>
            <a:endParaRPr lang="el-GR" sz="2400" dirty="0" smtClean="0">
              <a:solidFill>
                <a:srgbClr val="FFFF00"/>
              </a:solidFill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FFFF00"/>
                </a:solidFill>
              </a:rPr>
              <a:t>Δημιουργία ενός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Thread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με όρισμα στον κατασκευαστή </a:t>
            </a:r>
            <a:r>
              <a:rPr lang="el-GR" sz="2400" dirty="0" smtClean="0">
                <a:solidFill>
                  <a:srgbClr val="FFFF00"/>
                </a:solidFill>
              </a:rPr>
              <a:t>αντικείμενο 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κλάσης η οποία υλοποιεί το 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Runnable interface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  <a:r>
              <a:rPr lang="en-GB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l-GR" sz="2400" dirty="0" smtClean="0">
              <a:solidFill>
                <a:srgbClr val="FFFF00"/>
              </a:solidFill>
            </a:endParaRPr>
          </a:p>
          <a:p>
            <a:pPr marL="360363" lvl="2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360363" lvl="2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class MyClass implements Runnable{</a:t>
            </a:r>
          </a:p>
          <a:p>
            <a:pPr marL="360363" lvl="2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………..</a:t>
            </a:r>
          </a:p>
          <a:p>
            <a:pPr marL="360363" lvl="2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Thread MyThread;</a:t>
            </a:r>
          </a:p>
          <a:p>
            <a:pPr marL="360363" lvl="2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………..</a:t>
            </a:r>
          </a:p>
          <a:p>
            <a:pPr marL="360363" lvl="2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public void myMethod(){</a:t>
            </a:r>
          </a:p>
          <a:p>
            <a:pPr marL="360363" lvl="2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	MyThread = new Thread(</a:t>
            </a:r>
            <a:r>
              <a:rPr lang="en-US" sz="2000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ThreadName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60363" lvl="2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	…………….</a:t>
            </a:r>
          </a:p>
          <a:p>
            <a:pPr marL="360363" lvl="2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}</a:t>
            </a:r>
            <a:endParaRPr lang="el-GR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360363" lvl="2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...........................</a:t>
            </a:r>
            <a:endParaRPr lang="en-US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360363" lvl="2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l-GR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000" dirty="0">
                <a:solidFill>
                  <a:srgbClr val="FFFF00"/>
                </a:solidFill>
              </a:rPr>
              <a:t>Υλοποίηση </a:t>
            </a:r>
            <a:r>
              <a:rPr lang="en-US" sz="4000" dirty="0">
                <a:solidFill>
                  <a:srgbClr val="FFFF00"/>
                </a:solidFill>
              </a:rPr>
              <a:t>Threads</a:t>
            </a:r>
            <a:r>
              <a:rPr lang="el-GR" sz="4000" dirty="0">
                <a:solidFill>
                  <a:srgbClr val="FFFF00"/>
                </a:solidFill>
              </a:rPr>
              <a:t> (β’ τρόπος</a:t>
            </a:r>
            <a:r>
              <a:rPr lang="el-GR" sz="4000" dirty="0" smtClean="0">
                <a:solidFill>
                  <a:srgbClr val="FFFF00"/>
                </a:solidFill>
              </a:rPr>
              <a:t>) </a:t>
            </a:r>
            <a:r>
              <a:rPr lang="el-GR" sz="3200" dirty="0" smtClean="0">
                <a:solidFill>
                  <a:srgbClr val="FFFF00"/>
                </a:solidFill>
              </a:rPr>
              <a:t>2/2</a:t>
            </a:r>
            <a:endParaRPr lang="el-GR" sz="4000" dirty="0" smtClean="0">
              <a:solidFill>
                <a:srgbClr val="FFFF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static java.lang.Thread.*;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class ImplEx1 implements Runnable {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String Name;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public ImplEx1(String str) {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Name = str;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</a:t>
            </a: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void run() {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for (int i = 0; i &lt; 10; i++) {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System.out.println(i + " " + Name);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try {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sleep((int)(Math.random() * 1000));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 catch (InterruptedException e) {}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 //for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 // run()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static void main (String[] args) {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Thread (new ImplEx1("Jamaica")).start();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new Thread (new ImplEx1("Fiji")).start();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//SimpleThread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sz="2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Σύνοψη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sz="2400" dirty="0" smtClean="0">
                <a:solidFill>
                  <a:srgbClr val="99FF66"/>
                </a:solidFill>
              </a:rPr>
              <a:t>Για τη δημιουργία </a:t>
            </a:r>
            <a:r>
              <a:rPr lang="en-US" sz="2400" dirty="0" smtClean="0">
                <a:solidFill>
                  <a:srgbClr val="99FF66"/>
                </a:solidFill>
              </a:rPr>
              <a:t>threads </a:t>
            </a:r>
            <a:r>
              <a:rPr lang="el-GR" sz="2400" dirty="0" smtClean="0">
                <a:solidFill>
                  <a:srgbClr val="99FF66"/>
                </a:solidFill>
              </a:rPr>
              <a:t>χρησιμοποιήθηκαν δύο διαφορετικοί κατασκευαστές</a:t>
            </a:r>
            <a:r>
              <a:rPr lang="en-US" sz="2400" dirty="0" smtClean="0">
                <a:solidFill>
                  <a:srgbClr val="99FF66"/>
                </a:solidFill>
              </a:rPr>
              <a:t>:</a:t>
            </a:r>
            <a:endParaRPr lang="el-GR" sz="2400" dirty="0" smtClean="0">
              <a:solidFill>
                <a:srgbClr val="99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2400" dirty="0" smtClean="0">
              <a:solidFill>
                <a:srgbClr val="99FF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99FF66"/>
                </a:solidFill>
              </a:rPr>
              <a:t>Για υποκλάσεις της </a:t>
            </a:r>
            <a:r>
              <a:rPr lang="en-US" sz="2400" dirty="0" smtClean="0">
                <a:solidFill>
                  <a:srgbClr val="99FF66"/>
                </a:solidFill>
              </a:rPr>
              <a:t>Thread: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	Thread(String name)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	String name: </a:t>
            </a:r>
            <a:r>
              <a:rPr lang="el-GR" sz="2400" dirty="0" smtClean="0">
                <a:solidFill>
                  <a:srgbClr val="99FF66"/>
                </a:solidFill>
              </a:rPr>
              <a:t>το όνομα του </a:t>
            </a:r>
            <a:r>
              <a:rPr lang="en-US" sz="2400" dirty="0" smtClean="0">
                <a:solidFill>
                  <a:srgbClr val="99FF66"/>
                </a:solidFill>
              </a:rPr>
              <a:t>Thread</a:t>
            </a:r>
            <a:endParaRPr lang="el-GR" sz="2400" dirty="0" smtClean="0">
              <a:solidFill>
                <a:srgbClr val="99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99FF66"/>
                </a:solidFill>
              </a:rPr>
              <a:t>Για κλάσεις με υπερκλάση</a:t>
            </a:r>
            <a:r>
              <a:rPr lang="el-GR" sz="2400" dirty="0" smtClean="0">
                <a:solidFill>
                  <a:srgbClr val="99FF66"/>
                </a:solidFill>
                <a:cs typeface="Arial" pitchFamily="34" charset="0"/>
              </a:rPr>
              <a:t>≠</a:t>
            </a:r>
            <a:r>
              <a:rPr lang="en-US" sz="2400" dirty="0" smtClean="0">
                <a:solidFill>
                  <a:srgbClr val="99FF66"/>
                </a:solidFill>
                <a:cs typeface="Arial" pitchFamily="34" charset="0"/>
              </a:rPr>
              <a:t>Thread</a:t>
            </a:r>
            <a:endParaRPr lang="el-GR" sz="2400" dirty="0" smtClean="0">
              <a:solidFill>
                <a:srgbClr val="99FF66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	Thread(Runnable obj, String name)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	Runnable Obj: </a:t>
            </a:r>
            <a:r>
              <a:rPr lang="el-GR" sz="2400" dirty="0" smtClean="0">
                <a:solidFill>
                  <a:srgbClr val="99FF66"/>
                </a:solidFill>
              </a:rPr>
              <a:t>αντικείμενο που υλοποιεί το </a:t>
            </a:r>
            <a:r>
              <a:rPr lang="en-US" sz="2400" dirty="0" smtClean="0">
                <a:solidFill>
                  <a:srgbClr val="99FF66"/>
                </a:solidFill>
              </a:rPr>
              <a:t>Runnable interface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	String name: </a:t>
            </a:r>
            <a:r>
              <a:rPr lang="el-GR" sz="2400" dirty="0" smtClean="0">
                <a:solidFill>
                  <a:srgbClr val="99FF66"/>
                </a:solidFill>
              </a:rPr>
              <a:t>το όνομα που ανατίθεται στο </a:t>
            </a:r>
            <a:r>
              <a:rPr lang="en-US" sz="2400" dirty="0" smtClean="0">
                <a:solidFill>
                  <a:srgbClr val="99FF66"/>
                </a:solidFill>
              </a:rPr>
              <a:t>Thread</a:t>
            </a:r>
            <a:endParaRPr lang="el-GR" sz="2400" dirty="0" smtClean="0">
              <a:solidFill>
                <a:srgbClr val="99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998"/>
            <a:ext cx="8229600" cy="67969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Παράδειγμα</a:t>
            </a:r>
            <a:r>
              <a:rPr lang="en-US" sz="4000" dirty="0" smtClean="0">
                <a:solidFill>
                  <a:srgbClr val="FFFF00"/>
                </a:solidFill>
              </a:rPr>
              <a:t> (non-synchronized)</a:t>
            </a:r>
            <a:r>
              <a:rPr lang="el-GR" sz="4000" dirty="0" smtClean="0">
                <a:solidFill>
                  <a:srgbClr val="FFFF00"/>
                </a:solidFill>
              </a:rPr>
              <a:t> </a:t>
            </a:r>
            <a:r>
              <a:rPr lang="el-GR" sz="3600" dirty="0" smtClean="0">
                <a:solidFill>
                  <a:srgbClr val="FFFF00"/>
                </a:solidFill>
              </a:rPr>
              <a:t>1/</a:t>
            </a:r>
            <a:r>
              <a:rPr lang="en-US" sz="3600" dirty="0" smtClean="0">
                <a:solidFill>
                  <a:srgbClr val="FFFF00"/>
                </a:solidFill>
              </a:rPr>
              <a:t>2</a:t>
            </a:r>
            <a:endParaRPr lang="el-GR" sz="3600" dirty="0" smtClean="0">
              <a:solidFill>
                <a:srgbClr val="FFFF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jumblenames;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import java.io.IOException;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class JumbleNames implements Runnable { //extends Thread {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final private String firstName;                    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final private String secondName;                   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final private long aWhile;                         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JumbleNames(String firstName, String secondName, long delay) {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this.firstName = firstName; </a:t>
            </a:r>
            <a:endParaRPr lang="en-US" sz="16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this.secondName 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= secondName; </a:t>
            </a:r>
            <a:endParaRPr lang="en-US" sz="16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aWhile 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= delay;  </a:t>
            </a:r>
            <a:r>
              <a:rPr lang="en-US" sz="16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@Override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void run() {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try {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while(true) {                            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System.out.print(firstName);           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 Thread.sleep(aWhile);                 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System.out.print(secondName+"\n");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 catch(InterruptedException e) {}          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8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73"/>
            <a:ext cx="8229600" cy="61721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Παράδειγμα</a:t>
            </a:r>
            <a:r>
              <a:rPr lang="en-US" sz="4000" dirty="0">
                <a:solidFill>
                  <a:srgbClr val="FFFF00"/>
                </a:solidFill>
              </a:rPr>
              <a:t> (non-synchronized</a:t>
            </a:r>
            <a:r>
              <a:rPr lang="en-US" sz="4000" dirty="0" smtClean="0">
                <a:solidFill>
                  <a:srgbClr val="FFFF00"/>
                </a:solidFill>
              </a:rPr>
              <a:t>)</a:t>
            </a:r>
            <a:r>
              <a:rPr lang="el-GR" sz="40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2</a:t>
            </a:r>
            <a:r>
              <a:rPr lang="el-GR" sz="3600" dirty="0" smtClean="0">
                <a:solidFill>
                  <a:srgbClr val="FFFF00"/>
                </a:solidFill>
              </a:rPr>
              <a:t>/</a:t>
            </a:r>
            <a:r>
              <a:rPr lang="en-US" sz="3600" dirty="0" smtClean="0">
                <a:solidFill>
                  <a:srgbClr val="FFFF00"/>
                </a:solidFill>
              </a:rPr>
              <a:t>2</a:t>
            </a:r>
            <a:endParaRPr lang="el-GR" sz="3600" dirty="0" smtClean="0">
              <a:solidFill>
                <a:srgbClr val="FFFF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696"/>
            <a:ext cx="8229600" cy="612068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static void main(String[] args) {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Thread first, second, third;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JumbleNames JN1;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JN1 = new JumbleNames("Nik ", "Nikolaou ", 200);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7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first </a:t>
            </a: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= new Thread(JN1);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second = new Thread(new JumbleNames("Chr ", "Christou ", 300));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third = new Thread(new JumbleNames("Pet ", "Petrou ", 500));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7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first.setDaemon(true</a:t>
            </a: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); </a:t>
            </a:r>
            <a:endParaRPr lang="en-US" sz="17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second.setDaemon(true</a:t>
            </a: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); </a:t>
            </a:r>
            <a:endParaRPr lang="en-US" sz="17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7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third.setDaemon(true</a:t>
            </a: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sz="17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7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("Press Enter when you have had enough...\n");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7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first.start();     </a:t>
            </a: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second.start(); </a:t>
            </a:r>
            <a:r>
              <a:rPr lang="en-US" sz="17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third.start</a:t>
            </a: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(); </a:t>
            </a:r>
            <a:endParaRPr lang="en-US" sz="17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try {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System.in.read();                       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System.out.println("Enter pressed...\n");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 catch (IOException e) {}                 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System.out.println("Ending main()");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7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                        </a:t>
            </a:r>
            <a:endParaRPr lang="en-US" sz="18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641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Συγχρονισμός </a:t>
            </a:r>
            <a:r>
              <a:rPr lang="en-US" sz="4000" dirty="0" smtClean="0">
                <a:solidFill>
                  <a:srgbClr val="FFFF00"/>
                </a:solidFill>
              </a:rPr>
              <a:t>Threads</a:t>
            </a:r>
            <a:endParaRPr lang="el-GR" sz="4000" dirty="0" smtClean="0">
              <a:solidFill>
                <a:srgbClr val="FFFF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rgbClr val="FFFF00"/>
                </a:solidFill>
              </a:rPr>
              <a:t>Ανάγκη ελέγχου πρόσβασης σε κάποιες κοινές (για δύο ή περισσότερα </a:t>
            </a:r>
            <a:r>
              <a:rPr lang="en-US" sz="2400" dirty="0" smtClean="0">
                <a:solidFill>
                  <a:srgbClr val="FFFF00"/>
                </a:solidFill>
              </a:rPr>
              <a:t>Threads</a:t>
            </a:r>
            <a:r>
              <a:rPr lang="el-GR" sz="2400" dirty="0" smtClean="0">
                <a:solidFill>
                  <a:srgbClr val="FFFF00"/>
                </a:solidFill>
              </a:rPr>
              <a:t>) οντότητες.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l-GR" sz="24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l-GR" sz="2400" dirty="0" smtClean="0">
                <a:solidFill>
                  <a:srgbClr val="FFFF00"/>
                </a:solidFill>
              </a:rPr>
              <a:t>Ανάγκη ελέγχου της σειράς με την οποία εκτελούνται κάποιες λειτουργίες</a:t>
            </a:r>
          </a:p>
          <a:p>
            <a:pPr eaLnBrk="1" hangingPunct="1">
              <a:defRPr/>
            </a:pPr>
            <a:r>
              <a:rPr lang="el-GR" sz="2400" dirty="0" smtClean="0">
                <a:solidFill>
                  <a:srgbClr val="FFFF00"/>
                </a:solidFill>
              </a:rPr>
              <a:t>Οι κοινές μεταβλητές θα πρέπει να είναι προσβάσιμες από τα </a:t>
            </a:r>
            <a:r>
              <a:rPr lang="en-US" sz="2400" dirty="0" smtClean="0">
                <a:solidFill>
                  <a:srgbClr val="FFFF00"/>
                </a:solidFill>
              </a:rPr>
              <a:t>Threads </a:t>
            </a:r>
            <a:r>
              <a:rPr lang="el-GR" sz="2400" dirty="0" smtClean="0">
                <a:solidFill>
                  <a:srgbClr val="FFFF00"/>
                </a:solidFill>
              </a:rPr>
              <a:t>μέσω κάποιων μεθόδων </a:t>
            </a:r>
          </a:p>
          <a:p>
            <a:pPr eaLnBrk="1" hangingPunct="1">
              <a:defRPr/>
            </a:pPr>
            <a:r>
              <a:rPr lang="el-GR" sz="2400" dirty="0" smtClean="0">
                <a:solidFill>
                  <a:srgbClr val="FFFF00"/>
                </a:solidFill>
              </a:rPr>
              <a:t>Κάθε στιγμή θα πρέπει να εκτελείται μόνο μία από τις μεθόδους αυτές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solidFill>
                  <a:srgbClr val="FFFF00"/>
                </a:solidFill>
              </a:rPr>
              <a:t>Έλεγχος πρόσβασης-</a:t>
            </a:r>
            <a:r>
              <a:rPr lang="en-US" sz="3600" dirty="0" smtClean="0">
                <a:solidFill>
                  <a:srgbClr val="FFFF00"/>
                </a:solidFill>
              </a:rPr>
              <a:t>Synchronized </a:t>
            </a:r>
            <a:r>
              <a:rPr lang="el-GR" sz="3600" dirty="0" smtClean="0">
                <a:solidFill>
                  <a:srgbClr val="FFFF00"/>
                </a:solidFill>
              </a:rPr>
              <a:t>μέθοδοι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Ένα αντικείμενο που περιέχει</a:t>
            </a:r>
            <a:r>
              <a:rPr lang="el-GR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synchronized</a:t>
            </a:r>
            <a:r>
              <a:rPr lang="el-GR" sz="2200" dirty="0" smtClean="0">
                <a:cs typeface="Times New Roman" pitchFamily="18" charset="0"/>
              </a:rPr>
              <a:t> </a:t>
            </a: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μεθόδους χαρακτηρίζεται ως αντικείμενο τύπου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monitor</a:t>
            </a: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.</a:t>
            </a:r>
            <a:endParaRPr lang="en-US" sz="2200" dirty="0" smtClean="0">
              <a:solidFill>
                <a:srgbClr val="99FF66"/>
              </a:solidFill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Ένα αντικείμενο τύπου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monitor</a:t>
            </a: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 επιτρέπει σε ένα μόνο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thread</a:t>
            </a: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 κάθε στιγμή να εκτελεί μόνο μία από τις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synchronized</a:t>
            </a: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 μεθόδους αυτού του αντικειμένου. </a:t>
            </a:r>
            <a:endParaRPr lang="en-US" sz="2200" dirty="0" smtClean="0">
              <a:solidFill>
                <a:srgbClr val="99FF66"/>
              </a:solidFill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Επομένως όταν καλείται κάποια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synchronized</a:t>
            </a: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 μέθοδος ενός αντικειμένου, το αντικείμενο δεσμεύεται από το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thread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και δεν μπορεί να κληθεί καμία άλλη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synchronized</a:t>
            </a: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 μέθοδος στο συγκεκριμένο αντικείμενο από κάποιο άλλο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thread</a:t>
            </a: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. </a:t>
            </a:r>
            <a:endParaRPr lang="en-US" sz="2200" dirty="0" smtClean="0">
              <a:solidFill>
                <a:srgbClr val="99FF66"/>
              </a:solidFill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Ο περιορισμός πρόσβασης ισχύει μόνο για</a:t>
            </a:r>
            <a:r>
              <a:rPr lang="el-GR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synchronized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μεθόδους</a:t>
            </a:r>
            <a:r>
              <a:rPr lang="el-GR" sz="2200" dirty="0" smtClean="0">
                <a:cs typeface="Times New Roman" pitchFamily="18" charset="0"/>
              </a:rPr>
              <a:t>. 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Ν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on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-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synchronized</a:t>
            </a:r>
            <a:r>
              <a:rPr lang="el-GR" sz="2200" dirty="0" smtClean="0">
                <a:cs typeface="Times New Roman" pitchFamily="18" charset="0"/>
              </a:rPr>
              <a:t> </a:t>
            </a: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μέθοδοι μπορούν να κληθούν χωρίς περιορισμό.</a:t>
            </a:r>
            <a:r>
              <a:rPr lang="el-GR" sz="2200" dirty="0" smtClean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Μετά το τέλος της εκτέλεσης μιας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synchronized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 μεθόδου, </a:t>
            </a:r>
            <a:r>
              <a:rPr lang="el-GR" sz="2200" dirty="0" smtClean="0">
                <a:solidFill>
                  <a:srgbClr val="99FF66"/>
                </a:solidFill>
                <a:cs typeface="Times New Roman" pitchFamily="18" charset="0"/>
              </a:rPr>
              <a:t>το αντικείμενο που την περιέχει αποδεσμεύεται.</a:t>
            </a:r>
            <a:endParaRPr lang="en-US" sz="2200" dirty="0" smtClean="0">
              <a:solidFill>
                <a:srgbClr val="99FF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Η εντολή </a:t>
            </a:r>
            <a:r>
              <a:rPr lang="en-US" sz="4000" dirty="0" smtClean="0">
                <a:solidFill>
                  <a:srgbClr val="FFFF00"/>
                </a:solidFill>
              </a:rPr>
              <a:t>wait()</a:t>
            </a:r>
            <a:endParaRPr lang="el-GR" sz="4000" dirty="0" smtClean="0">
              <a:solidFill>
                <a:srgbClr val="FFFF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Καλείται μέσα από μια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synchronized</a:t>
            </a:r>
            <a:r>
              <a:rPr lang="en-US" sz="2400" dirty="0" smtClean="0">
                <a:solidFill>
                  <a:srgbClr val="99FF66"/>
                </a:solidFill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μέθοδο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Κλήση της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wait()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έχει ως αποτέλεσμα το </a:t>
            </a:r>
            <a:r>
              <a:rPr lang="en-US" sz="2400" dirty="0" smtClean="0">
                <a:solidFill>
                  <a:srgbClr val="99FF66"/>
                </a:solidFill>
                <a:cs typeface="Times New Roman" pitchFamily="18" charset="0"/>
              </a:rPr>
              <a:t>thread</a:t>
            </a: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 που εκτελεί την αντίστοιχη </a:t>
            </a:r>
            <a:r>
              <a:rPr lang="en-US" sz="2400" dirty="0" smtClean="0">
                <a:solidFill>
                  <a:srgbClr val="99FF66"/>
                </a:solidFill>
                <a:cs typeface="Times New Roman" pitchFamily="18" charset="0"/>
              </a:rPr>
              <a:t>synchronized</a:t>
            </a: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 μέθοδο να τίθεται σε κατάσταση αναμονής. </a:t>
            </a:r>
            <a:endParaRPr lang="el-GR" sz="2400" dirty="0" smtClean="0">
              <a:solidFill>
                <a:srgbClr val="99FF66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Το αντίστοιχο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monitor</a:t>
            </a: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 αντικείμενο που περιέχει τη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synchronized</a:t>
            </a:r>
            <a:r>
              <a:rPr lang="en-US" sz="2400" dirty="0" smtClean="0">
                <a:solidFill>
                  <a:srgbClr val="99FF66"/>
                </a:solidFill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μέθοδο  γίνεται διαθέσιμο προς χρήση.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Συνεπώς κάποιο άλλο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Thread</a:t>
            </a: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 (που δε βρίσκεται σε κατάσταση αναμονής)</a:t>
            </a:r>
            <a:r>
              <a:rPr lang="en-US" sz="2400" dirty="0" smtClean="0">
                <a:solidFill>
                  <a:srgbClr val="99FF66"/>
                </a:solidFill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μπορεί να</a:t>
            </a:r>
            <a:r>
              <a:rPr lang="en-US" sz="2400" dirty="0" smtClean="0">
                <a:solidFill>
                  <a:srgbClr val="99FF66"/>
                </a:solidFill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καλέσει μια από τις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synchronized</a:t>
            </a:r>
            <a:r>
              <a:rPr lang="en-US" sz="2400" dirty="0" smtClean="0">
                <a:solidFill>
                  <a:srgbClr val="99FF66"/>
                </a:solidFill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99FF66"/>
                </a:solidFill>
                <a:cs typeface="Times New Roman" pitchFamily="18" charset="0"/>
              </a:rPr>
              <a:t>μεθόδους του.</a:t>
            </a:r>
          </a:p>
          <a:p>
            <a:pPr eaLnBrk="1" hangingPunct="1">
              <a:spcBef>
                <a:spcPts val="0"/>
              </a:spcBef>
              <a:defRPr/>
            </a:pPr>
            <a:endParaRPr lang="el-GR" sz="2400" dirty="0" smtClean="0">
              <a:solidFill>
                <a:srgbClr val="99FF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Single</a:t>
            </a:r>
            <a:r>
              <a:rPr lang="el-GR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Thread/ Multiple </a:t>
            </a:r>
            <a:r>
              <a:rPr lang="en-US" sz="4000" dirty="0">
                <a:solidFill>
                  <a:srgbClr val="FFFF00"/>
                </a:solidFill>
              </a:rPr>
              <a:t>T</a:t>
            </a:r>
            <a:r>
              <a:rPr lang="en-US" sz="4000" dirty="0" smtClean="0">
                <a:solidFill>
                  <a:srgbClr val="FFFF00"/>
                </a:solidFill>
              </a:rPr>
              <a:t>hreads</a:t>
            </a:r>
            <a:endParaRPr lang="el-GR" sz="4000" dirty="0">
              <a:solidFill>
                <a:srgbClr val="FFFF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3" y="1726195"/>
            <a:ext cx="7510274" cy="4273973"/>
          </a:xfrm>
        </p:spPr>
      </p:pic>
    </p:spTree>
    <p:extLst>
      <p:ext uri="{BB962C8B-B14F-4D97-AF65-F5344CB8AC3E}">
        <p14:creationId xmlns:p14="http://schemas.microsoft.com/office/powerpoint/2010/main" val="944376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Οι μέθοδοι </a:t>
            </a:r>
            <a:r>
              <a:rPr lang="en-US" sz="4000" dirty="0" smtClean="0">
                <a:solidFill>
                  <a:srgbClr val="FFFF00"/>
                </a:solidFill>
              </a:rPr>
              <a:t>notify(), notifyAll()</a:t>
            </a:r>
            <a:endParaRPr lang="el-GR" sz="4000" dirty="0" smtClean="0">
              <a:solidFill>
                <a:srgbClr val="FFFF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Όπως και η εντολή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wait(), 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οι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notify(), notifyAll() 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καλούνται μέσα σε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synchronized 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μεθόδους.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Εκτέλεση της μεθόδου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notify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() “ενεργοποιεί” ένα από τα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threads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 που βρισκόταν σε κατάσταση αναμονής για το συγκεκριμένο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monitor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 αντικείμενο. </a:t>
            </a:r>
            <a:endParaRPr lang="el-GR" sz="22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Το “ενεργοποιημένο”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thread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, δε θα είναι σε θέση να εκτελεσθεί, έως ότου το τρέχον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thread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 ολοκληρώσει την εκτέλεση της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synchronized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 μεθόδου - δηλαδή ξεκλειδώσει το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monitor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 αντικείμενο.  </a:t>
            </a:r>
            <a:endParaRPr lang="el-GR" sz="22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Εάν πολλά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thread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 περιμένουν σε αυτό το αντικείμενο, ένα μόνο από αυτά επιλέγεται για να “ξυπνήσει” - η επιλογή γίνεται αυθαίρετα από το σύστημα. </a:t>
            </a:r>
            <a:endParaRPr lang="el-GR" sz="22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Η μέθοδος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notifyAll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(), “ξυπνά” όλα τα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threads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 που βρίσκονται σε κατάσταση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wait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 για το συγκεκριμένο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monitor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 αντικείμενο. Έπειτα το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monitor 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αντικείμενο θα δεσμευτεί</a:t>
            </a:r>
            <a:r>
              <a:rPr lang="en-GB" sz="22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από το πρώτο </a:t>
            </a:r>
            <a:r>
              <a:rPr lang="en-US" sz="2200" dirty="0" smtClean="0">
                <a:solidFill>
                  <a:srgbClr val="FFFF00"/>
                </a:solidFill>
                <a:cs typeface="Times New Roman" pitchFamily="18" charset="0"/>
              </a:rPr>
              <a:t>thread</a:t>
            </a:r>
            <a:r>
              <a:rPr lang="el-GR" sz="2200" dirty="0" smtClean="0">
                <a:solidFill>
                  <a:srgbClr val="FFFF00"/>
                </a:solidFill>
                <a:cs typeface="Times New Roman" pitchFamily="18" charset="0"/>
              </a:rPr>
              <a:t>  που θα προλάβει να το κλειδώσει.</a:t>
            </a:r>
            <a:endParaRPr lang="en-US" sz="22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 smtClean="0">
                <a:solidFill>
                  <a:srgbClr val="FFFF00"/>
                </a:solidFill>
              </a:rPr>
              <a:t>Παράδειγμα συγχρονισμού 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l-GR" sz="3600" dirty="0" smtClean="0">
                <a:solidFill>
                  <a:srgbClr val="FFFF00"/>
                </a:solidFill>
              </a:rPr>
              <a:t>(</a:t>
            </a:r>
            <a:r>
              <a:rPr lang="en-US" sz="3600" dirty="0" smtClean="0">
                <a:solidFill>
                  <a:srgbClr val="FFFF00"/>
                </a:solidFill>
              </a:rPr>
              <a:t>Producer-Consumer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model</a:t>
            </a:r>
            <a:r>
              <a:rPr lang="el-GR" sz="36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Producer: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99FF66"/>
                </a:solidFill>
              </a:rPr>
              <a:t>Thread </a:t>
            </a:r>
            <a:r>
              <a:rPr lang="el-GR" sz="2800" dirty="0" smtClean="0">
                <a:solidFill>
                  <a:srgbClr val="99FF66"/>
                </a:solidFill>
              </a:rPr>
              <a:t>που παράγει αύξουσα ακολουθία ακεραίων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Consumer: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99FF66"/>
                </a:solidFill>
              </a:rPr>
              <a:t>Thread </a:t>
            </a:r>
            <a:r>
              <a:rPr lang="el-GR" sz="2800" dirty="0" smtClean="0">
                <a:solidFill>
                  <a:srgbClr val="99FF66"/>
                </a:solidFill>
              </a:rPr>
              <a:t>που παραλαμβάνει αύξουσα σειρά ακεραίων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Cubbyhole:</a:t>
            </a:r>
            <a:r>
              <a:rPr lang="en-US" sz="2800" dirty="0" smtClean="0">
                <a:solidFill>
                  <a:srgbClr val="99FF66"/>
                </a:solidFill>
              </a:rPr>
              <a:t> </a:t>
            </a:r>
            <a:r>
              <a:rPr lang="el-GR" sz="2800" dirty="0" smtClean="0">
                <a:solidFill>
                  <a:srgbClr val="99FF66"/>
                </a:solidFill>
              </a:rPr>
              <a:t>κοινό αντικείμενο που αποθηκεύει και παρέχει αύξουσα ακολουθία ακεραίων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0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" y="1299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Παράδειγμα συγχρονισμού </a:t>
            </a:r>
            <a:r>
              <a:rPr lang="el-GR" sz="3600" dirty="0" smtClean="0">
                <a:solidFill>
                  <a:srgbClr val="FFFF00"/>
                </a:solidFill>
              </a:rPr>
              <a:t>1/5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85192" y="980728"/>
            <a:ext cx="8229600" cy="1368152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l-GR" sz="2000" dirty="0" smtClean="0">
                <a:solidFill>
                  <a:srgbClr val="FFFF00"/>
                </a:solidFill>
                <a:cs typeface="Times New Roman" pitchFamily="18" charset="0"/>
              </a:rPr>
              <a:t>Ο </a:t>
            </a: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Producer</a:t>
            </a:r>
            <a:endParaRPr lang="el-GR" sz="20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l-GR" sz="2000" dirty="0" smtClean="0">
                <a:solidFill>
                  <a:srgbClr val="FFFF00"/>
                </a:solidFill>
                <a:cs typeface="Times New Roman" pitchFamily="18" charset="0"/>
              </a:rPr>
              <a:t>παράγει έναν ακέραιο αριθμό μεταξύ [0, 9]</a:t>
            </a:r>
            <a:r>
              <a:rPr lang="el-GR" sz="2000" dirty="0" smtClean="0">
                <a:solidFill>
                  <a:srgbClr val="FFFF00"/>
                </a:solidFill>
              </a:rPr>
              <a:t>.</a:t>
            </a:r>
            <a:r>
              <a:rPr lang="el-GR" sz="20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l-GR" sz="20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l-GR" sz="2000" dirty="0" smtClean="0">
                <a:solidFill>
                  <a:srgbClr val="FFFF00"/>
                </a:solidFill>
                <a:cs typeface="Times New Roman" pitchFamily="18" charset="0"/>
              </a:rPr>
              <a:t>τον αποθηκεύει σε ένα κοινόχρηστο αντικείμενο </a:t>
            </a: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CubbyHole</a:t>
            </a:r>
            <a:endParaRPr lang="el-GR" sz="20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l-GR" sz="2000" dirty="0" smtClean="0">
                <a:solidFill>
                  <a:srgbClr val="FFFF00"/>
                </a:solidFill>
                <a:cs typeface="Times New Roman" pitchFamily="18" charset="0"/>
              </a:rPr>
              <a:t>τυπώνει τον αριθμό. </a:t>
            </a:r>
            <a:endParaRPr lang="el-GR" sz="2000" dirty="0" smtClean="0">
              <a:solidFill>
                <a:srgbClr val="FFFF0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5516" y="2492896"/>
            <a:ext cx="856895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class Producer extends Thread {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private CubbyHole cubbyhole;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private int number;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Producer(CubbyHole c, int number) {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cubbyhole = c;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this.number = number;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  <a:endParaRPr lang="el-GR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void run() {</a:t>
            </a:r>
          </a:p>
          <a:p>
            <a:pPr algn="just" eaLnBrk="1" hangingPunct="1"/>
            <a:r>
              <a:rPr 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for (int i = 0; i &lt; 10; i++) {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cubbyhole.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put(i)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System.out.println("Producer #"+this.number+"put:"+i);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try {</a:t>
            </a:r>
          </a:p>
          <a:p>
            <a:pPr algn="just" eaLnBrk="1" hangingPunct="1"/>
            <a:r>
              <a:rPr 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sleep((int)(Math.random() * 1000));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 catch (InterruptedException e) { }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1" hangingPunct="1"/>
            <a:r>
              <a:rPr 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  <a:endParaRPr lang="en-US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1" hangingPunct="1"/>
            <a:r>
              <a:rPr 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07504" y="2491011"/>
            <a:ext cx="87849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31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>
                <a:solidFill>
                  <a:srgbClr val="FFFF00"/>
                </a:solidFill>
              </a:rPr>
              <a:t>Παράδειγμα συγχρονισμού </a:t>
            </a:r>
            <a:r>
              <a:rPr lang="el-GR" sz="3600" dirty="0" smtClean="0">
                <a:solidFill>
                  <a:srgbClr val="FFFF00"/>
                </a:solidFill>
              </a:rPr>
              <a:t>2/5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85192" y="1014020"/>
            <a:ext cx="8229600" cy="1571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cs typeface="Times New Roman" pitchFamily="18" charset="0"/>
              </a:rPr>
              <a:t>Ο   </a:t>
            </a: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Consumer</a:t>
            </a:r>
            <a:r>
              <a:rPr lang="el-GR" sz="2000" dirty="0" smtClean="0">
                <a:solidFill>
                  <a:srgbClr val="FFFF00"/>
                </a:solidFill>
                <a:cs typeface="Times New Roman" pitchFamily="18" charset="0"/>
              </a:rPr>
              <a:t>,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cs typeface="Times New Roman" pitchFamily="18" charset="0"/>
              </a:rPr>
              <a:t>καταναλώνει όλους τους ακέραιους αριθμούς από το </a:t>
            </a: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CubbyHole</a:t>
            </a:r>
            <a:r>
              <a:rPr lang="el-GR" sz="2000" dirty="0" smtClean="0">
                <a:solidFill>
                  <a:srgbClr val="FFFF00"/>
                </a:solidFill>
                <a:cs typeface="Times New Roman" pitchFamily="18" charset="0"/>
              </a:rPr>
              <a:t>   </a:t>
            </a:r>
            <a:endParaRPr lang="el-GR" sz="2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000" dirty="0" smtClean="0">
                <a:solidFill>
                  <a:srgbClr val="FFFF00"/>
                </a:solidFill>
              </a:rPr>
              <a:t>Πρόκειται για </a:t>
            </a:r>
            <a:r>
              <a:rPr lang="el-GR" sz="2000" dirty="0" smtClean="0">
                <a:solidFill>
                  <a:srgbClr val="FFFF00"/>
                </a:solidFill>
                <a:cs typeface="Times New Roman" pitchFamily="18" charset="0"/>
              </a:rPr>
              <a:t>το ίδιο αντικείμενο στο οποίο ο  </a:t>
            </a:r>
            <a:r>
              <a:rPr lang="en-US" sz="2000" dirty="0" smtClean="0">
                <a:solidFill>
                  <a:srgbClr val="FFFF00"/>
                </a:solidFill>
                <a:cs typeface="Times New Roman" pitchFamily="18" charset="0"/>
              </a:rPr>
              <a:t>Producer</a:t>
            </a:r>
            <a:r>
              <a:rPr lang="el-GR" sz="2000" dirty="0" smtClean="0">
                <a:solidFill>
                  <a:srgbClr val="FFFF00"/>
                </a:solidFill>
                <a:cs typeface="Times New Roman" pitchFamily="18" charset="0"/>
              </a:rPr>
              <a:t>  έβαλε τους ακέραιους αριθμούς αρχικά.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9512" y="2553350"/>
            <a:ext cx="864096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class Consumer extends Thread {</a:t>
            </a:r>
          </a:p>
          <a:p>
            <a:pPr algn="just" eaLnBrk="1" hangingPunct="1"/>
            <a:r>
              <a:rPr 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private CubbyHole cubbyhole;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private int number;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Consumer(CubbyHole c, int number) {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cubbyhole = c;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this.number = number;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just" eaLnBrk="1" hangingPunct="1"/>
            <a:r>
              <a:rPr lang="en-US" sz="16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run() {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int value = 0;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for (int i = 0; i &lt; 10; i++) {</a:t>
            </a:r>
          </a:p>
          <a:p>
            <a:pPr algn="just" eaLnBrk="1" hangingPunct="1"/>
            <a:r>
              <a:rPr 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value = cubbyhole.get();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System.out.println("</a:t>
            </a:r>
            <a:r>
              <a:rPr lang="en-US" sz="16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Consumer#"+this.number+"got:"+ 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value);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9036496" y="413023"/>
            <a:ext cx="0" cy="617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42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Παράδειγμα συγχρονισμού </a:t>
            </a:r>
            <a:r>
              <a:rPr lang="el-GR" sz="3600" dirty="0" smtClean="0">
                <a:solidFill>
                  <a:srgbClr val="FFFF00"/>
                </a:solidFill>
              </a:rPr>
              <a:t>3/5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2962672" cy="4421088"/>
          </a:xfrm>
        </p:spPr>
        <p:txBody>
          <a:bodyPr>
            <a:normAutofit/>
          </a:bodyPr>
          <a:lstStyle/>
          <a:p>
            <a:pPr eaLnBrk="1" hangingPunct="1">
              <a:spcBef>
                <a:spcPct val="45000"/>
              </a:spcBef>
              <a:buFont typeface="Wingdings" pitchFamily="2" charset="2"/>
              <a:buNone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l-GR" sz="2400" dirty="0" smtClean="0">
              <a:solidFill>
                <a:srgbClr val="FFFF0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l-GR" sz="2600" dirty="0" smtClean="0">
                <a:solidFill>
                  <a:srgbClr val="FFFF00"/>
                </a:solidFill>
                <a:cs typeface="Times New Roman" pitchFamily="18" charset="0"/>
              </a:rPr>
              <a:t>Ο συγχρονισμός μεταξύ αυτών των δύο </a:t>
            </a:r>
            <a:r>
              <a:rPr lang="en-US" sz="2600" dirty="0" smtClean="0">
                <a:solidFill>
                  <a:srgbClr val="FFFF00"/>
                </a:solidFill>
                <a:cs typeface="Times New Roman" pitchFamily="18" charset="0"/>
              </a:rPr>
              <a:t>threads</a:t>
            </a:r>
            <a:r>
              <a:rPr lang="el-GR" sz="2600" dirty="0" smtClean="0">
                <a:solidFill>
                  <a:srgbClr val="FFFF00"/>
                </a:solidFill>
                <a:cs typeface="Times New Roman" pitchFamily="18" charset="0"/>
              </a:rPr>
              <a:t> υλοποιείται σε χαμηλότερο επίπεδο, μέσα στις μεθόδους </a:t>
            </a:r>
            <a:r>
              <a:rPr lang="en-US" sz="2600" dirty="0" smtClean="0">
                <a:solidFill>
                  <a:srgbClr val="FFFF00"/>
                </a:solidFill>
                <a:cs typeface="Times New Roman" pitchFamily="18" charset="0"/>
              </a:rPr>
              <a:t>get</a:t>
            </a:r>
            <a:r>
              <a:rPr lang="el-GR" sz="2600" dirty="0" smtClean="0">
                <a:solidFill>
                  <a:srgbClr val="FFFF00"/>
                </a:solidFill>
                <a:cs typeface="Times New Roman" pitchFamily="18" charset="0"/>
              </a:rPr>
              <a:t>() και  </a:t>
            </a:r>
            <a:r>
              <a:rPr lang="en-US" sz="2600" dirty="0" smtClean="0">
                <a:solidFill>
                  <a:srgbClr val="FFFF00"/>
                </a:solidFill>
                <a:cs typeface="Times New Roman" pitchFamily="18" charset="0"/>
              </a:rPr>
              <a:t>put</a:t>
            </a:r>
            <a:r>
              <a:rPr lang="el-GR" sz="2600" dirty="0" smtClean="0">
                <a:solidFill>
                  <a:srgbClr val="FFFF00"/>
                </a:solidFill>
                <a:cs typeface="Times New Roman" pitchFamily="18" charset="0"/>
              </a:rPr>
              <a:t>() του  αντικειμένου  </a:t>
            </a:r>
            <a:r>
              <a:rPr lang="en-US" sz="2600" dirty="0" smtClean="0">
                <a:solidFill>
                  <a:srgbClr val="FFFF00"/>
                </a:solidFill>
                <a:cs typeface="Times New Roman" pitchFamily="18" charset="0"/>
              </a:rPr>
              <a:t>CubbyHole</a:t>
            </a:r>
            <a:r>
              <a:rPr lang="el-GR" sz="2600" dirty="0" smtClean="0">
                <a:solidFill>
                  <a:srgbClr val="FFFF0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347864" y="1210857"/>
            <a:ext cx="568863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class CubbyHole {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private int contents;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private boolean available = false;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  <a:p>
            <a:pPr algn="just" eaLnBrk="1" hangingPunct="1"/>
            <a:r>
              <a:rPr lang="en-US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 public synchronized int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get()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while (available == false) {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try {</a:t>
            </a:r>
          </a:p>
          <a:p>
            <a:pPr algn="just" eaLnBrk="1" hangingPunct="1"/>
            <a:r>
              <a:rPr lang="el-GR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wait();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 catch (InterruptedException e) {}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available = false;</a:t>
            </a:r>
          </a:p>
          <a:p>
            <a:pPr algn="just" eaLnBrk="1" hangingPunct="1"/>
            <a:r>
              <a:rPr lang="el-GR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System.out.println("in get");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notifyAll();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return contents;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    …………………………………</a:t>
            </a:r>
          </a:p>
          <a:p>
            <a:pPr algn="just" eaLnBrk="1" hangingPunct="1"/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275856" y="1296145"/>
            <a:ext cx="0" cy="54452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28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Παράδειγμα συγχρονισμού </a:t>
            </a:r>
            <a:r>
              <a:rPr lang="el-GR" sz="3600" dirty="0" smtClean="0">
                <a:solidFill>
                  <a:srgbClr val="FFFF00"/>
                </a:solidFill>
              </a:rPr>
              <a:t>4/5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2170584" cy="4421088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ct val="45000"/>
              </a:spcBef>
              <a:buFont typeface="Wingdings" pitchFamily="2" charset="2"/>
              <a:buNone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l-GR" sz="2400" dirty="0" smtClean="0">
              <a:solidFill>
                <a:srgbClr val="FFFF0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Ο συγχρονισμός μεταξύ αυτών των δύο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threads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υλοποιείται σε χαμηλότερο επίπεδο, μέσα στις μεθόδους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get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() και 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put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() του  αντικειμένου 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CubbyHole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91272" y="1412776"/>
            <a:ext cx="595272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………………….</a:t>
            </a:r>
          </a:p>
          <a:p>
            <a:pPr algn="just" eaLnBrk="1" hangingPunct="1"/>
            <a:endParaRPr lang="en-US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1" hangingPunct="1"/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public synchronized void put(int value)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while (available == true) {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    try {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    	</a:t>
            </a:r>
            <a:r>
              <a:rPr lang="en-US" sz="16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wait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    } catch (InterruptedException e) { }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contents = value;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available = true;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System.out.println("in </a:t>
            </a:r>
            <a:r>
              <a:rPr lang="en-US" sz="16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put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notifyAll();</a:t>
            </a:r>
          </a:p>
          <a:p>
            <a:pPr algn="just" eaLnBrk="1" hangingPunct="1"/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191272" y="1556791"/>
            <a:ext cx="0" cy="51646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396558" y="4632325"/>
            <a:ext cx="2743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sz="2000" u="sng" dirty="0">
                <a:solidFill>
                  <a:srgbClr val="FFFF00"/>
                </a:solidFill>
                <a:latin typeface="Calibri" panose="020F0502020204030204" pitchFamily="34" charset="0"/>
              </a:rPr>
              <a:t>Output</a:t>
            </a:r>
          </a:p>
          <a:p>
            <a:pPr eaLnBrk="1" hangingPunct="1"/>
            <a:r>
              <a:rPr lang="en-US" sz="2000" dirty="0">
                <a:solidFill>
                  <a:srgbClr val="33CC33"/>
                </a:solidFill>
                <a:latin typeface="Calibri" panose="020F0502020204030204" pitchFamily="34" charset="0"/>
                <a:cs typeface="Courier New" pitchFamily="49" charset="0"/>
              </a:rPr>
              <a:t> . . .</a:t>
            </a:r>
          </a:p>
          <a:p>
            <a:pPr eaLnBrk="1" hangingPunct="1"/>
            <a:r>
              <a:rPr lang="en-US" sz="2000" dirty="0">
                <a:solidFill>
                  <a:srgbClr val="33CC33"/>
                </a:solidFill>
                <a:latin typeface="Calibri" panose="020F0502020204030204" pitchFamily="34" charset="0"/>
                <a:cs typeface="Courier New" pitchFamily="49" charset="0"/>
              </a:rPr>
              <a:t>Consumer #1 got: 3</a:t>
            </a:r>
          </a:p>
          <a:p>
            <a:pPr eaLnBrk="1" hangingPunct="1"/>
            <a:r>
              <a:rPr lang="en-US" sz="2000" dirty="0">
                <a:solidFill>
                  <a:srgbClr val="33CC33"/>
                </a:solidFill>
                <a:latin typeface="Calibri" panose="020F0502020204030204" pitchFamily="34" charset="0"/>
                <a:cs typeface="Courier New" pitchFamily="49" charset="0"/>
              </a:rPr>
              <a:t>Producer #1 put: 4</a:t>
            </a:r>
          </a:p>
          <a:p>
            <a:pPr eaLnBrk="1" hangingPunct="1"/>
            <a:r>
              <a:rPr lang="en-US" sz="2000" dirty="0">
                <a:solidFill>
                  <a:srgbClr val="33CC33"/>
                </a:solidFill>
                <a:latin typeface="Calibri" panose="020F0502020204030204" pitchFamily="34" charset="0"/>
                <a:cs typeface="Courier New" pitchFamily="49" charset="0"/>
              </a:rPr>
              <a:t>Producer #1 put: 5</a:t>
            </a:r>
          </a:p>
          <a:p>
            <a:pPr eaLnBrk="1" hangingPunct="1"/>
            <a:r>
              <a:rPr lang="en-US" sz="2000" dirty="0">
                <a:solidFill>
                  <a:srgbClr val="33CC33"/>
                </a:solidFill>
                <a:latin typeface="Calibri" panose="020F0502020204030204" pitchFamily="34" charset="0"/>
                <a:cs typeface="Courier New" pitchFamily="49" charset="0"/>
              </a:rPr>
              <a:t>Consumer #1 got: 5    </a:t>
            </a:r>
          </a:p>
          <a:p>
            <a:pPr eaLnBrk="1" hangingPunct="1"/>
            <a:r>
              <a:rPr lang="en-US" sz="2000" dirty="0">
                <a:solidFill>
                  <a:srgbClr val="33CC33"/>
                </a:solidFill>
                <a:latin typeface="Calibri" panose="020F0502020204030204" pitchFamily="34" charset="0"/>
                <a:cs typeface="Courier New" pitchFamily="49" charset="0"/>
              </a:rPr>
              <a:t>. . .</a:t>
            </a:r>
            <a:r>
              <a:rPr lang="en-GB" sz="2000" dirty="0">
                <a:solidFill>
                  <a:srgbClr val="33CC33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6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Παράδειγμα συγχρονισμού </a:t>
            </a:r>
            <a:r>
              <a:rPr lang="el-GR" sz="3600" dirty="0" smtClean="0">
                <a:solidFill>
                  <a:srgbClr val="FFFF00"/>
                </a:solidFill>
              </a:rPr>
              <a:t>5/5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99715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public class ProducerConsumerTest {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public static void main(String[ ] args) {</a:t>
            </a:r>
          </a:p>
          <a:p>
            <a:pPr marL="0" indent="0" algn="just">
              <a:spcBef>
                <a:spcPct val="30000"/>
              </a:spcBef>
              <a:buNone/>
            </a:pP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        CubbyHole c = new CubbyHole();</a:t>
            </a:r>
          </a:p>
          <a:p>
            <a:pPr marL="0" indent="0" algn="just">
              <a:spcBef>
                <a:spcPct val="30000"/>
              </a:spcBef>
              <a:buNone/>
            </a:pP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        Producer p1 = new Producer(c, 1);</a:t>
            </a:r>
          </a:p>
          <a:p>
            <a:pPr marL="0" indent="0" algn="just">
              <a:spcBef>
                <a:spcPct val="30000"/>
              </a:spcBef>
              <a:buNone/>
            </a:pP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        Consumer c1 = new Consumer(c, 1);</a:t>
            </a:r>
          </a:p>
          <a:p>
            <a:pPr marL="0" indent="0" algn="just">
              <a:spcBef>
                <a:spcPct val="30000"/>
              </a:spcBef>
              <a:buNone/>
            </a:pP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        p1.start();</a:t>
            </a:r>
          </a:p>
          <a:p>
            <a:pPr marL="0" indent="0" algn="just">
              <a:spcBef>
                <a:spcPct val="30000"/>
              </a:spcBef>
              <a:buNone/>
            </a:pP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        c1.start();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    }</a:t>
            </a:r>
          </a:p>
          <a:p>
            <a:pPr marL="0" indent="0" algn="just">
              <a:buNone/>
            </a:pPr>
            <a:endParaRPr lang="en-US" dirty="0">
              <a:solidFill>
                <a:srgbClr val="FFFF0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}</a:t>
            </a:r>
            <a:r>
              <a:rPr lang="en-GB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rgbClr val="FFFF00"/>
              </a:solidFill>
              <a:cs typeface="Times New Roman" pitchFamily="18" charset="0"/>
            </a:endParaRPr>
          </a:p>
          <a:p>
            <a:endParaRPr lang="el-GR" dirty="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510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endParaRPr lang="en-US" sz="2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5724128" y="1340768"/>
            <a:ext cx="0" cy="53648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954216" y="1438305"/>
            <a:ext cx="2743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sz="2000" u="sng" dirty="0">
                <a:solidFill>
                  <a:srgbClr val="FFFF00"/>
                </a:solidFill>
              </a:rPr>
              <a:t>Output</a:t>
            </a:r>
          </a:p>
          <a:p>
            <a:pPr eaLnBrk="1" hangingPunct="1"/>
            <a:r>
              <a:rPr lang="en-US" sz="2000" dirty="0">
                <a:solidFill>
                  <a:srgbClr val="33CC33"/>
                </a:solidFill>
                <a:latin typeface="Arial Unicode MS" pitchFamily="34" charset="-128"/>
                <a:cs typeface="Courier New" pitchFamily="49" charset="0"/>
              </a:rPr>
              <a:t> . . .</a:t>
            </a:r>
          </a:p>
          <a:p>
            <a:pPr eaLnBrk="1" hangingPunct="1"/>
            <a:r>
              <a:rPr lang="en-US" sz="2000" dirty="0">
                <a:solidFill>
                  <a:srgbClr val="33CC33"/>
                </a:solidFill>
                <a:latin typeface="Arial Unicode MS" pitchFamily="34" charset="-128"/>
                <a:cs typeface="Courier New" pitchFamily="49" charset="0"/>
              </a:rPr>
              <a:t>Consumer #1 got: 3</a:t>
            </a:r>
          </a:p>
          <a:p>
            <a:pPr eaLnBrk="1" hangingPunct="1"/>
            <a:r>
              <a:rPr lang="en-US" sz="2000" dirty="0">
                <a:solidFill>
                  <a:srgbClr val="33CC33"/>
                </a:solidFill>
                <a:latin typeface="Arial Unicode MS" pitchFamily="34" charset="-128"/>
                <a:cs typeface="Courier New" pitchFamily="49" charset="0"/>
              </a:rPr>
              <a:t>Producer #1 put: 4</a:t>
            </a:r>
          </a:p>
          <a:p>
            <a:pPr eaLnBrk="1" hangingPunct="1"/>
            <a:r>
              <a:rPr lang="en-US" sz="2000" dirty="0">
                <a:solidFill>
                  <a:srgbClr val="33CC33"/>
                </a:solidFill>
                <a:latin typeface="Arial Unicode MS" pitchFamily="34" charset="-128"/>
                <a:cs typeface="Courier New" pitchFamily="49" charset="0"/>
              </a:rPr>
              <a:t>Producer #1 put: 5</a:t>
            </a:r>
          </a:p>
          <a:p>
            <a:pPr eaLnBrk="1" hangingPunct="1"/>
            <a:r>
              <a:rPr lang="en-US" sz="2000" dirty="0">
                <a:solidFill>
                  <a:srgbClr val="33CC33"/>
                </a:solidFill>
                <a:latin typeface="Arial Unicode MS" pitchFamily="34" charset="-128"/>
                <a:cs typeface="Courier New" pitchFamily="49" charset="0"/>
              </a:rPr>
              <a:t>Consumer #1 got: 5    </a:t>
            </a:r>
          </a:p>
          <a:p>
            <a:pPr eaLnBrk="1" hangingPunct="1"/>
            <a:r>
              <a:rPr lang="en-US" sz="2000" dirty="0">
                <a:solidFill>
                  <a:srgbClr val="33CC33"/>
                </a:solidFill>
                <a:latin typeface="Arial Unicode MS" pitchFamily="34" charset="-128"/>
                <a:cs typeface="Courier New" pitchFamily="49" charset="0"/>
              </a:rPr>
              <a:t>. . .</a:t>
            </a:r>
            <a:r>
              <a:rPr lang="en-GB" sz="2000" dirty="0">
                <a:solidFill>
                  <a:srgbClr val="33CC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5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69" y="1600200"/>
            <a:ext cx="5044862" cy="4525963"/>
          </a:xfrm>
        </p:spPr>
      </p:pic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4716016" y="4077072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3557" name="AutoShape 11"/>
          <p:cNvSpPr>
            <a:spLocks noChangeArrowheads="1"/>
          </p:cNvSpPr>
          <p:nvPr/>
        </p:nvSpPr>
        <p:spPr bwMode="auto">
          <a:xfrm>
            <a:off x="6012160" y="5517232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3558" name="AutoShape 12"/>
          <p:cNvSpPr>
            <a:spLocks noChangeArrowheads="1"/>
          </p:cNvSpPr>
          <p:nvPr/>
        </p:nvSpPr>
        <p:spPr bwMode="auto">
          <a:xfrm>
            <a:off x="3707904" y="5517232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Καταστάσεις των </a:t>
            </a:r>
            <a:r>
              <a:rPr lang="en-US" dirty="0" smtClean="0">
                <a:solidFill>
                  <a:srgbClr val="FFFF00"/>
                </a:solidFill>
              </a:rPr>
              <a:t>Threads</a:t>
            </a: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4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8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-1188640" y="558924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782638" y="4878412"/>
            <a:ext cx="2559050" cy="1190625"/>
          </a:xfrm>
          <a:prstGeom prst="rect">
            <a:avLst/>
          </a:prstGeom>
          <a:solidFill>
            <a:srgbClr val="FFFF00"/>
          </a:solidFill>
          <a:ln w="38160">
            <a:solidFill>
              <a:srgbClr val="FFFF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{ A(); A1();  A2();   A3();</a:t>
            </a:r>
          </a:p>
          <a:p>
            <a:pPr eaLnBrk="1" hangingPunct="1"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  B1();  B2();  }</a:t>
            </a:r>
          </a:p>
          <a:p>
            <a:pPr eaLnBrk="1" hangingPunct="1">
              <a:buClrTx/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652120" y="4603774"/>
            <a:ext cx="2215969" cy="1756508"/>
          </a:xfrm>
          <a:prstGeom prst="rect">
            <a:avLst/>
          </a:prstGeom>
          <a:solidFill>
            <a:srgbClr val="FFFF00"/>
          </a:solidFill>
          <a:ln w="38160">
            <a:solidFill>
              <a:srgbClr val="000066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{  A();</a:t>
            </a:r>
          </a:p>
          <a:p>
            <a:pPr eaLnBrk="1" hangingPunct="1"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   newThreads { </a:t>
            </a:r>
          </a:p>
          <a:p>
            <a:pPr eaLnBrk="1" hangingPunct="1"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      { A1(); A2(); A3() };</a:t>
            </a:r>
          </a:p>
          <a:p>
            <a:pPr eaLnBrk="1" hangingPunct="1"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      {B1(); B2() }</a:t>
            </a:r>
          </a:p>
          <a:p>
            <a:pPr eaLnBrk="1" hangingPunct="1"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   }</a:t>
            </a:r>
          </a:p>
          <a:p>
            <a:pPr eaLnBrk="1" hangingPunct="1">
              <a:buClrTx/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Single-threaded vs multithreaded </a:t>
            </a:r>
            <a:endParaRPr lang="el-GR" sz="4000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0" y="1338863"/>
            <a:ext cx="4148636" cy="3213353"/>
          </a:xfr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56" y="1364367"/>
            <a:ext cx="4287694" cy="2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44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Ιωάννης Βογιατζής 2015. Ιωάννης Βογιατζής. «Δικτυακός </a:t>
            </a:r>
            <a:r>
              <a:rPr lang="el-GR" sz="2000" dirty="0" smtClean="0"/>
              <a:t>Προγραμματισμός</a:t>
            </a:r>
            <a:r>
              <a:rPr lang="en-US" sz="2000" dirty="0" smtClean="0"/>
              <a:t> </a:t>
            </a:r>
            <a:r>
              <a:rPr lang="el-GR" sz="2000" smtClean="0"/>
              <a:t>(Θ). </a:t>
            </a:r>
            <a:r>
              <a:rPr lang="el-GR" sz="2000" dirty="0"/>
              <a:t>Ενότητα </a:t>
            </a:r>
            <a:r>
              <a:rPr lang="en-US" sz="2000" dirty="0" smtClean="0"/>
              <a:t>2</a:t>
            </a:r>
            <a:r>
              <a:rPr lang="el-GR" sz="2000" dirty="0" smtClean="0"/>
              <a:t>: </a:t>
            </a:r>
            <a:r>
              <a:rPr lang="en-US" sz="2000" dirty="0" smtClean="0"/>
              <a:t>Threads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105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535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453347" y="764704"/>
            <a:ext cx="8416926" cy="6018213"/>
            <a:chOff x="271" y="432"/>
            <a:chExt cx="5302" cy="3791"/>
          </a:xfrm>
        </p:grpSpPr>
        <p:pic>
          <p:nvPicPr>
            <p:cNvPr id="717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" y="432"/>
              <a:ext cx="2583" cy="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73" name="Text Box 3"/>
            <p:cNvSpPr txBox="1">
              <a:spLocks noChangeArrowheads="1"/>
            </p:cNvSpPr>
            <p:nvPr/>
          </p:nvSpPr>
          <p:spPr bwMode="auto">
            <a:xfrm>
              <a:off x="2730" y="576"/>
              <a:ext cx="2146" cy="234"/>
            </a:xfrm>
            <a:prstGeom prst="rect">
              <a:avLst/>
            </a:prstGeom>
            <a:solidFill>
              <a:srgbClr val="FFFF00"/>
            </a:solidFill>
            <a:ln w="12600">
              <a:solidFill>
                <a:srgbClr val="C0504D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dirty="0">
                  <a:solidFill>
                    <a:srgbClr val="0000FF"/>
                  </a:solidFill>
                </a:rPr>
                <a:t>started by java from main(String[])</a:t>
              </a:r>
            </a:p>
          </p:txBody>
        </p:sp>
        <p:sp>
          <p:nvSpPr>
            <p:cNvPr id="7174" name="Text Box 4"/>
            <p:cNvSpPr txBox="1">
              <a:spLocks noChangeArrowheads="1"/>
            </p:cNvSpPr>
            <p:nvPr/>
          </p:nvSpPr>
          <p:spPr bwMode="auto">
            <a:xfrm>
              <a:off x="271" y="1152"/>
              <a:ext cx="1463" cy="234"/>
            </a:xfrm>
            <a:prstGeom prst="rect">
              <a:avLst/>
            </a:prstGeom>
            <a:solidFill>
              <a:srgbClr val="FFFF00"/>
            </a:solidFill>
            <a:ln w="12600">
              <a:solidFill>
                <a:srgbClr val="C0504D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dirty="0">
                  <a:solidFill>
                    <a:srgbClr val="0000FF"/>
                  </a:solidFill>
                </a:rPr>
                <a:t>started by main thread</a:t>
              </a:r>
            </a:p>
          </p:txBody>
        </p:sp>
        <p:sp>
          <p:nvSpPr>
            <p:cNvPr id="7175" name="Line 5"/>
            <p:cNvSpPr>
              <a:spLocks noChangeShapeType="1"/>
            </p:cNvSpPr>
            <p:nvPr/>
          </p:nvSpPr>
          <p:spPr bwMode="auto">
            <a:xfrm>
              <a:off x="1329" y="1440"/>
              <a:ext cx="663" cy="431"/>
            </a:xfrm>
            <a:prstGeom prst="line">
              <a:avLst/>
            </a:prstGeom>
            <a:noFill/>
            <a:ln w="28440">
              <a:solidFill>
                <a:srgbClr val="CC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176" name="Line 6"/>
            <p:cNvSpPr>
              <a:spLocks noChangeShapeType="1"/>
            </p:cNvSpPr>
            <p:nvPr/>
          </p:nvSpPr>
          <p:spPr bwMode="auto">
            <a:xfrm>
              <a:off x="1949" y="1296"/>
              <a:ext cx="841" cy="479"/>
            </a:xfrm>
            <a:prstGeom prst="line">
              <a:avLst/>
            </a:prstGeom>
            <a:noFill/>
            <a:ln w="28440">
              <a:solidFill>
                <a:srgbClr val="CC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177" name="Line 7"/>
            <p:cNvSpPr>
              <a:spLocks noChangeShapeType="1"/>
            </p:cNvSpPr>
            <p:nvPr/>
          </p:nvSpPr>
          <p:spPr bwMode="auto">
            <a:xfrm flipH="1" flipV="1">
              <a:off x="2480" y="527"/>
              <a:ext cx="178" cy="193"/>
            </a:xfrm>
            <a:prstGeom prst="line">
              <a:avLst/>
            </a:prstGeom>
            <a:noFill/>
            <a:ln w="28440">
              <a:solidFill>
                <a:srgbClr val="CC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178" name="Text Box 8"/>
            <p:cNvSpPr txBox="1">
              <a:spLocks noChangeArrowheads="1"/>
            </p:cNvSpPr>
            <p:nvPr/>
          </p:nvSpPr>
          <p:spPr bwMode="auto">
            <a:xfrm>
              <a:off x="3327" y="1776"/>
              <a:ext cx="1246" cy="234"/>
            </a:xfrm>
            <a:prstGeom prst="rect">
              <a:avLst/>
            </a:prstGeom>
            <a:solidFill>
              <a:srgbClr val="FFFF00"/>
            </a:solidFill>
            <a:ln w="12600">
              <a:solidFill>
                <a:srgbClr val="C0504D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dirty="0">
                  <a:solidFill>
                    <a:srgbClr val="0000FF"/>
                  </a:solidFill>
                </a:rPr>
                <a:t>started by B thread</a:t>
              </a:r>
            </a:p>
          </p:txBody>
        </p:sp>
        <p:sp>
          <p:nvSpPr>
            <p:cNvPr id="7179" name="Line 9"/>
            <p:cNvSpPr>
              <a:spLocks noChangeShapeType="1"/>
            </p:cNvSpPr>
            <p:nvPr/>
          </p:nvSpPr>
          <p:spPr bwMode="auto">
            <a:xfrm flipH="1">
              <a:off x="3189" y="2064"/>
              <a:ext cx="355" cy="287"/>
            </a:xfrm>
            <a:prstGeom prst="line">
              <a:avLst/>
            </a:prstGeom>
            <a:noFill/>
            <a:ln w="28440">
              <a:solidFill>
                <a:srgbClr val="CC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180" name="AutoShape 10"/>
            <p:cNvSpPr>
              <a:spLocks/>
            </p:cNvSpPr>
            <p:nvPr/>
          </p:nvSpPr>
          <p:spPr bwMode="auto">
            <a:xfrm>
              <a:off x="3899" y="2400"/>
              <a:ext cx="265" cy="575"/>
            </a:xfrm>
            <a:prstGeom prst="rightBrace">
              <a:avLst>
                <a:gd name="adj1" fmla="val 18082"/>
                <a:gd name="adj2" fmla="val 50000"/>
              </a:avLst>
            </a:prstGeom>
            <a:noFill/>
            <a:ln w="5724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7181" name="Text Box 11"/>
            <p:cNvSpPr txBox="1">
              <a:spLocks noChangeArrowheads="1"/>
            </p:cNvSpPr>
            <p:nvPr/>
          </p:nvSpPr>
          <p:spPr bwMode="auto">
            <a:xfrm>
              <a:off x="4317" y="2570"/>
              <a:ext cx="125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dirty="0">
                  <a:solidFill>
                    <a:srgbClr val="FFFF00"/>
                  </a:solidFill>
                </a:rPr>
                <a:t>lifetime of C thread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6889" y="114300"/>
            <a:ext cx="8229600" cy="6504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Thread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ecology in a java program</a:t>
            </a: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6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</a:rPr>
              <a:t>Παράδειγμα </a:t>
            </a:r>
            <a:endParaRPr lang="el-GR" sz="4000" dirty="0">
              <a:solidFill>
                <a:srgbClr val="FFFF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6" y="1600200"/>
            <a:ext cx="6984888" cy="4525963"/>
          </a:xfrm>
        </p:spPr>
      </p:pic>
    </p:spTree>
    <p:extLst>
      <p:ext uri="{BB962C8B-B14F-4D97-AF65-F5344CB8AC3E}">
        <p14:creationId xmlns:p14="http://schemas.microsoft.com/office/powerpoint/2010/main" val="2877404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Υλοποίηση των </a:t>
            </a:r>
            <a:r>
              <a:rPr lang="en-US" sz="4000" dirty="0" smtClean="0">
                <a:solidFill>
                  <a:srgbClr val="FFFF00"/>
                </a:solidFill>
              </a:rPr>
              <a:t>Threads</a:t>
            </a:r>
            <a:r>
              <a:rPr lang="el-GR" sz="4000" dirty="0" smtClean="0">
                <a:solidFill>
                  <a:srgbClr val="FFFF00"/>
                </a:solidFill>
              </a:rPr>
              <a:t> (α΄ τρόπος) </a:t>
            </a:r>
            <a:r>
              <a:rPr lang="el-GR" sz="3600" dirty="0" smtClean="0">
                <a:solidFill>
                  <a:srgbClr val="FFFF00"/>
                </a:solidFill>
              </a:rPr>
              <a:t>1/1</a:t>
            </a:r>
            <a:r>
              <a:rPr lang="en-US" sz="3600" dirty="0" smtClean="0">
                <a:solidFill>
                  <a:srgbClr val="FFFF00"/>
                </a:solidFill>
              </a:rPr>
              <a:t>2</a:t>
            </a:r>
            <a:endParaRPr lang="el-GR" sz="3600" dirty="0" smtClean="0">
              <a:solidFill>
                <a:srgbClr val="FFFF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45000"/>
              </a:spcBef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Δημιουργία υποκλάσης της κλάσης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Thread: 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Ενδείκνυται σε περιπτώσεις που η κλάση δεν απαιτείται να κληρονομήσει μεθόδους από κάποια κλάση εκτός της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Thread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45000"/>
              </a:spcBef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Στην υποκλάση της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Thread 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ανατίθεται κώδικας προς εκτέλεση υπερκαλύπτοντας (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override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) τη μέθοδο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run()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 της κλάσης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Thread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spcBef>
                <a:spcPct val="45000"/>
              </a:spcBef>
              <a:defRPr/>
            </a:pP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To Thread 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συμπληρώνει τον κύκλο ζωής του όταν ολοκληρωθεί η εκτέλεση της μεθόδου 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run()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  <a:endParaRPr lang="el-GR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Βασικές μέθοδοι κλάσης </a:t>
            </a:r>
            <a:r>
              <a:rPr lang="en-US" sz="4000" dirty="0" smtClean="0">
                <a:solidFill>
                  <a:srgbClr val="FFFF00"/>
                </a:solidFill>
              </a:rPr>
              <a:t>Thread</a:t>
            </a:r>
            <a:endParaRPr lang="el-GR" sz="4000" dirty="0" smtClean="0">
              <a:solidFill>
                <a:srgbClr val="FFFF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run(): </a:t>
            </a:r>
            <a:r>
              <a:rPr lang="el-GR" sz="2400" dirty="0" smtClean="0">
                <a:solidFill>
                  <a:srgbClr val="FFFF00"/>
                </a:solidFill>
              </a:rPr>
              <a:t>Εμπεριέχει τον κώδικα που εκτελείται υπό την επίβλεψη του </a:t>
            </a:r>
            <a:r>
              <a:rPr lang="en-US" sz="2400" dirty="0" smtClean="0">
                <a:solidFill>
                  <a:srgbClr val="FFFF00"/>
                </a:solidFill>
              </a:rPr>
              <a:t>thread. </a:t>
            </a:r>
            <a:r>
              <a:rPr lang="el-GR" sz="2400" b="1" dirty="0" smtClean="0">
                <a:solidFill>
                  <a:srgbClr val="FFFF00"/>
                </a:solidFill>
              </a:rPr>
              <a:t>Δεν έχει έννοια να κληθεί άμεσα</a:t>
            </a:r>
            <a:r>
              <a:rPr lang="el-GR" sz="2400" dirty="0" smtClean="0">
                <a:solidFill>
                  <a:srgbClr val="FFFF00"/>
                </a:solidFill>
              </a:rPr>
              <a:t>. 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start(): </a:t>
            </a:r>
            <a:r>
              <a:rPr lang="el-GR" sz="2400" dirty="0" smtClean="0">
                <a:solidFill>
                  <a:srgbClr val="FFFF00"/>
                </a:solidFill>
              </a:rPr>
              <a:t>εκκινεί την εκτέλεση του κώδικα που περιέχεται στη μέθοδο </a:t>
            </a:r>
            <a:r>
              <a:rPr lang="en-US" sz="2400" dirty="0" smtClean="0">
                <a:solidFill>
                  <a:srgbClr val="FFFF00"/>
                </a:solidFill>
              </a:rPr>
              <a:t>run()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sleep(int t): </a:t>
            </a:r>
            <a:r>
              <a:rPr lang="el-GR" sz="2400" dirty="0" smtClean="0">
                <a:solidFill>
                  <a:srgbClr val="FFFF00"/>
                </a:solidFill>
              </a:rPr>
              <a:t>αδρανοποιεί την εκτέλεση του </a:t>
            </a:r>
            <a:r>
              <a:rPr lang="en-US" sz="2400" dirty="0" smtClean="0">
                <a:solidFill>
                  <a:srgbClr val="FFFF00"/>
                </a:solidFill>
              </a:rPr>
              <a:t>Thread </a:t>
            </a:r>
            <a:r>
              <a:rPr lang="el-GR" sz="2400" dirty="0" smtClean="0">
                <a:solidFill>
                  <a:srgbClr val="FFFF00"/>
                </a:solidFill>
              </a:rPr>
              <a:t>για </a:t>
            </a:r>
            <a:r>
              <a:rPr lang="en-US" sz="2400" dirty="0" smtClean="0">
                <a:solidFill>
                  <a:srgbClr val="FFFF00"/>
                </a:solidFill>
              </a:rPr>
              <a:t>t msec</a:t>
            </a:r>
            <a:endParaRPr lang="el-GR" sz="24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el-GR" sz="2400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l-GR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973" y="11663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Υλοποίηση </a:t>
            </a:r>
            <a:r>
              <a:rPr lang="en-US" sz="4000" dirty="0" smtClean="0">
                <a:solidFill>
                  <a:srgbClr val="FFFF00"/>
                </a:solidFill>
              </a:rPr>
              <a:t>Threads</a:t>
            </a:r>
            <a:r>
              <a:rPr lang="el-GR" sz="4000" dirty="0" smtClean="0">
                <a:solidFill>
                  <a:srgbClr val="FFFF00"/>
                </a:solidFill>
              </a:rPr>
              <a:t> </a:t>
            </a:r>
            <a:r>
              <a:rPr lang="el-GR" sz="4000" dirty="0">
                <a:solidFill>
                  <a:srgbClr val="FFFF00"/>
                </a:solidFill>
              </a:rPr>
              <a:t>(α΄ </a:t>
            </a:r>
            <a:r>
              <a:rPr lang="el-GR" sz="4000" dirty="0" smtClean="0">
                <a:solidFill>
                  <a:srgbClr val="FFFF00"/>
                </a:solidFill>
              </a:rPr>
              <a:t>τρόπος</a:t>
            </a:r>
            <a:r>
              <a:rPr lang="el-GR" sz="4000" dirty="0">
                <a:solidFill>
                  <a:srgbClr val="FFFF00"/>
                </a:solidFill>
              </a:rPr>
              <a:t>) </a:t>
            </a:r>
            <a:r>
              <a:rPr lang="el-GR" sz="3200" dirty="0" smtClean="0">
                <a:solidFill>
                  <a:srgbClr val="FFFF00"/>
                </a:solidFill>
              </a:rPr>
              <a:t>2/1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endParaRPr lang="el-GR" sz="3200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285" y="1783921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simple;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Simple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String Name1;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Simple (String str)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Name1 = str; 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run1()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for (int i = 0; i &lt; 10; i++)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System.out.println(i + " " + Name1);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 //for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 //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l-G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//} //Simple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static void main(String[] args) {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Simple S1;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S1 = new Simple("TEI");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S1.run1();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0557" y="1052736"/>
            <a:ext cx="8676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Ξεκινάμε από μια κλάση που εμφανίζει δέκα φορές το όνομά της (</a:t>
            </a:r>
            <a:r>
              <a:rPr lang="en-US" sz="2400" dirty="0" smtClean="0">
                <a:solidFill>
                  <a:srgbClr val="FFFF00"/>
                </a:solidFill>
                <a:cs typeface="Times New Roman" pitchFamily="18" charset="0"/>
              </a:rPr>
              <a:t>no thread)</a:t>
            </a:r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  <a:endParaRPr lang="el-GR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ec40c184ca5f64efae797c50df2b16e23274c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3536</Words>
  <Application>Microsoft Office PowerPoint</Application>
  <PresentationFormat>On-screen Show (4:3)</PresentationFormat>
  <Paragraphs>592</Paragraphs>
  <Slides>44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OC_template_updated</vt:lpstr>
      <vt:lpstr>Δικτυακός Προγραμματισμός (Θ)</vt:lpstr>
      <vt:lpstr>Threads</vt:lpstr>
      <vt:lpstr>Single Thread/ Multiple Threads</vt:lpstr>
      <vt:lpstr>Single-threaded vs multithreaded </vt:lpstr>
      <vt:lpstr>Thread ecology in a java program</vt:lpstr>
      <vt:lpstr>Παράδειγμα </vt:lpstr>
      <vt:lpstr>Υλοποίηση των Threads (α΄ τρόπος) 1/12</vt:lpstr>
      <vt:lpstr>Βασικές μέθοδοι κλάσης Thread</vt:lpstr>
      <vt:lpstr>Υλοποίηση Threads (α΄ τρόπος) 2/12</vt:lpstr>
      <vt:lpstr>Υλοποίηση Threads (α΄ τρόπος) 3/12</vt:lpstr>
      <vt:lpstr>Υλοποίηση των Threads (α΄ τρόπος) 4/12</vt:lpstr>
      <vt:lpstr>Υλοποίηση των Threads (α΄ τρόπος) 5/12</vt:lpstr>
      <vt:lpstr>Υλοποίηση των Threads (α΄ τρόπος) 6/12</vt:lpstr>
      <vt:lpstr>Υλοποίηση των Threads (α΄ τρόπος) 7/12</vt:lpstr>
      <vt:lpstr>Υλοποίηση των Threads (α΄ τρόπος) 8/12</vt:lpstr>
      <vt:lpstr>Υλοποίηση των Threads (α΄ τρόπος) 9/12</vt:lpstr>
      <vt:lpstr>Υλοποίηση των Threads (α΄ τρόπος) 10/12</vt:lpstr>
      <vt:lpstr>PowerPoint Presentation</vt:lpstr>
      <vt:lpstr>Υλοποίηση των Threads (α΄ τρόπος) 11/12</vt:lpstr>
      <vt:lpstr>Υλοποίηση των Threads (α΄ τρόπος) 12/12</vt:lpstr>
      <vt:lpstr>Υλοποίηση των Threads με interfaces  (β’ τρόπος)</vt:lpstr>
      <vt:lpstr>Υλοποίηση Threads (β’ τρόπος) 1/2</vt:lpstr>
      <vt:lpstr>Υλοποίηση Threads (β’ τρόπος) 2/2</vt:lpstr>
      <vt:lpstr>Σύνοψη</vt:lpstr>
      <vt:lpstr>Παράδειγμα (non-synchronized) 1/2</vt:lpstr>
      <vt:lpstr>Παράδειγμα (non-synchronized) 2/2</vt:lpstr>
      <vt:lpstr>Συγχρονισμός Threads</vt:lpstr>
      <vt:lpstr>Έλεγχος πρόσβασης-Synchronized μέθοδοι</vt:lpstr>
      <vt:lpstr>Η εντολή wait()</vt:lpstr>
      <vt:lpstr>Οι μέθοδοι notify(), notifyAll()</vt:lpstr>
      <vt:lpstr>Παράδειγμα συγχρονισμού  (Producer-Consumer model)</vt:lpstr>
      <vt:lpstr>Παράδειγμα συγχρονισμού 1/5</vt:lpstr>
      <vt:lpstr>Παράδειγμα συγχρονισμού 2/5</vt:lpstr>
      <vt:lpstr>Παράδειγμα συγχρονισμού 3/5</vt:lpstr>
      <vt:lpstr>Παράδειγμα συγχρονισμού 4/5</vt:lpstr>
      <vt:lpstr>Παράδειγμα συγχρονισμού 5/5</vt:lpstr>
      <vt:lpstr>Καταστάσεις των Threads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Σύγχρονες Αρχιτεκτονικές</dc:title>
  <dc:creator>opencourses@teiath.gr</dc:creator>
  <cp:lastModifiedBy>alex</cp:lastModifiedBy>
  <cp:revision>97</cp:revision>
  <dcterms:created xsi:type="dcterms:W3CDTF">2014-10-06T11:46:26Z</dcterms:created>
  <dcterms:modified xsi:type="dcterms:W3CDTF">2015-05-07T11:25:48Z</dcterms:modified>
</cp:coreProperties>
</file>