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500" r:id="rId3"/>
    <p:sldId id="518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547" r:id="rId33"/>
    <p:sldId id="548" r:id="rId34"/>
    <p:sldId id="549" r:id="rId35"/>
    <p:sldId id="550" r:id="rId36"/>
    <p:sldId id="551" r:id="rId37"/>
    <p:sldId id="552" r:id="rId38"/>
    <p:sldId id="553" r:id="rId39"/>
    <p:sldId id="504" r:id="rId40"/>
    <p:sldId id="505" r:id="rId41"/>
    <p:sldId id="506" r:id="rId42"/>
    <p:sldId id="507" r:id="rId43"/>
    <p:sldId id="508" r:id="rId44"/>
    <p:sldId id="509" r:id="rId45"/>
    <p:sldId id="510" r:id="rId46"/>
  </p:sldIdLst>
  <p:sldSz cx="9144000" cy="6858000" type="screen4x3"/>
  <p:notesSz cx="6858000" cy="9144000"/>
  <p:custDataLst>
    <p:tags r:id="rId4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E"/>
    <a:srgbClr val="00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91425" autoAdjust="0"/>
  </p:normalViewPr>
  <p:slideViewPr>
    <p:cSldViewPr>
      <p:cViewPr>
        <p:scale>
          <a:sx n="80" d="100"/>
          <a:sy n="80" d="100"/>
        </p:scale>
        <p:origin x="-2418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B923-6127-4033-BEAA-DE705F3B2E0F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F4B29-5EAA-488C-B9D0-C61069848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40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6FB3ED3D-B625-4BED-82A0-26F075283DDC}" type="slidenum">
              <a:rPr lang="en-US" altLang="el-GR" sz="1200" smtClean="0"/>
              <a:pPr/>
              <a:t>2</a:t>
            </a:fld>
            <a:endParaRPr lang="en-US" altLang="el-GR" sz="1200" dirty="0" smtClean="0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sz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F3E30E9F-3CC9-49D6-B0D1-4954AAEEA650}" type="slidenum">
              <a:rPr lang="en-US" altLang="el-GR" sz="1200" smtClean="0"/>
              <a:pPr/>
              <a:t>3</a:t>
            </a:fld>
            <a:endParaRPr lang="en-US" altLang="el-GR" sz="1200" dirty="0" smtClean="0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776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08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77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62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6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7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1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4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33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94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0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42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Δικτυακός Προγραμματισμός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RMI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Ιωάννης Βογιατζής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Τμήμα 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6658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cs typeface="Times New Roman" pitchFamily="18" charset="0"/>
              </a:rPr>
              <a:t>Εισαγωγή στο </a:t>
            </a:r>
            <a:r>
              <a:rPr lang="en-US" altLang="el-GR" b="1" dirty="0" smtClean="0">
                <a:cs typeface="Times New Roman" pitchFamily="18" charset="0"/>
              </a:rPr>
              <a:t>RMI </a:t>
            </a:r>
            <a:r>
              <a:rPr lang="en-US" altLang="el-GR" sz="3600" dirty="0" smtClean="0">
                <a:cs typeface="Times New Roman" pitchFamily="18" charset="0"/>
              </a:rPr>
              <a:t>1/2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l-GR" dirty="0" smtClean="0"/>
              <a:t>Remote Method Invocation (RMI)</a:t>
            </a:r>
          </a:p>
          <a:p>
            <a:pPr lvl="1" eaLnBrk="1" hangingPunct="1"/>
            <a:r>
              <a:rPr lang="el-GR" altLang="el-GR" dirty="0" smtClean="0"/>
              <a:t>Επιτρέπει απομακρυσμένες κλήσεις μεθόδων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Αντικείμενα από διαφορετικά προγράμματα μπορούν να επικοινωνούν 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Οι κλήσεις μεθόδων δεν διαφέρουν από αυτές που βρίσκονται στο ίδιο πρόγραμμα </a:t>
            </a:r>
          </a:p>
          <a:p>
            <a:pPr lvl="1" eaLnBrk="1" hangingPunct="1"/>
            <a:r>
              <a:rPr lang="el-GR" altLang="el-GR" dirty="0" smtClean="0"/>
              <a:t>Βασίζεται στο </a:t>
            </a:r>
            <a:r>
              <a:rPr lang="en-US" altLang="el-GR" dirty="0" smtClean="0"/>
              <a:t>Remote Procedure Calls (RPC)</a:t>
            </a:r>
          </a:p>
          <a:p>
            <a:pPr lvl="2" eaLnBrk="1" hangingPunct="1"/>
            <a:r>
              <a:rPr lang="el-GR" altLang="el-GR" dirty="0" smtClean="0"/>
              <a:t>Αναπτύχθηκε το </a:t>
            </a:r>
            <a:r>
              <a:rPr lang="en-US" altLang="el-GR" dirty="0" smtClean="0"/>
              <a:t>1980</a:t>
            </a:r>
          </a:p>
          <a:p>
            <a:pPr lvl="2"/>
            <a:r>
              <a:rPr lang="el-GR" altLang="el-GR" dirty="0" smtClean="0"/>
              <a:t>Επιτρέπει ένα πρόγραμμα συναρτησιακό όπως σε </a:t>
            </a:r>
            <a:r>
              <a:rPr lang="en-US" altLang="el-GR" dirty="0" smtClean="0"/>
              <a:t>C)</a:t>
            </a:r>
            <a:r>
              <a:rPr lang="el-GR" altLang="el-GR" dirty="0" smtClean="0"/>
              <a:t> να καλεί μια συνάρτηση σε άλλο υπολογιστή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Εκτελεί δικτυακές τεχνικές και παρατάσσει τα δεδομένα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πακετάρει τα ορίσματα και τις τιμές επιστροφής</a:t>
            </a:r>
            <a:r>
              <a:rPr lang="en-US" altLang="el-GR" dirty="0" smtClean="0"/>
              <a:t>)</a:t>
            </a:r>
          </a:p>
          <a:p>
            <a:pPr lvl="2" eaLnBrk="1" hangingPunct="1"/>
            <a:r>
              <a:rPr lang="el-GR" altLang="el-GR" dirty="0" smtClean="0"/>
              <a:t>Ασύμβατο με αντικείμενα 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Απαιτεί την </a:t>
            </a:r>
            <a:r>
              <a:rPr lang="en-US" altLang="el-GR" dirty="0" smtClean="0"/>
              <a:t>Interface Definition Language – </a:t>
            </a:r>
            <a:r>
              <a:rPr lang="el-GR" altLang="el-GR" dirty="0" smtClean="0"/>
              <a:t>για περιγραφή των συναρτήσεων </a:t>
            </a:r>
          </a:p>
          <a:p>
            <a:pPr lvl="2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RMI </a:t>
            </a:r>
            <a:r>
              <a:rPr lang="el-GR" altLang="el-GR" dirty="0" smtClean="0"/>
              <a:t>είναι η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επέκταση του </a:t>
            </a:r>
            <a:r>
              <a:rPr lang="en-US" altLang="el-GR" dirty="0" smtClean="0"/>
              <a:t>RPC</a:t>
            </a:r>
          </a:p>
        </p:txBody>
      </p:sp>
    </p:spTree>
    <p:extLst>
      <p:ext uri="{BB962C8B-B14F-4D97-AF65-F5344CB8AC3E}">
        <p14:creationId xmlns:p14="http://schemas.microsoft.com/office/powerpoint/2010/main" val="41766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cs typeface="Times New Roman" pitchFamily="18" charset="0"/>
              </a:rPr>
              <a:t>Εισαγωγή στο </a:t>
            </a:r>
            <a:r>
              <a:rPr lang="en-US" altLang="el-GR" b="1" dirty="0" smtClean="0">
                <a:cs typeface="Times New Roman" pitchFamily="18" charset="0"/>
              </a:rPr>
              <a:t>RMI </a:t>
            </a:r>
            <a:r>
              <a:rPr lang="en-US" altLang="el-GR" sz="3600" dirty="0" smtClean="0">
                <a:cs typeface="Times New Roman" pitchFamily="18" charset="0"/>
              </a:rPr>
              <a:t>2/2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l-GR" dirty="0" smtClean="0"/>
              <a:t>RMI</a:t>
            </a:r>
          </a:p>
          <a:p>
            <a:pPr lvl="1" eaLnBrk="1" hangingPunct="1"/>
            <a:r>
              <a:rPr lang="el-GR" altLang="el-GR" dirty="0" smtClean="0"/>
              <a:t>Εγγραφή της μεθόδου σαν προσβάσιμη από απόσταση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Client </a:t>
            </a:r>
            <a:r>
              <a:rPr lang="el-GR" altLang="el-GR" dirty="0" smtClean="0"/>
              <a:t>μπορεί να την ψάξει και να πάρει μια αναφορά σε αυτή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Χρήση αναφοράς για την κλήση της μεθόδου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Σύναξη όπως σε κάθε απλή μέθοδο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Παράταξη των δεδομένων (</a:t>
            </a:r>
            <a:r>
              <a:rPr lang="en-US" altLang="el-GR" dirty="0" smtClean="0"/>
              <a:t>Marshalling of data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Μπορούν να μεταφέρονται αντικείμενα ολόκληρα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Η κλάση </a:t>
            </a:r>
            <a:r>
              <a:rPr lang="en-US" altLang="el-GR" b="1" dirty="0" smtClean="0">
                <a:latin typeface="Courier New" pitchFamily="49" charset="0"/>
              </a:rPr>
              <a:t>ObjectOutputStream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μετατρέπει σειριοποιημένα αντικείμενα - </a:t>
            </a:r>
            <a:r>
              <a:rPr lang="en-US" altLang="el-GR" b="1" dirty="0" smtClean="0">
                <a:latin typeface="Courier New" pitchFamily="49" charset="0"/>
              </a:rPr>
              <a:t>Serializable</a:t>
            </a:r>
            <a:r>
              <a:rPr lang="el-GR" altLang="el-GR" b="1" dirty="0" smtClean="0">
                <a:latin typeface="Courier New" pitchFamily="49" charset="0"/>
              </a:rPr>
              <a:t> σε σειρά από </a:t>
            </a:r>
            <a:r>
              <a:rPr lang="en-US" altLang="el-GR" dirty="0" smtClean="0"/>
              <a:t>bytes</a:t>
            </a:r>
          </a:p>
          <a:p>
            <a:pPr lvl="3" eaLnBrk="1" hangingPunct="1"/>
            <a:r>
              <a:rPr lang="el-GR" altLang="el-GR" dirty="0" smtClean="0"/>
              <a:t>Μετάδοση μέσω δικτύου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Η κλάση </a:t>
            </a:r>
            <a:r>
              <a:rPr lang="en-US" altLang="el-GR" b="1" dirty="0" smtClean="0">
                <a:latin typeface="Courier New" pitchFamily="49" charset="0"/>
              </a:rPr>
              <a:t>ObjectInputStream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δημιουργεί από την άλλη πλευρά το αντικείμενο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Δεν απαιτείται ενδιάμεση γλώσσα όπως στο </a:t>
            </a:r>
            <a:r>
              <a:rPr lang="en-US" altLang="el-GR" dirty="0" smtClean="0"/>
              <a:t>RPC </a:t>
            </a:r>
            <a:r>
              <a:rPr lang="el-GR" altLang="el-GR" dirty="0" smtClean="0"/>
              <a:t>ή στο </a:t>
            </a:r>
            <a:r>
              <a:rPr lang="en-US" altLang="el-GR" dirty="0" smtClean="0"/>
              <a:t>CORBA </a:t>
            </a:r>
          </a:p>
        </p:txBody>
      </p:sp>
    </p:spTree>
    <p:extLst>
      <p:ext uri="{BB962C8B-B14F-4D97-AF65-F5344CB8AC3E}">
        <p14:creationId xmlns:p14="http://schemas.microsoft.com/office/powerpoint/2010/main" val="40647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Parameter marshalling</a:t>
            </a:r>
            <a:endParaRPr lang="el-GR" altLang="el-GR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42" y="1600200"/>
            <a:ext cx="6437716" cy="4525963"/>
          </a:xfrm>
        </p:spPr>
      </p:pic>
      <p:sp>
        <p:nvSpPr>
          <p:cNvPr id="23555" name="AutoShape 2" descr="mk:@MSITStore:L:\books\Core%20Java%202,%20Volume%20II%20-%20Advanced%20Features,%207th%20Ed%202004.chm::/0131118269/images/0131118269/graphics/05fig04_alt.gif;380137"/>
          <p:cNvSpPr>
            <a:spLocks noChangeAspect="1" noChangeArrowheads="1"/>
          </p:cNvSpPr>
          <p:nvPr/>
        </p:nvSpPr>
        <p:spPr bwMode="auto">
          <a:xfrm>
            <a:off x="50800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23556" name="AutoShape 4" descr="mk:@MSITStore:L:\books\Core%20Java%202,%20Volume%20II%20-%20Advanced%20Features,%207th%20Ed%202004.chm::/0131118269/images/0131118269/graphics/05fig04_alt.gif;380137"/>
          <p:cNvSpPr>
            <a:spLocks noChangeAspect="1" noChangeArrowheads="1"/>
          </p:cNvSpPr>
          <p:nvPr/>
        </p:nvSpPr>
        <p:spPr bwMode="auto">
          <a:xfrm>
            <a:off x="50800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808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Ενέργειες στο </a:t>
            </a:r>
            <a:r>
              <a:rPr lang="en-US" altLang="el-GR" dirty="0" smtClean="0"/>
              <a:t>RMI</a:t>
            </a:r>
            <a:endParaRPr lang="el-GR" altLang="el-GR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sz="2400" dirty="0" smtClean="0"/>
              <a:t>Εντοπισμός απομακρυσμένων αντικειμένων: Μια εφαρμογή μπορεί να σημειώνει τα απομακρυσμένα αντικείμενα με το μηχανισμό ονομάτων του </a:t>
            </a:r>
            <a:r>
              <a:rPr lang="en-US" altLang="el-GR" sz="2400" dirty="0" smtClean="0"/>
              <a:t>RMI</a:t>
            </a:r>
            <a:r>
              <a:rPr lang="el-GR" altLang="el-GR" sz="2400" dirty="0" smtClean="0"/>
              <a:t>, το </a:t>
            </a:r>
            <a:r>
              <a:rPr lang="en-US" altLang="el-GR" sz="2400" dirty="0" smtClean="0"/>
              <a:t>rmiregistry, </a:t>
            </a:r>
            <a:r>
              <a:rPr lang="el-GR" altLang="el-GR" sz="2400" dirty="0" smtClean="0"/>
              <a:t>ή μπορεί να στείλει και να επιστρέψει αναφορές σε αντικείμενα </a:t>
            </a:r>
          </a:p>
          <a:p>
            <a:r>
              <a:rPr lang="el-GR" altLang="el-GR" sz="2400" dirty="0" smtClean="0"/>
              <a:t>Επικοινωνία με απομακρυσμένα αντικείμενα: Οι λεπτομέρειες επικοινωνίας μεταξύ αντικειμένων χειρίζονται από το </a:t>
            </a:r>
            <a:r>
              <a:rPr lang="en-US" altLang="el-GR" sz="2400" dirty="0" smtClean="0"/>
              <a:t>RMI. </a:t>
            </a:r>
            <a:r>
              <a:rPr lang="el-GR" altLang="el-GR" sz="2400" dirty="0" smtClean="0"/>
              <a:t>Οι προγραμματιστές δεν χρειάζεται να ανησυχούν για τις λεπτομέρειες.</a:t>
            </a:r>
          </a:p>
          <a:p>
            <a:r>
              <a:rPr lang="el-GR" altLang="el-GR" sz="2400" dirty="0" smtClean="0"/>
              <a:t>Η φόρτωση των </a:t>
            </a:r>
            <a:r>
              <a:rPr lang="en-US" altLang="el-GR" sz="2400" dirty="0" smtClean="0"/>
              <a:t>bytecodes </a:t>
            </a:r>
            <a:r>
              <a:rPr lang="el-GR" altLang="el-GR" sz="2400" dirty="0" smtClean="0"/>
              <a:t>μιας κλάσης γίνεται για απομακρυσμένα αντικείμενα εσωτερικά στο </a:t>
            </a:r>
            <a:r>
              <a:rPr lang="en-US" altLang="el-GR" sz="2400" dirty="0" smtClean="0"/>
              <a:t>RMI</a:t>
            </a:r>
            <a:r>
              <a:rPr lang="el-GR" altLang="el-GR" sz="2400" dirty="0" smtClean="0"/>
              <a:t>: το </a:t>
            </a:r>
            <a:r>
              <a:rPr lang="en-US" altLang="el-GR" sz="2400" dirty="0" smtClean="0"/>
              <a:t>RMI </a:t>
            </a:r>
            <a:r>
              <a:rPr lang="el-GR" altLang="el-GR" sz="2400" dirty="0" smtClean="0"/>
              <a:t>επιτρέπει το να περνούν αντικείμενα σε απομακρυσμένες διευθύνσεις αυτόματα, δηλαδή το </a:t>
            </a:r>
            <a:r>
              <a:rPr lang="en-US" altLang="el-GR" sz="2400" dirty="0" smtClean="0"/>
              <a:t>RMI </a:t>
            </a:r>
            <a:r>
              <a:rPr lang="el-GR" altLang="el-GR" sz="2400" dirty="0" smtClean="0"/>
              <a:t>παρέχει τους απαραίτητους μηχανισμούς για να φορτωθεί ο κώδικας ενός αντικειμένου καθώς και για τη μετάδοση των δεδομένων.</a:t>
            </a:r>
          </a:p>
        </p:txBody>
      </p:sp>
    </p:spTree>
    <p:extLst>
      <p:ext uri="{BB962C8B-B14F-4D97-AF65-F5344CB8AC3E}">
        <p14:creationId xmlns:p14="http://schemas.microsoft.com/office/powerpoint/2010/main" val="6354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cs typeface="Times New Roman" pitchFamily="18" charset="0"/>
              </a:rPr>
              <a:t>Δημιουργία κατανεμημένης εφαρμογής με το </a:t>
            </a:r>
            <a:r>
              <a:rPr lang="en-US" altLang="el-GR" dirty="0" smtClean="0">
                <a:cs typeface="Times New Roman" pitchFamily="18" charset="0"/>
              </a:rPr>
              <a:t>RMI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Βασικά βήματα: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Καθορισμός απομακρυσμένης διεπαφής - </a:t>
            </a:r>
            <a:r>
              <a:rPr lang="en-US" altLang="el-GR" dirty="0" smtClean="0"/>
              <a:t>interface</a:t>
            </a:r>
          </a:p>
          <a:p>
            <a:pPr lvl="2" eaLnBrk="1" hangingPunct="1"/>
            <a:r>
              <a:rPr lang="el-GR" altLang="el-GR" dirty="0" smtClean="0"/>
              <a:t>Περιγράφει την επικοινωνία μεταξύ</a:t>
            </a:r>
            <a:r>
              <a:rPr lang="en-US" altLang="el-GR" dirty="0" smtClean="0"/>
              <a:t> client/server</a:t>
            </a:r>
          </a:p>
          <a:p>
            <a:pPr lvl="1" eaLnBrk="1" hangingPunct="1"/>
            <a:r>
              <a:rPr lang="el-GR" altLang="el-GR" dirty="0" smtClean="0"/>
              <a:t>Καθορισμός της </a:t>
            </a:r>
            <a:r>
              <a:rPr lang="en-US" altLang="el-GR" dirty="0" smtClean="0"/>
              <a:t>server </a:t>
            </a:r>
            <a:r>
              <a:rPr lang="el-GR" altLang="el-GR" dirty="0" smtClean="0"/>
              <a:t>εφαρμογής για την υλοποίηση του απομακρυσμένου </a:t>
            </a:r>
            <a:r>
              <a:rPr lang="en-US" altLang="el-GR" dirty="0" smtClean="0"/>
              <a:t>interface</a:t>
            </a:r>
          </a:p>
          <a:p>
            <a:pPr lvl="2" eaLnBrk="1" hangingPunct="1"/>
            <a:r>
              <a:rPr lang="el-GR" altLang="el-GR" dirty="0" smtClean="0"/>
              <a:t>Ίδιο όνομα με το απομακρυσμένο </a:t>
            </a:r>
            <a:r>
              <a:rPr lang="en-US" altLang="el-GR" dirty="0" smtClean="0"/>
              <a:t>interface, </a:t>
            </a:r>
            <a:r>
              <a:rPr lang="el-GR" altLang="el-GR" dirty="0" smtClean="0"/>
              <a:t>τελειώνει σε </a:t>
            </a:r>
            <a:r>
              <a:rPr lang="en-US" altLang="el-GR" dirty="0" smtClean="0"/>
              <a:t>Impl</a:t>
            </a:r>
          </a:p>
          <a:p>
            <a:pPr lvl="1" eaLnBrk="1" hangingPunct="1"/>
            <a:r>
              <a:rPr lang="el-GR" altLang="el-GR" dirty="0" smtClean="0"/>
              <a:t>Καθορισμός της </a:t>
            </a:r>
            <a:r>
              <a:rPr lang="en-US" altLang="el-GR" dirty="0" smtClean="0"/>
              <a:t>client </a:t>
            </a:r>
            <a:r>
              <a:rPr lang="el-GR" altLang="el-GR" dirty="0" smtClean="0"/>
              <a:t>εφαρμογής που χρησιμοποιεί την απομακρυσμένη αναφορά. 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Αλληλεπίδραση με το </a:t>
            </a:r>
            <a:r>
              <a:rPr lang="en-US" altLang="el-GR" dirty="0" smtClean="0"/>
              <a:t>server</a:t>
            </a:r>
          </a:p>
          <a:p>
            <a:pPr lvl="1" eaLnBrk="1" hangingPunct="1"/>
            <a:r>
              <a:rPr lang="en-US" altLang="el-GR" dirty="0" smtClean="0"/>
              <a:t>Compile </a:t>
            </a:r>
            <a:r>
              <a:rPr lang="el-GR" altLang="el-GR" dirty="0" smtClean="0"/>
              <a:t>και εκτέλεση των </a:t>
            </a:r>
            <a:r>
              <a:rPr lang="en-US" altLang="el-GR" dirty="0" smtClean="0"/>
              <a:t>server </a:t>
            </a:r>
            <a:r>
              <a:rPr lang="el-GR" altLang="el-GR" dirty="0" smtClean="0"/>
              <a:t>και</a:t>
            </a:r>
            <a:r>
              <a:rPr lang="en-US" altLang="el-GR" dirty="0" smtClean="0"/>
              <a:t> client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Διάθεση των κλάσεων στο δίκτυο </a:t>
            </a:r>
          </a:p>
          <a:p>
            <a:pPr lvl="1" eaLnBrk="1" hangingPunct="1"/>
            <a:r>
              <a:rPr lang="el-GR" altLang="el-GR" dirty="0" smtClean="0"/>
              <a:t>Εκκίνηση της εφαρμογής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3403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cs typeface="Times New Roman" pitchFamily="18" charset="0"/>
              </a:rPr>
              <a:t>Δήλωση της απομακρυσμένης διεπαφής</a:t>
            </a:r>
            <a:endParaRPr lang="en-US" altLang="el-GR" dirty="0" smtClean="0"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Ενέργεια 1: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Καθορισμός της διεπαφής που περιγράφει τις απομακρυσμένες μεθόδους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Client </a:t>
            </a:r>
            <a:r>
              <a:rPr lang="el-GR" altLang="el-GR" dirty="0" smtClean="0"/>
              <a:t>καλεί μεθόδους, ο </a:t>
            </a:r>
            <a:r>
              <a:rPr lang="en-US" altLang="el-GR" dirty="0" smtClean="0"/>
              <a:t>server</a:t>
            </a:r>
            <a:r>
              <a:rPr lang="el-GR" altLang="el-GR" dirty="0" smtClean="0"/>
              <a:t> τις υλοποιεί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Δημιουργία απομακρυσμένου </a:t>
            </a:r>
            <a:r>
              <a:rPr lang="en-US" altLang="el-GR" dirty="0" smtClean="0"/>
              <a:t>interface</a:t>
            </a:r>
          </a:p>
          <a:p>
            <a:pPr lvl="1" eaLnBrk="1" hangingPunct="1"/>
            <a:r>
              <a:rPr lang="en-US" altLang="el-GR" dirty="0" smtClean="0"/>
              <a:t>extends interface </a:t>
            </a:r>
            <a:r>
              <a:rPr lang="en-US" altLang="el-GR" b="1" dirty="0" smtClean="0">
                <a:latin typeface="Courier New" pitchFamily="49" charset="0"/>
              </a:rPr>
              <a:t>Remote</a:t>
            </a:r>
            <a:r>
              <a:rPr lang="en-US" altLang="el-GR" dirty="0" smtClean="0"/>
              <a:t> (</a:t>
            </a:r>
            <a:r>
              <a:rPr lang="en-US" altLang="el-GR" b="1" dirty="0" smtClean="0">
                <a:latin typeface="Courier New" pitchFamily="49" charset="0"/>
              </a:rPr>
              <a:t>java.rmi</a:t>
            </a:r>
            <a:r>
              <a:rPr lang="en-US" altLang="el-GR" dirty="0" smtClean="0"/>
              <a:t>)</a:t>
            </a:r>
          </a:p>
          <a:p>
            <a:pPr lvl="2" eaLnBrk="1" hangingPunct="1"/>
            <a:r>
              <a:rPr lang="el-GR" altLang="el-GR" dirty="0" smtClean="0"/>
              <a:t>Ένα αντικείμενο που υλοποιεί το </a:t>
            </a:r>
            <a:r>
              <a:rPr lang="en-US" altLang="el-GR" dirty="0" smtClean="0"/>
              <a:t>interface Remote </a:t>
            </a:r>
            <a:r>
              <a:rPr lang="el-GR" altLang="el-GR" dirty="0" smtClean="0"/>
              <a:t>είναι στην πράξη ένα απομακρυσμένο αντικείμενο και μπορεί να προσπελαστεί από μια απομακρυσμένη </a:t>
            </a:r>
            <a:r>
              <a:rPr lang="en-US" altLang="el-GR" dirty="0" smtClean="0"/>
              <a:t>JVM.</a:t>
            </a:r>
            <a:endParaRPr lang="en-US" altLang="el-GR" i="1" dirty="0" smtClean="0"/>
          </a:p>
          <a:p>
            <a:pPr lvl="1" eaLnBrk="1" hangingPunct="1"/>
            <a:r>
              <a:rPr lang="el-GR" altLang="el-GR" dirty="0" smtClean="0"/>
              <a:t>Κάθε μέθοδος στο </a:t>
            </a:r>
            <a:r>
              <a:rPr lang="en-US" altLang="el-GR" b="1" dirty="0" smtClean="0">
                <a:latin typeface="Courier New" pitchFamily="49" charset="0"/>
              </a:rPr>
              <a:t>Remote</a:t>
            </a:r>
            <a:r>
              <a:rPr lang="en-US" altLang="el-GR" dirty="0" smtClean="0"/>
              <a:t> interface </a:t>
            </a:r>
            <a:r>
              <a:rPr lang="el-GR" altLang="el-GR" dirty="0" smtClean="0"/>
              <a:t>πρέπει να μπορεί να πετά ένα </a:t>
            </a:r>
            <a:r>
              <a:rPr lang="en-US" altLang="el-GR" b="1" dirty="0" smtClean="0">
                <a:latin typeface="Courier New" pitchFamily="49" charset="0"/>
              </a:rPr>
              <a:t>RemoteException</a:t>
            </a:r>
            <a:r>
              <a:rPr lang="el-GR" altLang="el-GR" b="1" dirty="0" smtClean="0">
                <a:latin typeface="Courier New" pitchFamily="49" charset="0"/>
              </a:rPr>
              <a:t> για πιθανά σφάλματα δικτύου</a:t>
            </a:r>
            <a:endParaRPr lang="en-US" altLang="el-GR" dirty="0" smtClean="0"/>
          </a:p>
          <a:p>
            <a:pPr lvl="1" eaLnBrk="1" hangingPunct="1"/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3318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Remote Method Invocation (RMI)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  <a:buFontTx/>
              <a:buChar char="•"/>
            </a:pPr>
            <a:r>
              <a:rPr lang="el-GR" altLang="el-GR" sz="2400" dirty="0"/>
              <a:t>Το </a:t>
            </a:r>
            <a:r>
              <a:rPr lang="en-US" altLang="el-GR" sz="2400" dirty="0"/>
              <a:t>Java Remote Method Invocation (RMI) </a:t>
            </a:r>
            <a:r>
              <a:rPr lang="el-GR" altLang="el-GR" sz="2400" dirty="0"/>
              <a:t>επιτρέπει σε ένα αντικείμενο σε μια μηχανή </a:t>
            </a:r>
            <a:r>
              <a:rPr lang="en-US" altLang="el-GR" sz="2400" dirty="0"/>
              <a:t>Java Virtual Machine (VM) </a:t>
            </a:r>
            <a:r>
              <a:rPr lang="el-GR" altLang="el-GR" sz="2400" dirty="0"/>
              <a:t>να καλεί μεθόδους σε μια άλλη </a:t>
            </a:r>
            <a:r>
              <a:rPr lang="en-US" altLang="el-GR" sz="2400" dirty="0"/>
              <a:t>Java VM. </a:t>
            </a:r>
          </a:p>
          <a:p>
            <a:pPr>
              <a:buClr>
                <a:srgbClr val="FFFF00"/>
              </a:buClr>
              <a:buFontTx/>
              <a:buChar char="•"/>
            </a:pPr>
            <a:r>
              <a:rPr lang="el-GR" altLang="el-GR" sz="2400" dirty="0"/>
              <a:t>Παρέχει διαφανείς μεθόδους και παρέχει πρόσβαση σε απομακρυσμένα αντικείμενα. Αποτελεί ένα ελαφρύ πρωτόκολλο και παρέχει και αντίστοιχο </a:t>
            </a:r>
            <a:r>
              <a:rPr lang="en-US" altLang="el-GR" sz="2400" dirty="0"/>
              <a:t>API.</a:t>
            </a:r>
          </a:p>
          <a:p>
            <a:pPr>
              <a:buClr>
                <a:srgbClr val="FFFF00"/>
              </a:buClr>
              <a:buFontTx/>
              <a:buChar char="•"/>
            </a:pPr>
            <a:r>
              <a:rPr lang="el-GR" altLang="el-GR" sz="2400" dirty="0"/>
              <a:t>Ο προγραμματισμός με </a:t>
            </a:r>
            <a:r>
              <a:rPr lang="en-US" altLang="el-GR" sz="2400" dirty="0"/>
              <a:t>Java RMI </a:t>
            </a:r>
            <a:r>
              <a:rPr lang="el-GR" altLang="el-GR" sz="2400" dirty="0"/>
              <a:t>είναι απλός σχετικά. </a:t>
            </a:r>
            <a:endParaRPr lang="en-US" altLang="el-GR" sz="2400" dirty="0"/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l-GR" altLang="el-GR" sz="2400" dirty="0"/>
              <a:t>Αποτελείται από μόνο μια γλώσσα προγραμματισμού</a:t>
            </a:r>
            <a:r>
              <a:rPr lang="en-US" altLang="el-GR" sz="2400" dirty="0"/>
              <a:t>.</a:t>
            </a:r>
          </a:p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258763" y="1620838"/>
            <a:ext cx="2312987" cy="4386262"/>
            <a:chOff x="258763" y="1620838"/>
            <a:chExt cx="2312987" cy="4386262"/>
          </a:xfrm>
        </p:grpSpPr>
        <p:sp>
          <p:nvSpPr>
            <p:cNvPr id="27653" name="Rectangle 4"/>
            <p:cNvSpPr>
              <a:spLocks noChangeArrowheads="1"/>
            </p:cNvSpPr>
            <p:nvPr/>
          </p:nvSpPr>
          <p:spPr bwMode="hidden">
            <a:xfrm>
              <a:off x="436685" y="2593996"/>
              <a:ext cx="2046104" cy="59235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l-GR" sz="1800" dirty="0"/>
                <a:t>RMI</a:t>
              </a:r>
            </a:p>
          </p:txBody>
        </p:sp>
        <p:sp>
          <p:nvSpPr>
            <p:cNvPr id="27654" name="Rectangle 5"/>
            <p:cNvSpPr>
              <a:spLocks noChangeArrowheads="1"/>
            </p:cNvSpPr>
            <p:nvPr/>
          </p:nvSpPr>
          <p:spPr bwMode="hidden">
            <a:xfrm>
              <a:off x="436685" y="3609465"/>
              <a:ext cx="2046104" cy="59235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l-GR" sz="1800" dirty="0"/>
                <a:t>java.net</a:t>
              </a:r>
            </a:p>
          </p:txBody>
        </p:sp>
        <p:sp>
          <p:nvSpPr>
            <p:cNvPr id="27655" name="Rectangle 6"/>
            <p:cNvSpPr>
              <a:spLocks noChangeArrowheads="1"/>
            </p:cNvSpPr>
            <p:nvPr/>
          </p:nvSpPr>
          <p:spPr bwMode="hidden">
            <a:xfrm>
              <a:off x="436685" y="4624934"/>
              <a:ext cx="2046104" cy="59235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l-GR" sz="1800" dirty="0"/>
                <a:t>TCP/IP stack</a:t>
              </a:r>
            </a:p>
          </p:txBody>
        </p:sp>
        <p:sp>
          <p:nvSpPr>
            <p:cNvPr id="27656" name="Rectangle 7"/>
            <p:cNvSpPr>
              <a:spLocks noChangeArrowheads="1"/>
            </p:cNvSpPr>
            <p:nvPr/>
          </p:nvSpPr>
          <p:spPr bwMode="hidden">
            <a:xfrm>
              <a:off x="436685" y="1620838"/>
              <a:ext cx="2046104" cy="59235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l-GR" sz="1800" dirty="0"/>
                <a:t>Application</a:t>
              </a:r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hidden">
            <a:xfrm>
              <a:off x="1415256" y="2213195"/>
              <a:ext cx="0" cy="38080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7658" name="Line 9"/>
            <p:cNvSpPr>
              <a:spLocks noChangeShapeType="1"/>
            </p:cNvSpPr>
            <p:nvPr/>
          </p:nvSpPr>
          <p:spPr bwMode="hidden">
            <a:xfrm>
              <a:off x="1415256" y="3186353"/>
              <a:ext cx="0" cy="4231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7659" name="Line 10"/>
            <p:cNvSpPr>
              <a:spLocks noChangeShapeType="1"/>
            </p:cNvSpPr>
            <p:nvPr/>
          </p:nvSpPr>
          <p:spPr bwMode="hidden">
            <a:xfrm>
              <a:off x="1415256" y="4201822"/>
              <a:ext cx="0" cy="4231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7660" name="Line 11"/>
            <p:cNvSpPr>
              <a:spLocks noChangeShapeType="1"/>
            </p:cNvSpPr>
            <p:nvPr/>
          </p:nvSpPr>
          <p:spPr bwMode="hidden">
            <a:xfrm>
              <a:off x="1415256" y="5217291"/>
              <a:ext cx="0" cy="4231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7661" name="Line 12"/>
            <p:cNvSpPr>
              <a:spLocks noChangeShapeType="1"/>
            </p:cNvSpPr>
            <p:nvPr/>
          </p:nvSpPr>
          <p:spPr bwMode="hidden">
            <a:xfrm>
              <a:off x="258763" y="5640403"/>
              <a:ext cx="231298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7662" name="Text Box 13"/>
            <p:cNvSpPr txBox="1">
              <a:spLocks noChangeArrowheads="1"/>
            </p:cNvSpPr>
            <p:nvPr/>
          </p:nvSpPr>
          <p:spPr bwMode="hidden">
            <a:xfrm>
              <a:off x="870370" y="5640403"/>
              <a:ext cx="932238" cy="36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l-GR" sz="1800" dirty="0">
                  <a:solidFill>
                    <a:srgbClr val="FFFF00"/>
                  </a:solidFill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1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Κλήση απομακρυσμένων αντικειμένων στη </a:t>
            </a:r>
            <a:r>
              <a:rPr lang="en-US" altLang="el-GR" dirty="0" smtClean="0"/>
              <a:t>Java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l-GR" altLang="el-GR" dirty="0" smtClean="0"/>
              <a:t>Στη</a:t>
            </a:r>
            <a:r>
              <a:rPr lang="en-US" altLang="el-GR" dirty="0" smtClean="0"/>
              <a:t> Java, </a:t>
            </a:r>
            <a:r>
              <a:rPr lang="el-GR" altLang="el-GR" dirty="0" smtClean="0"/>
              <a:t>το αντικείμενο σειριοποιείται -</a:t>
            </a:r>
            <a:r>
              <a:rPr lang="en-US" altLang="el-GR" b="1" dirty="0" smtClean="0"/>
              <a:t>serialized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προτού περάσει σαν παράμετρος στο </a:t>
            </a:r>
            <a:r>
              <a:rPr lang="en-US" altLang="el-GR" dirty="0" smtClean="0"/>
              <a:t>RMI.</a:t>
            </a:r>
          </a:p>
          <a:p>
            <a:pPr lvl="1">
              <a:lnSpc>
                <a:spcPct val="80000"/>
              </a:lnSpc>
            </a:pPr>
            <a:r>
              <a:rPr lang="el-GR" altLang="el-GR" sz="2400" dirty="0" smtClean="0"/>
              <a:t>Αντικείμενα όπως αρχεία και </a:t>
            </a:r>
            <a:r>
              <a:rPr lang="en-US" altLang="el-GR" sz="2400" dirty="0" smtClean="0"/>
              <a:t>sockets </a:t>
            </a:r>
            <a:r>
              <a:rPr lang="el-GR" altLang="el-GR" sz="2400" dirty="0" smtClean="0"/>
              <a:t>που εξαρτώνται από την πλατφόρμα δεν σειριοποιούνται </a:t>
            </a:r>
            <a:r>
              <a:rPr lang="en-US" altLang="el-GR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l-GR" altLang="el-GR" dirty="0" smtClean="0"/>
              <a:t>Τα τοπικά αντικείμενα περνάνε με αντιγραφή ενώ τα απομακρυσμένα με αναφορά. </a:t>
            </a:r>
            <a:endParaRPr lang="en-US" altLang="el-GR" dirty="0" smtClean="0"/>
          </a:p>
          <a:p>
            <a:pPr>
              <a:lnSpc>
                <a:spcPct val="80000"/>
              </a:lnSpc>
            </a:pPr>
            <a:r>
              <a:rPr lang="el-GR" altLang="el-GR" dirty="0" smtClean="0"/>
              <a:t>Ένα απομακρυσμένο αντικείμενο αποτελείται από δύο κλάσεις</a:t>
            </a:r>
            <a:r>
              <a:rPr lang="en-US" altLang="el-GR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l-GR" sz="2400" dirty="0" smtClean="0"/>
              <a:t>Server class – </a:t>
            </a:r>
            <a:r>
              <a:rPr lang="el-GR" altLang="el-GR" sz="2400" dirty="0" smtClean="0"/>
              <a:t> η υλοποίηση του </a:t>
            </a:r>
            <a:r>
              <a:rPr lang="en-US" altLang="el-GR" sz="2400" dirty="0" smtClean="0"/>
              <a:t>server-side </a:t>
            </a:r>
            <a:r>
              <a:rPr lang="el-GR" altLang="el-GR" sz="2400" dirty="0" smtClean="0"/>
              <a:t>κώδικα</a:t>
            </a:r>
            <a:endParaRPr lang="en-US" altLang="el-GR" sz="2400" dirty="0" smtClean="0"/>
          </a:p>
          <a:p>
            <a:pPr lvl="1">
              <a:lnSpc>
                <a:spcPct val="80000"/>
              </a:lnSpc>
            </a:pPr>
            <a:r>
              <a:rPr lang="en-US" altLang="el-GR" sz="2400" dirty="0" smtClean="0"/>
              <a:t>Client class – </a:t>
            </a:r>
            <a:r>
              <a:rPr lang="el-GR" altLang="el-GR" sz="2400" dirty="0" smtClean="0"/>
              <a:t>υλοποίηση ενός </a:t>
            </a:r>
            <a:r>
              <a:rPr lang="en-US" altLang="el-GR" sz="2400" dirty="0" smtClean="0"/>
              <a:t>proxy.</a:t>
            </a:r>
          </a:p>
          <a:p>
            <a:pPr>
              <a:lnSpc>
                <a:spcPct val="80000"/>
              </a:lnSpc>
            </a:pPr>
            <a:r>
              <a:rPr lang="el-GR" altLang="el-GR" dirty="0" smtClean="0"/>
              <a:t>Στη </a:t>
            </a:r>
            <a:r>
              <a:rPr lang="en-US" altLang="el-GR" dirty="0" smtClean="0"/>
              <a:t>Java, </a:t>
            </a:r>
            <a:r>
              <a:rPr lang="el-GR" altLang="el-GR" dirty="0" smtClean="0"/>
              <a:t>ένας </a:t>
            </a:r>
            <a:r>
              <a:rPr lang="en-US" altLang="el-GR" dirty="0" smtClean="0"/>
              <a:t>proxy </a:t>
            </a:r>
            <a:r>
              <a:rPr lang="el-GR" altLang="el-GR" dirty="0" smtClean="0"/>
              <a:t>σειριοποιείται και χρησιμοποιείται σαν αναφορά στο απομακρυσμένο αντικείμενο. </a:t>
            </a:r>
            <a:endParaRPr lang="en-US" altLang="el-GR" dirty="0" smtClean="0"/>
          </a:p>
          <a:p>
            <a:pPr lvl="1">
              <a:lnSpc>
                <a:spcPct val="80000"/>
              </a:lnSpc>
            </a:pPr>
            <a:r>
              <a:rPr lang="el-GR" altLang="el-GR" sz="2400" dirty="0" smtClean="0"/>
              <a:t>Μπορεί ένας </a:t>
            </a:r>
            <a:r>
              <a:rPr lang="en-US" altLang="el-GR" sz="2400" dirty="0" smtClean="0"/>
              <a:t>proxy </a:t>
            </a:r>
            <a:r>
              <a:rPr lang="el-GR" altLang="el-GR" sz="2400" dirty="0" smtClean="0"/>
              <a:t>να παραταχθεί σε </a:t>
            </a:r>
            <a:r>
              <a:rPr lang="en-US" altLang="el-GR" sz="2400" dirty="0" smtClean="0"/>
              <a:t>bytes </a:t>
            </a:r>
            <a:r>
              <a:rPr lang="el-GR" altLang="el-GR" sz="2400" dirty="0" smtClean="0"/>
              <a:t>και να σταλεί σε άλλη διεργασία. 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7075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Java RMI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Το </a:t>
            </a:r>
            <a:r>
              <a:rPr lang="en-US" altLang="el-GR" dirty="0" smtClean="0"/>
              <a:t>Java RMI </a:t>
            </a:r>
            <a:r>
              <a:rPr lang="el-GR" altLang="el-GR" dirty="0" smtClean="0"/>
              <a:t>επεκτείνει το μοντέλο αντικειμένων της </a:t>
            </a:r>
            <a:r>
              <a:rPr lang="en-US" altLang="el-GR" dirty="0" smtClean="0"/>
              <a:t>Java </a:t>
            </a:r>
            <a:r>
              <a:rPr lang="el-GR" altLang="el-GR" dirty="0" smtClean="0"/>
              <a:t>σε κατανεμημένα αντικείμενα. </a:t>
            </a:r>
            <a:endParaRPr lang="en-US" altLang="el-GR" dirty="0" smtClean="0"/>
          </a:p>
          <a:p>
            <a:pPr lvl="1">
              <a:buFontTx/>
              <a:buChar char="•"/>
            </a:pPr>
            <a:r>
              <a:rPr lang="el-GR" altLang="el-GR" sz="2400" dirty="0" smtClean="0"/>
              <a:t>Επιτρέπει σε αντικείμενα να καλούν μεθόδους σε απομακρυσμένα αντικείμενα σαν να επρόκειτο για τοπικά αντικείμενα. </a:t>
            </a:r>
            <a:endParaRPr lang="en-US" altLang="el-GR" sz="2400" dirty="0" smtClean="0"/>
          </a:p>
          <a:p>
            <a:pPr lvl="1">
              <a:buFontTx/>
              <a:buChar char="•"/>
            </a:pPr>
            <a:r>
              <a:rPr lang="el-GR" altLang="el-GR" sz="2400" dirty="0" smtClean="0"/>
              <a:t>Ο έλεγχος τύπου είναι όμοιος με τα τοπικά αντικείμενα </a:t>
            </a:r>
          </a:p>
          <a:p>
            <a:pPr lvl="1">
              <a:buFontTx/>
              <a:buChar char="•"/>
            </a:pPr>
            <a:r>
              <a:rPr lang="el-GR" altLang="el-GR" sz="2400" dirty="0" smtClean="0"/>
              <a:t>Τα απομακρυσμένα αντικείμενα υλοποιούν το </a:t>
            </a:r>
            <a:r>
              <a:rPr lang="en-US" altLang="el-GR" sz="2400" b="1" dirty="0" smtClean="0"/>
              <a:t>Remote</a:t>
            </a:r>
            <a:r>
              <a:rPr lang="en-US" altLang="el-GR" sz="2400" dirty="0" smtClean="0"/>
              <a:t> interface</a:t>
            </a:r>
            <a:r>
              <a:rPr lang="el-GR" altLang="el-GR" sz="2400" dirty="0" smtClean="0"/>
              <a:t> και χρησιμοποιούν </a:t>
            </a:r>
            <a:r>
              <a:rPr lang="en-US" altLang="el-GR" sz="2400" dirty="0" smtClean="0"/>
              <a:t>RemoteExceptions</a:t>
            </a:r>
          </a:p>
          <a:p>
            <a:pPr lvl="1">
              <a:buFontTx/>
              <a:buChar char="•"/>
            </a:pPr>
            <a:r>
              <a:rPr lang="el-GR" altLang="el-GR" sz="2400" dirty="0" smtClean="0"/>
              <a:t>Ο τρόπος με τον οποίο αναφερόμαστε σε μεταβλητές είναι διαφορετικός γιατί οι δύο εφαρμογές βρίσκονται σε άλλες μηχανές. 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1966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Υλοποίηση </a:t>
            </a:r>
            <a:r>
              <a:rPr lang="en-US" altLang="el-GR" dirty="0" smtClean="0"/>
              <a:t>RMI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1066800" y="1333500"/>
            <a:ext cx="7086600" cy="4152900"/>
            <a:chOff x="1066800" y="1333500"/>
            <a:chExt cx="7086600" cy="4152900"/>
          </a:xfrm>
        </p:grpSpPr>
        <p:grpSp>
          <p:nvGrpSpPr>
            <p:cNvPr id="30723" name="Group 3"/>
            <p:cNvGrpSpPr>
              <a:grpSpLocks/>
            </p:cNvGrpSpPr>
            <p:nvPr/>
          </p:nvGrpSpPr>
          <p:grpSpPr bwMode="auto">
            <a:xfrm>
              <a:off x="1066800" y="1752600"/>
              <a:ext cx="2971800" cy="3733800"/>
              <a:chOff x="672" y="1104"/>
              <a:chExt cx="1872" cy="2352"/>
            </a:xfrm>
          </p:grpSpPr>
          <p:sp>
            <p:nvSpPr>
              <p:cNvPr id="30738" name="Rectangle 4"/>
              <p:cNvSpPr>
                <a:spLocks noChangeArrowheads="1"/>
              </p:cNvSpPr>
              <p:nvPr/>
            </p:nvSpPr>
            <p:spPr bwMode="auto">
              <a:xfrm>
                <a:off x="672" y="1104"/>
                <a:ext cx="1872" cy="235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endParaRPr lang="el-GR" altLang="el-GR" dirty="0"/>
              </a:p>
            </p:txBody>
          </p:sp>
          <p:sp>
            <p:nvSpPr>
              <p:cNvPr id="30739" name="Text Box 5"/>
              <p:cNvSpPr txBox="1">
                <a:spLocks noChangeArrowheads="1"/>
              </p:cNvSpPr>
              <p:nvPr/>
            </p:nvSpPr>
            <p:spPr bwMode="auto">
              <a:xfrm>
                <a:off x="960" y="1195"/>
                <a:ext cx="147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l-GR" sz="2000" dirty="0">
                    <a:solidFill>
                      <a:srgbClr val="000000"/>
                    </a:solidFill>
                    <a:latin typeface="+mn-lt"/>
                  </a:rPr>
                  <a:t>Java Virtual Machine</a:t>
                </a:r>
              </a:p>
            </p:txBody>
          </p:sp>
          <p:sp>
            <p:nvSpPr>
              <p:cNvPr id="30740" name="Oval 6"/>
              <p:cNvSpPr>
                <a:spLocks noChangeArrowheads="1"/>
              </p:cNvSpPr>
              <p:nvPr/>
            </p:nvSpPr>
            <p:spPr bwMode="auto">
              <a:xfrm>
                <a:off x="990" y="1731"/>
                <a:ext cx="1296" cy="76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l-GR" sz="1800" dirty="0">
                    <a:latin typeface="+mn-lt"/>
                  </a:rPr>
                  <a:t>Client</a:t>
                </a:r>
              </a:p>
              <a:p>
                <a:r>
                  <a:rPr lang="en-US" altLang="el-GR" sz="1800" dirty="0">
                    <a:latin typeface="+mn-lt"/>
                  </a:rPr>
                  <a:t>Object</a:t>
                </a:r>
              </a:p>
            </p:txBody>
          </p:sp>
        </p:grpSp>
        <p:grpSp>
          <p:nvGrpSpPr>
            <p:cNvPr id="30724" name="Group 7"/>
            <p:cNvGrpSpPr>
              <a:grpSpLocks/>
            </p:cNvGrpSpPr>
            <p:nvPr/>
          </p:nvGrpSpPr>
          <p:grpSpPr bwMode="auto">
            <a:xfrm>
              <a:off x="5181600" y="1752600"/>
              <a:ext cx="2971800" cy="3733800"/>
              <a:chOff x="672" y="1104"/>
              <a:chExt cx="1872" cy="2352"/>
            </a:xfrm>
          </p:grpSpPr>
          <p:sp>
            <p:nvSpPr>
              <p:cNvPr id="30735" name="Rectangle 8"/>
              <p:cNvSpPr>
                <a:spLocks noChangeArrowheads="1"/>
              </p:cNvSpPr>
              <p:nvPr/>
            </p:nvSpPr>
            <p:spPr bwMode="auto">
              <a:xfrm>
                <a:off x="672" y="1104"/>
                <a:ext cx="1872" cy="235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endParaRPr lang="el-GR" altLang="el-GR" dirty="0"/>
              </a:p>
            </p:txBody>
          </p:sp>
          <p:sp>
            <p:nvSpPr>
              <p:cNvPr id="30736" name="Text Box 9"/>
              <p:cNvSpPr txBox="1">
                <a:spLocks noChangeArrowheads="1"/>
              </p:cNvSpPr>
              <p:nvPr/>
            </p:nvSpPr>
            <p:spPr bwMode="auto">
              <a:xfrm>
                <a:off x="960" y="1195"/>
                <a:ext cx="14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l-GR" sz="2000" dirty="0">
                    <a:solidFill>
                      <a:srgbClr val="000000"/>
                    </a:solidFill>
                    <a:latin typeface="+mn-lt"/>
                  </a:rPr>
                  <a:t>Java Virtual Machine</a:t>
                </a:r>
              </a:p>
            </p:txBody>
          </p:sp>
          <p:sp>
            <p:nvSpPr>
              <p:cNvPr id="30737" name="Oval 10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1296" cy="76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l-GR" sz="1800" dirty="0">
                    <a:latin typeface="+mn-lt"/>
                  </a:rPr>
                  <a:t>Remote</a:t>
                </a:r>
              </a:p>
              <a:p>
                <a:r>
                  <a:rPr lang="en-US" altLang="el-GR" sz="1800" dirty="0">
                    <a:latin typeface="+mn-lt"/>
                  </a:rPr>
                  <a:t>Object</a:t>
                </a:r>
              </a:p>
            </p:txBody>
          </p:sp>
        </p:grpSp>
        <p:sp>
          <p:nvSpPr>
            <p:cNvPr id="30732" name="Line 18"/>
            <p:cNvSpPr>
              <a:spLocks noChangeShapeType="1"/>
            </p:cNvSpPr>
            <p:nvPr/>
          </p:nvSpPr>
          <p:spPr bwMode="auto">
            <a:xfrm flipV="1">
              <a:off x="2719449" y="3738748"/>
              <a:ext cx="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30733" name="Text Box 19"/>
            <p:cNvSpPr txBox="1">
              <a:spLocks noChangeArrowheads="1"/>
            </p:cNvSpPr>
            <p:nvPr/>
          </p:nvSpPr>
          <p:spPr bwMode="auto">
            <a:xfrm>
              <a:off x="1825996" y="1333500"/>
              <a:ext cx="1644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l-GR" sz="2400" dirty="0">
                  <a:solidFill>
                    <a:srgbClr val="FFFF00"/>
                  </a:solidFill>
                  <a:latin typeface="+mn-lt"/>
                </a:rPr>
                <a:t>Client Host</a:t>
              </a:r>
            </a:p>
          </p:txBody>
        </p:sp>
        <p:sp>
          <p:nvSpPr>
            <p:cNvPr id="30734" name="Text Box 20"/>
            <p:cNvSpPr txBox="1">
              <a:spLocks noChangeArrowheads="1"/>
            </p:cNvSpPr>
            <p:nvPr/>
          </p:nvSpPr>
          <p:spPr bwMode="auto">
            <a:xfrm>
              <a:off x="6096000" y="1371600"/>
              <a:ext cx="16466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l-GR" sz="2400" dirty="0">
                  <a:solidFill>
                    <a:srgbClr val="FFFF00"/>
                  </a:solidFill>
                  <a:latin typeface="+mn-lt"/>
                </a:rPr>
                <a:t>Server Host</a:t>
              </a: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6715125" y="36195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1555750" y="4195948"/>
              <a:ext cx="2057400" cy="12192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l-GR" sz="1800" dirty="0" smtClean="0">
                  <a:latin typeface="+mn-lt"/>
                </a:rPr>
                <a:t>Stub</a:t>
              </a:r>
              <a:endParaRPr lang="en-US" altLang="el-GR" sz="1800" dirty="0">
                <a:latin typeface="+mn-lt"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2411760" y="3967348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5685205" y="4076700"/>
              <a:ext cx="2057400" cy="12192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l-GR" sz="1800" dirty="0" smtClean="0">
                  <a:latin typeface="+mn-lt"/>
                </a:rPr>
                <a:t>Skeleton</a:t>
              </a:r>
              <a:endParaRPr lang="en-US" altLang="el-GR" sz="1800" dirty="0">
                <a:latin typeface="+mn-lt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904591" y="3738748"/>
              <a:ext cx="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30728" name="Line 14"/>
            <p:cNvSpPr>
              <a:spLocks noChangeShapeType="1"/>
            </p:cNvSpPr>
            <p:nvPr/>
          </p:nvSpPr>
          <p:spPr bwMode="auto">
            <a:xfrm>
              <a:off x="3200400" y="4572000"/>
              <a:ext cx="2895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30731" name="Line 17"/>
            <p:cNvSpPr>
              <a:spLocks noChangeShapeType="1"/>
            </p:cNvSpPr>
            <p:nvPr/>
          </p:nvSpPr>
          <p:spPr bwMode="auto">
            <a:xfrm flipH="1">
              <a:off x="3200400" y="4724400"/>
              <a:ext cx="28956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433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l-GR" sz="4000" dirty="0" smtClean="0">
                <a:latin typeface="Times New Roman" pitchFamily="18" charset="0"/>
              </a:rPr>
              <a:t>Remote Method Invocation (RMI)</a:t>
            </a:r>
          </a:p>
        </p:txBody>
      </p:sp>
    </p:spTree>
    <p:extLst>
      <p:ext uri="{BB962C8B-B14F-4D97-AF65-F5344CB8AC3E}">
        <p14:creationId xmlns:p14="http://schemas.microsoft.com/office/powerpoint/2010/main" val="29914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Απομακρυσμένες αναφορές και</a:t>
            </a:r>
            <a:r>
              <a:rPr lang="en-US" altLang="el-GR" dirty="0" smtClean="0"/>
              <a:t> Interfaces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Αναφορές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Είναι απομακρυσμένα αντικείμενα μπορούν να κληθούν σε ένα </a:t>
            </a:r>
            <a:r>
              <a:rPr lang="en-US" altLang="el-GR" dirty="0" smtClean="0"/>
              <a:t>client </a:t>
            </a:r>
            <a:r>
              <a:rPr lang="el-GR" altLang="el-GR" dirty="0" smtClean="0"/>
              <a:t>όπως μία τοπική αναφορά</a:t>
            </a:r>
            <a:endParaRPr lang="en-US" altLang="el-GR" dirty="0" smtClean="0"/>
          </a:p>
          <a:p>
            <a:r>
              <a:rPr lang="el-GR" altLang="el-GR" dirty="0" smtClean="0"/>
              <a:t>Απομακρυσμένα </a:t>
            </a:r>
            <a:r>
              <a:rPr lang="en-US" altLang="el-GR" dirty="0" smtClean="0"/>
              <a:t> Interfaces</a:t>
            </a:r>
          </a:p>
          <a:p>
            <a:pPr lvl="1"/>
            <a:r>
              <a:rPr lang="el-GR" altLang="el-GR" dirty="0" smtClean="0"/>
              <a:t>Δηλώνουν μεθόδους όπως μια δήλωση </a:t>
            </a:r>
            <a:r>
              <a:rPr lang="en-US" altLang="el-GR" dirty="0" smtClean="0"/>
              <a:t> RPC </a:t>
            </a:r>
          </a:p>
          <a:p>
            <a:pPr lvl="1"/>
            <a:r>
              <a:rPr lang="el-GR" altLang="el-GR" dirty="0" smtClean="0"/>
              <a:t>Υλοποιούνται στον </a:t>
            </a:r>
            <a:r>
              <a:rPr lang="en-US" altLang="el-GR" dirty="0" smtClean="0"/>
              <a:t>client </a:t>
            </a:r>
            <a:r>
              <a:rPr lang="el-GR" altLang="el-GR" dirty="0" smtClean="0"/>
              <a:t>σαν ένας </a:t>
            </a:r>
            <a:r>
              <a:rPr lang="en-US" altLang="el-GR" dirty="0" smtClean="0"/>
              <a:t>proxy </a:t>
            </a:r>
            <a:r>
              <a:rPr lang="el-GR" altLang="el-GR" dirty="0" smtClean="0"/>
              <a:t>για απομακρυσμένα αντικείμενα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9174549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Stubs </a:t>
            </a:r>
            <a:r>
              <a:rPr lang="el-GR" altLang="el-GR" dirty="0" smtClean="0"/>
              <a:t>-</a:t>
            </a:r>
            <a:r>
              <a:rPr lang="en-US" altLang="el-GR" dirty="0" smtClean="0"/>
              <a:t> Skeletons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/>
              <a:t>Client Stub </a:t>
            </a:r>
            <a:r>
              <a:rPr lang="el-GR" altLang="el-GR" dirty="0" smtClean="0"/>
              <a:t>(στέλεχος πελάτη)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Βρίσκεται στον </a:t>
            </a:r>
            <a:r>
              <a:rPr lang="en-US" altLang="el-GR" dirty="0" smtClean="0"/>
              <a:t>client</a:t>
            </a:r>
          </a:p>
          <a:p>
            <a:pPr lvl="1"/>
            <a:r>
              <a:rPr lang="el-GR" altLang="el-GR" dirty="0" smtClean="0"/>
              <a:t>Παριστάνει το απομακρυσμένο αντικείμενο</a:t>
            </a:r>
            <a:endParaRPr lang="en-US" altLang="el-GR" dirty="0" smtClean="0"/>
          </a:p>
          <a:p>
            <a:r>
              <a:rPr lang="en-US" altLang="el-GR" dirty="0" smtClean="0"/>
              <a:t>Server Skeleton</a:t>
            </a:r>
            <a:r>
              <a:rPr lang="el-GR" altLang="el-GR" dirty="0" smtClean="0"/>
              <a:t> (σκελετός εξυπηρετητή) 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Βρίσκεται στο </a:t>
            </a:r>
            <a:r>
              <a:rPr lang="en-US" altLang="el-GR" dirty="0" smtClean="0"/>
              <a:t>server</a:t>
            </a:r>
          </a:p>
          <a:p>
            <a:pPr lvl="1"/>
            <a:r>
              <a:rPr lang="el-GR" altLang="el-GR" dirty="0" smtClean="0"/>
              <a:t>Δέχεται  αιτήσεις από τον </a:t>
            </a:r>
            <a:r>
              <a:rPr lang="en-US" altLang="el-GR" dirty="0" smtClean="0"/>
              <a:t>stub</a:t>
            </a:r>
          </a:p>
          <a:p>
            <a:pPr lvl="1"/>
            <a:r>
              <a:rPr lang="el-GR" altLang="el-GR" dirty="0" smtClean="0"/>
              <a:t>Επικοινωνεί με το απομακρυσμένο αντικείμενο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Παραδίδει την απάντηση στον </a:t>
            </a:r>
            <a:r>
              <a:rPr lang="en-US" altLang="el-GR" dirty="0" smtClean="0"/>
              <a:t>stub</a:t>
            </a:r>
          </a:p>
        </p:txBody>
      </p:sp>
    </p:spTree>
    <p:extLst>
      <p:ext uri="{BB962C8B-B14F-4D97-AF65-F5344CB8AC3E}">
        <p14:creationId xmlns:p14="http://schemas.microsoft.com/office/powerpoint/2010/main" val="1588892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 flipV="1">
            <a:off x="3429000" y="2743200"/>
            <a:ext cx="1044575" cy="1752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 flipV="1">
            <a:off x="5029200" y="2743200"/>
            <a:ext cx="2590800" cy="1752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>
              <a:latin typeface="+mj-lt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Απομακρυσμένο </a:t>
            </a:r>
            <a:r>
              <a:rPr lang="en-US" altLang="el-GR" dirty="0" smtClean="0"/>
              <a:t> Interface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2292350" y="4349750"/>
            <a:ext cx="1968500" cy="12065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sz="2000" dirty="0">
                <a:latin typeface="+mj-lt"/>
              </a:rPr>
              <a:t>Stub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092950" y="4349750"/>
            <a:ext cx="2044700" cy="1206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sz="2000" dirty="0">
                <a:latin typeface="+mj-lt"/>
              </a:rPr>
              <a:t>Remote Object</a:t>
            </a:r>
          </a:p>
          <a:p>
            <a:r>
              <a:rPr lang="en-US" altLang="el-GR" sz="2000" dirty="0">
                <a:latin typeface="+mj-lt"/>
              </a:rPr>
              <a:t>(Server)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82550" y="4349750"/>
            <a:ext cx="1968500" cy="1206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sz="2000" dirty="0">
                <a:latin typeface="+mj-lt"/>
              </a:rPr>
              <a:t>Client</a:t>
            </a: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4578350" y="4349750"/>
            <a:ext cx="2044700" cy="12065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sz="2000" dirty="0">
                <a:latin typeface="+mj-lt"/>
              </a:rPr>
              <a:t>Skeleton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752600" y="4953000"/>
            <a:ext cx="838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 type="none" w="sm" len="sm"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038600" y="4953000"/>
            <a:ext cx="838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 type="none" w="sm" len="sm"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6324600" y="4953000"/>
            <a:ext cx="838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 type="none" w="sm" len="sm"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108325" y="3413125"/>
            <a:ext cx="1425903" cy="4007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sz="2000" dirty="0">
                <a:latin typeface="+mj-lt"/>
              </a:rPr>
              <a:t>implements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641975" y="3413125"/>
            <a:ext cx="1425903" cy="4007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sz="2000" dirty="0">
                <a:latin typeface="+mj-lt"/>
              </a:rPr>
              <a:t>implements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590800" y="1682750"/>
            <a:ext cx="4032250" cy="10604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rgbClr val="000000"/>
                </a:solidFill>
                <a:latin typeface="+mj-lt"/>
              </a:rPr>
              <a:t>Remote Interface</a:t>
            </a:r>
          </a:p>
        </p:txBody>
      </p:sp>
    </p:spTree>
    <p:extLst>
      <p:ext uri="{BB962C8B-B14F-4D97-AF65-F5344CB8AC3E}">
        <p14:creationId xmlns:p14="http://schemas.microsoft.com/office/powerpoint/2010/main" val="203242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Υλοποίηση </a:t>
            </a:r>
            <a:r>
              <a:rPr lang="en-US" altLang="el-GR" dirty="0" smtClean="0"/>
              <a:t>RMI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Επίπεδο αναφοράς (</a:t>
            </a:r>
            <a:r>
              <a:rPr lang="en-US" altLang="el-GR" dirty="0" smtClean="0"/>
              <a:t>Reference Layer</a:t>
            </a:r>
            <a:r>
              <a:rPr lang="el-GR" altLang="el-GR" dirty="0" smtClean="0"/>
              <a:t>)</a:t>
            </a:r>
            <a:r>
              <a:rPr lang="en-US" altLang="el-GR" dirty="0" smtClean="0"/>
              <a:t> – </a:t>
            </a:r>
            <a:r>
              <a:rPr lang="el-GR" altLang="el-GR" dirty="0" smtClean="0"/>
              <a:t>καθορίζει αν ένα αντικείμενο που καλείται είναι τοπικό ή απομακρυσμένο</a:t>
            </a:r>
            <a:r>
              <a:rPr lang="en-US" altLang="el-GR" dirty="0" smtClean="0"/>
              <a:t>.</a:t>
            </a:r>
          </a:p>
          <a:p>
            <a:r>
              <a:rPr lang="el-GR" altLang="el-GR" dirty="0" smtClean="0"/>
              <a:t>Επίπεδο μεταφοράς (</a:t>
            </a:r>
            <a:r>
              <a:rPr lang="en-US" altLang="el-GR" dirty="0" smtClean="0"/>
              <a:t>Transport Layer</a:t>
            </a:r>
            <a:r>
              <a:rPr lang="el-GR" altLang="el-GR" dirty="0" smtClean="0"/>
              <a:t>)</a:t>
            </a:r>
            <a:r>
              <a:rPr lang="en-US" altLang="el-GR" dirty="0" smtClean="0"/>
              <a:t> – </a:t>
            </a:r>
            <a:r>
              <a:rPr lang="el-GR" altLang="el-GR" dirty="0" smtClean="0"/>
              <a:t>πακετάρει απομακρυσμένες κλήσεις, στέλνει μηνύματα μεταξύ των </a:t>
            </a:r>
            <a:r>
              <a:rPr lang="en-US" altLang="el-GR" dirty="0" smtClean="0"/>
              <a:t>stub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skeleton, </a:t>
            </a:r>
            <a:r>
              <a:rPr lang="el-GR" altLang="el-GR" dirty="0" smtClean="0"/>
              <a:t>και χειρίζεται την απομακρυσμένη διαχείριση μνήμης. </a:t>
            </a:r>
            <a:endParaRPr lang="en-US" altLang="el-GR" dirty="0" smtClean="0"/>
          </a:p>
          <a:p>
            <a:r>
              <a:rPr lang="el-GR" altLang="el-GR" dirty="0" smtClean="0"/>
              <a:t>Και τα δύο επίπεδα βρίσκονται εσωτερικά στο </a:t>
            </a:r>
            <a:r>
              <a:rPr lang="en-US" altLang="el-GR" dirty="0" smtClean="0"/>
              <a:t>java.net.</a:t>
            </a:r>
          </a:p>
        </p:txBody>
      </p:sp>
    </p:spTree>
    <p:extLst>
      <p:ext uri="{BB962C8B-B14F-4D97-AF65-F5344CB8AC3E}">
        <p14:creationId xmlns:p14="http://schemas.microsoft.com/office/powerpoint/2010/main" val="25220326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Μητρώο </a:t>
            </a:r>
            <a:r>
              <a:rPr lang="en-US" altLang="el-GR" dirty="0" smtClean="0"/>
              <a:t>RMI (RMI Registry)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Το μητρώο (</a:t>
            </a:r>
            <a:r>
              <a:rPr lang="en-US" altLang="el-GR" dirty="0" smtClean="0"/>
              <a:t>RMI registry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εφαρμογή στην πλευρά του </a:t>
            </a:r>
            <a:r>
              <a:rPr lang="en-US" altLang="el-GR" dirty="0" smtClean="0"/>
              <a:t>server</a:t>
            </a:r>
            <a:r>
              <a:rPr lang="el-GR" altLang="el-GR" dirty="0" smtClean="0"/>
              <a:t> που επιτρέπει σε </a:t>
            </a:r>
            <a:r>
              <a:rPr lang="en-US" altLang="el-GR" dirty="0" smtClean="0"/>
              <a:t>clients </a:t>
            </a:r>
            <a:r>
              <a:rPr lang="el-GR" altLang="el-GR" dirty="0" smtClean="0"/>
              <a:t>τις αναφορές σε απομακρυσμένα αντικείμενα </a:t>
            </a:r>
          </a:p>
          <a:p>
            <a:r>
              <a:rPr lang="el-GR" altLang="el-GR" dirty="0" smtClean="0"/>
              <a:t>Οι </a:t>
            </a:r>
            <a:r>
              <a:rPr lang="en-US" altLang="el-GR" dirty="0" smtClean="0"/>
              <a:t>Servers </a:t>
            </a:r>
            <a:r>
              <a:rPr lang="el-GR" altLang="el-GR" dirty="0" smtClean="0"/>
              <a:t>ονομάζουν και καταχωρούν τα αντικείμενα τους για να μπορούν να προσπελαστούν μέσω του </a:t>
            </a:r>
            <a:r>
              <a:rPr lang="en-US" altLang="el-GR" dirty="0" smtClean="0"/>
              <a:t>RMI Registry.</a:t>
            </a:r>
          </a:p>
          <a:p>
            <a:r>
              <a:rPr lang="el-GR" altLang="el-GR" dirty="0" smtClean="0"/>
              <a:t>Οι </a:t>
            </a:r>
            <a:r>
              <a:rPr lang="en-US" altLang="el-GR" dirty="0" smtClean="0"/>
              <a:t>Clients </a:t>
            </a:r>
            <a:r>
              <a:rPr lang="el-GR" altLang="el-GR" dirty="0" smtClean="0"/>
              <a:t>χρησιμοποιούν το όνομα για να αποκτήσουν αναφορές σε αυτά τα αντικείμενα μέσω του μητρώου </a:t>
            </a:r>
            <a:r>
              <a:rPr lang="en-US" altLang="el-GR" dirty="0" smtClean="0"/>
              <a:t>RMI .</a:t>
            </a:r>
          </a:p>
          <a:p>
            <a:r>
              <a:rPr lang="el-GR" altLang="el-GR" dirty="0" smtClean="0"/>
              <a:t>Το μητρώο - </a:t>
            </a:r>
            <a:r>
              <a:rPr lang="en-US" altLang="el-GR" dirty="0" smtClean="0"/>
              <a:t>registry (</a:t>
            </a:r>
            <a:r>
              <a:rPr lang="el-GR" altLang="el-GR" dirty="0" smtClean="0"/>
              <a:t>ξεκινά με την εντολή </a:t>
            </a:r>
            <a:r>
              <a:rPr lang="en-US" altLang="el-GR" dirty="0" smtClean="0"/>
              <a:t>rmiregistry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αποτελεί μια ξεχωριστή διεργασία στο μηχάνημα που τρέχει ο </a:t>
            </a:r>
            <a:r>
              <a:rPr lang="en-US" altLang="el-GR" dirty="0" smtClean="0"/>
              <a:t>server.</a:t>
            </a:r>
          </a:p>
        </p:txBody>
      </p:sp>
    </p:spTree>
    <p:extLst>
      <p:ext uri="{BB962C8B-B14F-4D97-AF65-F5344CB8AC3E}">
        <p14:creationId xmlns:p14="http://schemas.microsoft.com/office/powerpoint/2010/main" val="2536135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463800" y="4983163"/>
            <a:ext cx="4216400" cy="177958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2590800" y="5105400"/>
            <a:ext cx="2286000" cy="120173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sz="2000" dirty="0">
                <a:solidFill>
                  <a:schemeClr val="bg1"/>
                </a:solidFill>
                <a:latin typeface="+mn-lt"/>
              </a:rPr>
              <a:t>Registry</a:t>
            </a:r>
          </a:p>
          <a:p>
            <a:endParaRPr lang="en-US" altLang="el-GR" sz="2000" dirty="0">
              <a:solidFill>
                <a:srgbClr val="000000"/>
              </a:solidFill>
              <a:latin typeface="+mn-lt"/>
            </a:endParaRPr>
          </a:p>
          <a:p>
            <a:endParaRPr lang="en-US" altLang="el-GR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RMI Registry Architecture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blackWhite">
          <a:xfrm>
            <a:off x="330200" y="1633538"/>
            <a:ext cx="3073400" cy="29972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41325" y="1592263"/>
            <a:ext cx="190597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2"/>
                </a:solidFill>
                <a:latin typeface="+mn-lt"/>
              </a:rPr>
              <a:t>Java Virtual Machine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914400" y="2111375"/>
            <a:ext cx="1587500" cy="100806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914400" y="2247900"/>
            <a:ext cx="15494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2"/>
                </a:solidFill>
                <a:latin typeface="+mn-lt"/>
              </a:rPr>
              <a:t>Client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876800" y="1633538"/>
            <a:ext cx="3860800" cy="29972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016500" y="1592263"/>
            <a:ext cx="34290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2"/>
                </a:solidFill>
                <a:latin typeface="+mn-lt"/>
              </a:rPr>
              <a:t>Java Virtual Machine</a:t>
            </a: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1993900" y="3602038"/>
            <a:ext cx="1193800" cy="660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latin typeface="+mn-lt"/>
              </a:rPr>
              <a:t>Stub</a:t>
            </a:r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6489700" y="2078038"/>
            <a:ext cx="1955800" cy="965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705600" y="2111375"/>
            <a:ext cx="159861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latin typeface="+mn-lt"/>
              </a:rPr>
              <a:t>Remote Object</a:t>
            </a:r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5346700" y="3373438"/>
            <a:ext cx="1346200" cy="812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latin typeface="+mn-lt"/>
              </a:rPr>
              <a:t>Skeleton</a:t>
            </a: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284413" y="2933700"/>
            <a:ext cx="306387" cy="6556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6477000" y="2979738"/>
            <a:ext cx="457200" cy="533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2574925" y="6237288"/>
            <a:ext cx="405447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1"/>
                </a:solidFill>
                <a:latin typeface="+mn-lt"/>
              </a:rPr>
              <a:t>Java Virtual Machine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187700" y="5646738"/>
            <a:ext cx="185738" cy="3397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>
              <a:solidFill>
                <a:srgbClr val="000000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4267200" y="4198938"/>
            <a:ext cx="1600200" cy="1447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6934200" y="3411538"/>
            <a:ext cx="1511300" cy="965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2"/>
                </a:solidFill>
                <a:latin typeface="+mn-lt"/>
              </a:rPr>
              <a:t>Server</a:t>
            </a: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200400" y="3894138"/>
            <a:ext cx="2133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383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Δημιουργία εφαρμογών με το</a:t>
            </a:r>
            <a:r>
              <a:rPr lang="en-US" altLang="el-GR" sz="4000" dirty="0" smtClean="0"/>
              <a:t> RMI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l-GR" altLang="el-GR" sz="3600" dirty="0" smtClean="0"/>
              <a:t>Βήματα</a:t>
            </a:r>
            <a:r>
              <a:rPr lang="en-US" altLang="el-GR" sz="3600" dirty="0" smtClean="0"/>
              <a:t>:</a:t>
            </a:r>
          </a:p>
          <a:p>
            <a:pPr marL="990600" lvl="1" indent="-533400">
              <a:buFontTx/>
              <a:buAutoNum type="arabicPeriod"/>
            </a:pPr>
            <a:r>
              <a:rPr lang="el-GR" altLang="el-GR" sz="3200" dirty="0" smtClean="0"/>
              <a:t>Σχεδίαση και υλοποίηση των </a:t>
            </a:r>
            <a:r>
              <a:rPr lang="en-US" altLang="el-GR" sz="3200" dirty="0" smtClean="0"/>
              <a:t>Interfaces </a:t>
            </a:r>
            <a:r>
              <a:rPr lang="el-GR" altLang="el-GR" sz="3200" dirty="0" smtClean="0"/>
              <a:t>και των κλάσεων της κατανεμημένης εφαρμογής</a:t>
            </a:r>
            <a:r>
              <a:rPr lang="en-US" altLang="el-GR" sz="3200" dirty="0" smtClean="0"/>
              <a:t>. </a:t>
            </a:r>
          </a:p>
          <a:p>
            <a:pPr marL="990600" lvl="1" indent="-533400">
              <a:buFontTx/>
              <a:buAutoNum type="arabicPeriod"/>
            </a:pPr>
            <a:r>
              <a:rPr lang="el-GR" altLang="el-GR" sz="3200" dirty="0" smtClean="0"/>
              <a:t>Μεταγλώττιση των αρχείων και δημιουργία των στελεχών (</a:t>
            </a:r>
            <a:r>
              <a:rPr lang="en-US" altLang="el-GR" sz="3200" dirty="0" smtClean="0"/>
              <a:t>stubs</a:t>
            </a:r>
            <a:r>
              <a:rPr lang="el-GR" altLang="el-GR" sz="3200" dirty="0" smtClean="0"/>
              <a:t>)</a:t>
            </a:r>
            <a:r>
              <a:rPr lang="en-US" altLang="el-GR" sz="3200" dirty="0" smtClean="0"/>
              <a:t>. </a:t>
            </a:r>
          </a:p>
          <a:p>
            <a:pPr marL="990600" lvl="1" indent="-533400">
              <a:buFontTx/>
              <a:buAutoNum type="arabicPeriod"/>
            </a:pPr>
            <a:r>
              <a:rPr lang="el-GR" altLang="el-GR" sz="3200" dirty="0" smtClean="0"/>
              <a:t>Διάθεση των κλάσεων στο δίκτυο</a:t>
            </a:r>
            <a:r>
              <a:rPr lang="en-US" altLang="el-GR" sz="3200" dirty="0" smtClean="0"/>
              <a:t>. </a:t>
            </a:r>
          </a:p>
          <a:p>
            <a:pPr marL="990600" lvl="1" indent="-533400">
              <a:buFontTx/>
              <a:buAutoNum type="arabicPeriod"/>
            </a:pPr>
            <a:r>
              <a:rPr lang="el-GR" altLang="el-GR" sz="3200" dirty="0" smtClean="0"/>
              <a:t>Εκκίνηση της εφαρμογής</a:t>
            </a:r>
            <a:endParaRPr lang="en-US" altLang="el-GR" sz="3200" dirty="0" smtClean="0"/>
          </a:p>
        </p:txBody>
      </p:sp>
    </p:spTree>
    <p:extLst>
      <p:ext uri="{BB962C8B-B14F-4D97-AF65-F5344CB8AC3E}">
        <p14:creationId xmlns:p14="http://schemas.microsoft.com/office/powerpoint/2010/main" val="957736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/>
              <a:t>Σχεδίαση και υλοποίηση των στοιχείων της εφαρμογής</a:t>
            </a:r>
            <a:endParaRPr lang="en-US" altLang="el-GR" sz="4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3600" dirty="0" smtClean="0"/>
              <a:t>Περιλαμβάνει</a:t>
            </a:r>
            <a:r>
              <a:rPr lang="en-US" altLang="el-GR" sz="3600" dirty="0" smtClean="0"/>
              <a:t>:</a:t>
            </a:r>
            <a:r>
              <a:rPr lang="en-US" altLang="el-GR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l-GR" altLang="el-GR" sz="2400" b="1" dirty="0" smtClean="0"/>
              <a:t>Καθορισμός των </a:t>
            </a:r>
            <a:r>
              <a:rPr lang="en-US" altLang="el-GR" sz="2400" b="1" dirty="0" smtClean="0"/>
              <a:t>interfaces</a:t>
            </a:r>
            <a:r>
              <a:rPr lang="en-US" altLang="el-GR" sz="2400" dirty="0" smtClean="0"/>
              <a:t>: </a:t>
            </a:r>
            <a:r>
              <a:rPr lang="el-GR" altLang="el-GR" sz="2400" dirty="0" smtClean="0"/>
              <a:t>μια απομακρυσμένη διεπαφή -</a:t>
            </a:r>
            <a:r>
              <a:rPr lang="en-US" altLang="el-GR" sz="2400" dirty="0" smtClean="0"/>
              <a:t> interface </a:t>
            </a:r>
            <a:r>
              <a:rPr lang="el-GR" altLang="el-GR" sz="2400" dirty="0" smtClean="0"/>
              <a:t>προσδιορίζει τις μεθόδους που μπορεί να καλέσει από μακριά ο</a:t>
            </a:r>
            <a:r>
              <a:rPr lang="en-US" altLang="el-GR" sz="2400" dirty="0" smtClean="0"/>
              <a:t> client. </a:t>
            </a:r>
          </a:p>
          <a:p>
            <a:pPr lvl="1">
              <a:lnSpc>
                <a:spcPct val="90000"/>
              </a:lnSpc>
            </a:pPr>
            <a:r>
              <a:rPr lang="el-GR" altLang="el-GR" sz="2400" b="1" dirty="0" smtClean="0"/>
              <a:t>Υλοποίηση των απομακρυσμένων αντικειμένων</a:t>
            </a:r>
            <a:r>
              <a:rPr lang="en-US" altLang="el-GR" sz="2400" dirty="0" smtClean="0"/>
              <a:t>: </a:t>
            </a:r>
            <a:r>
              <a:rPr lang="el-GR" altLang="el-GR" sz="2400" dirty="0" smtClean="0"/>
              <a:t>Τα απομακρυσμένα αντικείμενα υλοποιούν ένα ή περισσότερα απομακρυσμένα </a:t>
            </a:r>
            <a:r>
              <a:rPr lang="en-US" altLang="el-GR" sz="2400" dirty="0" smtClean="0"/>
              <a:t>interfaces. </a:t>
            </a:r>
            <a:r>
              <a:rPr lang="el-GR" altLang="el-GR" sz="2400" dirty="0" smtClean="0"/>
              <a:t>Οι κλάσεις μπορεί να περιλαμβάνουν υλοποιήσεις των διεπαφών και άλλες μεθόδους (διαθέσιμες μόνο τοπικά). </a:t>
            </a:r>
            <a:endParaRPr lang="en-US" altLang="el-GR" sz="2400" dirty="0" smtClean="0"/>
          </a:p>
          <a:p>
            <a:pPr lvl="1">
              <a:lnSpc>
                <a:spcPct val="90000"/>
              </a:lnSpc>
            </a:pPr>
            <a:r>
              <a:rPr lang="el-GR" altLang="el-GR" sz="2400" b="1" dirty="0" smtClean="0"/>
              <a:t>Υλοποίηση των </a:t>
            </a:r>
            <a:r>
              <a:rPr lang="en-US" altLang="el-GR" sz="2400" b="1" dirty="0" smtClean="0"/>
              <a:t>clients</a:t>
            </a:r>
            <a:r>
              <a:rPr lang="en-US" altLang="el-GR" sz="2400" dirty="0" smtClean="0"/>
              <a:t>: </a:t>
            </a:r>
            <a:r>
              <a:rPr lang="el-GR" altLang="el-GR" sz="2400" dirty="0" smtClean="0"/>
              <a:t>οι </a:t>
            </a:r>
            <a:r>
              <a:rPr lang="en-US" altLang="el-GR" sz="2400" dirty="0" smtClean="0"/>
              <a:t>Clients </a:t>
            </a:r>
            <a:r>
              <a:rPr lang="el-GR" altLang="el-GR" sz="2400" dirty="0" smtClean="0"/>
              <a:t>χρησιμοποιούν απομακρυσμένα αντικείμενα οποιαδήποτε στιγμή από τη στιγμή που αυτά έχουν υλοποιηθεί. 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121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Μεταγλώττιση των αρχείων και δημιουργία των στελεχών - </a:t>
            </a:r>
            <a:r>
              <a:rPr lang="en-US" altLang="el-GR" sz="3200" dirty="0" smtClean="0"/>
              <a:t>stubs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l-GR" sz="3600" dirty="0" smtClean="0"/>
              <a:t> </a:t>
            </a:r>
          </a:p>
          <a:p>
            <a:pPr lvl="1"/>
            <a:r>
              <a:rPr lang="el-GR" altLang="el-GR" dirty="0" smtClean="0"/>
              <a:t>Χρήση του </a:t>
            </a:r>
            <a:r>
              <a:rPr lang="en-US" altLang="el-GR" dirty="0" smtClean="0"/>
              <a:t>javac </a:t>
            </a:r>
            <a:r>
              <a:rPr lang="el-GR" altLang="el-GR" dirty="0" smtClean="0"/>
              <a:t>για μεταγλώττιση των κλάσεων που με τη σειρά τους χρησιμοποιούν τα </a:t>
            </a:r>
            <a:r>
              <a:rPr lang="en-US" altLang="el-GR" dirty="0" smtClean="0"/>
              <a:t>interfaces </a:t>
            </a:r>
            <a:r>
              <a:rPr lang="el-GR" altLang="el-GR" dirty="0" smtClean="0"/>
              <a:t>τις κλάσεις του </a:t>
            </a:r>
            <a:r>
              <a:rPr lang="en-US" altLang="el-GR" dirty="0" smtClean="0"/>
              <a:t>server </a:t>
            </a:r>
            <a:r>
              <a:rPr lang="el-GR" altLang="el-GR" dirty="0" smtClean="0"/>
              <a:t>και τις κλάσεις του </a:t>
            </a:r>
            <a:r>
              <a:rPr lang="en-US" altLang="el-GR" dirty="0" smtClean="0"/>
              <a:t>client. </a:t>
            </a:r>
          </a:p>
          <a:p>
            <a:pPr lvl="1"/>
            <a:r>
              <a:rPr lang="el-GR" altLang="el-GR" dirty="0" smtClean="0"/>
              <a:t>Χρήση του </a:t>
            </a:r>
            <a:r>
              <a:rPr lang="en-US" altLang="el-GR" dirty="0" smtClean="0"/>
              <a:t>compiler </a:t>
            </a:r>
            <a:r>
              <a:rPr lang="en-US" altLang="el-GR" b="1" dirty="0" smtClean="0"/>
              <a:t>rmic</a:t>
            </a:r>
            <a:r>
              <a:rPr lang="en-US" altLang="el-GR" dirty="0" smtClean="0"/>
              <a:t> (</a:t>
            </a:r>
            <a:r>
              <a:rPr lang="el-GR" altLang="el-GR" dirty="0" smtClean="0"/>
              <a:t>αυτόματα από την έκδοση 1.4 ) για τη δημιουργία στελεχών </a:t>
            </a:r>
            <a:r>
              <a:rPr lang="en-US" altLang="el-GR" dirty="0" smtClean="0"/>
              <a:t>stubs </a:t>
            </a:r>
            <a:r>
              <a:rPr lang="el-GR" altLang="el-GR" dirty="0" smtClean="0"/>
              <a:t>για απομακρυσμένα αντικείμενα. Το </a:t>
            </a:r>
            <a:r>
              <a:rPr lang="en-US" altLang="el-GR" dirty="0" smtClean="0"/>
              <a:t>RMI </a:t>
            </a:r>
            <a:r>
              <a:rPr lang="el-GR" altLang="el-GR" dirty="0" smtClean="0"/>
              <a:t>χρησιμοποιεί τα στελέχη των απομακρυσμένων κλάσεων σαν ενδιάμεσους (</a:t>
            </a:r>
            <a:r>
              <a:rPr lang="en-US" altLang="el-GR" dirty="0" smtClean="0"/>
              <a:t>proxy</a:t>
            </a:r>
            <a:r>
              <a:rPr lang="el-GR" altLang="el-GR" dirty="0" smtClean="0"/>
              <a:t>) όταν οι </a:t>
            </a:r>
            <a:r>
              <a:rPr lang="en-US" altLang="el-GR" dirty="0" smtClean="0"/>
              <a:t>clients </a:t>
            </a:r>
            <a:r>
              <a:rPr lang="el-GR" altLang="el-GR" dirty="0" smtClean="0"/>
              <a:t>επικοινωνούν με ένα συγκεκριμένο αντικείμενο. </a:t>
            </a:r>
          </a:p>
          <a:p>
            <a:pPr lvl="1"/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26987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/>
              <a:t>Θέτουμε τις κλάσεις διαθέσιμες και ξεκινάμε την εφαρμογή</a:t>
            </a:r>
            <a:endParaRPr lang="en-US" altLang="el-GR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3600" dirty="0" smtClean="0"/>
              <a:t>Κάνουμε τις κλάσεις διαθέσιμες</a:t>
            </a:r>
            <a:r>
              <a:rPr lang="en-US" altLang="el-GR" sz="3600" dirty="0" smtClean="0"/>
              <a:t>:</a:t>
            </a:r>
          </a:p>
          <a:p>
            <a:pPr lvl="1"/>
            <a:r>
              <a:rPr lang="el-GR" altLang="el-GR" dirty="0" smtClean="0"/>
              <a:t>Σε κάθε βήμα κάνουμε τις κλάσεις διαθέσιμες όπως και τα </a:t>
            </a:r>
            <a:r>
              <a:rPr lang="en-US" altLang="el-GR" dirty="0" smtClean="0"/>
              <a:t>interfaces, stubs, </a:t>
            </a:r>
            <a:r>
              <a:rPr lang="el-GR" altLang="el-GR" dirty="0" smtClean="0"/>
              <a:t>προσβάσιμα μέσω </a:t>
            </a:r>
            <a:r>
              <a:rPr lang="en-US" altLang="el-GR" dirty="0" smtClean="0"/>
              <a:t>Web server. </a:t>
            </a:r>
          </a:p>
          <a:p>
            <a:r>
              <a:rPr lang="el-GR" altLang="el-GR" b="1" dirty="0" smtClean="0"/>
              <a:t>Εκκίνηση </a:t>
            </a:r>
            <a:endParaRPr lang="en-US" altLang="el-GR" b="1" dirty="0" smtClean="0"/>
          </a:p>
          <a:p>
            <a:pPr lvl="1"/>
            <a:r>
              <a:rPr lang="el-GR" altLang="el-GR" dirty="0" smtClean="0"/>
              <a:t>Ξεκινάμε το </a:t>
            </a:r>
            <a:r>
              <a:rPr lang="en-US" altLang="el-GR" dirty="0" smtClean="0"/>
              <a:t>registry (rmiregistry) , </a:t>
            </a:r>
            <a:r>
              <a:rPr lang="el-GR" altLang="el-GR" dirty="0" smtClean="0"/>
              <a:t>το</a:t>
            </a:r>
            <a:r>
              <a:rPr lang="en-US" altLang="el-GR" dirty="0" smtClean="0"/>
              <a:t> server, </a:t>
            </a:r>
            <a:r>
              <a:rPr lang="el-GR" altLang="el-GR" dirty="0" smtClean="0"/>
              <a:t>και τον </a:t>
            </a:r>
            <a:r>
              <a:rPr lang="en-US" altLang="el-GR" dirty="0" smtClean="0"/>
              <a:t>client. </a:t>
            </a:r>
          </a:p>
        </p:txBody>
      </p:sp>
    </p:spTree>
    <p:extLst>
      <p:ext uri="{BB962C8B-B14F-4D97-AF65-F5344CB8AC3E}">
        <p14:creationId xmlns:p14="http://schemas.microsoft.com/office/powerpoint/2010/main" val="2763492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Επικοινωνία μέσω δικτύου</a:t>
            </a:r>
            <a:endParaRPr lang="en-US" alt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/>
              <a:t>Client Server computing (sockets)</a:t>
            </a:r>
          </a:p>
          <a:p>
            <a:r>
              <a:rPr lang="en-US" altLang="el-GR" dirty="0" smtClean="0"/>
              <a:t>Remote Procedure Calls</a:t>
            </a:r>
          </a:p>
          <a:p>
            <a:r>
              <a:rPr lang="en-US" altLang="el-GR" dirty="0" smtClean="0"/>
              <a:t>Remote Method Invocation (Java)</a:t>
            </a:r>
          </a:p>
        </p:txBody>
      </p:sp>
    </p:spTree>
    <p:extLst>
      <p:ext uri="{BB962C8B-B14F-4D97-AF65-F5344CB8AC3E}">
        <p14:creationId xmlns:p14="http://schemas.microsoft.com/office/powerpoint/2010/main" val="24276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 dirty="0" smtClean="0"/>
              <a:t>Java RMI - </a:t>
            </a:r>
            <a:r>
              <a:rPr lang="el-GR" altLang="el-GR" sz="4000" dirty="0" smtClean="0"/>
              <a:t>παράδειγμα</a:t>
            </a:r>
            <a:endParaRPr lang="en-US" altLang="el-GR" sz="40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Τα αρχεία που απαιτούνται για τη δημιουργία μιας εφαρμογής είναι</a:t>
            </a:r>
            <a:r>
              <a:rPr lang="en-US" altLang="el-GR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/>
              <a:t>Ένα απομακρυσμένο </a:t>
            </a:r>
            <a:r>
              <a:rPr lang="en-US" altLang="el-GR" sz="2400" b="1" dirty="0" smtClean="0"/>
              <a:t>interface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καθορίζει μια διεπαφή που παρέχεται από την υπηρεσία</a:t>
            </a:r>
            <a:r>
              <a:rPr lang="en-US" altLang="el-GR" sz="2400" dirty="0" smtClean="0"/>
              <a:t>. </a:t>
            </a:r>
            <a:r>
              <a:rPr lang="el-GR" altLang="el-GR" sz="2400" dirty="0" smtClean="0"/>
              <a:t>Συνήθως είναι μια δήλωση μιας γραμμής που προσδιορίζει την λειτουργία της υπηρεσίας </a:t>
            </a:r>
            <a:r>
              <a:rPr lang="en-US" altLang="el-GR" sz="2400" dirty="0" smtClean="0"/>
              <a:t>specifies the service function (</a:t>
            </a:r>
            <a:r>
              <a:rPr lang="en-US" altLang="el-GR" sz="2400" b="1" dirty="0" smtClean="0"/>
              <a:t>HelloInterface.java)</a:t>
            </a:r>
            <a:r>
              <a:rPr lang="en-US" altLang="el-GR" sz="2400" dirty="0" smtClean="0"/>
              <a:t>. </a:t>
            </a:r>
            <a:endParaRPr lang="el-GR" altLang="el-GR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/>
              <a:t>Ένα απομακρυσμένο αντικείμενο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(</a:t>
            </a:r>
            <a:r>
              <a:rPr lang="en-US" altLang="el-GR" sz="2400" b="1" dirty="0" smtClean="0"/>
              <a:t>remote object</a:t>
            </a:r>
            <a:r>
              <a:rPr lang="el-GR" altLang="el-GR" sz="2400" b="1" dirty="0" smtClean="0"/>
              <a:t>)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υλοποιεί την απομακρυσμένη υπηρεσία. Περιέχει τον </a:t>
            </a:r>
            <a:r>
              <a:rPr lang="en-US" altLang="el-GR" sz="2400" dirty="0" smtClean="0"/>
              <a:t>constructor </a:t>
            </a:r>
            <a:r>
              <a:rPr lang="el-GR" altLang="el-GR" sz="2400" dirty="0" smtClean="0"/>
              <a:t>και τις απαιτούμενες συναρτήσεις</a:t>
            </a:r>
            <a:r>
              <a:rPr lang="en-US" altLang="el-GR" sz="2400" dirty="0" smtClean="0"/>
              <a:t>. (</a:t>
            </a:r>
            <a:r>
              <a:rPr lang="en-US" altLang="el-GR" sz="2400" b="1" dirty="0" smtClean="0"/>
              <a:t>Hello.java)</a:t>
            </a:r>
            <a:endParaRPr lang="en-US" altLang="el-GR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/>
              <a:t>Ένας </a:t>
            </a:r>
            <a:r>
              <a:rPr lang="en-US" altLang="el-GR" sz="2400" b="1" dirty="0" smtClean="0"/>
              <a:t>client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καλεί την απομακρυσμένη μέθοδο. </a:t>
            </a:r>
            <a:r>
              <a:rPr lang="en-US" altLang="el-GR" sz="2400" dirty="0" smtClean="0"/>
              <a:t>(</a:t>
            </a:r>
            <a:r>
              <a:rPr lang="en-US" altLang="el-GR" sz="2400" b="1" dirty="0" smtClean="0"/>
              <a:t>HelloClient.java)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/>
              <a:t>Ο </a:t>
            </a:r>
            <a:r>
              <a:rPr lang="en-US" altLang="el-GR" sz="2400" b="1" dirty="0" smtClean="0"/>
              <a:t>server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προσφέρει την απομακρυσμένη υπηρεσία, εγκαθιστά το </a:t>
            </a:r>
            <a:r>
              <a:rPr lang="en-US" altLang="el-GR" sz="2400" dirty="0" smtClean="0"/>
              <a:t>security manager </a:t>
            </a:r>
            <a:r>
              <a:rPr lang="el-GR" altLang="el-GR" sz="2400" dirty="0" smtClean="0"/>
              <a:t>και συνδέεται με το </a:t>
            </a:r>
            <a:r>
              <a:rPr lang="en-US" altLang="el-GR" sz="2400" dirty="0" smtClean="0"/>
              <a:t>rmiregistry </a:t>
            </a:r>
            <a:r>
              <a:rPr lang="el-GR" altLang="el-GR" sz="2400" dirty="0" smtClean="0"/>
              <a:t>με ένα στιγμιότυπο της υπηρεσίας με το όνομα του απομακρυσμένου αντικειμένου</a:t>
            </a:r>
            <a:r>
              <a:rPr lang="en-US" altLang="el-GR" sz="2400" dirty="0" smtClean="0"/>
              <a:t>. (</a:t>
            </a:r>
            <a:r>
              <a:rPr lang="en-US" altLang="el-GR" sz="2400" b="1" dirty="0" smtClean="0"/>
              <a:t>HelloServer.java</a:t>
            </a:r>
            <a:r>
              <a:rPr lang="en-US" altLang="el-G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12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HelloInterface.java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l-GR" dirty="0" smtClean="0"/>
              <a:t>import java.rmi.*;</a:t>
            </a:r>
          </a:p>
          <a:p>
            <a:pPr marL="0" indent="0">
              <a:buFontTx/>
              <a:buNone/>
            </a:pPr>
            <a:endParaRPr lang="en-US" altLang="el-GR" dirty="0" smtClean="0"/>
          </a:p>
          <a:p>
            <a:pPr marL="0" indent="0">
              <a:buFontTx/>
              <a:buNone/>
            </a:pPr>
            <a:r>
              <a:rPr lang="en-US" altLang="el-GR" dirty="0" smtClean="0"/>
              <a:t>public interface HelloInterface extends Remote {</a:t>
            </a:r>
          </a:p>
          <a:p>
            <a:pPr marL="0" indent="0">
              <a:buFontTx/>
              <a:buNone/>
            </a:pPr>
            <a:r>
              <a:rPr lang="en-US" altLang="el-GR" dirty="0" smtClean="0"/>
              <a:t>  public String say(String msg) throws RemoteException;</a:t>
            </a:r>
          </a:p>
          <a:p>
            <a:pPr marL="0" indent="0">
              <a:buFontTx/>
              <a:buNone/>
            </a:pPr>
            <a:r>
              <a:rPr lang="en-US" altLang="el-GR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13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 dirty="0" smtClean="0"/>
              <a:t>Hello.java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import java.rmi.*;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import java.rmi.server.*;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public class Hello extends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                   UnicastRemoteObject implements HelloInterface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  private String message;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l-GR" sz="24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  public Hello(String msg) throws RemoteException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    message = msg;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  } public String say(String m) throws RemoteException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    // return input message - reversing input and suffixing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    // our standard message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    return new StringBuffer(m).reverse().toString() + "\n" + message;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  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}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2106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HelloClient.java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import java.rmi.*;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l-GR" sz="20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public class HelloClient 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public static void main(String args[])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String path = "//localhost/Hello";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try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if (args.length &lt; 1)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  System.out.println("usage: java HelloClient &lt;host:port&gt; &lt;string&gt; ... \n");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} else path = "//" + args[0] + "/Hello";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HelloInterface hello =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  (HelloInterface) Naming.lookup(path);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for (int i = 0; i &lt; args.length; ++i)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  System.out.println(hello.say(args[i]));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} catch(Exception e)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  System.out.println("HelloClient exception: " + e);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719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HelloServer.java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import java.rmi.*;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import java.rmi.server.*;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l-GR" sz="20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public class HelloServer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public static void main(String args[])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// Create and install a security manager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if (System.getSecurityManager() == null)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System.setSecurityManager(new RMISecurityManager());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try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  Naming.rebind("Hello", new Hello("Hello, world!"));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  System.out.println("server is running...");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} catch (Exception e) {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  System.out.println("Hello server failed:" + e.getMessage());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  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  }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0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363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Βήματα </a:t>
            </a:r>
            <a:r>
              <a:rPr lang="en-US" altLang="el-GR" sz="4000" dirty="0" smtClean="0"/>
              <a:t>RMI </a:t>
            </a:r>
            <a:r>
              <a:rPr lang="el-GR" altLang="el-GR" sz="4000" dirty="0" smtClean="0"/>
              <a:t>εφαρμογής-παράδειγμα:</a:t>
            </a:r>
            <a:endParaRPr lang="en-US" altLang="el-GR" sz="40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altLang="el-GR" b="1" dirty="0" smtClean="0"/>
              <a:t>Δημιουργία των αρχείων</a:t>
            </a:r>
            <a:r>
              <a:rPr lang="en-US" altLang="el-GR" b="1" dirty="0" smtClean="0"/>
              <a:t>: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l-GR" sz="2400" b="1" dirty="0" smtClean="0"/>
              <a:t>Interface - </a:t>
            </a:r>
            <a:r>
              <a:rPr lang="en-US" altLang="el-GR" sz="2400" dirty="0" smtClean="0"/>
              <a:t>HelloInterface.java</a:t>
            </a:r>
            <a:endParaRPr lang="en-US" altLang="el-GR" sz="2400" b="1" dirty="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l-GR" altLang="el-GR" sz="2400" b="1" dirty="0" smtClean="0"/>
              <a:t>Κλάση υλοποίησης</a:t>
            </a:r>
            <a:r>
              <a:rPr lang="en-US" altLang="el-GR" sz="2400" b="1" dirty="0" smtClean="0"/>
              <a:t> – </a:t>
            </a:r>
            <a:r>
              <a:rPr lang="en-US" altLang="el-GR" sz="2400" dirty="0" smtClean="0"/>
              <a:t>Hello.java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l-GR" sz="2400" b="1" dirty="0" smtClean="0"/>
              <a:t>Client</a:t>
            </a:r>
            <a:r>
              <a:rPr lang="en-US" altLang="el-GR" sz="2400" dirty="0" smtClean="0"/>
              <a:t> – HelloClient.java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l-GR" sz="2400" b="1" dirty="0" smtClean="0"/>
              <a:t>Server</a:t>
            </a:r>
            <a:r>
              <a:rPr lang="en-US" altLang="el-GR" sz="2400" dirty="0" smtClean="0"/>
              <a:t> – HelloServer.java</a:t>
            </a:r>
          </a:p>
          <a:p>
            <a:pPr>
              <a:lnSpc>
                <a:spcPct val="80000"/>
              </a:lnSpc>
            </a:pPr>
            <a:r>
              <a:rPr lang="el-GR" altLang="el-GR" b="1" dirty="0" smtClean="0"/>
              <a:t>Μεταγλώττιση</a:t>
            </a:r>
            <a:endParaRPr lang="en-US" altLang="el-GR" b="1" dirty="0" smtClean="0"/>
          </a:p>
          <a:p>
            <a:pPr>
              <a:lnSpc>
                <a:spcPct val="80000"/>
              </a:lnSpc>
            </a:pPr>
            <a:r>
              <a:rPr lang="en-US" altLang="el-GR" dirty="0" smtClean="0"/>
              <a:t>   </a:t>
            </a:r>
            <a:r>
              <a:rPr lang="en-US" altLang="el-GR" b="1" dirty="0" smtClean="0"/>
              <a:t> javac</a:t>
            </a:r>
            <a:r>
              <a:rPr lang="en-US" altLang="el-GR" dirty="0" smtClean="0"/>
              <a:t> Hello.java  HelloClient.java  HelloInterface.java  HelloServer.java</a:t>
            </a:r>
          </a:p>
          <a:p>
            <a:pPr>
              <a:lnSpc>
                <a:spcPct val="80000"/>
              </a:lnSpc>
            </a:pPr>
            <a:r>
              <a:rPr lang="el-GR" altLang="el-GR" b="1" dirty="0" smtClean="0"/>
              <a:t>Δημιουργία στελέχους (</a:t>
            </a:r>
            <a:r>
              <a:rPr lang="en-US" altLang="el-GR" b="1" dirty="0" smtClean="0"/>
              <a:t>Stub</a:t>
            </a:r>
            <a:r>
              <a:rPr lang="el-GR" altLang="el-GR" b="1" dirty="0" smtClean="0"/>
              <a:t>) στον </a:t>
            </a:r>
            <a:r>
              <a:rPr lang="en-US" altLang="el-GR" b="1" dirty="0" smtClean="0"/>
              <a:t>client </a:t>
            </a:r>
            <a:r>
              <a:rPr lang="el-GR" altLang="el-GR" b="1" dirty="0" smtClean="0"/>
              <a:t>και σκελετού </a:t>
            </a:r>
            <a:r>
              <a:rPr lang="en-US" altLang="el-GR" b="1" dirty="0" smtClean="0"/>
              <a:t>(skeleton) </a:t>
            </a:r>
          </a:p>
          <a:p>
            <a:pPr>
              <a:lnSpc>
                <a:spcPct val="80000"/>
              </a:lnSpc>
            </a:pPr>
            <a:r>
              <a:rPr lang="en-US" altLang="el-GR" b="1" dirty="0" smtClean="0"/>
              <a:t>rmic</a:t>
            </a:r>
            <a:r>
              <a:rPr lang="en-US" altLang="el-GR" dirty="0" smtClean="0"/>
              <a:t> Hello</a:t>
            </a:r>
          </a:p>
        </p:txBody>
      </p:sp>
    </p:spTree>
    <p:extLst>
      <p:ext uri="{BB962C8B-B14F-4D97-AF65-F5344CB8AC3E}">
        <p14:creationId xmlns:p14="http://schemas.microsoft.com/office/powerpoint/2010/main" val="168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/>
              <a:t>Βήματα για μια</a:t>
            </a:r>
            <a:r>
              <a:rPr lang="en-US" altLang="el-GR" sz="4000" dirty="0" smtClean="0"/>
              <a:t> RMI </a:t>
            </a:r>
            <a:r>
              <a:rPr lang="el-GR" altLang="el-GR" sz="4000" dirty="0" smtClean="0"/>
              <a:t>εφαρμογή </a:t>
            </a:r>
            <a:r>
              <a:rPr lang="en-US" altLang="el-GR" sz="4000" dirty="0" smtClean="0"/>
              <a:t>- Example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l-GR" altLang="el-GR" dirty="0" smtClean="0"/>
              <a:t>Εκκίνηση του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RMI registry</a:t>
            </a:r>
            <a:r>
              <a:rPr lang="en-US" altLang="el-GR" dirty="0" smtClean="0"/>
              <a:t> (</a:t>
            </a:r>
            <a:r>
              <a:rPr lang="el-GR" altLang="el-GR" dirty="0" smtClean="0"/>
              <a:t>σε ξεχωριστό παράθυρο</a:t>
            </a:r>
            <a:r>
              <a:rPr lang="en-US" altLang="el-GR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el-GR" dirty="0" smtClean="0"/>
              <a:t>    </a:t>
            </a:r>
            <a:r>
              <a:rPr lang="en-US" altLang="el-GR" b="1" dirty="0" smtClean="0"/>
              <a:t>rmiregistry &amp;</a:t>
            </a:r>
          </a:p>
          <a:p>
            <a:pPr>
              <a:lnSpc>
                <a:spcPct val="80000"/>
              </a:lnSpc>
            </a:pPr>
            <a:r>
              <a:rPr lang="en-US" altLang="el-GR" dirty="0" smtClean="0"/>
              <a:t>    (</a:t>
            </a:r>
            <a:r>
              <a:rPr lang="el-GR" altLang="el-GR" dirty="0" smtClean="0"/>
              <a:t>σταματήστε το όταν έχετε τελειώσει</a:t>
            </a:r>
            <a:r>
              <a:rPr lang="en-US" altLang="el-GR" dirty="0" smtClean="0"/>
              <a:t>)</a:t>
            </a:r>
            <a:endParaRPr lang="en-US" altLang="el-GR" b="1" dirty="0" smtClean="0"/>
          </a:p>
          <a:p>
            <a:pPr>
              <a:lnSpc>
                <a:spcPct val="80000"/>
              </a:lnSpc>
            </a:pPr>
            <a:r>
              <a:rPr lang="el-GR" altLang="el-GR" dirty="0" smtClean="0"/>
              <a:t>Εκκίνηση του </a:t>
            </a:r>
            <a:r>
              <a:rPr lang="en-US" altLang="el-GR" b="1" dirty="0" smtClean="0"/>
              <a:t>server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μαζί με το αρχείο για το </a:t>
            </a:r>
            <a:r>
              <a:rPr lang="en-US" altLang="el-GR" dirty="0" smtClean="0"/>
              <a:t>security  policy</a:t>
            </a:r>
          </a:p>
          <a:p>
            <a:pPr>
              <a:lnSpc>
                <a:spcPct val="80000"/>
              </a:lnSpc>
            </a:pPr>
            <a:r>
              <a:rPr lang="en-US" altLang="el-GR" dirty="0" smtClean="0"/>
              <a:t>    </a:t>
            </a:r>
            <a:r>
              <a:rPr lang="en-US" altLang="el-GR" b="1" dirty="0" smtClean="0"/>
              <a:t>java -Djava.security.policy=policy HelloServer</a:t>
            </a:r>
          </a:p>
          <a:p>
            <a:pPr>
              <a:lnSpc>
                <a:spcPct val="80000"/>
              </a:lnSpc>
            </a:pPr>
            <a:r>
              <a:rPr lang="en-US" altLang="el-GR" dirty="0" smtClean="0"/>
              <a:t>    </a:t>
            </a:r>
            <a:r>
              <a:rPr lang="el-GR" altLang="el-GR" dirty="0" smtClean="0"/>
              <a:t>ή χωρίς </a:t>
            </a:r>
            <a:r>
              <a:rPr lang="en-US" altLang="el-GR" dirty="0" smtClean="0"/>
              <a:t>security policy</a:t>
            </a:r>
          </a:p>
          <a:p>
            <a:pPr>
              <a:lnSpc>
                <a:spcPct val="80000"/>
              </a:lnSpc>
            </a:pPr>
            <a:r>
              <a:rPr lang="en-US" altLang="el-GR" dirty="0" smtClean="0"/>
              <a:t>    </a:t>
            </a:r>
            <a:r>
              <a:rPr lang="en-US" altLang="el-GR" b="1" dirty="0" smtClean="0"/>
              <a:t>java HelloServer</a:t>
            </a:r>
            <a:endParaRPr lang="en-US" altLang="el-GR" dirty="0" smtClean="0"/>
          </a:p>
          <a:p>
            <a:pPr>
              <a:lnSpc>
                <a:spcPct val="80000"/>
              </a:lnSpc>
            </a:pPr>
            <a:r>
              <a:rPr lang="el-GR" altLang="el-GR" dirty="0" smtClean="0"/>
              <a:t>Τρέξτε τον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client</a:t>
            </a:r>
            <a:r>
              <a:rPr lang="en-US" altLang="el-GR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altLang="el-GR" dirty="0" smtClean="0"/>
              <a:t>    </a:t>
            </a:r>
            <a:r>
              <a:rPr lang="en-US" altLang="el-GR" b="1" dirty="0" smtClean="0"/>
              <a:t>java HelloClient</a:t>
            </a:r>
          </a:p>
        </p:txBody>
      </p:sp>
    </p:spTree>
    <p:extLst>
      <p:ext uri="{BB962C8B-B14F-4D97-AF65-F5344CB8AC3E}">
        <p14:creationId xmlns:p14="http://schemas.microsoft.com/office/powerpoint/2010/main" val="41578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463800" y="4983163"/>
            <a:ext cx="4216400" cy="177958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590800" y="5103813"/>
            <a:ext cx="2286000" cy="12017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sz="2000" dirty="0">
                <a:solidFill>
                  <a:schemeClr val="bg1"/>
                </a:solidFill>
                <a:latin typeface="+mj-lt"/>
              </a:rPr>
              <a:t>Registry</a:t>
            </a:r>
          </a:p>
          <a:p>
            <a:endParaRPr lang="en-US" altLang="el-GR" sz="2000" dirty="0">
              <a:solidFill>
                <a:srgbClr val="000000"/>
              </a:solidFill>
            </a:endParaRPr>
          </a:p>
          <a:p>
            <a:endParaRPr lang="en-US" altLang="el-GR" sz="2000" dirty="0">
              <a:solidFill>
                <a:srgbClr val="000000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RMI </a:t>
            </a:r>
            <a:r>
              <a:rPr lang="el-GR" altLang="el-GR" dirty="0" smtClean="0"/>
              <a:t>βήματα</a:t>
            </a:r>
            <a:endParaRPr lang="en-US" altLang="el-GR" dirty="0" smtClean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30200" y="1633538"/>
            <a:ext cx="3073400" cy="29972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41325" y="1592263"/>
            <a:ext cx="190597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2"/>
                </a:solidFill>
                <a:latin typeface="+mn-lt"/>
              </a:rPr>
              <a:t>Java Virtual Machine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914400" y="2111375"/>
            <a:ext cx="1587500" cy="100806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914400" y="2247900"/>
            <a:ext cx="15494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2"/>
                </a:solidFill>
                <a:latin typeface="+mn-lt"/>
              </a:rPr>
              <a:t>Client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4876800" y="1633538"/>
            <a:ext cx="3860800" cy="29972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016500" y="1592263"/>
            <a:ext cx="34290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2"/>
                </a:solidFill>
                <a:latin typeface="+mn-lt"/>
              </a:rPr>
              <a:t>Java Virtual Machine</a:t>
            </a:r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1993900" y="3602038"/>
            <a:ext cx="1193800" cy="660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latin typeface="+mn-lt"/>
              </a:rPr>
              <a:t>Stub</a:t>
            </a:r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6489700" y="2078038"/>
            <a:ext cx="1955800" cy="965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6705600" y="2111375"/>
            <a:ext cx="159861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latin typeface="+mn-lt"/>
              </a:rPr>
              <a:t>Remote Object</a:t>
            </a:r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5346700" y="3373438"/>
            <a:ext cx="1346200" cy="812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latin typeface="+mn-lt"/>
              </a:rPr>
              <a:t>Skeleton</a:t>
            </a:r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>
            <a:off x="2284413" y="2933700"/>
            <a:ext cx="306387" cy="6556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70000" name="Line 16"/>
          <p:cNvSpPr>
            <a:spLocks noChangeShapeType="1"/>
          </p:cNvSpPr>
          <p:nvPr/>
        </p:nvSpPr>
        <p:spPr bwMode="auto">
          <a:xfrm flipH="1">
            <a:off x="6477000" y="2979738"/>
            <a:ext cx="457200" cy="533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574925" y="6237288"/>
            <a:ext cx="405447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1"/>
                </a:solidFill>
              </a:rPr>
              <a:t>Java Virtual Machine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178175" y="5624513"/>
            <a:ext cx="185738" cy="3397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l-GR" altLang="el-GR" dirty="0">
              <a:solidFill>
                <a:srgbClr val="000000"/>
              </a:solidFill>
            </a:endParaRP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6934200" y="3411538"/>
            <a:ext cx="1511300" cy="965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l-GR" dirty="0">
                <a:solidFill>
                  <a:schemeClr val="bg2"/>
                </a:solidFill>
                <a:latin typeface="+mn-lt"/>
              </a:rPr>
              <a:t>Server</a:t>
            </a:r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3200400" y="3894138"/>
            <a:ext cx="2133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V="1">
            <a:off x="7620000" y="3005138"/>
            <a:ext cx="0" cy="40640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 flipH="1">
            <a:off x="4838700" y="4376738"/>
            <a:ext cx="2781300" cy="1247775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6705600" y="4983163"/>
            <a:ext cx="226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Ο </a:t>
            </a:r>
            <a:r>
              <a:rPr lang="en-US" altLang="el-GR" sz="2000" dirty="0">
                <a:solidFill>
                  <a:schemeClr val="bg1"/>
                </a:solidFill>
                <a:latin typeface="+mn-lt"/>
              </a:rPr>
              <a:t>Server 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δημιουργεί και καταχωρεί ένα απομακρυσμένο αντικείμενο</a:t>
            </a:r>
            <a:endParaRPr lang="en-US" altLang="el-G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0" y="4611688"/>
            <a:ext cx="2133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Ο </a:t>
            </a:r>
            <a:r>
              <a:rPr lang="en-US" altLang="el-GR" sz="2000" dirty="0">
                <a:solidFill>
                  <a:schemeClr val="bg1"/>
                </a:solidFill>
                <a:latin typeface="+mn-lt"/>
              </a:rPr>
              <a:t>Client 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αποκτά μια απομακρυσμένη αναφορά από το </a:t>
            </a:r>
            <a:r>
              <a:rPr lang="en-US" altLang="el-GR" sz="2000" dirty="0">
                <a:solidFill>
                  <a:schemeClr val="bg1"/>
                </a:solidFill>
                <a:latin typeface="+mn-lt"/>
              </a:rPr>
              <a:t>registry, 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και δημιουργεί ένα </a:t>
            </a:r>
            <a:r>
              <a:rPr lang="en-US" altLang="el-GR" sz="2000" dirty="0">
                <a:solidFill>
                  <a:schemeClr val="bg1"/>
                </a:solidFill>
                <a:latin typeface="+mn-lt"/>
              </a:rPr>
              <a:t> stub </a:t>
            </a:r>
          </a:p>
        </p:txBody>
      </p:sp>
      <p:sp>
        <p:nvSpPr>
          <p:cNvPr id="170009" name="Line 25"/>
          <p:cNvSpPr>
            <a:spLocks noChangeShapeType="1"/>
          </p:cNvSpPr>
          <p:nvPr/>
        </p:nvSpPr>
        <p:spPr bwMode="auto">
          <a:xfrm>
            <a:off x="1676400" y="3119438"/>
            <a:ext cx="1501775" cy="2505075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0010" name="Line 26"/>
          <p:cNvSpPr>
            <a:spLocks noChangeShapeType="1"/>
          </p:cNvSpPr>
          <p:nvPr/>
        </p:nvSpPr>
        <p:spPr bwMode="auto">
          <a:xfrm flipH="1" flipV="1">
            <a:off x="1366838" y="3119438"/>
            <a:ext cx="1452562" cy="2505075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925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 animBg="1"/>
      <p:bldP spid="170000" grpId="0" animBg="1"/>
      <p:bldP spid="170004" grpId="0" animBg="1"/>
      <p:bldP spid="170005" grpId="0" animBg="1"/>
      <p:bldP spid="170006" grpId="0" animBg="1"/>
      <p:bldP spid="170007" grpId="0"/>
      <p:bldP spid="170008" grpId="0"/>
      <p:bldP spid="170009" grpId="0" animBg="1"/>
      <p:bldP spid="1700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8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Socket Communication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36" y="1600200"/>
            <a:ext cx="6236927" cy="4525963"/>
          </a:xfrm>
        </p:spPr>
      </p:pic>
    </p:spTree>
    <p:extLst>
      <p:ext uri="{BB962C8B-B14F-4D97-AF65-F5344CB8AC3E}">
        <p14:creationId xmlns:p14="http://schemas.microsoft.com/office/powerpoint/2010/main" val="37567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Ιωάννης Βογιατζής 2015. Ιωάννης Βογιατζής. «Δικτυακός </a:t>
            </a:r>
            <a:r>
              <a:rPr lang="el-GR" sz="2000" dirty="0" smtClean="0"/>
              <a:t>Προγραμματισμός</a:t>
            </a:r>
            <a:r>
              <a:rPr lang="en-US" sz="2000" dirty="0" smtClean="0"/>
              <a:t> (</a:t>
            </a:r>
            <a:r>
              <a:rPr lang="el-GR" sz="2000" dirty="0" smtClean="0"/>
              <a:t>Θ). </a:t>
            </a:r>
            <a:r>
              <a:rPr lang="el-GR" sz="2000" dirty="0"/>
              <a:t>Ενότητα </a:t>
            </a:r>
            <a:r>
              <a:rPr lang="en-US" sz="2000" dirty="0"/>
              <a:t>7</a:t>
            </a:r>
            <a:r>
              <a:rPr lang="el-GR" sz="2000" dirty="0" smtClean="0"/>
              <a:t>: </a:t>
            </a:r>
            <a:r>
              <a:rPr lang="en-US" sz="2000" dirty="0" smtClean="0"/>
              <a:t>RMI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10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53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Remote Procedure Calls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Η τεχνολογία </a:t>
            </a:r>
            <a:r>
              <a:rPr lang="en-US" altLang="el-GR" dirty="0" smtClean="0"/>
              <a:t>Remote procedure call (RPC) </a:t>
            </a:r>
            <a:r>
              <a:rPr lang="el-GR" altLang="el-GR" dirty="0" smtClean="0"/>
              <a:t>επιτρέπει  κλήσεις συναρτήσεων σε περιβάλλοντα δικτύου</a:t>
            </a:r>
            <a:r>
              <a:rPr lang="en-US" altLang="el-GR" dirty="0" smtClean="0"/>
              <a:t>.</a:t>
            </a:r>
          </a:p>
          <a:p>
            <a:r>
              <a:rPr lang="el-GR" altLang="el-GR" b="1" dirty="0" smtClean="0"/>
              <a:t>Στέλεχος -</a:t>
            </a:r>
            <a:r>
              <a:rPr lang="en-US" altLang="el-GR" b="1" dirty="0" smtClean="0"/>
              <a:t>Stub</a:t>
            </a:r>
            <a:r>
              <a:rPr lang="el-GR" altLang="el-GR" b="1" dirty="0" smtClean="0"/>
              <a:t> </a:t>
            </a:r>
            <a:r>
              <a:rPr lang="en-US" altLang="el-GR" dirty="0" smtClean="0"/>
              <a:t> – client-side </a:t>
            </a:r>
            <a:r>
              <a:rPr lang="el-GR" altLang="el-GR" dirty="0" smtClean="0"/>
              <a:t>ενδιάμεσος για την πραγματική διαδικασία στον </a:t>
            </a:r>
            <a:r>
              <a:rPr lang="en-US" altLang="el-GR" dirty="0" smtClean="0"/>
              <a:t>server. </a:t>
            </a:r>
            <a:r>
              <a:rPr lang="el-GR" altLang="el-GR" dirty="0" smtClean="0"/>
              <a:t>Ο </a:t>
            </a:r>
            <a:r>
              <a:rPr lang="en-US" altLang="el-GR" dirty="0" smtClean="0"/>
              <a:t>Server</a:t>
            </a:r>
            <a:r>
              <a:rPr lang="el-GR" altLang="el-GR" dirty="0" smtClean="0"/>
              <a:t> έχει το δικό του </a:t>
            </a:r>
            <a:r>
              <a:rPr lang="en-US" altLang="el-GR" dirty="0" smtClean="0"/>
              <a:t>stub .</a:t>
            </a:r>
          </a:p>
          <a:p>
            <a:r>
              <a:rPr lang="el-GR" altLang="el-GR" dirty="0" smtClean="0"/>
              <a:t>Ο </a:t>
            </a:r>
            <a:r>
              <a:rPr lang="en-US" altLang="el-GR" dirty="0" smtClean="0"/>
              <a:t>client</a:t>
            </a:r>
            <a:r>
              <a:rPr lang="el-GR" altLang="el-GR" dirty="0" smtClean="0"/>
              <a:t> </a:t>
            </a:r>
            <a:r>
              <a:rPr lang="en-US" altLang="el-GR" dirty="0" smtClean="0"/>
              <a:t>stub </a:t>
            </a:r>
            <a:r>
              <a:rPr lang="el-GR" altLang="el-GR" dirty="0" smtClean="0"/>
              <a:t>εντοπίζει το </a:t>
            </a:r>
            <a:r>
              <a:rPr lang="en-US" altLang="el-GR" dirty="0" smtClean="0"/>
              <a:t>server </a:t>
            </a:r>
            <a:r>
              <a:rPr lang="el-GR" altLang="el-GR" dirty="0" smtClean="0"/>
              <a:t>και παρατάσσει </a:t>
            </a:r>
            <a:r>
              <a:rPr lang="en-US" altLang="el-GR" dirty="0" smtClean="0"/>
              <a:t>(</a:t>
            </a:r>
            <a:r>
              <a:rPr lang="en-US" altLang="el-GR" i="1" dirty="0" smtClean="0"/>
              <a:t>marshals)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τις παραμέτρους</a:t>
            </a:r>
            <a:r>
              <a:rPr lang="en-US" altLang="el-GR" dirty="0" smtClean="0"/>
              <a:t>.</a:t>
            </a:r>
          </a:p>
          <a:p>
            <a:r>
              <a:rPr lang="el-GR" altLang="el-GR" dirty="0" smtClean="0"/>
              <a:t>Ο </a:t>
            </a:r>
            <a:r>
              <a:rPr lang="en-US" altLang="el-GR" dirty="0" smtClean="0"/>
              <a:t>server-stub </a:t>
            </a:r>
            <a:r>
              <a:rPr lang="el-GR" altLang="el-GR" dirty="0" smtClean="0"/>
              <a:t>παίρνει το μήνυμα, ξεπακετάρει τις παραμέτρους και εκτελεί τη ρουτίνα στο </a:t>
            </a:r>
            <a:r>
              <a:rPr lang="en-US" altLang="el-GR" dirty="0" smtClean="0"/>
              <a:t>server.</a:t>
            </a:r>
          </a:p>
        </p:txBody>
      </p:sp>
    </p:spTree>
    <p:extLst>
      <p:ext uri="{BB962C8B-B14F-4D97-AF65-F5344CB8AC3E}">
        <p14:creationId xmlns:p14="http://schemas.microsoft.com/office/powerpoint/2010/main" val="1513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Εκτέλεση </a:t>
            </a:r>
            <a:r>
              <a:rPr lang="en-US" altLang="el-GR" dirty="0" smtClean="0"/>
              <a:t>RPC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41" y="1600200"/>
            <a:ext cx="3877117" cy="4525963"/>
          </a:xfrm>
        </p:spPr>
      </p:pic>
    </p:spTree>
    <p:extLst>
      <p:ext uri="{BB962C8B-B14F-4D97-AF65-F5344CB8AC3E}">
        <p14:creationId xmlns:p14="http://schemas.microsoft.com/office/powerpoint/2010/main" val="23651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Remote Method Invocation</a:t>
            </a:r>
            <a:r>
              <a:rPr lang="el-GR" altLang="el-GR" dirty="0" smtClean="0"/>
              <a:t>-</a:t>
            </a:r>
            <a:r>
              <a:rPr lang="en-US" altLang="el-GR" dirty="0" smtClean="0"/>
              <a:t>RMI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US" altLang="el-GR" sz="2400" dirty="0" smtClean="0"/>
              <a:t>Remote Method Invocation (RMI) </a:t>
            </a:r>
            <a:r>
              <a:rPr lang="el-GR" altLang="el-GR" sz="2400" dirty="0" smtClean="0"/>
              <a:t>είναι μηχανισμός της </a:t>
            </a:r>
            <a:r>
              <a:rPr lang="en-US" altLang="el-GR" sz="2400" dirty="0" smtClean="0"/>
              <a:t>Java </a:t>
            </a:r>
            <a:r>
              <a:rPr lang="el-GR" altLang="el-GR" sz="2400" dirty="0" smtClean="0"/>
              <a:t>παρόμοιος με το </a:t>
            </a:r>
            <a:r>
              <a:rPr lang="en-US" altLang="el-GR" sz="2400" dirty="0" smtClean="0"/>
              <a:t>RPC.</a:t>
            </a:r>
          </a:p>
          <a:p>
            <a:r>
              <a:rPr lang="el-GR" altLang="el-GR" sz="2400" dirty="0" smtClean="0"/>
              <a:t>Το </a:t>
            </a:r>
            <a:r>
              <a:rPr lang="en-US" altLang="el-GR" sz="2400" dirty="0" smtClean="0"/>
              <a:t>RMI </a:t>
            </a:r>
            <a:r>
              <a:rPr lang="el-GR" altLang="el-GR" sz="2400" dirty="0" smtClean="0"/>
              <a:t>επιτρέπει σε ένα </a:t>
            </a:r>
            <a:r>
              <a:rPr lang="en-US" altLang="el-GR" sz="2400" dirty="0" smtClean="0"/>
              <a:t>Java </a:t>
            </a:r>
            <a:r>
              <a:rPr lang="el-GR" altLang="el-GR" sz="2400" dirty="0" smtClean="0"/>
              <a:t>πρόγραμμα σε μια μηχανή να καλέσει μια μέθοδο σε ένα άλλο μηχάνημα</a:t>
            </a:r>
            <a:r>
              <a:rPr lang="en-US" altLang="el-GR" sz="2400" dirty="0" smtClean="0"/>
              <a:t>.</a:t>
            </a:r>
          </a:p>
          <a:p>
            <a:endParaRPr lang="en-US" altLang="el-GR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3717032"/>
            <a:ext cx="7015916" cy="27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Παράταξη παραμέτρων - </a:t>
            </a:r>
            <a:r>
              <a:rPr lang="en-US" altLang="el-GR" dirty="0" smtClean="0"/>
              <a:t>Marshalling 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3" y="1869954"/>
            <a:ext cx="7246954" cy="3986455"/>
          </a:xfrm>
        </p:spPr>
      </p:pic>
    </p:spTree>
    <p:extLst>
      <p:ext uri="{BB962C8B-B14F-4D97-AF65-F5344CB8AC3E}">
        <p14:creationId xmlns:p14="http://schemas.microsoft.com/office/powerpoint/2010/main" val="34128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Remote Method Invocation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90000"/>
              </a:lnSpc>
            </a:pPr>
            <a:r>
              <a:rPr lang="el-GR" altLang="el-GR" sz="2400" dirty="0" smtClean="0"/>
              <a:t>Διαφορές μεταξύ </a:t>
            </a:r>
            <a:r>
              <a:rPr lang="en-US" altLang="el-GR" sz="2400" dirty="0" smtClean="0"/>
              <a:t>RMI </a:t>
            </a:r>
            <a:r>
              <a:rPr lang="el-GR" altLang="el-GR" sz="2400" dirty="0" smtClean="0"/>
              <a:t>-</a:t>
            </a:r>
            <a:r>
              <a:rPr lang="en-US" altLang="el-GR" sz="2400" dirty="0" smtClean="0"/>
              <a:t> RPC :</a:t>
            </a:r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l-GR" altLang="el-GR" sz="2400" dirty="0" smtClean="0"/>
              <a:t>Το </a:t>
            </a:r>
            <a:r>
              <a:rPr lang="en-US" altLang="el-GR" sz="2400" dirty="0" smtClean="0"/>
              <a:t>RPC</a:t>
            </a:r>
            <a:r>
              <a:rPr lang="el-GR" altLang="el-GR" sz="2400" dirty="0" smtClean="0"/>
              <a:t> υποστηρίζει συναρτησιακό προγραμματισμό και επομένως μόνο απομακρυσμένες διεργασίες μπορούν να κληθούν. Το </a:t>
            </a:r>
            <a:r>
              <a:rPr lang="en-US" altLang="el-GR" sz="2400" dirty="0" smtClean="0"/>
              <a:t>RMI </a:t>
            </a:r>
            <a:r>
              <a:rPr lang="el-GR" altLang="el-GR" sz="2400" dirty="0" smtClean="0"/>
              <a:t>βασίζεται σε αντικείμενα, υποστηρίζει κλήση μεθόδων σε απομακρυσμένα αντικείμενα. </a:t>
            </a:r>
            <a:endParaRPr lang="en-US" altLang="el-GR" sz="2400" dirty="0" smtClean="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l-GR" altLang="el-GR" sz="2400" dirty="0" smtClean="0"/>
              <a:t>Οι παράμετροι σε απομακρυσμένες διαδικασίες είναι συνήθεις δομές δεδομένων στο </a:t>
            </a:r>
            <a:r>
              <a:rPr lang="en-US" altLang="el-GR" sz="2400" dirty="0" smtClean="0"/>
              <a:t>RPC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 Στο </a:t>
            </a:r>
            <a:r>
              <a:rPr lang="en-US" altLang="el-GR" sz="2400" dirty="0" smtClean="0"/>
              <a:t>RMI </a:t>
            </a:r>
            <a:r>
              <a:rPr lang="el-GR" altLang="el-GR" sz="2400" dirty="0" smtClean="0"/>
              <a:t>μπορούμε να περάσουμε αντικείμενα σαν παραμέτρους σε απομακρυσμένες μεθόδους</a:t>
            </a:r>
            <a:r>
              <a:rPr lang="en-US" altLang="el-GR" sz="2400" dirty="0" smtClean="0"/>
              <a:t>.</a:t>
            </a:r>
          </a:p>
          <a:p>
            <a:pPr marL="381000" indent="-381000">
              <a:lnSpc>
                <a:spcPct val="90000"/>
              </a:lnSpc>
            </a:pPr>
            <a:r>
              <a:rPr lang="el-GR" altLang="el-GR" sz="2400" dirty="0" smtClean="0"/>
              <a:t>Εάν οι παρατεταγμένες παράμετροι είναι τοπικά αντικείμενα τότε περνιούνται με μια τεχνική που λέγεται σειριοποίηση (</a:t>
            </a:r>
            <a:r>
              <a:rPr lang="en-US" altLang="el-GR" sz="2400" dirty="0" smtClean="0"/>
              <a:t>object serialization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.</a:t>
            </a:r>
          </a:p>
          <a:p>
            <a:pPr marL="800100" lvl="1" indent="-342900">
              <a:lnSpc>
                <a:spcPct val="90000"/>
              </a:lnSpc>
            </a:pPr>
            <a:r>
              <a:rPr lang="el-GR" altLang="el-GR" dirty="0" smtClean="0"/>
              <a:t>Η σειριοποίηση αντικειμένου επιτρέπει το να γραφεί το αντικείμενο αυτό σαν ένα σύνολο από </a:t>
            </a:r>
            <a:r>
              <a:rPr lang="en-US" altLang="el-GR" dirty="0" smtClean="0"/>
              <a:t>byte stream.</a:t>
            </a:r>
          </a:p>
        </p:txBody>
      </p:sp>
    </p:spTree>
    <p:extLst>
      <p:ext uri="{BB962C8B-B14F-4D97-AF65-F5344CB8AC3E}">
        <p14:creationId xmlns:p14="http://schemas.microsoft.com/office/powerpoint/2010/main" val="42513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f3decc9c182457341934daced7f5798d21a1"/>
</p:tagLst>
</file>

<file path=ppt/theme/theme1.xml><?xml version="1.0" encoding="utf-8"?>
<a:theme xmlns:a="http://schemas.openxmlformats.org/drawingml/2006/main" name="Office Theme">
  <a:themeElements>
    <a:clrScheme name="Προσαρμοσμένο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9389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2554</Words>
  <Application>Microsoft Office PowerPoint</Application>
  <PresentationFormat>On-screen Show (4:3)</PresentationFormat>
  <Paragraphs>332</Paragraphs>
  <Slides>44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OC_template_updated</vt:lpstr>
      <vt:lpstr>Δικτυακός Προγραμματισμός (Θ)</vt:lpstr>
      <vt:lpstr>Remote Method Invocation (RMI)</vt:lpstr>
      <vt:lpstr>Επικοινωνία μέσω δικτύου</vt:lpstr>
      <vt:lpstr>Socket Communication</vt:lpstr>
      <vt:lpstr>Remote Procedure Calls</vt:lpstr>
      <vt:lpstr>Εκτέλεση RPC</vt:lpstr>
      <vt:lpstr>Remote Method Invocation-RMI</vt:lpstr>
      <vt:lpstr>Παράταξη παραμέτρων - Marshalling </vt:lpstr>
      <vt:lpstr>Remote Method Invocation</vt:lpstr>
      <vt:lpstr>Εισαγωγή στο RMI 1/2</vt:lpstr>
      <vt:lpstr>Εισαγωγή στο RMI 2/2</vt:lpstr>
      <vt:lpstr>Parameter marshalling</vt:lpstr>
      <vt:lpstr>Ενέργειες στο RMI</vt:lpstr>
      <vt:lpstr>Δημιουργία κατανεμημένης εφαρμογής με το RMI</vt:lpstr>
      <vt:lpstr>Δήλωση της απομακρυσμένης διεπαφής</vt:lpstr>
      <vt:lpstr>Remote Method Invocation (RMI)</vt:lpstr>
      <vt:lpstr>Κλήση απομακρυσμένων αντικειμένων στη Java</vt:lpstr>
      <vt:lpstr>Java RMI</vt:lpstr>
      <vt:lpstr>Υλοποίηση RMI</vt:lpstr>
      <vt:lpstr>Απομακρυσμένες αναφορές και Interfaces</vt:lpstr>
      <vt:lpstr>Stubs - Skeletons</vt:lpstr>
      <vt:lpstr>Απομακρυσμένο  Interface</vt:lpstr>
      <vt:lpstr>Υλοποίηση RMI </vt:lpstr>
      <vt:lpstr>Μητρώο RMI (RMI Registry)</vt:lpstr>
      <vt:lpstr>RMI Registry Architecture</vt:lpstr>
      <vt:lpstr>Δημιουργία εφαρμογών με το RMI</vt:lpstr>
      <vt:lpstr>Σχεδίαση και υλοποίηση των στοιχείων της εφαρμογής</vt:lpstr>
      <vt:lpstr>Μεταγλώττιση των αρχείων και δημιουργία των στελεχών - stubs</vt:lpstr>
      <vt:lpstr>Θέτουμε τις κλάσεις διαθέσιμες και ξεκινάμε την εφαρμογή</vt:lpstr>
      <vt:lpstr>Java RMI - παράδειγμα</vt:lpstr>
      <vt:lpstr>HelloInterface.java</vt:lpstr>
      <vt:lpstr>Hello.java</vt:lpstr>
      <vt:lpstr>HelloClient.java</vt:lpstr>
      <vt:lpstr>HelloServer.java</vt:lpstr>
      <vt:lpstr>Βήματα RMI εφαρμογής-παράδειγμα:</vt:lpstr>
      <vt:lpstr>Βήματα για μια RMI εφαρμογή - Example</vt:lpstr>
      <vt:lpstr>RMI βήματα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Σύγχρονες Αρχιτεκτονικές</dc:title>
  <dc:creator>opencourses@teiath.gr</dc:creator>
  <cp:lastModifiedBy>alex</cp:lastModifiedBy>
  <cp:revision>123</cp:revision>
  <dcterms:created xsi:type="dcterms:W3CDTF">2014-10-06T11:46:26Z</dcterms:created>
  <dcterms:modified xsi:type="dcterms:W3CDTF">2015-05-07T11:27:08Z</dcterms:modified>
</cp:coreProperties>
</file>