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81" r:id="rId3"/>
    <p:sldId id="282" r:id="rId4"/>
    <p:sldId id="271" r:id="rId5"/>
    <p:sldId id="273" r:id="rId6"/>
    <p:sldId id="274" r:id="rId7"/>
    <p:sldId id="275" r:id="rId8"/>
    <p:sldId id="276" r:id="rId9"/>
    <p:sldId id="277" r:id="rId10"/>
    <p:sldId id="278" r:id="rId11"/>
    <p:sldId id="279" r:id="rId12"/>
    <p:sldId id="280" r:id="rId13"/>
    <p:sldId id="257" r:id="rId14"/>
    <p:sldId id="262" r:id="rId15"/>
    <p:sldId id="264" r:id="rId16"/>
    <p:sldId id="283" r:id="rId17"/>
    <p:sldId id="284"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2852936"/>
            <a:ext cx="8148970" cy="2245147"/>
          </a:xfrm>
        </p:spPr>
        <p:txBody>
          <a:bodyPr>
            <a:normAutofit/>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a:t>
            </a:r>
            <a:r>
              <a:rPr lang="el-GR" sz="2800" dirty="0" err="1"/>
              <a:t>Κανονικοποίηση</a:t>
            </a:r>
            <a:endParaRPr lang="el-GR" sz="2800" dirty="0"/>
          </a:p>
          <a:p>
            <a:pPr>
              <a:spcBef>
                <a:spcPts val="0"/>
              </a:spcBef>
              <a:spcAft>
                <a:spcPts val="1200"/>
              </a:spcAft>
            </a:pPr>
            <a:r>
              <a:rPr lang="el-GR" sz="600" dirty="0" smtClean="0"/>
              <a:t> </a:t>
            </a:r>
          </a:p>
          <a:p>
            <a:pPr>
              <a:spcBef>
                <a:spcPts val="0"/>
              </a:spcBef>
              <a:spcAft>
                <a:spcPts val="1200"/>
              </a:spcAft>
            </a:pPr>
            <a:r>
              <a:rPr lang="el-GR" sz="2400" dirty="0" smtClean="0"/>
              <a:t>Χ. </a:t>
            </a:r>
            <a:r>
              <a:rPr lang="el-GR" sz="2400" dirty="0" err="1" smtClean="0"/>
              <a:t>Σκουρλάς</a:t>
            </a:r>
            <a:endParaRPr lang="en-US" sz="2400" dirty="0" smtClean="0"/>
          </a:p>
          <a:p>
            <a:pPr>
              <a:spcBef>
                <a:spcPts val="0"/>
              </a:spcBef>
              <a:spcAft>
                <a:spcPts val="1200"/>
              </a:spcAft>
            </a:pPr>
            <a:r>
              <a:rPr lang="el-GR" sz="24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1548819816"/>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158875"/>
            <a:ext cx="7561262"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64966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smtClean="0"/>
              <a:t>Κανονική μορφή </a:t>
            </a:r>
            <a:r>
              <a:rPr lang="en-US" smtClean="0"/>
              <a:t>BOYCE-CODD</a:t>
            </a:r>
            <a:endParaRPr lang="el-GR" dirty="0"/>
          </a:p>
        </p:txBody>
      </p:sp>
      <p:sp>
        <p:nvSpPr>
          <p:cNvPr id="7" name="Content Placeholder 6"/>
          <p:cNvSpPr>
            <a:spLocks noGrp="1"/>
          </p:cNvSpPr>
          <p:nvPr>
            <p:ph idx="1"/>
          </p:nvPr>
        </p:nvSpPr>
        <p:spPr>
          <a:xfrm>
            <a:off x="457200" y="980728"/>
            <a:ext cx="8229600" cy="2376264"/>
          </a:xfrm>
        </p:spPr>
        <p:txBody>
          <a:bodyPr>
            <a:normAutofit/>
          </a:bodyPr>
          <a:lstStyle/>
          <a:p>
            <a:r>
              <a:rPr lang="el-GR" sz="2000" dirty="0"/>
              <a:t>Έστω βάση δεδομένων εκπαιδευτικού ιδρύματος. Δώστε παράδειγμα πίνακα που είναι στην Τρίτη κανονική μορφή αλλά όχι στην κανονική μορφή </a:t>
            </a:r>
            <a:r>
              <a:rPr lang="en-US" sz="2000" dirty="0"/>
              <a:t>Boyce</a:t>
            </a:r>
            <a:r>
              <a:rPr lang="el-GR" sz="2000" dirty="0"/>
              <a:t>-</a:t>
            </a:r>
            <a:r>
              <a:rPr lang="en-US" sz="2000" dirty="0" err="1"/>
              <a:t>Codd</a:t>
            </a:r>
            <a:r>
              <a:rPr lang="el-GR" sz="2000" dirty="0"/>
              <a:t>. Μη ξεχάσετε να αναφέρετε τους περιορισμούς που ισχύουν. Γράψτε την κανονική μορφή </a:t>
            </a:r>
            <a:r>
              <a:rPr lang="en-US" sz="2000" dirty="0"/>
              <a:t>Boyce</a:t>
            </a:r>
            <a:r>
              <a:rPr lang="el-GR" sz="2000" dirty="0"/>
              <a:t>-</a:t>
            </a:r>
            <a:r>
              <a:rPr lang="en-US" sz="2000" dirty="0" err="1"/>
              <a:t>Codd</a:t>
            </a:r>
            <a:r>
              <a:rPr lang="el-GR" sz="2000" dirty="0"/>
              <a:t>. Τι κερδίσαμε πηγαίνοντας στη μορφή αυτή; </a:t>
            </a:r>
          </a:p>
          <a:p>
            <a:r>
              <a:rPr lang="el-GR" sz="2000" dirty="0" smtClean="0"/>
              <a:t>Έστω </a:t>
            </a:r>
            <a:r>
              <a:rPr lang="el-GR" sz="2000" dirty="0"/>
              <a:t>ότι ο πίνακας </a:t>
            </a:r>
            <a:r>
              <a:rPr lang="en-US" sz="2000" dirty="0"/>
              <a:t>STUD</a:t>
            </a:r>
            <a:r>
              <a:rPr lang="el-GR" sz="2000" dirty="0"/>
              <a:t>_</a:t>
            </a:r>
            <a:r>
              <a:rPr lang="en-US" sz="2000" dirty="0"/>
              <a:t>COUR</a:t>
            </a:r>
            <a:r>
              <a:rPr lang="el-GR" sz="2000" dirty="0"/>
              <a:t>_</a:t>
            </a:r>
            <a:r>
              <a:rPr lang="en-US" sz="2000" dirty="0"/>
              <a:t>TEACH</a:t>
            </a:r>
            <a:r>
              <a:rPr lang="el-GR" sz="2000" dirty="0"/>
              <a:t> ανήκει στο Σύστημα Βάσης Δεδομένων ενός τριτοβάθμιου </a:t>
            </a:r>
            <a:r>
              <a:rPr lang="el-GR" sz="2000" dirty="0" smtClean="0"/>
              <a:t>ιδρύματος.</a:t>
            </a:r>
            <a:endParaRPr lang="el-GR" sz="2000" dirty="0"/>
          </a:p>
        </p:txBody>
      </p:sp>
      <p:sp>
        <p:nvSpPr>
          <p:cNvPr id="8" name="Rectangle 7"/>
          <p:cNvSpPr/>
          <p:nvPr/>
        </p:nvSpPr>
        <p:spPr>
          <a:xfrm>
            <a:off x="3050494" y="3275692"/>
            <a:ext cx="3043013" cy="369332"/>
          </a:xfrm>
          <a:prstGeom prst="rect">
            <a:avLst/>
          </a:prstGeom>
        </p:spPr>
        <p:txBody>
          <a:bodyPr wrap="none">
            <a:spAutoFit/>
          </a:bodyPr>
          <a:lstStyle/>
          <a:p>
            <a:r>
              <a:rPr lang="el-GR" b="1" dirty="0">
                <a:latin typeface="+mn-lt"/>
              </a:rPr>
              <a:t>ΠΙΝΑΚΑΣ </a:t>
            </a:r>
            <a:r>
              <a:rPr lang="en-US" b="1" dirty="0">
                <a:latin typeface="+mn-lt"/>
              </a:rPr>
              <a:t>STUD</a:t>
            </a:r>
            <a:r>
              <a:rPr lang="el-GR" b="1" dirty="0">
                <a:latin typeface="+mn-lt"/>
              </a:rPr>
              <a:t>_</a:t>
            </a:r>
            <a:r>
              <a:rPr lang="en-US" b="1" dirty="0">
                <a:latin typeface="+mn-lt"/>
              </a:rPr>
              <a:t>COUR</a:t>
            </a:r>
            <a:r>
              <a:rPr lang="el-GR" b="1" dirty="0">
                <a:latin typeface="+mn-lt"/>
              </a:rPr>
              <a:t>_</a:t>
            </a:r>
            <a:r>
              <a:rPr lang="en-US" b="1" dirty="0">
                <a:latin typeface="+mn-lt"/>
              </a:rPr>
              <a:t>TEACH</a:t>
            </a:r>
            <a:endParaRPr lang="el-GR"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706899172"/>
              </p:ext>
            </p:extLst>
          </p:nvPr>
        </p:nvGraphicFramePr>
        <p:xfrm>
          <a:off x="1799692" y="3713568"/>
          <a:ext cx="5544616" cy="2523744"/>
        </p:xfrm>
        <a:graphic>
          <a:graphicData uri="http://schemas.openxmlformats.org/drawingml/2006/table">
            <a:tbl>
              <a:tblPr firstRow="1">
                <a:tableStyleId>{B301B821-A1FF-4177-AEE7-76D212191A09}</a:tableStyleId>
              </a:tblPr>
              <a:tblGrid>
                <a:gridCol w="2394059"/>
                <a:gridCol w="1643927"/>
                <a:gridCol w="1506630"/>
              </a:tblGrid>
              <a:tr h="0">
                <a:tc>
                  <a:txBody>
                    <a:bodyPr/>
                    <a:lstStyle/>
                    <a:p>
                      <a:pPr>
                        <a:lnSpc>
                          <a:spcPct val="115000"/>
                        </a:lnSpc>
                        <a:spcAft>
                          <a:spcPts val="0"/>
                        </a:spcAft>
                      </a:pPr>
                      <a:r>
                        <a:rPr lang="en-US" sz="1600" dirty="0">
                          <a:effectLst/>
                        </a:rPr>
                        <a:t>Student</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Course</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ΣΚΟΥΡΛΑΣ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smtClean="0">
                          <a:effectLst/>
                        </a:rPr>
                        <a:t>ΜΙΑΟΥΛΗΣ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ΠΑΠΟΥΤΣΗΣ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ΒΑΣΕΙΣ ΔΕΔΟΜΕΝΩΝ</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ΜΙΑΟΥΛΗΣ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n-US" sz="1600" dirty="0">
                          <a:effectLst/>
                        </a:rPr>
                        <a:t>PROLOG</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ΞΑΝΘΑΚΗΣ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PROLOG</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rgbClr val="004B82"/>
                      </a:solidFill>
                      <a:prstDash val="solid"/>
                      <a:round/>
                      <a:headEnd type="none" w="med" len="med"/>
                      <a:tailEnd type="none" w="med" len="med"/>
                    </a:lnL>
                    <a:lnR w="12700" cap="flat" cmpd="sng" algn="ctr">
                      <a:solidFill>
                        <a:srgbClr val="004B82"/>
                      </a:solidFill>
                      <a:prstDash val="solid"/>
                      <a:round/>
                      <a:headEnd type="none" w="med" len="med"/>
                      <a:tailEnd type="none" w="med" len="med"/>
                    </a:lnR>
                    <a:lnT w="12700" cap="flat" cmpd="sng" algn="ctr">
                      <a:solidFill>
                        <a:srgbClr val="004B82"/>
                      </a:solidFill>
                      <a:prstDash val="solid"/>
                      <a:round/>
                      <a:headEnd type="none" w="med" len="med"/>
                      <a:tailEnd type="none" w="med" len="med"/>
                    </a:lnT>
                    <a:lnB w="12700" cap="flat" cmpd="sng" algn="ctr">
                      <a:solidFill>
                        <a:srgbClr val="004B82"/>
                      </a:solidFill>
                      <a:prstDash val="solid"/>
                      <a:round/>
                      <a:headEnd type="none" w="med" len="med"/>
                      <a:tailEnd type="none" w="med" len="med"/>
                    </a:lnB>
                  </a:tcPr>
                </a:tc>
              </a:tr>
            </a:tbl>
          </a:graphicData>
        </a:graphic>
      </p:graphicFrame>
      <p:sp>
        <p:nvSpPr>
          <p:cNvPr id="10" name="Rectangle 9"/>
          <p:cNvSpPr/>
          <p:nvPr/>
        </p:nvSpPr>
        <p:spPr>
          <a:xfrm>
            <a:off x="0" y="6211668"/>
            <a:ext cx="7848872" cy="646331"/>
          </a:xfrm>
          <a:prstGeom prst="rect">
            <a:avLst/>
          </a:prstGeom>
        </p:spPr>
        <p:txBody>
          <a:bodyPr wrap="square">
            <a:spAutoFit/>
          </a:bodyPr>
          <a:lstStyle/>
          <a:p>
            <a:r>
              <a:rPr lang="el-GR" dirty="0">
                <a:latin typeface="+mn-lt"/>
              </a:rPr>
              <a:t>Για τον πίνακα αυτό μπορούμε να πούμε ότι βρίσκεται στην τρίτη κανονική μορφή και το κύριο κλειδί του είναι το σύνθετο κλειδί (</a:t>
            </a:r>
            <a:r>
              <a:rPr lang="en-US" dirty="0">
                <a:latin typeface="+mn-lt"/>
              </a:rPr>
              <a:t>Student</a:t>
            </a:r>
            <a:r>
              <a:rPr lang="el-GR" dirty="0">
                <a:latin typeface="+mn-lt"/>
              </a:rPr>
              <a:t>, </a:t>
            </a:r>
            <a:r>
              <a:rPr lang="en-US" dirty="0">
                <a:latin typeface="+mn-lt"/>
              </a:rPr>
              <a:t>Course</a:t>
            </a:r>
            <a:r>
              <a:rPr lang="el-GR" dirty="0">
                <a:latin typeface="+mn-lt"/>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310966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Περιορισμός </a:t>
            </a:r>
          </a:p>
        </p:txBody>
      </p:sp>
      <p:sp>
        <p:nvSpPr>
          <p:cNvPr id="5" name="Content Placeholder 4"/>
          <p:cNvSpPr>
            <a:spLocks noGrp="1"/>
          </p:cNvSpPr>
          <p:nvPr>
            <p:ph idx="1"/>
          </p:nvPr>
        </p:nvSpPr>
        <p:spPr>
          <a:xfrm>
            <a:off x="457200" y="1196752"/>
            <a:ext cx="8229600" cy="1728192"/>
          </a:xfrm>
        </p:spPr>
        <p:txBody>
          <a:bodyPr>
            <a:normAutofit fontScale="92500" lnSpcReduction="10000"/>
          </a:bodyPr>
          <a:lstStyle/>
          <a:p>
            <a:r>
              <a:rPr lang="el-GR" sz="2000" dirty="0"/>
              <a:t>Αν ένας διδάσκων διδάσκει ακριβώς ένα μάθημα θα μπορούσε το χαρακτηριστικό </a:t>
            </a:r>
            <a:r>
              <a:rPr lang="en-US" sz="2000" dirty="0"/>
              <a:t>Teacher</a:t>
            </a:r>
            <a:r>
              <a:rPr lang="el-GR" sz="2000" dirty="0"/>
              <a:t> να καθορίζει το χαρακτηριστικό </a:t>
            </a:r>
            <a:r>
              <a:rPr lang="en-US" sz="2000" dirty="0"/>
              <a:t>Course</a:t>
            </a:r>
            <a:r>
              <a:rPr lang="el-GR" sz="2000" dirty="0"/>
              <a:t>. Δηλαδή, στο παράδειγμά μας έχουμε μία (σχετικά ασυνήθιστη) περίπτωση όπου χαρακτηριστικό εκτός κλειδιού ορίζει τμήμα του σύνθετου κλειδιού ενός πίνακα της τρίτης κανονικής μορφής</a:t>
            </a:r>
            <a:r>
              <a:rPr lang="el-GR" sz="2000" dirty="0" smtClean="0"/>
              <a:t>.</a:t>
            </a:r>
          </a:p>
          <a:p>
            <a:r>
              <a:rPr lang="el-GR" sz="2000" dirty="0"/>
              <a:t>Η  κανονική μορφή </a:t>
            </a:r>
            <a:r>
              <a:rPr lang="en-US" sz="2000" dirty="0"/>
              <a:t>Boyce</a:t>
            </a:r>
            <a:r>
              <a:rPr lang="el-GR" sz="2000" dirty="0"/>
              <a:t>-</a:t>
            </a:r>
            <a:r>
              <a:rPr lang="en-US" sz="2000" dirty="0" err="1"/>
              <a:t>Codd</a:t>
            </a:r>
            <a:r>
              <a:rPr lang="en-US" sz="2000" dirty="0"/>
              <a:t> </a:t>
            </a:r>
            <a:r>
              <a:rPr lang="el-GR" sz="2000" dirty="0"/>
              <a:t>έχει δύο </a:t>
            </a:r>
            <a:r>
              <a:rPr lang="el-GR" sz="2000" dirty="0" smtClean="0"/>
              <a:t>πίνακες:</a:t>
            </a:r>
            <a:endParaRPr lang="el-GR" sz="2000" dirty="0"/>
          </a:p>
          <a:p>
            <a:endParaRPr lang="el-GR" sz="2000" dirty="0"/>
          </a:p>
        </p:txBody>
      </p:sp>
      <p:sp>
        <p:nvSpPr>
          <p:cNvPr id="7" name="Rectangle 6"/>
          <p:cNvSpPr/>
          <p:nvPr/>
        </p:nvSpPr>
        <p:spPr>
          <a:xfrm>
            <a:off x="6664351" y="3578532"/>
            <a:ext cx="2417457" cy="646331"/>
          </a:xfrm>
          <a:prstGeom prst="rect">
            <a:avLst/>
          </a:prstGeom>
        </p:spPr>
        <p:txBody>
          <a:bodyPr wrap="none">
            <a:spAutoFit/>
          </a:bodyPr>
          <a:lstStyle/>
          <a:p>
            <a:pPr algn="r" hangingPunct="0"/>
            <a:r>
              <a:rPr lang="el-GR" dirty="0">
                <a:latin typeface="+mn-lt"/>
              </a:rPr>
              <a:t>κύριο κλειδί = (</a:t>
            </a:r>
            <a:r>
              <a:rPr lang="en-US" dirty="0">
                <a:latin typeface="+mn-lt"/>
              </a:rPr>
              <a:t>Student</a:t>
            </a:r>
            <a:r>
              <a:rPr lang="en-US" dirty="0" smtClean="0">
                <a:latin typeface="+mn-lt"/>
              </a:rPr>
              <a:t>,</a:t>
            </a:r>
            <a:endParaRPr lang="el-GR" dirty="0" smtClean="0">
              <a:latin typeface="+mn-lt"/>
            </a:endParaRPr>
          </a:p>
          <a:p>
            <a:pPr algn="r" hangingPunct="0"/>
            <a:r>
              <a:rPr lang="en-US" dirty="0" smtClean="0">
                <a:latin typeface="+mn-lt"/>
              </a:rPr>
              <a:t> </a:t>
            </a:r>
            <a:r>
              <a:rPr lang="en-US" dirty="0">
                <a:latin typeface="+mn-lt"/>
              </a:rPr>
              <a:t>Teacher)</a:t>
            </a:r>
            <a:endParaRPr lang="el-GR" dirty="0">
              <a:latin typeface="+mn-lt"/>
            </a:endParaRPr>
          </a:p>
        </p:txBody>
      </p:sp>
      <p:sp>
        <p:nvSpPr>
          <p:cNvPr id="8" name="Rectangle 7"/>
          <p:cNvSpPr/>
          <p:nvPr/>
        </p:nvSpPr>
        <p:spPr>
          <a:xfrm>
            <a:off x="942146" y="3717032"/>
            <a:ext cx="2059538" cy="369332"/>
          </a:xfrm>
          <a:prstGeom prst="rect">
            <a:avLst/>
          </a:prstGeom>
        </p:spPr>
        <p:txBody>
          <a:bodyPr wrap="none">
            <a:spAutoFit/>
          </a:bodyPr>
          <a:lstStyle/>
          <a:p>
            <a:r>
              <a:rPr lang="el-GR" dirty="0">
                <a:latin typeface="+mn-lt"/>
              </a:rPr>
              <a:t> </a:t>
            </a:r>
            <a:r>
              <a:rPr lang="el-GR" b="1" dirty="0">
                <a:latin typeface="+mn-lt"/>
              </a:rPr>
              <a:t>ΠΙΝΑΚΑΣ </a:t>
            </a:r>
            <a:r>
              <a:rPr lang="en-US" b="1" dirty="0">
                <a:latin typeface="+mn-lt"/>
              </a:rPr>
              <a:t>STUDENT</a:t>
            </a:r>
            <a:endParaRPr lang="el-GR" dirty="0">
              <a:latin typeface="+mn-lt"/>
            </a:endParaRPr>
          </a:p>
        </p:txBody>
      </p:sp>
      <p:sp>
        <p:nvSpPr>
          <p:cNvPr id="9" name="Rectangle 8"/>
          <p:cNvSpPr/>
          <p:nvPr/>
        </p:nvSpPr>
        <p:spPr>
          <a:xfrm>
            <a:off x="510439" y="5557882"/>
            <a:ext cx="2463367" cy="369332"/>
          </a:xfrm>
          <a:prstGeom prst="rect">
            <a:avLst/>
          </a:prstGeom>
        </p:spPr>
        <p:txBody>
          <a:bodyPr wrap="none">
            <a:spAutoFit/>
          </a:bodyPr>
          <a:lstStyle/>
          <a:p>
            <a:r>
              <a:rPr lang="el-GR" dirty="0">
                <a:latin typeface="+mn-lt"/>
              </a:rPr>
              <a:t> </a:t>
            </a:r>
            <a:r>
              <a:rPr lang="el-GR" b="1" dirty="0">
                <a:latin typeface="+mn-lt"/>
              </a:rPr>
              <a:t>ΠΙΝΑΚΑΣ </a:t>
            </a:r>
            <a:r>
              <a:rPr lang="en-US" b="1" dirty="0">
                <a:latin typeface="+mn-lt"/>
              </a:rPr>
              <a:t>COUR_TEACH</a:t>
            </a:r>
            <a:endParaRPr lang="el-GR" dirty="0">
              <a:latin typeface="+mn-lt"/>
            </a:endParaRPr>
          </a:p>
        </p:txBody>
      </p:sp>
      <p:sp>
        <p:nvSpPr>
          <p:cNvPr id="10" name="Rectangle 9"/>
          <p:cNvSpPr/>
          <p:nvPr/>
        </p:nvSpPr>
        <p:spPr>
          <a:xfrm>
            <a:off x="6665763" y="5557882"/>
            <a:ext cx="2336537" cy="369332"/>
          </a:xfrm>
          <a:prstGeom prst="rect">
            <a:avLst/>
          </a:prstGeom>
        </p:spPr>
        <p:txBody>
          <a:bodyPr wrap="none">
            <a:spAutoFit/>
          </a:bodyPr>
          <a:lstStyle/>
          <a:p>
            <a:r>
              <a:rPr lang="el-GR" dirty="0">
                <a:latin typeface="+mn-lt"/>
              </a:rPr>
              <a:t> κύριο κλειδί = </a:t>
            </a:r>
            <a:r>
              <a:rPr lang="en-US" dirty="0">
                <a:latin typeface="+mn-lt"/>
              </a:rPr>
              <a:t>Teacher</a:t>
            </a:r>
            <a:endParaRPr lang="el-GR" dirty="0">
              <a:latin typeface="+mn-lt"/>
            </a:endParaRPr>
          </a:p>
        </p:txBody>
      </p:sp>
      <p:sp>
        <p:nvSpPr>
          <p:cNvPr id="11" name="Rectangle 10"/>
          <p:cNvSpPr/>
          <p:nvPr/>
        </p:nvSpPr>
        <p:spPr>
          <a:xfrm>
            <a:off x="0" y="6467391"/>
            <a:ext cx="8616316" cy="369332"/>
          </a:xfrm>
          <a:prstGeom prst="rect">
            <a:avLst/>
          </a:prstGeom>
        </p:spPr>
        <p:txBody>
          <a:bodyPr wrap="square">
            <a:spAutoFit/>
          </a:bodyPr>
          <a:lstStyle/>
          <a:p>
            <a:r>
              <a:rPr lang="el-GR" dirty="0">
                <a:latin typeface="+mn-lt"/>
              </a:rPr>
              <a:t>Αν μία σχέση είναι στη κανονική μορφή (BCNF) τότε είναι και στην τρίτη κανονική μορφή.</a:t>
            </a:r>
          </a:p>
        </p:txBody>
      </p:sp>
      <p:graphicFrame>
        <p:nvGraphicFramePr>
          <p:cNvPr id="12" name="Table 11"/>
          <p:cNvGraphicFramePr>
            <a:graphicFrameLocks noGrp="1"/>
          </p:cNvGraphicFramePr>
          <p:nvPr>
            <p:extLst>
              <p:ext uri="{D42A27DB-BD31-4B8C-83A1-F6EECF244321}">
                <p14:modId xmlns:p14="http://schemas.microsoft.com/office/powerpoint/2010/main" val="557638491"/>
              </p:ext>
            </p:extLst>
          </p:nvPr>
        </p:nvGraphicFramePr>
        <p:xfrm>
          <a:off x="3203848" y="3059668"/>
          <a:ext cx="3456384" cy="1682496"/>
        </p:xfrm>
        <a:graphic>
          <a:graphicData uri="http://schemas.openxmlformats.org/drawingml/2006/table">
            <a:tbl>
              <a:tblPr firstRow="1">
                <a:tableStyleId>{B301B821-A1FF-4177-AEE7-76D212191A09}</a:tableStyleId>
              </a:tblPr>
              <a:tblGrid>
                <a:gridCol w="2093407"/>
                <a:gridCol w="1362977"/>
              </a:tblGrid>
              <a:tr h="0">
                <a:tc>
                  <a:txBody>
                    <a:bodyPr/>
                    <a:lstStyle/>
                    <a:p>
                      <a:pPr>
                        <a:lnSpc>
                          <a:spcPct val="115000"/>
                        </a:lnSpc>
                        <a:spcAft>
                          <a:spcPts val="0"/>
                        </a:spcAft>
                      </a:pPr>
                      <a:r>
                        <a:rPr lang="en-US" sz="1600" dirty="0">
                          <a:effectLst/>
                        </a:rPr>
                        <a:t>Student</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dirty="0">
                          <a:effectLst/>
                        </a:rPr>
                        <a:t>ΔΟΥΜΑ</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dirty="0">
                          <a:effectLst/>
                        </a:rPr>
                        <a:t>ΣΚΟΥΡΛΑΣ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ΜΑΥΡΟΥΔΑΚΗΣ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ΜΙΑΟΥΛΗΣ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ΠΑΠΟΥΤΣΗΣ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ΜΙΑΟΥΛΗΣ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ΔΟΥΜΑ</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ΞΑΝΘΑΚΗΣ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ΜΑΥΡΟΥΔΑΚΗΣ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81867505"/>
              </p:ext>
            </p:extLst>
          </p:nvPr>
        </p:nvGraphicFramePr>
        <p:xfrm>
          <a:off x="3203848" y="5013176"/>
          <a:ext cx="3456384" cy="1402080"/>
        </p:xfrm>
        <a:graphic>
          <a:graphicData uri="http://schemas.openxmlformats.org/drawingml/2006/table">
            <a:tbl>
              <a:tblPr firstRow="1">
                <a:tableStyleId>{B301B821-A1FF-4177-AEE7-76D212191A09}</a:tableStyleId>
              </a:tblPr>
              <a:tblGrid>
                <a:gridCol w="1340643"/>
                <a:gridCol w="2115741"/>
              </a:tblGrid>
              <a:tr h="0">
                <a:tc>
                  <a:txBody>
                    <a:bodyPr/>
                    <a:lstStyle/>
                    <a:p>
                      <a:pPr>
                        <a:lnSpc>
                          <a:spcPct val="115000"/>
                        </a:lnSpc>
                        <a:spcAft>
                          <a:spcPts val="0"/>
                        </a:spcAft>
                      </a:pPr>
                      <a:r>
                        <a:rPr lang="el-GR" sz="1600" dirty="0" err="1">
                          <a:effectLst/>
                        </a:rPr>
                        <a:t>Teacher</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nSpc>
                          <a:spcPct val="115000"/>
                        </a:lnSpc>
                        <a:spcAft>
                          <a:spcPts val="0"/>
                        </a:spcAft>
                      </a:pPr>
                      <a:r>
                        <a:rPr lang="el-GR" sz="1600" dirty="0" err="1">
                          <a:effectLst/>
                        </a:rPr>
                        <a:t>Course</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lnSpc>
                          <a:spcPct val="115000"/>
                        </a:lnSpc>
                        <a:spcAft>
                          <a:spcPts val="0"/>
                        </a:spcAft>
                      </a:pPr>
                      <a:r>
                        <a:rPr lang="el-GR" sz="1600">
                          <a:effectLst/>
                        </a:rPr>
                        <a:t>ΣΚΟΥΡΛΑΣ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ΒΑΣΕΙΣ ΔΕΔΟΜΕΝΩΝ</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ΜΙΑΟΥΛΗΣ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l-GR" sz="1600">
                          <a:effectLst/>
                        </a:rPr>
                        <a:t>ΒΑΣΕΙΣ ΔΕΔΟΜΕΝΩΝ</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a:effectLst/>
                        </a:rPr>
                        <a:t>ΞΑΝΘΑΚΗΣ</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n-US" sz="1600">
                          <a:effectLst/>
                        </a:rPr>
                        <a:t>PROLOG</a:t>
                      </a:r>
                      <a:endParaRPr lang="el-GR" sz="16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lnSpc>
                          <a:spcPct val="115000"/>
                        </a:lnSpc>
                        <a:spcAft>
                          <a:spcPts val="0"/>
                        </a:spcAft>
                      </a:pPr>
                      <a:r>
                        <a:rPr lang="el-GR" sz="1600" dirty="0">
                          <a:effectLst/>
                        </a:rPr>
                        <a:t>ΚΑΤΣΙΚΑΣ</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nSpc>
                          <a:spcPct val="115000"/>
                        </a:lnSpc>
                        <a:spcAft>
                          <a:spcPts val="0"/>
                        </a:spcAft>
                      </a:pPr>
                      <a:r>
                        <a:rPr lang="en-US" sz="1600" dirty="0">
                          <a:effectLst/>
                        </a:rPr>
                        <a:t>PROLOG</a:t>
                      </a:r>
                      <a:endParaRPr lang="el-GR" sz="1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08100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a:t>
            </a:r>
            <a:r>
              <a:rPr lang="en-US" sz="2000" dirty="0"/>
              <a:t>I (</a:t>
            </a:r>
            <a:r>
              <a:rPr lang="el-GR" sz="2000" dirty="0"/>
              <a:t>Θ). Ενότητα 5: Σχεδίαση βάσεων δεδομένων -  </a:t>
            </a:r>
            <a:r>
              <a:rPr lang="el-GR" sz="2000" dirty="0" err="1" smtClean="0"/>
              <a:t>Κανονικοποίηση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1103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a:t>
            </a:r>
            <a:r>
              <a:rPr lang="el-GR" sz="2400" dirty="0" err="1">
                <a:cs typeface="Arial" charset="0"/>
              </a:rPr>
              <a:t>Έµφαση</a:t>
            </a:r>
            <a:r>
              <a:rPr lang="el-GR" sz="2400" dirty="0">
                <a:cs typeface="Arial" charset="0"/>
              </a:rPr>
              <a:t> δίδεται στην παρουσίαση των εννοιών της </a:t>
            </a:r>
            <a:r>
              <a:rPr lang="el-GR" sz="2400" dirty="0" err="1" smtClean="0">
                <a:cs typeface="Arial" charset="0"/>
              </a:rPr>
              <a:t>κανονικοποίησης</a:t>
            </a:r>
            <a:r>
              <a:rPr lang="en-US" sz="2400" dirty="0" smtClean="0">
                <a:cs typeface="Arial" charset="0"/>
              </a:rPr>
              <a:t>.</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72456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µ</a:t>
            </a:r>
            <a:r>
              <a:rPr lang="el-GR" sz="2400" dirty="0" err="1">
                <a:cs typeface="Arial" charset="0"/>
              </a:rPr>
              <a:t>αθήµατος</a:t>
            </a:r>
            <a:r>
              <a:rPr lang="el-GR" sz="2400" dirty="0">
                <a:cs typeface="Arial" charset="0"/>
              </a:rPr>
              <a:t> είναι να εφοδιάσει τους φοιτητές µε τις απαραίτητες γνώσεις έτσι ώστε να είναι ικανοί να σχεδιάσουν 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err="1">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smtClean="0">
                <a:cs typeface="Arial" charset="0"/>
              </a:rPr>
              <a:t>Codd</a:t>
            </a:r>
            <a:r>
              <a:rPr lang="en-US" sz="2400" dirty="0" smtClean="0">
                <a:cs typeface="Arial" charset="0"/>
              </a:rPr>
              <a:t>.</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68549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378840515"/>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smtClean="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smtClean="0">
                          <a:effectLst/>
                        </a:rPr>
                        <a:t>PL/I</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5" name="Rectangle 4"/>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53644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Κανόνες</a:t>
            </a:r>
            <a:endParaRPr lang="el-GR" dirty="0"/>
          </a:p>
        </p:txBody>
      </p:sp>
      <p:sp>
        <p:nvSpPr>
          <p:cNvPr id="14338" name="Rectangle 3"/>
          <p:cNvSpPr>
            <a:spLocks noGrp="1" noChangeArrowheads="1"/>
          </p:cNvSpPr>
          <p:nvPr>
            <p:ph idx="1"/>
          </p:nvPr>
        </p:nvSpPr>
        <p:spPr/>
        <p:txBody>
          <a:bodyPr>
            <a:no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lvl="1">
              <a:lnSpc>
                <a:spcPct val="80000"/>
              </a:lnSpc>
            </a:pPr>
            <a:r>
              <a:rPr lang="el-GR" altLang="el-GR" sz="2200" dirty="0" smtClean="0"/>
              <a:t>Σε κάθε πίνακα δεν πρέπει να εμφανίζονται σύνθετα πεδία ορισμού ανά στήλη. Σε περιγραφική προσέγγιση, ο πίνακας δεν έχει σύνθετες στήλες</a:t>
            </a:r>
            <a:r>
              <a:rPr lang="en-US" altLang="el-GR" sz="2200" dirty="0" smtClean="0"/>
              <a:t> </a:t>
            </a:r>
            <a:r>
              <a:rPr lang="el-GR" altLang="el-GR" sz="2200" dirty="0" smtClean="0"/>
              <a:t>και σε κάθε γραμμή του πίνακα</a:t>
            </a:r>
            <a:r>
              <a:rPr lang="en-US" altLang="el-GR" sz="2200" dirty="0" smtClean="0"/>
              <a:t> </a:t>
            </a:r>
            <a:r>
              <a:rPr lang="el-GR" altLang="el-GR" sz="2200" dirty="0" smtClean="0"/>
              <a:t>κάθε «θέση» της πρέπει να περιέχει ακριβώς μια τιμή ή τιμή </a:t>
            </a:r>
            <a:r>
              <a:rPr lang="en-US" altLang="el-GR" sz="2200" dirty="0" smtClean="0"/>
              <a:t>NULL</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lvl="1">
              <a:lnSpc>
                <a:spcPct val="80000"/>
              </a:lnSpc>
            </a:pPr>
            <a:r>
              <a:rPr lang="el-GR" altLang="el-GR" sz="2200" dirty="0" smtClean="0"/>
              <a:t>Αν το κύριο κλειδί του πίνακα, δηλαδή το κλειδί που ορίζει μονοσήμαντα όλες τις στήλες του, είναι σύνθετο (αποτελείται από περισσότερες από μία στήλες) και ένα τμήμα του ορίζει μονοσήμαντα κάποιες στήλες πρέπει το τμήμα αυτό και οι στήλες που ορίζει να αποτελέσουν ξεχωριστό πίνακα.</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lvl="1">
              <a:lnSpc>
                <a:spcPct val="80000"/>
              </a:lnSpc>
            </a:pPr>
            <a:r>
              <a:rPr lang="el-GR" altLang="el-GR" sz="2200" dirty="0" smtClean="0"/>
              <a:t>Σε κάθε πίνακα, όλες οι στήλες πρέπει να αντιστοιχούν απ‘ ευθείας στο κλειδί χωρίς μεταβατικές εξαρτήσεις διαμέσου άλλων στηλών.</a:t>
            </a:r>
          </a:p>
          <a:p>
            <a:pPr lvl="1">
              <a:lnSpc>
                <a:spcPct val="80000"/>
              </a:lnSpc>
            </a:pPr>
            <a:r>
              <a:rPr lang="el-GR" altLang="el-GR" sz="2200" dirty="0" smtClean="0"/>
              <a:t>Οι κανόνες διατυπώνονται και με τους όρους </a:t>
            </a:r>
            <a:r>
              <a:rPr lang="el-GR" altLang="el-GR" sz="2200" b="1" dirty="0" smtClean="0">
                <a:solidFill>
                  <a:srgbClr val="820000"/>
                </a:solidFill>
              </a:rPr>
              <a:t>σχέση</a:t>
            </a:r>
            <a:r>
              <a:rPr lang="el-GR" altLang="el-GR" sz="2200" dirty="0" smtClean="0"/>
              <a:t> (αντί του όρου πίνακας) και </a:t>
            </a:r>
            <a:r>
              <a:rPr lang="el-GR" altLang="el-GR" sz="2200" b="1" dirty="0" smtClean="0">
                <a:solidFill>
                  <a:srgbClr val="820000"/>
                </a:solidFill>
              </a:rPr>
              <a:t>χαρακτηριστικό</a:t>
            </a:r>
            <a:r>
              <a:rPr lang="el-GR" altLang="el-GR" sz="2200" dirty="0" smtClean="0">
                <a:solidFill>
                  <a:srgbClr val="FF0000"/>
                </a:solidFill>
              </a:rPr>
              <a:t> </a:t>
            </a:r>
            <a:r>
              <a:rPr lang="el-GR" altLang="el-GR" sz="2200" dirty="0" smtClean="0"/>
              <a:t>(αντί στήλη).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63288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4" name="Table 3"/>
          <p:cNvGraphicFramePr>
            <a:graphicFrameLocks noGrp="1"/>
          </p:cNvGraphicFramePr>
          <p:nvPr>
            <p:extLst>
              <p:ext uri="{D42A27DB-BD31-4B8C-83A1-F6EECF244321}">
                <p14:modId xmlns:p14="http://schemas.microsoft.com/office/powerpoint/2010/main" val="3636151040"/>
              </p:ext>
            </p:extLst>
          </p:nvPr>
        </p:nvGraphicFramePr>
        <p:xfrm>
          <a:off x="1187624"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5418957"/>
              </p:ext>
            </p:extLst>
          </p:nvPr>
        </p:nvGraphicFramePr>
        <p:xfrm>
          <a:off x="1187624"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0036408"/>
              </p:ext>
            </p:extLst>
          </p:nvPr>
        </p:nvGraphicFramePr>
        <p:xfrm>
          <a:off x="1187624" y="3212976"/>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3105003"/>
              </p:ext>
            </p:extLst>
          </p:nvPr>
        </p:nvGraphicFramePr>
        <p:xfrm>
          <a:off x="1187624" y="4149080"/>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73402295"/>
              </p:ext>
            </p:extLst>
          </p:nvPr>
        </p:nvGraphicFramePr>
        <p:xfrm>
          <a:off x="1187624" y="50851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71830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2925632988"/>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4" name="Rectangle 3"/>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5" name="Rectangle 4"/>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75870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3" name="Table 2"/>
          <p:cNvGraphicFramePr>
            <a:graphicFrameLocks noGrp="1"/>
          </p:cNvGraphicFramePr>
          <p:nvPr>
            <p:extLst>
              <p:ext uri="{D42A27DB-BD31-4B8C-83A1-F6EECF244321}">
                <p14:modId xmlns:p14="http://schemas.microsoft.com/office/powerpoint/2010/main" val="2173756525"/>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55186503"/>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99404893"/>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11700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l-GR" altLang="el-GR" sz="3600" smtClean="0"/>
              <a:t>Τρίτη κανονική μορφή</a:t>
            </a:r>
          </a:p>
        </p:txBody>
      </p:sp>
      <p:graphicFrame>
        <p:nvGraphicFramePr>
          <p:cNvPr id="3" name="Table 2"/>
          <p:cNvGraphicFramePr>
            <a:graphicFrameLocks noGrp="1"/>
          </p:cNvGraphicFramePr>
          <p:nvPr>
            <p:extLst>
              <p:ext uri="{D42A27DB-BD31-4B8C-83A1-F6EECF244321}">
                <p14:modId xmlns:p14="http://schemas.microsoft.com/office/powerpoint/2010/main" val="193719684"/>
              </p:ext>
            </p:extLst>
          </p:nvPr>
        </p:nvGraphicFramePr>
        <p:xfrm>
          <a:off x="1979712" y="1988840"/>
          <a:ext cx="3500017" cy="548640"/>
        </p:xfrm>
        <a:graphic>
          <a:graphicData uri="http://schemas.openxmlformats.org/drawingml/2006/table">
            <a:tbl>
              <a:tblPr firstRow="1">
                <a:tableStyleId>{5C22544A-7EE6-4342-B048-85BDC9FD1C3A}</a:tableStyleId>
              </a:tblPr>
              <a:tblGrid>
                <a:gridCol w="1512169"/>
                <a:gridCol w="1008112"/>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83900904"/>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86734797"/>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2"/>
          <p:cNvGraphicFramePr>
            <a:graphicFrameLocks noGrp="1"/>
          </p:cNvGraphicFramePr>
          <p:nvPr>
            <p:extLst>
              <p:ext uri="{D42A27DB-BD31-4B8C-83A1-F6EECF244321}">
                <p14:modId xmlns:p14="http://schemas.microsoft.com/office/powerpoint/2010/main" val="193719684"/>
              </p:ext>
            </p:extLst>
          </p:nvPr>
        </p:nvGraphicFramePr>
        <p:xfrm>
          <a:off x="1979713" y="5040600"/>
          <a:ext cx="4176462" cy="822960"/>
        </p:xfrm>
        <a:graphic>
          <a:graphicData uri="http://schemas.openxmlformats.org/drawingml/2006/table">
            <a:tbl>
              <a:tblPr firstRow="1">
                <a:tableStyleId>{5C22544A-7EE6-4342-B048-85BDC9FD1C3A}</a:tableStyleId>
              </a:tblPr>
              <a:tblGrid>
                <a:gridCol w="1594648"/>
                <a:gridCol w="1442778"/>
                <a:gridCol w="1139036"/>
              </a:tblGrid>
              <a:tr h="0">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rPr>
                        <a:t> </a:t>
                      </a:r>
                      <a:r>
                        <a:rPr lang="el-GR" sz="1800" dirty="0" smtClean="0">
                          <a:effectLst/>
                        </a:rPr>
                        <a:t>Κύριο κλειδί</a:t>
                      </a:r>
                      <a:endParaRPr lang="el-GR" sz="1800" dirty="0" smtClean="0">
                        <a:effectLst/>
                        <a:latin typeface="Times New Roman"/>
                        <a:ea typeface="Times New Roman"/>
                      </a:endParaRPr>
                    </a:p>
                    <a:p>
                      <a:pPr>
                        <a:spcAft>
                          <a:spcPts val="0"/>
                        </a:spcAft>
                      </a:pP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03165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f8999a081ca641596b1bb2d611b16dd1f7dd994"/>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412</TotalTime>
  <Words>1416</Words>
  <Application>Microsoft Office PowerPoint</Application>
  <PresentationFormat>Προβολή στην οθόνη (4:3)</PresentationFormat>
  <Paragraphs>392</Paragraphs>
  <Slides>19</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exo-opistho_simeiomata</vt:lpstr>
      <vt:lpstr>Βάσεις Δεδομένων I (Θ)</vt:lpstr>
      <vt:lpstr>Περιγραφή Ενότητας</vt:lpstr>
      <vt:lpstr>Στόχος Ενότητας</vt:lpstr>
      <vt:lpstr>Απλοποιημένη βάση διαχείρισης προσωπικού (personnel)</vt:lpstr>
      <vt:lpstr>Κανόνες</vt:lpstr>
      <vt:lpstr>Τρίτη Κανονική Μορφή</vt:lpstr>
      <vt:lpstr>Απλοποιημένο σύστημα διαχείρισης παραγγελιών (orders)</vt:lpstr>
      <vt:lpstr>Δεύτερη κανονική μορφή</vt:lpstr>
      <vt:lpstr>Τρίτη κανονική μορφή</vt:lpstr>
      <vt:lpstr>Παρουσίαση του PowerPoint</vt:lpstr>
      <vt:lpstr>Κανονική μορφή BOYCE-CODD</vt:lpstr>
      <vt:lpstr>Περιορισμός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58</cp:revision>
  <dcterms:created xsi:type="dcterms:W3CDTF">2014-10-20T11:54:42Z</dcterms:created>
  <dcterms:modified xsi:type="dcterms:W3CDTF">2015-05-12T12:52:29Z</dcterms:modified>
</cp:coreProperties>
</file>