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2"/>
  </p:notesMasterIdLst>
  <p:handoutMasterIdLst>
    <p:handoutMasterId r:id="rId63"/>
  </p:handoutMasterIdLst>
  <p:sldIdLst>
    <p:sldId id="256" r:id="rId2"/>
    <p:sldId id="304" r:id="rId3"/>
    <p:sldId id="305" r:id="rId4"/>
    <p:sldId id="267" r:id="rId5"/>
    <p:sldId id="268" r:id="rId6"/>
    <p:sldId id="269" r:id="rId7"/>
    <p:sldId id="270" r:id="rId8"/>
    <p:sldId id="271" r:id="rId9"/>
    <p:sldId id="272" r:id="rId10"/>
    <p:sldId id="273" r:id="rId11"/>
    <p:sldId id="274" r:id="rId12"/>
    <p:sldId id="295" r:id="rId13"/>
    <p:sldId id="275" r:id="rId14"/>
    <p:sldId id="276" r:id="rId15"/>
    <p:sldId id="296" r:id="rId16"/>
    <p:sldId id="277" r:id="rId17"/>
    <p:sldId id="278" r:id="rId18"/>
    <p:sldId id="280" r:id="rId19"/>
    <p:sldId id="279" r:id="rId20"/>
    <p:sldId id="306" r:id="rId21"/>
    <p:sldId id="281" r:id="rId22"/>
    <p:sldId id="282" r:id="rId23"/>
    <p:sldId id="297" r:id="rId24"/>
    <p:sldId id="283" r:id="rId25"/>
    <p:sldId id="284" r:id="rId26"/>
    <p:sldId id="298" r:id="rId27"/>
    <p:sldId id="308" r:id="rId28"/>
    <p:sldId id="285" r:id="rId29"/>
    <p:sldId id="299" r:id="rId30"/>
    <p:sldId id="286" r:id="rId31"/>
    <p:sldId id="287" r:id="rId32"/>
    <p:sldId id="288" r:id="rId33"/>
    <p:sldId id="289" r:id="rId34"/>
    <p:sldId id="290" r:id="rId35"/>
    <p:sldId id="291" r:id="rId36"/>
    <p:sldId id="292" r:id="rId37"/>
    <p:sldId id="300" r:id="rId38"/>
    <p:sldId id="301" r:id="rId39"/>
    <p:sldId id="293" r:id="rId40"/>
    <p:sldId id="310" r:id="rId41"/>
    <p:sldId id="311" r:id="rId42"/>
    <p:sldId id="312" r:id="rId43"/>
    <p:sldId id="313" r:id="rId44"/>
    <p:sldId id="314" r:id="rId45"/>
    <p:sldId id="315" r:id="rId46"/>
    <p:sldId id="316" r:id="rId47"/>
    <p:sldId id="317" r:id="rId48"/>
    <p:sldId id="318" r:id="rId49"/>
    <p:sldId id="319" r:id="rId50"/>
    <p:sldId id="320" r:id="rId51"/>
    <p:sldId id="309" r:id="rId52"/>
    <p:sldId id="294" r:id="rId53"/>
    <p:sldId id="302" r:id="rId54"/>
    <p:sldId id="303" r:id="rId55"/>
    <p:sldId id="262" r:id="rId56"/>
    <p:sldId id="264" r:id="rId57"/>
    <p:sldId id="321" r:id="rId58"/>
    <p:sldId id="322" r:id="rId59"/>
    <p:sldId id="266" r:id="rId60"/>
    <p:sldId id="261" r:id="rId61"/>
  </p:sldIdLst>
  <p:sldSz cx="9144000" cy="6858000" type="screen4x3"/>
  <p:notesSz cx="7104063" cy="10234613"/>
  <p:custDataLst>
    <p:tags r:id="rId6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6</a:t>
            </a:fld>
            <a:endParaRPr lang="el-GR"/>
          </a:p>
        </p:txBody>
      </p:sp>
    </p:spTree>
    <p:extLst>
      <p:ext uri="{BB962C8B-B14F-4D97-AF65-F5344CB8AC3E}">
        <p14:creationId xmlns:p14="http://schemas.microsoft.com/office/powerpoint/2010/main" val="69401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66A81F3B-15AB-45B4-AB42-022D71A6088C}" type="slidenum">
              <a:rPr lang="el-GR"/>
              <a:pPr>
                <a:defRPr/>
              </a:pPr>
              <a:t>‹#›</a:t>
            </a:fld>
            <a:endParaRPr lang="el-GR"/>
          </a:p>
        </p:txBody>
      </p:sp>
    </p:spTree>
    <p:extLst>
      <p:ext uri="{BB962C8B-B14F-4D97-AF65-F5344CB8AC3E}">
        <p14:creationId xmlns:p14="http://schemas.microsoft.com/office/powerpoint/2010/main" val="2979233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2924944"/>
            <a:ext cx="8148970" cy="2232247"/>
          </a:xfrm>
        </p:spPr>
        <p:txBody>
          <a:bodyPr>
            <a:normAutofit/>
          </a:bodyPr>
          <a:lstStyle/>
          <a:p>
            <a:pPr>
              <a:spcBef>
                <a:spcPts val="0"/>
              </a:spcBef>
              <a:spcAft>
                <a:spcPts val="1200"/>
              </a:spcAft>
            </a:pPr>
            <a:r>
              <a:rPr lang="el-GR" sz="2800" b="1" dirty="0" smtClean="0"/>
              <a:t>Ενότητα 9</a:t>
            </a:r>
            <a:r>
              <a:rPr lang="el-GR" sz="2800" dirty="0" smtClean="0"/>
              <a:t>:</a:t>
            </a:r>
            <a:r>
              <a:rPr lang="en-US" sz="2800" dirty="0" smtClean="0"/>
              <a:t> </a:t>
            </a:r>
            <a:r>
              <a:rPr lang="el-GR" sz="2800" dirty="0" err="1"/>
              <a:t>Yλοποίηση</a:t>
            </a:r>
            <a:r>
              <a:rPr lang="el-GR" sz="2800" dirty="0"/>
              <a:t> σχεσιακών βάσεων </a:t>
            </a:r>
            <a:r>
              <a:rPr lang="el-GR" sz="2800" dirty="0" smtClean="0"/>
              <a:t>δεδομένων - Σύνθετες </a:t>
            </a:r>
            <a:r>
              <a:rPr lang="el-GR" sz="2800" dirty="0"/>
              <a:t>εντολές </a:t>
            </a:r>
            <a:r>
              <a:rPr lang="el-GR" sz="2800" dirty="0" smtClean="0"/>
              <a:t>SQL</a:t>
            </a:r>
            <a:endParaRPr lang="el-GR" sz="600" dirty="0" smtClean="0"/>
          </a:p>
          <a:p>
            <a:pPr>
              <a:spcBef>
                <a:spcPts val="0"/>
              </a:spcBef>
              <a:spcAft>
                <a:spcPts val="1200"/>
              </a:spcAft>
            </a:pPr>
            <a:r>
              <a:rPr lang="el-GR" sz="2400" dirty="0" smtClean="0"/>
              <a:t>Χ. </a:t>
            </a:r>
            <a:r>
              <a:rPr lang="el-GR" sz="2400" dirty="0" err="1" smtClean="0"/>
              <a:t>Σκουρλάς</a:t>
            </a:r>
            <a:endParaRPr lang="el-GR" sz="2400" dirty="0" smtClean="0"/>
          </a:p>
          <a:p>
            <a:pPr>
              <a:spcBef>
                <a:spcPts val="0"/>
              </a:spcBef>
              <a:spcAft>
                <a:spcPts val="1200"/>
              </a:spcAft>
            </a:pPr>
            <a:r>
              <a:rPr lang="el-GR" sz="2400" dirty="0"/>
              <a:t>Τμήμα Μηχανικών Πληροφορικής ΤΕ</a:t>
            </a:r>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1" name="Table 3"/>
          <p:cNvGraphicFramePr>
            <a:graphicFrameLocks noGrp="1"/>
          </p:cNvGraphicFramePr>
          <p:nvPr>
            <p:extLst>
              <p:ext uri="{D42A27DB-BD31-4B8C-83A1-F6EECF244321}">
                <p14:modId xmlns:p14="http://schemas.microsoft.com/office/powerpoint/2010/main" val="1548819816"/>
              </p:ext>
            </p:extLst>
          </p:nvPr>
        </p:nvGraphicFramePr>
        <p:xfrm>
          <a:off x="1759817" y="6087984"/>
          <a:ext cx="5695950" cy="792088"/>
        </p:xfrm>
        <a:graphic>
          <a:graphicData uri="http://schemas.openxmlformats.org/drawingml/2006/table">
            <a:tbl>
              <a:tblPr firstRow="1" firstCol="1" bandRow="1"/>
              <a:tblGrid>
                <a:gridCol w="2138838"/>
                <a:gridCol w="3557112"/>
              </a:tblGrid>
              <a:tr h="7920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a:t>
            </a:r>
            <a:r>
              <a:rPr lang="en-US" sz="3200" b="0" dirty="0" smtClean="0"/>
              <a:t>1/11</a:t>
            </a:r>
            <a:endParaRPr lang="el-GR" sz="3200" b="0" dirty="0"/>
          </a:p>
        </p:txBody>
      </p:sp>
      <p:sp>
        <p:nvSpPr>
          <p:cNvPr id="3" name="Content Placeholder 2"/>
          <p:cNvSpPr>
            <a:spLocks noGrp="1"/>
          </p:cNvSpPr>
          <p:nvPr>
            <p:ph idx="1"/>
          </p:nvPr>
        </p:nvSpPr>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a:latin typeface="Courier New" panose="02070309020205020404" pitchFamily="49" charset="0"/>
                <a:cs typeface="Courier New" panose="02070309020205020404" pitchFamily="49" charset="0"/>
              </a:rPr>
              <a:t>scoemp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a:latin typeface="Courier New" panose="02070309020205020404" pitchFamily="49" charset="0"/>
                <a:cs typeface="Courier New" panose="02070309020205020404" pitchFamily="49" charset="0"/>
              </a:rPr>
              <a:t>scoemp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&gt; 20 AND COUNT(*)&gt;1;</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a:latin typeface="Courier New" panose="02070309020205020404" pitchFamily="49" charset="0"/>
                <a:cs typeface="Courier New" panose="02070309020205020404" pitchFamily="49" charset="0"/>
              </a:rPr>
              <a:t>scoemp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&gt; 20) AND (COUNT(*)&gt;1 OR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)&gt;1200);</a:t>
            </a:r>
            <a:endParaRPr lang="el-GR" sz="18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935008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SELECT </a:t>
            </a:r>
            <a:r>
              <a:rPr lang="en-US" sz="3200" b="0" dirty="0" smtClean="0">
                <a:solidFill>
                  <a:prstClr val="black"/>
                </a:solidFill>
              </a:rPr>
              <a:t>2/11</a:t>
            </a:r>
            <a:endParaRPr lang="el-GR" dirty="0"/>
          </a:p>
        </p:txBody>
      </p:sp>
      <p:sp>
        <p:nvSpPr>
          <p:cNvPr id="3" name="Content Placeholder 2"/>
          <p:cNvSpPr>
            <a:spLocks noGrp="1"/>
          </p:cNvSpPr>
          <p:nvPr>
            <p:ph idx="1"/>
          </p:nvPr>
        </p:nvSpPr>
        <p:spPr>
          <a:xfrm>
            <a:off x="457200" y="1196752"/>
            <a:ext cx="8229600" cy="1368152"/>
          </a:xfrm>
        </p:spPr>
        <p:txBody>
          <a:bodyPr>
            <a:norm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5380466"/>
              </p:ext>
            </p:extLst>
          </p:nvPr>
        </p:nvGraphicFramePr>
        <p:xfrm>
          <a:off x="611560" y="2636912"/>
          <a:ext cx="7920880" cy="1767840"/>
        </p:xfrm>
        <a:graphic>
          <a:graphicData uri="http://schemas.openxmlformats.org/drawingml/2006/table">
            <a:tbl>
              <a:tblPr firstRow="1" firstCol="1" bandRow="1">
                <a:tableStyleId>{B301B821-A1FF-4177-AEE7-76D212191A09}</a:tableStyleId>
              </a:tblPr>
              <a:tblGrid>
                <a:gridCol w="1018456"/>
                <a:gridCol w="5246240"/>
                <a:gridCol w="165618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b="0" dirty="0">
                          <a:effectLst/>
                        </a:rPr>
                        <a:t>10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2916,66666666666666666666666666666666667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20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2175</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5</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30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 </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5" name="Rectangle 4"/>
          <p:cNvSpPr/>
          <p:nvPr/>
        </p:nvSpPr>
        <p:spPr>
          <a:xfrm>
            <a:off x="467544" y="4581128"/>
            <a:ext cx="5544616" cy="2031325"/>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4 rows selected. </a:t>
            </a:r>
            <a:r>
              <a:rPr lang="el-GR" dirty="0">
                <a:latin typeface="Courier New" panose="02070309020205020404" pitchFamily="49" charset="0"/>
                <a:cs typeface="Courier New" panose="02070309020205020404" pitchFamily="49" charset="0"/>
              </a:rPr>
              <a:t>0,0</a:t>
            </a:r>
            <a:r>
              <a:rPr lang="en-US" dirty="0">
                <a:latin typeface="Courier New" panose="02070309020205020404" pitchFamily="49" charset="0"/>
                <a:cs typeface="Courier New" panose="02070309020205020404" pitchFamily="49" charset="0"/>
              </a:rPr>
              <a:t>1</a:t>
            </a:r>
            <a:r>
              <a:rPr lang="el-GR" dirty="0">
                <a:latin typeface="Courier New" panose="02070309020205020404" pitchFamily="49" charset="0"/>
                <a:cs typeface="Courier New" panose="02070309020205020404" pitchFamily="49" charset="0"/>
              </a:rPr>
              <a:t>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a:p>
            <a:r>
              <a:rPr lang="el-GR"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SELECT </a:t>
            </a:r>
            <a:r>
              <a:rPr lang="en-US" dirty="0" err="1">
                <a:latin typeface="Courier New" panose="02070309020205020404" pitchFamily="49" charset="0"/>
                <a:cs typeface="Courier New" panose="02070309020205020404" pitchFamily="49" charset="0"/>
              </a:rPr>
              <a:t>deptno</a:t>
            </a:r>
            <a:r>
              <a:rPr lang="en-US" dirty="0">
                <a:latin typeface="Courier New" panose="02070309020205020404" pitchFamily="49" charset="0"/>
                <a:cs typeface="Courier New" panose="02070309020205020404" pitchFamily="49" charset="0"/>
              </a:rPr>
              <a:t>, AVG(</a:t>
            </a:r>
            <a:r>
              <a:rPr lang="en-US" dirty="0" err="1">
                <a:latin typeface="Courier New" panose="02070309020205020404" pitchFamily="49" charset="0"/>
                <a:cs typeface="Courier New" panose="02070309020205020404" pitchFamily="49" charset="0"/>
              </a:rPr>
              <a:t>sal</a:t>
            </a:r>
            <a:r>
              <a:rPr lang="en-US" dirty="0">
                <a:latin typeface="Courier New" panose="02070309020205020404" pitchFamily="49" charset="0"/>
                <a:cs typeface="Courier New" panose="02070309020205020404" pitchFamily="49" charset="0"/>
              </a:rPr>
              <a:t>), COUNT(*)</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FROM EMPLOYEE</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GROUP BY DEPTNO</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HAVING </a:t>
            </a:r>
            <a:r>
              <a:rPr lang="en-US" dirty="0" err="1">
                <a:latin typeface="Courier New" panose="02070309020205020404" pitchFamily="49" charset="0"/>
                <a:cs typeface="Courier New" panose="02070309020205020404" pitchFamily="49" charset="0"/>
              </a:rPr>
              <a:t>deptno</a:t>
            </a:r>
            <a:r>
              <a:rPr lang="en-US" dirty="0">
                <a:latin typeface="Courier New" panose="02070309020205020404" pitchFamily="49" charset="0"/>
                <a:cs typeface="Courier New" panose="02070309020205020404" pitchFamily="49" charset="0"/>
              </a:rPr>
              <a:t> &gt; 20 AND COUNT(*)&gt;1</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ORDER BY DEPTNO</a:t>
            </a:r>
            <a:endParaRPr lang="el-GR" dirty="0">
              <a:latin typeface="Courier New" panose="02070309020205020404" pitchFamily="49" charset="0"/>
              <a:cs typeface="Courier New" panose="02070309020205020404" pitchFamily="49" charset="0"/>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585642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SELECT </a:t>
            </a:r>
            <a:r>
              <a:rPr lang="el-GR" sz="3200" b="0" dirty="0" smtClean="0">
                <a:solidFill>
                  <a:prstClr val="black"/>
                </a:solidFill>
              </a:rPr>
              <a:t>3</a:t>
            </a:r>
            <a:r>
              <a:rPr lang="en-US" sz="3200" b="0" dirty="0" smtClean="0">
                <a:solidFill>
                  <a:prstClr val="black"/>
                </a:solidFill>
              </a:rPr>
              <a:t>/11</a:t>
            </a:r>
            <a:endParaRPr lang="el-GR" dirty="0"/>
          </a:p>
        </p:txBody>
      </p:sp>
      <p:sp>
        <p:nvSpPr>
          <p:cNvPr id="3" name="Content Placeholder 2"/>
          <p:cNvSpPr>
            <a:spLocks noGrp="1"/>
          </p:cNvSpPr>
          <p:nvPr>
            <p:ph idx="1"/>
          </p:nvPr>
        </p:nvSpPr>
        <p:spPr>
          <a:xfrm>
            <a:off x="251520" y="2276872"/>
            <a:ext cx="8229600" cy="1368152"/>
          </a:xfrm>
        </p:spPr>
        <p:txBody>
          <a:bodyPr>
            <a:noAutofit/>
          </a:bodyPr>
          <a:lstStyle/>
          <a:p>
            <a:pPr marL="0" indent="0">
              <a:buNone/>
            </a:pPr>
            <a:r>
              <a:rPr lang="en-US" sz="1600" dirty="0">
                <a:latin typeface="Courier New" panose="02070309020205020404" pitchFamily="49" charset="0"/>
                <a:cs typeface="Courier New" panose="02070309020205020404" pitchFamily="49" charset="0"/>
              </a:rPr>
              <a:t>Statement processed. </a:t>
            </a:r>
            <a:r>
              <a:rPr lang="el-GR" sz="1600" dirty="0">
                <a:latin typeface="Courier New" panose="02070309020205020404" pitchFamily="49" charset="0"/>
                <a:cs typeface="Courier New" panose="02070309020205020404" pitchFamily="49" charset="0"/>
              </a:rPr>
              <a:t>0,0</a:t>
            </a:r>
            <a:r>
              <a:rPr lang="en-US" sz="1600" dirty="0">
                <a:latin typeface="Courier New" panose="02070309020205020404" pitchFamily="49" charset="0"/>
                <a:cs typeface="Courier New" panose="02070309020205020404" pitchFamily="49" charset="0"/>
              </a:rPr>
              <a:t>1</a:t>
            </a:r>
            <a:r>
              <a:rPr lang="el-GR" sz="1600" dirty="0">
                <a:latin typeface="Courier New" panose="02070309020205020404" pitchFamily="49" charset="0"/>
                <a:cs typeface="Courier New" panose="02070309020205020404" pitchFamily="49" charset="0"/>
              </a:rPr>
              <a:t> </a:t>
            </a:r>
            <a:r>
              <a:rPr lang="el-GR" sz="1600" dirty="0" err="1">
                <a:latin typeface="Courier New" panose="02070309020205020404" pitchFamily="49" charset="0"/>
                <a:cs typeface="Courier New" panose="02070309020205020404" pitchFamily="49" charset="0"/>
              </a:rPr>
              <a:t>seconds</a:t>
            </a:r>
            <a:r>
              <a:rPr lang="el-GR" sz="1600" dirty="0">
                <a:latin typeface="Courier New" panose="02070309020205020404" pitchFamily="49" charset="0"/>
                <a:cs typeface="Courier New" panose="02070309020205020404" pitchFamily="49" charset="0"/>
              </a:rPr>
              <a:t> </a:t>
            </a:r>
          </a:p>
          <a:p>
            <a:pPr marL="0" indent="0">
              <a:buNone/>
            </a:pPr>
            <a:r>
              <a:rPr lang="en-US" sz="1600" dirty="0" smtClean="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deptno</a:t>
            </a:r>
            <a:r>
              <a:rPr lang="en-US" sz="1600" dirty="0">
                <a:latin typeface="Courier New" panose="02070309020205020404" pitchFamily="49" charset="0"/>
                <a:cs typeface="Courier New" panose="02070309020205020404" pitchFamily="49" charset="0"/>
              </a:rPr>
              <a:t>, AVG(</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 COUNT(*)</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FROM EMPLOYEE</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GROUP BY DEPTNO</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HAVING (</a:t>
            </a:r>
            <a:r>
              <a:rPr lang="en-US" sz="1600" dirty="0" err="1">
                <a:latin typeface="Courier New" panose="02070309020205020404" pitchFamily="49" charset="0"/>
                <a:cs typeface="Courier New" panose="02070309020205020404" pitchFamily="49" charset="0"/>
              </a:rPr>
              <a:t>deptno</a:t>
            </a:r>
            <a:r>
              <a:rPr lang="en-US" sz="1600" dirty="0">
                <a:latin typeface="Courier New" panose="02070309020205020404" pitchFamily="49" charset="0"/>
                <a:cs typeface="Courier New" panose="02070309020205020404" pitchFamily="49" charset="0"/>
              </a:rPr>
              <a:t> &gt; 20) AND (COUNT(*)&gt;1 OR AVG(</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)&gt;1200)</a:t>
            </a:r>
            <a:endParaRPr lang="el-GR" sz="1600"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83773300"/>
              </p:ext>
            </p:extLst>
          </p:nvPr>
        </p:nvGraphicFramePr>
        <p:xfrm>
          <a:off x="323528" y="1412776"/>
          <a:ext cx="8229600" cy="707136"/>
        </p:xfrm>
        <a:graphic>
          <a:graphicData uri="http://schemas.openxmlformats.org/drawingml/2006/table">
            <a:tbl>
              <a:tblPr firstRow="1">
                <a:tableStyleId>{5C22544A-7EE6-4342-B048-85BDC9FD1C3A}</a:tableStyleId>
              </a:tblPr>
              <a:tblGrid>
                <a:gridCol w="1152128"/>
                <a:gridCol w="5112568"/>
                <a:gridCol w="196490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1566,66666666666666666666666666666666667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99086761"/>
              </p:ext>
            </p:extLst>
          </p:nvPr>
        </p:nvGraphicFramePr>
        <p:xfrm>
          <a:off x="323528" y="4005064"/>
          <a:ext cx="8208912" cy="707136"/>
        </p:xfrm>
        <a:graphic>
          <a:graphicData uri="http://schemas.openxmlformats.org/drawingml/2006/table">
            <a:tbl>
              <a:tblPr firstRow="1">
                <a:tableStyleId>{5C22544A-7EE6-4342-B048-85BDC9FD1C3A}</a:tableStyleId>
              </a:tblPr>
              <a:tblGrid>
                <a:gridCol w="1224136"/>
                <a:gridCol w="5040560"/>
                <a:gridCol w="1944216"/>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8" name="Rectangle 7"/>
          <p:cNvSpPr/>
          <p:nvPr/>
        </p:nvSpPr>
        <p:spPr>
          <a:xfrm>
            <a:off x="323528" y="4725144"/>
            <a:ext cx="4572000" cy="584775"/>
          </a:xfrm>
          <a:prstGeom prst="rect">
            <a:avLst/>
          </a:prstGeom>
        </p:spPr>
        <p:txBody>
          <a:bodyPr>
            <a:spAutoFit/>
          </a:bodyPr>
          <a:lstStyle/>
          <a:p>
            <a:r>
              <a:rPr lang="en-US" sz="1600" dirty="0">
                <a:latin typeface="Courier New" panose="02070309020205020404" pitchFamily="49" charset="0"/>
                <a:cs typeface="Courier New" panose="02070309020205020404" pitchFamily="49" charset="0"/>
              </a:rPr>
              <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Statement processed. </a:t>
            </a:r>
            <a:r>
              <a:rPr lang="el-GR" sz="1600" dirty="0">
                <a:latin typeface="Courier New" panose="02070309020205020404" pitchFamily="49" charset="0"/>
                <a:cs typeface="Courier New" panose="02070309020205020404" pitchFamily="49" charset="0"/>
              </a:rPr>
              <a:t>0,01 </a:t>
            </a:r>
            <a:r>
              <a:rPr lang="el-GR" sz="1600" dirty="0" err="1">
                <a:latin typeface="Courier New" panose="02070309020205020404" pitchFamily="49" charset="0"/>
                <a:cs typeface="Courier New" panose="02070309020205020404" pitchFamily="49" charset="0"/>
              </a:rPr>
              <a:t>seconds</a:t>
            </a:r>
            <a:r>
              <a:rPr lang="el-GR" sz="1600" dirty="0">
                <a:latin typeface="Courier New" panose="02070309020205020404" pitchFamily="49" charset="0"/>
                <a:cs typeface="Courier New" panose="02070309020205020404" pitchFamily="49" charset="0"/>
              </a:rPr>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652211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SELECT </a:t>
            </a:r>
            <a:r>
              <a:rPr lang="el-GR" sz="3200" b="0" dirty="0" smtClean="0">
                <a:solidFill>
                  <a:prstClr val="black"/>
                </a:solidFill>
              </a:rPr>
              <a:t>4</a:t>
            </a:r>
            <a:r>
              <a:rPr lang="en-US" sz="3200" b="0" dirty="0" smtClean="0">
                <a:solidFill>
                  <a:prstClr val="black"/>
                </a:solidFill>
              </a:rPr>
              <a:t>/11</a:t>
            </a:r>
            <a:endParaRPr lang="el-GR" dirty="0"/>
          </a:p>
        </p:txBody>
      </p:sp>
      <p:sp>
        <p:nvSpPr>
          <p:cNvPr id="5" name="Content Placeholder 2"/>
          <p:cNvSpPr>
            <a:spLocks noGrp="1"/>
          </p:cNvSpPr>
          <p:nvPr>
            <p:ph idx="1"/>
          </p:nvPr>
        </p:nvSpPr>
        <p:spPr>
          <a:xfrm>
            <a:off x="457200" y="1196752"/>
            <a:ext cx="8229600" cy="1224136"/>
          </a:xfrm>
        </p:spPr>
        <p:txBody>
          <a:bodyPr>
            <a:noAutofit/>
          </a:bodyPr>
          <a:lstStyle/>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SELECT </a:t>
            </a:r>
            <a:r>
              <a:rPr lang="en-US" sz="1800" dirty="0" err="1">
                <a:solidFill>
                  <a:srgbClr val="000000"/>
                </a:solidFill>
                <a:latin typeface="Courier New" panose="02070309020205020404" pitchFamily="49" charset="0"/>
                <a:ea typeface="Times New Roman"/>
                <a:cs typeface="Courier New" panose="02070309020205020404" pitchFamily="49" charset="0"/>
              </a:rPr>
              <a:t>deptno</a:t>
            </a:r>
            <a:r>
              <a:rPr lang="en-US" sz="1800" dirty="0">
                <a:solidFill>
                  <a:srgbClr val="000000"/>
                </a:solidFill>
                <a:latin typeface="Courier New" panose="02070309020205020404" pitchFamily="49" charset="0"/>
                <a:ea typeface="Times New Roman"/>
                <a:cs typeface="Courier New" panose="02070309020205020404" pitchFamily="49" charset="0"/>
              </a:rPr>
              <a:t>, AVG(</a:t>
            </a:r>
            <a:r>
              <a:rPr lang="en-US" sz="1800" dirty="0" err="1">
                <a:solidFill>
                  <a:srgbClr val="000000"/>
                </a:solidFill>
                <a:latin typeface="Courier New" panose="02070309020205020404" pitchFamily="49" charset="0"/>
                <a:ea typeface="Times New Roman"/>
                <a:cs typeface="Courier New" panose="02070309020205020404" pitchFamily="49" charset="0"/>
              </a:rPr>
              <a:t>sal</a:t>
            </a:r>
            <a:r>
              <a:rPr lang="en-US" sz="1800" dirty="0">
                <a:solidFill>
                  <a:srgbClr val="000000"/>
                </a:solidFill>
                <a:latin typeface="Courier New" panose="02070309020205020404" pitchFamily="49" charset="0"/>
                <a:ea typeface="Times New Roman"/>
                <a:cs typeface="Courier New" panose="02070309020205020404" pitchFamily="49" charset="0"/>
              </a:rPr>
              <a:t>), COUNT(*)</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FROM EMPLOYEE</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GROUP BY DEPTNO</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ORDER BY </a:t>
            </a:r>
            <a:r>
              <a:rPr lang="en-US" sz="1800" dirty="0" smtClean="0">
                <a:solidFill>
                  <a:srgbClr val="000000"/>
                </a:solidFill>
                <a:latin typeface="Courier New" panose="02070309020205020404" pitchFamily="49" charset="0"/>
                <a:ea typeface="Times New Roman"/>
                <a:cs typeface="Courier New" panose="02070309020205020404" pitchFamily="49" charset="0"/>
              </a:rPr>
              <a:t>DEPTNO</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48428"/>
              </p:ext>
            </p:extLst>
          </p:nvPr>
        </p:nvGraphicFramePr>
        <p:xfrm>
          <a:off x="539552" y="2636912"/>
          <a:ext cx="7488832" cy="1767840"/>
        </p:xfrm>
        <a:graphic>
          <a:graphicData uri="http://schemas.openxmlformats.org/drawingml/2006/table">
            <a:tbl>
              <a:tblPr firstRow="1">
                <a:tableStyleId>{5C22544A-7EE6-4342-B048-85BDC9FD1C3A}</a:tableStyleId>
              </a:tblPr>
              <a:tblGrid>
                <a:gridCol w="1092121"/>
                <a:gridCol w="4758529"/>
                <a:gridCol w="1638182"/>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2175</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1300</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968697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SELECT </a:t>
            </a:r>
            <a:r>
              <a:rPr lang="el-GR" sz="3200" b="0" dirty="0" smtClean="0">
                <a:solidFill>
                  <a:prstClr val="black"/>
                </a:solidFill>
              </a:rPr>
              <a:t>5</a:t>
            </a:r>
            <a:r>
              <a:rPr lang="en-US" sz="3200" b="0" dirty="0" smtClean="0">
                <a:solidFill>
                  <a:prstClr val="black"/>
                </a:solidFill>
              </a:rPr>
              <a:t>/11</a:t>
            </a:r>
            <a:endParaRPr lang="el-GR" dirty="0"/>
          </a:p>
        </p:txBody>
      </p:sp>
      <p:sp>
        <p:nvSpPr>
          <p:cNvPr id="5" name="Content Placeholder 2"/>
          <p:cNvSpPr>
            <a:spLocks noGrp="1"/>
          </p:cNvSpPr>
          <p:nvPr>
            <p:ph idx="1"/>
          </p:nvPr>
        </p:nvSpPr>
        <p:spPr>
          <a:xfrm>
            <a:off x="457200" y="1196752"/>
            <a:ext cx="8229600" cy="1224136"/>
          </a:xfrm>
        </p:spPr>
        <p:txBody>
          <a:bodyPr>
            <a:noAutofit/>
          </a:bodyPr>
          <a:lstStyle/>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SELECT </a:t>
            </a:r>
            <a:r>
              <a:rPr lang="en-US" sz="1800" dirty="0" err="1">
                <a:solidFill>
                  <a:srgbClr val="000000"/>
                </a:solidFill>
                <a:latin typeface="Courier New"/>
                <a:ea typeface="Times New Roman"/>
                <a:cs typeface="Times New Roman"/>
              </a:rPr>
              <a:t>deptno</a:t>
            </a:r>
            <a:r>
              <a:rPr lang="en-US" sz="1800" dirty="0">
                <a:solidFill>
                  <a:srgbClr val="000000"/>
                </a:solidFill>
                <a:latin typeface="Courier New"/>
                <a:ea typeface="Times New Roman"/>
                <a:cs typeface="Times New Roman"/>
              </a:rPr>
              <a:t>, AVG(</a:t>
            </a:r>
            <a:r>
              <a:rPr lang="en-US" sz="1800" dirty="0" err="1">
                <a:solidFill>
                  <a:srgbClr val="000000"/>
                </a:solidFill>
                <a:latin typeface="Courier New"/>
                <a:ea typeface="Times New Roman"/>
                <a:cs typeface="Times New Roman"/>
              </a:rPr>
              <a:t>sal</a:t>
            </a:r>
            <a:r>
              <a:rPr lang="en-US" sz="1800" dirty="0">
                <a:solidFill>
                  <a:srgbClr val="000000"/>
                </a:solidFill>
                <a:latin typeface="Courier New"/>
                <a:ea typeface="Times New Roman"/>
                <a:cs typeface="Times New Roman"/>
              </a:rPr>
              <a:t>), COUNT(*)</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FROM EMPLOYEE</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GROUP BY DEPTNO</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ORDER BY DEPTNO</a:t>
            </a:r>
            <a:endParaRPr lang="el-GR" sz="2400" dirty="0">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682000673"/>
              </p:ext>
            </p:extLst>
          </p:nvPr>
        </p:nvGraphicFramePr>
        <p:xfrm>
          <a:off x="539552" y="2996952"/>
          <a:ext cx="7056784" cy="1767840"/>
        </p:xfrm>
        <a:graphic>
          <a:graphicData uri="http://schemas.openxmlformats.org/drawingml/2006/table">
            <a:tbl>
              <a:tblPr firstRow="1">
                <a:tableStyleId>{5C22544A-7EE6-4342-B048-85BDC9FD1C3A}</a:tableStyleId>
              </a:tblPr>
              <a:tblGrid>
                <a:gridCol w="1076712"/>
                <a:gridCol w="4833209"/>
                <a:gridCol w="1146863"/>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2916,66666666666666666666666666666666667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2175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1300</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6" name="5 - Ορθογώνιο"/>
          <p:cNvSpPr/>
          <p:nvPr/>
        </p:nvSpPr>
        <p:spPr>
          <a:xfrm>
            <a:off x="611560" y="5075892"/>
            <a:ext cx="4182555" cy="369332"/>
          </a:xfrm>
          <a:prstGeom prst="rect">
            <a:avLst/>
          </a:prstGeom>
        </p:spPr>
        <p:txBody>
          <a:bodyPr wrap="none">
            <a:spAutoFit/>
          </a:bodyPr>
          <a:lstStyle/>
          <a:p>
            <a:r>
              <a:rPr lang="en-US" dirty="0" smtClean="0">
                <a:solidFill>
                  <a:srgbClr val="000000"/>
                </a:solidFill>
                <a:latin typeface="Courier New" panose="02070309020205020404" pitchFamily="49" charset="0"/>
                <a:ea typeface="Times New Roman"/>
                <a:cs typeface="Courier New" panose="02070309020205020404" pitchFamily="49" charset="0"/>
              </a:rPr>
              <a:t>4 rows selected. </a:t>
            </a:r>
            <a:r>
              <a:rPr lang="el-GR" dirty="0" smtClean="0">
                <a:solidFill>
                  <a:srgbClr val="000000"/>
                </a:solidFill>
                <a:latin typeface="Courier New" panose="02070309020205020404" pitchFamily="49" charset="0"/>
                <a:ea typeface="Times New Roman"/>
                <a:cs typeface="Courier New" panose="02070309020205020404" pitchFamily="49" charset="0"/>
              </a:rPr>
              <a:t>0,02 </a:t>
            </a:r>
            <a:r>
              <a:rPr lang="el-GR" dirty="0" err="1" smtClean="0">
                <a:solidFill>
                  <a:srgbClr val="000000"/>
                </a:solidFill>
                <a:latin typeface="Courier New" panose="02070309020205020404" pitchFamily="49" charset="0"/>
                <a:ea typeface="Times New Roman"/>
                <a:cs typeface="Courier New" panose="02070309020205020404" pitchFamily="49" charset="0"/>
              </a:rPr>
              <a:t>seconds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24715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SELECT </a:t>
            </a:r>
            <a:r>
              <a:rPr lang="el-GR" sz="3200" b="0" dirty="0" smtClean="0">
                <a:solidFill>
                  <a:prstClr val="black"/>
                </a:solidFill>
              </a:rPr>
              <a:t>6</a:t>
            </a:r>
            <a:r>
              <a:rPr lang="en-US" sz="3200" b="0" dirty="0" smtClean="0">
                <a:solidFill>
                  <a:prstClr val="black"/>
                </a:solidFill>
              </a:rPr>
              <a:t>/11</a:t>
            </a:r>
            <a:endParaRPr lang="el-GR" dirty="0"/>
          </a:p>
        </p:txBody>
      </p:sp>
      <p:sp>
        <p:nvSpPr>
          <p:cNvPr id="5" name="Content Placeholder 2"/>
          <p:cNvSpPr>
            <a:spLocks noGrp="1"/>
          </p:cNvSpPr>
          <p:nvPr>
            <p:ph idx="1"/>
          </p:nvPr>
        </p:nvSpPr>
        <p:spPr>
          <a:xfrm>
            <a:off x="457200" y="1196752"/>
            <a:ext cx="8229600" cy="2376264"/>
          </a:xfrm>
        </p:spPr>
        <p:txBody>
          <a:bodyPr>
            <a:noAutofit/>
          </a:bodyPr>
          <a:lstStyle/>
          <a:p>
            <a:pPr marL="0" indent="0">
              <a:lnSpc>
                <a:spcPct val="115000"/>
              </a:lnSpc>
              <a:spcAft>
                <a:spcPts val="0"/>
              </a:spcAft>
              <a:buNone/>
            </a:pPr>
            <a:r>
              <a:rPr lang="en-US" sz="1800" dirty="0" smtClean="0">
                <a:solidFill>
                  <a:srgbClr val="000000"/>
                </a:solidFill>
                <a:latin typeface="Courier New" panose="02070309020205020404" pitchFamily="49" charset="0"/>
                <a:ea typeface="Times New Roman"/>
                <a:cs typeface="Courier New" panose="02070309020205020404" pitchFamily="49" charset="0"/>
              </a:rPr>
              <a:t>SELECT </a:t>
            </a:r>
            <a:r>
              <a:rPr lang="en-US" sz="1800" dirty="0" err="1">
                <a:solidFill>
                  <a:srgbClr val="000000"/>
                </a:solidFill>
                <a:latin typeface="Courier New" panose="02070309020205020404" pitchFamily="49" charset="0"/>
                <a:ea typeface="Times New Roman"/>
                <a:cs typeface="Courier New" panose="02070309020205020404" pitchFamily="49" charset="0"/>
              </a:rPr>
              <a:t>deptno</a:t>
            </a:r>
            <a:r>
              <a:rPr lang="en-US" sz="1800" dirty="0">
                <a:solidFill>
                  <a:srgbClr val="000000"/>
                </a:solidFill>
                <a:latin typeface="Courier New" panose="02070309020205020404" pitchFamily="49" charset="0"/>
                <a:ea typeface="Times New Roman"/>
                <a:cs typeface="Courier New" panose="02070309020205020404" pitchFamily="49" charset="0"/>
              </a:rPr>
              <a:t>, AVG(</a:t>
            </a:r>
            <a:r>
              <a:rPr lang="en-US" sz="1800" dirty="0" err="1">
                <a:solidFill>
                  <a:srgbClr val="000000"/>
                </a:solidFill>
                <a:latin typeface="Courier New" panose="02070309020205020404" pitchFamily="49" charset="0"/>
                <a:ea typeface="Times New Roman"/>
                <a:cs typeface="Courier New" panose="02070309020205020404" pitchFamily="49" charset="0"/>
              </a:rPr>
              <a:t>sal</a:t>
            </a:r>
            <a:r>
              <a:rPr lang="en-US" sz="1800" dirty="0">
                <a:solidFill>
                  <a:srgbClr val="000000"/>
                </a:solidFill>
                <a:latin typeface="Courier New" panose="02070309020205020404" pitchFamily="49" charset="0"/>
                <a:ea typeface="Times New Roman"/>
                <a:cs typeface="Courier New" panose="02070309020205020404" pitchFamily="49" charset="0"/>
              </a:rPr>
              <a:t>), COUNT(*)</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FROM EMPLOYEE</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GROUP BY DEPTNO</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HAVING COUNT(*)&gt;2</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ORDER BY DEPTNO</a:t>
            </a:r>
            <a:endParaRPr lang="el-GR" sz="2400" dirty="0">
              <a:latin typeface="Courier New" panose="02070309020205020404" pitchFamily="49" charset="0"/>
              <a:ea typeface="Calibri"/>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12606534"/>
              </p:ext>
            </p:extLst>
          </p:nvPr>
        </p:nvGraphicFramePr>
        <p:xfrm>
          <a:off x="539552" y="3573016"/>
          <a:ext cx="7427168" cy="1414272"/>
        </p:xfrm>
        <a:graphic>
          <a:graphicData uri="http://schemas.openxmlformats.org/drawingml/2006/table">
            <a:tbl>
              <a:tblPr firstRow="1">
                <a:tableStyleId>{5C22544A-7EE6-4342-B048-85BDC9FD1C3A}</a:tableStyleId>
              </a:tblPr>
              <a:tblGrid>
                <a:gridCol w="1090464"/>
                <a:gridCol w="4968552"/>
                <a:gridCol w="1368152"/>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2175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1566,66666666666666666666666666666666667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7" name="Rectangle 6"/>
          <p:cNvSpPr/>
          <p:nvPr/>
        </p:nvSpPr>
        <p:spPr>
          <a:xfrm>
            <a:off x="467544" y="5157192"/>
            <a:ext cx="4572000" cy="369332"/>
          </a:xfrm>
          <a:prstGeom prst="rect">
            <a:avLst/>
          </a:prstGeom>
        </p:spPr>
        <p:txBody>
          <a:bodyPr>
            <a:spAutoFit/>
          </a:bodyPr>
          <a:lstStyle/>
          <a:p>
            <a:r>
              <a:rPr lang="en-US" dirty="0" smtClean="0">
                <a:latin typeface="Courier New" panose="02070309020205020404" pitchFamily="49" charset="0"/>
                <a:cs typeface="Courier New" panose="02070309020205020404" pitchFamily="49" charset="0"/>
              </a:rPr>
              <a:t>3 </a:t>
            </a:r>
            <a:r>
              <a:rPr lang="en-US" dirty="0">
                <a:latin typeface="Courier New" panose="02070309020205020404" pitchFamily="49" charset="0"/>
                <a:cs typeface="Courier New" panose="02070309020205020404" pitchFamily="49" charset="0"/>
              </a:rPr>
              <a:t>rows selected. </a:t>
            </a:r>
            <a:r>
              <a:rPr lang="el-GR" dirty="0">
                <a:latin typeface="Courier New" panose="02070309020205020404" pitchFamily="49" charset="0"/>
                <a:cs typeface="Courier New" panose="02070309020205020404" pitchFamily="49" charset="0"/>
              </a:rPr>
              <a:t>0,02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799333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SELECT </a:t>
            </a:r>
            <a:r>
              <a:rPr lang="el-GR" sz="3200" b="0" dirty="0" smtClean="0">
                <a:solidFill>
                  <a:prstClr val="black"/>
                </a:solidFill>
              </a:rPr>
              <a:t>7</a:t>
            </a:r>
            <a:r>
              <a:rPr lang="en-US" sz="3200" b="0" dirty="0" smtClean="0">
                <a:solidFill>
                  <a:prstClr val="black"/>
                </a:solidFill>
              </a:rPr>
              <a:t>/11</a:t>
            </a:r>
            <a:endParaRPr lang="el-GR" dirty="0"/>
          </a:p>
        </p:txBody>
      </p:sp>
      <p:sp>
        <p:nvSpPr>
          <p:cNvPr id="5" name="Content Placeholder 2"/>
          <p:cNvSpPr>
            <a:spLocks noGrp="1"/>
          </p:cNvSpPr>
          <p:nvPr>
            <p:ph idx="1"/>
          </p:nvPr>
        </p:nvSpPr>
        <p:spPr>
          <a:xfrm>
            <a:off x="457200" y="1196752"/>
            <a:ext cx="8229600" cy="2088232"/>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WHERE JOB NOT IN ('ANALYST')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COUNT(*)&gt;2</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51541838"/>
              </p:ext>
            </p:extLst>
          </p:nvPr>
        </p:nvGraphicFramePr>
        <p:xfrm>
          <a:off x="539552" y="3284984"/>
          <a:ext cx="7283152" cy="1414272"/>
        </p:xfrm>
        <a:graphic>
          <a:graphicData uri="http://schemas.openxmlformats.org/drawingml/2006/table">
            <a:tbl>
              <a:tblPr firstRow="1">
                <a:tableStyleId>{5C22544A-7EE6-4342-B048-85BDC9FD1C3A}</a:tableStyleId>
              </a:tblPr>
              <a:tblGrid>
                <a:gridCol w="1018456"/>
                <a:gridCol w="4968552"/>
                <a:gridCol w="129614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3</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1625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3</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467544" y="4797152"/>
            <a:ext cx="432041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3 rows selected. 0,01 seconds </a:t>
            </a:r>
            <a:endParaRPr lang="el-GR" dirty="0">
              <a:latin typeface="Courier New" panose="02070309020205020404" pitchFamily="49" charset="0"/>
              <a:cs typeface="Courier New" panose="02070309020205020404" pitchFamily="49"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77487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SELECT </a:t>
            </a:r>
            <a:r>
              <a:rPr lang="el-GR" sz="3200" b="0" dirty="0" smtClean="0">
                <a:solidFill>
                  <a:prstClr val="black"/>
                </a:solidFill>
              </a:rPr>
              <a:t>8</a:t>
            </a:r>
            <a:r>
              <a:rPr lang="en-US" sz="3200" b="0" dirty="0" smtClean="0">
                <a:solidFill>
                  <a:prstClr val="black"/>
                </a:solidFill>
              </a:rPr>
              <a:t>/11</a:t>
            </a:r>
            <a:endParaRPr lang="el-GR" dirty="0"/>
          </a:p>
        </p:txBody>
      </p:sp>
      <p:sp>
        <p:nvSpPr>
          <p:cNvPr id="5" name="Content Placeholder 2"/>
          <p:cNvSpPr>
            <a:spLocks noGrp="1"/>
          </p:cNvSpPr>
          <p:nvPr>
            <p:ph idx="1"/>
          </p:nvPr>
        </p:nvSpPr>
        <p:spPr>
          <a:xfrm>
            <a:off x="457200" y="1196752"/>
            <a:ext cx="8229600" cy="1224136"/>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job,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DEPTNO,JOB</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DEPTNO,JOB</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96550701"/>
              </p:ext>
            </p:extLst>
          </p:nvPr>
        </p:nvGraphicFramePr>
        <p:xfrm>
          <a:off x="539552" y="2564904"/>
          <a:ext cx="5698976" cy="3889248"/>
        </p:xfrm>
        <a:graphic>
          <a:graphicData uri="http://schemas.openxmlformats.org/drawingml/2006/table">
            <a:tbl>
              <a:tblPr firstRow="1">
                <a:tableStyleId>{5C22544A-7EE6-4342-B048-85BDC9FD1C3A}</a:tableStyleId>
              </a:tblPr>
              <a:tblGrid>
                <a:gridCol w="1306488"/>
                <a:gridCol w="1656184"/>
                <a:gridCol w="1440160"/>
                <a:gridCol w="129614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JOB</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2450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PRESIDENT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5000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ANALYST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3000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950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950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2850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SALESMAN</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1400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4</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ANALYST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467544" y="6466269"/>
            <a:ext cx="4572000" cy="369332"/>
          </a:xfrm>
          <a:prstGeom prst="rect">
            <a:avLst/>
          </a:prstGeom>
        </p:spPr>
        <p:txBody>
          <a:bodyPr>
            <a:spAutoFit/>
          </a:bodyPr>
          <a:lstStyle/>
          <a:p>
            <a:r>
              <a:rPr lang="en-US" dirty="0" smtClean="0">
                <a:latin typeface="Courier New" panose="02070309020205020404" pitchFamily="49" charset="0"/>
                <a:cs typeface="Courier New" panose="02070309020205020404" pitchFamily="49" charset="0"/>
              </a:rPr>
              <a:t>10 </a:t>
            </a:r>
            <a:r>
              <a:rPr lang="en-US" dirty="0">
                <a:latin typeface="Courier New" panose="02070309020205020404" pitchFamily="49" charset="0"/>
                <a:cs typeface="Courier New" panose="02070309020205020404" pitchFamily="49" charset="0"/>
              </a:rPr>
              <a:t>rows selected. </a:t>
            </a:r>
            <a:r>
              <a:rPr lang="el-GR" dirty="0">
                <a:latin typeface="Courier New" panose="02070309020205020404" pitchFamily="49" charset="0"/>
                <a:cs typeface="Courier New" panose="02070309020205020404" pitchFamily="49" charset="0"/>
              </a:rPr>
              <a:t>0,01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706986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SELECT </a:t>
            </a:r>
            <a:r>
              <a:rPr lang="el-GR" sz="3200" b="0" dirty="0" smtClean="0">
                <a:solidFill>
                  <a:prstClr val="black"/>
                </a:solidFill>
              </a:rPr>
              <a:t>9</a:t>
            </a:r>
            <a:r>
              <a:rPr lang="en-US" sz="3200" b="0" dirty="0" smtClean="0">
                <a:solidFill>
                  <a:prstClr val="black"/>
                </a:solidFill>
              </a:rPr>
              <a:t>/11</a:t>
            </a:r>
            <a:endParaRPr lang="el-GR" dirty="0"/>
          </a:p>
        </p:txBody>
      </p:sp>
      <p:sp>
        <p:nvSpPr>
          <p:cNvPr id="6" name="Content Placeholder 2"/>
          <p:cNvSpPr>
            <a:spLocks noGrp="1"/>
          </p:cNvSpPr>
          <p:nvPr>
            <p:ph idx="1"/>
          </p:nvPr>
        </p:nvSpPr>
        <p:spPr>
          <a:xfrm>
            <a:off x="457200" y="1196752"/>
            <a:ext cx="8229600" cy="5661248"/>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CREATE TABLE </a:t>
            </a:r>
            <a:r>
              <a:rPr lang="en-US" sz="1800" dirty="0" err="1">
                <a:latin typeface="Courier New" panose="02070309020205020404" pitchFamily="49" charset="0"/>
                <a:cs typeface="Courier New" panose="02070309020205020404" pitchFamily="49" charset="0"/>
              </a:rPr>
              <a:t>my_employee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empno</a:t>
            </a:r>
            <a:r>
              <a:rPr lang="en-US" sz="1800" dirty="0">
                <a:latin typeface="Courier New" panose="02070309020205020404" pitchFamily="49" charset="0"/>
                <a:cs typeface="Courier New" panose="02070309020205020404" pitchFamily="49" charset="0"/>
              </a:rPr>
              <a:t> NUMBER(4) NOT NULL,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ename</a:t>
            </a:r>
            <a:r>
              <a:rPr lang="en-US" sz="1800" dirty="0">
                <a:latin typeface="Courier New" panose="02070309020205020404" pitchFamily="49" charset="0"/>
                <a:cs typeface="Courier New" panose="02070309020205020404" pitchFamily="49" charset="0"/>
              </a:rPr>
              <a:t> VARCHAR2(10),</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NUMBER(2))</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CREATE TABLE </a:t>
            </a:r>
            <a:r>
              <a:rPr lang="en-US" sz="1800" dirty="0" err="1">
                <a:latin typeface="Courier New" panose="02070309020205020404" pitchFamily="49" charset="0"/>
                <a:cs typeface="Courier New" panose="02070309020205020404" pitchFamily="49" charset="0"/>
              </a:rPr>
              <a:t>my_department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NUMBER(2) NOT NULL,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l-GR" sz="1800" dirty="0" err="1">
                <a:latin typeface="Courier New" panose="02070309020205020404" pitchFamily="49" charset="0"/>
                <a:cs typeface="Courier New" panose="02070309020205020404" pitchFamily="49" charset="0"/>
              </a:rPr>
              <a:t>dname</a:t>
            </a:r>
            <a:r>
              <a:rPr lang="el-GR" sz="1800" dirty="0">
                <a:latin typeface="Courier New" panose="02070309020205020404" pitchFamily="49" charset="0"/>
                <a:cs typeface="Courier New" panose="02070309020205020404" pitchFamily="49" charset="0"/>
              </a:rPr>
              <a:t> VARCHAR2(14))</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INSERT INTO </a:t>
            </a:r>
            <a:r>
              <a:rPr lang="en-US" sz="1800" dirty="0" err="1">
                <a:latin typeface="Courier New" panose="02070309020205020404" pitchFamily="49" charset="0"/>
                <a:cs typeface="Courier New" panose="02070309020205020404" pitchFamily="49" charset="0"/>
              </a:rPr>
              <a:t>my_department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dname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FROM   department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4 row(s) inserted. 0,</a:t>
            </a:r>
            <a:r>
              <a:rPr lang="el-GR" sz="1800" dirty="0">
                <a:latin typeface="Courier New" panose="02070309020205020404" pitchFamily="49" charset="0"/>
                <a:cs typeface="Courier New" panose="02070309020205020404" pitchFamily="49" charset="0"/>
              </a:rPr>
              <a:t>0</a:t>
            </a:r>
            <a:r>
              <a:rPr lang="en-US" sz="1800" dirty="0">
                <a:latin typeface="Courier New" panose="02070309020205020404" pitchFamily="49" charset="0"/>
                <a:cs typeface="Courier New" panose="02070309020205020404" pitchFamily="49" charset="0"/>
              </a:rPr>
              <a:t>1</a:t>
            </a:r>
            <a:r>
              <a:rPr lang="el-GR" sz="1800" dirty="0">
                <a:latin typeface="Courier New" panose="02070309020205020404" pitchFamily="49" charset="0"/>
                <a:cs typeface="Courier New" panose="02070309020205020404" pitchFamily="49" charset="0"/>
              </a:rPr>
              <a:t> </a:t>
            </a:r>
            <a:r>
              <a:rPr lang="el-GR" sz="1800" dirty="0" err="1">
                <a:latin typeface="Courier New" panose="02070309020205020404" pitchFamily="49" charset="0"/>
                <a:cs typeface="Courier New" panose="02070309020205020404" pitchFamily="49" charset="0"/>
              </a:rPr>
              <a:t>seconds</a:t>
            </a:r>
            <a:r>
              <a:rPr lang="el-GR" sz="1800" dirty="0">
                <a:latin typeface="Courier New" panose="02070309020205020404" pitchFamily="49" charset="0"/>
                <a:cs typeface="Courier New" panose="02070309020205020404" pitchFamily="49" charset="0"/>
              </a:rPr>
              <a:t> </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INSERT INTO </a:t>
            </a:r>
            <a:r>
              <a:rPr lang="en-US" sz="1800" dirty="0" err="1">
                <a:latin typeface="Courier New" panose="02070309020205020404" pitchFamily="49" charset="0"/>
                <a:cs typeface="Courier New" panose="02070309020205020404" pitchFamily="49" charset="0"/>
              </a:rPr>
              <a:t>my_employee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empno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ename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15 row(s) inserted. </a:t>
            </a:r>
            <a:r>
              <a:rPr lang="el-GR" sz="1800" dirty="0">
                <a:latin typeface="Courier New" panose="02070309020205020404" pitchFamily="49" charset="0"/>
                <a:cs typeface="Courier New" panose="02070309020205020404" pitchFamily="49" charset="0"/>
              </a:rPr>
              <a:t>0,01 </a:t>
            </a:r>
            <a:r>
              <a:rPr lang="el-GR" sz="1800" dirty="0" err="1">
                <a:latin typeface="Courier New" panose="02070309020205020404" pitchFamily="49" charset="0"/>
                <a:cs typeface="Courier New" panose="02070309020205020404" pitchFamily="49" charset="0"/>
              </a:rPr>
              <a:t>seconds</a:t>
            </a:r>
            <a:r>
              <a:rPr lang="el-GR" sz="1800" dirty="0">
                <a:latin typeface="Courier New" panose="02070309020205020404" pitchFamily="49" charset="0"/>
                <a:cs typeface="Courier New" panose="02070309020205020404" pitchFamily="49" charset="0"/>
              </a:rPr>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813571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SELECT </a:t>
            </a:r>
            <a:r>
              <a:rPr lang="en-US" sz="3200" b="0" dirty="0" smtClean="0">
                <a:solidFill>
                  <a:prstClr val="black"/>
                </a:solidFill>
              </a:rPr>
              <a:t>1</a:t>
            </a:r>
            <a:r>
              <a:rPr lang="el-GR" sz="3200" b="0" dirty="0" smtClean="0">
                <a:solidFill>
                  <a:prstClr val="black"/>
                </a:solidFill>
              </a:rPr>
              <a:t>0</a:t>
            </a:r>
            <a:r>
              <a:rPr lang="en-US" sz="3200" b="0" dirty="0" smtClean="0">
                <a:solidFill>
                  <a:prstClr val="black"/>
                </a:solidFill>
              </a:rPr>
              <a:t>/11</a:t>
            </a:r>
            <a:endParaRPr lang="el-GR" dirty="0"/>
          </a:p>
        </p:txBody>
      </p:sp>
      <p:sp>
        <p:nvSpPr>
          <p:cNvPr id="5" name="Content Placeholder 2"/>
          <p:cNvSpPr>
            <a:spLocks noGrp="1"/>
          </p:cNvSpPr>
          <p:nvPr>
            <p:ph idx="1"/>
          </p:nvPr>
        </p:nvSpPr>
        <p:spPr>
          <a:xfrm>
            <a:off x="395536" y="1196752"/>
            <a:ext cx="3970784" cy="504056"/>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 FROM </a:t>
            </a:r>
            <a:r>
              <a:rPr lang="en-US" sz="1800" dirty="0" err="1">
                <a:latin typeface="Courier New" panose="02070309020205020404" pitchFamily="49" charset="0"/>
                <a:cs typeface="Courier New" panose="02070309020205020404" pitchFamily="49" charset="0"/>
              </a:rPr>
              <a:t>my_department</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06157421"/>
              </p:ext>
            </p:extLst>
          </p:nvPr>
        </p:nvGraphicFramePr>
        <p:xfrm>
          <a:off x="467544" y="1556792"/>
          <a:ext cx="2592288" cy="1592580"/>
        </p:xfrm>
        <a:graphic>
          <a:graphicData uri="http://schemas.openxmlformats.org/drawingml/2006/table">
            <a:tbl>
              <a:tblPr firstRow="1">
                <a:tableStyleId>{5C22544A-7EE6-4342-B048-85BDC9FD1C3A}</a:tableStyleId>
              </a:tblPr>
              <a:tblGrid>
                <a:gridCol w="930565"/>
                <a:gridCol w="1661723"/>
              </a:tblGrid>
              <a:tr h="0">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600" dirty="0">
                          <a:effectLst/>
                        </a:rPr>
                        <a:t>10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20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30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SALES</a:t>
                      </a:r>
                      <a:endParaRPr lang="el-GR" sz="16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40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OPERATIONS</a:t>
                      </a:r>
                      <a:endParaRPr lang="el-GR" sz="16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395536" y="3078252"/>
            <a:ext cx="3887603" cy="338554"/>
          </a:xfrm>
          <a:prstGeom prst="rect">
            <a:avLst/>
          </a:prstGeom>
        </p:spPr>
        <p:txBody>
          <a:bodyPr wrap="none">
            <a:spAutoFit/>
          </a:bodyPr>
          <a:lstStyle/>
          <a:p>
            <a:r>
              <a:rPr lang="en-US" sz="1600" dirty="0" smtClean="0">
                <a:latin typeface="Courier New" panose="02070309020205020404" pitchFamily="49" charset="0"/>
                <a:cs typeface="Courier New" panose="02070309020205020404" pitchFamily="49" charset="0"/>
              </a:rPr>
              <a:t>4 rows selected. </a:t>
            </a:r>
            <a:r>
              <a:rPr lang="el-GR" sz="1600" dirty="0" smtClean="0">
                <a:latin typeface="Courier New" panose="02070309020205020404" pitchFamily="49" charset="0"/>
                <a:cs typeface="Courier New" panose="02070309020205020404" pitchFamily="49" charset="0"/>
              </a:rPr>
              <a:t>0,0</a:t>
            </a:r>
            <a:r>
              <a:rPr lang="en-US" sz="1600" dirty="0" smtClean="0">
                <a:latin typeface="Courier New" panose="02070309020205020404" pitchFamily="49" charset="0"/>
                <a:cs typeface="Courier New" panose="02070309020205020404" pitchFamily="49" charset="0"/>
              </a:rPr>
              <a:t>1</a:t>
            </a:r>
            <a:r>
              <a:rPr lang="el-GR" sz="1600" dirty="0" smtClean="0">
                <a:latin typeface="Courier New" panose="02070309020205020404" pitchFamily="49" charset="0"/>
                <a:cs typeface="Courier New" panose="02070309020205020404" pitchFamily="49" charset="0"/>
              </a:rPr>
              <a:t> </a:t>
            </a:r>
            <a:r>
              <a:rPr lang="el-GR" sz="1600" dirty="0" err="1" smtClean="0">
                <a:latin typeface="Courier New" panose="02070309020205020404" pitchFamily="49" charset="0"/>
                <a:cs typeface="Courier New" panose="02070309020205020404" pitchFamily="49" charset="0"/>
              </a:rPr>
              <a:t>seconds</a:t>
            </a:r>
            <a:r>
              <a:rPr lang="el-GR" sz="1600" dirty="0" smtClean="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p:txBody>
      </p:sp>
      <p:sp>
        <p:nvSpPr>
          <p:cNvPr id="7" name="Rectangle 6"/>
          <p:cNvSpPr/>
          <p:nvPr/>
        </p:nvSpPr>
        <p:spPr>
          <a:xfrm>
            <a:off x="5220072" y="1196752"/>
            <a:ext cx="3631122"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err="1">
                <a:latin typeface="Courier New" panose="02070309020205020404" pitchFamily="49" charset="0"/>
                <a:cs typeface="Courier New" panose="02070309020205020404" pitchFamily="49" charset="0"/>
              </a:rPr>
              <a:t>my_employee</a:t>
            </a:r>
            <a:endParaRPr lang="el-GR" dirty="0">
              <a:latin typeface="Courier New" panose="02070309020205020404" pitchFamily="49" charset="0"/>
              <a:cs typeface="Courier New" panose="020703090202050204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21936257"/>
              </p:ext>
            </p:extLst>
          </p:nvPr>
        </p:nvGraphicFramePr>
        <p:xfrm>
          <a:off x="5220072" y="1556792"/>
          <a:ext cx="3528392" cy="5096256"/>
        </p:xfrm>
        <a:graphic>
          <a:graphicData uri="http://schemas.openxmlformats.org/drawingml/2006/table">
            <a:tbl>
              <a:tblPr firstRow="1">
                <a:tableStyleId>{5C22544A-7EE6-4342-B048-85BDC9FD1C3A}</a:tableStyleId>
              </a:tblPr>
              <a:tblGrid>
                <a:gridCol w="1368152"/>
                <a:gridCol w="1296144"/>
                <a:gridCol w="864096"/>
              </a:tblGrid>
              <a:tr h="229526">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229526">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CLARK</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dirty="0">
                          <a:effectLst/>
                        </a:rPr>
                        <a:t>7999</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 </a:t>
                      </a:r>
                      <a:endParaRPr lang="el-GR" sz="1600" dirty="0">
                        <a:effectLst/>
                        <a:latin typeface="Calibri"/>
                        <a:ea typeface="Calibri"/>
                        <a:cs typeface="Times New Roman"/>
                      </a:endParaRPr>
                    </a:p>
                  </a:txBody>
                  <a:tcPr marL="57785" marR="57785" marT="19050" marB="19050" anchor="ct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654000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η  παρουσίαση των απαραίτητων  εννοιών αλλά και των δηλώσεων SQL ώστε οι φοιτητές να κατανοήσουν σε κάποιο βάθος την τεχνολογία υλοποίησης βάσεων δεδομένων. Γίνεται παρουσίαση, με τη βοήθεια παραδειγμάτων µε γλώσσα SQL.</a:t>
            </a:r>
          </a:p>
          <a:p>
            <a:pPr algn="r" eaLnBrk="0" hangingPunct="0">
              <a:spcBef>
                <a:spcPct val="50000"/>
              </a:spcBef>
              <a:buClr>
                <a:schemeClr val="tx2"/>
              </a:buClr>
              <a:buSzPct val="75000"/>
              <a:buFont typeface="Monotype Sorts" charset="2"/>
              <a:buNone/>
              <a:defRPr/>
            </a:pPr>
            <a:r>
              <a:rPr lang="el-GR" sz="2400" dirty="0" smtClean="0">
                <a:cs typeface="Arial" charset="0"/>
              </a:rPr>
              <a:t>                                     Χ. </a:t>
            </a:r>
            <a:r>
              <a:rPr lang="el-GR" sz="2400" dirty="0" err="1" smtClean="0">
                <a:cs typeface="Arial" charset="0"/>
              </a:rPr>
              <a:t>Σκουρλάς</a:t>
            </a:r>
            <a:endParaRPr lang="el-GR" sz="2400" dirty="0" smtClean="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123802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229893497"/>
              </p:ext>
            </p:extLst>
          </p:nvPr>
        </p:nvGraphicFramePr>
        <p:xfrm>
          <a:off x="1043608" y="1124744"/>
          <a:ext cx="7096125" cy="5418138"/>
        </p:xfrm>
        <a:graphic>
          <a:graphicData uri="http://schemas.openxmlformats.org/presentationml/2006/ole">
            <mc:AlternateContent xmlns:mc="http://schemas.openxmlformats.org/markup-compatibility/2006">
              <mc:Choice xmlns:v="urn:schemas-microsoft-com:vml" Requires="v">
                <p:oleObj spid="_x0000_s1038" name="Έγγραφο" r:id="rId3" imgW="5272095" imgH="4027178" progId="Word.Document.12">
                  <p:embed/>
                </p:oleObj>
              </mc:Choice>
              <mc:Fallback>
                <p:oleObj name="Έγγραφο" r:id="rId3" imgW="5272095" imgH="4027178"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124744"/>
                        <a:ext cx="7096125" cy="541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Τίτλος 2"/>
          <p:cNvSpPr>
            <a:spLocks noGrp="1"/>
          </p:cNvSpPr>
          <p:nvPr>
            <p:ph type="title"/>
          </p:nvPr>
        </p:nvSpPr>
        <p:spPr/>
        <p:txBody>
          <a:bodyPr/>
          <a:lstStyle/>
          <a:p>
            <a:r>
              <a:rPr lang="en-US" dirty="0">
                <a:solidFill>
                  <a:prstClr val="black"/>
                </a:solidFill>
              </a:rPr>
              <a:t>SELECT </a:t>
            </a:r>
            <a:r>
              <a:rPr lang="en-US" sz="3200" b="0" dirty="0" smtClean="0">
                <a:solidFill>
                  <a:prstClr val="black"/>
                </a:solidFill>
              </a:rPr>
              <a:t>1</a:t>
            </a:r>
            <a:r>
              <a:rPr lang="el-GR" sz="3200" b="0" dirty="0" smtClean="0">
                <a:solidFill>
                  <a:prstClr val="black"/>
                </a:solidFill>
              </a:rPr>
              <a:t>1</a:t>
            </a:r>
            <a:r>
              <a:rPr lang="en-US" sz="3200" b="0" dirty="0" smtClean="0">
                <a:solidFill>
                  <a:prstClr val="black"/>
                </a:solidFill>
              </a:rPr>
              <a:t>/11</a:t>
            </a:r>
            <a:endParaRPr lang="el-GR" dirty="0"/>
          </a:p>
        </p:txBody>
      </p:sp>
      <p:sp>
        <p:nvSpPr>
          <p:cNvPr id="2" name="Θέση αριθμού διαφάνειας 1"/>
          <p:cNvSpPr>
            <a:spLocks noGrp="1"/>
          </p:cNvSpPr>
          <p:nvPr>
            <p:ph type="sldNum" sz="quarter" idx="12"/>
          </p:nvPr>
        </p:nvSpPr>
        <p:spPr/>
        <p:txBody>
          <a:bodyPr/>
          <a:lstStyle/>
          <a:p>
            <a:pPr>
              <a:defRPr/>
            </a:pPr>
            <a:fld id="{66A81F3B-15AB-45B4-AB42-022D71A6088C}" type="slidenum">
              <a:rPr lang="el-GR" smtClean="0"/>
              <a:pPr>
                <a:defRPr/>
              </a:pPr>
              <a:t>19</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	Έστω βάση Διοίκησης Προσωπικού αποτελούμενη από τους παρακάτω </a:t>
            </a:r>
            <a:r>
              <a:rPr lang="el-GR" sz="3200" dirty="0" smtClean="0"/>
              <a:t>πίνακες</a:t>
            </a:r>
            <a:endParaRPr lang="el-GR" sz="3200" dirty="0"/>
          </a:p>
        </p:txBody>
      </p:sp>
      <p:graphicFrame>
        <p:nvGraphicFramePr>
          <p:cNvPr id="4" name="Table 3"/>
          <p:cNvGraphicFramePr>
            <a:graphicFrameLocks noGrp="1"/>
          </p:cNvGraphicFramePr>
          <p:nvPr>
            <p:extLst>
              <p:ext uri="{D42A27DB-BD31-4B8C-83A1-F6EECF244321}">
                <p14:modId xmlns:p14="http://schemas.microsoft.com/office/powerpoint/2010/main" val="1856660367"/>
              </p:ext>
            </p:extLst>
          </p:nvPr>
        </p:nvGraphicFramePr>
        <p:xfrm>
          <a:off x="827584" y="1340768"/>
          <a:ext cx="7560841" cy="3901440"/>
        </p:xfrm>
        <a:graphic>
          <a:graphicData uri="http://schemas.openxmlformats.org/drawingml/2006/table">
            <a:tbl>
              <a:tblPr firstRow="1">
                <a:tableStyleId>{5C22544A-7EE6-4342-B048-85BDC9FD1C3A}</a:tableStyleId>
              </a:tblPr>
              <a:tblGrid>
                <a:gridCol w="859612"/>
                <a:gridCol w="928710"/>
                <a:gridCol w="1265996"/>
                <a:gridCol w="778804"/>
                <a:gridCol w="1153567"/>
                <a:gridCol w="776462"/>
                <a:gridCol w="857270"/>
                <a:gridCol w="940420"/>
              </a:tblGrid>
              <a:tr h="0">
                <a:tc>
                  <a:txBody>
                    <a:bodyPr/>
                    <a:lstStyle/>
                    <a:p>
                      <a:pPr>
                        <a:spcAft>
                          <a:spcPts val="0"/>
                        </a:spcAft>
                      </a:pPr>
                      <a:r>
                        <a:rPr lang="en-US" sz="1600" dirty="0" err="1">
                          <a:effectLst/>
                        </a:rPr>
                        <a:t>Empno</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Ename</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Mgr</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Hiredate</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Comm.</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Deptno</a:t>
                      </a:r>
                      <a:endParaRPr lang="el-GR" sz="16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7369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SMITH</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7902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17/12/00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800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7499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ALLEN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20/02/01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1600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7521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WARD</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22/02/01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1250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500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JONES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02/04/01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2975</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7654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MARTIN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28/09/01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1250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1400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BLAKE</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01/05/01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2850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7782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CLARK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09/06/01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2450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7788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SCOTT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19/04/07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KING</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PRESIDENT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17/11/01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5000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7844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TURNER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08/09/01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1500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7876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ADAMS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7788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23/05/07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1100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JAMES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03/12/01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950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FORD</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03/12/01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7934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MILLER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7782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23/01/02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1300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7998</a:t>
                      </a:r>
                      <a:endParaRPr lang="el-GR" sz="16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BATES</a:t>
                      </a:r>
                      <a:endParaRPr lang="el-GR" sz="16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17/11/07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 </a:t>
                      </a:r>
                      <a:endParaRPr lang="el-GR" sz="16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86263948"/>
              </p:ext>
            </p:extLst>
          </p:nvPr>
        </p:nvGraphicFramePr>
        <p:xfrm>
          <a:off x="827584" y="5614548"/>
          <a:ext cx="3816424" cy="1225802"/>
        </p:xfrm>
        <a:graphic>
          <a:graphicData uri="http://schemas.openxmlformats.org/drawingml/2006/table">
            <a:tbl>
              <a:tblPr firstRow="1">
                <a:tableStyleId>{5C22544A-7EE6-4342-B048-85BDC9FD1C3A}</a:tableStyleId>
              </a:tblPr>
              <a:tblGrid>
                <a:gridCol w="1043244"/>
                <a:gridCol w="1452618"/>
                <a:gridCol w="1320562"/>
              </a:tblGrid>
              <a:tr h="250442">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Loc</a:t>
                      </a:r>
                      <a:endParaRPr lang="el-GR" sz="2000" dirty="0">
                        <a:effectLst/>
                        <a:latin typeface="Courier New"/>
                        <a:ea typeface="Times New Roman"/>
                        <a:cs typeface="Times New Roman"/>
                      </a:endParaRPr>
                    </a:p>
                  </a:txBody>
                  <a:tcPr marL="68580" marR="68580" marT="0" marB="0">
                    <a:solidFill>
                      <a:srgbClr val="004B82"/>
                    </a:solidFill>
                  </a:tcPr>
                </a:tc>
              </a:tr>
              <a:tr h="178159">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ACCOUNTING</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NEW YORK</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RESEARCH</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DALLAS</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CHICAGO</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dirty="0">
                          <a:effectLst/>
                        </a:rPr>
                        <a:t>40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OPERATIONS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BOSTON</a:t>
                      </a:r>
                      <a:endParaRPr lang="el-GR" sz="20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755576" y="1052736"/>
            <a:ext cx="2666114"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err="1" smtClean="0">
                <a:latin typeface="Courier New" panose="02070309020205020404" pitchFamily="49" charset="0"/>
                <a:cs typeface="Courier New" panose="02070309020205020404" pitchFamily="49" charset="0"/>
              </a:rPr>
              <a:t>emp</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
        <p:nvSpPr>
          <p:cNvPr id="7" name="Rectangle 6"/>
          <p:cNvSpPr/>
          <p:nvPr/>
        </p:nvSpPr>
        <p:spPr>
          <a:xfrm>
            <a:off x="839412" y="5301208"/>
            <a:ext cx="280397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smtClean="0">
                <a:latin typeface="Courier New" panose="02070309020205020404" pitchFamily="49" charset="0"/>
                <a:cs typeface="Courier New" panose="02070309020205020404" pitchFamily="49" charset="0"/>
              </a:rPr>
              <a:t>dept</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750041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Αναζητήσεις βασιζόμενες σε περισσότερους από έναν πίνακες</a:t>
            </a:r>
          </a:p>
        </p:txBody>
      </p:sp>
      <p:sp>
        <p:nvSpPr>
          <p:cNvPr id="4" name="Content Placeholder 3"/>
          <p:cNvSpPr>
            <a:spLocks noGrp="1"/>
          </p:cNvSpPr>
          <p:nvPr>
            <p:ph idx="1"/>
          </p:nvPr>
        </p:nvSpPr>
        <p:spPr/>
        <p:txBody>
          <a:bodyPr>
            <a:normAutofit lnSpcReduction="10000"/>
          </a:bodyPr>
          <a:lstStyle/>
          <a:p>
            <a:pPr marL="0" indent="0">
              <a:buNone/>
            </a:pPr>
            <a:r>
              <a:rPr lang="el-GR" sz="2400" b="1" dirty="0"/>
              <a:t>Εντολή </a:t>
            </a:r>
            <a:r>
              <a:rPr lang="en-US" sz="2400" b="1" dirty="0"/>
              <a:t>SELECT</a:t>
            </a:r>
            <a:r>
              <a:rPr lang="en-GB" sz="2400" b="1" dirty="0"/>
              <a:t> … </a:t>
            </a:r>
            <a:r>
              <a:rPr lang="en-US" sz="2400" b="1" dirty="0"/>
              <a:t>FROM table</a:t>
            </a:r>
            <a:r>
              <a:rPr lang="en-GB" sz="2400" b="1" dirty="0"/>
              <a:t>_1, </a:t>
            </a:r>
            <a:r>
              <a:rPr lang="en-US" sz="2400" b="1" dirty="0"/>
              <a:t>table</a:t>
            </a:r>
            <a:r>
              <a:rPr lang="en-GB" sz="2400" b="1" dirty="0"/>
              <a:t>_2 … </a:t>
            </a:r>
            <a:r>
              <a:rPr lang="en-US" sz="2400" b="1" dirty="0"/>
              <a:t>WHERE join</a:t>
            </a:r>
            <a:r>
              <a:rPr lang="el-GR" sz="2400" b="1" dirty="0"/>
              <a:t> …;</a:t>
            </a:r>
            <a:endParaRPr lang="el-GR" sz="2400" dirty="0"/>
          </a:p>
          <a:p>
            <a:pPr marL="0" indent="0">
              <a:buNone/>
            </a:pPr>
            <a:r>
              <a:rPr lang="el-GR" sz="2400" dirty="0"/>
              <a:t>/* Μπορούμε να γράψουμε απλές εντολές </a:t>
            </a:r>
            <a:r>
              <a:rPr lang="en-US" sz="2400" dirty="0"/>
              <a:t>SELECT</a:t>
            </a:r>
            <a:r>
              <a:rPr lang="el-GR" sz="2400" dirty="0"/>
              <a:t> που θα βασίζονται</a:t>
            </a:r>
            <a:r>
              <a:rPr lang="el-GR" sz="2400" dirty="0" smtClean="0"/>
              <a:t>: </a:t>
            </a:r>
            <a:endParaRPr lang="el-GR" sz="2400" dirty="0"/>
          </a:p>
          <a:p>
            <a:pPr marL="0" indent="0">
              <a:buNone/>
            </a:pPr>
            <a:r>
              <a:rPr lang="en-US" sz="2400" dirty="0" smtClean="0"/>
              <a:t>     </a:t>
            </a:r>
            <a:r>
              <a:rPr lang="el-GR" sz="2400" dirty="0" smtClean="0"/>
              <a:t>Σε </a:t>
            </a:r>
            <a:r>
              <a:rPr lang="el-GR" sz="2400" dirty="0"/>
              <a:t>δύο πίνακες </a:t>
            </a:r>
            <a:r>
              <a:rPr lang="el-GR" sz="2400" dirty="0" smtClean="0"/>
              <a:t>με </a:t>
            </a:r>
            <a:r>
              <a:rPr lang="el-GR" sz="2400" dirty="0"/>
              <a:t>χρήση </a:t>
            </a:r>
            <a:r>
              <a:rPr lang="el-GR" sz="2400" dirty="0" smtClean="0"/>
              <a:t>σύνδεσης. </a:t>
            </a:r>
            <a:r>
              <a:rPr lang="el-GR" sz="2400" dirty="0"/>
              <a:t>Σε τρεις ή περισσότερους πίνακες </a:t>
            </a:r>
            <a:r>
              <a:rPr lang="el-GR" sz="2400" dirty="0" smtClean="0"/>
              <a:t>με </a:t>
            </a:r>
            <a:r>
              <a:rPr lang="el-GR" sz="2400" dirty="0"/>
              <a:t>χρήση σύνδεσης ανά δύο και </a:t>
            </a:r>
            <a:r>
              <a:rPr lang="el-GR" sz="2400" dirty="0" smtClean="0"/>
              <a:t>χρήση λογικών τελεστών. </a:t>
            </a:r>
            <a:r>
              <a:rPr lang="el-GR" sz="2400" dirty="0"/>
              <a:t>Σε δύο πίνακες </a:t>
            </a:r>
            <a:r>
              <a:rPr lang="el-GR" sz="2400" dirty="0" smtClean="0"/>
              <a:t>με </a:t>
            </a:r>
            <a:r>
              <a:rPr lang="el-GR" sz="2400" dirty="0"/>
              <a:t>χρήση εξωτερικής </a:t>
            </a:r>
            <a:r>
              <a:rPr lang="el-GR" sz="2400" dirty="0" smtClean="0"/>
              <a:t>σύνδεσης κ.λπ.  </a:t>
            </a:r>
            <a:r>
              <a:rPr lang="el-GR" sz="2400" dirty="0"/>
              <a:t>*/</a:t>
            </a:r>
          </a:p>
          <a:p>
            <a:pPr marL="0" indent="0">
              <a:buNone/>
            </a:pPr>
            <a:r>
              <a:rPr lang="en-US" sz="2400" dirty="0">
                <a:latin typeface="Courier New" panose="02070309020205020404" pitchFamily="49" charset="0"/>
                <a:cs typeface="Courier New" panose="02070309020205020404" pitchFamily="49" charset="0"/>
              </a:rPr>
              <a:t>SELECT </a:t>
            </a:r>
            <a:r>
              <a:rPr lang="en-US" sz="2400" dirty="0" err="1">
                <a:latin typeface="Courier New" panose="02070309020205020404" pitchFamily="49" charset="0"/>
                <a:cs typeface="Courier New" panose="02070309020205020404" pitchFamily="49" charset="0"/>
              </a:rPr>
              <a:t>empno</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ename</a:t>
            </a:r>
            <a:r>
              <a:rPr lang="en-US" sz="2400" dirty="0">
                <a:latin typeface="Courier New" panose="02070309020205020404" pitchFamily="49" charset="0"/>
                <a:cs typeface="Courier New" panose="02070309020205020404" pitchFamily="49" charset="0"/>
              </a:rPr>
              <a:t>, job, </a:t>
            </a:r>
            <a:r>
              <a:rPr lang="en-US" sz="2400" dirty="0" err="1">
                <a:latin typeface="Courier New" panose="02070309020205020404" pitchFamily="49" charset="0"/>
                <a:cs typeface="Courier New" panose="02070309020205020404" pitchFamily="49" charset="0"/>
              </a:rPr>
              <a:t>sal</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sal+nvl</a:t>
            </a:r>
            <a:r>
              <a:rPr lang="en-US" sz="2400" dirty="0">
                <a:latin typeface="Courier New" panose="02070309020205020404" pitchFamily="49" charset="0"/>
                <a:cs typeface="Courier New" panose="02070309020205020404" pitchFamily="49" charset="0"/>
              </a:rPr>
              <a:t>(comm,0), </a:t>
            </a:r>
            <a:r>
              <a:rPr lang="en-US" sz="2400" dirty="0" err="1" smtClean="0">
                <a:latin typeface="Courier New" panose="02070309020205020404" pitchFamily="49" charset="0"/>
                <a:cs typeface="Courier New" panose="02070309020205020404" pitchFamily="49" charset="0"/>
              </a:rPr>
              <a:t>emp.deptno</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dname</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FROM </a:t>
            </a:r>
            <a:r>
              <a:rPr lang="en-US" sz="2400" dirty="0" err="1" smtClean="0">
                <a:latin typeface="Courier New" panose="02070309020205020404" pitchFamily="49" charset="0"/>
                <a:cs typeface="Courier New" panose="02070309020205020404" pitchFamily="49" charset="0"/>
              </a:rPr>
              <a:t>emp</a:t>
            </a:r>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dept</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WHERE </a:t>
            </a:r>
            <a:r>
              <a:rPr lang="en-US" sz="2400" dirty="0" err="1" smtClean="0">
                <a:latin typeface="Courier New" panose="02070309020205020404" pitchFamily="49" charset="0"/>
                <a:cs typeface="Courier New" panose="02070309020205020404" pitchFamily="49" charset="0"/>
              </a:rPr>
              <a:t>emp.deptno</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a:t>
            </a:r>
            <a:r>
              <a:rPr lang="en-US" sz="2400" dirty="0" err="1" smtClean="0">
                <a:latin typeface="Courier New" panose="02070309020205020404" pitchFamily="49" charset="0"/>
                <a:cs typeface="Courier New" panose="02070309020205020404" pitchFamily="49" charset="0"/>
              </a:rPr>
              <a:t>dept.deptno</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AND job IN ('ANALYST', 'PROGRAMMER')</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ORDER BY </a:t>
            </a:r>
            <a:r>
              <a:rPr lang="en-US" sz="2400" dirty="0" err="1">
                <a:latin typeface="Courier New" panose="02070309020205020404" pitchFamily="49" charset="0"/>
                <a:cs typeface="Courier New" panose="02070309020205020404" pitchFamily="49" charset="0"/>
              </a:rPr>
              <a:t>ename</a:t>
            </a:r>
            <a:r>
              <a:rPr lang="el-GR" sz="2400" dirty="0">
                <a:latin typeface="Courier New" panose="02070309020205020404" pitchFamily="49" charset="0"/>
                <a:cs typeface="Courier New" panose="02070309020205020404" pitchFamily="49" charset="0"/>
              </a:rPr>
              <a:t>;</a:t>
            </a:r>
          </a:p>
          <a:p>
            <a:pPr marL="0" indent="0">
              <a:buNone/>
            </a:pPr>
            <a:endParaRPr lang="el-GR" sz="24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636878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Σύνδεση πινάκων</a:t>
            </a:r>
            <a:endParaRPr lang="el-GR" dirty="0"/>
          </a:p>
        </p:txBody>
      </p:sp>
      <p:graphicFrame>
        <p:nvGraphicFramePr>
          <p:cNvPr id="6" name="Table 5"/>
          <p:cNvGraphicFramePr>
            <a:graphicFrameLocks noGrp="1"/>
          </p:cNvGraphicFramePr>
          <p:nvPr>
            <p:extLst>
              <p:ext uri="{D42A27DB-BD31-4B8C-83A1-F6EECF244321}">
                <p14:modId xmlns:p14="http://schemas.microsoft.com/office/powerpoint/2010/main" val="2984626126"/>
              </p:ext>
            </p:extLst>
          </p:nvPr>
        </p:nvGraphicFramePr>
        <p:xfrm>
          <a:off x="125760" y="1628800"/>
          <a:ext cx="8892481" cy="4145280"/>
        </p:xfrm>
        <a:graphic>
          <a:graphicData uri="http://schemas.openxmlformats.org/drawingml/2006/table">
            <a:tbl>
              <a:tblPr firstRow="1">
                <a:tableStyleId>{5C22544A-7EE6-4342-B048-85BDC9FD1C3A}</a:tableStyleId>
              </a:tblPr>
              <a:tblGrid>
                <a:gridCol w="735958"/>
                <a:gridCol w="880857"/>
                <a:gridCol w="1102374"/>
                <a:gridCol w="661424"/>
                <a:gridCol w="955390"/>
                <a:gridCol w="587933"/>
                <a:gridCol w="734916"/>
                <a:gridCol w="803612"/>
                <a:gridCol w="1327097"/>
                <a:gridCol w="1102920"/>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smtClean="0">
                          <a:solidFill>
                            <a:srgbClr val="FFFF00"/>
                          </a:solidFill>
                        </a:rPr>
                        <a:t>emp</a:t>
                      </a:r>
                      <a:r>
                        <a:rPr lang="en-US" sz="1600" dirty="0">
                          <a:solidFill>
                            <a:srgbClr val="FFFF00"/>
                          </a:solidFill>
                        </a:rPr>
                        <a:t>.</a:t>
                      </a:r>
                      <a:endParaRPr lang="el-GR" sz="1600" dirty="0">
                        <a:solidFill>
                          <a:srgbClr val="FFFF00"/>
                        </a:solidFill>
                      </a:endParaRPr>
                    </a:p>
                    <a:p>
                      <a:pPr>
                        <a:spcAft>
                          <a:spcPts val="0"/>
                        </a:spcAft>
                      </a:pPr>
                      <a:r>
                        <a:rPr lang="en-US" sz="1600" dirty="0" err="1">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20</a:t>
                      </a:r>
                      <a:endParaRPr lang="el-GR" sz="1600" dirty="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dirty="0"/>
                        <a:t>7788</a:t>
                      </a:r>
                      <a:endParaRPr lang="el-GR" sz="1600" dirty="0"/>
                    </a:p>
                  </a:txBody>
                  <a:tcPr marL="68580" marR="68580" marT="0" marB="0"/>
                </a:tc>
                <a:tc>
                  <a:txBody>
                    <a:bodyPr/>
                    <a:lstStyle/>
                    <a:p>
                      <a:pPr>
                        <a:spcAft>
                          <a:spcPts val="0"/>
                        </a:spcAft>
                      </a:pPr>
                      <a:r>
                        <a:rPr lang="en-US" sz="1600"/>
                        <a:t>SCOTT</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dirty="0"/>
                        <a:t>7839</a:t>
                      </a:r>
                      <a:endParaRPr lang="el-GR" sz="1600" dirty="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FORD</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7998</a:t>
                      </a:r>
                      <a:endParaRPr lang="el-GR" sz="1600"/>
                    </a:p>
                  </a:txBody>
                  <a:tcPr marL="68580" marR="68580" marT="0" marB="0"/>
                </a:tc>
                <a:tc>
                  <a:txBody>
                    <a:bodyPr/>
                    <a:lstStyle/>
                    <a:p>
                      <a:pPr>
                        <a:spcAft>
                          <a:spcPts val="0"/>
                        </a:spcAft>
                      </a:pPr>
                      <a:r>
                        <a:rPr lang="en-US" sz="1600"/>
                        <a:t>BATES</a:t>
                      </a:r>
                      <a:endParaRPr lang="el-GR" sz="1600"/>
                    </a:p>
                  </a:txBody>
                  <a:tcPr marL="68580" marR="68580" marT="0" marB="0"/>
                </a:tc>
                <a:tc>
                  <a:txBody>
                    <a:bodyPr/>
                    <a:lstStyle/>
                    <a:p>
                      <a:pPr>
                        <a:spcAft>
                          <a:spcPts val="0"/>
                        </a:spcAft>
                      </a:pPr>
                      <a:r>
                        <a:rPr lang="en-US" sz="1600"/>
                        <a:t>ANALYST</a:t>
                      </a:r>
                      <a:endParaRPr lang="el-GR" sz="1600"/>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17/11/07</a:t>
                      </a:r>
                      <a:endParaRPr lang="el-GR" sz="1600"/>
                    </a:p>
                  </a:txBody>
                  <a:tcPr marL="68580" marR="68580" marT="0" marB="0"/>
                </a:tc>
                <a:tc>
                  <a:txBody>
                    <a:bodyPr/>
                    <a:lstStyle/>
                    <a:p>
                      <a:pPr>
                        <a:spcAft>
                          <a:spcPts val="0"/>
                        </a:spcAft>
                      </a:pPr>
                      <a:r>
                        <a:rPr lang="en-US" sz="1600"/>
                        <a:t>1000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sp>
        <p:nvSpPr>
          <p:cNvPr id="8" name="Content Placeholder 2"/>
          <p:cNvSpPr>
            <a:spLocks noGrp="1"/>
          </p:cNvSpPr>
          <p:nvPr>
            <p:ph idx="1"/>
          </p:nvPr>
        </p:nvSpPr>
        <p:spPr>
          <a:xfrm>
            <a:off x="457200" y="1196752"/>
            <a:ext cx="8229600" cy="360040"/>
          </a:xfrm>
        </p:spPr>
        <p:txBody>
          <a:bodyPr>
            <a:noAutofit/>
          </a:bodyPr>
          <a:lstStyle/>
          <a:p>
            <a:pPr marL="0" indent="0">
              <a:buNone/>
            </a:pPr>
            <a:r>
              <a:rPr lang="el-GR" sz="1800" dirty="0"/>
              <a:t>Σε λογικό επίπεδο γίνεται σύνδεση των δύο πινάκων:</a:t>
            </a:r>
          </a:p>
        </p:txBody>
      </p:sp>
      <p:sp>
        <p:nvSpPr>
          <p:cNvPr id="9" name="Rectangle 8"/>
          <p:cNvSpPr/>
          <p:nvPr/>
        </p:nvSpPr>
        <p:spPr>
          <a:xfrm>
            <a:off x="827584" y="6119336"/>
            <a:ext cx="6768752" cy="369332"/>
          </a:xfrm>
          <a:prstGeom prst="rect">
            <a:avLst/>
          </a:prstGeom>
          <a:ln>
            <a:solidFill>
              <a:srgbClr val="820000"/>
            </a:solidFill>
          </a:ln>
        </p:spPr>
        <p:txBody>
          <a:bodyPr wrap="square">
            <a:spAutoFit/>
          </a:bodyPr>
          <a:lstStyle/>
          <a:p>
            <a:r>
              <a:rPr lang="el-GR" dirty="0">
                <a:latin typeface="+mn-lt"/>
              </a:rPr>
              <a:t>Προσοχή η </a:t>
            </a:r>
            <a:r>
              <a:rPr lang="el-GR" dirty="0" smtClean="0">
                <a:latin typeface="+mn-lt"/>
              </a:rPr>
              <a:t>υπάλληλος </a:t>
            </a:r>
            <a:r>
              <a:rPr lang="el-GR" dirty="0">
                <a:latin typeface="+mn-lt"/>
              </a:rPr>
              <a:t>7998 δεν συμπεριλαμβάνεται στη σύνδεση.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27232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Επιλογή στηλών για προβολή</a:t>
            </a:r>
            <a:endParaRPr lang="el-GR" dirty="0"/>
          </a:p>
        </p:txBody>
      </p:sp>
      <p:sp>
        <p:nvSpPr>
          <p:cNvPr id="3" name="Content Placeholder 2"/>
          <p:cNvSpPr>
            <a:spLocks noGrp="1"/>
          </p:cNvSpPr>
          <p:nvPr>
            <p:ph idx="1"/>
          </p:nvPr>
        </p:nvSpPr>
        <p:spPr>
          <a:xfrm>
            <a:off x="457200" y="1196752"/>
            <a:ext cx="8229600" cy="432048"/>
          </a:xfrm>
        </p:spPr>
        <p:txBody>
          <a:bodyPr>
            <a:normAutofit/>
          </a:bodyPr>
          <a:lstStyle/>
          <a:p>
            <a:pPr marL="0" indent="0">
              <a:buNone/>
            </a:pPr>
            <a:r>
              <a:rPr lang="el-GR" sz="2000" dirty="0"/>
              <a:t>Και να η επιλογή στηλών (ή πράξεων μεταξύ των στηλών) για προβολή</a:t>
            </a:r>
          </a:p>
          <a:p>
            <a:pPr marL="0" indent="0">
              <a:buNone/>
            </a:pPr>
            <a:endParaRPr lang="el-GR" sz="2000" dirty="0"/>
          </a:p>
        </p:txBody>
      </p:sp>
      <p:graphicFrame>
        <p:nvGraphicFramePr>
          <p:cNvPr id="4" name="Table 3"/>
          <p:cNvGraphicFramePr>
            <a:graphicFrameLocks noGrp="1"/>
          </p:cNvGraphicFramePr>
          <p:nvPr>
            <p:extLst>
              <p:ext uri="{D42A27DB-BD31-4B8C-83A1-F6EECF244321}">
                <p14:modId xmlns:p14="http://schemas.microsoft.com/office/powerpoint/2010/main" val="3386089017"/>
              </p:ext>
            </p:extLst>
          </p:nvPr>
        </p:nvGraphicFramePr>
        <p:xfrm>
          <a:off x="251520" y="1772816"/>
          <a:ext cx="8640960" cy="1008111"/>
        </p:xfrm>
        <a:graphic>
          <a:graphicData uri="http://schemas.openxmlformats.org/drawingml/2006/table">
            <a:tbl>
              <a:tblPr firstRow="1">
                <a:tableStyleId>{5C22544A-7EE6-4342-B048-85BDC9FD1C3A}</a:tableStyleId>
              </a:tblPr>
              <a:tblGrid>
                <a:gridCol w="864096"/>
                <a:gridCol w="936104"/>
                <a:gridCol w="1080120"/>
                <a:gridCol w="648072"/>
                <a:gridCol w="1872208"/>
                <a:gridCol w="1728192"/>
                <a:gridCol w="1512168"/>
              </a:tblGrid>
              <a:tr h="336037">
                <a:tc>
                  <a:txBody>
                    <a:bodyPr/>
                    <a:lstStyle/>
                    <a:p>
                      <a:pPr>
                        <a:spcAft>
                          <a:spcPts val="0"/>
                        </a:spcAft>
                      </a:pPr>
                      <a:r>
                        <a:rPr lang="en-US" dirty="0" err="1">
                          <a:solidFill>
                            <a:srgbClr val="FFFF00"/>
                          </a:solidFill>
                        </a:rPr>
                        <a:t>Empno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Ename</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Job</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Sal+NVL</a:t>
                      </a:r>
                      <a:r>
                        <a:rPr lang="en-US" dirty="0">
                          <a:solidFill>
                            <a:srgbClr val="FFFF00"/>
                          </a:solidFill>
                        </a:rPr>
                        <a:t>(Comm,0)</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smtClean="0">
                          <a:solidFill>
                            <a:srgbClr val="FFFF00"/>
                          </a:solidFill>
                        </a:rPr>
                        <a:t>Emp.Deptno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Dname</a:t>
                      </a:r>
                      <a:endParaRPr lang="el-GR" dirty="0">
                        <a:solidFill>
                          <a:srgbClr val="FFFF00"/>
                        </a:solidFill>
                      </a:endParaRPr>
                    </a:p>
                  </a:txBody>
                  <a:tcPr marL="68580" marR="68580" marT="0" marB="0">
                    <a:solidFill>
                      <a:srgbClr val="004B82"/>
                    </a:solidFill>
                  </a:tcPr>
                </a:tc>
              </a:tr>
              <a:tr h="336037">
                <a:tc>
                  <a:txBody>
                    <a:bodyPr/>
                    <a:lstStyle/>
                    <a:p>
                      <a:pPr>
                        <a:spcAft>
                          <a:spcPts val="0"/>
                        </a:spcAft>
                      </a:pPr>
                      <a:r>
                        <a:rPr lang="en-US"/>
                        <a:t>7902</a:t>
                      </a:r>
                      <a:endParaRPr lang="el-G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a:t>RESEARCH</a:t>
                      </a:r>
                      <a:endParaRPr lang="el-GR"/>
                    </a:p>
                  </a:txBody>
                  <a:tcPr marL="68580" marR="68580" marT="0" marB="0"/>
                </a:tc>
              </a:tr>
              <a:tr h="336037">
                <a:tc>
                  <a:txBody>
                    <a:bodyPr/>
                    <a:lstStyle/>
                    <a:p>
                      <a:pPr>
                        <a:spcAft>
                          <a:spcPts val="0"/>
                        </a:spcAft>
                      </a:pPr>
                      <a:r>
                        <a:rPr lang="en-US"/>
                        <a:t>7788</a:t>
                      </a:r>
                      <a:endParaRPr lang="el-GR"/>
                    </a:p>
                  </a:txBody>
                  <a:tcPr marL="68580" marR="68580" marT="0" marB="0"/>
                </a:tc>
                <a:tc>
                  <a:txBody>
                    <a:bodyPr/>
                    <a:lstStyle/>
                    <a:p>
                      <a:pPr>
                        <a:spcAft>
                          <a:spcPts val="0"/>
                        </a:spcAft>
                      </a:pPr>
                      <a:r>
                        <a:rPr lang="en-US" dirty="0"/>
                        <a:t>SCOTT</a:t>
                      </a:r>
                      <a:endParaRPr lang="el-GR" dirty="0"/>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
        <p:nvSpPr>
          <p:cNvPr id="5" name="Rectangle 4"/>
          <p:cNvSpPr/>
          <p:nvPr/>
        </p:nvSpPr>
        <p:spPr>
          <a:xfrm>
            <a:off x="457666" y="2980249"/>
            <a:ext cx="8064896" cy="2722668"/>
          </a:xfrm>
          <a:prstGeom prst="rect">
            <a:avLst/>
          </a:prstGeom>
        </p:spPr>
        <p:txBody>
          <a:bodyPr wrap="square">
            <a:spAutoFit/>
          </a:bodyPr>
          <a:lstStyle/>
          <a:p>
            <a:pPr>
              <a:lnSpc>
                <a:spcPct val="114000"/>
              </a:lnSpc>
              <a:spcBef>
                <a:spcPts val="600"/>
              </a:spcBef>
            </a:pPr>
            <a:r>
              <a:rPr lang="el-GR" sz="2000" dirty="0">
                <a:latin typeface="+mn-lt"/>
              </a:rPr>
              <a:t>Να και μία παραλλαγή της προηγούμενης εντολής.</a:t>
            </a:r>
          </a:p>
          <a:p>
            <a:pPr>
              <a:lnSpc>
                <a:spcPct val="114000"/>
              </a:lnSpc>
              <a:spcBef>
                <a:spcPts val="600"/>
              </a:spcBef>
            </a:pPr>
            <a:r>
              <a:rPr lang="en-US" dirty="0">
                <a:latin typeface="Courier New" panose="02070309020205020404" pitchFamily="49" charset="0"/>
                <a:cs typeface="Courier New" panose="02070309020205020404" pitchFamily="49" charset="0"/>
              </a:rPr>
              <a:t>SELECT </a:t>
            </a:r>
            <a:r>
              <a:rPr lang="en-US" dirty="0" err="1">
                <a:latin typeface="Courier New" panose="02070309020205020404" pitchFamily="49" charset="0"/>
                <a:cs typeface="Courier New" panose="02070309020205020404" pitchFamily="49" charset="0"/>
              </a:rPr>
              <a:t>empno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ename</a:t>
            </a:r>
            <a:r>
              <a:rPr lang="en-US" dirty="0">
                <a:latin typeface="Courier New" panose="02070309020205020404" pitchFamily="49" charset="0"/>
                <a:cs typeface="Courier New" panose="02070309020205020404" pitchFamily="49" charset="0"/>
              </a:rPr>
              <a:t>, job, </a:t>
            </a:r>
            <a:r>
              <a:rPr lang="en-US" dirty="0" err="1">
                <a:latin typeface="Courier New" panose="02070309020205020404" pitchFamily="49" charset="0"/>
                <a:cs typeface="Courier New" panose="02070309020205020404" pitchFamily="49" charset="0"/>
              </a:rPr>
              <a:t>sal</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sal+nvl</a:t>
            </a:r>
            <a:r>
              <a:rPr lang="en-US" dirty="0">
                <a:latin typeface="Courier New" panose="02070309020205020404" pitchFamily="49" charset="0"/>
                <a:cs typeface="Courier New" panose="02070309020205020404" pitchFamily="49" charset="0"/>
              </a:rPr>
              <a:t>(comm,0), </a:t>
            </a:r>
            <a:r>
              <a:rPr lang="en-US" dirty="0" err="1" smtClean="0">
                <a:latin typeface="Courier New" panose="02070309020205020404" pitchFamily="49" charset="0"/>
                <a:cs typeface="Courier New" panose="02070309020205020404" pitchFamily="49" charset="0"/>
              </a:rPr>
              <a:t>emp.deptno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dname</a:t>
            </a:r>
            <a:endParaRPr lang="el-GR" dirty="0">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FROM </a:t>
            </a:r>
            <a:r>
              <a:rPr lang="en-US" b="1" dirty="0" smtClean="0">
                <a:solidFill>
                  <a:schemeClr val="accent2"/>
                </a:solidFill>
                <a:latin typeface="Courier New" panose="02070309020205020404" pitchFamily="49" charset="0"/>
                <a:cs typeface="Courier New" panose="02070309020205020404" pitchFamily="49" charset="0"/>
              </a:rPr>
              <a:t>dept </a:t>
            </a:r>
            <a:r>
              <a:rPr lang="en-US" b="1" dirty="0">
                <a:solidFill>
                  <a:schemeClr val="accent2"/>
                </a:solidFill>
                <a:latin typeface="Courier New" panose="02070309020205020404" pitchFamily="49" charset="0"/>
                <a:cs typeface="Courier New" panose="02070309020205020404" pitchFamily="49" charset="0"/>
              </a:rPr>
              <a:t>, </a:t>
            </a:r>
            <a:r>
              <a:rPr lang="en-US" b="1" dirty="0" err="1" smtClean="0">
                <a:solidFill>
                  <a:schemeClr val="accent2"/>
                </a:solidFill>
                <a:latin typeface="Courier New" panose="02070309020205020404" pitchFamily="49" charset="0"/>
                <a:cs typeface="Courier New" panose="02070309020205020404" pitchFamily="49" charset="0"/>
              </a:rPr>
              <a:t>emp</a:t>
            </a:r>
            <a:endParaRPr lang="el-GR" b="1" dirty="0">
              <a:solidFill>
                <a:schemeClr val="accent2"/>
              </a:solidFill>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WHERE </a:t>
            </a:r>
            <a:r>
              <a:rPr lang="en-US" b="1" dirty="0" err="1" smtClean="0">
                <a:solidFill>
                  <a:schemeClr val="accent2"/>
                </a:solidFill>
                <a:latin typeface="Courier New" panose="02070309020205020404" pitchFamily="49" charset="0"/>
                <a:cs typeface="Courier New" panose="02070309020205020404" pitchFamily="49" charset="0"/>
              </a:rPr>
              <a:t>dept.deptno</a:t>
            </a:r>
            <a:r>
              <a:rPr lang="en-US" b="1" dirty="0">
                <a:solidFill>
                  <a:schemeClr val="accent2"/>
                </a:solidFill>
                <a:latin typeface="Courier New" panose="02070309020205020404" pitchFamily="49" charset="0"/>
                <a:cs typeface="Courier New" panose="02070309020205020404" pitchFamily="49" charset="0"/>
              </a:rPr>
              <a:t>= </a:t>
            </a:r>
            <a:r>
              <a:rPr lang="en-US" b="1" dirty="0" err="1" smtClean="0">
                <a:solidFill>
                  <a:schemeClr val="accent2"/>
                </a:solidFill>
                <a:latin typeface="Courier New" panose="02070309020205020404" pitchFamily="49" charset="0"/>
                <a:cs typeface="Courier New" panose="02070309020205020404" pitchFamily="49" charset="0"/>
              </a:rPr>
              <a:t>emp.deptno</a:t>
            </a:r>
            <a:endParaRPr lang="el-GR" b="1" dirty="0">
              <a:solidFill>
                <a:schemeClr val="accent2"/>
              </a:solidFill>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AND job IN ('ANALYST', 'PROGRAMMER')</a:t>
            </a:r>
            <a:endParaRPr lang="el-GR" dirty="0">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ORDER BY </a:t>
            </a:r>
            <a:r>
              <a:rPr lang="en-US" dirty="0" err="1">
                <a:latin typeface="Courier New" panose="02070309020205020404" pitchFamily="49" charset="0"/>
                <a:cs typeface="Courier New" panose="02070309020205020404" pitchFamily="49" charset="0"/>
              </a:rPr>
              <a:t>ename</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990498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Σύνδεση πινάκων</a:t>
            </a:r>
            <a:endParaRPr lang="el-GR" dirty="0"/>
          </a:p>
        </p:txBody>
      </p:sp>
      <p:sp>
        <p:nvSpPr>
          <p:cNvPr id="3" name="Content Placeholder 2"/>
          <p:cNvSpPr>
            <a:spLocks noGrp="1"/>
          </p:cNvSpPr>
          <p:nvPr>
            <p:ph idx="1"/>
          </p:nvPr>
        </p:nvSpPr>
        <p:spPr>
          <a:xfrm>
            <a:off x="457200" y="1196752"/>
            <a:ext cx="8229600" cy="432048"/>
          </a:xfrm>
        </p:spPr>
        <p:txBody>
          <a:bodyPr>
            <a:normAutofit/>
          </a:bodyPr>
          <a:lstStyle/>
          <a:p>
            <a:pPr marL="0" indent="0">
              <a:buNone/>
            </a:pPr>
            <a:r>
              <a:rPr lang="el-GR" sz="2000" dirty="0"/>
              <a:t>Σε λογικό επίπεδο γίνεται σύνδεση των δύο πινάκων:</a:t>
            </a:r>
          </a:p>
          <a:p>
            <a:pPr marL="0" indent="0">
              <a:buNone/>
            </a:pPr>
            <a:endParaRPr lang="el-GR" sz="2000" dirty="0"/>
          </a:p>
        </p:txBody>
      </p:sp>
      <p:graphicFrame>
        <p:nvGraphicFramePr>
          <p:cNvPr id="4" name="Table 3"/>
          <p:cNvGraphicFramePr>
            <a:graphicFrameLocks noGrp="1"/>
          </p:cNvGraphicFramePr>
          <p:nvPr>
            <p:extLst>
              <p:ext uri="{D42A27DB-BD31-4B8C-83A1-F6EECF244321}">
                <p14:modId xmlns:p14="http://schemas.microsoft.com/office/powerpoint/2010/main" val="2003928333"/>
              </p:ext>
            </p:extLst>
          </p:nvPr>
        </p:nvGraphicFramePr>
        <p:xfrm>
          <a:off x="179512" y="1628800"/>
          <a:ext cx="8784976" cy="3901440"/>
        </p:xfrm>
        <a:graphic>
          <a:graphicData uri="http://schemas.openxmlformats.org/drawingml/2006/table">
            <a:tbl>
              <a:tblPr firstRow="1">
                <a:tableStyleId>{5C22544A-7EE6-4342-B048-85BDC9FD1C3A}</a:tableStyleId>
              </a:tblPr>
              <a:tblGrid>
                <a:gridCol w="792088"/>
                <a:gridCol w="864096"/>
                <a:gridCol w="1080120"/>
                <a:gridCol w="648072"/>
                <a:gridCol w="936104"/>
                <a:gridCol w="575125"/>
                <a:gridCol w="635676"/>
                <a:gridCol w="964058"/>
                <a:gridCol w="1200051"/>
                <a:gridCol w="1089586"/>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smtClean="0">
                          <a:solidFill>
                            <a:srgbClr val="FFFF00"/>
                          </a:solidFill>
                        </a:rPr>
                        <a:t>Emp</a:t>
                      </a:r>
                      <a:r>
                        <a:rPr lang="en-US" sz="1600" dirty="0">
                          <a:solidFill>
                            <a:srgbClr val="FFFF00"/>
                          </a:solidFill>
                        </a:rPr>
                        <a:t>.</a:t>
                      </a:r>
                      <a:endParaRPr lang="el-GR" sz="1600" dirty="0">
                        <a:solidFill>
                          <a:srgbClr val="FFFF00"/>
                        </a:solidFill>
                      </a:endParaRPr>
                    </a:p>
                    <a:p>
                      <a:pPr>
                        <a:spcAft>
                          <a:spcPts val="0"/>
                        </a:spcAft>
                      </a:pPr>
                      <a:r>
                        <a:rPr lang="en-US" sz="1600" dirty="0" err="1">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SCOTT</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FORD</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792233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Επιλογή στηλών για προβολή</a:t>
            </a:r>
          </a:p>
        </p:txBody>
      </p:sp>
      <p:sp>
        <p:nvSpPr>
          <p:cNvPr id="3" name="Content Placeholder 2"/>
          <p:cNvSpPr>
            <a:spLocks noGrp="1"/>
          </p:cNvSpPr>
          <p:nvPr>
            <p:ph idx="1"/>
          </p:nvPr>
        </p:nvSpPr>
        <p:spPr>
          <a:xfrm>
            <a:off x="457200" y="1196752"/>
            <a:ext cx="8229600" cy="504056"/>
          </a:xfrm>
        </p:spPr>
        <p:txBody>
          <a:bodyPr>
            <a:normAutofit/>
          </a:bodyPr>
          <a:lstStyle/>
          <a:p>
            <a:pPr marL="0" indent="0">
              <a:buNone/>
            </a:pPr>
            <a:r>
              <a:rPr lang="el-GR" sz="2000" dirty="0"/>
              <a:t>Και να η επιλογή στηλών (ή πράξεων μεταξύ των στηλών) για προβολή</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4168260002"/>
              </p:ext>
            </p:extLst>
          </p:nvPr>
        </p:nvGraphicFramePr>
        <p:xfrm>
          <a:off x="539552" y="1772816"/>
          <a:ext cx="8136904" cy="822960"/>
        </p:xfrm>
        <a:graphic>
          <a:graphicData uri="http://schemas.openxmlformats.org/drawingml/2006/table">
            <a:tbl>
              <a:tblPr firstRow="1">
                <a:tableStyleId>{5C22544A-7EE6-4342-B048-85BDC9FD1C3A}</a:tableStyleId>
              </a:tblPr>
              <a:tblGrid>
                <a:gridCol w="864096"/>
                <a:gridCol w="792088"/>
                <a:gridCol w="1008112"/>
                <a:gridCol w="720080"/>
                <a:gridCol w="1872208"/>
                <a:gridCol w="1656184"/>
                <a:gridCol w="1224136"/>
              </a:tblGrid>
              <a:tr h="0">
                <a:tc>
                  <a:txBody>
                    <a:bodyPr/>
                    <a:lstStyle/>
                    <a:p>
                      <a:pPr>
                        <a:spcAft>
                          <a:spcPts val="0"/>
                        </a:spcAft>
                      </a:pPr>
                      <a:r>
                        <a:rPr lang="en-US" dirty="0" err="1"/>
                        <a:t>Empno</a:t>
                      </a:r>
                      <a:endParaRPr lang="el-GR" dirty="0"/>
                    </a:p>
                  </a:txBody>
                  <a:tcPr marL="68580" marR="68580" marT="0" marB="0">
                    <a:solidFill>
                      <a:srgbClr val="004B82"/>
                    </a:solidFill>
                  </a:tcPr>
                </a:tc>
                <a:tc>
                  <a:txBody>
                    <a:bodyPr/>
                    <a:lstStyle/>
                    <a:p>
                      <a:pPr>
                        <a:spcAft>
                          <a:spcPts val="0"/>
                        </a:spcAft>
                      </a:pPr>
                      <a:r>
                        <a:rPr lang="en-US" dirty="0" err="1"/>
                        <a:t>Ename</a:t>
                      </a:r>
                      <a:endParaRPr lang="el-GR" dirty="0"/>
                    </a:p>
                  </a:txBody>
                  <a:tcPr marL="68580" marR="68580" marT="0" marB="0">
                    <a:solidFill>
                      <a:srgbClr val="004B82"/>
                    </a:solidFill>
                  </a:tcPr>
                </a:tc>
                <a:tc>
                  <a:txBody>
                    <a:bodyPr/>
                    <a:lstStyle/>
                    <a:p>
                      <a:pPr>
                        <a:spcAft>
                          <a:spcPts val="0"/>
                        </a:spcAft>
                      </a:pPr>
                      <a:r>
                        <a:rPr lang="en-US" dirty="0"/>
                        <a:t>Job</a:t>
                      </a:r>
                      <a:endParaRPr lang="el-GR" dirty="0"/>
                    </a:p>
                  </a:txBody>
                  <a:tcPr marL="68580" marR="68580" marT="0" marB="0">
                    <a:solidFill>
                      <a:srgbClr val="004B82"/>
                    </a:solidFill>
                  </a:tcPr>
                </a:tc>
                <a:tc>
                  <a:txBody>
                    <a:bodyPr/>
                    <a:lstStyle/>
                    <a:p>
                      <a:pPr>
                        <a:spcAft>
                          <a:spcPts val="0"/>
                        </a:spcAft>
                      </a:pPr>
                      <a:r>
                        <a:rPr lang="en-US" dirty="0"/>
                        <a:t>Sal</a:t>
                      </a:r>
                      <a:endParaRPr lang="el-GR" dirty="0"/>
                    </a:p>
                  </a:txBody>
                  <a:tcPr marL="68580" marR="68580" marT="0" marB="0">
                    <a:solidFill>
                      <a:srgbClr val="004B82"/>
                    </a:solidFill>
                  </a:tcPr>
                </a:tc>
                <a:tc>
                  <a:txBody>
                    <a:bodyPr/>
                    <a:lstStyle/>
                    <a:p>
                      <a:pPr>
                        <a:spcAft>
                          <a:spcPts val="0"/>
                        </a:spcAft>
                      </a:pPr>
                      <a:r>
                        <a:rPr lang="en-US" dirty="0" err="1"/>
                        <a:t>Sal+NVL</a:t>
                      </a:r>
                      <a:r>
                        <a:rPr lang="en-US" dirty="0"/>
                        <a:t>(Comm,0)</a:t>
                      </a:r>
                      <a:endParaRPr lang="el-GR" dirty="0"/>
                    </a:p>
                  </a:txBody>
                  <a:tcPr marL="68580" marR="68580" marT="0" marB="0">
                    <a:solidFill>
                      <a:srgbClr val="004B82"/>
                    </a:solidFill>
                  </a:tcPr>
                </a:tc>
                <a:tc>
                  <a:txBody>
                    <a:bodyPr/>
                    <a:lstStyle/>
                    <a:p>
                      <a:pPr>
                        <a:spcAft>
                          <a:spcPts val="0"/>
                        </a:spcAft>
                      </a:pPr>
                      <a:r>
                        <a:rPr lang="en-US" dirty="0" err="1" smtClean="0"/>
                        <a:t>Emp.Deptno</a:t>
                      </a:r>
                      <a:endParaRPr lang="el-GR" dirty="0"/>
                    </a:p>
                  </a:txBody>
                  <a:tcPr marL="68580" marR="68580" marT="0" marB="0">
                    <a:solidFill>
                      <a:srgbClr val="004B82"/>
                    </a:solidFill>
                  </a:tcPr>
                </a:tc>
                <a:tc>
                  <a:txBody>
                    <a:bodyPr/>
                    <a:lstStyle/>
                    <a:p>
                      <a:pPr>
                        <a:spcAft>
                          <a:spcPts val="0"/>
                        </a:spcAft>
                      </a:pPr>
                      <a:r>
                        <a:rPr lang="en-US" dirty="0" err="1"/>
                        <a:t>Dname</a:t>
                      </a:r>
                      <a:endParaRPr lang="el-GR" dirty="0"/>
                    </a:p>
                  </a:txBody>
                  <a:tcPr marL="68580" marR="68580" marT="0" marB="0">
                    <a:solidFill>
                      <a:srgbClr val="004B82"/>
                    </a:solidFill>
                  </a:tcPr>
                </a:tc>
              </a:tr>
              <a:tr h="0">
                <a:tc>
                  <a:txBody>
                    <a:bodyPr/>
                    <a:lstStyle/>
                    <a:p>
                      <a:pPr>
                        <a:spcAft>
                          <a:spcPts val="0"/>
                        </a:spcAft>
                      </a:pPr>
                      <a:r>
                        <a:rPr lang="en-US"/>
                        <a:t>7902</a:t>
                      </a:r>
                      <a:endParaRPr lang="el-G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a:t>ANALYST</a:t>
                      </a:r>
                      <a:endParaRPr lang="el-G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a:t>RESEARCH</a:t>
                      </a:r>
                      <a:endParaRPr lang="el-GR"/>
                    </a:p>
                  </a:txBody>
                  <a:tcPr marL="68580" marR="68580" marT="0" marB="0"/>
                </a:tc>
              </a:tr>
              <a:tr h="0">
                <a:tc>
                  <a:txBody>
                    <a:bodyPr/>
                    <a:lstStyle/>
                    <a:p>
                      <a:pPr>
                        <a:spcAft>
                          <a:spcPts val="0"/>
                        </a:spcAft>
                      </a:pPr>
                      <a:r>
                        <a:rPr lang="en-US"/>
                        <a:t>7788</a:t>
                      </a:r>
                      <a:endParaRPr lang="el-GR"/>
                    </a:p>
                  </a:txBody>
                  <a:tcPr marL="68580" marR="68580" marT="0" marB="0"/>
                </a:tc>
                <a:tc>
                  <a:txBody>
                    <a:bodyPr/>
                    <a:lstStyle/>
                    <a:p>
                      <a:pPr>
                        <a:spcAft>
                          <a:spcPts val="0"/>
                        </a:spcAft>
                      </a:pPr>
                      <a:r>
                        <a:rPr lang="en-US"/>
                        <a:t>SCOTT</a:t>
                      </a:r>
                      <a:endParaRPr lang="el-GR"/>
                    </a:p>
                  </a:txBody>
                  <a:tcPr marL="68580" marR="68580" marT="0" marB="0"/>
                </a:tc>
                <a:tc>
                  <a:txBody>
                    <a:bodyPr/>
                    <a:lstStyle/>
                    <a:p>
                      <a:pPr>
                        <a:spcAft>
                          <a:spcPts val="0"/>
                        </a:spcAft>
                      </a:pPr>
                      <a:r>
                        <a:rPr lang="en-US"/>
                        <a:t>ANALYST</a:t>
                      </a:r>
                      <a:endParaRPr lang="el-G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Tree>
    <p:extLst>
      <p:ext uri="{BB962C8B-B14F-4D97-AF65-F5344CB8AC3E}">
        <p14:creationId xmlns:p14="http://schemas.microsoft.com/office/powerpoint/2010/main" val="3690145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ext uri="{D42A27DB-BD31-4B8C-83A1-F6EECF244321}">
                <p14:modId xmlns:p14="http://schemas.microsoft.com/office/powerpoint/2010/main" val="2022523027"/>
              </p:ext>
            </p:extLst>
          </p:nvPr>
        </p:nvGraphicFramePr>
        <p:xfrm>
          <a:off x="179512" y="476672"/>
          <a:ext cx="7847013" cy="3560763"/>
        </p:xfrm>
        <a:graphic>
          <a:graphicData uri="http://schemas.openxmlformats.org/presentationml/2006/ole">
            <mc:AlternateContent xmlns:mc="http://schemas.openxmlformats.org/markup-compatibility/2006">
              <mc:Choice xmlns:v="urn:schemas-microsoft-com:vml" Requires="v">
                <p:oleObj spid="_x0000_s2062" name="Document" r:id="rId3" imgW="5261838" imgH="2386997" progId="Word.Document.12">
                  <p:embed/>
                </p:oleObj>
              </mc:Choice>
              <mc:Fallback>
                <p:oleObj name="Document" r:id="rId3" imgW="5261838" imgH="2386997" progId="Word.Document.12">
                  <p:embed/>
                  <p:pic>
                    <p:nvPicPr>
                      <p:cNvPr id="0" name="Object 2"/>
                      <p:cNvPicPr>
                        <a:picLocks noChangeAspect="1" noChangeArrowheads="1"/>
                      </p:cNvPicPr>
                      <p:nvPr/>
                    </p:nvPicPr>
                    <p:blipFill>
                      <a:blip r:embed="rId4"/>
                      <a:srcRect/>
                      <a:stretch>
                        <a:fillRect/>
                      </a:stretch>
                    </p:blipFill>
                    <p:spPr bwMode="auto">
                      <a:xfrm>
                        <a:off x="179512" y="476672"/>
                        <a:ext cx="7847013"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66A81F3B-15AB-45B4-AB42-022D71A6088C}" type="slidenum">
              <a:rPr lang="el-GR" smtClean="0"/>
              <a:pPr>
                <a:defRPr/>
              </a:pPr>
              <a:t>26</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Σύνδεση πινάκων</a:t>
            </a:r>
          </a:p>
        </p:txBody>
      </p:sp>
      <p:graphicFrame>
        <p:nvGraphicFramePr>
          <p:cNvPr id="5" name="Table 4"/>
          <p:cNvGraphicFramePr>
            <a:graphicFrameLocks noGrp="1"/>
          </p:cNvGraphicFramePr>
          <p:nvPr>
            <p:extLst>
              <p:ext uri="{D42A27DB-BD31-4B8C-83A1-F6EECF244321}">
                <p14:modId xmlns:p14="http://schemas.microsoft.com/office/powerpoint/2010/main" val="4112168557"/>
              </p:ext>
            </p:extLst>
          </p:nvPr>
        </p:nvGraphicFramePr>
        <p:xfrm>
          <a:off x="125760" y="1628800"/>
          <a:ext cx="8892481" cy="4145280"/>
        </p:xfrm>
        <a:graphic>
          <a:graphicData uri="http://schemas.openxmlformats.org/drawingml/2006/table">
            <a:tbl>
              <a:tblPr firstRow="1">
                <a:tableStyleId>{5C22544A-7EE6-4342-B048-85BDC9FD1C3A}</a:tableStyleId>
              </a:tblPr>
              <a:tblGrid>
                <a:gridCol w="735958"/>
                <a:gridCol w="880857"/>
                <a:gridCol w="1102374"/>
                <a:gridCol w="661424"/>
                <a:gridCol w="955390"/>
                <a:gridCol w="587933"/>
                <a:gridCol w="734916"/>
                <a:gridCol w="803612"/>
                <a:gridCol w="1327097"/>
                <a:gridCol w="1102920"/>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smtClean="0">
                          <a:solidFill>
                            <a:srgbClr val="FFFF00"/>
                          </a:solidFill>
                        </a:rPr>
                        <a:t>Emp</a:t>
                      </a:r>
                      <a:r>
                        <a:rPr lang="en-US" sz="1600" dirty="0">
                          <a:solidFill>
                            <a:srgbClr val="FFFF00"/>
                          </a:solidFill>
                        </a:rPr>
                        <a:t>.</a:t>
                      </a:r>
                      <a:endParaRPr lang="el-GR" sz="1600" dirty="0">
                        <a:solidFill>
                          <a:srgbClr val="FFFF00"/>
                        </a:solidFill>
                      </a:endParaRPr>
                    </a:p>
                    <a:p>
                      <a:pPr>
                        <a:spcAft>
                          <a:spcPts val="0"/>
                        </a:spcAft>
                      </a:pPr>
                      <a:r>
                        <a:rPr lang="en-US" sz="1600" dirty="0" err="1">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b="1" dirty="0">
                          <a:solidFill>
                            <a:srgbClr val="820000"/>
                          </a:solidFill>
                        </a:rPr>
                        <a:t>7788</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SCOTT</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dirty="0"/>
                        <a:t>7839</a:t>
                      </a:r>
                      <a:endParaRPr lang="el-GR" sz="1600" dirty="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b="1">
                          <a:solidFill>
                            <a:srgbClr val="820000"/>
                          </a:solidFill>
                        </a:rPr>
                        <a:t>7902</a:t>
                      </a:r>
                      <a:endParaRPr lang="el-GR" sz="1600" b="1">
                        <a:solidFill>
                          <a:srgbClr val="820000"/>
                        </a:solidFill>
                      </a:endParaRPr>
                    </a:p>
                  </a:txBody>
                  <a:tcPr marL="68580" marR="68580" marT="0" marB="0"/>
                </a:tc>
                <a:tc>
                  <a:txBody>
                    <a:bodyPr/>
                    <a:lstStyle/>
                    <a:p>
                      <a:pPr>
                        <a:spcAft>
                          <a:spcPts val="0"/>
                        </a:spcAft>
                      </a:pPr>
                      <a:r>
                        <a:rPr lang="en-US" sz="1600" b="1" dirty="0">
                          <a:solidFill>
                            <a:srgbClr val="820000"/>
                          </a:solidFill>
                        </a:rPr>
                        <a:t>FORD</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7998</a:t>
                      </a:r>
                      <a:endParaRPr lang="el-GR" sz="1600"/>
                    </a:p>
                  </a:txBody>
                  <a:tcPr marL="68580" marR="68580" marT="0" marB="0"/>
                </a:tc>
                <a:tc>
                  <a:txBody>
                    <a:bodyPr/>
                    <a:lstStyle/>
                    <a:p>
                      <a:pPr>
                        <a:spcAft>
                          <a:spcPts val="0"/>
                        </a:spcAft>
                      </a:pPr>
                      <a:r>
                        <a:rPr lang="en-US" sz="1600"/>
                        <a:t>BATES</a:t>
                      </a:r>
                      <a:endParaRPr lang="el-GR" sz="1600"/>
                    </a:p>
                  </a:txBody>
                  <a:tcPr marL="68580" marR="68580" marT="0" marB="0"/>
                </a:tc>
                <a:tc>
                  <a:txBody>
                    <a:bodyPr/>
                    <a:lstStyle/>
                    <a:p>
                      <a:pPr>
                        <a:spcAft>
                          <a:spcPts val="0"/>
                        </a:spcAft>
                      </a:pPr>
                      <a:r>
                        <a:rPr lang="en-US" sz="1600"/>
                        <a:t>ANALYST</a:t>
                      </a:r>
                      <a:endParaRPr lang="el-GR" sz="1600"/>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17/11/07</a:t>
                      </a:r>
                      <a:endParaRPr lang="el-GR" sz="1600"/>
                    </a:p>
                  </a:txBody>
                  <a:tcPr marL="68580" marR="68580" marT="0" marB="0"/>
                </a:tc>
                <a:tc>
                  <a:txBody>
                    <a:bodyPr/>
                    <a:lstStyle/>
                    <a:p>
                      <a:pPr>
                        <a:spcAft>
                          <a:spcPts val="0"/>
                        </a:spcAft>
                      </a:pPr>
                      <a:r>
                        <a:rPr lang="en-US" sz="1600"/>
                        <a:t>1000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sp>
        <p:nvSpPr>
          <p:cNvPr id="6" name="Content Placeholder 2"/>
          <p:cNvSpPr>
            <a:spLocks noGrp="1"/>
          </p:cNvSpPr>
          <p:nvPr>
            <p:ph idx="1"/>
          </p:nvPr>
        </p:nvSpPr>
        <p:spPr>
          <a:xfrm>
            <a:off x="457200" y="1196752"/>
            <a:ext cx="8229600" cy="360040"/>
          </a:xfrm>
        </p:spPr>
        <p:txBody>
          <a:bodyPr>
            <a:noAutofit/>
          </a:bodyPr>
          <a:lstStyle/>
          <a:p>
            <a:pPr marL="0" indent="0">
              <a:buNone/>
            </a:pPr>
            <a:r>
              <a:rPr lang="el-GR" sz="1800" dirty="0"/>
              <a:t>Σε λογικό επίπεδο γίνεται σύνδεση των δύο πινάκων: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380732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Αποτελέσματα</a:t>
            </a:r>
            <a:endParaRPr lang="el-GR" dirty="0"/>
          </a:p>
        </p:txBody>
      </p:sp>
      <p:sp>
        <p:nvSpPr>
          <p:cNvPr id="3" name="Content Placeholder 2"/>
          <p:cNvSpPr>
            <a:spLocks noGrp="1"/>
          </p:cNvSpPr>
          <p:nvPr>
            <p:ph idx="1"/>
          </p:nvPr>
        </p:nvSpPr>
        <p:spPr>
          <a:xfrm>
            <a:off x="457200" y="1196752"/>
            <a:ext cx="8229600" cy="864096"/>
          </a:xfrm>
        </p:spPr>
        <p:txBody>
          <a:bodyPr>
            <a:normAutofit/>
          </a:bodyPr>
          <a:lstStyle/>
          <a:p>
            <a:pPr marL="0" indent="0">
              <a:buNone/>
            </a:pPr>
            <a:r>
              <a:rPr lang="el-GR" sz="2000" dirty="0"/>
              <a:t>Προσοχή η υπάλληλος 7998 συμπεριλαμβάνεται στη σύνδεση. Επομένως τα αποτελέσματα είναι</a:t>
            </a:r>
            <a:r>
              <a:rPr lang="en-US" sz="2000" dirty="0"/>
              <a:t>: </a:t>
            </a:r>
            <a:endParaRPr lang="el-GR" sz="2000" dirty="0"/>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3288133223"/>
              </p:ext>
            </p:extLst>
          </p:nvPr>
        </p:nvGraphicFramePr>
        <p:xfrm>
          <a:off x="431541" y="1988840"/>
          <a:ext cx="8280918" cy="1097280"/>
        </p:xfrm>
        <a:graphic>
          <a:graphicData uri="http://schemas.openxmlformats.org/drawingml/2006/table">
            <a:tbl>
              <a:tblPr firstRow="1">
                <a:tableStyleId>{5C22544A-7EE6-4342-B048-85BDC9FD1C3A}</a:tableStyleId>
              </a:tblPr>
              <a:tblGrid>
                <a:gridCol w="864095"/>
                <a:gridCol w="864096"/>
                <a:gridCol w="1008112"/>
                <a:gridCol w="648072"/>
                <a:gridCol w="1872208"/>
                <a:gridCol w="1728192"/>
                <a:gridCol w="1296143"/>
              </a:tblGrid>
              <a:tr h="0">
                <a:tc>
                  <a:txBody>
                    <a:bodyPr/>
                    <a:lstStyle/>
                    <a:p>
                      <a:pPr>
                        <a:spcAft>
                          <a:spcPts val="0"/>
                        </a:spcAft>
                      </a:pPr>
                      <a:r>
                        <a:rPr lang="en-US" dirty="0" err="1">
                          <a:solidFill>
                            <a:srgbClr val="FFFF00"/>
                          </a:solidFill>
                        </a:rPr>
                        <a:t>Empno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Ename</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Job</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r>
                        <a:rPr lang="el-GR" dirty="0">
                          <a:solidFill>
                            <a:srgbClr val="FFFF00"/>
                          </a:solidFill>
                        </a:rPr>
                        <a:t>+</a:t>
                      </a:r>
                      <a:r>
                        <a:rPr lang="en-US" dirty="0">
                          <a:solidFill>
                            <a:srgbClr val="FFFF00"/>
                          </a:solidFill>
                        </a:rPr>
                        <a:t>NVL</a:t>
                      </a:r>
                      <a:r>
                        <a:rPr lang="el-GR" dirty="0">
                          <a:solidFill>
                            <a:srgbClr val="FFFF00"/>
                          </a:solidFill>
                        </a:rPr>
                        <a:t>(</a:t>
                      </a:r>
                      <a:r>
                        <a:rPr lang="en-US" dirty="0" err="1">
                          <a:solidFill>
                            <a:srgbClr val="FFFF00"/>
                          </a:solidFill>
                        </a:rPr>
                        <a:t>Comm</a:t>
                      </a:r>
                      <a:r>
                        <a:rPr lang="el-GR" dirty="0">
                          <a:solidFill>
                            <a:srgbClr val="FFFF00"/>
                          </a:solidFill>
                        </a:rPr>
                        <a:t>,0)</a:t>
                      </a:r>
                    </a:p>
                  </a:txBody>
                  <a:tcPr marL="68580" marR="68580" marT="0" marB="0">
                    <a:solidFill>
                      <a:srgbClr val="004B82"/>
                    </a:solidFill>
                  </a:tcPr>
                </a:tc>
                <a:tc>
                  <a:txBody>
                    <a:bodyPr/>
                    <a:lstStyle/>
                    <a:p>
                      <a:pPr>
                        <a:spcAft>
                          <a:spcPts val="0"/>
                        </a:spcAft>
                      </a:pPr>
                      <a:r>
                        <a:rPr lang="en-US" dirty="0" err="1" smtClean="0">
                          <a:solidFill>
                            <a:srgbClr val="FFFF00"/>
                          </a:solidFill>
                        </a:rPr>
                        <a:t>Emp</a:t>
                      </a:r>
                      <a:r>
                        <a:rPr lang="el-GR" dirty="0">
                          <a:solidFill>
                            <a:srgbClr val="FFFF00"/>
                          </a:solidFill>
                        </a:rPr>
                        <a:t>.</a:t>
                      </a:r>
                      <a:r>
                        <a:rPr lang="en-US" dirty="0" err="1">
                          <a:solidFill>
                            <a:srgbClr val="FFFF00"/>
                          </a:solidFill>
                        </a:rPr>
                        <a:t>Deptno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Dname</a:t>
                      </a:r>
                      <a:endParaRPr lang="el-GR" dirty="0">
                        <a:solidFill>
                          <a:srgbClr val="FFFF00"/>
                        </a:solidFill>
                      </a:endParaRPr>
                    </a:p>
                  </a:txBody>
                  <a:tcPr marL="68580" marR="68580" marT="0" marB="0">
                    <a:solidFill>
                      <a:srgbClr val="004B82"/>
                    </a:solidFill>
                  </a:tcPr>
                </a:tc>
              </a:tr>
              <a:tr h="0">
                <a:tc>
                  <a:txBody>
                    <a:bodyPr/>
                    <a:lstStyle/>
                    <a:p>
                      <a:pPr>
                        <a:spcAft>
                          <a:spcPts val="0"/>
                        </a:spcAft>
                      </a:pPr>
                      <a:r>
                        <a:rPr lang="en-US"/>
                        <a:t>7998</a:t>
                      </a:r>
                      <a:endParaRPr lang="el-GR"/>
                    </a:p>
                  </a:txBody>
                  <a:tcPr marL="68580" marR="68580" marT="0" marB="0"/>
                </a:tc>
                <a:tc>
                  <a:txBody>
                    <a:bodyPr/>
                    <a:lstStyle/>
                    <a:p>
                      <a:pPr>
                        <a:spcAft>
                          <a:spcPts val="0"/>
                        </a:spcAft>
                      </a:pPr>
                      <a:r>
                        <a:rPr lang="en-US"/>
                        <a:t>BATES</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1000</a:t>
                      </a:r>
                    </a:p>
                  </a:txBody>
                  <a:tcPr marL="68580" marR="68580" marT="0" marB="0"/>
                </a:tc>
                <a:tc>
                  <a:txBody>
                    <a:bodyPr/>
                    <a:lstStyle/>
                    <a:p>
                      <a:pPr>
                        <a:spcAft>
                          <a:spcPts val="0"/>
                        </a:spcAft>
                      </a:pPr>
                      <a:r>
                        <a:rPr lang="el-GR"/>
                        <a:t>1000</a:t>
                      </a:r>
                    </a:p>
                  </a:txBody>
                  <a:tcPr marL="68580" marR="68580" marT="0" marB="0"/>
                </a:tc>
                <a:tc>
                  <a:txBody>
                    <a:bodyPr/>
                    <a:lstStyle/>
                    <a:p>
                      <a:pPr>
                        <a:spcAft>
                          <a:spcPts val="0"/>
                        </a:spcAft>
                      </a:pPr>
                      <a:r>
                        <a:rPr lang="en-US"/>
                        <a:t> </a:t>
                      </a:r>
                      <a:endParaRPr lang="el-GR"/>
                    </a:p>
                  </a:txBody>
                  <a:tcPr marL="68580" marR="68580" marT="0" marB="0"/>
                </a:tc>
                <a:tc>
                  <a:txBody>
                    <a:bodyPr/>
                    <a:lstStyle/>
                    <a:p>
                      <a:pPr>
                        <a:spcAft>
                          <a:spcPts val="0"/>
                        </a:spcAft>
                      </a:pPr>
                      <a:r>
                        <a:rPr lang="en-US"/>
                        <a:t> </a:t>
                      </a:r>
                      <a:endParaRPr lang="el-GR"/>
                    </a:p>
                  </a:txBody>
                  <a:tcPr marL="68580" marR="68580" marT="0" marB="0"/>
                </a:tc>
              </a:tr>
              <a:tr h="0">
                <a:tc>
                  <a:txBody>
                    <a:bodyPr/>
                    <a:lstStyle/>
                    <a:p>
                      <a:pPr>
                        <a:spcAft>
                          <a:spcPts val="0"/>
                        </a:spcAft>
                      </a:pPr>
                      <a:r>
                        <a:rPr lang="el-GR"/>
                        <a:t>7902</a:t>
                      </a: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20</a:t>
                      </a:r>
                    </a:p>
                  </a:txBody>
                  <a:tcPr marL="68580" marR="68580" marT="0" marB="0"/>
                </a:tc>
                <a:tc>
                  <a:txBody>
                    <a:bodyPr/>
                    <a:lstStyle/>
                    <a:p>
                      <a:pPr>
                        <a:spcAft>
                          <a:spcPts val="0"/>
                        </a:spcAft>
                      </a:pPr>
                      <a:r>
                        <a:rPr lang="en-US"/>
                        <a:t>RESEARCH</a:t>
                      </a:r>
                      <a:endParaRPr lang="el-GR"/>
                    </a:p>
                  </a:txBody>
                  <a:tcPr marL="68580" marR="68580" marT="0" marB="0"/>
                </a:tc>
              </a:tr>
              <a:tr h="0">
                <a:tc>
                  <a:txBody>
                    <a:bodyPr/>
                    <a:lstStyle/>
                    <a:p>
                      <a:pPr>
                        <a:spcAft>
                          <a:spcPts val="0"/>
                        </a:spcAft>
                      </a:pPr>
                      <a:r>
                        <a:rPr lang="el-GR"/>
                        <a:t>7788</a:t>
                      </a:r>
                    </a:p>
                  </a:txBody>
                  <a:tcPr marL="68580" marR="68580" marT="0" marB="0"/>
                </a:tc>
                <a:tc>
                  <a:txBody>
                    <a:bodyPr/>
                    <a:lstStyle/>
                    <a:p>
                      <a:pPr>
                        <a:spcAft>
                          <a:spcPts val="0"/>
                        </a:spcAft>
                      </a:pPr>
                      <a:r>
                        <a:rPr lang="en-US"/>
                        <a:t>SCOTT</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20</a:t>
                      </a: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Tree>
    <p:extLst>
      <p:ext uri="{BB962C8B-B14F-4D97-AF65-F5344CB8AC3E}">
        <p14:creationId xmlns:p14="http://schemas.microsoft.com/office/powerpoint/2010/main" val="2772572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r>
              <a:rPr lang="el-GR" altLang="el-GR" sz="2400" dirty="0"/>
              <a:t>Κύριος στόχος του μαθήματος είναι να εφοδιάσει τους φοιτητές µε γνώσεις έτσι ώστε να κατανοήσουν σε κάποιο βάθος θέματα υλοποίησης βάσεων με χρήση </a:t>
            </a:r>
            <a:r>
              <a:rPr lang="el-GR" altLang="el-GR" sz="2400" dirty="0" smtClean="0"/>
              <a:t>SQL</a:t>
            </a:r>
            <a:r>
              <a:rPr lang="en-US" altLang="el-GR" sz="2400" dirty="0" smtClean="0"/>
              <a:t>.</a:t>
            </a:r>
          </a:p>
          <a:p>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a:cs typeface="Arial" charset="0"/>
              </a:rPr>
              <a:t>Υλοποίηση σχεσιακής βάσης δεδομένων, </a:t>
            </a:r>
            <a:r>
              <a:rPr lang="en-US" sz="2400" dirty="0">
                <a:cs typeface="Arial" charset="0"/>
              </a:rPr>
              <a:t>SQL, SELECT … SELECT, GROUP BY, GROUP BY … HAVING, JOIN, UNION, INTERSECT, </a:t>
            </a:r>
            <a:r>
              <a:rPr lang="en-US" sz="2400" dirty="0" smtClean="0">
                <a:cs typeface="Arial" charset="0"/>
              </a:rPr>
              <a:t>MINUS.</a:t>
            </a:r>
            <a:endParaRPr lang="en-US" sz="2400" dirty="0">
              <a:cs typeface="Arial" charset="0"/>
            </a:endParaRPr>
          </a:p>
          <a:p>
            <a:pPr>
              <a:defRPr/>
            </a:pPr>
            <a:endParaRPr lang="el-GR" sz="2400" dirty="0">
              <a:cs typeface="Arial"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045814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a:t>
            </a:r>
            <a:endParaRPr lang="el-GR" dirty="0"/>
          </a:p>
        </p:txBody>
      </p:sp>
      <p:sp>
        <p:nvSpPr>
          <p:cNvPr id="3" name="Content Placeholder 2"/>
          <p:cNvSpPr>
            <a:spLocks noGrp="1"/>
          </p:cNvSpPr>
          <p:nvPr>
            <p:ph idx="1"/>
          </p:nvPr>
        </p:nvSpPr>
        <p:spPr>
          <a:xfrm>
            <a:off x="107504" y="1124744"/>
            <a:ext cx="8229600" cy="2520280"/>
          </a:xfrm>
        </p:spPr>
        <p:txBody>
          <a:bodyPr>
            <a:normAutofit/>
          </a:bodyPr>
          <a:lstStyle/>
          <a:p>
            <a:pPr marL="0" indent="0">
              <a:buNone/>
            </a:pPr>
            <a:r>
              <a:rPr lang="en-US" sz="1600" kern="600" spc="-100" dirty="0">
                <a:latin typeface="Courier New" panose="02070309020205020404" pitchFamily="49" charset="0"/>
                <a:cs typeface="Courier New" panose="02070309020205020404" pitchFamily="49" charset="0"/>
              </a:rPr>
              <a:t>SELECT </a:t>
            </a:r>
            <a:r>
              <a:rPr lang="en-US" sz="1600" kern="600" spc="-100" dirty="0" err="1">
                <a:latin typeface="Courier New" panose="02070309020205020404" pitchFamily="49" charset="0"/>
                <a:cs typeface="Courier New" panose="02070309020205020404" pitchFamily="49" charset="0"/>
              </a:rPr>
              <a:t>ename</a:t>
            </a:r>
            <a:r>
              <a:rPr lang="en-US" sz="1600" kern="600" spc="-100" dirty="0">
                <a:latin typeface="Courier New" panose="02070309020205020404" pitchFamily="49" charset="0"/>
                <a:cs typeface="Courier New" panose="02070309020205020404" pitchFamily="49" charset="0"/>
              </a:rPr>
              <a:t>, job, </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 </a:t>
            </a:r>
            <a:r>
              <a:rPr lang="en-US" sz="1600" kern="600" spc="-100" dirty="0" err="1">
                <a:latin typeface="Courier New" panose="02070309020205020404" pitchFamily="49" charset="0"/>
                <a:cs typeface="Courier New" panose="02070309020205020404" pitchFamily="49" charset="0"/>
              </a:rPr>
              <a:t>deptno</a:t>
            </a:r>
            <a:r>
              <a:rPr lang="en-US" sz="1600" kern="600" spc="-100" dirty="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FROM EMPLOYEE</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WHERE </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&gt;(</a:t>
            </a:r>
            <a:r>
              <a:rPr lang="en-US" sz="1600" kern="600" spc="-100" dirty="0">
                <a:latin typeface="Courier New" panose="02070309020205020404" pitchFamily="49" charset="0"/>
                <a:cs typeface="Courier New" panose="02070309020205020404" pitchFamily="49" charset="0"/>
              </a:rPr>
              <a:t>SELECT MIN(</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FROM </a:t>
            </a:r>
            <a:r>
              <a:rPr lang="en-US" sz="1600" kern="600" spc="-100" dirty="0">
                <a:latin typeface="Courier New" panose="02070309020205020404" pitchFamily="49" charset="0"/>
                <a:cs typeface="Courier New" panose="02070309020205020404" pitchFamily="49" charset="0"/>
              </a:rPr>
              <a:t>EMPLOYEE</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a:t>
            </a:r>
            <a:r>
              <a:rPr lang="en-US" sz="1600" kern="600" spc="-100" dirty="0">
                <a:latin typeface="Courier New" panose="02070309020205020404" pitchFamily="49" charset="0"/>
                <a:cs typeface="Courier New" panose="02070309020205020404" pitchFamily="49" charset="0"/>
              </a:rPr>
              <a:t>WHERE </a:t>
            </a:r>
            <a:r>
              <a:rPr lang="en-US" sz="1600" kern="600" spc="-100" dirty="0" err="1">
                <a:latin typeface="Courier New" panose="02070309020205020404" pitchFamily="49" charset="0"/>
                <a:cs typeface="Courier New" panose="02070309020205020404" pitchFamily="49" charset="0"/>
              </a:rPr>
              <a:t>deptno</a:t>
            </a:r>
            <a:r>
              <a:rPr lang="en-US" sz="1600" kern="600" spc="-100" dirty="0">
                <a:latin typeface="Courier New" panose="02070309020205020404" pitchFamily="49" charset="0"/>
                <a:cs typeface="Courier New" panose="02070309020205020404" pitchFamily="49" charset="0"/>
              </a:rPr>
              <a:t> IN (SELECT </a:t>
            </a:r>
            <a:r>
              <a:rPr lang="en-US" sz="1600" kern="600" spc="-100" dirty="0" err="1">
                <a:latin typeface="Courier New" panose="02070309020205020404" pitchFamily="49" charset="0"/>
                <a:cs typeface="Courier New" panose="02070309020205020404" pitchFamily="49" charset="0"/>
              </a:rPr>
              <a:t>deptno</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a:t>
            </a:r>
            <a:r>
              <a:rPr lang="en-US" sz="1600" kern="600" spc="-100" dirty="0">
                <a:latin typeface="Courier New" panose="02070309020205020404" pitchFamily="49" charset="0"/>
                <a:cs typeface="Courier New" panose="02070309020205020404" pitchFamily="49" charset="0"/>
              </a:rPr>
              <a:t>FROM department </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WHERE </a:t>
            </a:r>
            <a:r>
              <a:rPr lang="en-US" sz="1600" kern="600" spc="-100" dirty="0" err="1">
                <a:latin typeface="Courier New" panose="02070309020205020404" pitchFamily="49" charset="0"/>
                <a:cs typeface="Courier New" panose="02070309020205020404" pitchFamily="49" charset="0"/>
              </a:rPr>
              <a:t>dname</a:t>
            </a:r>
            <a:r>
              <a:rPr lang="en-US" sz="1600" kern="600" spc="-100" dirty="0">
                <a:latin typeface="Courier New" panose="02070309020205020404" pitchFamily="49" charset="0"/>
                <a:cs typeface="Courier New" panose="02070309020205020404" pitchFamily="49" charset="0"/>
              </a:rPr>
              <a:t>='ACCOUNTING' OR </a:t>
            </a:r>
            <a:r>
              <a:rPr lang="en-US" sz="1600" kern="600" spc="-100" dirty="0" err="1">
                <a:latin typeface="Courier New" panose="02070309020205020404" pitchFamily="49" charset="0"/>
                <a:cs typeface="Courier New" panose="02070309020205020404" pitchFamily="49" charset="0"/>
              </a:rPr>
              <a:t>dname</a:t>
            </a:r>
            <a:r>
              <a:rPr lang="en-US" sz="1600" kern="600" spc="-100" dirty="0">
                <a:latin typeface="Courier New" panose="02070309020205020404" pitchFamily="49" charset="0"/>
                <a:cs typeface="Courier New" panose="02070309020205020404" pitchFamily="49" charset="0"/>
              </a:rPr>
              <a:t>='SALES</a:t>
            </a:r>
            <a:r>
              <a:rPr lang="en-US" sz="1600" kern="600" spc="-100" dirty="0" smtClean="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l-GR" sz="1600" kern="600" spc="-100" dirty="0">
                <a:latin typeface="Courier New" panose="02070309020205020404" pitchFamily="49" charset="0"/>
                <a:cs typeface="Courier New" panose="02070309020205020404" pitchFamily="49" charset="0"/>
              </a:rPr>
              <a:t>ORDER BY </a:t>
            </a:r>
            <a:r>
              <a:rPr lang="el-GR" sz="1600" kern="600" spc="-100" dirty="0" err="1">
                <a:latin typeface="Courier New" panose="02070309020205020404" pitchFamily="49" charset="0"/>
                <a:cs typeface="Courier New" panose="02070309020205020404" pitchFamily="49" charset="0"/>
              </a:rPr>
              <a:t>deptno</a:t>
            </a:r>
            <a:r>
              <a:rPr lang="el-GR" sz="1600" kern="600" spc="-100" dirty="0">
                <a:latin typeface="Courier New" panose="02070309020205020404" pitchFamily="49" charset="0"/>
                <a:cs typeface="Courier New" panose="02070309020205020404" pitchFamily="49" charset="0"/>
              </a:rPr>
              <a:t>, </a:t>
            </a:r>
            <a:r>
              <a:rPr lang="el-GR" sz="1600" kern="600" spc="-100" dirty="0" err="1" smtClean="0">
                <a:latin typeface="Courier New" panose="02070309020205020404" pitchFamily="49" charset="0"/>
                <a:cs typeface="Courier New" panose="02070309020205020404" pitchFamily="49" charset="0"/>
              </a:rPr>
              <a:t>ename</a:t>
            </a:r>
            <a:endParaRPr lang="el-GR" sz="1600" kern="600" spc="-1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10362549"/>
              </p:ext>
            </p:extLst>
          </p:nvPr>
        </p:nvGraphicFramePr>
        <p:xfrm>
          <a:off x="5471592" y="2379055"/>
          <a:ext cx="3672408" cy="4459224"/>
        </p:xfrm>
        <a:graphic>
          <a:graphicData uri="http://schemas.openxmlformats.org/drawingml/2006/table">
            <a:tbl>
              <a:tblPr firstRow="1">
                <a:tableStyleId>{5C22544A-7EE6-4342-B048-85BDC9FD1C3A}</a:tableStyleId>
              </a:tblPr>
              <a:tblGrid>
                <a:gridCol w="864096"/>
                <a:gridCol w="1152128"/>
                <a:gridCol w="720080"/>
                <a:gridCol w="936104"/>
              </a:tblGrid>
              <a:tr h="235518">
                <a:tc>
                  <a:txBody>
                    <a:bodyPr/>
                    <a:lstStyle/>
                    <a:p>
                      <a:pPr algn="ctr">
                        <a:lnSpc>
                          <a:spcPct val="115000"/>
                        </a:lnSpc>
                        <a:spcAft>
                          <a:spcPts val="0"/>
                        </a:spcAft>
                      </a:pPr>
                      <a:r>
                        <a:rPr lang="el-GR"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235518">
                <a:tc>
                  <a:txBody>
                    <a:bodyPr/>
                    <a:lstStyle/>
                    <a:p>
                      <a:pPr>
                        <a:lnSpc>
                          <a:spcPct val="115000"/>
                        </a:lnSpc>
                        <a:spcAft>
                          <a:spcPts val="0"/>
                        </a:spcAft>
                      </a:pPr>
                      <a:r>
                        <a:rPr lang="el-GR"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dirty="0">
                          <a:effectLst/>
                        </a:rPr>
                        <a:t>2450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dirty="0">
                          <a:effectLst/>
                        </a:rPr>
                        <a:t>FORD</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1300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 </a:t>
                      </a:r>
                      <a:endParaRPr lang="el-GR" sz="1600" dirty="0">
                        <a:effectLst/>
                        <a:latin typeface="Calibri"/>
                        <a:ea typeface="Calibri"/>
                        <a:cs typeface="Times New Roman"/>
                      </a:endParaRPr>
                    </a:p>
                  </a:txBody>
                  <a:tcPr marL="57785" marR="57785" marT="19050" marB="19050" anchor="ct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19207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SELECT</a:t>
            </a:r>
            <a:endParaRPr lang="el-GR" dirty="0"/>
          </a:p>
        </p:txBody>
      </p:sp>
      <p:sp>
        <p:nvSpPr>
          <p:cNvPr id="5" name="Content Placeholder 4"/>
          <p:cNvSpPr>
            <a:spLocks noGrp="1"/>
          </p:cNvSpPr>
          <p:nvPr>
            <p:ph idx="1"/>
          </p:nvPr>
        </p:nvSpPr>
        <p:spPr>
          <a:xfrm>
            <a:off x="457200" y="1196752"/>
            <a:ext cx="8229600" cy="1008112"/>
          </a:xfrm>
        </p:spPr>
        <p:txBody>
          <a:bodyPr>
            <a:normAutofit/>
          </a:bodyPr>
          <a:lstStyle/>
          <a:p>
            <a:pPr marL="0" indent="0">
              <a:spcBef>
                <a:spcPts val="0"/>
              </a:spcBef>
              <a:buNone/>
            </a:pPr>
            <a:r>
              <a:rPr lang="en-US" sz="1600" dirty="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empno</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ename</a:t>
            </a:r>
            <a:r>
              <a:rPr lang="en-US" sz="1600" dirty="0">
                <a:latin typeface="Courier New" panose="02070309020205020404" pitchFamily="49" charset="0"/>
                <a:cs typeface="Courier New" panose="02070309020205020404" pitchFamily="49" charset="0"/>
              </a:rPr>
              <a:t>, job, </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sal+NVL</a:t>
            </a:r>
            <a:r>
              <a:rPr lang="en-US" sz="1600" dirty="0">
                <a:latin typeface="Courier New" panose="02070309020205020404" pitchFamily="49" charset="0"/>
                <a:cs typeface="Courier New" panose="02070309020205020404" pitchFamily="49" charset="0"/>
              </a:rPr>
              <a:t>(comm,0), </a:t>
            </a:r>
            <a:r>
              <a:rPr lang="en-US" sz="1600" dirty="0" err="1">
                <a:latin typeface="Courier New" panose="02070309020205020404" pitchFamily="49" charset="0"/>
                <a:cs typeface="Courier New" panose="02070309020205020404" pitchFamily="49" charset="0"/>
              </a:rPr>
              <a:t>employee.deptno</a:t>
            </a:r>
            <a:endParaRPr lang="el-GR" sz="1600" dirty="0">
              <a:latin typeface="Courier New" panose="02070309020205020404" pitchFamily="49" charset="0"/>
              <a:cs typeface="Courier New" panose="02070309020205020404" pitchFamily="49" charset="0"/>
            </a:endParaRPr>
          </a:p>
          <a:p>
            <a:pPr marL="0" indent="0">
              <a:spcBef>
                <a:spcPts val="0"/>
              </a:spcBef>
              <a:buNone/>
            </a:pPr>
            <a:r>
              <a:rPr lang="en-US" sz="1600" dirty="0">
                <a:latin typeface="Courier New" panose="02070309020205020404" pitchFamily="49" charset="0"/>
                <a:cs typeface="Courier New" panose="02070309020205020404" pitchFamily="49" charset="0"/>
              </a:rPr>
              <a:t>FROM employee </a:t>
            </a:r>
            <a:endParaRPr lang="el-GR" sz="1600" dirty="0">
              <a:latin typeface="Courier New" panose="02070309020205020404" pitchFamily="49" charset="0"/>
              <a:cs typeface="Courier New" panose="02070309020205020404" pitchFamily="49" charset="0"/>
            </a:endParaRPr>
          </a:p>
          <a:p>
            <a:pPr marL="0" indent="0">
              <a:spcBef>
                <a:spcPts val="0"/>
              </a:spcBef>
              <a:buNone/>
            </a:pPr>
            <a:r>
              <a:rPr lang="en-US" sz="1600" dirty="0">
                <a:latin typeface="Courier New" panose="02070309020205020404" pitchFamily="49" charset="0"/>
                <a:cs typeface="Courier New" panose="02070309020205020404" pitchFamily="49" charset="0"/>
              </a:rPr>
              <a:t>INNER JOIN department ON </a:t>
            </a:r>
            <a:r>
              <a:rPr lang="en-US" sz="1600" dirty="0" err="1">
                <a:latin typeface="Courier New" panose="02070309020205020404" pitchFamily="49" charset="0"/>
                <a:cs typeface="Courier New" panose="02070309020205020404" pitchFamily="49" charset="0"/>
              </a:rPr>
              <a:t>employee.deptno</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department.deptno</a:t>
            </a:r>
            <a:endParaRPr lang="el-GR" sz="1600"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04926167"/>
              </p:ext>
            </p:extLst>
          </p:nvPr>
        </p:nvGraphicFramePr>
        <p:xfrm>
          <a:off x="467544" y="2060848"/>
          <a:ext cx="8229600" cy="4777740"/>
        </p:xfrm>
        <a:graphic>
          <a:graphicData uri="http://schemas.openxmlformats.org/drawingml/2006/table">
            <a:tbl>
              <a:tblPr firstRow="1">
                <a:tableStyleId>{5C22544A-7EE6-4342-B048-85BDC9FD1C3A}</a:tableStyleId>
              </a:tblPr>
              <a:tblGrid>
                <a:gridCol w="1152128"/>
                <a:gridCol w="1080120"/>
                <a:gridCol w="1440160"/>
                <a:gridCol w="1080120"/>
                <a:gridCol w="2105472"/>
                <a:gridCol w="1371600"/>
              </a:tblGrid>
              <a:tr h="196822">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196822">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CLERK</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10</a:t>
                      </a:r>
                      <a:endParaRPr lang="el-GR" sz="1600" dirty="0">
                        <a:effectLst/>
                        <a:latin typeface="Calibri"/>
                        <a:ea typeface="Calibri"/>
                        <a:cs typeface="Times New Roman"/>
                      </a:endParaRPr>
                    </a:p>
                  </a:txBody>
                  <a:tcPr marL="57785" marR="57785" marT="19050" marB="19050" anchor="ctr"/>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888837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a:t>
            </a:r>
            <a:endParaRPr lang="el-GR" dirty="0"/>
          </a:p>
        </p:txBody>
      </p:sp>
      <p:sp>
        <p:nvSpPr>
          <p:cNvPr id="3" name="Content Placeholder 2"/>
          <p:cNvSpPr>
            <a:spLocks noGrp="1"/>
          </p:cNvSpPr>
          <p:nvPr>
            <p:ph idx="1"/>
          </p:nvPr>
        </p:nvSpPr>
        <p:spPr>
          <a:xfrm>
            <a:off x="457200" y="1196752"/>
            <a:ext cx="8229600" cy="1296144"/>
          </a:xfrm>
        </p:spPr>
        <p:txBody>
          <a:bodyPr>
            <a:norm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department.deptno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dname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department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LEFT JOIN employee ON </a:t>
            </a:r>
            <a:r>
              <a:rPr lang="en-US" sz="1800" dirty="0" err="1">
                <a:latin typeface="Courier New" panose="02070309020205020404" pitchFamily="49" charset="0"/>
                <a:cs typeface="Courier New" panose="02070309020205020404" pitchFamily="49" charset="0"/>
              </a:rPr>
              <a:t>department.deptno</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employee.deptno</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66935546"/>
              </p:ext>
            </p:extLst>
          </p:nvPr>
        </p:nvGraphicFramePr>
        <p:xfrm>
          <a:off x="2195736" y="2492896"/>
          <a:ext cx="4186808" cy="1767840"/>
        </p:xfrm>
        <a:graphic>
          <a:graphicData uri="http://schemas.openxmlformats.org/drawingml/2006/table">
            <a:tbl>
              <a:tblPr firstRow="1">
                <a:tableStyleId>{5C22544A-7EE6-4342-B048-85BDC9FD1C3A}</a:tableStyleId>
              </a:tblPr>
              <a:tblGrid>
                <a:gridCol w="2026568"/>
                <a:gridCol w="2160240"/>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DNAME</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ACCOUNTING</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40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OPERATIONS</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RESEARCH</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SALES</a:t>
                      </a:r>
                      <a:endParaRPr lang="el-GR" sz="1800" dirty="0">
                        <a:effectLst/>
                        <a:latin typeface="Calibri"/>
                        <a:ea typeface="Calibri"/>
                        <a:cs typeface="Times New Roman"/>
                      </a:endParaRPr>
                    </a:p>
                  </a:txBody>
                  <a:tcPr marL="57785" marR="57785" marT="19050" marB="19050" anchor="ct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2383369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a:t>
            </a:r>
            <a:endParaRPr lang="el-GR" dirty="0"/>
          </a:p>
        </p:txBody>
      </p:sp>
      <p:sp>
        <p:nvSpPr>
          <p:cNvPr id="3" name="Content Placeholder 2"/>
          <p:cNvSpPr>
            <a:spLocks noGrp="1"/>
          </p:cNvSpPr>
          <p:nvPr>
            <p:ph idx="1"/>
          </p:nvPr>
        </p:nvSpPr>
        <p:spPr>
          <a:xfrm>
            <a:off x="467544" y="1052736"/>
            <a:ext cx="8229600" cy="1368152"/>
          </a:xfrm>
        </p:spPr>
        <p:txBody>
          <a:bodyPr>
            <a:normAutofit/>
          </a:bodyPr>
          <a:lstStyle/>
          <a:p>
            <a:pPr marL="0" indent="0">
              <a:buNone/>
            </a:pPr>
            <a:r>
              <a:rPr lang="en-US" sz="1400" dirty="0">
                <a:latin typeface="Courier New" panose="02070309020205020404" pitchFamily="49" charset="0"/>
                <a:cs typeface="Courier New" panose="02070309020205020404" pitchFamily="49" charset="0"/>
              </a:rPr>
              <a:t>SELECT </a:t>
            </a:r>
            <a:r>
              <a:rPr lang="en-US" sz="1400" dirty="0" err="1">
                <a:latin typeface="Courier New" panose="02070309020205020404" pitchFamily="49" charset="0"/>
                <a:cs typeface="Courier New" panose="02070309020205020404" pitchFamily="49" charset="0"/>
              </a:rPr>
              <a:t>empno</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ename</a:t>
            </a:r>
            <a:r>
              <a:rPr lang="en-US" sz="1400" dirty="0">
                <a:latin typeface="Courier New" panose="02070309020205020404" pitchFamily="49" charset="0"/>
                <a:cs typeface="Courier New" panose="02070309020205020404" pitchFamily="49" charset="0"/>
              </a:rPr>
              <a:t>, job, </a:t>
            </a:r>
            <a:r>
              <a:rPr lang="en-US" sz="1400" dirty="0" err="1">
                <a:latin typeface="Courier New" panose="02070309020205020404" pitchFamily="49" charset="0"/>
                <a:cs typeface="Courier New" panose="02070309020205020404" pitchFamily="49" charset="0"/>
              </a:rPr>
              <a:t>sal</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sal+nvl</a:t>
            </a:r>
            <a:r>
              <a:rPr lang="en-US" sz="1400" dirty="0">
                <a:latin typeface="Courier New" panose="02070309020205020404" pitchFamily="49" charset="0"/>
                <a:cs typeface="Courier New" panose="02070309020205020404" pitchFamily="49" charset="0"/>
              </a:rPr>
              <a:t>(comm,0), </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EMPLOYEE.deptno</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dname</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FROM EMPLOYEE, DEPARTMENT</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WHERE </a:t>
            </a:r>
            <a:r>
              <a:rPr lang="en-US" sz="1400" dirty="0" err="1">
                <a:latin typeface="Courier New" panose="02070309020205020404" pitchFamily="49" charset="0"/>
                <a:cs typeface="Courier New" panose="02070309020205020404" pitchFamily="49" charset="0"/>
              </a:rPr>
              <a:t>employee.deptno</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department.deptno</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ORDER BY </a:t>
            </a:r>
            <a:r>
              <a:rPr lang="en-US" sz="1400" dirty="0" err="1">
                <a:latin typeface="Courier New" panose="02070309020205020404" pitchFamily="49" charset="0"/>
                <a:cs typeface="Courier New" panose="02070309020205020404" pitchFamily="49" charset="0"/>
              </a:rPr>
              <a:t>ename</a:t>
            </a:r>
            <a:endParaRPr lang="el-GR" sz="1400" dirty="0">
              <a:latin typeface="Courier New" panose="02070309020205020404" pitchFamily="49" charset="0"/>
              <a:cs typeface="Courier New" panose="02070309020205020404" pitchFamily="49" charset="0"/>
            </a:endParaRPr>
          </a:p>
          <a:p>
            <a:pPr marL="0" indent="0">
              <a:buNone/>
            </a:pPr>
            <a:endParaRPr lang="el-GR" sz="14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20783126"/>
              </p:ext>
            </p:extLst>
          </p:nvPr>
        </p:nvGraphicFramePr>
        <p:xfrm>
          <a:off x="611560" y="2322576"/>
          <a:ext cx="7920880" cy="4535424"/>
        </p:xfrm>
        <a:graphic>
          <a:graphicData uri="http://schemas.openxmlformats.org/drawingml/2006/table">
            <a:tbl>
              <a:tblPr firstRow="1">
                <a:tableStyleId>{5C22544A-7EE6-4342-B048-85BDC9FD1C3A}</a:tableStyleId>
              </a:tblPr>
              <a:tblGrid>
                <a:gridCol w="864096"/>
                <a:gridCol w="936104"/>
                <a:gridCol w="1152128"/>
                <a:gridCol w="648072"/>
                <a:gridCol w="1944216"/>
                <a:gridCol w="864096"/>
                <a:gridCol w="1512168"/>
              </a:tblGrid>
              <a:tr h="193522">
                <a:tc>
                  <a:txBody>
                    <a:bodyPr/>
                    <a:lstStyle/>
                    <a:p>
                      <a:pPr algn="ctr">
                        <a:lnSpc>
                          <a:spcPct val="115000"/>
                        </a:lnSpc>
                        <a:spcAft>
                          <a:spcPts val="0"/>
                        </a:spcAft>
                      </a:pPr>
                      <a:r>
                        <a:rPr lang="el-GR" sz="1400" spc="50" dirty="0">
                          <a:effectLst/>
                        </a:rPr>
                        <a:t>EMPNO</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ENAME</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JOB</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SAL</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SAL+NVL(COMM,0)</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DEPTNO</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DNAME</a:t>
                      </a:r>
                      <a:endParaRPr lang="el-GR" sz="1400" dirty="0">
                        <a:effectLst/>
                        <a:latin typeface="Calibri"/>
                        <a:ea typeface="Calibri"/>
                        <a:cs typeface="Times New Roman"/>
                      </a:endParaRPr>
                    </a:p>
                  </a:txBody>
                  <a:tcPr marL="57785" marR="57785" marT="19050" marB="19050" anchor="b">
                    <a:solidFill>
                      <a:srgbClr val="004B82"/>
                    </a:solidFill>
                  </a:tcPr>
                </a:tc>
              </a:tr>
              <a:tr h="193522">
                <a:tc>
                  <a:txBody>
                    <a:bodyPr/>
                    <a:lstStyle/>
                    <a:p>
                      <a:pPr>
                        <a:lnSpc>
                          <a:spcPct val="115000"/>
                        </a:lnSpc>
                        <a:spcAft>
                          <a:spcPts val="0"/>
                        </a:spcAft>
                      </a:pPr>
                      <a:r>
                        <a:rPr lang="el-GR" sz="1400">
                          <a:effectLst/>
                        </a:rPr>
                        <a:t>7876</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ADAMS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1100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1100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7499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ALLEN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1600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dirty="0">
                          <a:effectLst/>
                        </a:rPr>
                        <a:t>1900</a:t>
                      </a:r>
                      <a:endParaRPr lang="el-GR" sz="14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7698</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BLAKE</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2850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2850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7782</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CLARK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2450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2450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7902</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FORD</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ANALYST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JAMES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950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950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7566</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JONES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2975</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2975</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7839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KING</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PRESIDENT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5000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5000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7654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MARTIN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1250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2650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7934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MILLER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1300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1300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7788</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SCOTT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ANALYST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7369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SMITH</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800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800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7844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TURNER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1500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1500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n-US" sz="1400">
                          <a:effectLst/>
                        </a:rPr>
                        <a:t>7521</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WARD</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1250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1750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dirty="0">
                          <a:effectLst/>
                        </a:rPr>
                        <a:t>OPERATIONS</a:t>
                      </a:r>
                      <a:endParaRPr lang="el-GR" sz="1400" dirty="0">
                        <a:effectLst/>
                        <a:latin typeface="Calibri"/>
                        <a:ea typeface="Calibri"/>
                        <a:cs typeface="Times New Roman"/>
                      </a:endParaRPr>
                    </a:p>
                  </a:txBody>
                  <a:tcPr marL="57785" marR="57785" marT="19050" marB="19050" anchor="ct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942792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Υλοποίηση εντολών με </a:t>
            </a:r>
            <a:r>
              <a:rPr lang="en-US" dirty="0" smtClean="0"/>
              <a:t>SQL</a:t>
            </a:r>
            <a:endParaRPr lang="el-GR" dirty="0"/>
          </a:p>
        </p:txBody>
      </p:sp>
      <p:sp>
        <p:nvSpPr>
          <p:cNvPr id="3" name="Content Placeholder 2"/>
          <p:cNvSpPr>
            <a:spLocks noGrp="1"/>
          </p:cNvSpPr>
          <p:nvPr>
            <p:ph idx="1"/>
          </p:nvPr>
        </p:nvSpPr>
        <p:spPr>
          <a:xfrm>
            <a:off x="457200" y="1196752"/>
            <a:ext cx="8219256" cy="5400600"/>
          </a:xfrm>
        </p:spPr>
        <p:txBody>
          <a:bodyPr>
            <a:normAutofit fontScale="62500" lnSpcReduction="20000"/>
          </a:bodyPr>
          <a:lstStyle/>
          <a:p>
            <a:pPr marL="0" indent="0">
              <a:buNone/>
            </a:pPr>
            <a:r>
              <a:rPr lang="el-GR" b="1" dirty="0">
                <a:solidFill>
                  <a:srgbClr val="820000"/>
                </a:solidFill>
              </a:rPr>
              <a:t>Προσοχή</a:t>
            </a:r>
            <a:r>
              <a:rPr lang="el-GR" dirty="0">
                <a:solidFill>
                  <a:srgbClr val="820000"/>
                </a:solidFill>
              </a:rPr>
              <a:t>! </a:t>
            </a:r>
            <a:endParaRPr lang="en-US" dirty="0" smtClean="0">
              <a:solidFill>
                <a:srgbClr val="820000"/>
              </a:solidFill>
            </a:endParaRPr>
          </a:p>
          <a:p>
            <a:pPr marL="0" indent="0">
              <a:lnSpc>
                <a:spcPct val="120000"/>
              </a:lnSpc>
              <a:buNone/>
            </a:pPr>
            <a:r>
              <a:rPr lang="el-GR" dirty="0" smtClean="0"/>
              <a:t>Κάποια </a:t>
            </a:r>
            <a:r>
              <a:rPr lang="el-GR" dirty="0"/>
              <a:t>προϊόντα δεν υποστηρίζουν όλους τους παρακάτω τελεστές. Για παράδειγμα το προϊόν της </a:t>
            </a:r>
            <a:r>
              <a:rPr lang="en-US" dirty="0" err="1"/>
              <a:t>mySQL</a:t>
            </a:r>
            <a:r>
              <a:rPr lang="en-US" dirty="0"/>
              <a:t> </a:t>
            </a:r>
            <a:r>
              <a:rPr lang="el-GR" dirty="0"/>
              <a:t>δεν υποστηρίζει </a:t>
            </a:r>
            <a:r>
              <a:rPr lang="en-US" dirty="0"/>
              <a:t>INTERSECT </a:t>
            </a:r>
            <a:r>
              <a:rPr lang="el-GR" dirty="0"/>
              <a:t>, </a:t>
            </a:r>
            <a:r>
              <a:rPr lang="en-US" dirty="0"/>
              <a:t>MINUS</a:t>
            </a:r>
            <a:r>
              <a:rPr lang="el-GR" dirty="0"/>
              <a:t> και επομένως ο ενδιαφερόμενος πρέπει να υλοποιήσει με χρήση </a:t>
            </a:r>
            <a:r>
              <a:rPr lang="en-US" dirty="0"/>
              <a:t>SQL </a:t>
            </a:r>
            <a:r>
              <a:rPr lang="el-GR" dirty="0"/>
              <a:t>τις αντίστοιχες εντολές.</a:t>
            </a:r>
          </a:p>
          <a:p>
            <a:pPr marL="0" indent="0">
              <a:buNone/>
            </a:pPr>
            <a:r>
              <a:rPr lang="el-GR" b="1" dirty="0"/>
              <a:t> </a:t>
            </a:r>
            <a:endParaRPr lang="el-GR" dirty="0"/>
          </a:p>
          <a:p>
            <a:pPr marL="0" indent="0">
              <a:buNone/>
            </a:pPr>
            <a:r>
              <a:rPr lang="el-GR" b="1" dirty="0"/>
              <a:t>Σύνθεση απλών αναζητήσεων με χρήση τελεστών της θεωρίας συνόλων:</a:t>
            </a:r>
            <a:endParaRPr lang="el-GR" dirty="0"/>
          </a:p>
          <a:p>
            <a:pPr marL="0" indent="0">
              <a:buNone/>
            </a:pPr>
            <a:r>
              <a:rPr lang="en-US" b="1" dirty="0" smtClean="0"/>
              <a:t>UNION </a:t>
            </a:r>
            <a:r>
              <a:rPr lang="en-US" b="1" dirty="0"/>
              <a:t>/ INTERSECT / MINUS</a:t>
            </a:r>
            <a:endParaRPr lang="el-GR" dirty="0"/>
          </a:p>
          <a:p>
            <a:pPr marL="0" indent="0">
              <a:buNone/>
            </a:pP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empno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 job, </a:t>
            </a:r>
            <a:r>
              <a:rPr lang="en-US" sz="2900" dirty="0" err="1">
                <a:latin typeface="Courier New" panose="02070309020205020404" pitchFamily="49" charset="0"/>
                <a:cs typeface="Courier New" panose="02070309020205020404" pitchFamily="49" charset="0"/>
              </a:rPr>
              <a:t>sal</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sal+nvl</a:t>
            </a:r>
            <a:r>
              <a:rPr lang="en-US" sz="2900" dirty="0">
                <a:latin typeface="Courier New" panose="02070309020205020404" pitchFamily="49" charset="0"/>
                <a:cs typeface="Courier New" panose="02070309020205020404" pitchFamily="49" charset="0"/>
              </a:rPr>
              <a:t>(comm,0),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dname</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FROM </a:t>
            </a:r>
            <a:r>
              <a:rPr lang="en-US" sz="2900" dirty="0" err="1" smtClean="0">
                <a:latin typeface="Courier New" panose="02070309020205020404" pitchFamily="49" charset="0"/>
                <a:cs typeface="Courier New" panose="02070309020205020404" pitchFamily="49" charset="0"/>
              </a:rPr>
              <a:t>emp</a:t>
            </a: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dept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WHERE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 </a:t>
            </a:r>
            <a:r>
              <a:rPr lang="en-US" sz="2900" dirty="0" err="1" smtClean="0">
                <a:latin typeface="Courier New" panose="02070309020205020404" pitchFamily="49" charset="0"/>
                <a:cs typeface="Courier New" panose="02070309020205020404" pitchFamily="49" charset="0"/>
              </a:rPr>
              <a:t>dept.deptno</a:t>
            </a:r>
            <a:endParaRPr lang="el-GR" sz="2900" dirty="0">
              <a:latin typeface="Courier New" panose="02070309020205020404" pitchFamily="49" charset="0"/>
              <a:cs typeface="Courier New" panose="02070309020205020404" pitchFamily="49" charset="0"/>
            </a:endParaRPr>
          </a:p>
          <a:p>
            <a:pPr marL="0" indent="0">
              <a:buNone/>
            </a:pPr>
            <a:r>
              <a:rPr lang="en-US" sz="2900" dirty="0" smtClean="0">
                <a:latin typeface="Courier New" panose="02070309020205020404" pitchFamily="49" charset="0"/>
                <a:cs typeface="Courier New" panose="02070309020205020404" pitchFamily="49" charset="0"/>
              </a:rPr>
              <a:t>UNION (</a:t>
            </a:r>
            <a:r>
              <a:rPr lang="el-GR" sz="2900" dirty="0" smtClean="0">
                <a:latin typeface="Courier New" panose="02070309020205020404" pitchFamily="49" charset="0"/>
                <a:cs typeface="Courier New" panose="02070309020205020404" pitchFamily="49" charset="0"/>
              </a:rPr>
              <a:t>ή </a:t>
            </a:r>
            <a:r>
              <a:rPr lang="en-US" sz="2900" dirty="0" smtClean="0">
                <a:latin typeface="Courier New" panose="02070309020205020404" pitchFamily="49" charset="0"/>
                <a:cs typeface="Courier New" panose="02070309020205020404" pitchFamily="49" charset="0"/>
              </a:rPr>
              <a:t>INTERSECT </a:t>
            </a:r>
            <a:r>
              <a:rPr lang="el-GR" sz="2900" dirty="0" smtClean="0">
                <a:latin typeface="Courier New" panose="02070309020205020404" pitchFamily="49" charset="0"/>
                <a:cs typeface="Courier New" panose="02070309020205020404" pitchFamily="49" charset="0"/>
              </a:rPr>
              <a:t>ή</a:t>
            </a:r>
            <a:r>
              <a:rPr lang="en-US" sz="2900" dirty="0" smtClean="0">
                <a:latin typeface="Courier New" panose="02070309020205020404" pitchFamily="49" charset="0"/>
                <a:cs typeface="Courier New" panose="02070309020205020404" pitchFamily="49" charset="0"/>
              </a:rPr>
              <a:t> MINUS)</a:t>
            </a:r>
            <a:r>
              <a:rPr lang="el-GR" sz="2900" dirty="0" smtClean="0">
                <a:latin typeface="Courier New" panose="02070309020205020404" pitchFamily="49" charset="0"/>
                <a:cs typeface="Courier New" panose="02070309020205020404" pitchFamily="49" charset="0"/>
              </a:rPr>
              <a:t> </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empno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 job, </a:t>
            </a:r>
            <a:r>
              <a:rPr lang="en-US" sz="2900" dirty="0" err="1">
                <a:latin typeface="Courier New" panose="02070309020205020404" pitchFamily="49" charset="0"/>
                <a:cs typeface="Courier New" panose="02070309020205020404" pitchFamily="49" charset="0"/>
              </a:rPr>
              <a:t>sal</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sal+nvl</a:t>
            </a:r>
            <a:r>
              <a:rPr lang="en-US" sz="2900" dirty="0">
                <a:latin typeface="Courier New" panose="02070309020205020404" pitchFamily="49" charset="0"/>
                <a:cs typeface="Courier New" panose="02070309020205020404" pitchFamily="49" charset="0"/>
              </a:rPr>
              <a:t>(comm,0),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dname</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FROM </a:t>
            </a:r>
            <a:r>
              <a:rPr lang="en-US" sz="2900" dirty="0" err="1" smtClean="0">
                <a:latin typeface="Courier New" panose="02070309020205020404" pitchFamily="49" charset="0"/>
                <a:cs typeface="Courier New" panose="02070309020205020404" pitchFamily="49" charset="0"/>
              </a:rPr>
              <a:t>emp</a:t>
            </a: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dept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WHERE </a:t>
            </a:r>
            <a:r>
              <a:rPr lang="en-US" sz="2900" dirty="0" err="1" smtClean="0">
                <a:latin typeface="Courier New" panose="02070309020205020404" pitchFamily="49" charset="0"/>
                <a:cs typeface="Courier New" panose="02070309020205020404" pitchFamily="49" charset="0"/>
              </a:rPr>
              <a:t>emp.deptno</a:t>
            </a:r>
            <a:r>
              <a:rPr lang="en-US" sz="2900" dirty="0" smtClean="0">
                <a:latin typeface="Courier New" panose="02070309020205020404" pitchFamily="49" charset="0"/>
                <a:cs typeface="Courier New" panose="02070309020205020404" pitchFamily="49" charset="0"/>
              </a:rPr>
              <a:t> </a:t>
            </a:r>
            <a:r>
              <a:rPr lang="en-US" sz="2900" dirty="0">
                <a:latin typeface="Courier New" panose="02070309020205020404" pitchFamily="49" charset="0"/>
                <a:cs typeface="Courier New" panose="02070309020205020404" pitchFamily="49" charset="0"/>
              </a:rPr>
              <a:t>= </a:t>
            </a:r>
            <a:r>
              <a:rPr lang="en-US" sz="2900" dirty="0" err="1" smtClean="0">
                <a:latin typeface="Courier New" panose="02070309020205020404" pitchFamily="49" charset="0"/>
                <a:cs typeface="Courier New" panose="02070309020205020404" pitchFamily="49" charset="0"/>
              </a:rPr>
              <a:t>dept.deptno</a:t>
            </a:r>
            <a:r>
              <a:rPr lang="en-US" sz="2900" dirty="0">
                <a:latin typeface="Courier New" panose="02070309020205020404" pitchFamily="49" charset="0"/>
                <a:cs typeface="Courier New" panose="02070309020205020404" pitchFamily="49" charset="0"/>
              </a:rPr>
              <a: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ORDER BY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a:t>
            </a:r>
            <a:endParaRPr lang="el-GR" sz="2900" dirty="0">
              <a:latin typeface="Courier New" panose="02070309020205020404" pitchFamily="49" charset="0"/>
              <a:cs typeface="Courier New" panose="02070309020205020404" pitchFamily="49" charset="0"/>
            </a:endParaRP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568895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Υλοποίηση εντολών με </a:t>
            </a:r>
            <a:r>
              <a:rPr lang="en-US" dirty="0"/>
              <a:t>SQL</a:t>
            </a:r>
            <a:endParaRPr lang="el-GR" dirty="0"/>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empno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US" sz="2000" dirty="0">
                <a:latin typeface="Courier New" panose="02070309020205020404" pitchFamily="49" charset="0"/>
                <a:cs typeface="Courier New" panose="02070309020205020404" pitchFamily="49" charset="0"/>
              </a:rPr>
              <a:t>, job,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sal+nvl</a:t>
            </a:r>
            <a:r>
              <a:rPr lang="en-US" sz="2000" dirty="0">
                <a:latin typeface="Courier New" panose="02070309020205020404" pitchFamily="49" charset="0"/>
                <a:cs typeface="Courier New" panose="02070309020205020404" pitchFamily="49" charset="0"/>
              </a:rPr>
              <a:t>(comm,0),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EMPLOYEE.deptno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dname</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EMPLOYEE, DEPARTMENT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EMPLOYEE.deptno</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DEPARTMENT.deptno</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UNION</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empno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US" sz="2000" dirty="0">
                <a:latin typeface="Courier New" panose="02070309020205020404" pitchFamily="49" charset="0"/>
                <a:cs typeface="Courier New" panose="02070309020205020404" pitchFamily="49" charset="0"/>
              </a:rPr>
              <a:t>, job,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sal+nvl</a:t>
            </a:r>
            <a:r>
              <a:rPr lang="en-US" sz="2000" dirty="0">
                <a:latin typeface="Courier New" panose="02070309020205020404" pitchFamily="49" charset="0"/>
                <a:cs typeface="Courier New" panose="02070309020205020404" pitchFamily="49" charset="0"/>
              </a:rPr>
              <a:t>(comm,0),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EMPLOYEE.deptno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dname</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EMPLOYEE, DEPARTMENT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EMPLOYEE.deptno</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DEPARTMENT.deptno</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ORDER BY </a:t>
            </a:r>
            <a:r>
              <a:rPr lang="en-US" sz="2000" dirty="0" err="1">
                <a:latin typeface="Courier New" panose="02070309020205020404" pitchFamily="49" charset="0"/>
                <a:cs typeface="Courier New" panose="02070309020205020404" pitchFamily="49" charset="0"/>
              </a:rPr>
              <a:t>ename</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33140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30275454"/>
              </p:ext>
            </p:extLst>
          </p:nvPr>
        </p:nvGraphicFramePr>
        <p:xfrm>
          <a:off x="457201" y="606516"/>
          <a:ext cx="8229599" cy="5414772"/>
        </p:xfrm>
        <a:graphic>
          <a:graphicData uri="http://schemas.openxmlformats.org/drawingml/2006/table">
            <a:tbl>
              <a:tblPr firstRow="1">
                <a:tableStyleId>{5C22544A-7EE6-4342-B048-85BDC9FD1C3A}</a:tableStyleId>
              </a:tblPr>
              <a:tblGrid>
                <a:gridCol w="864096"/>
                <a:gridCol w="1008112"/>
                <a:gridCol w="1080120"/>
                <a:gridCol w="792088"/>
                <a:gridCol w="2133869"/>
                <a:gridCol w="962475"/>
                <a:gridCol w="1388839"/>
              </a:tblGrid>
              <a:tr h="0">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OPERATIONS</a:t>
                      </a:r>
                      <a:endParaRPr lang="el-GR" sz="1600" dirty="0">
                        <a:effectLst/>
                        <a:latin typeface="Calibri"/>
                        <a:ea typeface="Calibri"/>
                        <a:cs typeface="Times New Roman"/>
                      </a:endParaRPr>
                    </a:p>
                  </a:txBody>
                  <a:tcPr marL="57785" marR="57785" marT="19050" marB="19050" anchor="ct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71847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SELECT </a:t>
            </a:r>
            <a:r>
              <a:rPr lang="en-US" sz="2000" dirty="0" err="1">
                <a:solidFill>
                  <a:srgbClr val="000000"/>
                </a:solidFill>
                <a:latin typeface="Courier New"/>
                <a:ea typeface="Times New Roman"/>
                <a:cs typeface="Times New Roman"/>
              </a:rPr>
              <a:t>empno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ename</a:t>
            </a:r>
            <a:r>
              <a:rPr lang="en-US" sz="2000" dirty="0">
                <a:solidFill>
                  <a:srgbClr val="000000"/>
                </a:solidFill>
                <a:latin typeface="Courier New"/>
                <a:ea typeface="Times New Roman"/>
                <a:cs typeface="Times New Roman"/>
              </a:rPr>
              <a:t>, job, </a:t>
            </a:r>
            <a:r>
              <a:rPr lang="en-US" sz="2000" dirty="0" err="1">
                <a:solidFill>
                  <a:srgbClr val="000000"/>
                </a:solidFill>
                <a:latin typeface="Courier New"/>
                <a:ea typeface="Times New Roman"/>
                <a:cs typeface="Times New Roman"/>
              </a:rPr>
              <a:t>sal</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sal+nvl</a:t>
            </a:r>
            <a:r>
              <a:rPr lang="en-US" sz="2000" dirty="0">
                <a:solidFill>
                  <a:srgbClr val="000000"/>
                </a:solidFill>
                <a:latin typeface="Courier New"/>
                <a:ea typeface="Times New Roman"/>
                <a:cs typeface="Times New Roman"/>
              </a:rPr>
              <a:t>(comm,0), </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EMPLOYEE.deptno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dname</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FROM EMPLOYEE, DEPARTMENT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WHERE </a:t>
            </a:r>
            <a:r>
              <a:rPr lang="en-US" sz="2000" dirty="0" err="1">
                <a:solidFill>
                  <a:srgbClr val="000000"/>
                </a:solidFill>
                <a:latin typeface="Courier New"/>
                <a:ea typeface="Times New Roman"/>
                <a:cs typeface="Times New Roman"/>
              </a:rPr>
              <a:t>EMPLOYEE.deptno</a:t>
            </a:r>
            <a:r>
              <a:rPr lang="en-US" sz="2000" dirty="0">
                <a:solidFill>
                  <a:srgbClr val="000000"/>
                </a:solidFill>
                <a:latin typeface="Courier New"/>
                <a:ea typeface="Times New Roman"/>
                <a:cs typeface="Times New Roman"/>
              </a:rPr>
              <a:t>(+) = </a:t>
            </a:r>
            <a:r>
              <a:rPr lang="en-US" sz="2000" dirty="0" err="1">
                <a:solidFill>
                  <a:srgbClr val="000000"/>
                </a:solidFill>
                <a:latin typeface="Courier New"/>
                <a:ea typeface="Times New Roman"/>
                <a:cs typeface="Times New Roman"/>
              </a:rPr>
              <a:t>DEPARTMENT.deptno</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INTERSECT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SELECT </a:t>
            </a:r>
            <a:r>
              <a:rPr lang="en-US" sz="2000" dirty="0" err="1">
                <a:solidFill>
                  <a:srgbClr val="000000"/>
                </a:solidFill>
                <a:latin typeface="Courier New"/>
                <a:ea typeface="Times New Roman"/>
                <a:cs typeface="Times New Roman"/>
              </a:rPr>
              <a:t>empno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ename</a:t>
            </a:r>
            <a:r>
              <a:rPr lang="en-US" sz="2000" dirty="0">
                <a:solidFill>
                  <a:srgbClr val="000000"/>
                </a:solidFill>
                <a:latin typeface="Courier New"/>
                <a:ea typeface="Times New Roman"/>
                <a:cs typeface="Times New Roman"/>
              </a:rPr>
              <a:t>, job, </a:t>
            </a:r>
            <a:r>
              <a:rPr lang="en-US" sz="2000" dirty="0" err="1">
                <a:solidFill>
                  <a:srgbClr val="000000"/>
                </a:solidFill>
                <a:latin typeface="Courier New"/>
                <a:ea typeface="Times New Roman"/>
                <a:cs typeface="Times New Roman"/>
              </a:rPr>
              <a:t>sal</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sal+nvl</a:t>
            </a:r>
            <a:r>
              <a:rPr lang="en-US" sz="2000" dirty="0">
                <a:solidFill>
                  <a:srgbClr val="000000"/>
                </a:solidFill>
                <a:latin typeface="Courier New"/>
                <a:ea typeface="Times New Roman"/>
                <a:cs typeface="Times New Roman"/>
              </a:rPr>
              <a:t>(comm,0), </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EMPLOYEE.deptno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dname</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FROM EMPLOYEE, DEPARTMENT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WHERE </a:t>
            </a:r>
            <a:r>
              <a:rPr lang="en-US" sz="2000" dirty="0" err="1">
                <a:solidFill>
                  <a:srgbClr val="000000"/>
                </a:solidFill>
                <a:latin typeface="Courier New"/>
                <a:ea typeface="Times New Roman"/>
                <a:cs typeface="Times New Roman"/>
              </a:rPr>
              <a:t>EMPLOYEE.deptno</a:t>
            </a:r>
            <a:r>
              <a:rPr lang="en-US" sz="2000" dirty="0">
                <a:solidFill>
                  <a:srgbClr val="000000"/>
                </a:solidFill>
                <a:latin typeface="Courier New"/>
                <a:ea typeface="Times New Roman"/>
                <a:cs typeface="Times New Roman"/>
              </a:rPr>
              <a:t> = </a:t>
            </a:r>
            <a:r>
              <a:rPr lang="en-US" sz="2000" dirty="0" err="1">
                <a:solidFill>
                  <a:srgbClr val="000000"/>
                </a:solidFill>
                <a:latin typeface="Courier New"/>
                <a:ea typeface="Times New Roman"/>
                <a:cs typeface="Times New Roman"/>
              </a:rPr>
              <a:t>DEPARTMENT.deptno</a:t>
            </a:r>
            <a:r>
              <a:rPr lang="en-US" sz="2000" dirty="0">
                <a:solidFill>
                  <a:srgbClr val="000000"/>
                </a:solidFill>
                <a:latin typeface="Courier New"/>
                <a:ea typeface="Times New Roman"/>
                <a:cs typeface="Times New Roman"/>
              </a:rPr>
              <a: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000000"/>
                </a:solidFill>
                <a:latin typeface="Courier New"/>
                <a:ea typeface="Times New Roman"/>
                <a:cs typeface="Times New Roman"/>
              </a:rPr>
              <a:t>ORDER BY </a:t>
            </a:r>
            <a:r>
              <a:rPr lang="el-GR" sz="2000" dirty="0" err="1">
                <a:solidFill>
                  <a:srgbClr val="000000"/>
                </a:solidFill>
                <a:latin typeface="Courier New"/>
                <a:ea typeface="Times New Roman"/>
                <a:cs typeface="Times New Roman"/>
              </a:rPr>
              <a:t>ename</a:t>
            </a:r>
            <a:endParaRPr lang="el-GR" sz="2800" dirty="0">
              <a:ea typeface="Calibri"/>
              <a:cs typeface="Times New Roman"/>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4001343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1437057858"/>
              </p:ext>
            </p:extLst>
          </p:nvPr>
        </p:nvGraphicFramePr>
        <p:xfrm>
          <a:off x="611560" y="980728"/>
          <a:ext cx="8229599" cy="4777740"/>
        </p:xfrm>
        <a:graphic>
          <a:graphicData uri="http://schemas.openxmlformats.org/drawingml/2006/table">
            <a:tbl>
              <a:tblPr firstRow="1">
                <a:tableStyleId>{5C22544A-7EE6-4342-B048-85BDC9FD1C3A}</a:tableStyleId>
              </a:tblPr>
              <a:tblGrid>
                <a:gridCol w="936104"/>
                <a:gridCol w="936104"/>
                <a:gridCol w="1224136"/>
                <a:gridCol w="864096"/>
                <a:gridCol w="1917845"/>
                <a:gridCol w="962475"/>
                <a:gridCol w="1388839"/>
              </a:tblGrid>
              <a:tr h="0">
                <a:tc>
                  <a:txBody>
                    <a:bodyPr/>
                    <a:lstStyle/>
                    <a:p>
                      <a:pPr algn="ctr">
                        <a:lnSpc>
                          <a:spcPct val="115000"/>
                        </a:lnSpc>
                        <a:spcAft>
                          <a:spcPts val="0"/>
                        </a:spcAft>
                      </a:pPr>
                      <a:r>
                        <a:rPr lang="el-GR"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l-GR"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SALES</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p14="http://schemas.microsoft.com/office/powerpoint/2010/main" val="1692346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7544" y="116632"/>
            <a:ext cx="8229600" cy="1080120"/>
          </a:xfrm>
        </p:spPr>
        <p:txBody>
          <a:bodyPr>
            <a:noAutofit/>
          </a:bodyPr>
          <a:lstStyle/>
          <a:p>
            <a:pPr eaLnBrk="0" hangingPunct="0"/>
            <a:r>
              <a:rPr lang="el-GR" sz="3200" dirty="0" smtClean="0">
                <a:cs typeface="Times New Roman" pitchFamily="18" charset="0"/>
              </a:rPr>
              <a:t>Περιπτώσεις </a:t>
            </a:r>
            <a:r>
              <a:rPr lang="en-US" sz="3200" dirty="0" smtClean="0">
                <a:cs typeface="Times New Roman" pitchFamily="18" charset="0"/>
              </a:rPr>
              <a:t>SQL</a:t>
            </a:r>
            <a:r>
              <a:rPr lang="el-GR" sz="3200" dirty="0" smtClean="0">
                <a:cs typeface="Times New Roman" pitchFamily="18" charset="0"/>
              </a:rPr>
              <a:t> </a:t>
            </a:r>
            <a:r>
              <a:rPr lang="en-US" sz="3200" dirty="0" smtClean="0">
                <a:cs typeface="Times New Roman" pitchFamily="18" charset="0"/>
              </a:rPr>
              <a:t>JOINs</a:t>
            </a:r>
            <a:r>
              <a:rPr lang="el-GR" sz="3200" dirty="0" smtClean="0">
                <a:cs typeface="Times New Roman" pitchFamily="18" charset="0"/>
              </a:rPr>
              <a:t> </a:t>
            </a:r>
            <a:r>
              <a:rPr lang="el-GR" sz="3200" dirty="0" smtClean="0">
                <a:cs typeface="Times New Roman" pitchFamily="18" charset="0"/>
              </a:rPr>
              <a:t>–</a:t>
            </a:r>
            <a:r>
              <a:rPr lang="en-US" sz="3200" dirty="0" smtClean="0"/>
              <a:t> </a:t>
            </a:r>
            <a:r>
              <a:rPr lang="el-GR" sz="3200" dirty="0" smtClean="0"/>
              <a:t/>
            </a:r>
            <a:br>
              <a:rPr lang="el-GR" sz="3200" dirty="0" smtClean="0"/>
            </a:br>
            <a:r>
              <a:rPr lang="el-GR" sz="3200" dirty="0" smtClean="0"/>
              <a:t>παραδείγματα </a:t>
            </a:r>
            <a:r>
              <a:rPr lang="el-GR" sz="3200" dirty="0" smtClean="0"/>
              <a:t>σε </a:t>
            </a:r>
            <a:r>
              <a:rPr lang="en-US" sz="3200" dirty="0" err="1" smtClean="0"/>
              <a:t>mySQL</a:t>
            </a:r>
            <a:endParaRPr lang="en-US" sz="3200" dirty="0"/>
          </a:p>
        </p:txBody>
      </p:sp>
      <p:sp>
        <p:nvSpPr>
          <p:cNvPr id="5" name="4 - Θέση περιεχομένου"/>
          <p:cNvSpPr>
            <a:spLocks noGrp="1"/>
          </p:cNvSpPr>
          <p:nvPr>
            <p:ph idx="1"/>
          </p:nvPr>
        </p:nvSpPr>
        <p:spPr>
          <a:xfrm>
            <a:off x="457200" y="1484784"/>
            <a:ext cx="8229600" cy="5040560"/>
          </a:xfrm>
        </p:spPr>
        <p:txBody>
          <a:bodyPr>
            <a:normAutofit fontScale="40000" lnSpcReduction="20000"/>
          </a:bodyPr>
          <a:lstStyle/>
          <a:p>
            <a:pPr fontAlgn="base" hangingPunct="0">
              <a:buNone/>
            </a:pPr>
            <a:r>
              <a:rPr lang="en-US" sz="3400" dirty="0" smtClean="0">
                <a:latin typeface="Courier New" pitchFamily="49" charset="0"/>
                <a:cs typeface="Courier New" pitchFamily="49" charset="0"/>
              </a:rPr>
              <a:t>CREATE TABLE DEPT(DEPTNO INT(2) NOT NULL,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DNAME VARCHAR(14), LOC VARCHAR(14),</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KEY(DEPTNO));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EMP(EMPNO INT(4) NOT NULL,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ENAME VARCHAR(10), JOB VARCHAR(25),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HIREDATE DATE, MGR INT(4),  SAL FLOAT(7,2), COMM FLOAT(7,2),</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DEPTNO INT(2),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KEY(EMPNO),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FOREIGN KEY(DEPTNO) REFERENCES DEPT(DEPTNO));</a:t>
            </a:r>
            <a:endParaRPr lang="el-GR" sz="3400" dirty="0" smtClean="0">
              <a:latin typeface="Courier New" pitchFamily="49" charset="0"/>
              <a:cs typeface="Courier New" pitchFamily="49" charset="0"/>
            </a:endParaRPr>
          </a:p>
          <a:p>
            <a:pPr fontAlgn="base" hangingPunct="0">
              <a:buNone/>
            </a:pP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PROJ (</a:t>
            </a:r>
            <a:r>
              <a:rPr lang="en-US" sz="3400" dirty="0" err="1" smtClean="0">
                <a:latin typeface="Courier New" pitchFamily="49" charset="0"/>
                <a:cs typeface="Courier New" pitchFamily="49" charset="0"/>
              </a:rPr>
              <a:t>projno</a:t>
            </a:r>
            <a:r>
              <a:rPr lang="en-US" sz="3400" dirty="0" smtClean="0">
                <a:latin typeface="Courier New" pitchFamily="49" charset="0"/>
                <a:cs typeface="Courier New" pitchFamily="49" charset="0"/>
              </a:rPr>
              <a:t> INT(3) NOT NULL,</a:t>
            </a:r>
            <a:br>
              <a:rPr lang="en-US" sz="3400" dirty="0" smtClean="0">
                <a:latin typeface="Courier New" pitchFamily="49" charset="0"/>
                <a:cs typeface="Courier New" pitchFamily="49" charset="0"/>
              </a:rPr>
            </a:br>
            <a:r>
              <a:rPr lang="en-US" sz="3400" dirty="0" smtClean="0">
                <a:latin typeface="Courier New" pitchFamily="49" charset="0"/>
                <a:cs typeface="Courier New" pitchFamily="49" charset="0"/>
              </a:rPr>
              <a:t>                   </a:t>
            </a:r>
            <a:r>
              <a:rPr lang="en-US" sz="3400" dirty="0" err="1" smtClean="0">
                <a:latin typeface="Courier New" pitchFamily="49" charset="0"/>
                <a:cs typeface="Courier New" pitchFamily="49" charset="0"/>
              </a:rPr>
              <a:t>pname</a:t>
            </a:r>
            <a:r>
              <a:rPr lang="en-US" sz="3400" dirty="0" smtClean="0">
                <a:latin typeface="Courier New" pitchFamily="49" charset="0"/>
                <a:cs typeface="Courier New" pitchFamily="49" charset="0"/>
              </a:rPr>
              <a:t> VARCHAR(15),</a:t>
            </a:r>
            <a:br>
              <a:rPr lang="en-US" sz="3400" dirty="0" smtClean="0">
                <a:latin typeface="Courier New" pitchFamily="49" charset="0"/>
                <a:cs typeface="Courier New" pitchFamily="49" charset="0"/>
              </a:rPr>
            </a:br>
            <a:r>
              <a:rPr lang="en-US" sz="3400" dirty="0" smtClean="0">
                <a:latin typeface="Courier New" pitchFamily="49" charset="0"/>
                <a:cs typeface="Courier New" pitchFamily="49" charset="0"/>
              </a:rPr>
              <a:t>                   budget FLOAT(12,2),</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a:t>
            </a:r>
            <a:r>
              <a:rPr lang="en-US" sz="3400" dirty="0" err="1" smtClean="0">
                <a:latin typeface="Courier New" pitchFamily="49" charset="0"/>
                <a:cs typeface="Courier New" pitchFamily="49" charset="0"/>
              </a:rPr>
              <a:t>projno</a:t>
            </a:r>
            <a:r>
              <a:rPr lang="en-US" sz="3400" dirty="0" smtClean="0">
                <a:latin typeface="Courier New" pitchFamily="49" charset="0"/>
                <a:cs typeface="Courier New" pitchFamily="49" charset="0"/>
              </a:rPr>
              <a:t>));</a:t>
            </a:r>
            <a:endParaRPr lang="el-GR" sz="3400" dirty="0" smtClean="0">
              <a:latin typeface="Courier New" pitchFamily="49" charset="0"/>
              <a:cs typeface="Courier New" pitchFamily="49" charset="0"/>
            </a:endParaRPr>
          </a:p>
          <a:p>
            <a:pPr fontAlgn="base" hangingPunct="0">
              <a:buNone/>
            </a:pP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ASSIGN(</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EMPNO INT(4) NOT NULL, PROJNO INT(3) NOT NULL,</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PTIME INT(3),</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PRIMARY KEY(EMPNO,PROJNO),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FOREIGN KEY(EMPNO) REFERENCES EMP(EMPNO),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FOREIGN KEY(PROJNO) REFERENCES PROJ(PROJNO));</a:t>
            </a:r>
            <a:endParaRPr lang="el-GR" sz="3400" dirty="0" smtClean="0">
              <a:latin typeface="Courier New" pitchFamily="49" charset="0"/>
              <a:cs typeface="Courier New" pitchFamily="49" charset="0"/>
            </a:endParaRP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altLang="el-GR" dirty="0"/>
              <a:t>Επισκόπηση κάποιων σύνθετων εντολών της γλώσσας </a:t>
            </a:r>
            <a:r>
              <a:rPr lang="el-GR" altLang="el-GR" dirty="0" smtClean="0"/>
              <a:t>SQL</a:t>
            </a:r>
            <a:endParaRPr lang="el-GR" dirty="0"/>
          </a:p>
        </p:txBody>
      </p:sp>
    </p:spTree>
    <p:extLst>
      <p:ext uri="{BB962C8B-B14F-4D97-AF65-F5344CB8AC3E}">
        <p14:creationId xmlns:p14="http://schemas.microsoft.com/office/powerpoint/2010/main" val="4106923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332656"/>
            <a:ext cx="8229600" cy="6336704"/>
          </a:xfrm>
        </p:spPr>
        <p:txBody>
          <a:bodyPr>
            <a:normAutofit fontScale="55000" lnSpcReduction="20000"/>
          </a:bodyPr>
          <a:lstStyle/>
          <a:p>
            <a:pPr fontAlgn="base" hangingPunct="0">
              <a:buNone/>
            </a:pPr>
            <a:r>
              <a:rPr lang="en-US" sz="2500" dirty="0" smtClean="0">
                <a:latin typeface="Courier New" pitchFamily="49" charset="0"/>
                <a:cs typeface="Courier New" pitchFamily="49" charset="0"/>
              </a:rPr>
              <a:t>INSERT INTO DEPT(DEPTNO, DNAME, LOC)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(10, 'ACCOUNTING', 'NEW YORK');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(20, 'RESEARCH', 'DALLAS');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(30, 'SALES', 'CHICAGO');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(40, 'OPERATIONS', 'BOSTON');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(10, 'CODD', 'ANALYST', '1989/01/01', 15, 3000,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(15, 'ELMASRI', 'ANALYST', '1995/05/02', 15, 1200, 150,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(20, 'NAVATHE', 'SALESMAN', '1977/07/07', 20, 2000, NULL, 20);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(30, 'DATE', 'PROGRAMMER', '2004/05/04', 15, 1800, 200, 10);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(11, 'CODD', 'ANALYST', '1989/01/01', 15, 2900,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(12, 'CODD', 'PROGRAMMER', '1995/05/02', 15, 1200, 150,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(21, 'CODD', 'SALESMAN', '1977/07/07', 20, 2000,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(22, 'CODD', 'PROGRAMMER', '1995/05/02', 15, 1200, 150, 20);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(23, 'CODD', 'SALESMAN', '1977/07/07', 20, 2000, NULL, 20);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(77, 'BATES', 'SALESMAN', '1987/07/07', 20, 2000, NULL, NULL);</a:t>
            </a:r>
            <a:endParaRPr lang="el-GR" sz="2500" dirty="0" smtClean="0">
              <a:latin typeface="Courier New" pitchFamily="49" charset="0"/>
              <a:cs typeface="Courier New" pitchFamily="49" charset="0"/>
            </a:endParaRP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VALUES(100, 'PAYROLL', 100000);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VALUES(200, 'PERSONNEL',200000 );</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VALUES(300, 'SALES', 150000);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VALUES(10,100, 40);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 200, 60);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VALUES(15, 100, 100);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VALUES(20, 200, 100);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VALUES(30, 100, 100);</a:t>
            </a:r>
            <a:endParaRPr lang="el-GR" sz="1600" dirty="0" smtClean="0">
              <a:latin typeface="Courier New" pitchFamily="49" charset="0"/>
              <a:cs typeface="Courier New" pitchFamily="49" charset="0"/>
            </a:endParaRP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1800" dirty="0" smtClean="0">
                <a:latin typeface="Courier New" pitchFamily="49" charset="0"/>
                <a:cs typeface="Courier New" pitchFamily="49" charset="0"/>
              </a:rPr>
              <a:t>SELECT EMPNO, ENAME, EMP.DEPTNO, DEPT.DNAME, SAL, COMM</a:t>
            </a:r>
            <a:endParaRPr lang="el-GR" sz="1800" dirty="0" smtClean="0">
              <a:latin typeface="Courier New" pitchFamily="49" charset="0"/>
              <a:cs typeface="Courier New" pitchFamily="49" charset="0"/>
            </a:endParaRPr>
          </a:p>
          <a:p>
            <a:pPr>
              <a:buNone/>
            </a:pPr>
            <a:r>
              <a:rPr lang="el-GR" sz="1800" dirty="0" smtClean="0">
                <a:latin typeface="Courier New" pitchFamily="49" charset="0"/>
                <a:cs typeface="Courier New" pitchFamily="49" charset="0"/>
              </a:rPr>
              <a:t>        </a:t>
            </a:r>
            <a:r>
              <a:rPr lang="en-US" sz="1800" dirty="0" smtClean="0">
                <a:latin typeface="Courier New" pitchFamily="49" charset="0"/>
                <a:cs typeface="Courier New" pitchFamily="49" charset="0"/>
              </a:rPr>
              <a:t>FROM </a:t>
            </a:r>
            <a:r>
              <a:rPr lang="en-US" sz="1800" dirty="0" err="1" smtClean="0">
                <a:latin typeface="Courier New" pitchFamily="49" charset="0"/>
                <a:cs typeface="Courier New" pitchFamily="49" charset="0"/>
              </a:rPr>
              <a:t>emp</a:t>
            </a:r>
            <a:r>
              <a:rPr lang="en-US" sz="1800" dirty="0" smtClean="0">
                <a:latin typeface="Courier New" pitchFamily="49" charset="0"/>
                <a:cs typeface="Courier New" pitchFamily="49" charset="0"/>
              </a:rPr>
              <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INNER JOIN dept</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ON </a:t>
            </a:r>
            <a:r>
              <a:rPr lang="en-US" sz="1800" dirty="0" err="1" smtClean="0">
                <a:latin typeface="Courier New" pitchFamily="49" charset="0"/>
                <a:cs typeface="Courier New" pitchFamily="49" charset="0"/>
              </a:rPr>
              <a:t>emp.deptno</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dept.deptno</a:t>
            </a:r>
            <a:r>
              <a:rPr lang="en-US" sz="1800" dirty="0" smtClean="0">
                <a:latin typeface="Courier New" pitchFamily="49" charset="0"/>
                <a:cs typeface="Courier New" pitchFamily="49" charset="0"/>
              </a:rPr>
              <a:t/>
            </a:r>
            <a:br>
              <a:rPr lang="en-US" sz="1800" dirty="0" smtClean="0">
                <a:latin typeface="Courier New" pitchFamily="49" charset="0"/>
                <a:cs typeface="Courier New" pitchFamily="49" charset="0"/>
              </a:rPr>
            </a:br>
            <a:r>
              <a:rPr lang="en-US" sz="1800" dirty="0" smtClean="0">
                <a:latin typeface="Courier New" pitchFamily="49" charset="0"/>
                <a:cs typeface="Courier New" pitchFamily="49" charset="0"/>
              </a:rPr>
              <a:t>ORDER BY </a:t>
            </a:r>
            <a:r>
              <a:rPr lang="en-US" sz="1800" dirty="0" err="1" smtClean="0">
                <a:latin typeface="Courier New" pitchFamily="49" charset="0"/>
                <a:cs typeface="Courier New" pitchFamily="49" charset="0"/>
              </a:rPr>
              <a:t>ename</a:t>
            </a:r>
            <a:r>
              <a:rPr lang="en-US" sz="1800" dirty="0" smtClean="0">
                <a:latin typeface="Courier New" pitchFamily="49" charset="0"/>
                <a:cs typeface="Courier New" pitchFamily="49" charset="0"/>
              </a:rPr>
              <a:t>;</a:t>
            </a:r>
            <a:endParaRPr lang="el-GR" sz="1800" dirty="0" smtClean="0">
              <a:latin typeface="Courier New" pitchFamily="49" charset="0"/>
              <a:cs typeface="Courier New" pitchFamily="49" charset="0"/>
            </a:endParaRP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INNER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a:t>
            </a:r>
            <a:endParaRPr lang="el-GR" sz="2000" dirty="0" smtClean="0">
              <a:latin typeface="Courier New" pitchFamily="49" charset="0"/>
              <a:cs typeface="Courier New" pitchFamily="49" charset="0"/>
            </a:endParaRPr>
          </a:p>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179512" y="1124744"/>
            <a:ext cx="8784976" cy="5544616"/>
          </a:xfrm>
        </p:spPr>
        <p:txBody>
          <a:bodyPr>
            <a:normAutofit/>
          </a:bodyPr>
          <a:lstStyle/>
          <a:p>
            <a:pPr>
              <a:buNone/>
            </a:pPr>
            <a:r>
              <a:rPr lang="el-GR" sz="16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EMPNO, ENAME, EMP.DEPTNO, DEPT.DNAME, SAL, COMM</a:t>
            </a:r>
            <a:endParaRPr lang="el-GR" sz="2000" dirty="0" smtClean="0">
              <a:latin typeface="Courier New" pitchFamily="49" charset="0"/>
              <a:cs typeface="Courier New" pitchFamily="49" charset="0"/>
            </a:endParaRPr>
          </a:p>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INNER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dirty="0">
              <a:latin typeface="Courier New" pitchFamily="49" charset="0"/>
              <a:cs typeface="Courier New" pitchFamily="49"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LEFT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RIGHT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column_names</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table1</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FULL JOIN</a:t>
            </a:r>
            <a:r>
              <a:rPr lang="en-US" sz="2000" dirty="0" smtClean="0">
                <a:latin typeface="Courier New" pitchFamily="49" charset="0"/>
                <a:cs typeface="Courier New" pitchFamily="49" charset="0"/>
              </a:rPr>
              <a:t> table2</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table1.column_name=table2.column_name;</a:t>
            </a:r>
            <a:endParaRPr lang="el-GR" sz="2000"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a:t>
            </a:r>
            <a:endParaRPr lang="el-GR" sz="2000" dirty="0" smtClean="0">
              <a:latin typeface="Courier New" pitchFamily="49" charset="0"/>
              <a:cs typeface="Courier New" pitchFamily="49" charset="0"/>
            </a:endParaRPr>
          </a:p>
          <a:p>
            <a:pPr>
              <a:buNone/>
            </a:pPr>
            <a:r>
              <a:rPr lang="el-GR" sz="2000" b="1" dirty="0" smtClean="0"/>
              <a:t>Δεν υποστηρίζεται στο προϊόν </a:t>
            </a:r>
            <a:r>
              <a:rPr lang="en-US" sz="2000" b="1" dirty="0" err="1" smtClean="0"/>
              <a:t>mySQL</a:t>
            </a:r>
            <a:r>
              <a:rPr lang="el-GR" sz="2000" b="1" dirty="0" smtClean="0"/>
              <a:t>. </a:t>
            </a:r>
            <a:endParaRPr lang="el-GR" sz="2000" dirty="0" smtClean="0"/>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LEFT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UNION</a:t>
            </a:r>
            <a:endParaRPr lang="el-GR" sz="2000" b="1"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RIGHT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 SELECT ASSIGN.EMPNO, ENAME, DNAME, ASSIGN.PROJNO, PTIME</a:t>
            </a:r>
          </a:p>
          <a:p>
            <a:pPr>
              <a:buNone/>
            </a:pPr>
            <a:r>
              <a:rPr lang="en-US" sz="2000" dirty="0" smtClean="0">
                <a:latin typeface="Courier New" pitchFamily="49" charset="0"/>
                <a:cs typeface="Courier New" pitchFamily="49" charset="0"/>
              </a:rPr>
              <a:t>      FROM DEPT </a:t>
            </a:r>
          </a:p>
          <a:p>
            <a:pPr>
              <a:buNone/>
            </a:pPr>
            <a:r>
              <a:rPr lang="en-US" sz="2000" dirty="0" smtClean="0">
                <a:latin typeface="Courier New" pitchFamily="49" charset="0"/>
                <a:cs typeface="Courier New" pitchFamily="49" charset="0"/>
              </a:rPr>
              <a:t>      INNER JOIN EMPON DEPT.DEPTNO=EMP.EMPNO</a:t>
            </a:r>
          </a:p>
          <a:p>
            <a:pPr>
              <a:buNone/>
            </a:pPr>
            <a:r>
              <a:rPr lang="en-US" sz="2000" dirty="0" smtClean="0">
                <a:latin typeface="Courier New" pitchFamily="49" charset="0"/>
                <a:cs typeface="Courier New" pitchFamily="49" charset="0"/>
              </a:rPr>
              <a:t>      JOIN ASSIGN ON EMP.EMPNO=ASSIGN.EMPNO</a:t>
            </a:r>
          </a:p>
          <a:p>
            <a:pPr>
              <a:buNone/>
            </a:pPr>
            <a:r>
              <a:rPr lang="en-US" sz="2000" dirty="0" smtClean="0">
                <a:latin typeface="Courier New" pitchFamily="49" charset="0"/>
                <a:cs typeface="Courier New" pitchFamily="49" charset="0"/>
              </a:rPr>
              <a:t>      JOIN PROJ ON ASSIGN.PROJNO=PROJ.PROJNO;</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Απλές αναζητήσεις βασιζόμενες σε ένα </a:t>
            </a:r>
            <a:r>
              <a:rPr lang="el-GR" sz="3200" dirty="0" smtClean="0"/>
              <a:t>πίνακα</a:t>
            </a:r>
            <a:r>
              <a:rPr lang="el-GR" sz="3200" dirty="0"/>
              <a:t/>
            </a:r>
            <a:br>
              <a:rPr lang="el-GR" sz="3200" dirty="0"/>
            </a:br>
            <a:r>
              <a:rPr lang="el-GR" sz="3200" dirty="0"/>
              <a:t>Εντολή </a:t>
            </a:r>
            <a:r>
              <a:rPr lang="en-US" sz="3200" dirty="0"/>
              <a:t>SELECT</a:t>
            </a:r>
            <a:r>
              <a:rPr lang="el-GR" sz="3200" dirty="0"/>
              <a:t> … </a:t>
            </a:r>
            <a:r>
              <a:rPr lang="en-US" sz="3200" dirty="0"/>
              <a:t>FROM </a:t>
            </a:r>
            <a:r>
              <a:rPr lang="en-US" sz="3200" dirty="0" err="1"/>
              <a:t>tablename</a:t>
            </a:r>
            <a:r>
              <a:rPr lang="el-GR" sz="3200" dirty="0"/>
              <a:t> …;</a:t>
            </a:r>
          </a:p>
        </p:txBody>
      </p:sp>
      <p:sp>
        <p:nvSpPr>
          <p:cNvPr id="3" name="Content Placeholder 2"/>
          <p:cNvSpPr>
            <a:spLocks noGrp="1"/>
          </p:cNvSpPr>
          <p:nvPr>
            <p:ph idx="1"/>
          </p:nvPr>
        </p:nvSpPr>
        <p:spPr/>
        <p:txBody>
          <a:bodyPr>
            <a:normAutofit fontScale="62500" lnSpcReduction="20000"/>
          </a:bodyPr>
          <a:lstStyle/>
          <a:p>
            <a:pPr marL="0" indent="0">
              <a:buNone/>
            </a:pPr>
            <a:r>
              <a:rPr lang="el-GR" dirty="0"/>
              <a:t>Μία αρκετά γενική μορφή της εντολής αναζήτησης είναι η παρακάτω:</a:t>
            </a:r>
          </a:p>
          <a:p>
            <a:pPr marL="0" indent="0">
              <a:buNone/>
            </a:pPr>
            <a:r>
              <a:rPr lang="el-GR" dirty="0"/>
              <a:t> </a:t>
            </a:r>
          </a:p>
          <a:p>
            <a:pPr marL="0" indent="0">
              <a:buNone/>
            </a:pPr>
            <a:r>
              <a:rPr lang="en-US" dirty="0">
                <a:latin typeface="Courier New" panose="02070309020205020404" pitchFamily="49" charset="0"/>
                <a:cs typeface="Courier New" panose="02070309020205020404" pitchFamily="49" charset="0"/>
              </a:rPr>
              <a:t>SELECT</a:t>
            </a:r>
            <a:r>
              <a:rPr lang="el-GR" dirty="0">
                <a:latin typeface="Courier New" panose="02070309020205020404" pitchFamily="49" charset="0"/>
                <a:cs typeface="Courier New" panose="02070309020205020404" pitchFamily="49" charset="0"/>
              </a:rPr>
              <a:t> </a:t>
            </a:r>
            <a:r>
              <a:rPr lang="el-GR" dirty="0"/>
              <a:t>απλές στήλες, τίτλοι στα αποτελέσματα, πράξεις μεταξύ </a:t>
            </a:r>
          </a:p>
          <a:p>
            <a:pPr marL="0" indent="0">
              <a:buNone/>
            </a:pPr>
            <a:r>
              <a:rPr lang="el-GR" dirty="0"/>
              <a:t>    στηλών, συναρτήσεις, τελεστής </a:t>
            </a:r>
            <a:r>
              <a:rPr lang="en-US" dirty="0"/>
              <a:t>DISTINCT</a:t>
            </a:r>
            <a:r>
              <a:rPr lang="el-GR" dirty="0"/>
              <a:t>, χρήση παρενθέσεων</a:t>
            </a:r>
          </a:p>
          <a:p>
            <a:pPr marL="0" indent="0">
              <a:buNone/>
            </a:pPr>
            <a:r>
              <a:rPr lang="en-US" dirty="0">
                <a:latin typeface="Courier New" panose="02070309020205020404" pitchFamily="49" charset="0"/>
                <a:cs typeface="Courier New" panose="02070309020205020404" pitchFamily="49" charset="0"/>
              </a:rPr>
              <a:t>FROM</a:t>
            </a:r>
            <a:r>
              <a:rPr lang="el-GR" dirty="0"/>
              <a:t> όνομα πίνακα</a:t>
            </a:r>
          </a:p>
          <a:p>
            <a:pPr marL="0" indent="0">
              <a:buNone/>
            </a:pPr>
            <a:r>
              <a:rPr lang="en-US" dirty="0">
                <a:latin typeface="Courier New" panose="02070309020205020404" pitchFamily="49" charset="0"/>
                <a:cs typeface="Courier New" panose="02070309020205020404" pitchFamily="49" charset="0"/>
              </a:rPr>
              <a:t>WHERE</a:t>
            </a:r>
            <a:r>
              <a:rPr lang="el-GR" dirty="0"/>
              <a:t> συνθήκη, όπου η συνθήκη ανάλογα και με την </a:t>
            </a:r>
            <a:r>
              <a:rPr lang="el-GR" dirty="0" err="1"/>
              <a:t>εντολη</a:t>
            </a:r>
            <a:r>
              <a:rPr lang="el-GR" dirty="0"/>
              <a:t> θα </a:t>
            </a:r>
          </a:p>
          <a:p>
            <a:pPr marL="0" indent="0">
              <a:buNone/>
            </a:pPr>
            <a:r>
              <a:rPr lang="el-GR" dirty="0"/>
              <a:t>     περιλαμβάνει παρενθέσεις, τελεστές </a:t>
            </a:r>
            <a:r>
              <a:rPr lang="en-US" dirty="0"/>
              <a:t>Boole</a:t>
            </a:r>
            <a:r>
              <a:rPr lang="el-GR" dirty="0"/>
              <a:t> (</a:t>
            </a:r>
            <a:r>
              <a:rPr lang="en-US" dirty="0"/>
              <a:t>AND</a:t>
            </a:r>
            <a:r>
              <a:rPr lang="el-GR" dirty="0"/>
              <a:t>, </a:t>
            </a:r>
            <a:r>
              <a:rPr lang="en-US" dirty="0"/>
              <a:t>OR</a:t>
            </a:r>
            <a:r>
              <a:rPr lang="el-GR" dirty="0"/>
              <a:t>, </a:t>
            </a:r>
            <a:r>
              <a:rPr lang="en-US" dirty="0"/>
              <a:t>NOT</a:t>
            </a:r>
            <a:r>
              <a:rPr lang="el-GR" dirty="0"/>
              <a:t>),  </a:t>
            </a:r>
          </a:p>
          <a:p>
            <a:pPr marL="0" indent="0">
              <a:buNone/>
            </a:pPr>
            <a:r>
              <a:rPr lang="el-GR" dirty="0"/>
              <a:t>     </a:t>
            </a:r>
            <a:r>
              <a:rPr lang="en-US" dirty="0">
                <a:latin typeface="Courier New" panose="02070309020205020404" pitchFamily="49" charset="0"/>
                <a:cs typeface="Courier New" panose="02070309020205020404" pitchFamily="49" charset="0"/>
              </a:rPr>
              <a:t>BETWEEN</a:t>
            </a:r>
            <a:r>
              <a:rPr lang="el-GR" dirty="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AND</a:t>
            </a:r>
            <a:r>
              <a:rPr lang="el-GR"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LIKE</a:t>
            </a:r>
            <a:r>
              <a:rPr lang="el-GR" dirty="0"/>
              <a:t>, τελεστές σύγκρισης </a:t>
            </a:r>
            <a:r>
              <a:rPr lang="el-GR" dirty="0">
                <a:latin typeface="Courier New" panose="02070309020205020404" pitchFamily="49" charset="0"/>
                <a:cs typeface="Courier New" panose="02070309020205020404" pitchFamily="49" charset="0"/>
              </a:rPr>
              <a:t>(&gt;, &lt;, &gt;=, &lt;=, </a:t>
            </a:r>
          </a:p>
          <a:p>
            <a:pPr marL="0" indent="0">
              <a:buNone/>
            </a:pPr>
            <a:r>
              <a:rPr lang="el-GR" dirty="0">
                <a:latin typeface="Courier New" panose="02070309020205020404" pitchFamily="49" charset="0"/>
                <a:cs typeface="Courier New" panose="02070309020205020404" pitchFamily="49" charset="0"/>
              </a:rPr>
              <a:t>     &lt;&gt;</a:t>
            </a:r>
            <a:r>
              <a:rPr lang="el-GR" dirty="0"/>
              <a:t>), φωλιασμένη αναζήτηση</a:t>
            </a:r>
          </a:p>
          <a:p>
            <a:pPr marL="0" indent="0">
              <a:buNone/>
            </a:pPr>
            <a:r>
              <a:rPr lang="en-US" dirty="0">
                <a:latin typeface="Courier New" panose="02070309020205020404" pitchFamily="49" charset="0"/>
                <a:cs typeface="Courier New" panose="02070309020205020404" pitchFamily="49" charset="0"/>
              </a:rPr>
              <a:t>GROUP BY</a:t>
            </a:r>
            <a:r>
              <a:rPr lang="el-GR" dirty="0">
                <a:latin typeface="Courier New" panose="02070309020205020404" pitchFamily="49" charset="0"/>
                <a:cs typeface="Courier New" panose="02070309020205020404" pitchFamily="49" charset="0"/>
              </a:rPr>
              <a:t> </a:t>
            </a:r>
            <a:r>
              <a:rPr lang="el-GR" dirty="0"/>
              <a:t>απλές στήλες ή πράξεις μεταξύ στηλών (επιτρέπεται η </a:t>
            </a:r>
          </a:p>
          <a:p>
            <a:pPr marL="0" indent="0">
              <a:buNone/>
            </a:pPr>
            <a:r>
              <a:rPr lang="el-GR" dirty="0"/>
              <a:t>     χρήση παρενθέσεων)</a:t>
            </a:r>
          </a:p>
          <a:p>
            <a:pPr marL="0" indent="0">
              <a:buNone/>
            </a:pPr>
            <a:r>
              <a:rPr lang="en-US" dirty="0">
                <a:latin typeface="Courier New" panose="02070309020205020404" pitchFamily="49" charset="0"/>
                <a:cs typeface="Courier New" panose="02070309020205020404" pitchFamily="49" charset="0"/>
              </a:rPr>
              <a:t>HAVING</a:t>
            </a:r>
            <a:r>
              <a:rPr lang="el-GR" dirty="0"/>
              <a:t> συνθήκη που περιλαμβάνει στήλες που ανήκουν στην </a:t>
            </a:r>
          </a:p>
          <a:p>
            <a:pPr marL="0" indent="0">
              <a:buNone/>
            </a:pPr>
            <a:r>
              <a:rPr lang="el-GR" dirty="0"/>
              <a:t>     </a:t>
            </a:r>
            <a:r>
              <a:rPr lang="el-GR" dirty="0" err="1"/>
              <a:t>υποπρόταση</a:t>
            </a:r>
            <a:r>
              <a:rPr lang="el-GR" dirty="0"/>
              <a:t> </a:t>
            </a:r>
            <a:r>
              <a:rPr lang="en-US" dirty="0">
                <a:latin typeface="Courier New" panose="02070309020205020404" pitchFamily="49" charset="0"/>
                <a:cs typeface="Courier New" panose="02070309020205020404" pitchFamily="49" charset="0"/>
              </a:rPr>
              <a:t>GROUP BY</a:t>
            </a:r>
            <a:r>
              <a:rPr lang="el-GR" dirty="0">
                <a:latin typeface="Courier New" panose="02070309020205020404" pitchFamily="49" charset="0"/>
                <a:cs typeface="Courier New" panose="02070309020205020404" pitchFamily="49" charset="0"/>
              </a:rPr>
              <a:t> </a:t>
            </a:r>
            <a:r>
              <a:rPr lang="el-GR" dirty="0"/>
              <a:t>ή άλλες στήλες με ταυτόχρονη χρήση </a:t>
            </a:r>
          </a:p>
          <a:p>
            <a:pPr marL="0" indent="0">
              <a:buNone/>
            </a:pPr>
            <a:r>
              <a:rPr lang="el-GR" dirty="0"/>
              <a:t>     (</a:t>
            </a:r>
            <a:r>
              <a:rPr lang="el-GR" dirty="0" err="1"/>
              <a:t>ομαδοποιητικών</a:t>
            </a:r>
            <a:r>
              <a:rPr lang="el-GR" dirty="0"/>
              <a:t>, αθροιστικών) συναρτήσεων </a:t>
            </a:r>
          </a:p>
          <a:p>
            <a:pPr marL="0" indent="0">
              <a:buNone/>
            </a:pPr>
            <a:r>
              <a:rPr lang="en-US" dirty="0">
                <a:latin typeface="Courier New" panose="02070309020205020404" pitchFamily="49" charset="0"/>
                <a:cs typeface="Courier New" panose="02070309020205020404" pitchFamily="49" charset="0"/>
              </a:rPr>
              <a:t>ORDER BY</a:t>
            </a:r>
            <a:r>
              <a:rPr lang="el-GR" dirty="0">
                <a:latin typeface="Courier New" panose="02070309020205020404" pitchFamily="49" charset="0"/>
                <a:cs typeface="Courier New" panose="02070309020205020404" pitchFamily="49" charset="0"/>
              </a:rPr>
              <a:t> </a:t>
            </a:r>
            <a:r>
              <a:rPr lang="el-GR" dirty="0"/>
              <a:t>κριτήρια ταξινόμησης;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24128727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lvl="0">
              <a:spcBef>
                <a:spcPts val="2400"/>
              </a:spcBef>
            </a:pPr>
            <a:r>
              <a:rPr lang="en-US" sz="2800" dirty="0" smtClean="0"/>
              <a:t>Oracle INNER JOIN (or simple join)</a:t>
            </a:r>
            <a:r>
              <a:rPr lang="el-GR" sz="2800" dirty="0" smtClean="0"/>
              <a:t>.</a:t>
            </a:r>
          </a:p>
          <a:p>
            <a:pPr lvl="0">
              <a:spcBef>
                <a:spcPts val="2400"/>
              </a:spcBef>
            </a:pPr>
            <a:r>
              <a:rPr lang="en-US" sz="2800" dirty="0" smtClean="0"/>
              <a:t>Oracle </a:t>
            </a:r>
            <a:r>
              <a:rPr lang="en-US" sz="2800" dirty="0" smtClean="0"/>
              <a:t>LEFT OUTER JOIN (or LEFT JOIN</a:t>
            </a:r>
            <a:r>
              <a:rPr lang="en-US" sz="2800" dirty="0" smtClean="0"/>
              <a:t>)</a:t>
            </a:r>
            <a:r>
              <a:rPr lang="el-GR" sz="2800" dirty="0" smtClean="0"/>
              <a:t>.</a:t>
            </a:r>
            <a:endParaRPr lang="el-GR" sz="2800" dirty="0" smtClean="0"/>
          </a:p>
          <a:p>
            <a:pPr lvl="0">
              <a:spcBef>
                <a:spcPts val="2400"/>
              </a:spcBef>
            </a:pPr>
            <a:r>
              <a:rPr lang="en-US" sz="2800" dirty="0" smtClean="0"/>
              <a:t>Oracle RIGHT OUTER JOIN (or RIGHT JOIN</a:t>
            </a:r>
            <a:r>
              <a:rPr lang="en-US" sz="2800" dirty="0" smtClean="0"/>
              <a:t>)</a:t>
            </a:r>
            <a:r>
              <a:rPr lang="el-GR" sz="2800" dirty="0" smtClean="0"/>
              <a:t>.</a:t>
            </a:r>
            <a:endParaRPr lang="el-GR" sz="2800" dirty="0" smtClean="0"/>
          </a:p>
          <a:p>
            <a:pPr lvl="0">
              <a:spcBef>
                <a:spcPts val="2400"/>
              </a:spcBef>
            </a:pPr>
            <a:r>
              <a:rPr lang="en-US" sz="2800" dirty="0" smtClean="0"/>
              <a:t>Oracle FULL OUTER JOIN (or FULL JOIN</a:t>
            </a:r>
            <a:r>
              <a:rPr lang="en-US" sz="2800" dirty="0" smtClean="0"/>
              <a:t>)</a:t>
            </a:r>
            <a:r>
              <a:rPr lang="el-GR" sz="2800" dirty="0" smtClean="0"/>
              <a:t>.</a:t>
            </a:r>
            <a:endParaRPr lang="el-GR" dirty="0"/>
          </a:p>
        </p:txBody>
      </p:sp>
      <p:sp>
        <p:nvSpPr>
          <p:cNvPr id="4" name="3 - Τίτλος"/>
          <p:cNvSpPr>
            <a:spLocks noGrp="1"/>
          </p:cNvSpPr>
          <p:nvPr>
            <p:ph type="title"/>
          </p:nvPr>
        </p:nvSpPr>
        <p:spPr/>
        <p:txBody>
          <a:bodyPr/>
          <a:lstStyle/>
          <a:p>
            <a:r>
              <a:rPr lang="en-US" dirty="0" smtClean="0">
                <a:ea typeface="+mn-ea"/>
                <a:cs typeface="+mn-cs"/>
              </a:rPr>
              <a:t>Oracle/PLSQL: Joins</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l-GR" altLang="el-GR" dirty="0" smtClean="0"/>
              <a:t>Περιορισμοί - </a:t>
            </a:r>
            <a:r>
              <a:rPr lang="en-US" altLang="el-GR" dirty="0" smtClean="0"/>
              <a:t>Constraints</a:t>
            </a:r>
            <a:endParaRPr lang="el-GR" altLang="el-GR" dirty="0" smtClean="0"/>
          </a:p>
        </p:txBody>
      </p:sp>
      <p:sp>
        <p:nvSpPr>
          <p:cNvPr id="32771" name="Subtitle 2"/>
          <p:cNvSpPr>
            <a:spLocks noGrp="1"/>
          </p:cNvSpPr>
          <p:nvPr>
            <p:ph idx="1"/>
          </p:nvPr>
        </p:nvSpPr>
        <p:spPr/>
        <p:txBody>
          <a:bodyPr>
            <a:normAutofit/>
          </a:bodyPr>
          <a:lstStyle/>
          <a:p>
            <a:pPr marL="0" indent="0" algn="l">
              <a:buNone/>
            </a:pPr>
            <a:r>
              <a:rPr lang="en-US" altLang="el-GR" sz="1600" dirty="0" smtClean="0">
                <a:latin typeface="Courier New" panose="02070309020205020404" pitchFamily="49" charset="0"/>
                <a:cs typeface="Courier New" panose="02070309020205020404" pitchFamily="49" charset="0"/>
              </a:rPr>
              <a:t>CREATE TABLE account(</a:t>
            </a:r>
            <a:r>
              <a:rPr lang="en-US" altLang="el-GR" sz="1600" dirty="0" err="1" smtClean="0">
                <a:latin typeface="Courier New" panose="02070309020205020404" pitchFamily="49" charset="0"/>
                <a:cs typeface="Courier New" panose="02070309020205020404" pitchFamily="49" charset="0"/>
              </a:rPr>
              <a:t>accno</a:t>
            </a:r>
            <a:r>
              <a:rPr lang="en-US" altLang="el-GR" sz="1600" dirty="0" smtClean="0">
                <a:latin typeface="Courier New" panose="02070309020205020404" pitchFamily="49" charset="0"/>
                <a:cs typeface="Courier New" panose="02070309020205020404" pitchFamily="49" charset="0"/>
              </a:rPr>
              <a:t> NUMBER NOT NULL, </a:t>
            </a:r>
          </a:p>
          <a:p>
            <a:pPr marL="0" indent="0" algn="l">
              <a:buNone/>
            </a:pPr>
            <a:r>
              <a:rPr lang="en-US" altLang="el-GR" sz="1600" dirty="0" smtClean="0">
                <a:latin typeface="Courier New" panose="02070309020205020404" pitchFamily="49" charset="0"/>
                <a:cs typeface="Courier New" panose="02070309020205020404" pitchFamily="49" charset="0"/>
              </a:rPr>
              <a:t>          balance NUMBER, </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CHAR(20), </a:t>
            </a:r>
          </a:p>
          <a:p>
            <a:pPr marL="0" indent="0" algn="l">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type CHAR(1) CHECK (type=</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D</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 OR type=</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C</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a:t>
            </a:r>
          </a:p>
          <a:p>
            <a:pPr marL="0" indent="0" algn="l">
              <a:buNone/>
            </a:pPr>
            <a:endParaRPr lang="el-GR" altLang="el-GR" sz="1600" dirty="0" smtClean="0">
              <a:latin typeface="Courier New" panose="02070309020205020404" pitchFamily="49" charset="0"/>
              <a:cs typeface="Courier New" panose="02070309020205020404" pitchFamily="49" charset="0"/>
            </a:endParaRPr>
          </a:p>
          <a:p>
            <a:pPr marL="0" indent="0" algn="l">
              <a:buNone/>
            </a:pPr>
            <a:r>
              <a:rPr lang="el-GR" altLang="el-GR" sz="1600" dirty="0" smtClean="0">
                <a:latin typeface="Courier New" panose="02070309020205020404" pitchFamily="49" charset="0"/>
                <a:cs typeface="Courier New" panose="02070309020205020404" pitchFamily="49" charset="0"/>
              </a:rPr>
              <a:t>Εναλλακτικά </a:t>
            </a:r>
            <a:endParaRPr lang="en-US"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ADD</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CONSTRAINT type _constraint CHECK (type=‘D’ OR type=‘C’);</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ADD</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CONSTRAINT </a:t>
            </a:r>
            <a:r>
              <a:rPr lang="en-US" altLang="el-GR" sz="1600" dirty="0" err="1" smtClean="0">
                <a:latin typeface="Courier New" panose="02070309020205020404" pitchFamily="49" charset="0"/>
                <a:cs typeface="Courier New" panose="02070309020205020404" pitchFamily="49" charset="0"/>
              </a:rPr>
              <a:t>PrimaryKey_constraint</a:t>
            </a:r>
            <a:r>
              <a:rPr lang="en-US" altLang="el-GR" sz="1600" dirty="0" smtClean="0">
                <a:latin typeface="Courier New" panose="02070309020205020404" pitchFamily="49" charset="0"/>
                <a:cs typeface="Courier New" panose="02070309020205020404" pitchFamily="49" charset="0"/>
              </a:rPr>
              <a:t> PRIMARY KY(</a:t>
            </a:r>
            <a:r>
              <a:rPr lang="en-US" altLang="el-GR" sz="1600" dirty="0" err="1" smtClean="0">
                <a:latin typeface="Courier New" panose="02070309020205020404" pitchFamily="49" charset="0"/>
                <a:cs typeface="Courier New" panose="02070309020205020404" pitchFamily="49" charset="0"/>
              </a:rPr>
              <a:t>accno</a:t>
            </a:r>
            <a:r>
              <a:rPr lang="en-US" altLang="el-GR" sz="1600" dirty="0" smtClean="0">
                <a:latin typeface="Courier New" panose="02070309020205020404" pitchFamily="49" charset="0"/>
                <a:cs typeface="Courier New" panose="02070309020205020404" pitchFamily="49" charset="0"/>
              </a:rPr>
              <a:t>)); </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ADD (FOREIGN KEY(</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REFERENCES bank(</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a:t>
            </a: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MODIFY CONSTRAINT </a:t>
            </a:r>
            <a:r>
              <a:rPr lang="el-GR" altLang="el-GR" sz="1600" dirty="0" smtClean="0">
                <a:latin typeface="Courier New" panose="02070309020205020404" pitchFamily="49" charset="0"/>
                <a:cs typeface="Courier New" panose="02070309020205020404" pitchFamily="49" charset="0"/>
              </a:rPr>
              <a:t> </a:t>
            </a:r>
            <a:r>
              <a:rPr lang="en-US" altLang="el-GR" sz="1600" dirty="0" err="1" smtClean="0">
                <a:latin typeface="Courier New" panose="02070309020205020404" pitchFamily="49" charset="0"/>
                <a:cs typeface="Courier New" panose="02070309020205020404" pitchFamily="49" charset="0"/>
              </a:rPr>
              <a:t>type_constraint</a:t>
            </a:r>
            <a:r>
              <a:rPr lang="en-US" altLang="el-GR" sz="1600" dirty="0" smtClean="0">
                <a:latin typeface="Courier New" panose="02070309020205020404" pitchFamily="49" charset="0"/>
                <a:cs typeface="Courier New" panose="02070309020205020404" pitchFamily="49" charset="0"/>
              </a:rPr>
              <a:t> </a:t>
            </a:r>
          </a:p>
          <a:p>
            <a:pPr marL="0" indent="0" algn="l">
              <a:buNone/>
            </a:pPr>
            <a:r>
              <a:rPr lang="en-US" altLang="el-GR" sz="1600" dirty="0" smtClean="0">
                <a:latin typeface="Courier New" panose="02070309020205020404" pitchFamily="49" charset="0"/>
                <a:cs typeface="Courier New" panose="02070309020205020404" pitchFamily="49" charset="0"/>
              </a:rPr>
              <a:t>                CHECK (type=‘D’ OR type=‘C’ OR type=‘S’);</a:t>
            </a:r>
          </a:p>
          <a:p>
            <a:pPr marL="0" indent="0" algn="l">
              <a:buNone/>
            </a:pPr>
            <a:r>
              <a:rPr lang="en-US" altLang="el-GR" sz="1600" dirty="0" smtClean="0">
                <a:latin typeface="Courier New" panose="02070309020205020404" pitchFamily="49" charset="0"/>
                <a:cs typeface="Courier New" panose="02070309020205020404" pitchFamily="49" charset="0"/>
              </a:rPr>
              <a:t>ALTER TABLE account DROP CONSTRAINT </a:t>
            </a:r>
            <a:r>
              <a:rPr lang="el-GR" altLang="el-GR" sz="1600" dirty="0" smtClean="0">
                <a:latin typeface="Courier New" panose="02070309020205020404" pitchFamily="49" charset="0"/>
                <a:cs typeface="Courier New" panose="02070309020205020404" pitchFamily="49" charset="0"/>
              </a:rPr>
              <a:t> </a:t>
            </a:r>
            <a:r>
              <a:rPr lang="en-US" altLang="el-GR" sz="1600" dirty="0" err="1" smtClean="0">
                <a:latin typeface="Courier New" panose="02070309020205020404" pitchFamily="49" charset="0"/>
                <a:cs typeface="Courier New" panose="02070309020205020404" pitchFamily="49" charset="0"/>
              </a:rPr>
              <a:t>type_constraint</a:t>
            </a:r>
            <a:r>
              <a:rPr lang="en-US" altLang="el-GR" sz="1600" dirty="0" smtClean="0">
                <a:latin typeface="Courier New" panose="02070309020205020404" pitchFamily="49" charset="0"/>
                <a:cs typeface="Courier New" panose="02070309020205020404" pitchFamily="49" charset="0"/>
              </a:rPr>
              <a:t>;</a:t>
            </a:r>
          </a:p>
          <a:p>
            <a:pPr marL="0" indent="0">
              <a:buNone/>
            </a:pPr>
            <a:endParaRPr lang="en-US" altLang="el-GR" sz="1600" dirty="0" smtClean="0">
              <a:latin typeface="Courier New" panose="02070309020205020404" pitchFamily="49" charset="0"/>
              <a:cs typeface="Courier New" panose="02070309020205020404" pitchFamily="49" charset="0"/>
            </a:endParaRPr>
          </a:p>
          <a:p>
            <a:pPr marL="0" indent="0">
              <a:buNone/>
            </a:pPr>
            <a:endParaRPr lang="el-GR" altLang="el-GR" sz="1600" dirty="0" smtClean="0">
              <a:latin typeface="Courier New" panose="02070309020205020404" pitchFamily="49" charset="0"/>
              <a:cs typeface="Courier New" panose="02070309020205020404" pitchFamily="49"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l-GR" dirty="0" smtClean="0"/>
              <a:t> </a:t>
            </a:r>
            <a:r>
              <a:rPr lang="el-GR" altLang="el-GR" dirty="0" smtClean="0"/>
              <a:t>Μετάπτωση</a:t>
            </a:r>
            <a:r>
              <a:rPr lang="en-US" altLang="el-GR" dirty="0" smtClean="0"/>
              <a:t> (ORACLE)</a:t>
            </a:r>
            <a:r>
              <a:rPr lang="el-GR" altLang="el-GR" dirty="0" smtClean="0"/>
              <a:t> </a:t>
            </a:r>
          </a:p>
        </p:txBody>
      </p:sp>
      <p:sp>
        <p:nvSpPr>
          <p:cNvPr id="33795" name="Subtitle 2"/>
          <p:cNvSpPr>
            <a:spLocks noGrp="1"/>
          </p:cNvSpPr>
          <p:nvPr>
            <p:ph idx="1"/>
          </p:nvPr>
        </p:nvSpPr>
        <p:spPr/>
        <p:txBody>
          <a:bodyPr>
            <a:normAutofit/>
          </a:bodyPr>
          <a:lstStyle/>
          <a:p>
            <a:pPr marL="0" indent="0" algn="l">
              <a:buNone/>
            </a:pPr>
            <a:r>
              <a:rPr lang="el-GR" altLang="el-GR" sz="1800" dirty="0" smtClean="0">
                <a:latin typeface="Courier New" panose="02070309020205020404" pitchFamily="49" charset="0"/>
                <a:cs typeface="Courier New" panose="02070309020205020404" pitchFamily="49" charset="0"/>
              </a:rPr>
              <a:t>Συνάρτηση </a:t>
            </a:r>
            <a:r>
              <a:rPr lang="en-US" altLang="el-GR" sz="1800" dirty="0" smtClean="0">
                <a:latin typeface="Courier New" panose="02070309020205020404" pitchFamily="49" charset="0"/>
                <a:cs typeface="Courier New" panose="02070309020205020404" pitchFamily="49" charset="0"/>
              </a:rPr>
              <a:t>DECODE</a:t>
            </a:r>
          </a:p>
          <a:p>
            <a:pPr marL="0" indent="0" algn="l">
              <a:buNone/>
            </a:pPr>
            <a:r>
              <a:rPr lang="en-US" altLang="el-GR" sz="1800" dirty="0" smtClean="0">
                <a:latin typeface="Courier New" panose="02070309020205020404" pitchFamily="49" charset="0"/>
                <a:cs typeface="Courier New" panose="02070309020205020404" pitchFamily="49" charset="0"/>
              </a:rPr>
              <a:t>SELECT </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DECODE(</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'ACCOUNTING', '</a:t>
            </a:r>
            <a:r>
              <a:rPr lang="el-GR" altLang="el-GR" sz="1800" dirty="0" smtClean="0">
                <a:latin typeface="Courier New" panose="02070309020205020404" pitchFamily="49" charset="0"/>
                <a:cs typeface="Courier New" panose="02070309020205020404" pitchFamily="49" charset="0"/>
              </a:rPr>
              <a:t>ΛΟΓΙΣΤΗΡΙΟ',</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RESEARCH',  '</a:t>
            </a:r>
            <a:r>
              <a:rPr lang="el-GR" altLang="el-GR" sz="1800" dirty="0" smtClean="0">
                <a:latin typeface="Courier New" panose="02070309020205020404" pitchFamily="49" charset="0"/>
                <a:cs typeface="Courier New" panose="02070309020205020404" pitchFamily="49" charset="0"/>
              </a:rPr>
              <a:t>ΕΡΕΥΝΑ',</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SALES', '</a:t>
            </a:r>
            <a:r>
              <a:rPr lang="el-GR" altLang="el-GR" sz="1800" dirty="0" smtClean="0">
                <a:latin typeface="Courier New" panose="02070309020205020404" pitchFamily="49" charset="0"/>
                <a:cs typeface="Courier New" panose="02070309020205020404" pitchFamily="49" charset="0"/>
              </a:rPr>
              <a:t>ΠΩΛΗΣΕΙΣ',</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OPERATIONS', '</a:t>
            </a:r>
            <a:r>
              <a:rPr lang="el-GR" altLang="el-GR" sz="1800" dirty="0" smtClean="0">
                <a:latin typeface="Courier New" panose="02070309020205020404" pitchFamily="49" charset="0"/>
                <a:cs typeface="Courier New" panose="02070309020205020404" pitchFamily="49" charset="0"/>
              </a:rPr>
              <a:t>ΥΠΟΣΤΗΡΙΞΗ',</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'ΑΛΛΟ ΤΜΗΜΑ' )</a:t>
            </a:r>
          </a:p>
          <a:p>
            <a:pPr marL="0" indent="0" algn="l">
              <a:buNone/>
            </a:pPr>
            <a:r>
              <a:rPr lang="en-US" altLang="el-GR" sz="1800" dirty="0" smtClean="0">
                <a:latin typeface="Courier New" panose="02070309020205020404" pitchFamily="49" charset="0"/>
                <a:cs typeface="Courier New" panose="02070309020205020404" pitchFamily="49" charset="0"/>
              </a:rPr>
              <a:t>FROM </a:t>
            </a:r>
            <a:r>
              <a:rPr lang="en-US" altLang="el-GR" sz="1800" dirty="0" err="1" smtClean="0">
                <a:latin typeface="Courier New" panose="02070309020205020404" pitchFamily="49" charset="0"/>
                <a:cs typeface="Courier New" panose="02070309020205020404" pitchFamily="49" charset="0"/>
              </a:rPr>
              <a:t>Dept</a:t>
            </a:r>
            <a:r>
              <a:rPr lang="en-US" altLang="el-GR" sz="1800" dirty="0" smtClean="0">
                <a:latin typeface="Courier New" panose="02070309020205020404" pitchFamily="49" charset="0"/>
                <a:cs typeface="Courier New" panose="02070309020205020404" pitchFamily="49" charset="0"/>
              </a:rPr>
              <a:t>;</a:t>
            </a:r>
          </a:p>
          <a:p>
            <a:pPr marL="0" indent="0">
              <a:buNone/>
            </a:pPr>
            <a:endParaRPr lang="el-GR" altLang="el-GR" sz="40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25297224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l-GR" dirty="0" smtClean="0"/>
              <a:t> </a:t>
            </a:r>
            <a:r>
              <a:rPr lang="el-GR" altLang="el-GR" dirty="0" smtClean="0"/>
              <a:t>Μετάπτωση</a:t>
            </a:r>
            <a:r>
              <a:rPr lang="en-US" altLang="el-GR" dirty="0" smtClean="0"/>
              <a:t> (ORACLE)</a:t>
            </a:r>
            <a:r>
              <a:rPr lang="el-GR" altLang="el-GR" dirty="0" smtClean="0"/>
              <a:t> </a:t>
            </a:r>
          </a:p>
        </p:txBody>
      </p:sp>
      <p:sp>
        <p:nvSpPr>
          <p:cNvPr id="33795" name="Subtitle 2"/>
          <p:cNvSpPr>
            <a:spLocks noGrp="1"/>
          </p:cNvSpPr>
          <p:nvPr>
            <p:ph idx="1"/>
          </p:nvPr>
        </p:nvSpPr>
        <p:spPr/>
        <p:txBody>
          <a:bodyPr>
            <a:normAutofit/>
          </a:bodyPr>
          <a:lstStyle/>
          <a:p>
            <a:pPr marL="0" indent="0" algn="l">
              <a:buNone/>
            </a:pPr>
            <a:r>
              <a:rPr lang="el-GR" altLang="el-GR" sz="2000" dirty="0" smtClean="0"/>
              <a:t>Η συνάρτηση αυτή μπορεί να μας δώσει πολλές λύσεις και σε πολλά προβλήματα αναδιοργάνωσης της βάσης. Ακολουθεί παράδειγμα δημιουργίας νέου πίνακα και αυτόματη μεταγραφή των στοιχείων από τον παλιό. </a:t>
            </a:r>
          </a:p>
          <a:p>
            <a:pPr marL="0" indent="0" algn="l">
              <a:buNone/>
            </a:pPr>
            <a:r>
              <a:rPr lang="en-US" altLang="el-GR" sz="1800" dirty="0" smtClean="0">
                <a:latin typeface="Courier New" panose="02070309020205020404" pitchFamily="49" charset="0"/>
                <a:cs typeface="Courier New" panose="02070309020205020404" pitchFamily="49" charset="0"/>
              </a:rPr>
              <a:t>CREATE TABLE </a:t>
            </a:r>
            <a:r>
              <a:rPr lang="en-US" altLang="el-GR" sz="1800" dirty="0" err="1" smtClean="0">
                <a:latin typeface="Courier New" panose="02070309020205020404" pitchFamily="49" charset="0"/>
                <a:cs typeface="Courier New" panose="02070309020205020404" pitchFamily="49" charset="0"/>
              </a:rPr>
              <a:t>New_Dept</a:t>
            </a:r>
            <a:r>
              <a:rPr lang="en-US" altLang="el-GR" sz="1800" dirty="0" smtClean="0">
                <a:latin typeface="Courier New" panose="02070309020205020404" pitchFamily="49" charset="0"/>
                <a:cs typeface="Courier New" panose="02070309020205020404" pitchFamily="49" charset="0"/>
              </a:rPr>
              <a:t> (….);</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US" altLang="el-GR" sz="1800" dirty="0" smtClean="0">
                <a:latin typeface="Courier New" panose="02070309020205020404" pitchFamily="49" charset="0"/>
                <a:cs typeface="Courier New" panose="02070309020205020404" pitchFamily="49" charset="0"/>
              </a:rPr>
              <a:t>INSERT INTO </a:t>
            </a:r>
            <a:r>
              <a:rPr lang="en-US" altLang="el-GR" sz="1800" dirty="0" err="1" smtClean="0">
                <a:latin typeface="Courier New" panose="02070309020205020404" pitchFamily="49" charset="0"/>
                <a:cs typeface="Courier New" panose="02070309020205020404" pitchFamily="49" charset="0"/>
              </a:rPr>
              <a:t>New_Dept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    SELECT </a:t>
            </a:r>
            <a:r>
              <a:rPr lang="en-US" altLang="el-GR" sz="1800" dirty="0" err="1" smtClean="0">
                <a:latin typeface="Courier New" panose="02070309020205020404" pitchFamily="49" charset="0"/>
                <a:cs typeface="Courier New" panose="02070309020205020404" pitchFamily="49" charset="0"/>
              </a:rPr>
              <a:t>deptno</a:t>
            </a:r>
            <a:r>
              <a:rPr lang="en-US" altLang="el-GR" sz="1800" dirty="0" smtClean="0">
                <a:latin typeface="Courier New" panose="02070309020205020404" pitchFamily="49" charset="0"/>
                <a:cs typeface="Courier New" panose="02070309020205020404" pitchFamily="49" charset="0"/>
              </a:rPr>
              <a:t> , decode(</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 loc FROM Dept; </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US" altLang="el-GR" sz="1800" dirty="0" smtClean="0"/>
              <a:t> </a:t>
            </a:r>
            <a:endParaRPr lang="el-GR" altLang="el-GR" sz="1800" dirty="0" smtClean="0"/>
          </a:p>
          <a:p>
            <a:pPr marL="0" indent="0" algn="l">
              <a:buNone/>
            </a:pPr>
            <a:r>
              <a:rPr lang="el-GR" altLang="el-GR" sz="1800" b="1" dirty="0" smtClean="0"/>
              <a:t>Διαφέρουν οι παρακάτω εντολές; Γιατί;</a:t>
            </a:r>
            <a:endParaRPr lang="el-GR" altLang="el-GR" sz="1800" dirty="0" smtClean="0"/>
          </a:p>
          <a:p>
            <a:pPr marL="0" indent="0" algn="l">
              <a:buNone/>
            </a:pPr>
            <a:r>
              <a:rPr lang="en-GB" altLang="el-GR" sz="1800" dirty="0" smtClean="0">
                <a:latin typeface="Courier New" panose="02070309020205020404" pitchFamily="49" charset="0"/>
                <a:cs typeface="Courier New" panose="02070309020205020404" pitchFamily="49" charset="0"/>
              </a:rPr>
              <a:t>select SUM(</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 COUNT(</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select AVG(</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select SUM(</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 COUNT(*)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 </a:t>
            </a:r>
            <a:endParaRPr lang="el-GR" altLang="el-GR" sz="1800" dirty="0" smtClean="0">
              <a:latin typeface="Courier New" panose="02070309020205020404" pitchFamily="49" charset="0"/>
              <a:cs typeface="Courier New" panose="02070309020205020404" pitchFamily="49" charset="0"/>
            </a:endParaRPr>
          </a:p>
          <a:p>
            <a:pPr marL="0" indent="0">
              <a:buNone/>
            </a:pPr>
            <a:endParaRPr lang="el-GR" altLang="el-GR" sz="40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571768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30366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a:t>
            </a:r>
            <a:r>
              <a:rPr lang="en-US" sz="2000" dirty="0"/>
              <a:t>I (</a:t>
            </a:r>
            <a:r>
              <a:rPr lang="el-GR" sz="2000" dirty="0"/>
              <a:t>Θ). Ενότητα 9: </a:t>
            </a:r>
            <a:r>
              <a:rPr lang="el-GR" sz="2000" dirty="0" err="1"/>
              <a:t>Yλοποίηση</a:t>
            </a:r>
            <a:r>
              <a:rPr lang="el-GR" sz="2000" dirty="0"/>
              <a:t> σχεσιακών βάσεων δεδομένων - Σύνθετες εντολές </a:t>
            </a:r>
            <a:r>
              <a:rPr lang="el-GR" sz="2000" dirty="0" smtClean="0"/>
              <a:t>SQL».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9611037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7481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Μία κάπως σύνθετη </a:t>
            </a:r>
            <a:r>
              <a:rPr lang="el-GR" dirty="0" smtClean="0"/>
              <a:t>εντολή</a:t>
            </a:r>
            <a:r>
              <a:rPr lang="en-US" dirty="0" smtClean="0"/>
              <a:t> (oracle)</a:t>
            </a:r>
            <a:endParaRPr lang="el-GR" dirty="0"/>
          </a:p>
        </p:txBody>
      </p:sp>
      <p:sp>
        <p:nvSpPr>
          <p:cNvPr id="3" name="Content Placeholder 2"/>
          <p:cNvSpPr>
            <a:spLocks noGrp="1"/>
          </p:cNvSpPr>
          <p:nvPr>
            <p:ph idx="1"/>
          </p:nvPr>
        </p:nvSpPr>
        <p:spPr>
          <a:xfrm>
            <a:off x="457200" y="1196752"/>
            <a:ext cx="8507288" cy="5040560"/>
          </a:xfrm>
        </p:spPr>
        <p:txBody>
          <a:bodyPr>
            <a:normAutofit/>
          </a:bodyPr>
          <a:lstStyle/>
          <a:p>
            <a:pPr marL="0" indent="0">
              <a:buNone/>
            </a:pPr>
            <a:r>
              <a:rPr lang="en-US" sz="2200" dirty="0">
                <a:latin typeface="Courier New" panose="02070309020205020404" pitchFamily="49" charset="0"/>
                <a:cs typeface="Courier New" panose="02070309020205020404" pitchFamily="49" charset="0"/>
              </a:rPr>
              <a:t>SELECT </a:t>
            </a:r>
            <a:r>
              <a:rPr lang="en-US" sz="2200" dirty="0" err="1">
                <a:latin typeface="Courier New" panose="02070309020205020404" pitchFamily="49" charset="0"/>
                <a:cs typeface="Courier New" panose="02070309020205020404" pitchFamily="49" charset="0"/>
              </a:rPr>
              <a:t>ename</a:t>
            </a:r>
            <a:r>
              <a:rPr lang="el-GR" sz="2200" dirty="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job</a:t>
            </a:r>
            <a:r>
              <a:rPr lang="el-GR"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FROM </a:t>
            </a:r>
            <a:r>
              <a:rPr lang="en-US" sz="2200" dirty="0" err="1">
                <a:latin typeface="Courier New" panose="02070309020205020404" pitchFamily="49" charset="0"/>
                <a:cs typeface="Courier New" panose="02070309020205020404" pitchFamily="49" charset="0"/>
              </a:rPr>
              <a:t>scoEMP</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WHERE (job IN ('ANALYST', 'PROGRAMMER', ‘CLERK’))</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&gt;= 1300 OR </a:t>
            </a:r>
            <a:r>
              <a:rPr lang="en-US" sz="2200" dirty="0" err="1">
                <a:latin typeface="Courier New" panose="02070309020205020404" pitchFamily="49" charset="0"/>
                <a:cs typeface="Courier New" panose="02070309020205020404" pitchFamily="49" charset="0"/>
              </a:rPr>
              <a:t>sal+NVL</a:t>
            </a:r>
            <a:r>
              <a:rPr lang="en-US" sz="2200" dirty="0">
                <a:latin typeface="Courier New" panose="02070309020205020404" pitchFamily="49" charset="0"/>
                <a:cs typeface="Courier New" panose="02070309020205020404" pitchFamily="49" charset="0"/>
              </a:rPr>
              <a:t>(comm,0) &gt;= 1500)</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LIKE ‘%ES’</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hiredate</a:t>
            </a:r>
            <a:r>
              <a:rPr lang="en-US" sz="2200" dirty="0">
                <a:latin typeface="Courier New" panose="02070309020205020404" pitchFamily="49" charset="0"/>
                <a:cs typeface="Courier New" panose="02070309020205020404" pitchFamily="49" charset="0"/>
              </a:rPr>
              <a:t> BETWEEN ‘</a:t>
            </a:r>
            <a:r>
              <a:rPr lang="en-US" sz="2200" dirty="0" smtClean="0">
                <a:latin typeface="Courier New" panose="02070309020205020404" pitchFamily="49" charset="0"/>
                <a:cs typeface="Courier New" panose="02070309020205020404" pitchFamily="49" charset="0"/>
              </a:rPr>
              <a:t>01/01/19</a:t>
            </a:r>
            <a:r>
              <a:rPr lang="en-GB" sz="2200" dirty="0" smtClean="0">
                <a:latin typeface="Courier New" panose="02070309020205020404" pitchFamily="49" charset="0"/>
                <a:cs typeface="Courier New" panose="02070309020205020404" pitchFamily="49" charset="0"/>
              </a:rPr>
              <a:t>70</a:t>
            </a:r>
            <a:r>
              <a:rPr lang="en-US" sz="2200" dirty="0">
                <a:latin typeface="Courier New" panose="02070309020205020404" pitchFamily="49" charset="0"/>
                <a:cs typeface="Courier New" panose="02070309020205020404" pitchFamily="49" charset="0"/>
              </a:rPr>
              <a:t>’ AND ‘</a:t>
            </a:r>
            <a:r>
              <a:rPr lang="en-US" sz="2200" dirty="0" smtClean="0">
                <a:latin typeface="Courier New" panose="02070309020205020404" pitchFamily="49" charset="0"/>
                <a:cs typeface="Courier New" panose="02070309020205020404" pitchFamily="49" charset="0"/>
              </a:rPr>
              <a:t>31/12/19</a:t>
            </a:r>
            <a:r>
              <a:rPr lang="en-GB" sz="2200" dirty="0" smtClean="0">
                <a:latin typeface="Courier New" panose="02070309020205020404" pitchFamily="49" charset="0"/>
                <a:cs typeface="Courier New" panose="02070309020205020404" pitchFamily="49" charset="0"/>
              </a:rPr>
              <a:t>89</a:t>
            </a:r>
            <a:r>
              <a:rPr lang="en-US" sz="2200" dirty="0">
                <a:latin typeface="Courier New" panose="02070309020205020404" pitchFamily="49" charset="0"/>
                <a:cs typeface="Courier New" panose="02070309020205020404" pitchFamily="49" charset="0"/>
              </a:rPr>
              <a:t>’</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ORDER BY job,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a:t>
            </a:r>
            <a:endParaRPr lang="el-GR" sz="22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9815853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Υποαναζήτηση</a:t>
            </a:r>
            <a:r>
              <a:rPr lang="el-GR" dirty="0"/>
              <a:t> φωλιασμένη σε </a:t>
            </a:r>
            <a:r>
              <a:rPr lang="el-GR" dirty="0" smtClean="0"/>
              <a:t>αναζήτηση</a:t>
            </a:r>
            <a:endParaRPr lang="el-GR" dirty="0"/>
          </a:p>
        </p:txBody>
      </p:sp>
      <p:sp>
        <p:nvSpPr>
          <p:cNvPr id="3" name="Content Placeholder 2"/>
          <p:cNvSpPr>
            <a:spLocks noGrp="1"/>
          </p:cNvSpPr>
          <p:nvPr>
            <p:ph idx="1"/>
          </p:nvPr>
        </p:nvSpPr>
        <p:spPr>
          <a:xfrm>
            <a:off x="457200" y="1196752"/>
            <a:ext cx="8229600" cy="5661248"/>
          </a:xfrm>
        </p:spPr>
        <p:txBody>
          <a:bodyPr>
            <a:normAutofit lnSpcReduction="10000"/>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ename</a:t>
            </a: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job</a:t>
            </a:r>
            <a:r>
              <a:rPr lang="el-GR"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a:t>
            </a:r>
            <a:r>
              <a:rPr lang="el-GR"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err="1">
                <a:latin typeface="Courier New" panose="02070309020205020404" pitchFamily="49" charset="0"/>
                <a:cs typeface="Courier New" panose="02070309020205020404" pitchFamily="49" charset="0"/>
              </a:rPr>
              <a:t>scoEMP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&gt; (SELECT MIN(</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FROM </a:t>
            </a:r>
            <a:r>
              <a:rPr lang="en-US" sz="2000" dirty="0" err="1">
                <a:latin typeface="Courier New" panose="02070309020205020404" pitchFamily="49" charset="0"/>
                <a:cs typeface="Courier New" panose="02070309020205020404" pitchFamily="49" charset="0"/>
              </a:rPr>
              <a:t>scoEMP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WHERE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IN (10, 20))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ORDER BY </a:t>
            </a:r>
            <a:r>
              <a:rPr lang="en-US" sz="2000" dirty="0" err="1">
                <a:latin typeface="Courier New" panose="02070309020205020404" pitchFamily="49" charset="0"/>
                <a:cs typeface="Courier New" panose="02070309020205020404" pitchFamily="49" charset="0"/>
              </a:rPr>
              <a:t>deptno</a:t>
            </a:r>
            <a:r>
              <a:rPr lang="en-GB"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GB"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l-GR" sz="2400" dirty="0" smtClean="0"/>
              <a:t>Η </a:t>
            </a:r>
            <a:r>
              <a:rPr lang="el-GR" sz="2400" dirty="0" err="1"/>
              <a:t>υποπρόταση</a:t>
            </a:r>
            <a:r>
              <a:rPr lang="el-GR" sz="2400" dirty="0"/>
              <a:t> </a:t>
            </a:r>
            <a:r>
              <a:rPr lang="en-US" sz="2000" dirty="0">
                <a:latin typeface="Courier New" panose="02070309020205020404" pitchFamily="49" charset="0"/>
                <a:cs typeface="Courier New" panose="02070309020205020404" pitchFamily="49" charset="0"/>
              </a:rPr>
              <a:t>SELECT MIN(</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FROM </a:t>
            </a:r>
            <a:r>
              <a:rPr lang="en-US" sz="2000" dirty="0" err="1">
                <a:latin typeface="Courier New" panose="02070309020205020404" pitchFamily="49" charset="0"/>
                <a:cs typeface="Courier New" panose="02070309020205020404" pitchFamily="49" charset="0"/>
              </a:rPr>
              <a:t>scoEMP</a:t>
            </a:r>
            <a:r>
              <a:rPr lang="en-US" sz="2000" dirty="0">
                <a:latin typeface="Courier New" panose="02070309020205020404" pitchFamily="49" charset="0"/>
                <a:cs typeface="Courier New" panose="02070309020205020404" pitchFamily="49" charset="0"/>
              </a:rPr>
              <a:t> WHERE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IN (10, 20)) </a:t>
            </a:r>
            <a:r>
              <a:rPr lang="el-GR" sz="2400" dirty="0"/>
              <a:t>έχει ως αποτέλεσμα</a:t>
            </a:r>
          </a:p>
          <a:p>
            <a:pPr marL="0" indent="0">
              <a:buNone/>
            </a:pPr>
            <a:endParaRPr lang="el-GR" sz="2400" dirty="0" smtClean="0"/>
          </a:p>
          <a:p>
            <a:pPr marL="0" indent="0">
              <a:buNone/>
            </a:pPr>
            <a:endParaRPr lang="el-GR" sz="2400" dirty="0"/>
          </a:p>
          <a:p>
            <a:pPr marL="0" indent="0">
              <a:buNone/>
            </a:pPr>
            <a:r>
              <a:rPr lang="el-GR" sz="2600" dirty="0" smtClean="0"/>
              <a:t>Επομένως </a:t>
            </a:r>
            <a:r>
              <a:rPr lang="el-GR" sz="2600" dirty="0"/>
              <a:t>η αρχική εκτελείται ως </a:t>
            </a:r>
          </a:p>
          <a:p>
            <a:pPr marL="0" indent="0">
              <a:buNone/>
            </a:pPr>
            <a:r>
              <a:rPr lang="en-US" sz="2200" dirty="0">
                <a:latin typeface="Courier New" panose="02070309020205020404" pitchFamily="49" charset="0"/>
                <a:cs typeface="Courier New" panose="02070309020205020404" pitchFamily="49" charset="0"/>
              </a:rPr>
              <a:t>SELECT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job,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deptno</a:t>
            </a:r>
            <a:r>
              <a:rPr lang="en-US" sz="2200" dirty="0">
                <a:latin typeface="Courier New" panose="02070309020205020404" pitchFamily="49" charset="0"/>
                <a:cs typeface="Courier New" panose="02070309020205020404" pitchFamily="49" charset="0"/>
              </a:rPr>
              <a:t> </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FROM </a:t>
            </a:r>
            <a:r>
              <a:rPr lang="en-US" sz="2200" dirty="0" err="1">
                <a:latin typeface="Courier New" panose="02070309020205020404" pitchFamily="49" charset="0"/>
                <a:cs typeface="Courier New" panose="02070309020205020404" pitchFamily="49" charset="0"/>
              </a:rPr>
              <a:t>scoEMP</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WHERE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&gt; </a:t>
            </a:r>
            <a:r>
              <a:rPr lang="en-GB" sz="2200" dirty="0">
                <a:latin typeface="Courier New" panose="02070309020205020404" pitchFamily="49" charset="0"/>
                <a:cs typeface="Courier New" panose="02070309020205020404" pitchFamily="49" charset="0"/>
              </a:rPr>
              <a:t>800</a:t>
            </a:r>
            <a:endParaRPr lang="el-GR" sz="2200" dirty="0">
              <a:latin typeface="Courier New" panose="02070309020205020404" pitchFamily="49" charset="0"/>
              <a:cs typeface="Courier New" panose="02070309020205020404" pitchFamily="49" charset="0"/>
            </a:endParaRPr>
          </a:p>
          <a:p>
            <a:pPr marL="0" indent="0">
              <a:buNone/>
            </a:pPr>
            <a:r>
              <a:rPr lang="el-GR" sz="2200" dirty="0">
                <a:latin typeface="Courier New" panose="02070309020205020404" pitchFamily="49" charset="0"/>
                <a:cs typeface="Courier New" panose="02070309020205020404" pitchFamily="49" charset="0"/>
              </a:rPr>
              <a:t>ORDER BY </a:t>
            </a:r>
            <a:r>
              <a:rPr lang="el-GR" sz="2200" dirty="0" err="1">
                <a:latin typeface="Courier New" panose="02070309020205020404" pitchFamily="49" charset="0"/>
                <a:cs typeface="Courier New" panose="02070309020205020404" pitchFamily="49" charset="0"/>
              </a:rPr>
              <a:t>deptno</a:t>
            </a:r>
            <a:r>
              <a:rPr lang="el-GR" sz="2200" dirty="0">
                <a:latin typeface="Courier New" panose="02070309020205020404" pitchFamily="49" charset="0"/>
                <a:cs typeface="Courier New" panose="02070309020205020404" pitchFamily="49" charset="0"/>
              </a:rPr>
              <a:t>, </a:t>
            </a:r>
            <a:r>
              <a:rPr lang="el-GR" sz="2200" dirty="0" err="1">
                <a:latin typeface="Courier New" panose="02070309020205020404" pitchFamily="49" charset="0"/>
                <a:cs typeface="Courier New" panose="02070309020205020404" pitchFamily="49" charset="0"/>
              </a:rPr>
              <a:t>ename</a:t>
            </a:r>
            <a:r>
              <a:rPr lang="el-GR" sz="2200" dirty="0" smtClean="0">
                <a:latin typeface="Courier New" panose="02070309020205020404" pitchFamily="49" charset="0"/>
                <a:cs typeface="Courier New" panose="02070309020205020404" pitchFamily="49" charset="0"/>
              </a:rPr>
              <a:t>;</a:t>
            </a:r>
            <a:endParaRPr lang="el-GR" sz="22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28868330"/>
              </p:ext>
            </p:extLst>
          </p:nvPr>
        </p:nvGraphicFramePr>
        <p:xfrm>
          <a:off x="539552" y="4077072"/>
          <a:ext cx="1368152" cy="578645"/>
        </p:xfrm>
        <a:graphic>
          <a:graphicData uri="http://schemas.openxmlformats.org/drawingml/2006/table">
            <a:tbl>
              <a:tblPr firstRow="1" firstCol="1" lastRow="1" lastCol="1" bandRow="1" bandCol="1">
                <a:tableStyleId>{69012ECD-51FC-41F1-AA8D-1B2483CD663E}</a:tableStyleId>
              </a:tblPr>
              <a:tblGrid>
                <a:gridCol w="1368152"/>
              </a:tblGrid>
              <a:tr h="304325">
                <a:tc>
                  <a:txBody>
                    <a:bodyPr/>
                    <a:lstStyle/>
                    <a:p>
                      <a:pPr>
                        <a:spcAft>
                          <a:spcPts val="0"/>
                        </a:spcAft>
                      </a:pPr>
                      <a:r>
                        <a:rPr lang="el-GR" sz="1800" dirty="0">
                          <a:effectLst/>
                        </a:rPr>
                        <a:t>ΜΙΝ(</a:t>
                      </a:r>
                      <a:r>
                        <a:rPr lang="en-US" sz="1800" dirty="0" smtClean="0">
                          <a:effectLst/>
                        </a:rPr>
                        <a:t>SAL</a:t>
                      </a:r>
                      <a:r>
                        <a:rPr lang="el-GR" sz="1800" dirty="0" smtClean="0">
                          <a:effectLst/>
                        </a:rPr>
                        <a:t>)</a:t>
                      </a:r>
                      <a:endParaRPr lang="el-GR" sz="1800" dirty="0">
                        <a:effectLst/>
                      </a:endParaRPr>
                    </a:p>
                  </a:txBody>
                  <a:tcPr marL="68580" marR="68580" marT="0" marB="0">
                    <a:solidFill>
                      <a:srgbClr val="004B82"/>
                    </a:solidFill>
                  </a:tcPr>
                </a:tc>
              </a:tr>
              <a:tr h="199731">
                <a:tc>
                  <a:txBody>
                    <a:bodyPr/>
                    <a:lstStyle/>
                    <a:p>
                      <a:pPr>
                        <a:spcAft>
                          <a:spcPts val="0"/>
                        </a:spcAft>
                      </a:pPr>
                      <a:r>
                        <a:rPr lang="en-US" sz="1800" dirty="0">
                          <a:effectLst/>
                        </a:rPr>
                        <a:t>800</a:t>
                      </a:r>
                      <a:endParaRPr lang="el-GR" sz="1800" dirty="0">
                        <a:effectLst/>
                        <a:latin typeface="Courier New"/>
                        <a:ea typeface="Times New Roman"/>
                        <a:cs typeface="Times New Roman"/>
                      </a:endParaRPr>
                    </a:p>
                  </a:txBody>
                  <a:tcPr marL="68580" marR="68580" marT="0" marB="0"/>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77605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Χρήση </a:t>
            </a:r>
            <a:r>
              <a:rPr lang="el-GR" dirty="0" err="1"/>
              <a:t>υποπρότασης</a:t>
            </a:r>
            <a:r>
              <a:rPr lang="el-GR" dirty="0"/>
              <a:t> </a:t>
            </a:r>
            <a:r>
              <a:rPr lang="en-US" dirty="0"/>
              <a:t>GROUP </a:t>
            </a:r>
            <a:r>
              <a:rPr lang="en-US" dirty="0" smtClean="0"/>
              <a:t>BY </a:t>
            </a:r>
            <a:r>
              <a:rPr lang="en-US" sz="3200" b="0" dirty="0" smtClean="0"/>
              <a:t>1/2</a:t>
            </a:r>
            <a:r>
              <a:rPr lang="en-US" dirty="0" smtClean="0"/>
              <a:t> </a:t>
            </a:r>
            <a:endParaRPr lang="el-GR" dirty="0"/>
          </a:p>
        </p:txBody>
      </p:sp>
      <p:sp>
        <p:nvSpPr>
          <p:cNvPr id="4" name="Content Placeholder 3"/>
          <p:cNvSpPr>
            <a:spLocks noGrp="1"/>
          </p:cNvSpPr>
          <p:nvPr>
            <p:ph idx="1"/>
          </p:nvPr>
        </p:nvSpPr>
        <p:spPr>
          <a:xfrm>
            <a:off x="457200" y="1196752"/>
            <a:ext cx="8686800" cy="1584176"/>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COUNT(*)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err="1">
                <a:latin typeface="Courier New" panose="02070309020205020404" pitchFamily="49" charset="0"/>
                <a:cs typeface="Courier New" panose="02070309020205020404" pitchFamily="49" charset="0"/>
              </a:rPr>
              <a:t>scoemp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GROUP BY DEPTNO;</a:t>
            </a:r>
            <a:endParaRPr lang="el-GR" sz="2000" dirty="0">
              <a:latin typeface="Courier New" panose="02070309020205020404" pitchFamily="49" charset="0"/>
              <a:cs typeface="Courier New" panose="02070309020205020404" pitchFamily="49" charset="0"/>
            </a:endParaRPr>
          </a:p>
          <a:p>
            <a:pPr marL="0" indent="0">
              <a:buNone/>
            </a:pPr>
            <a:r>
              <a:rPr lang="el-GR" sz="2000" dirty="0"/>
              <a:t>Ο παρακάτω πίνακας διαμερίζεται λόγω της </a:t>
            </a:r>
            <a:r>
              <a:rPr lang="el-GR" sz="2000" dirty="0" err="1"/>
              <a:t>υποπρότασης</a:t>
            </a:r>
            <a:r>
              <a:rPr lang="el-GR" sz="2000" dirty="0"/>
              <a:t> </a:t>
            </a:r>
            <a:r>
              <a:rPr lang="en-US" sz="2000" dirty="0"/>
              <a:t>GROUP BY DEPTNO</a:t>
            </a:r>
            <a:endParaRPr lang="el-GR" sz="2000" dirty="0"/>
          </a:p>
        </p:txBody>
      </p:sp>
      <p:graphicFrame>
        <p:nvGraphicFramePr>
          <p:cNvPr id="6" name="Table 5"/>
          <p:cNvGraphicFramePr>
            <a:graphicFrameLocks noGrp="1"/>
          </p:cNvGraphicFramePr>
          <p:nvPr>
            <p:extLst>
              <p:ext uri="{D42A27DB-BD31-4B8C-83A1-F6EECF244321}">
                <p14:modId xmlns:p14="http://schemas.microsoft.com/office/powerpoint/2010/main" val="1826685731"/>
              </p:ext>
            </p:extLst>
          </p:nvPr>
        </p:nvGraphicFramePr>
        <p:xfrm>
          <a:off x="179510" y="2708920"/>
          <a:ext cx="8784978" cy="3901440"/>
        </p:xfrm>
        <a:graphic>
          <a:graphicData uri="http://schemas.openxmlformats.org/drawingml/2006/table">
            <a:tbl>
              <a:tblPr firstRow="1">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err="1">
                          <a:effectLst/>
                          <a:latin typeface="+mn-lt"/>
                          <a:ea typeface="Times New Roman"/>
                          <a:cs typeface="Times New Roman"/>
                        </a:rPr>
                        <a:t>Empno</a:t>
                      </a:r>
                      <a:endParaRPr lang="el-GR" sz="16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Ename</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Job</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Mgr</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Hiredate</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Sal</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Comm.</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Deptno</a:t>
                      </a:r>
                      <a:endParaRPr lang="el-GR" sz="16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7369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SMITH</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7902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17/12/00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800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7499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ALLEN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20/02/01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1600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7521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WARD</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22/02/01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JONES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02/04/01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2975</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7654</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MARTIN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28/09/01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1400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7698</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BLAKE</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01/05/01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7782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CLARK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09/06/01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2450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7788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SCOTT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19/04/07</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KING</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PRESIDENT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17/11/01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7844</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TURNER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08/09/01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1500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7876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ADAMS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23/05/07</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1100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JAMES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950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FORD</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7934</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MILLER</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CLERK</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23/01/02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1300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10</a:t>
                      </a:r>
                      <a:endParaRPr lang="el-GR" sz="1600" dirty="0">
                        <a:effectLst/>
                        <a:latin typeface="+mn-lt"/>
                        <a:ea typeface="Times New Roman"/>
                        <a:cs typeface="Times New Roman"/>
                      </a:endParaRPr>
                    </a:p>
                  </a:txBody>
                  <a:tcPr marL="68580" marR="68580" marT="0" marB="0"/>
                </a:tc>
              </a:tr>
              <a:tr h="0">
                <a:tc>
                  <a:txBody>
                    <a:bodyPr/>
                    <a:lstStyle/>
                    <a:p>
                      <a:pPr>
                        <a:spcAft>
                          <a:spcPts val="0"/>
                        </a:spcAft>
                      </a:pPr>
                      <a:r>
                        <a:rPr lang="en-US" sz="1600" dirty="0" smtClean="0">
                          <a:effectLst/>
                          <a:latin typeface="+mn-lt"/>
                          <a:ea typeface="Times New Roman"/>
                          <a:cs typeface="Times New Roman"/>
                        </a:rPr>
                        <a:t>7999</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BATES</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ANALYST</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7782</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23/05/07</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1300</a:t>
                      </a:r>
                      <a:endParaRPr lang="el-GR" sz="1600" dirty="0">
                        <a:effectLst/>
                        <a:latin typeface="+mn-lt"/>
                        <a:ea typeface="Times New Roman"/>
                        <a:cs typeface="Times New Roman"/>
                      </a:endParaRPr>
                    </a:p>
                  </a:txBody>
                  <a:tcPr marL="68580" marR="68580" marT="0" marB="0"/>
                </a:tc>
                <a:tc>
                  <a:txBody>
                    <a:bodyPr/>
                    <a:lstStyle/>
                    <a:p>
                      <a:pPr>
                        <a:spcAft>
                          <a:spcPts val="0"/>
                        </a:spcAft>
                      </a:pPr>
                      <a:endParaRPr lang="el-GR" sz="160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NULL</a:t>
                      </a:r>
                      <a:endParaRPr lang="el-GR" sz="1600" dirty="0">
                        <a:effectLst/>
                        <a:latin typeface="+mn-lt"/>
                        <a:ea typeface="Times New Roman"/>
                        <a:cs typeface="Times New Roman"/>
                      </a:endParaRPr>
                    </a:p>
                  </a:txBody>
                  <a:tcPr marL="68580" marR="68580" marT="0" marB="0"/>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545912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Χρήση </a:t>
            </a:r>
            <a:r>
              <a:rPr lang="el-GR" dirty="0" err="1">
                <a:solidFill>
                  <a:prstClr val="black"/>
                </a:solidFill>
              </a:rPr>
              <a:t>υποπρότασης</a:t>
            </a:r>
            <a:r>
              <a:rPr lang="el-GR" dirty="0">
                <a:solidFill>
                  <a:prstClr val="black"/>
                </a:solidFill>
              </a:rPr>
              <a:t> </a:t>
            </a:r>
            <a:r>
              <a:rPr lang="en-US" dirty="0">
                <a:solidFill>
                  <a:prstClr val="black"/>
                </a:solidFill>
              </a:rPr>
              <a:t>GROUP BY </a:t>
            </a:r>
            <a:r>
              <a:rPr lang="en-US" sz="3200" b="0" dirty="0" smtClean="0">
                <a:solidFill>
                  <a:prstClr val="black"/>
                </a:solidFill>
              </a:rPr>
              <a:t>2/2</a:t>
            </a:r>
            <a:r>
              <a:rPr lang="en-US" dirty="0" smtClean="0">
                <a:solidFill>
                  <a:prstClr val="black"/>
                </a:solidFill>
              </a:rPr>
              <a:t> </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3998883186"/>
              </p:ext>
            </p:extLst>
          </p:nvPr>
        </p:nvGraphicFramePr>
        <p:xfrm>
          <a:off x="179512" y="2204864"/>
          <a:ext cx="8784978" cy="1463040"/>
        </p:xfrm>
        <a:graphic>
          <a:graphicData uri="http://schemas.openxmlformats.org/drawingml/2006/table">
            <a:tbl>
              <a:tblPr firstRow="1">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err="1">
                          <a:effectLst/>
                          <a:latin typeface="+mn-lt"/>
                          <a:ea typeface="Times New Roman"/>
                          <a:cs typeface="Times New Roman"/>
                        </a:rPr>
                        <a:t>Empno</a:t>
                      </a:r>
                      <a:endParaRPr lang="el-GR" sz="20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Ename</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Job</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Mgr</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Hiredate</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Sal</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Comm.</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Deptno</a:t>
                      </a:r>
                      <a:endParaRPr lang="el-GR" sz="20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7369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SMITH</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7902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17/12/00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800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JONES</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02/04/01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2975</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7788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SCOTT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19/04/07</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7876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ADAMS</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23/05/07</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1100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FORD</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20</a:t>
                      </a:r>
                      <a:endParaRPr lang="el-GR" sz="2000" dirty="0">
                        <a:effectLst/>
                        <a:latin typeface="+mn-lt"/>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12497702"/>
              </p:ext>
            </p:extLst>
          </p:nvPr>
        </p:nvGraphicFramePr>
        <p:xfrm>
          <a:off x="179512" y="3789040"/>
          <a:ext cx="8784978" cy="1463040"/>
        </p:xfrm>
        <a:graphic>
          <a:graphicData uri="http://schemas.openxmlformats.org/drawingml/2006/table">
            <a:tbl>
              <a:tblPr>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a:effectLst/>
                          <a:latin typeface="+mn-lt"/>
                          <a:ea typeface="Times New Roman"/>
                          <a:cs typeface="Times New Roman"/>
                        </a:rPr>
                        <a:t>7499</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ALLEN</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SALESMAN</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7698</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20/02/01</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1600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300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r>
              <a:tr h="0">
                <a:tc>
                  <a:txBody>
                    <a:bodyPr/>
                    <a:lstStyle/>
                    <a:p>
                      <a:pPr>
                        <a:spcAft>
                          <a:spcPts val="0"/>
                        </a:spcAft>
                      </a:pPr>
                      <a:r>
                        <a:rPr lang="en-US" sz="1600">
                          <a:effectLst/>
                          <a:latin typeface="+mn-lt"/>
                          <a:ea typeface="Times New Roman"/>
                          <a:cs typeface="Times New Roman"/>
                        </a:rPr>
                        <a:t>7521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WARD</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22/02/01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7654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MARTIN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28/09/01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1400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7698</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BLAKE</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01/05/01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7844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TURNER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08/09/01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1500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JAMES</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950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04770126"/>
              </p:ext>
            </p:extLst>
          </p:nvPr>
        </p:nvGraphicFramePr>
        <p:xfrm>
          <a:off x="2771800" y="5445224"/>
          <a:ext cx="1922595" cy="975360"/>
        </p:xfrm>
        <a:graphic>
          <a:graphicData uri="http://schemas.openxmlformats.org/drawingml/2006/table">
            <a:tbl>
              <a:tblPr firstRow="1">
                <a:tableStyleId>{5C22544A-7EE6-4342-B048-85BDC9FD1C3A}</a:tableStyleId>
              </a:tblPr>
              <a:tblGrid>
                <a:gridCol w="868303"/>
                <a:gridCol w="1054292"/>
              </a:tblGrid>
              <a:tr h="0">
                <a:tc>
                  <a:txBody>
                    <a:bodyPr/>
                    <a:lstStyle/>
                    <a:p>
                      <a:pPr>
                        <a:spcAft>
                          <a:spcPts val="0"/>
                        </a:spcAft>
                      </a:pPr>
                      <a:r>
                        <a:rPr lang="en-US" sz="1600" dirty="0" err="1">
                          <a:effectLst/>
                          <a:latin typeface="+mn-lt"/>
                          <a:ea typeface="Times New Roman"/>
                          <a:cs typeface="Times New Roman"/>
                        </a:rPr>
                        <a:t>deptno</a:t>
                      </a:r>
                      <a:endParaRPr lang="el-GR" sz="20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Count(*)</a:t>
                      </a:r>
                      <a:endParaRPr lang="el-GR" sz="20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6</a:t>
                      </a:r>
                      <a:endParaRPr lang="el-GR" sz="2000" dirty="0">
                        <a:effectLst/>
                        <a:latin typeface="+mn-lt"/>
                        <a:ea typeface="Times New Roman"/>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46799399"/>
              </p:ext>
            </p:extLst>
          </p:nvPr>
        </p:nvGraphicFramePr>
        <p:xfrm>
          <a:off x="179512" y="1340768"/>
          <a:ext cx="8784978" cy="731520"/>
        </p:xfrm>
        <a:graphic>
          <a:graphicData uri="http://schemas.openxmlformats.org/drawingml/2006/table">
            <a:tbl>
              <a:tblPr>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a:effectLst/>
                          <a:latin typeface="+mn-lt"/>
                          <a:ea typeface="Times New Roman"/>
                          <a:cs typeface="Times New Roman"/>
                        </a:rPr>
                        <a:t>7782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CLARK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09/06/01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2450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KING</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PRESIDENT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17/11/01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7934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MILLER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23/01/02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1300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10</a:t>
                      </a:r>
                      <a:endParaRPr lang="el-GR" sz="2000" dirty="0">
                        <a:effectLst/>
                        <a:latin typeface="+mn-lt"/>
                        <a:ea typeface="Times New Roman"/>
                        <a:cs typeface="Times New Roman"/>
                      </a:endParaRPr>
                    </a:p>
                  </a:txBody>
                  <a:tcPr marL="68580" marR="68580" marT="0" marB="0"/>
                </a:tc>
              </a:tr>
            </a:tbl>
          </a:graphicData>
        </a:graphic>
      </p:graphicFrame>
      <p:sp>
        <p:nvSpPr>
          <p:cNvPr id="4" name="Rectangle 3"/>
          <p:cNvSpPr/>
          <p:nvPr/>
        </p:nvSpPr>
        <p:spPr>
          <a:xfrm>
            <a:off x="179512" y="908720"/>
            <a:ext cx="966931" cy="369332"/>
          </a:xfrm>
          <a:prstGeom prst="rect">
            <a:avLst/>
          </a:prstGeom>
        </p:spPr>
        <p:txBody>
          <a:bodyPr wrap="none">
            <a:spAutoFit/>
          </a:bodyPr>
          <a:lstStyle/>
          <a:p>
            <a:r>
              <a:rPr lang="el-GR" b="1" dirty="0">
                <a:latin typeface="+mn-lt"/>
              </a:rPr>
              <a:t>Ως εξής</a:t>
            </a:r>
            <a:r>
              <a:rPr lang="en-US" b="1" dirty="0">
                <a:latin typeface="+mn-lt"/>
              </a:rPr>
              <a:t>:</a:t>
            </a:r>
            <a:endParaRPr lang="el-GR" b="1" dirty="0">
              <a:latin typeface="+mn-lt"/>
            </a:endParaRPr>
          </a:p>
        </p:txBody>
      </p:sp>
      <p:sp>
        <p:nvSpPr>
          <p:cNvPr id="9" name="Rectangle 8"/>
          <p:cNvSpPr/>
          <p:nvPr/>
        </p:nvSpPr>
        <p:spPr>
          <a:xfrm>
            <a:off x="153128" y="5733256"/>
            <a:ext cx="2623154" cy="369332"/>
          </a:xfrm>
          <a:prstGeom prst="rect">
            <a:avLst/>
          </a:prstGeom>
        </p:spPr>
        <p:txBody>
          <a:bodyPr wrap="none">
            <a:spAutoFit/>
          </a:bodyPr>
          <a:lstStyle/>
          <a:p>
            <a:r>
              <a:rPr lang="el-GR" b="1" dirty="0">
                <a:latin typeface="+mn-lt"/>
              </a:rPr>
              <a:t>Και το αποτέλεσμα είναι</a:t>
            </a:r>
            <a:r>
              <a:rPr lang="en-US" b="1" dirty="0">
                <a:latin typeface="+mn-lt"/>
              </a:rPr>
              <a:t>:</a:t>
            </a:r>
            <a:endParaRPr lang="el-GR" b="1"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5522901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e0dae159e7e72f7962fabd5fe451a5ed42d3fc6"/>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853</TotalTime>
  <Words>4010</Words>
  <Application>Microsoft Office PowerPoint</Application>
  <PresentationFormat>Προβολή στην οθόνη (4:3)</PresentationFormat>
  <Paragraphs>2078</Paragraphs>
  <Slides>60</Slides>
  <Notes>9</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60</vt:i4>
      </vt:variant>
    </vt:vector>
  </HeadingPairs>
  <TitlesOfParts>
    <vt:vector size="63" baseType="lpstr">
      <vt:lpstr>exo-opistho_simeiomata</vt:lpstr>
      <vt:lpstr>Έγγραφο</vt:lpstr>
      <vt:lpstr>Document</vt:lpstr>
      <vt:lpstr>Βάσεις Δεδομένων I (Θ)</vt:lpstr>
      <vt:lpstr>Περιγραφή Ενότητας</vt:lpstr>
      <vt:lpstr>Στόχος Ενότητας</vt:lpstr>
      <vt:lpstr>Επισκόπηση κάποιων σύνθετων εντολών της γλώσσας SQL</vt:lpstr>
      <vt:lpstr>Απλές αναζητήσεις βασιζόμενες σε ένα πίνακα Εντολή SELECT … FROM tablename …;</vt:lpstr>
      <vt:lpstr>Μία κάπως σύνθετη εντολή (oracle)</vt:lpstr>
      <vt:lpstr>Υποαναζήτηση φωλιασμένη σε αναζήτηση</vt:lpstr>
      <vt:lpstr>Χρήση υποπρότασης GROUP BY 1/2 </vt:lpstr>
      <vt:lpstr>Χρήση υποπρότασης GROUP BY 2/2 </vt:lpstr>
      <vt:lpstr>SELECT 1/11</vt:lpstr>
      <vt:lpstr>SELECT 2/11</vt:lpstr>
      <vt:lpstr>SELECT 3/11</vt:lpstr>
      <vt:lpstr>SELECT 4/11</vt:lpstr>
      <vt:lpstr>SELECT 5/11</vt:lpstr>
      <vt:lpstr>SELECT 6/11</vt:lpstr>
      <vt:lpstr>SELECT 7/11</vt:lpstr>
      <vt:lpstr>SELECT 8/11</vt:lpstr>
      <vt:lpstr>SELECT 9/11</vt:lpstr>
      <vt:lpstr>SELECT 10/11</vt:lpstr>
      <vt:lpstr>SELECT 11/11</vt:lpstr>
      <vt:lpstr> Έστω βάση Διοίκησης Προσωπικού αποτελούμενη από τους παρακάτω πίνακες</vt:lpstr>
      <vt:lpstr>Αναζητήσεις βασιζόμενες σε περισσότερους από έναν πίνακες</vt:lpstr>
      <vt:lpstr>Σύνδεση πινάκων</vt:lpstr>
      <vt:lpstr>Επιλογή στηλών για προβολή</vt:lpstr>
      <vt:lpstr>Σύνδεση πινάκων</vt:lpstr>
      <vt:lpstr>Επιλογή στηλών για προβολή</vt:lpstr>
      <vt:lpstr>Παρουσίαση του PowerPoint</vt:lpstr>
      <vt:lpstr>Σύνδεση πινάκων</vt:lpstr>
      <vt:lpstr>Αποτελέσματα</vt:lpstr>
      <vt:lpstr>SELECT</vt:lpstr>
      <vt:lpstr>SELECT</vt:lpstr>
      <vt:lpstr>SELECT</vt:lpstr>
      <vt:lpstr>SELECT</vt:lpstr>
      <vt:lpstr>Υλοποίηση εντολών με SQL</vt:lpstr>
      <vt:lpstr>Υλοποίηση εντολών με SQL</vt:lpstr>
      <vt:lpstr>Παρουσίαση του PowerPoint</vt:lpstr>
      <vt:lpstr>Παρουσίαση του PowerPoint</vt:lpstr>
      <vt:lpstr>Παρουσίαση του PowerPoint</vt:lpstr>
      <vt:lpstr>Περιπτώσεις SQL JOINs –  παραδείγματα σε mySQL</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Oracle/PLSQL: Joins</vt:lpstr>
      <vt:lpstr>Περιορισμοί - Constraints</vt:lpstr>
      <vt:lpstr> Μετάπτωση (ORACLE) </vt:lpstr>
      <vt:lpstr> Μετάπτωση (ORACLE)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fkaram2</cp:lastModifiedBy>
  <cp:revision>105</cp:revision>
  <dcterms:created xsi:type="dcterms:W3CDTF">2014-10-20T11:54:42Z</dcterms:created>
  <dcterms:modified xsi:type="dcterms:W3CDTF">2015-05-12T13:24:59Z</dcterms:modified>
</cp:coreProperties>
</file>