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76"/>
  </p:notesMasterIdLst>
  <p:handoutMasterIdLst>
    <p:handoutMasterId r:id="rId77"/>
  </p:handoutMasterIdLst>
  <p:sldIdLst>
    <p:sldId id="256" r:id="rId2"/>
    <p:sldId id="268" r:id="rId3"/>
    <p:sldId id="269" r:id="rId4"/>
    <p:sldId id="270" r:id="rId5"/>
    <p:sldId id="271" r:id="rId6"/>
    <p:sldId id="328" r:id="rId7"/>
    <p:sldId id="32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330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31" r:id="rId41"/>
    <p:sldId id="303" r:id="rId42"/>
    <p:sldId id="304" r:id="rId43"/>
    <p:sldId id="305" r:id="rId44"/>
    <p:sldId id="332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33" r:id="rId62"/>
    <p:sldId id="322" r:id="rId63"/>
    <p:sldId id="323" r:id="rId64"/>
    <p:sldId id="324" r:id="rId65"/>
    <p:sldId id="325" r:id="rId66"/>
    <p:sldId id="326" r:id="rId67"/>
    <p:sldId id="327" r:id="rId68"/>
    <p:sldId id="257" r:id="rId69"/>
    <p:sldId id="262" r:id="rId70"/>
    <p:sldId id="264" r:id="rId71"/>
    <p:sldId id="334" r:id="rId72"/>
    <p:sldId id="335" r:id="rId73"/>
    <p:sldId id="266" r:id="rId74"/>
    <p:sldId id="261" r:id="rId75"/>
  </p:sldIdLst>
  <p:sldSz cx="9144000" cy="6858000" type="screen4x3"/>
  <p:notesSz cx="7104063" cy="10234613"/>
  <p:custDataLst>
    <p:tags r:id="rId7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97F0D2-876B-47AA-B39E-4C6F9EC0557B}" type="slidenum">
              <a:rPr lang="el-GR" altLang="el-GR" sz="1100">
                <a:latin typeface="Arial" charset="0"/>
              </a:rPr>
              <a:pPr/>
              <a:t>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344415-18EC-430B-9E0F-557020F942B4}" type="slidenum">
              <a:rPr lang="el-GR" altLang="el-GR" sz="1100">
                <a:latin typeface="Arial" charset="0"/>
              </a:rPr>
              <a:pPr/>
              <a:t>2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9773E3-A542-4A82-82F4-236C62EF37E6}" type="slidenum">
              <a:rPr lang="el-GR" altLang="el-GR" sz="1100">
                <a:latin typeface="Arial" charset="0"/>
              </a:rPr>
              <a:pPr/>
              <a:t>18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8F9777-3B4C-4B4E-8DC3-D14FD777C71F}" type="slidenum">
              <a:rPr lang="el-GR" altLang="el-GR" sz="1100">
                <a:latin typeface="Arial" charset="0"/>
              </a:rPr>
              <a:pPr/>
              <a:t>19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19F71A-1FC5-4D29-A596-E261A925BF0C}" type="slidenum">
              <a:rPr lang="el-GR" altLang="el-GR" sz="1100">
                <a:latin typeface="Arial" charset="0"/>
              </a:rPr>
              <a:pPr/>
              <a:t>20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F4DDF4-34BA-40B8-924B-2B6A4C74588B}" type="slidenum">
              <a:rPr lang="el-GR" altLang="el-GR" sz="1100">
                <a:latin typeface="Arial" charset="0"/>
              </a:rPr>
              <a:pPr/>
              <a:t>21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Επισκόπηση Μοντελοποίησης, </a:t>
            </a:r>
            <a:r>
              <a:rPr lang="el-GR" sz="2800" dirty="0" err="1"/>
              <a:t>Κανονικοποίησης</a:t>
            </a:r>
            <a:r>
              <a:rPr lang="el-GR" sz="2800" dirty="0"/>
              <a:t>, Υλοποίησης με χρήση SQL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312368"/>
          </a:xfrm>
        </p:spPr>
        <p:txBody>
          <a:bodyPr>
            <a:noAutofit/>
          </a:bodyPr>
          <a:lstStyle/>
          <a:p>
            <a:r>
              <a:rPr lang="el-GR" sz="2000" dirty="0"/>
              <a:t>Κωδικός προγραμματισμένης πτήσης (</a:t>
            </a:r>
            <a:r>
              <a:rPr lang="en-GB" sz="2000" dirty="0"/>
              <a:t>Program</a:t>
            </a:r>
            <a:r>
              <a:rPr lang="el-GR" sz="2000" dirty="0"/>
              <a:t>_</a:t>
            </a:r>
            <a:r>
              <a:rPr lang="en-GB" sz="2000" dirty="0"/>
              <a:t>id</a:t>
            </a:r>
            <a:r>
              <a:rPr lang="el-GR" sz="2000" dirty="0"/>
              <a:t>) και ημερομηνία προγραμματισμένης πτήσης (</a:t>
            </a:r>
            <a:r>
              <a:rPr lang="en-GB" sz="2000" dirty="0"/>
              <a:t>Flight</a:t>
            </a:r>
            <a:r>
              <a:rPr lang="el-GR" sz="2000" dirty="0"/>
              <a:t>_</a:t>
            </a:r>
            <a:r>
              <a:rPr lang="en-GB" sz="2000" dirty="0"/>
              <a:t>date</a:t>
            </a:r>
            <a:r>
              <a:rPr lang="el-GR" sz="2000" dirty="0"/>
              <a:t>). Για παράδειγμα η πτήση με αριθμό 1234 που πραγματοποιείται κάθε Τρίτη στις 21:30 με προορισμό το Παρίσι έχει προγραμματιστεί για τις 25/6. Αυτή η προγραμματισμένη πτήση έχει κωδικό (</a:t>
            </a:r>
            <a:r>
              <a:rPr lang="en-US" sz="2000" dirty="0"/>
              <a:t>Program</a:t>
            </a:r>
            <a:r>
              <a:rPr lang="el-GR" sz="2000" dirty="0"/>
              <a:t>_</a:t>
            </a:r>
            <a:r>
              <a:rPr lang="en-US" sz="2000" dirty="0"/>
              <a:t>id</a:t>
            </a:r>
            <a:r>
              <a:rPr lang="el-GR" sz="2000" dirty="0"/>
              <a:t>) 1. Η πτήση με αριθμό 4321 που πραγματοποιείται κάθε Σάββατο στις 22:30 με προορισμό το Λονδίνο έχει προγραμματιστεί για τις 21/6 και 28/6. Αυτές οι δύο προγραμματισμένες πτήσεις έχουν ως κωδικό (</a:t>
            </a:r>
            <a:r>
              <a:rPr lang="en-US" sz="2000" dirty="0"/>
              <a:t>Program</a:t>
            </a:r>
            <a:r>
              <a:rPr lang="el-GR" sz="2000" dirty="0"/>
              <a:t>_</a:t>
            </a:r>
            <a:r>
              <a:rPr lang="en-US" sz="2000" dirty="0"/>
              <a:t>id</a:t>
            </a:r>
            <a:r>
              <a:rPr lang="el-GR" sz="2000" dirty="0"/>
              <a:t>) αντίστοιχα 2, 3. 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 &gt;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Flight_date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737925"/>
              </p:ext>
            </p:extLst>
          </p:nvPr>
        </p:nvGraphicFramePr>
        <p:xfrm>
          <a:off x="827584" y="4797152"/>
          <a:ext cx="68614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20"/>
                <a:gridCol w="2232248"/>
                <a:gridCol w="25202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Flight_date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25/6/08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/6/08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28</a:t>
                      </a:r>
                      <a:r>
                        <a:rPr lang="en-US" sz="1800" dirty="0">
                          <a:effectLst/>
                        </a:rPr>
                        <a:t>/6/08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448938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Program </a:t>
            </a:r>
            <a:r>
              <a:rPr lang="el-GR" b="1" dirty="0" smtClean="0">
                <a:latin typeface="+mn-lt"/>
              </a:rPr>
              <a:t>(</a:t>
            </a:r>
            <a:r>
              <a:rPr lang="el-GR" b="1" dirty="0">
                <a:latin typeface="+mn-lt"/>
              </a:rPr>
              <a:t>πίνακας με τις προγραμματισμένες πτήσεις)</a:t>
            </a:r>
            <a:endParaRPr lang="el-GR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1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024336"/>
          </a:xfrm>
        </p:spPr>
        <p:txBody>
          <a:bodyPr>
            <a:normAutofit/>
          </a:bodyPr>
          <a:lstStyle/>
          <a:p>
            <a:r>
              <a:rPr lang="el-GR" sz="2000" dirty="0"/>
              <a:t>Κωδικός πελάτη - επιβάτη(</a:t>
            </a:r>
            <a:r>
              <a:rPr lang="en-US" sz="2000" dirty="0"/>
              <a:t>Customer</a:t>
            </a:r>
            <a:r>
              <a:rPr lang="el-GR" sz="2000" dirty="0"/>
              <a:t>_</a:t>
            </a:r>
            <a:r>
              <a:rPr lang="en-US" sz="2000" dirty="0"/>
              <a:t>code</a:t>
            </a:r>
            <a:r>
              <a:rPr lang="el-GR" sz="2000" dirty="0"/>
              <a:t>), Όνομα (</a:t>
            </a:r>
            <a:r>
              <a:rPr lang="en-US" sz="2000" dirty="0"/>
              <a:t>name</a:t>
            </a:r>
            <a:r>
              <a:rPr lang="el-GR" sz="2000" dirty="0"/>
              <a:t>) και επώνυμο (</a:t>
            </a:r>
            <a:r>
              <a:rPr lang="en-US" sz="2000" dirty="0"/>
              <a:t>surname</a:t>
            </a:r>
            <a:r>
              <a:rPr lang="el-GR" sz="2000" dirty="0"/>
              <a:t>), Διεύθυνση επιβάτη (</a:t>
            </a:r>
            <a:r>
              <a:rPr lang="en-US" sz="2000" dirty="0"/>
              <a:t>address</a:t>
            </a:r>
            <a:r>
              <a:rPr lang="el-GR" sz="2000" dirty="0"/>
              <a:t>)και τηλέφωνο (</a:t>
            </a:r>
            <a:r>
              <a:rPr lang="en-US" sz="2000" dirty="0"/>
              <a:t>phone</a:t>
            </a:r>
            <a:r>
              <a:rPr lang="el-GR" sz="2000" dirty="0"/>
              <a:t>). Για παράδειγμα ο πελάτης με κωδικό 100 είναι ο Χρήστος Χρήστου, μένει στην οδό Θησέως και το τηλέφωνό του είναι 2101234567. 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Name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Surname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Address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Phone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03498"/>
              </p:ext>
            </p:extLst>
          </p:nvPr>
        </p:nvGraphicFramePr>
        <p:xfrm>
          <a:off x="896712" y="4594425"/>
          <a:ext cx="698907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501"/>
                <a:gridCol w="1152128"/>
                <a:gridCol w="1296144"/>
                <a:gridCol w="1368152"/>
                <a:gridCol w="13681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Phone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ΘΗΣΕΩΣ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2101234567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ΑΡΙΑΔΝΗΣ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2107654321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99904" y="4189730"/>
            <a:ext cx="311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Customers</a:t>
            </a:r>
            <a:r>
              <a:rPr lang="el-GR" b="1" dirty="0">
                <a:latin typeface="+mn-lt"/>
              </a:rPr>
              <a:t> (πίνακας πελατών) </a:t>
            </a:r>
            <a:endParaRPr lang="el-GR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5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664296"/>
          </a:xfrm>
        </p:spPr>
        <p:txBody>
          <a:bodyPr>
            <a:normAutofit/>
          </a:bodyPr>
          <a:lstStyle/>
          <a:p>
            <a:r>
              <a:rPr lang="el-GR" sz="2000" dirty="0"/>
              <a:t>Στοιχεία κράτησης είναι η Θέση επιβάτη (</a:t>
            </a:r>
            <a:r>
              <a:rPr lang="en-US" sz="2000" dirty="0"/>
              <a:t>seat</a:t>
            </a:r>
            <a:r>
              <a:rPr lang="el-GR" sz="2000" dirty="0"/>
              <a:t>_</a:t>
            </a:r>
            <a:r>
              <a:rPr lang="en-US" sz="2000" dirty="0"/>
              <a:t>number</a:t>
            </a:r>
            <a:r>
              <a:rPr lang="el-GR" sz="2000" dirty="0"/>
              <a:t>) και η κατηγορία θέσης (</a:t>
            </a:r>
            <a:r>
              <a:rPr lang="en-US" sz="2000" dirty="0"/>
              <a:t>class</a:t>
            </a:r>
            <a:r>
              <a:rPr lang="el-GR" sz="2000" dirty="0"/>
              <a:t>). Υπάρχουν δύο κατηγορίες θέσεων, Β (</a:t>
            </a:r>
            <a:r>
              <a:rPr lang="en-US" sz="2000" dirty="0"/>
              <a:t>Business class</a:t>
            </a:r>
            <a:r>
              <a:rPr lang="el-GR" sz="2000" dirty="0"/>
              <a:t>), </a:t>
            </a:r>
            <a:r>
              <a:rPr lang="en-US" sz="2000" dirty="0"/>
              <a:t>T</a:t>
            </a:r>
            <a:r>
              <a:rPr lang="el-GR" sz="2000" dirty="0"/>
              <a:t> (απλή τουριστική). Στη συνέχεια παρατίθεται παράδειγμα κράτησης: Για την προγραμματισμένη πτήση στις 25/6 με κωδικό 1, που αντιστοιχεί στη πτήση με αριθμό 1234 με προορισμό το Παρίσι, κρατήθηκε η θέση 1 από τον πελάτη με κωδικό 100, δηλαδή τον Χρήστο Χρήστου, και η κράτηση αφορά κατηγορία θέσεως B-</a:t>
            </a:r>
            <a:r>
              <a:rPr lang="en-US" sz="2000" dirty="0"/>
              <a:t>Business Class</a:t>
            </a:r>
            <a:r>
              <a:rPr lang="el-GR" sz="2000" dirty="0"/>
              <a:t>.</a:t>
            </a:r>
          </a:p>
          <a:p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Seat_number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 &gt;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10922"/>
              </p:ext>
            </p:extLst>
          </p:nvPr>
        </p:nvGraphicFramePr>
        <p:xfrm>
          <a:off x="876706" y="4270373"/>
          <a:ext cx="64807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656184"/>
                <a:gridCol w="2016224"/>
                <a:gridCol w="129614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Seat_number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76706" y="3901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err="1">
                <a:latin typeface="+mn-lt"/>
              </a:rPr>
              <a:t>Reservations</a:t>
            </a:r>
            <a:r>
              <a:rPr lang="el-GR" b="1" dirty="0">
                <a:latin typeface="+mn-lt"/>
              </a:rPr>
              <a:t> (πίνακας κρατήσεως θέσεων)</a:t>
            </a:r>
            <a:endParaRPr lang="el-GR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422462"/>
          </a:xfrm>
        </p:spPr>
        <p:txBody>
          <a:bodyPr>
            <a:normAutofit/>
          </a:bodyPr>
          <a:lstStyle/>
          <a:p>
            <a:r>
              <a:rPr lang="el-GR" sz="2400" dirty="0"/>
              <a:t>Ναύλο (</a:t>
            </a:r>
            <a:r>
              <a:rPr lang="en-US" sz="2400" dirty="0"/>
              <a:t>fares</a:t>
            </a:r>
            <a:r>
              <a:rPr lang="el-GR" sz="2400" dirty="0"/>
              <a:t>). Το ναύλο εξαρτάται από την πτήση (</a:t>
            </a:r>
            <a:r>
              <a:rPr lang="en-US" sz="2400" dirty="0" smtClean="0"/>
              <a:t>Flight</a:t>
            </a:r>
            <a:r>
              <a:rPr lang="el-GR" sz="2400" dirty="0"/>
              <a:t>_</a:t>
            </a:r>
            <a:r>
              <a:rPr lang="en-US" sz="2400" dirty="0"/>
              <a:t>code</a:t>
            </a:r>
            <a:r>
              <a:rPr lang="el-GR" sz="2400" dirty="0"/>
              <a:t>) και την κατηγορία πτήσεων (</a:t>
            </a:r>
            <a:r>
              <a:rPr lang="en-US" sz="2400" dirty="0"/>
              <a:t>class</a:t>
            </a:r>
            <a:r>
              <a:rPr lang="el-GR" sz="2400" dirty="0" smtClean="0"/>
              <a:t>).</a:t>
            </a:r>
          </a:p>
          <a:p>
            <a:r>
              <a:rPr 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61622"/>
              </p:ext>
            </p:extLst>
          </p:nvPr>
        </p:nvGraphicFramePr>
        <p:xfrm>
          <a:off x="883931" y="2420888"/>
          <a:ext cx="36724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24842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BUSINESS CLASS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TOURIST 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36804" y="36551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Flight_Code</a:t>
            </a:r>
            <a:r>
              <a:rPr lang="en-US" sz="2000" dirty="0"/>
              <a:t>, </a:t>
            </a:r>
            <a:r>
              <a:rPr lang="en-US" sz="2000" dirty="0" smtClean="0"/>
              <a:t>Class  -- </a:t>
            </a:r>
            <a:r>
              <a:rPr lang="en-US" sz="2000" dirty="0"/>
              <a:t>&gt; Fare</a:t>
            </a:r>
            <a:endParaRPr lang="el-GR" sz="2000" dirty="0"/>
          </a:p>
        </p:txBody>
      </p:sp>
      <p:sp>
        <p:nvSpPr>
          <p:cNvPr id="5" name="Rectangle 4"/>
          <p:cNvSpPr/>
          <p:nvPr/>
        </p:nvSpPr>
        <p:spPr>
          <a:xfrm>
            <a:off x="899592" y="206084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 </a:t>
            </a:r>
            <a:r>
              <a:rPr lang="el-GR" b="1" dirty="0" err="1">
                <a:latin typeface="+mn-lt"/>
              </a:rPr>
              <a:t>Class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99848"/>
              </p:ext>
            </p:extLst>
          </p:nvPr>
        </p:nvGraphicFramePr>
        <p:xfrm>
          <a:off x="899592" y="4653136"/>
          <a:ext cx="3652012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24"/>
                <a:gridCol w="1132993"/>
                <a:gridCol w="9063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Fare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9592" y="4271949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Fares (</a:t>
            </a:r>
            <a:r>
              <a:rPr lang="el-GR" b="1" dirty="0">
                <a:latin typeface="+mn-lt"/>
              </a:rPr>
              <a:t>πίνακας ναύλου</a:t>
            </a:r>
            <a:r>
              <a:rPr lang="en-US" b="1" dirty="0">
                <a:latin typeface="+mn-lt"/>
              </a:rPr>
              <a:t>)</a:t>
            </a:r>
            <a:endParaRPr lang="el-GR" b="1" dirty="0"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1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Έστω απλοποιημένη βάση δεδομένων Νοσηλείας Ασθενών. Οι στήλες του πίνακα </a:t>
            </a:r>
            <a:r>
              <a:rPr lang="en-US" sz="2400" dirty="0"/>
              <a:t>Patient </a:t>
            </a:r>
            <a:r>
              <a:rPr lang="el-GR" sz="2400" dirty="0"/>
              <a:t>είναι οι εξής:</a:t>
            </a:r>
          </a:p>
          <a:p>
            <a:r>
              <a:rPr lang="en-US" sz="2400" dirty="0" smtClean="0"/>
              <a:t>Pat</a:t>
            </a:r>
            <a:r>
              <a:rPr lang="el-GR" sz="2400" dirty="0" err="1"/>
              <a:t>no=Κωδικός</a:t>
            </a:r>
            <a:r>
              <a:rPr lang="el-GR" sz="2400" dirty="0"/>
              <a:t> ασθενούς, </a:t>
            </a:r>
            <a:endParaRPr lang="el-GR" sz="2400" dirty="0" smtClean="0"/>
          </a:p>
          <a:p>
            <a:r>
              <a:rPr lang="el-GR" sz="2400" dirty="0" err="1" smtClean="0"/>
              <a:t>Name=όνομα</a:t>
            </a:r>
            <a:r>
              <a:rPr lang="el-GR" sz="2400" dirty="0"/>
              <a:t>, </a:t>
            </a:r>
            <a:endParaRPr lang="el-GR" sz="2400" dirty="0" smtClean="0"/>
          </a:p>
          <a:p>
            <a:r>
              <a:rPr lang="en-US" sz="2400" dirty="0" smtClean="0"/>
              <a:t>T</a:t>
            </a:r>
            <a:r>
              <a:rPr lang="el-GR" sz="2400" dirty="0" err="1"/>
              <a:t>No=κωδικός</a:t>
            </a:r>
            <a:r>
              <a:rPr lang="el-GR" sz="2400" dirty="0"/>
              <a:t> θεραπείας, </a:t>
            </a:r>
            <a:endParaRPr lang="el-GR" sz="2400" dirty="0" smtClean="0"/>
          </a:p>
          <a:p>
            <a:r>
              <a:rPr lang="en-US" sz="2400" dirty="0" smtClean="0"/>
              <a:t>Therapy</a:t>
            </a:r>
            <a:r>
              <a:rPr lang="el-GR" sz="2400" dirty="0"/>
              <a:t>=θεραπεία,   </a:t>
            </a:r>
            <a:endParaRPr lang="el-GR" sz="2400" dirty="0" smtClean="0"/>
          </a:p>
          <a:p>
            <a:r>
              <a:rPr lang="en-US" sz="2400" dirty="0" smtClean="0"/>
              <a:t>W</a:t>
            </a:r>
            <a:r>
              <a:rPr lang="el-GR" sz="2400" dirty="0" err="1"/>
              <a:t>no=κωδικός</a:t>
            </a:r>
            <a:r>
              <a:rPr lang="el-GR" sz="2400" dirty="0"/>
              <a:t> κλινικής, </a:t>
            </a:r>
            <a:endParaRPr lang="el-GR" sz="2400" dirty="0" smtClean="0"/>
          </a:p>
          <a:p>
            <a:r>
              <a:rPr lang="en-US" sz="2400" dirty="0" smtClean="0"/>
              <a:t>Ward</a:t>
            </a:r>
            <a:r>
              <a:rPr lang="el-GR" sz="2400" dirty="0"/>
              <a:t>=κλινική, </a:t>
            </a:r>
            <a:endParaRPr lang="el-GR" sz="2400" dirty="0" smtClean="0"/>
          </a:p>
          <a:p>
            <a:r>
              <a:rPr lang="en-US" sz="2400" dirty="0" smtClean="0"/>
              <a:t>Amount</a:t>
            </a:r>
            <a:r>
              <a:rPr lang="el-GR" sz="2400" dirty="0"/>
              <a:t>=νοσήλια για τη θεραπεία, </a:t>
            </a:r>
            <a:endParaRPr lang="el-GR" sz="2400" dirty="0" smtClean="0"/>
          </a:p>
          <a:p>
            <a:r>
              <a:rPr lang="el-GR" sz="2400" dirty="0" err="1" smtClean="0"/>
              <a:t>No</a:t>
            </a:r>
            <a:r>
              <a:rPr lang="el-GR" sz="2400" dirty="0" smtClean="0"/>
              <a:t>_</a:t>
            </a:r>
            <a:r>
              <a:rPr lang="en-US" sz="2400" dirty="0"/>
              <a:t>of</a:t>
            </a:r>
            <a:r>
              <a:rPr lang="el-GR" sz="2400" dirty="0"/>
              <a:t>_</a:t>
            </a:r>
            <a:r>
              <a:rPr lang="en-US" sz="2400" dirty="0"/>
              <a:t>tests</a:t>
            </a:r>
            <a:r>
              <a:rPr lang="el-GR" sz="2400" dirty="0"/>
              <a:t>=αριθμός εργαστηριακών εξετάσεων που έκανε ο ασθενής, </a:t>
            </a:r>
            <a:endParaRPr lang="el-GR" sz="2400" dirty="0" smtClean="0"/>
          </a:p>
          <a:p>
            <a:r>
              <a:rPr lang="en-US" sz="2400" dirty="0" smtClean="0"/>
              <a:t>Lab</a:t>
            </a:r>
            <a:r>
              <a:rPr lang="el-GR" sz="2400" dirty="0"/>
              <a:t>=Εργαστήριο όπου έγιναν εργαστηριακές εξετάσεις, </a:t>
            </a:r>
            <a:endParaRPr lang="el-GR" sz="2400" dirty="0" smtClean="0"/>
          </a:p>
          <a:p>
            <a:r>
              <a:rPr lang="en-US" sz="2400" dirty="0" smtClean="0"/>
              <a:t>t</a:t>
            </a:r>
            <a:r>
              <a:rPr lang="el-GR" sz="2400" dirty="0"/>
              <a:t>_</a:t>
            </a:r>
            <a:r>
              <a:rPr lang="el-GR" sz="2400" dirty="0" err="1"/>
              <a:t>Date</a:t>
            </a:r>
            <a:r>
              <a:rPr lang="el-GR" sz="2400" dirty="0"/>
              <a:t>= ημερομηνία εξετάσεων, </a:t>
            </a:r>
            <a:endParaRPr lang="el-GR" sz="2400" dirty="0" smtClean="0"/>
          </a:p>
          <a:p>
            <a:r>
              <a:rPr lang="en-US" sz="2400" dirty="0" smtClean="0"/>
              <a:t>results</a:t>
            </a:r>
            <a:r>
              <a:rPr lang="el-GR" sz="2400" dirty="0"/>
              <a:t>=αποτελέσματα εξετάσεων.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2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32977"/>
              </p:ext>
            </p:extLst>
          </p:nvPr>
        </p:nvGraphicFramePr>
        <p:xfrm>
          <a:off x="21442" y="1196752"/>
          <a:ext cx="9122559" cy="330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13"/>
                <a:gridCol w="807354"/>
                <a:gridCol w="575141"/>
                <a:gridCol w="988198"/>
                <a:gridCol w="646552"/>
                <a:gridCol w="718392"/>
                <a:gridCol w="933909"/>
                <a:gridCol w="790231"/>
                <a:gridCol w="718392"/>
                <a:gridCol w="925475"/>
                <a:gridCol w="12865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Therapy 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Amount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No</a:t>
                      </a:r>
                      <a:r>
                        <a:rPr lang="en-US" sz="1800" dirty="0">
                          <a:effectLst/>
                        </a:rPr>
                        <a:t>_</a:t>
                      </a:r>
                      <a:r>
                        <a:rPr lang="en-US" sz="1800" dirty="0" err="1">
                          <a:effectLst/>
                        </a:rPr>
                        <a:t>of_tests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l-GR" sz="1800" dirty="0" err="1">
                          <a:effectLst/>
                        </a:rPr>
                        <a:t>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833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Abnormal blood tests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Prolactin was elevated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Medication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Chemotherapy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r>
                        <a:rPr lang="el-GR" sz="1800">
                          <a:effectLst/>
                        </a:rPr>
                        <a:t>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1/6/15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Normal blood 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504" y="450912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+mn-lt"/>
              </a:rPr>
              <a:t>Περιορισμοί   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Υποτίθεται ότι κάθε ασθενής υποβάλλεται σε μία θεραπεία, νοσηλεύεται σε μία κλινική, τα νοσήλια εξαρτώνται από τη θεραπεία, και μπορεί να έχει προσκομίσει ή όχι εργαστηριακές εξετάσεις από εξωτερικά εργαστήρια. Στον παραπάνω πίνακα η </a:t>
            </a:r>
            <a:r>
              <a:rPr lang="en-US" dirty="0">
                <a:latin typeface="+mn-lt"/>
              </a:rPr>
              <a:t>Smith </a:t>
            </a:r>
            <a:r>
              <a:rPr lang="el-GR" dirty="0">
                <a:latin typeface="+mn-lt"/>
              </a:rPr>
              <a:t>υποβάλλεται σε ακτινοθεραπεία στην κλινική </a:t>
            </a:r>
            <a:r>
              <a:rPr lang="en-US" dirty="0">
                <a:latin typeface="+mn-lt"/>
              </a:rPr>
              <a:t>alpha </a:t>
            </a:r>
            <a:r>
              <a:rPr lang="el-GR" dirty="0">
                <a:latin typeface="+mn-lt"/>
              </a:rPr>
              <a:t>και προσκόμισε 2 εργαστηριακές εξετάσεις, μία από το εργαστήριο </a:t>
            </a:r>
            <a:r>
              <a:rPr lang="en-US" dirty="0" err="1">
                <a:latin typeface="+mn-lt"/>
              </a:rPr>
              <a:t>MedA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στις 2/1/15 και μία από το εργαστήριο </a:t>
            </a:r>
            <a:r>
              <a:rPr lang="en-US" dirty="0" err="1">
                <a:latin typeface="+mn-lt"/>
              </a:rPr>
              <a:t>MEDb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στις 3/1/15.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19" y="867512"/>
            <a:ext cx="8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Patient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1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63335"/>
              </p:ext>
            </p:extLst>
          </p:nvPr>
        </p:nvGraphicFramePr>
        <p:xfrm>
          <a:off x="467542" y="781403"/>
          <a:ext cx="410445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869"/>
                <a:gridCol w="994559"/>
                <a:gridCol w="666156"/>
                <a:gridCol w="827436"/>
                <a:gridCol w="8274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No</a:t>
                      </a:r>
                      <a:r>
                        <a:rPr lang="en-US" sz="1800" dirty="0">
                          <a:effectLst/>
                        </a:rPr>
                        <a:t>_</a:t>
                      </a:r>
                      <a:r>
                        <a:rPr lang="en-US" sz="1800" dirty="0" err="1">
                          <a:effectLst/>
                        </a:rPr>
                        <a:t>of_tests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ADAM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50409"/>
              </p:ext>
            </p:extLst>
          </p:nvPr>
        </p:nvGraphicFramePr>
        <p:xfrm>
          <a:off x="430125" y="2997246"/>
          <a:ext cx="33572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33"/>
                <a:gridCol w="1570839"/>
                <a:gridCol w="1076838"/>
              </a:tblGrid>
              <a:tr h="49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Therapy 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Amount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Medication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Chemotherapy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r>
                        <a:rPr lang="el-GR" sz="1800" dirty="0">
                          <a:effectLst/>
                        </a:rPr>
                        <a:t>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99100"/>
              </p:ext>
            </p:extLst>
          </p:nvPr>
        </p:nvGraphicFramePr>
        <p:xfrm>
          <a:off x="422239" y="4778731"/>
          <a:ext cx="585624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78"/>
                <a:gridCol w="818950"/>
                <a:gridCol w="818950"/>
                <a:gridCol w="3438671"/>
              </a:tblGrid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l-GR" sz="1800" dirty="0" err="1">
                          <a:effectLst/>
                        </a:rPr>
                        <a:t>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Abnormal blood tests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Prolactin was elevated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1/6/15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Normal blood 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22206"/>
              </p:ext>
            </p:extLst>
          </p:nvPr>
        </p:nvGraphicFramePr>
        <p:xfrm>
          <a:off x="6542764" y="4778731"/>
          <a:ext cx="12394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61"/>
              </a:tblGrid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MEDb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9420" y="476672"/>
            <a:ext cx="8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Patient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378" y="1950619"/>
            <a:ext cx="201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n-US" i="1" dirty="0" err="1">
                <a:latin typeface="+mn-lt"/>
              </a:rPr>
              <a:t>patno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994" y="2627914"/>
            <a:ext cx="101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Therapy</a:t>
            </a:r>
            <a:r>
              <a:rPr lang="el-GR" b="1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5839" y="2455427"/>
            <a:ext cx="70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>
                <a:latin typeface="+mn-lt"/>
              </a:rPr>
              <a:t>Ward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6933" y="3945993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l-GR" i="1" dirty="0" err="1">
                <a:latin typeface="+mn-lt"/>
              </a:rPr>
              <a:t>TNo</a:t>
            </a:r>
            <a:r>
              <a:rPr lang="el-GR" i="1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3695" y="3299661"/>
            <a:ext cx="145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l-GR" i="1" dirty="0" err="1">
                <a:latin typeface="+mn-lt"/>
              </a:rPr>
              <a:t>Wno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994" y="4422697"/>
            <a:ext cx="108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Lab_tests</a:t>
            </a:r>
            <a:endParaRPr lang="el-GR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6913" y="4130659"/>
            <a:ext cx="1633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+mn-lt"/>
              </a:rPr>
              <a:t>Προαιρετικός πίνακας </a:t>
            </a:r>
            <a:r>
              <a:rPr lang="el-GR" b="1" dirty="0" err="1">
                <a:latin typeface="+mn-lt"/>
              </a:rPr>
              <a:t>Lab</a:t>
            </a:r>
            <a:r>
              <a:rPr lang="en-US" b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98716" y="5175844"/>
            <a:ext cx="146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+mn-lt"/>
              </a:rPr>
              <a:t>Κύριο κλειδί: (</a:t>
            </a:r>
            <a:r>
              <a:rPr lang="el-GR" i="1" dirty="0" err="1">
                <a:latin typeface="+mn-lt"/>
              </a:rPr>
              <a:t>Lab</a:t>
            </a:r>
            <a:r>
              <a:rPr lang="el-GR" i="1" dirty="0">
                <a:latin typeface="+mn-lt"/>
              </a:rPr>
              <a:t>) </a:t>
            </a:r>
            <a:endParaRPr lang="el-GR" dirty="0">
              <a:latin typeface="+mn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05518"/>
              </p:ext>
            </p:extLst>
          </p:nvPr>
        </p:nvGraphicFramePr>
        <p:xfrm>
          <a:off x="5764507" y="2823414"/>
          <a:ext cx="207631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560"/>
                <a:gridCol w="1193758"/>
              </a:tblGrid>
              <a:tr h="49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Ward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chi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25594" y="5822175"/>
            <a:ext cx="309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</a:t>
            </a:r>
            <a:r>
              <a:rPr lang="en-GB" i="1" dirty="0">
                <a:latin typeface="+mn-lt"/>
              </a:rPr>
              <a:t>: ??</a:t>
            </a:r>
            <a:r>
              <a:rPr lang="el-GR" i="1" dirty="0">
                <a:latin typeface="+mn-lt"/>
              </a:rPr>
              <a:t>, </a:t>
            </a:r>
            <a:r>
              <a:rPr lang="el-GR" i="1" dirty="0" err="1">
                <a:latin typeface="+mn-lt"/>
              </a:rPr>
              <a:t>foreign</a:t>
            </a:r>
            <a:r>
              <a:rPr lang="el-GR" i="1" dirty="0">
                <a:latin typeface="+mn-lt"/>
              </a:rPr>
              <a:t> </a:t>
            </a:r>
            <a:r>
              <a:rPr lang="el-GR" i="1" dirty="0" err="1">
                <a:latin typeface="+mn-lt"/>
              </a:rPr>
              <a:t>key</a:t>
            </a:r>
            <a:r>
              <a:rPr lang="el-GR" i="1" dirty="0">
                <a:latin typeface="+mn-lt"/>
              </a:rPr>
              <a:t>: ? 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004B82"/>
                </a:solidFill>
                <a:latin typeface="+mn-lt"/>
              </a:rPr>
              <a:t>ΚΑΙ ΚΑΠΟΙΕΣ ΝΕΕΣ ΕΝΝΟΙΕΣ </a:t>
            </a:r>
            <a:endParaRPr lang="el-GR" sz="36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52227" name="2 - Θέση κειμένου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sz="2400" b="1" dirty="0" smtClean="0">
                <a:solidFill>
                  <a:srgbClr val="820000"/>
                </a:solidFill>
              </a:rPr>
              <a:t>Σύντομη επανάληψη θεμάτων Βάσεων Δεδομένων Ι</a:t>
            </a:r>
          </a:p>
        </p:txBody>
      </p:sp>
    </p:spTree>
    <p:extLst>
      <p:ext uri="{BB962C8B-B14F-4D97-AF65-F5344CB8AC3E}">
        <p14:creationId xmlns:p14="http://schemas.microsoft.com/office/powerpoint/2010/main" val="27924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Σύντομη επανάληψη θεμάτων </a:t>
            </a:r>
            <a:r>
              <a:rPr lang="el-GR" altLang="el-GR" dirty="0" smtClean="0"/>
              <a:t>μοντελοποίησης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0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Βαθμός </a:t>
            </a:r>
            <a:r>
              <a:rPr lang="el-GR" altLang="el-GR" dirty="0" smtClean="0"/>
              <a:t>Συσχέτισης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Βαθμός μιας συσχέτισης ονομάζεται ο αριθμός των οντοτήτων που συνδέει.</a:t>
            </a:r>
          </a:p>
          <a:p>
            <a:r>
              <a:rPr lang="el-GR" altLang="el-GR" sz="28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r>
              <a:rPr lang="el-GR" altLang="el-GR" sz="28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800" dirty="0"/>
              <a:t> </a:t>
            </a:r>
            <a:r>
              <a:rPr lang="el-GR" altLang="el-GR" sz="2800" dirty="0"/>
              <a:t>ή μια συσχέτιση να οριστεί πάνω σε </a:t>
            </a:r>
            <a:r>
              <a:rPr lang="el-GR" altLang="el-GR" sz="2800" dirty="0" err="1"/>
              <a:t>οντότητα(ες</a:t>
            </a:r>
            <a:r>
              <a:rPr lang="el-GR" altLang="el-GR" sz="2800" dirty="0"/>
              <a:t>) και </a:t>
            </a:r>
            <a:r>
              <a:rPr lang="el-GR" altLang="el-GR" sz="2800" dirty="0" err="1"/>
              <a:t>συσχέτιση(εις</a:t>
            </a:r>
            <a:r>
              <a:rPr lang="el-GR" altLang="el-GR" sz="2800" dirty="0"/>
              <a:t>).</a:t>
            </a:r>
          </a:p>
          <a:p>
            <a:endParaRPr lang="el-GR" alt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6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cs typeface="Times New Roman" pitchFamily="18" charset="0"/>
              </a:rPr>
              <a:t>Επανάληψη - επισκόπηση</a:t>
            </a:r>
            <a:endParaRPr lang="el-GR" altLang="el-GR" sz="3600" dirty="0" smtClean="0"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>
                <a:cs typeface="Arial" charset="0"/>
              </a:rPr>
              <a:t>Πραγματοποιείται </a:t>
            </a:r>
            <a:r>
              <a:rPr lang="el-GR" altLang="el-GR" sz="2400" dirty="0">
                <a:cs typeface="Arial" charset="0"/>
              </a:rPr>
              <a:t>μία επανάληψη - επισκόπηση σε έννοιες που μελετήθηκαν στις Βάσεις Δεδομένων Ι. </a:t>
            </a:r>
            <a:br>
              <a:rPr lang="el-GR" altLang="el-GR" sz="2400" dirty="0">
                <a:cs typeface="Arial" charset="0"/>
              </a:rPr>
            </a:br>
            <a:r>
              <a:rPr lang="el-GR" altLang="el-GR" sz="2400" dirty="0">
                <a:cs typeface="Arial" charset="0"/>
              </a:rPr>
              <a:t>Η διεκπεραίωση των θεμάτων γίνεται κυρίως με χρήση παραδειγμάτων. </a:t>
            </a: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endParaRPr lang="el-GR" sz="2400" dirty="0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381000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478760" y="4437112"/>
            <a:ext cx="800958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41844" y="1062380"/>
            <a:ext cx="8568952" cy="3240360"/>
            <a:chOff x="521" y="864"/>
            <a:chExt cx="4663" cy="1344"/>
          </a:xfrm>
        </p:grpSpPr>
        <p:sp>
          <p:nvSpPr>
            <p:cNvPr id="5530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/>
                <a:t>Δυαδικές</a:t>
              </a:r>
            </a:p>
            <a:p>
              <a:r>
                <a:rPr lang="el-GR" altLang="el-GR" sz="2000"/>
                <a:t>Συσχετίσεις</a:t>
              </a:r>
            </a:p>
          </p:txBody>
        </p:sp>
        <p:sp>
          <p:nvSpPr>
            <p:cNvPr id="5530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0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8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ΣΠΟΥΔΑΣΤΗΣ</a:t>
              </a:r>
              <a:endParaRPr lang="en-GB" altLang="el-GR" sz="1400"/>
            </a:p>
          </p:txBody>
        </p:sp>
        <p:sp>
          <p:nvSpPr>
            <p:cNvPr id="5530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0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7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/>
                <a:t>ΜΑΘΗΜΑ</a:t>
              </a:r>
              <a:endParaRPr lang="en-GB" altLang="el-GR" sz="2000" dirty="0"/>
            </a:p>
          </p:txBody>
        </p:sp>
        <p:sp>
          <p:nvSpPr>
            <p:cNvPr id="5530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 dirty="0"/>
                <a:t>παρακολουθεί</a:t>
              </a:r>
              <a:endParaRPr lang="en-GB" altLang="el-GR" sz="1400" b="1" dirty="0"/>
            </a:p>
          </p:txBody>
        </p:sp>
        <p:sp>
          <p:nvSpPr>
            <p:cNvPr id="5530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0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0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Ν</a:t>
              </a:r>
              <a:endParaRPr lang="en-GB" altLang="el-GR" sz="1800"/>
            </a:p>
          </p:txBody>
        </p:sp>
        <p:sp>
          <p:nvSpPr>
            <p:cNvPr id="5531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Μ</a:t>
              </a:r>
              <a:endParaRPr lang="en-GB" altLang="el-GR" sz="1800"/>
            </a:p>
          </p:txBody>
        </p:sp>
        <p:sp>
          <p:nvSpPr>
            <p:cNvPr id="5531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1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βοηθά</a:t>
              </a:r>
              <a:endParaRPr lang="en-GB" altLang="el-GR" sz="1400" b="1"/>
            </a:p>
          </p:txBody>
        </p:sp>
        <p:sp>
          <p:nvSpPr>
            <p:cNvPr id="5531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7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 dirty="0"/>
                <a:t>ΣΥΝΕΡΓΑΤΗΣ</a:t>
              </a:r>
              <a:endParaRPr lang="en-GB" altLang="el-GR" sz="1200" dirty="0"/>
            </a:p>
          </p:txBody>
        </p:sp>
        <p:sp>
          <p:nvSpPr>
            <p:cNvPr id="5531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1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1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/>
                <a:t>Ν</a:t>
              </a:r>
              <a:endParaRPr lang="en-GB" altLang="el-GR" sz="1600"/>
            </a:p>
          </p:txBody>
        </p:sp>
        <p:sp>
          <p:nvSpPr>
            <p:cNvPr id="5531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/>
                <a:t>Μ</a:t>
              </a:r>
              <a:endParaRPr lang="en-GB" altLang="el-GR" sz="160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Βαθμός Συσχέτισης</a:t>
            </a:r>
            <a:r>
              <a:rPr lang="en-US" altLang="el-GR" dirty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5576" y="1609724"/>
            <a:ext cx="7253808" cy="2880097"/>
            <a:chOff x="990600" y="1196975"/>
            <a:chExt cx="5867400" cy="2155825"/>
          </a:xfrm>
        </p:grpSpPr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990600" y="1220788"/>
              <a:ext cx="1739900" cy="533400"/>
              <a:chOff x="521" y="913"/>
              <a:chExt cx="819" cy="336"/>
            </a:xfrm>
          </p:grpSpPr>
          <p:sp>
            <p:nvSpPr>
              <p:cNvPr id="56337" name="Rectangle 4"/>
              <p:cNvSpPr>
                <a:spLocks noChangeArrowheads="1"/>
              </p:cNvSpPr>
              <p:nvPr/>
            </p:nvSpPr>
            <p:spPr bwMode="auto">
              <a:xfrm>
                <a:off x="524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8" name="Text Box 5"/>
              <p:cNvSpPr txBox="1">
                <a:spLocks noChangeArrowheads="1"/>
              </p:cNvSpPr>
              <p:nvPr/>
            </p:nvSpPr>
            <p:spPr bwMode="auto">
              <a:xfrm>
                <a:off x="521" y="965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ΣΠΟΥΔΑΣΤΗΣ</a:t>
                </a:r>
                <a:endParaRPr lang="en-GB" altLang="el-GR" sz="2000"/>
              </a:p>
            </p:txBody>
          </p:sp>
        </p:grpSp>
        <p:grpSp>
          <p:nvGrpSpPr>
            <p:cNvPr id="56324" name="Group 6"/>
            <p:cNvGrpSpPr>
              <a:grpSpLocks/>
            </p:cNvGrpSpPr>
            <p:nvPr/>
          </p:nvGrpSpPr>
          <p:grpSpPr bwMode="auto">
            <a:xfrm>
              <a:off x="5562600" y="1219200"/>
              <a:ext cx="1295400" cy="533400"/>
              <a:chOff x="2735" y="913"/>
              <a:chExt cx="816" cy="336"/>
            </a:xfrm>
          </p:grpSpPr>
          <p:sp>
            <p:nvSpPr>
              <p:cNvPr id="56335" name="Rectangle 7"/>
              <p:cNvSpPr>
                <a:spLocks noChangeArrowheads="1"/>
              </p:cNvSpPr>
              <p:nvPr/>
            </p:nvSpPr>
            <p:spPr bwMode="auto">
              <a:xfrm>
                <a:off x="2735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6" name="Text Box 8"/>
              <p:cNvSpPr txBox="1">
                <a:spLocks noChangeArrowheads="1"/>
              </p:cNvSpPr>
              <p:nvPr/>
            </p:nvSpPr>
            <p:spPr bwMode="auto">
              <a:xfrm>
                <a:off x="2768" y="947"/>
                <a:ext cx="7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ΜΑΘΗΜΑ</a:t>
                </a:r>
                <a:endParaRPr lang="en-GB" altLang="el-GR" sz="2000"/>
              </a:p>
            </p:txBody>
          </p:sp>
        </p:grpSp>
        <p:sp>
          <p:nvSpPr>
            <p:cNvPr id="56325" name="AutoShape 9"/>
            <p:cNvSpPr>
              <a:spLocks noChangeArrowheads="1"/>
            </p:cNvSpPr>
            <p:nvPr/>
          </p:nvSpPr>
          <p:spPr bwMode="auto">
            <a:xfrm>
              <a:off x="3436938" y="1752600"/>
              <a:ext cx="1600200" cy="5334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εγγράφεται</a:t>
              </a:r>
              <a:endParaRPr lang="en-GB" altLang="el-GR" sz="1400" b="1"/>
            </a:p>
          </p:txBody>
        </p:sp>
        <p:grpSp>
          <p:nvGrpSpPr>
            <p:cNvPr id="56326" name="Group 10"/>
            <p:cNvGrpSpPr>
              <a:grpSpLocks/>
            </p:cNvGrpSpPr>
            <p:nvPr/>
          </p:nvGrpSpPr>
          <p:grpSpPr bwMode="auto">
            <a:xfrm>
              <a:off x="2133600" y="2819400"/>
              <a:ext cx="4159250" cy="533400"/>
              <a:chOff x="2724" y="1872"/>
              <a:chExt cx="816" cy="336"/>
            </a:xfrm>
          </p:grpSpPr>
          <p:sp>
            <p:nvSpPr>
              <p:cNvPr id="56333" name="Rectangle 11"/>
              <p:cNvSpPr>
                <a:spLocks noChangeArrowheads="1"/>
              </p:cNvSpPr>
              <p:nvPr/>
            </p:nvSpPr>
            <p:spPr bwMode="auto">
              <a:xfrm>
                <a:off x="2724" y="1872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4" name="Text Box 12"/>
              <p:cNvSpPr txBox="1">
                <a:spLocks noChangeArrowheads="1"/>
              </p:cNvSpPr>
              <p:nvPr/>
            </p:nvSpPr>
            <p:spPr bwMode="auto">
              <a:xfrm>
                <a:off x="2777" y="1910"/>
                <a:ext cx="7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ΕΡΓΑΣΤΗΡΙΑΚΟΣ_ΣΥΝΕΡΓΑΤΗΣ</a:t>
                </a:r>
                <a:endParaRPr lang="en-GB" altLang="el-GR" sz="2000"/>
              </a:p>
            </p:txBody>
          </p:sp>
        </p:grpSp>
        <p:sp>
          <p:nvSpPr>
            <p:cNvPr id="56327" name="Line 13"/>
            <p:cNvSpPr>
              <a:spLocks noChangeShapeType="1"/>
            </p:cNvSpPr>
            <p:nvPr/>
          </p:nvSpPr>
          <p:spPr bwMode="auto">
            <a:xfrm>
              <a:off x="2762250" y="1752601"/>
              <a:ext cx="674688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8" name="Line 14"/>
            <p:cNvSpPr>
              <a:spLocks noChangeShapeType="1"/>
            </p:cNvSpPr>
            <p:nvPr/>
          </p:nvSpPr>
          <p:spPr bwMode="auto">
            <a:xfrm flipV="1">
              <a:off x="4960938" y="1752600"/>
              <a:ext cx="620712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9" name="Line 15"/>
            <p:cNvSpPr>
              <a:spLocks noChangeShapeType="1"/>
            </p:cNvSpPr>
            <p:nvPr/>
          </p:nvSpPr>
          <p:spPr bwMode="auto">
            <a:xfrm>
              <a:off x="4227513" y="2286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0" name="Rectangle 30"/>
            <p:cNvSpPr>
              <a:spLocks noChangeArrowheads="1"/>
            </p:cNvSpPr>
            <p:nvPr/>
          </p:nvSpPr>
          <p:spPr bwMode="auto">
            <a:xfrm>
              <a:off x="4905375" y="1341438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Ν</a:t>
              </a:r>
            </a:p>
          </p:txBody>
        </p:sp>
        <p:sp>
          <p:nvSpPr>
            <p:cNvPr id="56331" name="Rectangle 31"/>
            <p:cNvSpPr>
              <a:spLocks noChangeArrowheads="1"/>
            </p:cNvSpPr>
            <p:nvPr/>
          </p:nvSpPr>
          <p:spPr bwMode="auto">
            <a:xfrm>
              <a:off x="4616450" y="22764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Ν</a:t>
              </a:r>
            </a:p>
          </p:txBody>
        </p:sp>
        <p:sp>
          <p:nvSpPr>
            <p:cNvPr id="56332" name="Rectangle 32"/>
            <p:cNvSpPr>
              <a:spLocks noChangeArrowheads="1"/>
            </p:cNvSpPr>
            <p:nvPr/>
          </p:nvSpPr>
          <p:spPr bwMode="auto">
            <a:xfrm>
              <a:off x="3203575" y="1196975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Μ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Τριαδική </a:t>
            </a:r>
            <a:r>
              <a:rPr lang="el-GR" altLang="el-GR" dirty="0" smtClean="0"/>
              <a:t>Συσχέτιση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6525" y="1447800"/>
            <a:ext cx="3597275" cy="3205163"/>
            <a:chOff x="86" y="912"/>
            <a:chExt cx="2266" cy="2019"/>
          </a:xfrm>
        </p:grpSpPr>
        <p:grpSp>
          <p:nvGrpSpPr>
            <p:cNvPr id="57350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57361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7362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ΥΠΑΛΛΗΛΟΣ</a:t>
                </a:r>
                <a:endParaRPr lang="en-GB" altLang="el-GR" sz="1800"/>
              </a:p>
            </p:txBody>
          </p:sp>
        </p:grp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86" y="2656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ΣΥΝΕΡΓΑΤΗΣ</a:t>
              </a:r>
              <a:endParaRPr lang="en-GB" altLang="el-GR" sz="1800" dirty="0"/>
            </a:p>
          </p:txBody>
        </p:sp>
        <p:grpSp>
          <p:nvGrpSpPr>
            <p:cNvPr id="57353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57359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7360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/>
                  <a:t>IS-A</a:t>
                </a:r>
                <a:endParaRPr lang="en-GB" altLang="el-GR"/>
              </a:p>
            </p:txBody>
          </p:sp>
        </p:grpSp>
        <p:sp>
          <p:nvSpPr>
            <p:cNvPr id="57354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7355" name="Text Box 13"/>
            <p:cNvSpPr txBox="1">
              <a:spLocks noChangeArrowheads="1"/>
            </p:cNvSpPr>
            <p:nvPr/>
          </p:nvSpPr>
          <p:spPr bwMode="auto">
            <a:xfrm>
              <a:off x="1477" y="2620"/>
              <a:ext cx="8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ΜΟΝΙΜΟΣ</a:t>
              </a:r>
              <a:endParaRPr lang="en-GB" altLang="el-GR" sz="2000"/>
            </a:p>
          </p:txBody>
        </p:sp>
        <p:sp>
          <p:nvSpPr>
            <p:cNvPr id="57356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7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8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297004" y="1379240"/>
            <a:ext cx="4862264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Κάθε</a:t>
            </a:r>
            <a:r>
              <a:rPr lang="el-GR" altLang="el-GR" dirty="0"/>
              <a:t> </a:t>
            </a:r>
            <a:r>
              <a:rPr lang="el-GR" altLang="el-GR" sz="2200" dirty="0"/>
              <a:t>«ΕΚΤΑΚΤΟΣ»</a:t>
            </a:r>
            <a:r>
              <a:rPr lang="el-GR" altLang="el-GR" dirty="0"/>
              <a:t> </a:t>
            </a:r>
            <a:r>
              <a:rPr lang="el-GR" altLang="el-GR" dirty="0">
                <a:latin typeface="+mn-lt"/>
              </a:rPr>
              <a:t>και κάθε </a:t>
            </a:r>
            <a:r>
              <a:rPr lang="el-GR" altLang="el-GR" sz="2200" dirty="0"/>
              <a:t>«ΜΟΝΙΜΟΣ» </a:t>
            </a:r>
            <a:r>
              <a:rPr lang="el-GR" altLang="el-GR" dirty="0">
                <a:latin typeface="+mn-lt"/>
              </a:rPr>
              <a:t>θεωρείται και </a:t>
            </a:r>
            <a:r>
              <a:rPr lang="el-GR" altLang="el-GR" sz="2200" dirty="0"/>
              <a:t>«ΥΠΑΛΛΗΛΟΣ» </a:t>
            </a:r>
            <a:r>
              <a:rPr lang="el-GR" altLang="el-GR" dirty="0">
                <a:latin typeface="+mn-lt"/>
              </a:rPr>
              <a:t>δηλαδή κληρονομεί όλα τα χαρακτηριστικά της οντότητας </a:t>
            </a:r>
            <a:r>
              <a:rPr lang="el-GR" altLang="el-GR" sz="2200" dirty="0"/>
              <a:t>«ΥΠΑΛΛΗΛΟΣ</a:t>
            </a:r>
            <a:r>
              <a:rPr lang="el-GR" altLang="el-GR" sz="2200" dirty="0" smtClean="0"/>
              <a:t>».</a:t>
            </a:r>
            <a:endParaRPr lang="el-GR" altLang="el-GR" sz="22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 dirty="0">
                <a:latin typeface="+mn-lt"/>
              </a:rPr>
              <a:t>specialization</a:t>
            </a:r>
            <a:r>
              <a:rPr lang="el-GR" altLang="el-GR" dirty="0">
                <a:latin typeface="+mn-lt"/>
              </a:rPr>
              <a:t>) μιας </a:t>
            </a:r>
            <a:r>
              <a:rPr lang="el-GR" altLang="el-GR" dirty="0" smtClean="0">
                <a:latin typeface="+mn-lt"/>
              </a:rPr>
              <a:t>άλλης.</a:t>
            </a:r>
            <a:endParaRPr lang="el-GR" altLang="el-GR" dirty="0">
              <a:latin typeface="+mn-lt"/>
            </a:endParaRPr>
          </a:p>
        </p:txBody>
      </p:sp>
      <p:sp>
        <p:nvSpPr>
          <p:cNvPr id="57349" name="Text Box 92"/>
          <p:cNvSpPr txBox="1">
            <a:spLocks noChangeArrowheads="1"/>
          </p:cNvSpPr>
          <p:nvPr/>
        </p:nvSpPr>
        <p:spPr bwMode="auto">
          <a:xfrm>
            <a:off x="86984" y="4949232"/>
            <a:ext cx="451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820000"/>
                </a:solidFill>
                <a:latin typeface="+mn-lt"/>
                <a:ea typeface="新細明體" charset="-120"/>
              </a:rPr>
              <a:t>Disjoint and Complete mapping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Συσχέτιση «</a:t>
            </a:r>
            <a:r>
              <a:rPr lang="en-US" altLang="el-GR" dirty="0"/>
              <a:t>Is-A</a:t>
            </a:r>
            <a:r>
              <a:rPr lang="el-GR" altLang="el-GR" dirty="0" smtClean="0"/>
              <a:t>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l-GR" altLang="el-GR" dirty="0" smtClean="0"/>
              <a:t>Πώς να μεταγράψουμε υποκλάση </a:t>
            </a:r>
            <a:br>
              <a:rPr lang="el-GR" altLang="el-GR" dirty="0" smtClean="0"/>
            </a:br>
            <a:r>
              <a:rPr lang="el-GR" altLang="el-GR" dirty="0" smtClean="0"/>
              <a:t>(</a:t>
            </a:r>
            <a:r>
              <a:rPr lang="en-US" altLang="el-GR" dirty="0" smtClean="0"/>
              <a:t>How to translate a subclass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3478535" y="17907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/>
              <a:t>Product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Rectangle 4"/>
          <p:cNvSpPr>
            <a:spLocks noChangeArrowheads="1"/>
          </p:cNvSpPr>
          <p:nvPr/>
        </p:nvSpPr>
        <p:spPr bwMode="auto">
          <a:xfrm>
            <a:off x="6374135" y="36957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/>
              <a:t>Educational </a:t>
            </a:r>
          </a:p>
          <a:p>
            <a:r>
              <a:rPr lang="en-US" altLang="el-GR"/>
              <a:t>Product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5"/>
          <p:cNvSpPr>
            <a:spLocks noChangeArrowheads="1"/>
          </p:cNvSpPr>
          <p:nvPr/>
        </p:nvSpPr>
        <p:spPr bwMode="auto">
          <a:xfrm>
            <a:off x="811535" y="3848100"/>
            <a:ext cx="22098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/>
              <a:t>Software</a:t>
            </a:r>
          </a:p>
          <a:p>
            <a:r>
              <a:rPr lang="en-US" altLang="el-GR"/>
              <a:t>Product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2" name="Text Box 7"/>
          <p:cNvSpPr>
            <a:spLocks noChangeArrowheads="1"/>
          </p:cNvSpPr>
          <p:nvPr/>
        </p:nvSpPr>
        <p:spPr bwMode="auto">
          <a:xfrm>
            <a:off x="6383660" y="2252663"/>
            <a:ext cx="1108075" cy="6191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/>
              <a:t>topic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7" name="AutoShape 12"/>
          <p:cNvSpPr>
            <a:spLocks noChangeArrowheads="1"/>
          </p:cNvSpPr>
          <p:nvPr/>
        </p:nvSpPr>
        <p:spPr bwMode="auto">
          <a:xfrm>
            <a:off x="5764535" y="29337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/>
              <a:t>isa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0" name="AutoShape 14"/>
          <p:cNvSpPr>
            <a:spLocks noChangeArrowheads="1"/>
          </p:cNvSpPr>
          <p:nvPr/>
        </p:nvSpPr>
        <p:spPr bwMode="auto">
          <a:xfrm>
            <a:off x="2868935" y="30099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/>
              <a:t>isa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2" name="AutoShape 15"/>
          <p:cNvCxnSpPr>
            <a:cxnSpLocks noChangeShapeType="1"/>
            <a:stCxn id="58379" idx="0"/>
            <a:endCxn id="58390" idx="3"/>
          </p:cNvCxnSpPr>
          <p:nvPr/>
        </p:nvCxnSpPr>
        <p:spPr bwMode="auto">
          <a:xfrm flipV="1">
            <a:off x="1916435" y="36195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4" name="AutoShape 16"/>
          <p:cNvCxnSpPr>
            <a:cxnSpLocks noChangeShapeType="1"/>
            <a:stCxn id="58390" idx="0"/>
            <a:endCxn id="58375" idx="2"/>
          </p:cNvCxnSpPr>
          <p:nvPr/>
        </p:nvCxnSpPr>
        <p:spPr bwMode="auto">
          <a:xfrm flipV="1">
            <a:off x="3288035" y="2781300"/>
            <a:ext cx="1295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6" name="AutoShape 17"/>
          <p:cNvCxnSpPr>
            <a:cxnSpLocks noChangeShapeType="1"/>
            <a:stCxn id="58375" idx="2"/>
            <a:endCxn id="58387" idx="0"/>
          </p:cNvCxnSpPr>
          <p:nvPr/>
        </p:nvCxnSpPr>
        <p:spPr bwMode="auto">
          <a:xfrm>
            <a:off x="4583435" y="2781300"/>
            <a:ext cx="1600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8" name="AutoShape 18"/>
          <p:cNvCxnSpPr>
            <a:cxnSpLocks noChangeShapeType="1"/>
            <a:stCxn id="58387" idx="3"/>
            <a:endCxn id="58377" idx="0"/>
          </p:cNvCxnSpPr>
          <p:nvPr/>
        </p:nvCxnSpPr>
        <p:spPr bwMode="auto">
          <a:xfrm>
            <a:off x="6183635" y="3543300"/>
            <a:ext cx="1295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04" name="AutoShape 23"/>
          <p:cNvCxnSpPr>
            <a:cxnSpLocks noChangeShapeType="1"/>
            <a:endCxn id="58379" idx="0"/>
          </p:cNvCxnSpPr>
          <p:nvPr/>
        </p:nvCxnSpPr>
        <p:spPr bwMode="auto">
          <a:xfrm rot="16200000" flipH="1">
            <a:off x="1417166" y="3348832"/>
            <a:ext cx="31273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06" name="AutoShape 24"/>
          <p:cNvCxnSpPr>
            <a:cxnSpLocks noChangeShapeType="1"/>
            <a:stCxn id="58408" idx="3"/>
            <a:endCxn id="58377" idx="0"/>
          </p:cNvCxnSpPr>
          <p:nvPr/>
        </p:nvCxnSpPr>
        <p:spPr bwMode="auto">
          <a:xfrm flipH="1">
            <a:off x="7479035" y="3126598"/>
            <a:ext cx="36639" cy="5691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8" name="Text Box 7"/>
          <p:cNvSpPr>
            <a:spLocks noChangeArrowheads="1"/>
          </p:cNvSpPr>
          <p:nvPr/>
        </p:nvSpPr>
        <p:spPr bwMode="auto">
          <a:xfrm>
            <a:off x="7236297" y="2646363"/>
            <a:ext cx="1907704" cy="5626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2000"/>
              <a:t>ageGroup</a:t>
            </a:r>
            <a:endParaRPr lang="en-US" altLang="el-GR"/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10" name="AutoShape 24"/>
          <p:cNvCxnSpPr>
            <a:cxnSpLocks noChangeShapeType="1"/>
            <a:stCxn id="58382" idx="4"/>
          </p:cNvCxnSpPr>
          <p:nvPr/>
        </p:nvCxnSpPr>
        <p:spPr bwMode="auto">
          <a:xfrm rot="16200000" flipH="1">
            <a:off x="6636073" y="3173413"/>
            <a:ext cx="77787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2" name="Text Box 7"/>
          <p:cNvSpPr>
            <a:spLocks noChangeArrowheads="1"/>
          </p:cNvSpPr>
          <p:nvPr/>
        </p:nvSpPr>
        <p:spPr bwMode="auto">
          <a:xfrm>
            <a:off x="746448" y="2328863"/>
            <a:ext cx="1968500" cy="6191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platforms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4" name="Text Box 7"/>
          <p:cNvSpPr>
            <a:spLocks noChangeArrowheads="1"/>
          </p:cNvSpPr>
          <p:nvPr/>
        </p:nvSpPr>
        <p:spPr bwMode="auto">
          <a:xfrm>
            <a:off x="-15552" y="2938463"/>
            <a:ext cx="1751012" cy="6191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memory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16" name="Straight Connector 33"/>
          <p:cNvCxnSpPr>
            <a:cxnSpLocks noChangeShapeType="1"/>
            <a:stCxn id="58412" idx="4"/>
            <a:endCxn id="58379" idx="0"/>
          </p:cNvCxnSpPr>
          <p:nvPr/>
        </p:nvCxnSpPr>
        <p:spPr bwMode="auto">
          <a:xfrm>
            <a:off x="1730698" y="2947988"/>
            <a:ext cx="185737" cy="9001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3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el-GR" altLang="el-GR" smtClean="0"/>
              <a:t>Επιλογή 1 (</a:t>
            </a:r>
            <a:r>
              <a:rPr lang="en-US" altLang="el-GR" smtClean="0"/>
              <a:t>Option 1</a:t>
            </a:r>
            <a:r>
              <a:rPr lang="el-GR" altLang="el-GR" smtClean="0"/>
              <a:t>)</a:t>
            </a:r>
            <a:r>
              <a:rPr lang="en-US" altLang="el-GR" smtClean="0"/>
              <a:t>: The E/R Approach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600" dirty="0" smtClean="0"/>
              <a:t>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</a:t>
            </a:r>
            <a:r>
              <a:rPr lang="en-US" altLang="el-GR" sz="2600" u="sng" dirty="0" smtClean="0"/>
              <a:t>name</a:t>
            </a:r>
            <a:r>
              <a:rPr lang="en-US" altLang="el-GR" sz="2600" dirty="0" smtClean="0"/>
              <a:t>,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price,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category</a:t>
            </a:r>
            <a:r>
              <a:rPr lang="en-US" altLang="el-GR" sz="2600" dirty="0"/>
              <a:t>, manufacturer</a:t>
            </a:r>
            <a:r>
              <a:rPr lang="en-US" altLang="el-GR" sz="2600" dirty="0" smtClean="0"/>
              <a:t>)</a:t>
            </a:r>
            <a:r>
              <a:rPr lang="el-GR" altLang="el-GR" sz="2600" dirty="0" smtClean="0"/>
              <a:t>.</a:t>
            </a:r>
            <a:endParaRPr lang="en-US" altLang="el-GR" sz="2600" dirty="0"/>
          </a:p>
          <a:p>
            <a:r>
              <a:rPr lang="en-US" altLang="el-GR" sz="2600" dirty="0" err="1" smtClean="0"/>
              <a:t>EducationalProduct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 </a:t>
            </a:r>
            <a:r>
              <a:rPr lang="en-US" altLang="el-GR" sz="2600" u="sng" dirty="0"/>
              <a:t>name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ageGroup</a:t>
            </a:r>
            <a:r>
              <a:rPr lang="en-US" altLang="el-GR" sz="2600" dirty="0"/>
              <a:t>,</a:t>
            </a:r>
            <a:r>
              <a:rPr lang="en-US" altLang="el-GR" sz="2600" dirty="0">
                <a:solidFill>
                  <a:schemeClr val="accent2"/>
                </a:solidFill>
              </a:rPr>
              <a:t> </a:t>
            </a:r>
            <a:r>
              <a:rPr lang="en-US" altLang="el-GR" sz="2600" b="1" dirty="0">
                <a:solidFill>
                  <a:srgbClr val="820000"/>
                </a:solidFill>
              </a:rPr>
              <a:t>topic</a:t>
            </a:r>
            <a:r>
              <a:rPr lang="en-US" altLang="el-GR" sz="2600" dirty="0" smtClean="0"/>
              <a:t>)</a:t>
            </a:r>
            <a:r>
              <a:rPr lang="el-GR" altLang="el-GR" sz="2600" dirty="0" smtClean="0"/>
              <a:t>.</a:t>
            </a:r>
            <a:endParaRPr lang="en-US" altLang="el-GR" sz="2600" dirty="0"/>
          </a:p>
          <a:p>
            <a:r>
              <a:rPr lang="en-US" altLang="el-GR" sz="2600" dirty="0" err="1" smtClean="0"/>
              <a:t>SoftwareProduct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 </a:t>
            </a:r>
            <a:r>
              <a:rPr lang="en-US" altLang="el-GR" sz="2600" u="sng" dirty="0"/>
              <a:t>name</a:t>
            </a:r>
            <a:r>
              <a:rPr lang="en-US" altLang="el-GR" sz="2600" dirty="0"/>
              <a:t>, </a:t>
            </a:r>
            <a:r>
              <a:rPr lang="en-US" altLang="el-GR" sz="2600" b="1" dirty="0">
                <a:solidFill>
                  <a:srgbClr val="820000"/>
                </a:solidFill>
              </a:rPr>
              <a:t>platforms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requiredMemory</a:t>
            </a:r>
            <a:r>
              <a:rPr lang="en-US" altLang="el-GR" sz="2600" dirty="0" smtClean="0"/>
              <a:t>)</a:t>
            </a:r>
            <a:r>
              <a:rPr lang="el-GR" altLang="el-GR" sz="2600" dirty="0" smtClean="0"/>
              <a:t>.</a:t>
            </a:r>
            <a:endParaRPr lang="en-US" altLang="el-GR" sz="2600" dirty="0"/>
          </a:p>
          <a:p>
            <a:endParaRPr lang="en-US" altLang="el-GR" sz="2600" dirty="0"/>
          </a:p>
          <a:p>
            <a:r>
              <a:rPr lang="el-GR" altLang="el-GR" sz="2600" dirty="0"/>
              <a:t>Θυμηθείτε ότι το ίδιο όνομα στήλης μπορεί να εμφανίζεται σε </a:t>
            </a:r>
            <a:r>
              <a:rPr lang="el-GR" altLang="el-GR" sz="2600" dirty="0" smtClean="0"/>
              <a:t>πολλές </a:t>
            </a:r>
            <a:r>
              <a:rPr lang="el-GR" altLang="el-GR" sz="2600" dirty="0"/>
              <a:t>σχέσεις (</a:t>
            </a:r>
            <a:r>
              <a:rPr lang="en-US" altLang="el-GR" sz="2600" dirty="0"/>
              <a:t>Same </a:t>
            </a:r>
            <a:r>
              <a:rPr lang="en-US" altLang="el-GR" sz="2600" u="sng" dirty="0"/>
              <a:t>name </a:t>
            </a:r>
            <a:r>
              <a:rPr lang="en-US" altLang="el-GR" sz="2600" dirty="0"/>
              <a:t>may appear in several relations</a:t>
            </a:r>
            <a:r>
              <a:rPr lang="el-GR" altLang="el-GR" sz="2600" dirty="0" smtClean="0"/>
              <a:t>).</a:t>
            </a:r>
            <a:endParaRPr lang="el-GR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l-GR" altLang="el-GR" dirty="0" smtClean="0"/>
              <a:t>Επιλογή 2 (</a:t>
            </a:r>
            <a:r>
              <a:rPr lang="en-US" altLang="el-GR" dirty="0" smtClean="0"/>
              <a:t>Option 2</a:t>
            </a:r>
            <a:r>
              <a:rPr lang="el-GR" altLang="el-GR" dirty="0" smtClean="0"/>
              <a:t>)</a:t>
            </a:r>
            <a:r>
              <a:rPr lang="en-US" altLang="el-GR" dirty="0" smtClean="0"/>
              <a:t>: The Null Value Approach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Έχουμε ένα πίνακα (</a:t>
            </a:r>
            <a:r>
              <a:rPr lang="en-US" altLang="el-GR" sz="2400" b="1" dirty="0">
                <a:solidFill>
                  <a:srgbClr val="820000"/>
                </a:solidFill>
              </a:rPr>
              <a:t>Have one table</a:t>
            </a:r>
            <a:r>
              <a:rPr lang="el-GR" altLang="el-GR" sz="2400" b="1" dirty="0">
                <a:solidFill>
                  <a:srgbClr val="820000"/>
                </a:solidFill>
              </a:rPr>
              <a:t>)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: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US" alt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n-US" altLang="el-GR" sz="2400" dirty="0" smtClean="0"/>
              <a:t>    </a:t>
            </a:r>
            <a:r>
              <a:rPr lang="en-US" altLang="el-GR" sz="2400" dirty="0"/>
              <a:t>Product ( name,  price,  manufacturer, age-group, topic,</a:t>
            </a:r>
          </a:p>
          <a:p>
            <a:pPr marL="0" indent="0">
              <a:buNone/>
            </a:pPr>
            <a:r>
              <a:rPr lang="en-US" altLang="el-GR" sz="2400" dirty="0"/>
              <a:t>                    platforms required-memory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l-GR" altLang="el-GR" sz="2400" dirty="0"/>
              <a:t>Κάποιες τιμές στον πίνακα θα είναι </a:t>
            </a:r>
            <a:r>
              <a:rPr lang="en-US" altLang="el-GR" sz="2400" dirty="0"/>
              <a:t>NULL</a:t>
            </a:r>
            <a:r>
              <a:rPr lang="el-GR" altLang="el-GR" sz="2400" dirty="0"/>
              <a:t>, που σημαίνει ότι το </a:t>
            </a:r>
          </a:p>
          <a:p>
            <a:pPr marL="0" indent="0">
              <a:buNone/>
            </a:pPr>
            <a:r>
              <a:rPr lang="el-GR" altLang="el-GR" sz="2400" dirty="0"/>
              <a:t>χαρακτηριστικό δεν έχει νόημα για το συγκεκριμένο προϊόν)</a:t>
            </a:r>
            <a:r>
              <a:rPr lang="en-US" altLang="el-GR" sz="2400" dirty="0"/>
              <a:t> </a:t>
            </a:r>
            <a:endParaRPr lang="el-GR" altLang="el-GR" sz="2400" dirty="0"/>
          </a:p>
          <a:p>
            <a:pPr marL="0" indent="0">
              <a:buNone/>
            </a:pPr>
            <a:r>
              <a:rPr lang="el-GR" altLang="el-GR" sz="2400" dirty="0"/>
              <a:t>(</a:t>
            </a:r>
            <a:r>
              <a:rPr lang="en-US" altLang="el-GR" sz="2400" dirty="0"/>
              <a:t>Some values in the table will be NULL, meaning that the attribute </a:t>
            </a:r>
            <a:r>
              <a:rPr lang="en-US" altLang="el-GR" sz="2400" dirty="0" smtClean="0"/>
              <a:t>not </a:t>
            </a:r>
            <a:r>
              <a:rPr lang="en-US" altLang="el-GR" sz="2400" dirty="0"/>
              <a:t>make sense for the specific product.</a:t>
            </a:r>
            <a:r>
              <a:rPr lang="el-GR" altLang="el-GR" sz="2400" dirty="0"/>
              <a:t>)</a:t>
            </a:r>
            <a:endParaRPr lang="en-US" altLang="el-GR" sz="2400" dirty="0"/>
          </a:p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Θυμηθείτε ότι έχουμε πολλές ερμηνείες για τιμή </a:t>
            </a:r>
            <a:r>
              <a:rPr lang="en-US" altLang="el-GR" sz="2400" b="1" dirty="0">
                <a:solidFill>
                  <a:srgbClr val="820000"/>
                </a:solidFill>
              </a:rPr>
              <a:t>NULL</a:t>
            </a:r>
          </a:p>
          <a:p>
            <a:pPr marL="0" indent="0">
              <a:buNone/>
            </a:pPr>
            <a:r>
              <a:rPr lang="en-US" altLang="el-GR" sz="2400" b="1" dirty="0">
                <a:solidFill>
                  <a:srgbClr val="820000"/>
                </a:solidFill>
              </a:rPr>
              <a:t>(Too many meanings for NULL)</a:t>
            </a:r>
          </a:p>
          <a:p>
            <a:pPr marL="0" indent="0">
              <a:buNone/>
            </a:pPr>
            <a:endParaRPr lang="el-GR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2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Έστω απλοποιημένη βάση δεδομένων Διεύθυνσης Προσωπικού. Οι στήλες του πίνακα αυτού είναι οι εξής:</a:t>
            </a:r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2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958" y="2132856"/>
            <a:ext cx="8218498" cy="31947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>
                <a:latin typeface="+mn-lt"/>
                <a:cs typeface="Courier New" panose="02070309020205020404" pitchFamily="49" charset="0"/>
              </a:rPr>
              <a:t>Empno=Κωδικός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 υπαλλήλου,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Name=όνομα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JobNo=κωδικός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θέσης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 err="1">
                <a:latin typeface="+mn-lt"/>
                <a:cs typeface="Courier New" panose="02070309020205020404" pitchFamily="49" charset="0"/>
              </a:rPr>
              <a:t>Job=θέση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>
                <a:latin typeface="+mn-lt"/>
                <a:cs typeface="Courier New" panose="02070309020205020404" pitchFamily="49" charset="0"/>
              </a:rPr>
              <a:t>Deptno=κωδικός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 τμήματος,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Dname=τμήμα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Sal=μισθός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C_No=αριθμός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παιδιών υπαλλήλου,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C_Name=όνομα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παιδιού,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B_Date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= ημερομηνία γέννησης παιδιού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.</a:t>
            </a:r>
            <a:endParaRPr lang="el-GR" sz="24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4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Περιορισμοί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Υποτίθεται </a:t>
            </a:r>
            <a:r>
              <a:rPr lang="el-GR" sz="2400" dirty="0"/>
              <a:t>ότι κάθε υπάλληλος έχει μία θέση, ανήκει σε ένα τμήμα, ο μισθός του εξαρτάται από τη θέση και μπορεί να έχει ή να μην έχει παιδιά.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1NF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92235"/>
              </p:ext>
            </p:extLst>
          </p:nvPr>
        </p:nvGraphicFramePr>
        <p:xfrm>
          <a:off x="179513" y="3429000"/>
          <a:ext cx="878497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08112"/>
                <a:gridCol w="576064"/>
                <a:gridCol w="1224136"/>
                <a:gridCol w="648072"/>
                <a:gridCol w="1368152"/>
                <a:gridCol w="622720"/>
                <a:gridCol w="385392"/>
                <a:gridCol w="1224136"/>
                <a:gridCol w="115212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Empno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JobNo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Job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DeptNo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D</a:t>
                      </a: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Sal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C_no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C_Name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B_date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ΠΩΛΗΣΕΙΣ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ΜΑΡΙΑ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10-JAN-89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ΠΩΛΗΣΕΙΣ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ΙΩΑΝΝΗΣ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20-MAR-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90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ΑΝΑΛΥΤΗΣ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ΛΟΓΙΣΤΗΡΙΟ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ΝΙΚΟΥ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ΧΕΙΡΙΣΤΗΣ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ΜΙΣΘΟΔΟΣΙΑ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ΘΩΜΑΣ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10-JUN-89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</a:t>
            </a:r>
            <a:br>
              <a:rPr lang="el-GR" dirty="0"/>
            </a:br>
            <a:r>
              <a:rPr lang="el-GR" dirty="0" smtClean="0"/>
              <a:t>(</a:t>
            </a:r>
            <a:r>
              <a:rPr lang="el-GR" dirty="0" err="1"/>
              <a:t>Entity</a:t>
            </a:r>
            <a:r>
              <a:rPr lang="el-GR" dirty="0"/>
              <a:t> </a:t>
            </a:r>
            <a:r>
              <a:rPr lang="el-GR" dirty="0" err="1"/>
              <a:t>Relationship</a:t>
            </a:r>
            <a:r>
              <a:rPr lang="el-GR" dirty="0"/>
              <a:t> </a:t>
            </a:r>
            <a:r>
              <a:rPr lang="el-GR" dirty="0" err="1"/>
              <a:t>model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39938" name="Picture 2" descr="㏦#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90184" cy="47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Επισκόπηση κάποιων σύνθετων εντολών της γλώσσας </a:t>
            </a:r>
            <a:r>
              <a:rPr lang="el-GR" altLang="el-GR" dirty="0" smtClean="0"/>
              <a:t>SQL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0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Σκοπός Μαθήματο</a:t>
            </a:r>
            <a:r>
              <a:rPr lang="el-GR" sz="3600" dirty="0"/>
              <a:t>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Σκοπός του μαθήματος είναι να υπενθυμίσει κάποιες βασικές και απαραίτητες έννοιες ώστε οι φοιτητές να είναι σε θέση να σχεδιάσουν και να υλοποιήσουν </a:t>
            </a:r>
            <a:r>
              <a:rPr lang="el-GR" altLang="el-GR" sz="2800" b="1" dirty="0">
                <a:solidFill>
                  <a:srgbClr val="820000"/>
                </a:solidFill>
              </a:rPr>
              <a:t>συστήματα βάσεων δεδομένων</a:t>
            </a:r>
            <a:r>
              <a:rPr lang="el-GR" altLang="el-GR" sz="2800" dirty="0"/>
              <a:t>. </a:t>
            </a:r>
            <a:endParaRPr lang="el-GR" altLang="el-GR" sz="2800" b="1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τρεις </a:t>
            </a:r>
            <a:r>
              <a:rPr lang="el-GR" dirty="0" err="1"/>
              <a:t>Υπογλώσσες</a:t>
            </a:r>
            <a:r>
              <a:rPr lang="el-GR" dirty="0"/>
              <a:t> της γλώσσας </a:t>
            </a:r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 numCol="1">
            <a:normAutofit fontScale="40000" lnSpcReduction="20000"/>
          </a:bodyPr>
          <a:lstStyle/>
          <a:p>
            <a:pPr marL="0" indent="0">
              <a:buNone/>
            </a:pPr>
            <a:r>
              <a:rPr lang="el-GR" sz="5500" b="1" dirty="0"/>
              <a:t>Η γλώσσα </a:t>
            </a:r>
            <a:r>
              <a:rPr lang="en-GB" sz="5500" b="1" dirty="0"/>
              <a:t>SQL</a:t>
            </a:r>
            <a:r>
              <a:rPr lang="el-GR" sz="5500" b="1" dirty="0"/>
              <a:t> περιλαμβάνει τις παρακάτω </a:t>
            </a:r>
            <a:r>
              <a:rPr lang="el-GR" sz="5500" b="1" dirty="0" err="1"/>
              <a:t>υπογλώσσες</a:t>
            </a:r>
            <a:r>
              <a:rPr lang="el-GR" sz="5500" b="1" dirty="0"/>
              <a:t>: </a:t>
            </a:r>
          </a:p>
          <a:p>
            <a:pPr marL="0" indent="0">
              <a:buNone/>
            </a:pPr>
            <a:r>
              <a:rPr lang="el-GR" sz="5500" dirty="0" err="1"/>
              <a:t>Υπογλώσσα</a:t>
            </a:r>
            <a:r>
              <a:rPr lang="el-GR" sz="5500" dirty="0"/>
              <a:t> ορισμού δεδομένων</a:t>
            </a:r>
            <a:r>
              <a:rPr lang="en-US" sz="5500" dirty="0"/>
              <a:t> - Data Definition Language (DDL).</a:t>
            </a:r>
            <a:endParaRPr lang="el-GR" sz="5500" dirty="0"/>
          </a:p>
          <a:p>
            <a:pPr marL="0" indent="0">
              <a:buNone/>
            </a:pPr>
            <a:r>
              <a:rPr lang="en-US" sz="5500" dirty="0"/>
              <a:t> </a:t>
            </a:r>
            <a:endParaRPr lang="el-GR" sz="5500" dirty="0"/>
          </a:p>
          <a:p>
            <a:pPr marL="0" indent="0">
              <a:buNone/>
            </a:pPr>
            <a:r>
              <a:rPr lang="el-GR" sz="5500" dirty="0"/>
              <a:t>Εντολές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436054" y="2619083"/>
            <a:ext cx="7448313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DATABASE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ALTER DATABASE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ALTER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DROP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INDEX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UNIQUE INDEX</a:t>
            </a: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DROP INDEX </a:t>
            </a:r>
          </a:p>
          <a:p>
            <a:pPr marL="514350" lvl="0" indent="-514350">
              <a:buFont typeface="+mj-lt"/>
              <a:buAutoNum type="arabicParenR"/>
            </a:pPr>
            <a:endParaRPr lang="el-GR" sz="2200" dirty="0" smtClean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 smtClean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 smtClean="0">
                <a:latin typeface="+mn-lt"/>
              </a:rPr>
              <a:t>CREATE </a:t>
            </a:r>
            <a:r>
              <a:rPr lang="en-US" sz="2200" dirty="0">
                <a:latin typeface="+mn-lt"/>
              </a:rPr>
              <a:t>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REPLACE 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PROCEDURE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PROCEDURE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FUNCTION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FUNCTION</a:t>
            </a:r>
            <a:endParaRPr lang="el-GR" sz="2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sz="3200" dirty="0" err="1"/>
              <a:t>Υπογλώσσα</a:t>
            </a:r>
            <a:r>
              <a:rPr lang="el-GR" sz="3200" dirty="0"/>
              <a:t> Χειρισμού Δεδομένων -</a:t>
            </a:r>
            <a:r>
              <a:rPr lang="en-US" sz="3200" dirty="0"/>
              <a:t> Data Manipulation Language (DML)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Εντολές</a:t>
            </a: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1)   </a:t>
            </a:r>
            <a:r>
              <a:rPr lang="el-GR" sz="2400" dirty="0" smtClean="0"/>
              <a:t>SELECT </a:t>
            </a:r>
            <a:endParaRPr lang="el-GR" sz="2400" dirty="0"/>
          </a:p>
          <a:p>
            <a:pPr marL="514350" indent="-514350">
              <a:buFont typeface="+mj-lt"/>
              <a:buAutoNum type="arabicParenR"/>
            </a:pPr>
            <a:r>
              <a:rPr lang="el-GR" sz="2400" dirty="0"/>
              <a:t>UPDATE 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/>
              <a:t>DELETE </a:t>
            </a:r>
          </a:p>
          <a:p>
            <a:pPr marL="514350" indent="-514350">
              <a:buFont typeface="+mj-lt"/>
              <a:buAutoNum type="arabicParenR"/>
            </a:pPr>
            <a:r>
              <a:rPr lang="el-GR" sz="2400" dirty="0"/>
              <a:t>INSERT INTO </a:t>
            </a:r>
          </a:p>
          <a:p>
            <a:pPr marL="0" indent="0">
              <a:buNone/>
            </a:pPr>
            <a:r>
              <a:rPr lang="el-GR" sz="2400" dirty="0"/>
              <a:t> </a:t>
            </a:r>
          </a:p>
          <a:p>
            <a:pPr marL="0" indent="0" algn="ctr">
              <a:buNone/>
            </a:pPr>
            <a:r>
              <a:rPr lang="el-GR" sz="2400" b="1" dirty="0" err="1"/>
              <a:t>Υπογλώσσα</a:t>
            </a:r>
            <a:r>
              <a:rPr lang="el-GR" sz="2400" b="1" dirty="0"/>
              <a:t> ελέγχου δεδομένων - </a:t>
            </a:r>
            <a:r>
              <a:rPr lang="el-GR" sz="2400" b="1" dirty="0" err="1"/>
              <a:t>Data</a:t>
            </a:r>
            <a:r>
              <a:rPr lang="el-GR" sz="2400" b="1" dirty="0"/>
              <a:t> </a:t>
            </a:r>
            <a:r>
              <a:rPr lang="el-GR" sz="2400" b="1" dirty="0" err="1"/>
              <a:t>Control</a:t>
            </a:r>
            <a:r>
              <a:rPr lang="el-GR" sz="2400" b="1" dirty="0"/>
              <a:t> </a:t>
            </a:r>
            <a:r>
              <a:rPr lang="el-GR" sz="2400" b="1" dirty="0" err="1"/>
              <a:t>Language</a:t>
            </a:r>
            <a:r>
              <a:rPr lang="el-GR" sz="2400" b="1" dirty="0"/>
              <a:t> (DCL)</a:t>
            </a:r>
          </a:p>
          <a:p>
            <a:pPr marL="0" indent="0">
              <a:buNone/>
            </a:pPr>
            <a:r>
              <a:rPr lang="el-GR" sz="2400" dirty="0"/>
              <a:t>Περιλαμβάνει εντολές που σχετίζονται με </a:t>
            </a:r>
            <a:r>
              <a:rPr lang="el-GR" sz="2400" dirty="0" smtClean="0"/>
              <a:t>δικαιώματα.</a:t>
            </a:r>
            <a:endParaRPr lang="el-GR" sz="2400" dirty="0"/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GRANT</a:t>
            </a:r>
            <a:endParaRPr lang="el-GR" sz="2400" dirty="0"/>
          </a:p>
          <a:p>
            <a:pPr marL="514350" lvl="0" indent="-514350">
              <a:buFont typeface="+mj-lt"/>
              <a:buAutoNum type="arabicParenR"/>
            </a:pPr>
            <a:r>
              <a:rPr lang="en-US" sz="2400" dirty="0"/>
              <a:t>REVOKE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3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Απλές αναζητήσεις βασιζόμενες σε ένα πίνακα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Εντολή </a:t>
            </a:r>
            <a:r>
              <a:rPr lang="en-US" sz="3200" dirty="0"/>
              <a:t>SELECT</a:t>
            </a:r>
            <a:r>
              <a:rPr lang="el-GR" sz="3200" dirty="0"/>
              <a:t> … </a:t>
            </a:r>
            <a:r>
              <a:rPr lang="en-US" sz="3200" dirty="0"/>
              <a:t>FROM </a:t>
            </a:r>
            <a:r>
              <a:rPr lang="en-US" sz="3200" dirty="0" err="1"/>
              <a:t>tablename</a:t>
            </a:r>
            <a:r>
              <a:rPr lang="el-GR" sz="3200" dirty="0"/>
              <a:t> </a:t>
            </a:r>
            <a:r>
              <a:rPr lang="el-GR" sz="3200" dirty="0" smtClean="0"/>
              <a:t>…;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Μία αρκετά γενική μορφή της εντολής αναζήτησης είναι η παρακάτω: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 smtClean="0"/>
              <a:t> </a:t>
            </a:r>
            <a:r>
              <a:rPr lang="el-GR" dirty="0"/>
              <a:t>απλές στήλες, τίτλοι στα αποτελέσματα, πράξεις μεταξύ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</a:t>
            </a:r>
            <a:r>
              <a:rPr lang="el-GR" dirty="0" smtClean="0"/>
              <a:t>   </a:t>
            </a:r>
            <a:r>
              <a:rPr lang="el-GR" dirty="0"/>
              <a:t>στηλών, συναρτήσεις, τελεστής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l-GR" dirty="0"/>
              <a:t>, χρήση </a:t>
            </a:r>
            <a:r>
              <a:rPr lang="el-GR" dirty="0" smtClean="0"/>
              <a:t>παρενθέσεων,</a:t>
            </a:r>
            <a:endParaRPr lang="el-GR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όνομα </a:t>
            </a:r>
            <a:r>
              <a:rPr lang="el-GR" dirty="0" smtClean="0"/>
              <a:t>πίνακα,</a:t>
            </a:r>
            <a:endParaRPr lang="el-GR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b="1" dirty="0"/>
              <a:t> </a:t>
            </a:r>
            <a:r>
              <a:rPr lang="el-GR" dirty="0"/>
              <a:t>συνθήκη, όπου η συνθήκη ανάλογα και με την </a:t>
            </a:r>
            <a:r>
              <a:rPr lang="el-GR" dirty="0" err="1"/>
              <a:t>εντολη</a:t>
            </a:r>
            <a:r>
              <a:rPr lang="el-GR" dirty="0"/>
              <a:t> θα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περιλαμβάνει παρενθέσεις, τελεστές </a:t>
            </a:r>
            <a:r>
              <a:rPr lang="en-US" dirty="0"/>
              <a:t>Boole</a:t>
            </a:r>
            <a:r>
              <a:rPr lang="el-GR" dirty="0"/>
              <a:t> (</a:t>
            </a:r>
            <a:r>
              <a:rPr lang="en-US" dirty="0"/>
              <a:t>AND</a:t>
            </a:r>
            <a:r>
              <a:rPr lang="el-GR" dirty="0"/>
              <a:t>, </a:t>
            </a:r>
            <a:r>
              <a:rPr lang="en-US" dirty="0"/>
              <a:t>OR</a:t>
            </a:r>
            <a:r>
              <a:rPr lang="el-GR" dirty="0"/>
              <a:t>, </a:t>
            </a:r>
            <a:r>
              <a:rPr lang="en-US" dirty="0"/>
              <a:t>NOT</a:t>
            </a:r>
            <a:r>
              <a:rPr lang="el-GR" dirty="0"/>
              <a:t>), 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el-GR" dirty="0"/>
              <a:t>, τελεστές σύγκρισης (&gt;, &lt;, &gt;=, &lt;=,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&lt;&gt;), φωλιασμένη </a:t>
            </a:r>
            <a:r>
              <a:rPr lang="el-GR" dirty="0" smtClean="0"/>
              <a:t>αναζήτηση,</a:t>
            </a:r>
            <a:endParaRPr lang="el-GR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l-GR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απλές στήλες ή πράξεις μεταξύ στηλών (επιτρέπεται η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χρήση παρενθέσεων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l-GR" dirty="0"/>
              <a:t> συνθήκη που περιλαμβάνει στήλες που ανήκουν στην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</a:t>
            </a:r>
            <a:r>
              <a:rPr lang="el-GR" dirty="0" err="1"/>
              <a:t>υποπρόταση</a:t>
            </a:r>
            <a:r>
              <a:rPr lang="el-GR" dirty="0"/>
              <a:t>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ή άλλες στήλες με ταυτόχρονη χρήση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(</a:t>
            </a:r>
            <a:r>
              <a:rPr lang="el-GR" dirty="0" err="1"/>
              <a:t>ομαδοποιητικών</a:t>
            </a:r>
            <a:r>
              <a:rPr lang="el-GR" dirty="0"/>
              <a:t>, αθροιστικών) </a:t>
            </a:r>
            <a:r>
              <a:rPr lang="el-GR" dirty="0" smtClean="0"/>
              <a:t>συναρτήσεων,</a:t>
            </a:r>
            <a:endParaRPr lang="el-GR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el-GR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κριτήρια ταξινόμησης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1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Μία κάπως σύνθετη </a:t>
            </a:r>
            <a:r>
              <a:rPr lang="el-GR" sz="3600" dirty="0" smtClean="0"/>
              <a:t>εντολή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l-GR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WHERE (job IN ('ANALYST', 'PROGRAMMER', ‘CLERK’))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&gt;= 1300 OR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 &gt;= 1500)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LIKE ‘%ES’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hiredate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BETWEEN ‘01/01/</a:t>
            </a:r>
            <a:r>
              <a:rPr lang="en-GB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’ AND ‘31/12/</a:t>
            </a:r>
            <a:r>
              <a:rPr lang="en-GB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9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Υποαναζήτηση</a:t>
            </a:r>
            <a:r>
              <a:rPr lang="el-GR" dirty="0"/>
              <a:t> φωλιασμένη σε </a:t>
            </a:r>
            <a:r>
              <a:rPr lang="el-GR" dirty="0" smtClean="0"/>
              <a:t>αναζήτηση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job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FROM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scoEMP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&gt; (SELECT MIN(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                      FROM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scoEMP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                      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IN (10, 20))           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ORDER BY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Η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 err="1">
                <a:ea typeface="Times New Roman" pitchFamily="18" charset="0"/>
                <a:cs typeface="Courier New" panose="02070309020205020404" pitchFamily="49" charset="0"/>
              </a:rPr>
              <a:t>υποπρόταση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MIN(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 FROM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scoEMP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IN (10, 20)) </a:t>
            </a: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έχει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ως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 smtClean="0">
                <a:ea typeface="Times New Roman" pitchFamily="18" charset="0"/>
                <a:cs typeface="Courier New" panose="02070309020205020404" pitchFamily="49" charset="0"/>
              </a:rPr>
              <a:t>αποτέλεσμα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 smtClean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Επομένως η αρχική εκτελείται ως </a:t>
            </a: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job,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FROM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scoEMP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&gt; 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800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ORDER BY </a:t>
            </a:r>
            <a:r>
              <a:rPr lang="el-GR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l-GR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91895"/>
              </p:ext>
            </p:extLst>
          </p:nvPr>
        </p:nvGraphicFramePr>
        <p:xfrm>
          <a:off x="539552" y="3789040"/>
          <a:ext cx="1559034" cy="62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34"/>
              </a:tblGrid>
              <a:tr h="323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/>
                        <a:t>ΜΙΝ(</a:t>
                      </a:r>
                      <a:r>
                        <a:rPr lang="en-US" sz="2000" dirty="0"/>
                        <a:t>SAL</a:t>
                      </a:r>
                      <a:r>
                        <a:rPr lang="en-US" sz="2000" dirty="0" smtClean="0"/>
                        <a:t>)</a:t>
                      </a:r>
                      <a:endParaRPr lang="el-GR" sz="20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36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800</a:t>
                      </a:r>
                      <a:endParaRPr lang="el-GR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l-GR" dirty="0" err="1"/>
              <a:t>υποπρότασης</a:t>
            </a:r>
            <a:r>
              <a:rPr lang="el-GR" dirty="0"/>
              <a:t> </a:t>
            </a:r>
            <a:r>
              <a:rPr lang="en-US" dirty="0"/>
              <a:t>GROUP BY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000" dirty="0">
                <a:cs typeface="Courier New" panose="02070309020205020404" pitchFamily="49" charset="0"/>
              </a:rPr>
              <a:t>Ο παρακάτω πίνακας διαμερίζεται λόγω της </a:t>
            </a:r>
            <a:r>
              <a:rPr lang="el-GR" sz="2000" dirty="0" err="1">
                <a:cs typeface="Courier New" panose="02070309020205020404" pitchFamily="49" charset="0"/>
              </a:rPr>
              <a:t>υποπρότασης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60643"/>
              </p:ext>
            </p:extLst>
          </p:nvPr>
        </p:nvGraphicFramePr>
        <p:xfrm>
          <a:off x="539552" y="3068960"/>
          <a:ext cx="813201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50"/>
                <a:gridCol w="998867"/>
                <a:gridCol w="1361633"/>
                <a:gridCol w="837637"/>
                <a:gridCol w="1240711"/>
                <a:gridCol w="835118"/>
                <a:gridCol w="922031"/>
                <a:gridCol w="101146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Mgr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Hiredate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Comm.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7369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SMITH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MARTIN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BLAKE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TURNER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Χρήση </a:t>
            </a:r>
            <a:r>
              <a:rPr lang="el-GR" dirty="0" err="1">
                <a:solidFill>
                  <a:prstClr val="black"/>
                </a:solidFill>
              </a:rPr>
              <a:t>υποπρότασης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GROUP BY </a:t>
            </a:r>
            <a:r>
              <a:rPr lang="en-US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Ως εξής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76198"/>
              </p:ext>
            </p:extLst>
          </p:nvPr>
        </p:nvGraphicFramePr>
        <p:xfrm>
          <a:off x="497326" y="1422068"/>
          <a:ext cx="799288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8"/>
                <a:gridCol w="823307"/>
                <a:gridCol w="1219485"/>
                <a:gridCol w="820831"/>
                <a:gridCol w="906257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CLARK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09/06/01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KING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PRESIDENT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17/11/01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MILLER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23/01/02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36336"/>
              </p:ext>
            </p:extLst>
          </p:nvPr>
        </p:nvGraphicFramePr>
        <p:xfrm>
          <a:off x="497326" y="2348880"/>
          <a:ext cx="79928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20"/>
                <a:gridCol w="990623"/>
                <a:gridCol w="1350395"/>
                <a:gridCol w="830724"/>
                <a:gridCol w="1230471"/>
                <a:gridCol w="828226"/>
                <a:gridCol w="914421"/>
                <a:gridCol w="9311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Empno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Ename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Mgr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Hiredate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Comm.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Deptno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7369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17/12/00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02/04/01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2975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SCOTT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19/04/07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7876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23/05/07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03/12/01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82224"/>
              </p:ext>
            </p:extLst>
          </p:nvPr>
        </p:nvGraphicFramePr>
        <p:xfrm>
          <a:off x="497326" y="4149080"/>
          <a:ext cx="79928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9"/>
                <a:gridCol w="823307"/>
                <a:gridCol w="1219485"/>
                <a:gridCol w="820831"/>
                <a:gridCol w="906256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7499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ALLEN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SALESMAN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7698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20/02/01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22/02/01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7654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MARTIN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28/09/01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BLAKE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01/05/01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7844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TURNER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08/09/01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JAMES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03/12/01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6165304"/>
            <a:ext cx="256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Και το αποτέλεσμα είναι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12533"/>
              </p:ext>
            </p:extLst>
          </p:nvPr>
        </p:nvGraphicFramePr>
        <p:xfrm>
          <a:off x="3036735" y="5862290"/>
          <a:ext cx="273630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09"/>
                <a:gridCol w="137579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Count(*)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3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HAVING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 AND COUNT(*)&gt;1;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HAVING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20) AND (COUNT(*)&gt;1 OR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)&gt;1200);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8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Έστω βάση Διοίκησης Προσωπικού αποτελούμενη από τους παρακάτω </a:t>
            </a:r>
            <a:r>
              <a:rPr lang="el-GR" dirty="0" smtClean="0"/>
              <a:t>πίνακες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37913"/>
              </p:ext>
            </p:extLst>
          </p:nvPr>
        </p:nvGraphicFramePr>
        <p:xfrm>
          <a:off x="323528" y="1541426"/>
          <a:ext cx="799288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8"/>
                <a:gridCol w="823307"/>
                <a:gridCol w="1219485"/>
                <a:gridCol w="820831"/>
                <a:gridCol w="906257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Mgr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Hiredate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Comm.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7369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SMITH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SALESMAN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7698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7839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MARTIN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BLAKE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TURNER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03"/>
              </p:ext>
            </p:extLst>
          </p:nvPr>
        </p:nvGraphicFramePr>
        <p:xfrm>
          <a:off x="2555776" y="5550974"/>
          <a:ext cx="468052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50"/>
                <a:gridCol w="1781513"/>
                <a:gridCol w="161955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Loc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DALLAS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OPERATIONS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BOSTON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274" y="1160798"/>
            <a:ext cx="266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SELECT * FROM </a:t>
            </a:r>
            <a:r>
              <a:rPr lang="en-US" dirty="0" err="1">
                <a:latin typeface="+mn-lt"/>
              </a:rPr>
              <a:t>scoemp</a:t>
            </a:r>
            <a:r>
              <a:rPr lang="en-US" dirty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274" y="5991297"/>
            <a:ext cx="2246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SELECT * FROM </a:t>
            </a:r>
            <a:r>
              <a:rPr lang="en-US" sz="1600" dirty="0" err="1">
                <a:latin typeface="+mn-lt"/>
              </a:rPr>
              <a:t>scodept</a:t>
            </a:r>
            <a:r>
              <a:rPr lang="en-US" sz="1600" dirty="0">
                <a:latin typeface="+mn-lt"/>
              </a:rPr>
              <a:t>;</a:t>
            </a:r>
            <a:endParaRPr lang="el-GR" sz="16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περισσότερους από έναν </a:t>
            </a:r>
            <a:r>
              <a:rPr lang="el-GR" dirty="0" smtClean="0"/>
              <a:t>πίνακες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Εντολή </a:t>
            </a:r>
            <a:r>
              <a:rPr lang="en-US" sz="2200" b="1" dirty="0"/>
              <a:t>SELECT</a:t>
            </a:r>
            <a:r>
              <a:rPr lang="en-GB" sz="2200" b="1" dirty="0"/>
              <a:t> … </a:t>
            </a:r>
            <a:r>
              <a:rPr lang="en-US" sz="2200" b="1" dirty="0"/>
              <a:t>FROM table</a:t>
            </a:r>
            <a:r>
              <a:rPr lang="en-GB" sz="2200" b="1" dirty="0"/>
              <a:t>_1, </a:t>
            </a:r>
            <a:r>
              <a:rPr lang="en-US" sz="2200" b="1" dirty="0"/>
              <a:t>table</a:t>
            </a:r>
            <a:r>
              <a:rPr lang="en-GB" sz="2200" b="1" dirty="0"/>
              <a:t>_2 … </a:t>
            </a:r>
            <a:r>
              <a:rPr lang="en-US" sz="2200" b="1" dirty="0"/>
              <a:t>WHERE join</a:t>
            </a:r>
            <a:r>
              <a:rPr lang="el-GR" sz="2200" b="1" dirty="0"/>
              <a:t> …;</a:t>
            </a:r>
            <a:endParaRPr lang="el-GR" sz="2200" dirty="0"/>
          </a:p>
          <a:p>
            <a:pPr marL="0" indent="0">
              <a:buNone/>
            </a:pPr>
            <a:r>
              <a:rPr lang="el-GR" sz="2200" dirty="0"/>
              <a:t>/* Μπορούμε να γράψουμε απλές εντολές </a:t>
            </a:r>
            <a:r>
              <a:rPr lang="en-US" sz="2200" dirty="0"/>
              <a:t>SELECT</a:t>
            </a:r>
            <a:r>
              <a:rPr lang="el-GR" sz="2200" dirty="0"/>
              <a:t> που θα βασίζονται:</a:t>
            </a:r>
          </a:p>
          <a:p>
            <a:pPr marL="0" indent="0">
              <a:buNone/>
            </a:pPr>
            <a:r>
              <a:rPr lang="el-GR" sz="2200" dirty="0"/>
              <a:t>Σε δύο πίνακες </a:t>
            </a:r>
            <a:r>
              <a:rPr lang="el-GR" sz="2200" dirty="0" smtClean="0"/>
              <a:t>με </a:t>
            </a:r>
            <a:r>
              <a:rPr lang="el-GR" sz="2200" dirty="0"/>
              <a:t>χρήση </a:t>
            </a:r>
            <a:r>
              <a:rPr lang="el-GR" sz="2200" dirty="0" smtClean="0"/>
              <a:t>σύνδεσης. </a:t>
            </a:r>
            <a:r>
              <a:rPr lang="el-GR" sz="2200" dirty="0"/>
              <a:t>Σε τρεις ή περισσότερους πίνακες </a:t>
            </a:r>
            <a:r>
              <a:rPr lang="el-GR" sz="2200" dirty="0" smtClean="0"/>
              <a:t>με </a:t>
            </a:r>
            <a:r>
              <a:rPr lang="el-GR" sz="2200" dirty="0"/>
              <a:t>χρήση σύνδεσης ανά δύο και λογικών </a:t>
            </a:r>
            <a:r>
              <a:rPr lang="el-GR" sz="2200" dirty="0" smtClean="0"/>
              <a:t>τελεστών. </a:t>
            </a:r>
            <a:r>
              <a:rPr lang="el-GR" sz="2200" dirty="0"/>
              <a:t>Σε </a:t>
            </a:r>
            <a:r>
              <a:rPr lang="el-GR" sz="2200" dirty="0" smtClean="0"/>
              <a:t>πίνακες με </a:t>
            </a:r>
            <a:r>
              <a:rPr lang="el-GR" sz="2200" dirty="0"/>
              <a:t>χρήση εξωτερικής </a:t>
            </a:r>
            <a:r>
              <a:rPr lang="el-GR" sz="2200" dirty="0" smtClean="0"/>
              <a:t>σύνδεσης.  </a:t>
            </a:r>
            <a:r>
              <a:rPr lang="el-GR" sz="2200" dirty="0"/>
              <a:t>*/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,0),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9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Στόχος Μαθήματος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Κύριος στόχος του μαθήματος είναι να βοηθήσει τους φοιτητές να εμπεδώσουν τις απαραίτητες γνώσεις έτσι ώστε να είναι ικανοί να χρησιμοποιούν τεχνικές της τεχνολογίας βάσεων δεδομένων για να </a:t>
            </a:r>
            <a:r>
              <a:rPr lang="el-GR" altLang="el-GR" sz="2800" dirty="0" smtClean="0"/>
              <a:t>σχεδιάσουν </a:t>
            </a:r>
            <a:r>
              <a:rPr lang="el-GR" altLang="el-GR" sz="2800" dirty="0"/>
              <a:t>και να υλοποιήσουν βάσεις δεδομένων και συστήματα βάσεων δεδομένων.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6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περισσότερους από έναν </a:t>
            </a:r>
            <a:r>
              <a:rPr lang="el-GR" dirty="0" smtClean="0"/>
              <a:t>πίνακες </a:t>
            </a:r>
            <a:r>
              <a:rPr lang="el-GR" sz="3300" b="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Σε λογικό επίπεδο γίνεται σύνδεση των δύο πινάκων: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35899"/>
              </p:ext>
            </p:extLst>
          </p:nvPr>
        </p:nvGraphicFramePr>
        <p:xfrm>
          <a:off x="179512" y="1988840"/>
          <a:ext cx="878497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59"/>
                <a:gridCol w="796351"/>
                <a:gridCol w="1085570"/>
                <a:gridCol w="649734"/>
                <a:gridCol w="989165"/>
                <a:gridCol w="647727"/>
                <a:gridCol w="635675"/>
                <a:gridCol w="877431"/>
                <a:gridCol w="1286679"/>
                <a:gridCol w="108958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Hiredate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7369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SMITH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MARTIN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BLAKE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TURNER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SALESMAN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7698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στηλών για προβολή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Και να η επιλογή στηλών (ή πράξεων μεταξύ των στηλών) για προβολή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29165"/>
              </p:ext>
            </p:extLst>
          </p:nvPr>
        </p:nvGraphicFramePr>
        <p:xfrm>
          <a:off x="395536" y="2132856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1008112"/>
                <a:gridCol w="720080"/>
                <a:gridCol w="1944216"/>
                <a:gridCol w="1728192"/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Sal+NVL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(Comm,0)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scoEmp.Deptno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7902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FORD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7788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SCOTT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3212976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Να και μία παραλλαγή της προηγούμενης εντολής.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(comm,0,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πινάκων</a:t>
            </a:r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52184"/>
              </p:ext>
            </p:extLst>
          </p:nvPr>
        </p:nvGraphicFramePr>
        <p:xfrm>
          <a:off x="89755" y="1484784"/>
          <a:ext cx="896449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2"/>
                <a:gridCol w="942979"/>
                <a:gridCol w="1107753"/>
                <a:gridCol w="663012"/>
                <a:gridCol w="1009377"/>
                <a:gridCol w="660963"/>
                <a:gridCol w="648664"/>
                <a:gridCol w="895359"/>
                <a:gridCol w="1312971"/>
                <a:gridCol w="111185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Hiredate</a:t>
                      </a:r>
                      <a:endParaRPr lang="el-GR" sz="160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CLARK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09/06/01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2450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KING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PRESIDENT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17/11/01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7934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MILLER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23/01/02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7369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SMITH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17/12/00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800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JONES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02/04/01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2975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SCOTT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19/04/07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7876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ADAMS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23/05/07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1100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FORD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820000"/>
                          </a:solidFill>
                          <a:latin typeface="+mn-lt"/>
                          <a:ea typeface="+mn-ea"/>
                          <a:cs typeface="+mn-cs"/>
                        </a:rPr>
                        <a:t>ANALYST</a:t>
                      </a:r>
                      <a:endParaRPr lang="el-GR" sz="1600" b="1" kern="1200" dirty="0">
                        <a:solidFill>
                          <a:srgbClr val="82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7499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ALLEN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SALESMAN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1600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7521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WARD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22/02/01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7654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MARTIN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1400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BLAKE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01/05/01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7844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TURNER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JAMES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7698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950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CHICAGO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8040" y="5474629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Και να η επιλογή στηλών (ή πράξεων μεταξύ των στηλών) για προβολή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28035"/>
              </p:ext>
            </p:extLst>
          </p:nvPr>
        </p:nvGraphicFramePr>
        <p:xfrm>
          <a:off x="179512" y="5877272"/>
          <a:ext cx="856895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12"/>
                <a:gridCol w="859279"/>
                <a:gridCol w="1073827"/>
                <a:gridCol w="650148"/>
                <a:gridCol w="1820415"/>
                <a:gridCol w="1690385"/>
                <a:gridCol w="16903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Sal+NVL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(Comm,0)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scoEmp.Deptno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FORD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RESEARCH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SCOTT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20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RESEARCH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8040" y="11034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Σε λογικό επίπεδο γίνεται σύνδεση των δύο πινάκων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0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(+)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513"/>
              </p:ext>
            </p:extLst>
          </p:nvPr>
        </p:nvGraphicFramePr>
        <p:xfrm>
          <a:off x="107505" y="2681872"/>
          <a:ext cx="892899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79"/>
                <a:gridCol w="880693"/>
                <a:gridCol w="1152128"/>
                <a:gridCol w="648072"/>
                <a:gridCol w="1008112"/>
                <a:gridCol w="648072"/>
                <a:gridCol w="576064"/>
                <a:gridCol w="864096"/>
                <a:gridCol w="1305326"/>
                <a:gridCol w="11074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Hiredate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7369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SMITH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17/12/00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800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7499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ALLEN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1600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7521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WARD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22/02/01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JONES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02/04/01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2975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7654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MARTIN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1400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BLAKE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01/05/01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CLARK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09/06/01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2450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7788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SCOTT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19/04/07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KING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PRESIDENT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17/11/01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7844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TURNER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7876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ADAMS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23/05/07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1100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JAMES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950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7902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FORD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7934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MILLER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23/01/02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BATES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ANALYST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17/11/07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1000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 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8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Προσοχή η υπάλληλος 7998 συμπεριλαμβάνεται στη σύνδεση. Επομένως τα αποτελέσματα είναι</a:t>
            </a:r>
            <a:r>
              <a:rPr lang="en-US" sz="2000" dirty="0"/>
              <a:t>: </a:t>
            </a:r>
            <a:endParaRPr lang="el-GR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68915"/>
              </p:ext>
            </p:extLst>
          </p:nvPr>
        </p:nvGraphicFramePr>
        <p:xfrm>
          <a:off x="395536" y="2132856"/>
          <a:ext cx="84249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23"/>
                <a:gridCol w="805863"/>
                <a:gridCol w="986958"/>
                <a:gridCol w="639221"/>
                <a:gridCol w="2029642"/>
                <a:gridCol w="1805344"/>
                <a:gridCol w="12787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NVL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,0)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scoEmp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.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7998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BATES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7902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FORD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RESEARCH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7788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SCOTT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3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Σύνθεση απλών αναζητήσεων με χρήση τελεστών της θεωρίας συνόλων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UNION / INTERSECT / MINUS (</a:t>
            </a:r>
            <a:r>
              <a:rPr lang="el-GR" sz="2400" b="1" dirty="0"/>
              <a:t>περίπτωση </a:t>
            </a:r>
            <a:r>
              <a:rPr lang="en-US" sz="2400" b="1" dirty="0" err="1"/>
              <a:t>mySQL</a:t>
            </a:r>
            <a:r>
              <a:rPr lang="en-US" sz="2400" b="1" dirty="0"/>
              <a:t>)</a:t>
            </a:r>
            <a:endParaRPr lang="el-GR" sz="2400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(+)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(+)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Συνάρτηση</a:t>
            </a:r>
            <a:r>
              <a:rPr lang="en-GB" dirty="0"/>
              <a:t> </a:t>
            </a:r>
            <a:r>
              <a:rPr lang="en-GB" dirty="0" smtClean="0"/>
              <a:t>DECODE (oracle)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DECODE(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454" y="1173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'ACCOUNTING','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ΛΟΓΙΣΤΗΡΙΟ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'RESEARCH','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ΕΡΕΥΝΑ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'SALES','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ΠΩΛΗΣΕΙΣ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'OPERATIONS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ΥΠΟΣΤΗΡΙΞΗ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      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ΑΛΛΟ ΤΜΗΜΑ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 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συνάρτηση αυτή μπορεί να μας δώσει πολλές λύσεις και σε πολλά προβλήματα αναδιοργάνωσης της βάσης. Ακολουθεί παράδειγμα δημιουργίας νέου πίνακα και αυτόματη μεταγραφή των στοιχείων από τον παλιό.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(….);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, decode(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....),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Διαφέρουν οι παρακάτω εντολές; Γιατί;</a:t>
            </a:r>
            <a:endParaRPr lang="el-GR" sz="2400" dirty="0"/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/ COUNT(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AVG(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/ COUNT(*) from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0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smtClean="0"/>
              <a:t>Πίνακες </a:t>
            </a:r>
            <a:r>
              <a:rPr lang="el-GR" sz="2000" dirty="0"/>
              <a:t>μίας μη </a:t>
            </a:r>
            <a:r>
              <a:rPr lang="el-GR" sz="2000" dirty="0" err="1"/>
              <a:t>κανονικοποιημένης</a:t>
            </a:r>
            <a:r>
              <a:rPr lang="el-GR" sz="2000" dirty="0"/>
              <a:t> βάσης δεδομένων βιβλιοπωλείου: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700808"/>
            <a:ext cx="363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BOOKS</a:t>
            </a:r>
            <a:r>
              <a:rPr lang="el-GR" b="1" dirty="0">
                <a:latin typeface="+mn-lt"/>
              </a:rPr>
              <a:t> (πίνακας στοιχείων βιβλίου)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07184"/>
              </p:ext>
            </p:extLst>
          </p:nvPr>
        </p:nvGraphicFramePr>
        <p:xfrm>
          <a:off x="53753" y="2082355"/>
          <a:ext cx="903649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2232248"/>
                <a:gridCol w="1656184"/>
                <a:gridCol w="1296144"/>
                <a:gridCol w="1368152"/>
                <a:gridCol w="11156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ISBN 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Title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Publisher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Publication_year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Price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Διεθνής Αριθμός Βιβλίου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Τίτλος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Εκδότης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Έτος έκδοσης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Τιμή καταλόγου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έκπτωση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0-07-123057-2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Management Systems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McGRAW-HILL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2003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0-13-727827-6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essence of databases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PRENTICE HALL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1998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0-13-861337-0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first course in database systems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PRENTICE HALL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1997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5517232"/>
            <a:ext cx="4291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PUB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BOOKS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COUNT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(πίνακας στατιστικών που αποθηκεύει πόσοι τίτλοι βιβλίων είναι διαθέσιμοι ανά εκδότη)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08705"/>
              </p:ext>
            </p:extLst>
          </p:nvPr>
        </p:nvGraphicFramePr>
        <p:xfrm>
          <a:off x="4860032" y="5445645"/>
          <a:ext cx="367240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Publisher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No_of_Books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McGRAW-HILL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PRENTICE HALL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ACADEMIC PRESS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0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3400" indent="-533400"/>
            <a:r>
              <a:rPr lang="en-US" altLang="el-GR" sz="3600" dirty="0" smtClean="0"/>
              <a:t>Triggers</a:t>
            </a:r>
            <a:r>
              <a:rPr lang="el-GR" altLang="el-GR" sz="3600" dirty="0" smtClean="0"/>
              <a:t> </a:t>
            </a:r>
            <a:r>
              <a:rPr lang="el-GR" altLang="el-GR" sz="3000" b="0" dirty="0" smtClean="0"/>
              <a:t>1/2</a:t>
            </a:r>
            <a:endParaRPr lang="el-GR" altLang="el-GR" sz="3000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 smtClean="0"/>
              <a:t>T</a:t>
            </a:r>
            <a:r>
              <a:rPr lang="el-GR" altLang="el-GR" sz="2400" dirty="0" err="1" smtClean="0"/>
              <a:t>rigger</a:t>
            </a:r>
            <a:r>
              <a:rPr lang="el-GR" altLang="el-GR" sz="2400" dirty="0" smtClean="0"/>
              <a:t> </a:t>
            </a:r>
            <a:r>
              <a:rPr lang="en-US" altLang="el-GR" sz="2400" dirty="0"/>
              <a:t>Insert</a:t>
            </a:r>
            <a:r>
              <a:rPr lang="el-GR" altLang="el-GR" sz="2400" dirty="0"/>
              <a:t>_</a:t>
            </a:r>
            <a:r>
              <a:rPr lang="en-US" altLang="el-GR" sz="2400" dirty="0"/>
              <a:t>New</a:t>
            </a:r>
            <a:r>
              <a:rPr lang="el-GR" altLang="el-GR" sz="2400" dirty="0"/>
              <a:t>_</a:t>
            </a:r>
            <a:r>
              <a:rPr lang="en-US" altLang="el-GR" sz="2400" dirty="0"/>
              <a:t>Book</a:t>
            </a:r>
            <a:r>
              <a:rPr lang="el-GR" altLang="el-GR" sz="2400" dirty="0"/>
              <a:t>_</a:t>
            </a:r>
            <a:r>
              <a:rPr lang="en-US" altLang="el-GR" sz="2400" dirty="0"/>
              <a:t>Trig</a:t>
            </a:r>
            <a:r>
              <a:rPr lang="el-GR" altLang="el-GR" sz="2400" dirty="0"/>
              <a:t>. 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Στην περίπτωση εισαγωγής των στοιχείων βιβλίου στον πίνακα </a:t>
            </a:r>
            <a:r>
              <a:rPr lang="en-US" altLang="el-GR" sz="2400" dirty="0"/>
              <a:t>Books </a:t>
            </a:r>
            <a:r>
              <a:rPr lang="el-GR" altLang="el-GR" sz="2400" dirty="0"/>
              <a:t>ενεργοποιείται αυτόματα και προσθέτει μία μονάδα στη στήλη </a:t>
            </a:r>
            <a:r>
              <a:rPr lang="en-US" altLang="el-GR" sz="2400" dirty="0"/>
              <a:t>No</a:t>
            </a:r>
            <a:r>
              <a:rPr lang="el-GR" altLang="el-GR" sz="2400" dirty="0"/>
              <a:t>_</a:t>
            </a:r>
            <a:r>
              <a:rPr lang="en-US" altLang="el-GR" sz="2400" dirty="0"/>
              <a:t>of</a:t>
            </a:r>
            <a:r>
              <a:rPr lang="el-GR" altLang="el-GR" sz="2400" dirty="0"/>
              <a:t>_</a:t>
            </a:r>
            <a:r>
              <a:rPr lang="en-US" altLang="el-GR" sz="2400" dirty="0"/>
              <a:t>Books</a:t>
            </a:r>
            <a:r>
              <a:rPr lang="el-GR" altLang="el-GR" sz="2400" dirty="0"/>
              <a:t>.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b="1" dirty="0">
                <a:solidFill>
                  <a:srgbClr val="820000"/>
                </a:solidFill>
              </a:rPr>
              <a:t>Ποιοι ακόμη </a:t>
            </a:r>
            <a:r>
              <a:rPr lang="en-US" altLang="el-GR" sz="2400" b="1" dirty="0">
                <a:solidFill>
                  <a:srgbClr val="820000"/>
                </a:solidFill>
              </a:rPr>
              <a:t>triggers </a:t>
            </a:r>
            <a:r>
              <a:rPr lang="el-GR" altLang="el-GR" sz="2400" b="1" dirty="0">
                <a:solidFill>
                  <a:srgbClr val="820000"/>
                </a:solidFill>
              </a:rPr>
              <a:t>είναι απαραίτητοι</a:t>
            </a:r>
            <a:r>
              <a:rPr lang="en-US" altLang="el-GR" sz="2400" b="1" dirty="0">
                <a:solidFill>
                  <a:srgbClr val="820000"/>
                </a:solidFill>
              </a:rPr>
              <a:t>; </a:t>
            </a:r>
            <a:br>
              <a:rPr lang="en-US" altLang="el-GR" sz="2400" b="1" dirty="0">
                <a:solidFill>
                  <a:srgbClr val="820000"/>
                </a:solidFill>
              </a:rPr>
            </a:br>
            <a:r>
              <a:rPr lang="en-US" altLang="el-GR" sz="2400" b="1" dirty="0">
                <a:solidFill>
                  <a:srgbClr val="820000"/>
                </a:solidFill>
              </a:rPr>
              <a:t>(</a:t>
            </a:r>
            <a:r>
              <a:rPr lang="el-GR" altLang="el-GR" sz="2400" b="1" dirty="0">
                <a:solidFill>
                  <a:srgbClr val="820000"/>
                </a:solidFill>
              </a:rPr>
              <a:t>περίπτωση δηλώσεων </a:t>
            </a:r>
            <a:r>
              <a:rPr lang="en-US" altLang="el-GR" sz="2400" b="1" dirty="0">
                <a:solidFill>
                  <a:srgbClr val="820000"/>
                </a:solidFill>
              </a:rPr>
              <a:t>UPDATE, DELETE)</a:t>
            </a:r>
            <a:endParaRPr lang="el-GR" sz="2400" dirty="0">
              <a:solidFill>
                <a:srgbClr val="82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1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Η αεροπορική εταιρία </a:t>
            </a:r>
            <a:r>
              <a:rPr lang="el-GR" sz="2200" dirty="0" err="1"/>
              <a:t>Chartered</a:t>
            </a:r>
            <a:r>
              <a:rPr lang="el-GR" sz="2200" dirty="0"/>
              <a:t> πτήσεων "</a:t>
            </a:r>
            <a:r>
              <a:rPr lang="el-GR" sz="2200" dirty="0" err="1"/>
              <a:t>Fly</a:t>
            </a:r>
            <a:r>
              <a:rPr lang="el-GR" sz="2200" dirty="0"/>
              <a:t>-</a:t>
            </a:r>
            <a:r>
              <a:rPr lang="el-GR" sz="2200" dirty="0" err="1"/>
              <a:t>By</a:t>
            </a:r>
            <a:r>
              <a:rPr lang="el-GR" sz="2200" dirty="0"/>
              <a:t>-</a:t>
            </a:r>
            <a:r>
              <a:rPr lang="el-GR" sz="2200" dirty="0" err="1"/>
              <a:t>Night</a:t>
            </a:r>
            <a:r>
              <a:rPr lang="el-GR" sz="2200" dirty="0"/>
              <a:t>" πραγματοποιεί πτήσεις από </a:t>
            </a:r>
            <a:r>
              <a:rPr lang="el-GR" sz="2200" dirty="0" smtClean="0"/>
              <a:t>την </a:t>
            </a:r>
            <a:r>
              <a:rPr lang="el-GR" sz="2200" dirty="0"/>
              <a:t>Αθήνα προς όλα τα αεροδρόμια του κόσμου. Η εταιρεία χρησιμοποιεί το Σύστημα Κρατήσεως Θέσεων (</a:t>
            </a:r>
            <a:r>
              <a:rPr lang="en-US" sz="2200" dirty="0"/>
              <a:t>Air</a:t>
            </a:r>
            <a:r>
              <a:rPr lang="el-GR" sz="2200" dirty="0"/>
              <a:t>-</a:t>
            </a:r>
            <a:r>
              <a:rPr lang="en-US" sz="2200" dirty="0"/>
              <a:t>reservation System</a:t>
            </a:r>
            <a:r>
              <a:rPr lang="el-GR" sz="2200" dirty="0"/>
              <a:t>) "</a:t>
            </a:r>
            <a:r>
              <a:rPr lang="en-US" sz="2200" dirty="0"/>
              <a:t>Booking Tickets</a:t>
            </a:r>
            <a:r>
              <a:rPr lang="el-GR" sz="2200" dirty="0"/>
              <a:t>" το οποίο βασίζεται σε βάση δεδομένων. Η σχεδίαση της βάσης αυτής είναι αποτέλεσμα της διαδικασίας ανάλυσης δεδομένων (</a:t>
            </a:r>
            <a:r>
              <a:rPr lang="en-US" sz="2200" dirty="0"/>
              <a:t>data analysis</a:t>
            </a:r>
            <a:r>
              <a:rPr lang="el-GR" sz="2200" dirty="0"/>
              <a:t>) και περιλαμβάνει τα παρακάτω χαρακτηριστικά (</a:t>
            </a:r>
            <a:r>
              <a:rPr lang="en-US" sz="2200" dirty="0"/>
              <a:t>attributes</a:t>
            </a:r>
            <a:r>
              <a:rPr lang="el-GR" sz="2200" dirty="0"/>
              <a:t>): </a:t>
            </a:r>
          </a:p>
          <a:p>
            <a:pPr lvl="0">
              <a:spcBef>
                <a:spcPts val="600"/>
              </a:spcBef>
            </a:pPr>
            <a:r>
              <a:rPr lang="el-GR" sz="2200" dirty="0" smtClean="0"/>
              <a:t>Αριθμός </a:t>
            </a:r>
            <a:r>
              <a:rPr lang="el-GR" sz="2200" dirty="0"/>
              <a:t>πτήσεως (</a:t>
            </a:r>
            <a:r>
              <a:rPr lang="en-US" sz="2200" dirty="0"/>
              <a:t>flight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), που είναι ένας αριθμός που χαρακτηρίζει μονοσήμαντα κάθε πτήση, Προορισμός Πτήσεως (</a:t>
            </a:r>
            <a:r>
              <a:rPr lang="en-US" sz="2200" dirty="0"/>
              <a:t>destination</a:t>
            </a:r>
            <a:r>
              <a:rPr lang="el-GR" sz="2200" dirty="0"/>
              <a:t>), </a:t>
            </a:r>
            <a:r>
              <a:rPr lang="el-GR" sz="2200" dirty="0" smtClean="0"/>
              <a:t>Ώρα </a:t>
            </a:r>
            <a:r>
              <a:rPr lang="el-GR" sz="2200" dirty="0"/>
              <a:t>αναχώρησης (</a:t>
            </a:r>
            <a:r>
              <a:rPr lang="en-US" sz="2200" dirty="0"/>
              <a:t>time</a:t>
            </a:r>
            <a:r>
              <a:rPr lang="el-GR" sz="2200" dirty="0"/>
              <a:t>), Ημέρα εβδομάδος(</a:t>
            </a:r>
            <a:r>
              <a:rPr lang="en-US" sz="2200" dirty="0"/>
              <a:t>day</a:t>
            </a:r>
            <a:r>
              <a:rPr lang="el-GR" sz="2200" dirty="0"/>
              <a:t>) που πραγματοποιείται η πτήση. Για παράδειγμα η πτήση με αριθμό 1234 πραγματοποιείται κάθε Τρίτη στις 21:30 με προορισμό το Παρίσι και η πτήση με αριθμό 4321 πραγματοποιείται κάθε Σάββατο στις 22:30 με προορισμό το Λονδίνο. Υποτίθεται ότι κάθε πτήση γίνεται μόνο μια συγκεκριμένη ημέρα της εβδομάδος.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7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600" dirty="0">
                <a:solidFill>
                  <a:prstClr val="black"/>
                </a:solidFill>
              </a:rPr>
              <a:t>Triggers</a:t>
            </a:r>
            <a:r>
              <a:rPr lang="el-GR" altLang="el-GR" sz="3600" dirty="0">
                <a:solidFill>
                  <a:prstClr val="black"/>
                </a:solidFill>
              </a:rPr>
              <a:t>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2/2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Ένας </a:t>
            </a:r>
            <a:r>
              <a:rPr lang="el-GR" altLang="el-GR" sz="2400" dirty="0"/>
              <a:t>άλλος </a:t>
            </a:r>
            <a:r>
              <a:rPr lang="en-US" altLang="el-GR" sz="2400" dirty="0" smtClean="0"/>
              <a:t>trigger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θα μπορούσε να καταχωρεί τους εκδότες με κεφαλαία στη βάση. 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Θα ενεργοποιείται από εντολές της μορφής:</a:t>
            </a:r>
            <a:br>
              <a:rPr lang="el-GR" altLang="el-GR" sz="2400" dirty="0"/>
            </a:br>
            <a:r>
              <a:rPr lang="el-GR" altLang="el-GR" sz="2400" dirty="0"/>
              <a:t> </a:t>
            </a:r>
            <a:br>
              <a:rPr lang="el-GR" altLang="el-GR" sz="2400" dirty="0"/>
            </a:br>
            <a:r>
              <a:rPr lang="en-US" altLang="el-GR" sz="2400" dirty="0"/>
              <a:t>INSERT INTO Books VALUES (’0-13-861337-0 ’,</a:t>
            </a: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 </a:t>
            </a:r>
            <a:r>
              <a:rPr lang="en-US" altLang="el-GR" sz="2400" dirty="0"/>
              <a:t>’A first course in database systems’,</a:t>
            </a:r>
            <a:r>
              <a:rPr lang="el-GR" altLang="el-GR" sz="2400" dirty="0"/>
              <a:t> ’</a:t>
            </a:r>
            <a:r>
              <a:rPr lang="en-US" altLang="el-GR" sz="2400" dirty="0"/>
              <a:t>Prentice Hall</a:t>
            </a:r>
            <a:r>
              <a:rPr lang="el-GR" altLang="el-GR" sz="2400" dirty="0"/>
              <a:t>’,1997,90, 30);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5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Επιχειρησιακοί κανόνες και </a:t>
            </a:r>
            <a:br>
              <a:rPr lang="el-GR" dirty="0"/>
            </a:br>
            <a:r>
              <a:rPr lang="el-GR" dirty="0"/>
              <a:t>Συναρτησιακές εξαρτήσεις </a:t>
            </a:r>
          </a:p>
        </p:txBody>
      </p:sp>
    </p:spTree>
    <p:extLst>
      <p:ext uri="{BB962C8B-B14F-4D97-AF65-F5344CB8AC3E}">
        <p14:creationId xmlns:p14="http://schemas.microsoft.com/office/powerpoint/2010/main" val="704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Επιχειρησιακός Κανόνας </a:t>
            </a:r>
            <a:r>
              <a:rPr lang="el-GR" altLang="el-GR" sz="3000" b="0" dirty="0" smtClean="0"/>
              <a:t>1/6</a:t>
            </a:r>
            <a:endParaRPr lang="el-GR" altLang="el-GR" sz="3000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Κάθε </a:t>
            </a:r>
            <a:r>
              <a:rPr lang="el-GR" altLang="el-GR" sz="2800" dirty="0"/>
              <a:t>τμήμα έχει ένα μοναδικό όνομα, έναν μοναδικό αριθμό, έναν εργαζόμενο που το διευθύνει.</a:t>
            </a:r>
            <a:br>
              <a:rPr lang="el-GR" altLang="el-GR" sz="2800" dirty="0"/>
            </a:br>
            <a:endParaRPr lang="el-GR" sz="2800" dirty="0"/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2368718" y="3385657"/>
            <a:ext cx="436016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4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2/6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Κάθε </a:t>
            </a:r>
            <a:r>
              <a:rPr lang="el-GR" altLang="el-GR" sz="2600" dirty="0"/>
              <a:t>τμήμα έχει ένα μοναδικό όνομα, έναν μοναδικό αριθμό, έναν εργαζόμενο που το </a:t>
            </a:r>
            <a:r>
              <a:rPr lang="el-GR" altLang="el-GR" sz="2600" dirty="0" smtClean="0"/>
              <a:t>διευθύνει</a:t>
            </a:r>
            <a:r>
              <a:rPr lang="en-US" altLang="el-GR" sz="2600" dirty="0" smtClean="0"/>
              <a:t>, </a:t>
            </a:r>
            <a:r>
              <a:rPr lang="el-GR" altLang="el-GR" sz="26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600" dirty="0"/>
              <a:t>.</a:t>
            </a:r>
            <a:br>
              <a:rPr lang="el-GR" altLang="el-GR" sz="2600" dirty="0"/>
            </a:br>
            <a:endParaRPr lang="en-US" altLang="el-GR" sz="2600" dirty="0" smtClean="0"/>
          </a:p>
          <a:p>
            <a:r>
              <a:rPr lang="el-GR" sz="2600" dirty="0"/>
              <a:t>Η φράση «</a:t>
            </a:r>
            <a:r>
              <a:rPr lang="el-GR" sz="2600" i="1" dirty="0"/>
              <a:t>και έναν αριθμό εργαζομένων που εργάζεται σ’ αυτό</a:t>
            </a:r>
            <a:r>
              <a:rPr lang="el-GR" sz="2600" dirty="0"/>
              <a:t>» μας δίνει κάτι; Όχι! Για να μπορέσουμε να γράψουμε μια ΣΕ χρειαζόμαστε κι άλλα </a:t>
            </a:r>
            <a:r>
              <a:rPr lang="el-GR" sz="2600" dirty="0" smtClean="0"/>
              <a:t>πράγματα </a:t>
            </a:r>
            <a:r>
              <a:rPr lang="el-GR" sz="2600" dirty="0"/>
              <a:t>και συγκεκριμένα: αν ένας εργαζόμενος ανήκει σε ένα μόνον τμήμα </a:t>
            </a:r>
            <a:r>
              <a:rPr lang="el-GR" sz="2600" b="1" dirty="0">
                <a:solidFill>
                  <a:srgbClr val="820000"/>
                </a:solidFill>
              </a:rPr>
              <a:t>ή σε περισσότερα (αυτό το τελευταίο δεν είναι και πολύ λογικό)</a:t>
            </a:r>
            <a:r>
              <a:rPr lang="el-GR" sz="2600" dirty="0"/>
              <a:t>. </a:t>
            </a:r>
          </a:p>
          <a:p>
            <a:pPr marL="0" indent="0">
              <a:buNone/>
            </a:pPr>
            <a:endParaRPr lang="el-GR" sz="2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7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3/6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sz="2800" dirty="0" smtClean="0"/>
              <a:t>Κάθε </a:t>
            </a:r>
            <a:r>
              <a:rPr lang="el-GR" altLang="el-GR" sz="2800" dirty="0"/>
              <a:t>τμήμα έχει ένα μοναδικό όνομα, έναν μοναδικό αριθμό, έναν εργαζόμενο που το διευθύνει </a:t>
            </a:r>
            <a:r>
              <a:rPr lang="el-GR" altLang="el-GR" sz="28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800" dirty="0"/>
              <a:t>.</a:t>
            </a:r>
            <a:br>
              <a:rPr lang="el-GR" altLang="el-GR" sz="2800" dirty="0"/>
            </a:br>
            <a:endParaRPr lang="en-US" altLang="el-GR" sz="2800" dirty="0" smtClean="0"/>
          </a:p>
          <a:p>
            <a:r>
              <a:rPr lang="el-GR" sz="2800" dirty="0" smtClean="0"/>
              <a:t>Μήπως </a:t>
            </a:r>
            <a:r>
              <a:rPr lang="el-GR" sz="2800" dirty="0"/>
              <a:t>μπορούμε να πούμε: </a:t>
            </a:r>
          </a:p>
          <a:p>
            <a:pPr marL="354013" indent="0">
              <a:buNone/>
            </a:pPr>
            <a:r>
              <a:rPr lang="en-US" sz="2800" i="1" dirty="0" err="1"/>
              <a:t>deptNumber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deptNumOfEmployees</a:t>
            </a:r>
            <a:r>
              <a:rPr lang="el-GR" sz="2800" dirty="0"/>
              <a:t>; </a:t>
            </a:r>
          </a:p>
          <a:p>
            <a:pPr marL="354013" indent="0">
              <a:buNone/>
            </a:pPr>
            <a:r>
              <a:rPr lang="el-GR" sz="2800" dirty="0"/>
              <a:t>Αυτό θα έκανε νόημα αν έκανε νόημα να βάλουμε ένα τέτοιο </a:t>
            </a:r>
            <a:r>
              <a:rPr lang="el-GR" sz="2800" dirty="0" smtClean="0"/>
              <a:t>χαρακτηριστικό</a:t>
            </a:r>
            <a:r>
              <a:rPr lang="el-GR" sz="2800" dirty="0"/>
              <a:t>. Αλλά τον </a:t>
            </a:r>
            <a:r>
              <a:rPr lang="el-GR" sz="2800" i="1" dirty="0"/>
              <a:t>αριθμό εργαζομένων</a:t>
            </a:r>
            <a:r>
              <a:rPr lang="el-GR" sz="2800" dirty="0"/>
              <a:t> μπορούμε να τον </a:t>
            </a:r>
            <a:r>
              <a:rPr lang="el-GR" sz="2800" i="1" dirty="0"/>
              <a:t>υπολογίζουμε</a:t>
            </a:r>
            <a:r>
              <a:rPr lang="el-GR" sz="2800" dirty="0"/>
              <a:t> και δεν </a:t>
            </a:r>
            <a:r>
              <a:rPr lang="el-GR" sz="2800" dirty="0" smtClean="0"/>
              <a:t>χρειάζεται </a:t>
            </a:r>
            <a:r>
              <a:rPr lang="el-GR" sz="2800" dirty="0"/>
              <a:t>–και </a:t>
            </a:r>
            <a:r>
              <a:rPr lang="el-GR" sz="2800" i="1" dirty="0"/>
              <a:t>δεν πρέπει</a:t>
            </a:r>
            <a:r>
              <a:rPr lang="el-GR" sz="2800" dirty="0"/>
              <a:t>– να τον κρατούμε στη ΒΔ.</a:t>
            </a:r>
          </a:p>
          <a:p>
            <a:pPr marL="354013" indent="0">
              <a:buNone/>
            </a:pPr>
            <a:r>
              <a:rPr lang="el-GR" sz="2800" dirty="0"/>
              <a:t>Αλλά στην περίπτωση των εμπορικών εφαρμογών συχνά τον κρατάμε και τον διαχειριζόμαστε με </a:t>
            </a:r>
            <a:r>
              <a:rPr lang="en-US" sz="2800" dirty="0"/>
              <a:t>trigger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4/6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sz="2800" dirty="0" smtClean="0"/>
              <a:t>Κρατούμε </a:t>
            </a:r>
            <a:r>
              <a:rPr lang="el-GR" altLang="el-GR" sz="2800" dirty="0"/>
              <a:t>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800" dirty="0"/>
            </a:br>
            <a:endParaRPr lang="en-US" altLang="el-GR" sz="2800" dirty="0" smtClean="0"/>
          </a:p>
          <a:p>
            <a:r>
              <a:rPr lang="el-GR" sz="2800" dirty="0"/>
              <a:t>Ερμηνεύουμε τα παραπάνω ως εξής: Θέλουμε να ξέρουμε πότε ξεκίνησε η τρέχουσα διεύθυνση. Στην περίπτωση αυτή τα πράγματα είναι απλά:</a:t>
            </a:r>
          </a:p>
          <a:p>
            <a:pPr marL="0" indent="354013">
              <a:buNone/>
              <a:tabLst>
                <a:tab pos="354013" algn="l"/>
              </a:tabLst>
            </a:pPr>
            <a:r>
              <a:rPr lang="en-US" sz="2800" i="1" dirty="0" err="1"/>
              <a:t>deptNumber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startDate</a:t>
            </a:r>
            <a:endParaRPr lang="el-GR" sz="2800" dirty="0"/>
          </a:p>
          <a:p>
            <a:pPr marL="0" indent="354013">
              <a:buNone/>
              <a:tabLst>
                <a:tab pos="354013" algn="l"/>
              </a:tabLst>
            </a:pPr>
            <a:r>
              <a:rPr lang="en-US" sz="2800" i="1" dirty="0" err="1"/>
              <a:t>deptName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startDate</a:t>
            </a:r>
            <a:endParaRPr lang="el-GR" sz="2800" dirty="0"/>
          </a:p>
          <a:p>
            <a:pPr marL="355600" indent="-1588">
              <a:buNone/>
              <a:tabLst>
                <a:tab pos="354013" algn="l"/>
              </a:tabLst>
            </a:pPr>
            <a:r>
              <a:rPr lang="el-GR" sz="2800" dirty="0"/>
              <a:t>Αλλά προσοχή! Μπορεί να υπάρχει και </a:t>
            </a:r>
            <a:r>
              <a:rPr lang="el-GR" sz="2800" dirty="0" smtClean="0"/>
              <a:t>άλλη ερμηνεία.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5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5/6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Κρατούμε </a:t>
            </a:r>
            <a:r>
              <a:rPr lang="el-GR" altLang="el-GR" sz="2600" dirty="0"/>
              <a:t>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600" dirty="0"/>
            </a:br>
            <a:endParaRPr lang="en-US" altLang="el-GR" sz="2600" dirty="0" smtClean="0"/>
          </a:p>
          <a:p>
            <a:r>
              <a:rPr lang="el-GR" sz="26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η ΣΕ:</a:t>
            </a:r>
          </a:p>
          <a:p>
            <a:pPr marL="0" indent="354013">
              <a:buNone/>
            </a:pPr>
            <a:r>
              <a:rPr lang="en-US" sz="2600" i="1" dirty="0" err="1"/>
              <a:t>deptNumber</a:t>
            </a:r>
            <a:r>
              <a:rPr lang="el-GR" sz="2600" dirty="0"/>
              <a:t>, </a:t>
            </a:r>
            <a:r>
              <a:rPr lang="en-US" sz="2600" i="1" dirty="0" err="1"/>
              <a:t>mngrIdNum</a:t>
            </a:r>
            <a:r>
              <a:rPr lang="el-GR" sz="2600" dirty="0"/>
              <a:t>, </a:t>
            </a:r>
            <a:r>
              <a:rPr lang="en-US" sz="2600" i="1" dirty="0" err="1"/>
              <a:t>startDate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</a:t>
            </a:r>
            <a:r>
              <a:rPr lang="el-GR" sz="2600" i="1" dirty="0"/>
              <a:t>θ</a:t>
            </a:r>
            <a:endParaRPr lang="el-GR" sz="2600" dirty="0"/>
          </a:p>
          <a:p>
            <a:pPr marL="0" indent="0">
              <a:buNone/>
            </a:pPr>
            <a:endParaRPr lang="el-GR" sz="2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9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6/6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700" dirty="0" smtClean="0"/>
              <a:t>Οι </a:t>
            </a:r>
            <a:r>
              <a:rPr lang="el-GR" sz="3700" dirty="0"/>
              <a:t>δρα­στη­ριότητες του τμήματος απλώ­νον­ται σε πολ­λές τοποθεσίες.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3700" dirty="0"/>
              <a:t>Αυτός ο ΕΚ δεν μας επιτρέπει να γράψουμε κάτι σαν: </a:t>
            </a:r>
            <a:r>
              <a:rPr lang="en-US" sz="3700" i="1" dirty="0" err="1"/>
              <a:t>deptName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n-US" sz="3700" i="1" dirty="0" err="1"/>
              <a:t>deptLoca</a:t>
            </a:r>
            <a:r>
              <a:rPr lang="el-GR" sz="3700" i="1" dirty="0"/>
              <a:t>­</a:t>
            </a:r>
            <a:r>
              <a:rPr lang="en-US" sz="3700" i="1" dirty="0" err="1"/>
              <a:t>tion</a:t>
            </a:r>
            <a:r>
              <a:rPr lang="el-GR" sz="3700" dirty="0"/>
              <a:t> αφού αυτό θα σήμαινε ότι το τμήμα είναι εγκατεστημένο σε ένα και μόνο μέρος. Η σωστή ΣΕ είναι: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700" i="1" dirty="0" err="1"/>
              <a:t>deptNumber</a:t>
            </a:r>
            <a:r>
              <a:rPr lang="el-GR" sz="3700" dirty="0"/>
              <a:t>,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l-GR" sz="3700" i="1" dirty="0"/>
              <a:t>θ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700" i="1" dirty="0" err="1"/>
              <a:t>deptName</a:t>
            </a:r>
            <a:r>
              <a:rPr lang="el-GR" sz="3700" dirty="0"/>
              <a:t>,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l-GR" sz="3700" i="1" dirty="0"/>
              <a:t>θ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3700" b="1" dirty="0"/>
              <a:t>Ερώτηση:</a:t>
            </a:r>
            <a:r>
              <a:rPr lang="el-GR" sz="3700" dirty="0"/>
              <a:t> Τι θα σήμαινε η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n-US" sz="3700" i="1" dirty="0" err="1"/>
              <a:t>deptName</a:t>
            </a:r>
            <a:r>
              <a:rPr lang="el-GR" sz="3700" dirty="0"/>
              <a:t>; Θα σήμαινε ότι σε </a:t>
            </a:r>
            <a:r>
              <a:rPr lang="el-GR" sz="3700" dirty="0" smtClean="0"/>
              <a:t>κάθε </a:t>
            </a:r>
            <a:r>
              <a:rPr lang="el-GR" sz="3700" dirty="0"/>
              <a:t>μέρος υπάρχει ένα μόνο τμήμα της εταιρίας. Π.χ. στην Πανεπιστημίου </a:t>
            </a:r>
            <a:r>
              <a:rPr lang="el-GR" sz="3700" dirty="0" smtClean="0"/>
              <a:t>έχουμε </a:t>
            </a:r>
            <a:r>
              <a:rPr lang="el-GR" sz="3700" dirty="0"/>
              <a:t>μόνον το Λογιστήριο, στην Ακαδημίας έχουμε τις Πωλήσεις, στην </a:t>
            </a:r>
            <a:r>
              <a:rPr lang="el-GR" sz="3700" dirty="0" smtClean="0"/>
              <a:t>Καλλιθέα </a:t>
            </a:r>
            <a:r>
              <a:rPr lang="el-GR" sz="3700" dirty="0"/>
              <a:t>τη Διοίκηση, στο Πικέρμι την Παραγωγή (εργοστάσιο), στα Οινόφυτα </a:t>
            </a:r>
            <a:r>
              <a:rPr lang="el-GR" sz="3700" dirty="0" smtClean="0"/>
              <a:t>έχουμε </a:t>
            </a:r>
            <a:r>
              <a:rPr lang="el-GR" sz="3700" dirty="0"/>
              <a:t>επίσης Παραγωγή (δεύτερο εργοστάσιο) κλπ.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4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συναρτησιακών εξαρτήσεων</a:t>
            </a:r>
            <a:r>
              <a:rPr lang="en-US" dirty="0"/>
              <a:t> (</a:t>
            </a:r>
            <a:r>
              <a:rPr lang="el-GR" dirty="0"/>
              <a:t>άσκηση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Μια εταιρεία είναι οργανωμένη σε τμήματα (</a:t>
            </a:r>
            <a:r>
              <a:rPr lang="en-US" dirty="0"/>
              <a:t>departments</a:t>
            </a:r>
            <a:r>
              <a:rPr lang="el-GR" dirty="0"/>
              <a:t>). Κάθε </a:t>
            </a:r>
            <a:r>
              <a:rPr lang="el-GR" dirty="0" smtClean="0"/>
              <a:t>τμήμα </a:t>
            </a:r>
            <a:r>
              <a:rPr lang="el-GR" dirty="0"/>
              <a:t>έχει ένα μοναδικό </a:t>
            </a:r>
            <a:r>
              <a:rPr lang="el-GR" dirty="0" smtClean="0"/>
              <a:t>όνομα</a:t>
            </a:r>
            <a:r>
              <a:rPr lang="el-GR" dirty="0"/>
              <a:t>, έναν μοναδικό αριθμό, έναν </a:t>
            </a:r>
            <a:r>
              <a:rPr lang="el-GR" dirty="0" smtClean="0"/>
              <a:t>εργαζόμενο </a:t>
            </a:r>
            <a:r>
              <a:rPr lang="el-GR" dirty="0"/>
              <a:t>(</a:t>
            </a:r>
            <a:r>
              <a:rPr lang="en-US" dirty="0"/>
              <a:t>employee</a:t>
            </a:r>
            <a:r>
              <a:rPr lang="el-GR" dirty="0"/>
              <a:t>) που το διευθύνει (</a:t>
            </a:r>
            <a:r>
              <a:rPr lang="en-US" dirty="0"/>
              <a:t>man</a:t>
            </a:r>
            <a:r>
              <a:rPr lang="el-GR" dirty="0"/>
              <a:t>­</a:t>
            </a:r>
            <a:r>
              <a:rPr lang="en-US" dirty="0"/>
              <a:t>ages</a:t>
            </a:r>
            <a:r>
              <a:rPr lang="el-GR" dirty="0"/>
              <a:t>) και έναν αριθμό </a:t>
            </a:r>
            <a:r>
              <a:rPr lang="el-GR" dirty="0" smtClean="0"/>
              <a:t>εργαζομένων </a:t>
            </a:r>
            <a:r>
              <a:rPr lang="el-GR" dirty="0"/>
              <a:t>που εργάζεται σ’ αυτό.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Ένα τμήμα </a:t>
            </a:r>
            <a:r>
              <a:rPr lang="el-GR" dirty="0"/>
              <a:t>ελέγχει (</a:t>
            </a:r>
            <a:r>
              <a:rPr lang="en-US" dirty="0"/>
              <a:t>controls</a:t>
            </a:r>
            <a:r>
              <a:rPr lang="el-GR" dirty="0"/>
              <a:t>) </a:t>
            </a:r>
            <a:r>
              <a:rPr lang="el-GR" dirty="0" smtClean="0"/>
              <a:t>αποκλειστικώς </a:t>
            </a:r>
            <a:r>
              <a:rPr lang="el-GR" dirty="0"/>
              <a:t>έναν </a:t>
            </a:r>
            <a:r>
              <a:rPr lang="el-GR" dirty="0" smtClean="0"/>
              <a:t>αριθμό </a:t>
            </a:r>
            <a:r>
              <a:rPr lang="el-GR" dirty="0"/>
              <a:t>έργων (</a:t>
            </a:r>
            <a:r>
              <a:rPr lang="en-US" dirty="0" smtClean="0"/>
              <a:t>projects</a:t>
            </a:r>
            <a:r>
              <a:rPr lang="el-GR" dirty="0"/>
              <a:t>) </a:t>
            </a:r>
            <a:r>
              <a:rPr lang="el-GR" dirty="0" smtClean="0"/>
              <a:t>καθένα </a:t>
            </a:r>
            <a:r>
              <a:rPr lang="el-GR" dirty="0"/>
              <a:t>από τα οποία </a:t>
            </a:r>
            <a:r>
              <a:rPr lang="el-GR" dirty="0" smtClean="0"/>
              <a:t>έχει </a:t>
            </a:r>
            <a:r>
              <a:rPr lang="el-GR" dirty="0"/>
              <a:t>ένα μοναδικό </a:t>
            </a:r>
            <a:r>
              <a:rPr lang="el-GR" dirty="0" smtClean="0"/>
              <a:t>όνομα</a:t>
            </a:r>
            <a:r>
              <a:rPr lang="el-GR" dirty="0"/>
              <a:t>, έναν μοναδικό αριθμό και εκτελείται σε μια τοποθεσία.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κάθε εργαζόμενο κρατούμε</a:t>
            </a:r>
            <a:r>
              <a:rPr lang="el-GR" dirty="0"/>
              <a:t>: </a:t>
            </a:r>
            <a:r>
              <a:rPr lang="el-GR" dirty="0" smtClean="0"/>
              <a:t>αριθμό </a:t>
            </a:r>
            <a:r>
              <a:rPr lang="el-GR" dirty="0"/>
              <a:t>ταυτότητας, το πλήρες όνομα (</a:t>
            </a:r>
            <a:r>
              <a:rPr lang="el-GR" dirty="0" smtClean="0"/>
              <a:t>επώνυμο</a:t>
            </a:r>
            <a:r>
              <a:rPr lang="el-GR" dirty="0"/>
              <a:t>, </a:t>
            </a:r>
            <a:r>
              <a:rPr lang="el-GR" dirty="0" smtClean="0"/>
              <a:t>όνομα</a:t>
            </a:r>
            <a:r>
              <a:rPr lang="el-GR" dirty="0"/>
              <a:t>, </a:t>
            </a:r>
            <a:r>
              <a:rPr lang="el-GR" dirty="0" smtClean="0"/>
              <a:t>όνομα πατέρα</a:t>
            </a:r>
            <a:r>
              <a:rPr lang="el-GR" dirty="0"/>
              <a:t>), </a:t>
            </a:r>
            <a:r>
              <a:rPr lang="el-GR" dirty="0" smtClean="0"/>
              <a:t>διεύθυνση</a:t>
            </a:r>
            <a:r>
              <a:rPr lang="el-GR" dirty="0"/>
              <a:t>, φύλο, μισθό.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Κάθε εργαζόμενος </a:t>
            </a:r>
            <a:r>
              <a:rPr lang="el-GR" dirty="0"/>
              <a:t>ανήκει σε ένα τμήμα </a:t>
            </a:r>
            <a:r>
              <a:rPr lang="el-GR" dirty="0" smtClean="0"/>
              <a:t>αλλά </a:t>
            </a:r>
            <a:r>
              <a:rPr lang="el-GR" dirty="0"/>
              <a:t>δουλεύει σε </a:t>
            </a:r>
            <a:r>
              <a:rPr lang="el-GR" dirty="0" smtClean="0"/>
              <a:t>διάφορα </a:t>
            </a:r>
            <a:r>
              <a:rPr lang="el-GR" dirty="0"/>
              <a:t>έργα που δεν </a:t>
            </a:r>
            <a:r>
              <a:rPr lang="el-GR" dirty="0" smtClean="0"/>
              <a:t>ελέγχονται </a:t>
            </a:r>
            <a:r>
              <a:rPr lang="el-GR" dirty="0"/>
              <a:t>κατ' ανάγκη από το τμήμα του.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κάθε </a:t>
            </a:r>
            <a:r>
              <a:rPr lang="el-GR" dirty="0"/>
              <a:t>εργαζόμενο κρατούμε τις ώρες που </a:t>
            </a:r>
            <a:r>
              <a:rPr lang="el-GR" dirty="0" smtClean="0"/>
              <a:t>εργάζεται </a:t>
            </a:r>
            <a:r>
              <a:rPr lang="el-GR" dirty="0"/>
              <a:t>για κάθε έργο.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</a:t>
            </a:r>
            <a:r>
              <a:rPr lang="el-GR" dirty="0"/>
              <a:t>ασφαλιστικούς λόγους κρατούμε τα στοιχεία των </a:t>
            </a:r>
            <a:r>
              <a:rPr lang="el-GR" dirty="0" smtClean="0"/>
              <a:t>μελών </a:t>
            </a:r>
            <a:r>
              <a:rPr lang="el-GR" dirty="0"/>
              <a:t>της </a:t>
            </a:r>
            <a:r>
              <a:rPr lang="el-GR" dirty="0" smtClean="0"/>
              <a:t>οικογένειας </a:t>
            </a:r>
            <a:r>
              <a:rPr lang="el-GR" dirty="0"/>
              <a:t>του κάθε </a:t>
            </a:r>
            <a:r>
              <a:rPr lang="el-GR" dirty="0" smtClean="0"/>
              <a:t>εργαζόμενου </a:t>
            </a:r>
            <a:r>
              <a:rPr lang="el-GR" dirty="0"/>
              <a:t>που είναι </a:t>
            </a:r>
            <a:r>
              <a:rPr lang="el-GR" dirty="0" smtClean="0"/>
              <a:t>εξαρτώμενα </a:t>
            </a:r>
            <a:r>
              <a:rPr lang="el-GR" dirty="0"/>
              <a:t>από αυτόν: όνομα, φύλο, </a:t>
            </a:r>
            <a:r>
              <a:rPr lang="el-GR" dirty="0" smtClean="0"/>
              <a:t>ημερομηνία </a:t>
            </a:r>
            <a:r>
              <a:rPr lang="el-GR" dirty="0"/>
              <a:t>γέννησης και </a:t>
            </a:r>
            <a:r>
              <a:rPr lang="el-GR" dirty="0" smtClean="0"/>
              <a:t>σχέση </a:t>
            </a:r>
            <a:r>
              <a:rPr lang="el-GR" dirty="0"/>
              <a:t>με τον εργαζόμενο.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6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Περιορισμών (</a:t>
            </a:r>
            <a:r>
              <a:rPr lang="en-US" dirty="0"/>
              <a:t>Constraints)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Δημιουργήστε τον πίνακα </a:t>
            </a:r>
            <a:r>
              <a:rPr lang="en-US" sz="2400" b="1" dirty="0"/>
              <a:t>Persons</a:t>
            </a:r>
            <a:endParaRPr lang="el-GR" sz="2400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l-GR" sz="2400" b="1" dirty="0"/>
              <a:t>Παρατηρήστε ότι για τις στήλες του πίνακα δεν ορίσαμε περιορισμούς.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6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Θέμα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l-GR" sz="2200" dirty="0"/>
              <a:t>Κωδικός προγραμματισμένης πτήσης (</a:t>
            </a:r>
            <a:r>
              <a:rPr lang="en-GB" sz="2200" dirty="0"/>
              <a:t>Program</a:t>
            </a:r>
            <a:r>
              <a:rPr lang="el-GR" sz="2200" dirty="0"/>
              <a:t>_</a:t>
            </a:r>
            <a:r>
              <a:rPr lang="en-GB" sz="2200" dirty="0"/>
              <a:t>id</a:t>
            </a:r>
            <a:r>
              <a:rPr lang="el-GR" sz="2200" dirty="0"/>
              <a:t>) και ημερομηνία προγραμματισμένης πτήσης (</a:t>
            </a:r>
            <a:r>
              <a:rPr lang="en-GB" sz="2200" dirty="0"/>
              <a:t>Flight</a:t>
            </a:r>
            <a:r>
              <a:rPr lang="el-GR" sz="2200" dirty="0"/>
              <a:t>_</a:t>
            </a:r>
            <a:r>
              <a:rPr lang="en-GB" sz="2200" dirty="0"/>
              <a:t>date</a:t>
            </a:r>
            <a:r>
              <a:rPr lang="el-GR" sz="2200" dirty="0"/>
              <a:t>). Για παράδειγμα η πτήση με αριθμό 1234 που πραγματοποιείται κάθε Τρίτη στις 21:30 με προορισμό το Παρίσι έχει προγραμματιστεί για τις 25/6. Αυτή η προγραμματισμένη πτήση έχει κωδικό (</a:t>
            </a:r>
            <a:r>
              <a:rPr lang="en-US" sz="2200" dirty="0"/>
              <a:t>Program</a:t>
            </a:r>
            <a:r>
              <a:rPr lang="el-GR" sz="2200" dirty="0"/>
              <a:t>_</a:t>
            </a:r>
            <a:r>
              <a:rPr lang="en-US" sz="2200" dirty="0"/>
              <a:t>id</a:t>
            </a:r>
            <a:r>
              <a:rPr lang="el-GR" sz="2200" dirty="0"/>
              <a:t>) 1. Η πτήση με αριθμό 4321 που πραγματοποιείται κάθε Σάββατο στις 22:30 με προορισμό το Λονδίνο έχει προγραμματιστεί για τις 21/6 και 28/6. Αυτές οι δύο προγραμματισμένες πτήσεις έχουν ως κωδικό (</a:t>
            </a:r>
            <a:r>
              <a:rPr lang="en-US" sz="2200" dirty="0"/>
              <a:t>Program</a:t>
            </a:r>
            <a:r>
              <a:rPr lang="el-GR" sz="2200" dirty="0"/>
              <a:t>_</a:t>
            </a:r>
            <a:r>
              <a:rPr lang="en-US" sz="2200" dirty="0"/>
              <a:t>id</a:t>
            </a:r>
            <a:r>
              <a:rPr lang="el-GR" sz="2200" dirty="0"/>
              <a:t>) αντίστοιχα 2, 3. </a:t>
            </a:r>
          </a:p>
          <a:p>
            <a:pPr lvl="0">
              <a:spcAft>
                <a:spcPts val="600"/>
              </a:spcAft>
            </a:pPr>
            <a:r>
              <a:rPr lang="el-GR" sz="2200" dirty="0"/>
              <a:t>Κωδικός πελάτη - επιβάτη(</a:t>
            </a:r>
            <a:r>
              <a:rPr lang="en-US" sz="2200" dirty="0"/>
              <a:t>Customer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), Όνομα (</a:t>
            </a:r>
            <a:r>
              <a:rPr lang="en-US" sz="2200" dirty="0"/>
              <a:t>name</a:t>
            </a:r>
            <a:r>
              <a:rPr lang="el-GR" sz="2200" dirty="0"/>
              <a:t>) και επώνυμο (</a:t>
            </a:r>
            <a:r>
              <a:rPr lang="en-US" sz="2200" dirty="0"/>
              <a:t>surname</a:t>
            </a:r>
            <a:r>
              <a:rPr lang="el-GR" sz="2200" dirty="0"/>
              <a:t>), Διεύθυνση επιβάτη (</a:t>
            </a:r>
            <a:r>
              <a:rPr lang="en-US" sz="2200" dirty="0"/>
              <a:t>address</a:t>
            </a:r>
            <a:r>
              <a:rPr lang="el-GR" sz="2200" dirty="0"/>
              <a:t>)και τηλέφωνο (</a:t>
            </a:r>
            <a:r>
              <a:rPr lang="en-US" sz="2200" dirty="0"/>
              <a:t>phone</a:t>
            </a:r>
            <a:r>
              <a:rPr lang="el-GR" sz="2200" dirty="0"/>
              <a:t>). Για παράδειγμα ο πελάτης με κωδικό 100 είναι ο Χρήστος Χρήστου, μένει στην οδό Θησέως και το τηλέφωνό του είναι 2101234567.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4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Not Null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Όταν μια στήλη ενός πίνακα οριστεί ως </a:t>
            </a:r>
            <a:r>
              <a:rPr lang="en-GB" sz="2800" dirty="0"/>
              <a:t>NOT NULL</a:t>
            </a:r>
            <a:r>
              <a:rPr lang="el-GR" sz="2800" dirty="0"/>
              <a:t> δεν μπορεί να δεχτεί  </a:t>
            </a:r>
            <a:r>
              <a:rPr lang="en-GB" sz="2800" dirty="0"/>
              <a:t>NULL values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Παρατηρήστε ότι μπορούμε να προσθέσουμε εκ των υστέρων περιορισμούς </a:t>
            </a:r>
            <a:r>
              <a:rPr lang="en-GB" sz="2800" dirty="0"/>
              <a:t>NOT NULL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 </a:t>
            </a:r>
          </a:p>
          <a:p>
            <a:pPr marL="0" indent="0">
              <a:buNone/>
            </a:pPr>
            <a:r>
              <a:rPr lang="el-GR" sz="2800" dirty="0"/>
              <a:t>Προσθήκη περιορισμού</a:t>
            </a:r>
            <a:r>
              <a:rPr lang="en-US" sz="2800" dirty="0"/>
              <a:t>:</a:t>
            </a:r>
            <a:endParaRPr lang="el-GR" sz="2800" dirty="0"/>
          </a:p>
          <a:p>
            <a:pPr marL="0" indent="0">
              <a:buNone/>
            </a:pPr>
            <a:r>
              <a:rPr lang="en-GB" sz="2800" dirty="0"/>
              <a:t>alter table persons change </a:t>
            </a:r>
            <a:r>
              <a:rPr lang="en-GB" sz="2800" dirty="0" err="1"/>
              <a:t>p_id</a:t>
            </a:r>
            <a:r>
              <a:rPr lang="en-GB" sz="2800" dirty="0"/>
              <a:t> </a:t>
            </a:r>
            <a:r>
              <a:rPr lang="en-GB" sz="2800" dirty="0" err="1"/>
              <a:t>p_id</a:t>
            </a:r>
            <a:r>
              <a:rPr lang="en-GB" sz="2800" dirty="0"/>
              <a:t> INT(11) NOT </a:t>
            </a:r>
            <a:r>
              <a:rPr lang="en-GB" sz="2800" dirty="0" smtClean="0"/>
              <a:t>NULL;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9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περιορισμός </a:t>
            </a:r>
            <a:r>
              <a:rPr lang="el-GR" dirty="0" err="1"/>
              <a:t>Unique</a:t>
            </a:r>
            <a:r>
              <a:rPr lang="el-GR" dirty="0"/>
              <a:t> σε στήλη του </a:t>
            </a:r>
            <a:r>
              <a:rPr lang="el-GR" dirty="0" smtClean="0"/>
              <a:t>πίνακα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el-GR" sz="2400" dirty="0"/>
              <a:t>Ο περιορισμός </a:t>
            </a:r>
            <a:r>
              <a:rPr lang="en-GB" sz="2400" dirty="0"/>
              <a:t>Unique</a:t>
            </a:r>
            <a:r>
              <a:rPr lang="el-GR" sz="2400" dirty="0"/>
              <a:t> (</a:t>
            </a:r>
            <a:r>
              <a:rPr lang="en-GB" sz="2400" dirty="0"/>
              <a:t>UNIQUE constraint</a:t>
            </a:r>
            <a:r>
              <a:rPr lang="el-GR" sz="2400" dirty="0"/>
              <a:t>) εφαρμόζεται σε στήλη του πίνακα  και σημαίνει ότι κάθε τιμή στη στήλη πρέπει να υπάρχει μόνο μια φορά. </a:t>
            </a:r>
            <a:endParaRPr lang="en-US" sz="2400" dirty="0" smtClean="0"/>
          </a:p>
          <a:p>
            <a:r>
              <a:rPr lang="el-GR" sz="2400" dirty="0" smtClean="0"/>
              <a:t>Δηλαδή</a:t>
            </a:r>
            <a:r>
              <a:rPr lang="el-GR" sz="2400" dirty="0"/>
              <a:t>, κάθε συγκεκριμένη τιμή αυτής της στήλης είναι μοναδική όπως θα συνέβαινε και αν είχαμε ορίσει ένα κύριο κλειδί για αυτή τη στήλη. </a:t>
            </a:r>
            <a:endParaRPr lang="en-US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περιορισμοί </a:t>
            </a:r>
            <a:r>
              <a:rPr lang="en-GB" sz="2400" dirty="0"/>
              <a:t>UNIQUE</a:t>
            </a:r>
            <a:r>
              <a:rPr lang="el-GR" sz="2400" dirty="0"/>
              <a:t> και </a:t>
            </a:r>
            <a:r>
              <a:rPr lang="en-GB" sz="2400" dirty="0"/>
              <a:t>PRIMARY KEY</a:t>
            </a:r>
            <a:r>
              <a:rPr lang="el-GR" sz="2400" dirty="0"/>
              <a:t> (</a:t>
            </a:r>
            <a:r>
              <a:rPr lang="en-GB" sz="2400" dirty="0"/>
              <a:t>constraints</a:t>
            </a:r>
            <a:r>
              <a:rPr lang="el-GR" sz="2400" dirty="0"/>
              <a:t>) παρέχουν εγγύηση για τη μοναδικότητα μιας τιμής για μια στήλη ή ένα σύνολο στηλών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8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περιορισμός </a:t>
            </a:r>
            <a:r>
              <a:rPr lang="el-GR" dirty="0" err="1"/>
              <a:t>Unique</a:t>
            </a:r>
            <a:r>
              <a:rPr lang="el-GR" dirty="0"/>
              <a:t> σε στήλη του </a:t>
            </a:r>
            <a:r>
              <a:rPr lang="el-GR" dirty="0" smtClean="0"/>
              <a:t>πίνακα </a:t>
            </a:r>
            <a:r>
              <a:rPr lang="el-GR" sz="3300" b="0" dirty="0" smtClean="0">
                <a:solidFill>
                  <a:prstClr val="black"/>
                </a:solidFill>
              </a:rPr>
              <a:t>2</a:t>
            </a:r>
            <a:r>
              <a:rPr lang="el-GR" sz="33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8539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Προσοχή</a:t>
            </a:r>
            <a:r>
              <a:rPr lang="el-GR" sz="2400" b="1" dirty="0"/>
              <a:t>!</a:t>
            </a:r>
            <a:r>
              <a:rPr lang="el-GR" sz="2400" dirty="0"/>
              <a:t> Μπορεί να έχετε πολλούς περιορισμούς </a:t>
            </a:r>
            <a:r>
              <a:rPr lang="en-GB" sz="2400" dirty="0"/>
              <a:t>UNIQUE constraints</a:t>
            </a:r>
            <a:r>
              <a:rPr lang="el-GR" sz="2400" dirty="0"/>
              <a:t> για κάθε πίνακα, αλλά μόνο ένα </a:t>
            </a:r>
            <a:r>
              <a:rPr lang="en-GB" sz="2400" dirty="0"/>
              <a:t>PRIMARY KEY constraint</a:t>
            </a:r>
            <a:r>
              <a:rPr lang="el-GR" sz="2400" dirty="0"/>
              <a:t>.</a:t>
            </a:r>
          </a:p>
          <a:p>
            <a:r>
              <a:rPr lang="el-GR" sz="2400" b="1" dirty="0"/>
              <a:t>Ακολουθεί παράδειγμα</a:t>
            </a:r>
            <a:endParaRPr lang="el-GR" sz="2400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UNIQUE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Δημιουργήστε περιορισμό δηλώνοντας και το όνομά </a:t>
            </a:r>
            <a:r>
              <a:rPr lang="el-GR" sz="2400" b="1" dirty="0" smtClean="0"/>
              <a:t>του </a:t>
            </a:r>
            <a:endParaRPr lang="el-GR" sz="2400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uc_PersonID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UNIQUE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P_Id,LastName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Primary Key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r>
              <a:rPr lang="el-GR" sz="2400" b="1" dirty="0"/>
              <a:t>Παρατηρήστε ότι μπορούμε να προσθέσουμε εκ των υστέρων περιορισμούς για κύρια και ξένα </a:t>
            </a:r>
            <a:r>
              <a:rPr lang="el-GR" sz="2400" b="1" dirty="0" smtClean="0"/>
              <a:t>κλειδιά</a:t>
            </a:r>
            <a:endParaRPr lang="el-GR" sz="2400" dirty="0"/>
          </a:p>
          <a:p>
            <a:pPr marL="357188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Δημιουργήστε περιορισμό δηλώνοντας και το όνομά </a:t>
            </a:r>
            <a:r>
              <a:rPr lang="el-GR" sz="2400" b="1" dirty="0" smtClean="0"/>
              <a:t>του </a:t>
            </a:r>
            <a:endParaRPr lang="el-GR" sz="2400" dirty="0"/>
          </a:p>
          <a:p>
            <a:pPr marL="357188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pk_PersonID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P_Id,LastName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Κατάργηση περιορισμού </a:t>
            </a:r>
            <a:r>
              <a:rPr lang="en-GB" sz="2400" b="1" dirty="0"/>
              <a:t>PRIMARY KEY</a:t>
            </a:r>
            <a:endParaRPr lang="el-GR" sz="2400" dirty="0"/>
          </a:p>
          <a:p>
            <a:pPr marL="263525" indent="93663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PRIMARY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3525" indent="93663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CONSTRAINT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pk_PersonID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DEFAULT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Ο περιορισμός </a:t>
            </a:r>
            <a:r>
              <a:rPr lang="en-GB" sz="2400" dirty="0"/>
              <a:t>DEFAULT</a:t>
            </a:r>
            <a:r>
              <a:rPr lang="el-GR" sz="2400" dirty="0"/>
              <a:t> εφαρμόζεται σε μία στήλη του πίνακα και ορίζει μία προεπιλεγμένη τιμή για τη στήλη. Η δήλωση </a:t>
            </a:r>
            <a:r>
              <a:rPr lang="en-US" sz="2400" dirty="0"/>
              <a:t>insert into</a:t>
            </a:r>
            <a:r>
              <a:rPr lang="el-GR" sz="2400" dirty="0"/>
              <a:t> μπορεί να αλλάξει αυτήν την τιμή ή να την αφήσει αμετάβλητη.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Ακολουθεί </a:t>
            </a:r>
            <a:r>
              <a:rPr lang="el-GR" sz="2400" b="1" dirty="0" smtClean="0"/>
              <a:t>παράδειγμα</a:t>
            </a:r>
            <a:endParaRPr lang="el-GR" sz="2400" dirty="0"/>
          </a:p>
          <a:p>
            <a:pPr marL="357188" indent="0"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department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(90) DEFAULT 'Development',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Εισαγωγή δεδομένων</a:t>
            </a:r>
            <a:endParaRPr lang="el-GR" sz="2400" dirty="0"/>
          </a:p>
          <a:p>
            <a:pPr marL="357188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department) values(1,'Marketing');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3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AUTO_INCREMENT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Ο περιορισμός AUTO_INCREMENT </a:t>
            </a:r>
            <a:r>
              <a:rPr lang="en-US" sz="2400" dirty="0" smtClean="0"/>
              <a:t>(</a:t>
            </a:r>
            <a:r>
              <a:rPr lang="en-US" sz="2400" dirty="0" err="1" smtClean="0"/>
              <a:t>mySQL</a:t>
            </a:r>
            <a:r>
              <a:rPr lang="en-US" sz="2400" smtClean="0"/>
              <a:t>) </a:t>
            </a:r>
            <a:r>
              <a:rPr lang="el-GR" sz="2400" smtClean="0"/>
              <a:t>εφαρμόζεται </a:t>
            </a:r>
            <a:r>
              <a:rPr lang="el-GR" sz="2400" dirty="0"/>
              <a:t>σε μία στήλη του πίνακα και διαχειρίζεται αυτόματα σαν αύξοντα αριθμό την τιμή της στήλη. Η δήλωση </a:t>
            </a:r>
            <a:r>
              <a:rPr lang="en-US" sz="2400" dirty="0"/>
              <a:t>insert into</a:t>
            </a:r>
            <a:r>
              <a:rPr lang="el-GR" sz="2400" dirty="0"/>
              <a:t> δεν μπορεί να αλλάξει τιμή αυτή.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Ακολουθεί </a:t>
            </a:r>
            <a:r>
              <a:rPr lang="el-GR" sz="2400" b="1" dirty="0" smtClean="0"/>
              <a:t>παράδειγμα</a:t>
            </a:r>
            <a:endParaRPr lang="el-GR" sz="2400" b="1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Project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 AUTO_INCREMENT,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Project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el-GR" sz="2400" b="1" dirty="0"/>
              <a:t>Εισαγωγή δεδομένων</a:t>
            </a:r>
          </a:p>
          <a:p>
            <a:pPr marL="0" indent="357188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project(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Project) values(1,'OTE');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1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Check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&gt;0))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625241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chk_Person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CHECK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&gt;0 AND City='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Sandnes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2276872"/>
            <a:ext cx="3384375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Οι δηλώσεις </a:t>
            </a:r>
            <a:r>
              <a:rPr lang="en-GB" sz="2200" dirty="0">
                <a:latin typeface="+mn-lt"/>
              </a:rPr>
              <a:t>CREATE TABLE</a:t>
            </a:r>
            <a:r>
              <a:rPr lang="el-GR" sz="2200" dirty="0">
                <a:latin typeface="+mn-lt"/>
              </a:rPr>
              <a:t> που γράψατε είναι σωστές. Δοκιμάστε και δηλώσεις </a:t>
            </a:r>
            <a:r>
              <a:rPr lang="en-US" sz="2200" dirty="0">
                <a:latin typeface="+mn-lt"/>
              </a:rPr>
              <a:t>INSERT INTO</a:t>
            </a:r>
            <a:r>
              <a:rPr lang="el-GR" sz="2200" dirty="0">
                <a:latin typeface="+mn-lt"/>
              </a:rPr>
              <a:t>. </a:t>
            </a:r>
            <a:endParaRPr lang="el-GR" sz="2200" dirty="0" smtClean="0">
              <a:latin typeface="+mn-lt"/>
            </a:endParaRPr>
          </a:p>
          <a:p>
            <a:r>
              <a:rPr lang="el-GR" sz="2200" dirty="0" smtClean="0">
                <a:latin typeface="+mn-lt"/>
              </a:rPr>
              <a:t>Τελικά </a:t>
            </a:r>
            <a:r>
              <a:rPr lang="el-GR" sz="2200" dirty="0">
                <a:latin typeface="+mn-lt"/>
              </a:rPr>
              <a:t>ο περιορισμός </a:t>
            </a:r>
            <a:r>
              <a:rPr lang="en-US" sz="2200" dirty="0">
                <a:latin typeface="+mn-lt"/>
              </a:rPr>
              <a:t>CHECK</a:t>
            </a:r>
            <a:r>
              <a:rPr lang="el-GR" sz="2200" dirty="0">
                <a:latin typeface="+mn-lt"/>
              </a:rPr>
              <a:t> δουλεύει στην περίπτωση της </a:t>
            </a:r>
            <a:r>
              <a:rPr lang="en-US" sz="2200" dirty="0" err="1" smtClean="0">
                <a:latin typeface="+mn-lt"/>
              </a:rPr>
              <a:t>mySQL</a:t>
            </a:r>
            <a:r>
              <a:rPr lang="en-US" sz="2200" dirty="0" smtClean="0">
                <a:latin typeface="+mn-lt"/>
              </a:rPr>
              <a:t>;</a:t>
            </a:r>
            <a:endParaRPr lang="el-GR" sz="2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Καταγράψτε στον παρακάτω πίνακα τα συμπεράσματά </a:t>
            </a:r>
            <a:r>
              <a:rPr lang="el-GR" dirty="0" smtClean="0"/>
              <a:t>σας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70636"/>
              </p:ext>
            </p:extLst>
          </p:nvPr>
        </p:nvGraphicFramePr>
        <p:xfrm>
          <a:off x="179512" y="1230183"/>
          <a:ext cx="8784976" cy="561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613"/>
                <a:gridCol w="5698363"/>
              </a:tblGrid>
              <a:tr h="48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Περιορισμός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Διαχείριση Περιορισμών (</a:t>
                      </a:r>
                      <a:r>
                        <a:rPr lang="el-GR" sz="1800" dirty="0" err="1">
                          <a:effectLst/>
                        </a:rPr>
                        <a:t>Constraints</a:t>
                      </a:r>
                      <a:r>
                        <a:rPr lang="el-GR" sz="1800" dirty="0">
                          <a:effectLst/>
                        </a:rPr>
                        <a:t>) και συμπεράσματα στο προϊόν </a:t>
                      </a:r>
                      <a:r>
                        <a:rPr lang="en-US" sz="1800" dirty="0" err="1">
                          <a:effectLst/>
                        </a:rPr>
                        <a:t>mySQL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25694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n-US" sz="1800" dirty="0">
                          <a:effectLst/>
                        </a:rPr>
                        <a:t>Not Null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Μπορούμε να προσθέσουμε εκ των υστέρων περιορισμούς </a:t>
                      </a:r>
                      <a:r>
                        <a:rPr lang="en-GB" sz="1800" dirty="0">
                          <a:effectLst/>
                        </a:rPr>
                        <a:t>NOT NULL</a:t>
                      </a:r>
                      <a:r>
                        <a:rPr lang="el-GR" sz="1800" dirty="0">
                          <a:effectLst/>
                        </a:rPr>
                        <a:t> για όποιες στήλες του πίνακα επιθυμούμε.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insert into</a:t>
                      </a:r>
                      <a:r>
                        <a:rPr lang="el-GR" sz="1800" dirty="0">
                          <a:effectLst/>
                        </a:rPr>
                        <a:t> προσπαθήσουμε να εισάγουμε τιμή </a:t>
                      </a:r>
                      <a:r>
                        <a:rPr lang="en-US" sz="1800" dirty="0">
                          <a:effectLst/>
                        </a:rPr>
                        <a:t>NULL</a:t>
                      </a:r>
                      <a:r>
                        <a:rPr lang="el-GR" sz="1800" dirty="0">
                          <a:effectLst/>
                        </a:rPr>
                        <a:t> σε μία στήλη στην οποία έχουμε εφαρμόσει τον περιορισμό βλέπουμε ότι το προϊόν δεν το επιτρέπει.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update</a:t>
                      </a:r>
                      <a:r>
                        <a:rPr lang="el-GR" sz="1800" dirty="0">
                          <a:effectLst/>
                        </a:rPr>
                        <a:t> προσπαθήσουμε …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delete</a:t>
                      </a:r>
                      <a:r>
                        <a:rPr lang="el-GR" sz="1800" dirty="0">
                          <a:effectLst/>
                        </a:rPr>
                        <a:t> προσπαθήσουμε …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626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Unique</a:t>
                      </a:r>
                      <a:r>
                        <a:rPr lang="el-GR" sz="1800" dirty="0">
                          <a:effectLst/>
                        </a:rPr>
                        <a:t> σε στήλη ή στήλες του πίνακα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Primary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800" dirty="0" err="1">
                          <a:effectLst/>
                        </a:rPr>
                        <a:t>Key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Foreign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800" dirty="0" err="1">
                          <a:effectLst/>
                        </a:rPr>
                        <a:t>Key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0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DEFAULT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AUTO_INCREMENT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0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Ο περιορισμός Check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13" name="Ομάδα 12"/>
          <p:cNvGrpSpPr/>
          <p:nvPr/>
        </p:nvGrpSpPr>
        <p:grpSpPr>
          <a:xfrm>
            <a:off x="1835696" y="5828820"/>
            <a:ext cx="5828703" cy="768532"/>
            <a:chOff x="1767633" y="5931169"/>
            <a:chExt cx="5828703" cy="768532"/>
          </a:xfrm>
        </p:grpSpPr>
        <p:pic>
          <p:nvPicPr>
            <p:cNvPr id="14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5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Θέμα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pPr lvl="0"/>
            <a:r>
              <a:rPr lang="el-GR" sz="2200" dirty="0"/>
              <a:t>Στοιχεία κράτησης είναι η Θέση επιβάτη (</a:t>
            </a:r>
            <a:r>
              <a:rPr lang="en-US" sz="2200" dirty="0"/>
              <a:t>seat</a:t>
            </a:r>
            <a:r>
              <a:rPr lang="el-GR" sz="2200" dirty="0"/>
              <a:t>_</a:t>
            </a:r>
            <a:r>
              <a:rPr lang="en-US" sz="2200" dirty="0"/>
              <a:t>number</a:t>
            </a:r>
            <a:r>
              <a:rPr lang="el-GR" sz="2200" dirty="0"/>
              <a:t>) και η κατηγορία θέσης (</a:t>
            </a:r>
            <a:r>
              <a:rPr lang="en-US" sz="2200" dirty="0"/>
              <a:t>class</a:t>
            </a:r>
            <a:r>
              <a:rPr lang="el-GR" sz="2200" dirty="0"/>
              <a:t>). Υπάρχουν δύο κατηγορίες θέσεων, Β (</a:t>
            </a:r>
            <a:r>
              <a:rPr lang="en-US" sz="2200" dirty="0"/>
              <a:t>Business class</a:t>
            </a:r>
            <a:r>
              <a:rPr lang="el-GR" sz="2200" dirty="0"/>
              <a:t>), </a:t>
            </a:r>
            <a:r>
              <a:rPr lang="en-US" sz="2200" dirty="0"/>
              <a:t>T</a:t>
            </a:r>
            <a:r>
              <a:rPr lang="el-GR" sz="2200" dirty="0"/>
              <a:t> (απλή τουριστική). Στη συνέχεια παρατίθεται παράδειγμα κράτησης: Για την προγραμματισμένη πτήση στις 25/6 με κωδικό 1, που αντιστοιχεί στη πτήση με αριθμό 1234 με προορισμό το Παρίσι, κρατήθηκε η θέση 1 από τον πελάτη με κωδικό 100, δηλαδή τον Χρήστο Χρήστου, και η κράτηση αφορά κατηγορία θέσεως B-</a:t>
            </a:r>
            <a:r>
              <a:rPr lang="en-US" sz="2200" dirty="0"/>
              <a:t>Business Class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Ναύλο (</a:t>
            </a:r>
            <a:r>
              <a:rPr lang="en-US" sz="2200" dirty="0"/>
              <a:t>fares</a:t>
            </a:r>
            <a:r>
              <a:rPr lang="el-GR" sz="2200" dirty="0"/>
              <a:t>). Το ναύλο εξαρτάται από την πτήση (</a:t>
            </a:r>
            <a:r>
              <a:rPr lang="en-US" sz="2200" dirty="0"/>
              <a:t>Flight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 και την κατηγορία πτήσεων (</a:t>
            </a:r>
            <a:r>
              <a:rPr lang="en-US" sz="2200" dirty="0"/>
              <a:t>class</a:t>
            </a:r>
            <a:r>
              <a:rPr lang="el-GR" sz="2200" dirty="0"/>
              <a:t>).</a:t>
            </a:r>
          </a:p>
          <a:p>
            <a:pPr marL="0" indent="0">
              <a:buNone/>
            </a:pPr>
            <a:r>
              <a:rPr lang="el-GR" sz="2200" b="1" dirty="0"/>
              <a:t>Να γράψετε την Τρίτη κανονική μορφή για την παραπάνω βάση ως εξής</a:t>
            </a:r>
            <a:r>
              <a:rPr lang="el-GR" sz="2200" b="1" dirty="0" smtClean="0"/>
              <a:t>: </a:t>
            </a:r>
            <a:r>
              <a:rPr lang="en-US" sz="2200" b="1" dirty="0" smtClean="0"/>
              <a:t>Flights</a:t>
            </a:r>
            <a:r>
              <a:rPr lang="el-GR" sz="2200" b="1" dirty="0" smtClean="0"/>
              <a:t> </a:t>
            </a:r>
            <a:r>
              <a:rPr lang="el-GR" sz="2200" b="1" dirty="0"/>
              <a:t>(πίνακας πτήσεων)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93990"/>
              </p:ext>
            </p:extLst>
          </p:nvPr>
        </p:nvGraphicFramePr>
        <p:xfrm>
          <a:off x="2051720" y="5517232"/>
          <a:ext cx="504056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057"/>
                <a:gridCol w="944801"/>
                <a:gridCol w="657464"/>
                <a:gridCol w="17532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r>
                        <a:rPr lang="el-GR" sz="2000" dirty="0">
                          <a:effectLst/>
                        </a:rPr>
                        <a:t>_</a:t>
                      </a:r>
                      <a:r>
                        <a:rPr lang="en-US" sz="2000" dirty="0">
                          <a:effectLst/>
                        </a:rPr>
                        <a:t>Code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Destination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Κύριο κλειδί</a:t>
                      </a:r>
                      <a:endParaRPr lang="el-GR" sz="2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9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Σκουρλάς 2014. Χρήστος Σκουρλάς. 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Ενότητα 2: Επισκόπηση Μοντελοποίησης, </a:t>
            </a:r>
            <a:r>
              <a:rPr lang="el-GR" sz="2000" dirty="0" err="1"/>
              <a:t>Κανονικοποίησης</a:t>
            </a:r>
            <a:r>
              <a:rPr lang="el-GR" sz="2000" dirty="0"/>
              <a:t>, Υλοποίησης με χρήση </a:t>
            </a:r>
            <a:r>
              <a:rPr lang="el-GR" sz="2000" dirty="0" smtClean="0"/>
              <a:t>SQL».».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02518"/>
              </p:ext>
            </p:extLst>
          </p:nvPr>
        </p:nvGraphicFramePr>
        <p:xfrm>
          <a:off x="365679" y="908720"/>
          <a:ext cx="29523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BUSINESS CLASS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TOURIST 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71640"/>
              </p:ext>
            </p:extLst>
          </p:nvPr>
        </p:nvGraphicFramePr>
        <p:xfrm>
          <a:off x="3678047" y="908720"/>
          <a:ext cx="507734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611"/>
                <a:gridCol w="825585"/>
                <a:gridCol w="1031981"/>
                <a:gridCol w="165116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Flight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Destination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21:30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ΤΡΙΤΗ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ΠΑΡΙΣΙ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22:30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ΣΑΒΒΑΤΟ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ΛΟΝΔΙΝΟ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47779"/>
              </p:ext>
            </p:extLst>
          </p:nvPr>
        </p:nvGraphicFramePr>
        <p:xfrm>
          <a:off x="365679" y="2132856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"/>
                <a:gridCol w="6480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Fare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8</a:t>
                      </a:r>
                      <a:r>
                        <a:rPr lang="en-US" sz="1800" dirty="0">
                          <a:effectLst/>
                        </a:rPr>
                        <a:t>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2905"/>
              </p:ext>
            </p:extLst>
          </p:nvPr>
        </p:nvGraphicFramePr>
        <p:xfrm>
          <a:off x="3678047" y="2391795"/>
          <a:ext cx="41764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475"/>
                <a:gridCol w="1404475"/>
                <a:gridCol w="13675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25/6/08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/6/08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28</a:t>
                      </a:r>
                      <a:r>
                        <a:rPr lang="en-US" sz="1800" dirty="0">
                          <a:effectLst/>
                        </a:rPr>
                        <a:t>/6/08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90010"/>
              </p:ext>
            </p:extLst>
          </p:nvPr>
        </p:nvGraphicFramePr>
        <p:xfrm>
          <a:off x="365679" y="3861048"/>
          <a:ext cx="662473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10372"/>
                <a:gridCol w="1213790"/>
                <a:gridCol w="1213790"/>
                <a:gridCol w="13585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Phone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ΘΗΣΕΩΣ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2101234567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ΣΠΥΡΟΣ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ΑΡΙΑΔΝΗΣ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2107654321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01789"/>
              </p:ext>
            </p:extLst>
          </p:nvPr>
        </p:nvGraphicFramePr>
        <p:xfrm>
          <a:off x="365679" y="5085184"/>
          <a:ext cx="59046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71"/>
                <a:gridCol w="1628871"/>
                <a:gridCol w="1832479"/>
                <a:gridCol w="81443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Seat_number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5679" y="62068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Class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4007" y="620688"/>
            <a:ext cx="26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 (πίνακας πτήσεων)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965" y="1844824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Fares</a:t>
            </a:r>
            <a:r>
              <a:rPr lang="el-GR" b="1" dirty="0">
                <a:latin typeface="+mn-lt"/>
              </a:rPr>
              <a:t> (πίνακας ναύλου)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65406" y="182676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Program</a:t>
            </a:r>
            <a:r>
              <a:rPr lang="el-GR" b="1" dirty="0">
                <a:latin typeface="+mn-lt"/>
              </a:rPr>
              <a:t> (πίνακας με τις προγραμματισμένες πτήσεις)</a:t>
            </a:r>
            <a:endParaRPr lang="el-G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47435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+mn-lt"/>
              </a:rPr>
              <a:t>Reservations</a:t>
            </a:r>
            <a:r>
              <a:rPr lang="el-GR" b="1" dirty="0">
                <a:latin typeface="+mn-lt"/>
              </a:rPr>
              <a:t> (πίνακας κρατήσεως θέσεων)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3573016"/>
            <a:ext cx="311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Customers</a:t>
            </a:r>
            <a:r>
              <a:rPr lang="el-GR" b="1" dirty="0">
                <a:latin typeface="+mn-lt"/>
              </a:rPr>
              <a:t> (πίνακας πελατών) 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4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74441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Αριθμός </a:t>
            </a:r>
            <a:r>
              <a:rPr lang="el-GR" sz="2000" dirty="0"/>
              <a:t>πτήσεως (</a:t>
            </a:r>
            <a:r>
              <a:rPr lang="en-US" sz="2000" dirty="0"/>
              <a:t>flight</a:t>
            </a:r>
            <a:r>
              <a:rPr lang="el-GR" sz="2000" dirty="0"/>
              <a:t>_</a:t>
            </a:r>
            <a:r>
              <a:rPr lang="en-US" sz="2000" dirty="0"/>
              <a:t>code</a:t>
            </a:r>
            <a:r>
              <a:rPr lang="el-GR" sz="2000" dirty="0"/>
              <a:t>), που είναι ένας αριθμός που χαρακτηρίζει μονοσήμαντα κάθε πτήση, Προορισμός Πτήσεως (</a:t>
            </a:r>
            <a:r>
              <a:rPr lang="en-US" sz="2000" dirty="0"/>
              <a:t>destination</a:t>
            </a:r>
            <a:r>
              <a:rPr lang="el-GR" sz="2000" dirty="0"/>
              <a:t>), </a:t>
            </a:r>
            <a:r>
              <a:rPr lang="el-GR" sz="2000" dirty="0" smtClean="0"/>
              <a:t>Ώρα </a:t>
            </a:r>
            <a:r>
              <a:rPr lang="el-GR" sz="2000" dirty="0"/>
              <a:t>αναχώρησης (</a:t>
            </a:r>
            <a:r>
              <a:rPr lang="en-US" sz="2000" dirty="0"/>
              <a:t>time</a:t>
            </a:r>
            <a:r>
              <a:rPr lang="el-GR" sz="2000" dirty="0"/>
              <a:t>), Ημέρα εβδομάδος(</a:t>
            </a:r>
            <a:r>
              <a:rPr lang="en-US" sz="2000" dirty="0"/>
              <a:t>day</a:t>
            </a:r>
            <a:r>
              <a:rPr lang="el-GR" sz="2000" dirty="0"/>
              <a:t>) που πραγματοποιείται η πτήση. Για παράδειγμα η πτήση με αριθμό 1234 πραγματοποιείται κάθε Τρίτη στις 21:30 με προορισμό το Παρίσι και η πτήση με αριθμό 4321 πραγματοποιείται κάθε Σάββατο στις 22:30 με προορισμό το Λονδίνο. Υποτίθεται ότι κάθε πτήση γίνεται μόνο μια συγκεκριμένη ημέρα της εβδομάδος. 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Time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Day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Destination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09341"/>
              </p:ext>
            </p:extLst>
          </p:nvPr>
        </p:nvGraphicFramePr>
        <p:xfrm>
          <a:off x="827584" y="4941168"/>
          <a:ext cx="62853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46"/>
                <a:gridCol w="1571346"/>
                <a:gridCol w="1571346"/>
                <a:gridCol w="157134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Flight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Destination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21:30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ΤΡΙΤΗ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ΠΑΡΙΣΙ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22:30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ΣΑΒΒΑΤΟ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ΛΟΝΔΙΝΟ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2085" y="4567369"/>
            <a:ext cx="26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Flights</a:t>
            </a:r>
            <a:r>
              <a:rPr lang="el-GR" b="1" dirty="0">
                <a:latin typeface="+mn-lt"/>
              </a:rPr>
              <a:t> (πίνακας πτήσεων)</a:t>
            </a:r>
            <a:endParaRPr lang="el-GR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4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98de180b54beba476ecec9bbe7ddc25c1f8e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5360</Words>
  <Application>Microsoft Office PowerPoint</Application>
  <PresentationFormat>Προβολή στην οθόνη (4:3)</PresentationFormat>
  <Paragraphs>1884</Paragraphs>
  <Slides>74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75" baseType="lpstr">
      <vt:lpstr>OC_template_updated</vt:lpstr>
      <vt:lpstr>Βάσεις Δεδομένων II (Θ)</vt:lpstr>
      <vt:lpstr>Επανάληψη - επισκόπηση</vt:lpstr>
      <vt:lpstr>Σκοπός Μαθήματος</vt:lpstr>
      <vt:lpstr>Στόχος Μαθήματος</vt:lpstr>
      <vt:lpstr>Θέμα</vt:lpstr>
      <vt:lpstr>Θέμα </vt:lpstr>
      <vt:lpstr>Θέμα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Θέμα</vt:lpstr>
      <vt:lpstr>Θέμα</vt:lpstr>
      <vt:lpstr>Παρουσίαση του PowerPoint</vt:lpstr>
      <vt:lpstr>ΚΑΙ ΚΑΠΟΙΕΣ ΝΕΕΣ ΕΝΝΟΙΕΣ </vt:lpstr>
      <vt:lpstr>Σύντομη επανάληψη θεμάτων μοντελοποίησης</vt:lpstr>
      <vt:lpstr>Βαθμός Συσχέτισης 1/2</vt:lpstr>
      <vt:lpstr>Βαθμός Συσχέτισης 2/2</vt:lpstr>
      <vt:lpstr>Τριαδική Συσχέτιση</vt:lpstr>
      <vt:lpstr>Συσχέτιση «Is-A»</vt:lpstr>
      <vt:lpstr>Πώς να μεταγράψουμε υποκλάση  (How to translate a subclass)</vt:lpstr>
      <vt:lpstr>Επιλογή 1 (Option 1): The E/R Approach</vt:lpstr>
      <vt:lpstr>Επιλογή 2 (Option 2): The Null Value Approach</vt:lpstr>
      <vt:lpstr>Θέμα</vt:lpstr>
      <vt:lpstr>Περιορισμοί</vt:lpstr>
      <vt:lpstr>Μοντέλο Οντοτήτων Συσχετίσεων  (Entity Relationship model)</vt:lpstr>
      <vt:lpstr>Επισκόπηση κάποιων σύνθετων εντολών της γλώσσας SQL</vt:lpstr>
      <vt:lpstr>Οι τρεις Υπογλώσσες της γλώσσας SQL</vt:lpstr>
      <vt:lpstr>Υπογλώσσα Χειρισμού Δεδομένων - Data Manipulation Language (DML) </vt:lpstr>
      <vt:lpstr>Απλές αναζητήσεις βασιζόμενες σε ένα πίνακα  Εντολή SELECT … FROM tablename …;</vt:lpstr>
      <vt:lpstr>Μία κάπως σύνθετη εντολή</vt:lpstr>
      <vt:lpstr>Υποαναζήτηση φωλιασμένη σε αναζήτηση</vt:lpstr>
      <vt:lpstr>Χρήση υποπρότασης GROUP BY 1/2</vt:lpstr>
      <vt:lpstr>Χρήση υποπρότασης GROUP BY 2/2</vt:lpstr>
      <vt:lpstr>SELECT</vt:lpstr>
      <vt:lpstr>Έστω βάση Διοίκησης Προσωπικού αποτελούμενη από τους παρακάτω πίνακες</vt:lpstr>
      <vt:lpstr>Απλές αναζητήσεις βασιζόμενες σε περισσότερους από έναν πίνακες 1/2</vt:lpstr>
      <vt:lpstr>Απλές αναζητήσεις βασιζόμενες σε περισσότερους από έναν πίνακες 1/2</vt:lpstr>
      <vt:lpstr>Επιλογή στηλών για προβολή</vt:lpstr>
      <vt:lpstr>Σύνδεση πινάκων</vt:lpstr>
      <vt:lpstr>SELECT</vt:lpstr>
      <vt:lpstr>Αποτελέσματα</vt:lpstr>
      <vt:lpstr>Σύνθεση απλών αναζητήσεων με χρήση τελεστών της θεωρίας συνόλων</vt:lpstr>
      <vt:lpstr>Συνάρτηση DECODE (oracle)</vt:lpstr>
      <vt:lpstr>Παράδειγμα</vt:lpstr>
      <vt:lpstr>Θέμα</vt:lpstr>
      <vt:lpstr>Triggers 1/2</vt:lpstr>
      <vt:lpstr>Triggers 2/2</vt:lpstr>
      <vt:lpstr>Επιχειρησιακοί κανόνες και  Συναρτησιακές εξαρτήσεις </vt:lpstr>
      <vt:lpstr>Επιχειρησιακός Κανόνας 1/6</vt:lpstr>
      <vt:lpstr>Επιχειρησιακός Κανόνας 2/6</vt:lpstr>
      <vt:lpstr>Επιχειρησιακός Κανόνας 3/6</vt:lpstr>
      <vt:lpstr>Επιχειρησιακός Κανόνας 4/6</vt:lpstr>
      <vt:lpstr>Επιχειρησιακός Κανόνας 5/6</vt:lpstr>
      <vt:lpstr>Επιχειρησιακός Κανόνας 6/6</vt:lpstr>
      <vt:lpstr>Εξαγωγή συναρτησιακών εξαρτήσεων (άσκηση)</vt:lpstr>
      <vt:lpstr>Διαχείριση Περιορισμών (Constraints)</vt:lpstr>
      <vt:lpstr>Ο περιορισμός Not Null</vt:lpstr>
      <vt:lpstr>Ο περιορισμός Unique σε στήλη του πίνακα 1/2</vt:lpstr>
      <vt:lpstr>Ο περιορισμός Unique σε στήλη του πίνακα 2/2</vt:lpstr>
      <vt:lpstr>Ο περιορισμός Primary Key</vt:lpstr>
      <vt:lpstr>Ο περιορισμός DEFAULT</vt:lpstr>
      <vt:lpstr>Ο περιορισμός AUTO_INCREMENT</vt:lpstr>
      <vt:lpstr>Ο περιορισμός Check</vt:lpstr>
      <vt:lpstr>Καταγράψτε στον παρακάτω πίνακα τα συμπεράσματά σας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76</cp:revision>
  <dcterms:created xsi:type="dcterms:W3CDTF">2013-03-04T13:35:19Z</dcterms:created>
  <dcterms:modified xsi:type="dcterms:W3CDTF">2015-05-12T14:59:41Z</dcterms:modified>
</cp:coreProperties>
</file>