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38"/>
  </p:notesMasterIdLst>
  <p:handoutMasterIdLst>
    <p:handoutMasterId r:id="rId39"/>
  </p:handout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57" r:id="rId31"/>
    <p:sldId id="262" r:id="rId32"/>
    <p:sldId id="264" r:id="rId33"/>
    <p:sldId id="296" r:id="rId34"/>
    <p:sldId id="297" r:id="rId35"/>
    <p:sldId id="266" r:id="rId36"/>
    <p:sldId id="261" r:id="rId37"/>
  </p:sldIdLst>
  <p:sldSz cx="9144000" cy="6858000" type="screen4x3"/>
  <p:notesSz cx="7104063" cy="10234613"/>
  <p:custDataLst>
    <p:tags r:id="rId4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004B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3395" autoAdjust="0"/>
  </p:normalViewPr>
  <p:slideViewPr>
    <p:cSldViewPr>
      <p:cViewPr varScale="1">
        <p:scale>
          <a:sx n="105" d="100"/>
          <a:sy n="105" d="100"/>
        </p:scale>
        <p:origin x="-18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15/5/2015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15/5/2015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4403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4505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4608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4710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4813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4915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5017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5222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5325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3584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5427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5529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5632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5734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5837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5939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6041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6144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6246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3686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3789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3891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3993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4096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4198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4301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8552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69225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14500"/>
            <a:ext cx="3808413" cy="4149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14500"/>
            <a:ext cx="3808412" cy="4149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1650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Βάσεις Δεδομένων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II (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953808" y="3096543"/>
            <a:ext cx="7236385" cy="17526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700" b="1" dirty="0" smtClean="0"/>
              <a:t>Ενότητα </a:t>
            </a:r>
            <a:r>
              <a:rPr lang="en-US" sz="2700" b="1" dirty="0" smtClean="0"/>
              <a:t>4</a:t>
            </a:r>
            <a:r>
              <a:rPr lang="el-GR" sz="2700" dirty="0" smtClean="0"/>
              <a:t>:</a:t>
            </a:r>
            <a:r>
              <a:rPr lang="en-US" sz="2700" dirty="0" smtClean="0"/>
              <a:t> </a:t>
            </a:r>
            <a:r>
              <a:rPr lang="el-GR" sz="2700" dirty="0"/>
              <a:t>Εισαγωγή στον προγραμματισμό με χρήση </a:t>
            </a:r>
            <a:r>
              <a:rPr lang="el-GR" sz="2700" dirty="0" err="1"/>
              <a:t>triggers</a:t>
            </a:r>
            <a:r>
              <a:rPr lang="el-GR" sz="2700" dirty="0"/>
              <a:t>. Χρήση τεχνολογίας PL/SQL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Χ. Σκουρλάς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Μηχανικών Πληροφορικής ΤΕ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1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800287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/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4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l-GR" smtClean="0"/>
              <a:t>Δοκιμή</a:t>
            </a:r>
          </a:p>
        </p:txBody>
      </p:sp>
      <p:sp>
        <p:nvSpPr>
          <p:cNvPr id="614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3000"/>
              </a:lnSpc>
              <a:spcBef>
                <a:spcPts val="500"/>
              </a:spcBef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/* testing */</a:t>
            </a:r>
          </a:p>
          <a:p>
            <a:pPr>
              <a:spcBef>
                <a:spcPts val="500"/>
              </a:spcBef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INSERT INTO department VALUES(70, 'Learn');</a:t>
            </a:r>
          </a:p>
          <a:p>
            <a:pPr>
              <a:spcBef>
                <a:spcPts val="500"/>
              </a:spcBef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 row created.</a:t>
            </a:r>
          </a:p>
          <a:p>
            <a:pPr>
              <a:spcBef>
                <a:spcPts val="500"/>
              </a:spcBef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l-GR" sz="20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285601"/>
              </p:ext>
            </p:extLst>
          </p:nvPr>
        </p:nvGraphicFramePr>
        <p:xfrm>
          <a:off x="2483768" y="2924944"/>
          <a:ext cx="4207598" cy="1988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6828"/>
                <a:gridCol w="166077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dirty="0"/>
                        <a:t>DEPTNO</a:t>
                      </a:r>
                    </a:p>
                  </a:txBody>
                  <a:tcPr marL="85725" marR="85725" marT="28575" marB="28575" anchor="b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dirty="0"/>
                        <a:t>DNAME</a:t>
                      </a:r>
                    </a:p>
                  </a:txBody>
                  <a:tcPr marL="85725" marR="85725" marT="28575" marB="28575" anchor="b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/>
                        <a:t>10</a:t>
                      </a: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/>
                        <a:t>ACCOUNTING</a:t>
                      </a:r>
                    </a:p>
                  </a:txBody>
                  <a:tcPr marL="85725" marR="8572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/>
                        <a:t>20</a:t>
                      </a: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/>
                        <a:t>RESEARCH</a:t>
                      </a:r>
                    </a:p>
                  </a:txBody>
                  <a:tcPr marL="85725" marR="8572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/>
                        <a:t>30</a:t>
                      </a: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/>
                        <a:t>SALES</a:t>
                      </a:r>
                    </a:p>
                  </a:txBody>
                  <a:tcPr marL="85725" marR="8572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/>
                        <a:t>40</a:t>
                      </a: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/>
                        <a:t>OPERATIONS</a:t>
                      </a:r>
                    </a:p>
                  </a:txBody>
                  <a:tcPr marL="85725" marR="8572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70</a:t>
                      </a:r>
                      <a:endParaRPr lang="el-GR"/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b="1" dirty="0">
                          <a:solidFill>
                            <a:srgbClr val="820000"/>
                          </a:solidFill>
                        </a:rPr>
                        <a:t>LEARN</a:t>
                      </a:r>
                      <a:endParaRPr lang="el-GR" b="1" dirty="0">
                        <a:solidFill>
                          <a:srgbClr val="820000"/>
                        </a:solidFill>
                      </a:endParaRPr>
                    </a:p>
                  </a:txBody>
                  <a:tcPr marL="85725" marR="85725" marT="28575" marB="28575" anchor="ctr"/>
                </a:tc>
              </a:tr>
            </a:tbl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25764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l-GR" smtClean="0"/>
              <a:t>Επεξήγηση 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2000" dirty="0" smtClean="0"/>
              <a:t>Δίδεται η εντολή </a:t>
            </a:r>
            <a:r>
              <a:rPr lang="en-GB" altLang="el-GR" sz="2000" b="1" dirty="0" smtClean="0">
                <a:solidFill>
                  <a:srgbClr val="004B82"/>
                </a:solidFill>
              </a:rPr>
              <a:t>INSERT INTO department VALUES(70, 'Learn'); </a:t>
            </a:r>
          </a:p>
          <a:p>
            <a:pPr>
              <a:lnSpc>
                <a:spcPct val="11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2000" dirty="0" err="1" smtClean="0"/>
              <a:t>Λόγω</a:t>
            </a:r>
            <a:r>
              <a:rPr lang="en-GB" altLang="el-GR" sz="2000" dirty="0" smtClean="0"/>
              <a:t> </a:t>
            </a:r>
            <a:r>
              <a:rPr lang="en-GB" altLang="el-GR" sz="2000" dirty="0" err="1" smtClean="0"/>
              <a:t>του</a:t>
            </a:r>
            <a:r>
              <a:rPr lang="en-GB" altLang="el-GR" sz="2000" dirty="0" smtClean="0"/>
              <a:t> </a:t>
            </a:r>
            <a:r>
              <a:rPr lang="en-GB" altLang="el-GR" sz="2000" dirty="0" err="1" smtClean="0"/>
              <a:t>γεγονότος</a:t>
            </a:r>
            <a:r>
              <a:rPr lang="en-GB" altLang="el-GR" sz="2000" dirty="0" smtClean="0"/>
              <a:t> “</a:t>
            </a:r>
            <a:r>
              <a:rPr lang="en-GB" altLang="el-GR" sz="2000" b="1" dirty="0" smtClean="0">
                <a:solidFill>
                  <a:srgbClr val="820000"/>
                </a:solidFill>
              </a:rPr>
              <a:t>BEFORE INSERT OR UPDATE ON department</a:t>
            </a:r>
            <a:r>
              <a:rPr lang="en-GB" altLang="el-GR" sz="2000" dirty="0" smtClean="0"/>
              <a:t>” π</a:t>
            </a:r>
            <a:r>
              <a:rPr lang="en-GB" altLang="el-GR" sz="2000" dirty="0" err="1" smtClean="0"/>
              <a:t>ου</a:t>
            </a:r>
            <a:r>
              <a:rPr lang="en-GB" altLang="el-GR" sz="2000" dirty="0" smtClean="0"/>
              <a:t> υπ</a:t>
            </a:r>
            <a:r>
              <a:rPr lang="en-GB" altLang="el-GR" sz="2000" dirty="0" err="1" smtClean="0"/>
              <a:t>άρχει</a:t>
            </a:r>
            <a:r>
              <a:rPr lang="en-GB" altLang="el-GR" sz="2000" dirty="0" smtClean="0"/>
              <a:t> </a:t>
            </a:r>
            <a:r>
              <a:rPr lang="en-GB" altLang="el-GR" sz="2000" dirty="0" err="1" smtClean="0"/>
              <a:t>στον</a:t>
            </a:r>
            <a:r>
              <a:rPr lang="en-GB" altLang="el-GR" sz="2000" dirty="0" smtClean="0"/>
              <a:t> </a:t>
            </a:r>
            <a:r>
              <a:rPr lang="en-GB" altLang="el-GR" sz="2000" dirty="0" err="1" smtClean="0"/>
              <a:t>ορισμό</a:t>
            </a:r>
            <a:r>
              <a:rPr lang="en-GB" altLang="el-GR" sz="2000" dirty="0" smtClean="0"/>
              <a:t> </a:t>
            </a:r>
            <a:r>
              <a:rPr lang="en-GB" altLang="el-GR" sz="2000" dirty="0" err="1" smtClean="0"/>
              <a:t>του</a:t>
            </a:r>
            <a:r>
              <a:rPr lang="en-GB" altLang="el-GR" sz="2000" dirty="0" smtClean="0"/>
              <a:t> «α</a:t>
            </a:r>
            <a:r>
              <a:rPr lang="en-GB" altLang="el-GR" sz="2000" dirty="0" err="1" smtClean="0"/>
              <a:t>φυ</a:t>
            </a:r>
            <a:r>
              <a:rPr lang="en-GB" altLang="el-GR" sz="2000" dirty="0" smtClean="0"/>
              <a:t>πνίζεται» ο trigger </a:t>
            </a:r>
            <a:r>
              <a:rPr lang="en-GB" altLang="el-GR" sz="2000" b="1" dirty="0" smtClean="0">
                <a:solidFill>
                  <a:srgbClr val="820000"/>
                </a:solidFill>
              </a:rPr>
              <a:t>dept_insert_update</a:t>
            </a:r>
            <a:r>
              <a:rPr lang="en-GB" altLang="el-GR" sz="2000" dirty="0" smtClean="0"/>
              <a:t> (</a:t>
            </a:r>
            <a:r>
              <a:rPr lang="el-GR" altLang="el-GR" sz="2000" dirty="0" smtClean="0"/>
              <a:t>ο ορισμός του </a:t>
            </a:r>
            <a:r>
              <a:rPr lang="en-GB" altLang="el-GR" sz="2000" dirty="0" smtClean="0"/>
              <a:t>υπ</a:t>
            </a:r>
            <a:r>
              <a:rPr lang="en-GB" altLang="el-GR" sz="2000" dirty="0" err="1" smtClean="0"/>
              <a:t>άρχει</a:t>
            </a:r>
            <a:r>
              <a:rPr lang="en-GB" altLang="el-GR" sz="2000" dirty="0" smtClean="0"/>
              <a:t> </a:t>
            </a:r>
            <a:r>
              <a:rPr lang="en-GB" altLang="el-GR" sz="2000" dirty="0" err="1" smtClean="0"/>
              <a:t>στο</a:t>
            </a:r>
            <a:r>
              <a:rPr lang="en-GB" altLang="el-GR" sz="2000" dirty="0" smtClean="0"/>
              <a:t> </a:t>
            </a:r>
            <a:r>
              <a:rPr lang="en-GB" altLang="el-GR" sz="2000" dirty="0" err="1" smtClean="0"/>
              <a:t>λεξικό</a:t>
            </a:r>
            <a:r>
              <a:rPr lang="en-GB" altLang="el-GR" sz="2000" dirty="0" smtClean="0"/>
              <a:t> </a:t>
            </a:r>
            <a:r>
              <a:rPr lang="en-GB" altLang="el-GR" sz="2000" dirty="0" err="1" smtClean="0"/>
              <a:t>δεδομένων</a:t>
            </a:r>
            <a:r>
              <a:rPr lang="en-GB" altLang="el-GR" sz="2000" dirty="0" smtClean="0"/>
              <a:t>).</a:t>
            </a:r>
          </a:p>
          <a:p>
            <a:pPr>
              <a:lnSpc>
                <a:spcPct val="11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2000" dirty="0" smtClean="0"/>
              <a:t>Επ</a:t>
            </a:r>
            <a:r>
              <a:rPr lang="en-GB" altLang="el-GR" sz="2000" dirty="0" err="1" smtClean="0"/>
              <a:t>ειδή</a:t>
            </a:r>
            <a:r>
              <a:rPr lang="en-GB" altLang="el-GR" sz="2000" dirty="0" smtClean="0"/>
              <a:t> </a:t>
            </a:r>
            <a:r>
              <a:rPr lang="en-GB" altLang="el-GR" sz="2000" dirty="0" err="1" smtClean="0"/>
              <a:t>δόθηκε</a:t>
            </a:r>
            <a:r>
              <a:rPr lang="en-GB" altLang="el-GR" sz="2000" dirty="0" smtClean="0"/>
              <a:t> </a:t>
            </a:r>
            <a:r>
              <a:rPr lang="en-GB" altLang="el-GR" sz="2000" dirty="0" err="1" smtClean="0"/>
              <a:t>εντολή</a:t>
            </a:r>
            <a:r>
              <a:rPr lang="en-GB" altLang="el-GR" sz="2000" dirty="0" smtClean="0"/>
              <a:t> INSERT και ο trigger </a:t>
            </a:r>
            <a:r>
              <a:rPr lang="en-GB" altLang="el-GR" sz="2000" dirty="0" err="1" smtClean="0"/>
              <a:t>είν</a:t>
            </a:r>
            <a:r>
              <a:rPr lang="en-GB" altLang="el-GR" sz="2000" dirty="0" smtClean="0"/>
              <a:t>αι row type (δες και υποπρόταση FOR EACH ROW) τα ζεύγη των global μεταβλητών που αντιστοιχούν στις στήλες του πίνακα Department έχουν τις παρακάτω τιμές:</a:t>
            </a:r>
          </a:p>
          <a:p>
            <a:pPr marL="0" indent="354013">
              <a:lnSpc>
                <a:spcPct val="110000"/>
              </a:lnSpc>
              <a:spcBef>
                <a:spcPts val="6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2000" dirty="0" smtClean="0"/>
              <a:t>:</a:t>
            </a:r>
            <a:r>
              <a:rPr lang="en-GB" altLang="el-GR" sz="2000" dirty="0" err="1" smtClean="0"/>
              <a:t>OLD.deptno</a:t>
            </a:r>
            <a:r>
              <a:rPr lang="en-GB" altLang="el-GR" sz="2000" dirty="0" smtClean="0"/>
              <a:t> &lt; - - NULL, :</a:t>
            </a:r>
            <a:r>
              <a:rPr lang="en-GB" altLang="el-GR" sz="2000" dirty="0" err="1" smtClean="0"/>
              <a:t>OLD.dname</a:t>
            </a:r>
            <a:r>
              <a:rPr lang="en-GB" altLang="el-GR" sz="2000" dirty="0" smtClean="0"/>
              <a:t> &lt; -- NULL</a:t>
            </a:r>
          </a:p>
          <a:p>
            <a:pPr marL="0" indent="354013">
              <a:lnSpc>
                <a:spcPct val="110000"/>
              </a:lnSpc>
              <a:spcBef>
                <a:spcPts val="6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2000" dirty="0" smtClean="0"/>
              <a:t>:</a:t>
            </a:r>
            <a:r>
              <a:rPr lang="en-GB" altLang="el-GR" sz="2000" dirty="0" err="1" smtClean="0"/>
              <a:t>NEW.deptno</a:t>
            </a:r>
            <a:r>
              <a:rPr lang="en-GB" altLang="el-GR" sz="2000" dirty="0" smtClean="0"/>
              <a:t> &lt; - - 70, :</a:t>
            </a:r>
            <a:r>
              <a:rPr lang="en-GB" altLang="el-GR" sz="2000" dirty="0" err="1" smtClean="0"/>
              <a:t>NEW.dname</a:t>
            </a:r>
            <a:r>
              <a:rPr lang="en-GB" altLang="el-GR" sz="2000" dirty="0" smtClean="0"/>
              <a:t> &lt; -- ‘Learn’ </a:t>
            </a:r>
          </a:p>
          <a:p>
            <a:pPr>
              <a:lnSpc>
                <a:spcPct val="11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2000" dirty="0" err="1" smtClean="0"/>
              <a:t>Λόγω</a:t>
            </a:r>
            <a:r>
              <a:rPr lang="en-GB" altLang="el-GR" sz="2000" dirty="0" smtClean="0"/>
              <a:t> </a:t>
            </a:r>
            <a:r>
              <a:rPr lang="en-GB" altLang="el-GR" sz="2000" dirty="0" err="1" smtClean="0"/>
              <a:t>της</a:t>
            </a:r>
            <a:r>
              <a:rPr lang="en-GB" altLang="el-GR" sz="2000" dirty="0" smtClean="0"/>
              <a:t> </a:t>
            </a:r>
            <a:r>
              <a:rPr lang="en-GB" altLang="el-GR" sz="2000" dirty="0" err="1" smtClean="0"/>
              <a:t>εντολής</a:t>
            </a:r>
            <a:r>
              <a:rPr lang="en-GB" altLang="el-GR" sz="2000" dirty="0" smtClean="0"/>
              <a:t> :</a:t>
            </a:r>
            <a:r>
              <a:rPr lang="en-GB" altLang="el-GR" sz="2000" dirty="0" err="1" smtClean="0"/>
              <a:t>NEW.dname</a:t>
            </a:r>
            <a:r>
              <a:rPr lang="en-GB" altLang="el-GR" sz="2000" dirty="0" smtClean="0"/>
              <a:t> := UPPER(:</a:t>
            </a:r>
            <a:r>
              <a:rPr lang="en-GB" altLang="el-GR" sz="2000" dirty="0" err="1" smtClean="0"/>
              <a:t>NEW.dname</a:t>
            </a:r>
            <a:r>
              <a:rPr lang="en-GB" altLang="el-GR" sz="2000" dirty="0" smtClean="0"/>
              <a:t>);</a:t>
            </a:r>
          </a:p>
          <a:p>
            <a:pPr>
              <a:lnSpc>
                <a:spcPct val="11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2000" dirty="0" smtClean="0"/>
              <a:t>O trigger </a:t>
            </a:r>
            <a:r>
              <a:rPr lang="en-GB" altLang="el-GR" sz="2000" dirty="0" err="1" smtClean="0"/>
              <a:t>μετ</a:t>
            </a:r>
            <a:r>
              <a:rPr lang="en-GB" altLang="el-GR" sz="2000" dirty="0" smtClean="0"/>
              <a:t>αγράφει σε κεφαλαία την τιμή της μεταβλητής :NEW.dname. </a:t>
            </a:r>
            <a:endParaRPr lang="el-GR" altLang="el-GR" sz="2000" dirty="0" smtClean="0"/>
          </a:p>
          <a:p>
            <a:pPr>
              <a:lnSpc>
                <a:spcPct val="11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2000" dirty="0" smtClean="0"/>
              <a:t>Ο trigger </a:t>
            </a:r>
            <a:r>
              <a:rPr lang="en-GB" altLang="el-GR" sz="2000" dirty="0" err="1" smtClean="0"/>
              <a:t>τερμ</a:t>
            </a:r>
            <a:r>
              <a:rPr lang="en-GB" altLang="el-GR" sz="2000" dirty="0" smtClean="0"/>
              <a:t>ατίζεται και εκτελείται η εντολή: </a:t>
            </a:r>
          </a:p>
          <a:p>
            <a:pPr marL="0" indent="354013">
              <a:lnSpc>
                <a:spcPct val="110000"/>
              </a:lnSpc>
              <a:spcBef>
                <a:spcPts val="6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2000" b="1" dirty="0" smtClean="0">
                <a:solidFill>
                  <a:srgbClr val="004B82"/>
                </a:solidFill>
              </a:rPr>
              <a:t>INSERT INTO department VALUES(70, 'LEARN');</a:t>
            </a:r>
            <a:endParaRPr lang="en-GB" altLang="el-GR" sz="2000" dirty="0" smtClean="0">
              <a:solidFill>
                <a:srgbClr val="6666FF"/>
              </a:solidFill>
              <a:latin typeface="Tahoma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10410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l-GR" smtClean="0"/>
              <a:t>Δοκιμή</a:t>
            </a:r>
          </a:p>
        </p:txBody>
      </p:sp>
      <p:sp>
        <p:nvSpPr>
          <p:cNvPr id="717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500"/>
              </a:spcBef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/* testing */</a:t>
            </a:r>
          </a:p>
          <a:p>
            <a:pPr>
              <a:spcBef>
                <a:spcPts val="500"/>
              </a:spcBef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UPDATE department</a:t>
            </a:r>
          </a:p>
          <a:p>
            <a:pPr>
              <a:spcBef>
                <a:spcPts val="500"/>
              </a:spcBef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SET </a:t>
            </a:r>
            <a:r>
              <a:rPr lang="en-GB" altLang="el-GR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dname</a:t>
            </a:r>
            <a:r>
              <a:rPr lang="en-GB" alt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‘Payroll' </a:t>
            </a:r>
          </a:p>
          <a:p>
            <a:pPr>
              <a:spcBef>
                <a:spcPts val="500"/>
              </a:spcBef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GB" altLang="el-GR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GB" alt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=70;</a:t>
            </a:r>
          </a:p>
          <a:p>
            <a:pPr>
              <a:spcBef>
                <a:spcPts val="500"/>
              </a:spcBef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l-GR" sz="2000" dirty="0" smtClean="0">
              <a:latin typeface="Tahoma" pitchFamily="34" charset="0"/>
            </a:endParaRPr>
          </a:p>
          <a:p>
            <a:pPr>
              <a:spcBef>
                <a:spcPts val="600"/>
              </a:spcBef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l-GR" sz="2400" dirty="0" smtClean="0"/>
          </a:p>
          <a:p>
            <a:pPr>
              <a:spcBef>
                <a:spcPts val="600"/>
              </a:spcBef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l-GR" sz="2400" dirty="0" smtClean="0"/>
          </a:p>
        </p:txBody>
      </p:sp>
      <p:sp>
        <p:nvSpPr>
          <p:cNvPr id="7173" name="AutoShape 3"/>
          <p:cNvSpPr>
            <a:spLocks noChangeArrowheads="1"/>
          </p:cNvSpPr>
          <p:nvPr/>
        </p:nvSpPr>
        <p:spPr bwMode="auto">
          <a:xfrm>
            <a:off x="685800" y="228600"/>
            <a:ext cx="7772400" cy="1219200"/>
          </a:xfrm>
          <a:prstGeom prst="roundRect">
            <a:avLst>
              <a:gd name="adj" fmla="val 1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l-GR" altLang="el-GR"/>
          </a:p>
        </p:txBody>
      </p:sp>
      <p:sp>
        <p:nvSpPr>
          <p:cNvPr id="7174" name="AutoShape 4"/>
          <p:cNvSpPr>
            <a:spLocks noChangeArrowheads="1"/>
          </p:cNvSpPr>
          <p:nvPr/>
        </p:nvSpPr>
        <p:spPr bwMode="auto">
          <a:xfrm>
            <a:off x="685800" y="1268413"/>
            <a:ext cx="6765925" cy="4598987"/>
          </a:xfrm>
          <a:prstGeom prst="roundRect">
            <a:avLst>
              <a:gd name="adj" fmla="val 3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l-GR" altLang="el-GR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930640"/>
              </p:ext>
            </p:extLst>
          </p:nvPr>
        </p:nvGraphicFramePr>
        <p:xfrm>
          <a:off x="2864245" y="3140968"/>
          <a:ext cx="3415510" cy="1988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2047358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dirty="0"/>
                        <a:t>DEPTNO</a:t>
                      </a:r>
                    </a:p>
                  </a:txBody>
                  <a:tcPr marL="85725" marR="85725" marT="28575" marB="28575" anchor="b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dirty="0"/>
                        <a:t>DNAME</a:t>
                      </a:r>
                    </a:p>
                  </a:txBody>
                  <a:tcPr marL="85725" marR="85725" marT="28575" marB="28575" anchor="b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/>
                        <a:t>10</a:t>
                      </a: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/>
                        <a:t>ACCOUNTING</a:t>
                      </a:r>
                    </a:p>
                  </a:txBody>
                  <a:tcPr marL="85725" marR="8572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/>
                        <a:t>20</a:t>
                      </a: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/>
                        <a:t>RESEARCH</a:t>
                      </a:r>
                    </a:p>
                  </a:txBody>
                  <a:tcPr marL="85725" marR="8572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/>
                        <a:t>30</a:t>
                      </a: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/>
                        <a:t>SALES</a:t>
                      </a:r>
                    </a:p>
                  </a:txBody>
                  <a:tcPr marL="85725" marR="8572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/>
                        <a:t>40</a:t>
                      </a: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/>
                        <a:t>OPERATIONS</a:t>
                      </a:r>
                    </a:p>
                  </a:txBody>
                  <a:tcPr marL="85725" marR="8572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70</a:t>
                      </a:r>
                      <a:endParaRPr lang="el-GR"/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b="1" dirty="0">
                          <a:solidFill>
                            <a:srgbClr val="820000"/>
                          </a:solidFill>
                        </a:rPr>
                        <a:t>PAYROLL</a:t>
                      </a:r>
                      <a:endParaRPr lang="el-GR" b="1" dirty="0">
                        <a:solidFill>
                          <a:srgbClr val="820000"/>
                        </a:solidFill>
                      </a:endParaRPr>
                    </a:p>
                  </a:txBody>
                  <a:tcPr marL="85725" marR="85725" marT="28575" marB="28575" anchor="ctr"/>
                </a:tc>
              </a:tr>
            </a:tbl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84600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9" name="Group 2"/>
          <p:cNvGrpSpPr>
            <a:grpSpLocks/>
          </p:cNvGrpSpPr>
          <p:nvPr/>
        </p:nvGrpSpPr>
        <p:grpSpPr bwMode="auto">
          <a:xfrm>
            <a:off x="685800" y="228600"/>
            <a:ext cx="7769225" cy="676275"/>
            <a:chOff x="432" y="144"/>
            <a:chExt cx="4894" cy="426"/>
          </a:xfrm>
        </p:grpSpPr>
        <p:sp>
          <p:nvSpPr>
            <p:cNvPr id="24583" name="AutoShape 3"/>
            <p:cNvSpPr>
              <a:spLocks noChangeArrowheads="1"/>
            </p:cNvSpPr>
            <p:nvPr/>
          </p:nvSpPr>
          <p:spPr bwMode="auto">
            <a:xfrm>
              <a:off x="432" y="144"/>
              <a:ext cx="4895" cy="427"/>
            </a:xfrm>
            <a:prstGeom prst="roundRect">
              <a:avLst>
                <a:gd name="adj" fmla="val 23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bg1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4584" name="Text Box 4"/>
            <p:cNvSpPr txBox="1">
              <a:spLocks noChangeArrowheads="1"/>
            </p:cNvSpPr>
            <p:nvPr/>
          </p:nvSpPr>
          <p:spPr bwMode="auto">
            <a:xfrm>
              <a:off x="432" y="144"/>
              <a:ext cx="4895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160" tIns="46080" rIns="92160" bIns="4608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>
                <a:buClr>
                  <a:srgbClr val="000000"/>
                </a:buClr>
                <a:buSzPct val="100000"/>
                <a:buFont typeface="Tahoma" pitchFamily="34" charset="0"/>
                <a:buNone/>
              </a:pPr>
              <a:r>
                <a:rPr lang="en-GB" altLang="el-GR" sz="2800">
                  <a:solidFill>
                    <a:schemeClr val="tx1"/>
                  </a:solidFill>
                  <a:latin typeface="Tahoma" pitchFamily="34" charset="0"/>
                </a:rPr>
                <a:t> </a:t>
              </a:r>
            </a:p>
          </p:txBody>
        </p:sp>
      </p:grpSp>
      <p:sp>
        <p:nvSpPr>
          <p:cNvPr id="24581" name="AutoShape 6"/>
          <p:cNvSpPr>
            <a:spLocks noChangeArrowheads="1"/>
          </p:cNvSpPr>
          <p:nvPr/>
        </p:nvSpPr>
        <p:spPr bwMode="auto">
          <a:xfrm>
            <a:off x="685800" y="765175"/>
            <a:ext cx="7770813" cy="5100638"/>
          </a:xfrm>
          <a:prstGeom prst="roundRect">
            <a:avLst>
              <a:gd name="adj" fmla="val 2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l-GR" alt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Επεξήγηση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  <a:buClr>
                <a:srgbClr val="000000"/>
              </a:buClr>
              <a:buSzPct val="75000"/>
            </a:pPr>
            <a:r>
              <a:rPr lang="en-GB" altLang="el-GR" sz="2000" dirty="0"/>
              <a:t>Δίδεται η </a:t>
            </a:r>
            <a:r>
              <a:rPr lang="en-GB" altLang="el-GR" sz="2000" dirty="0" err="1"/>
              <a:t>εντολή</a:t>
            </a:r>
            <a:r>
              <a:rPr lang="en-GB" altLang="el-GR" sz="2000" dirty="0"/>
              <a:t> </a:t>
            </a:r>
            <a:r>
              <a:rPr lang="en-GB" altLang="el-GR" sz="2000" b="1" dirty="0">
                <a:solidFill>
                  <a:srgbClr val="004B82"/>
                </a:solidFill>
              </a:rPr>
              <a:t>UPDATE department SET </a:t>
            </a:r>
            <a:r>
              <a:rPr lang="en-GB" altLang="el-GR" sz="2000" b="1" dirty="0" err="1">
                <a:solidFill>
                  <a:srgbClr val="004B82"/>
                </a:solidFill>
              </a:rPr>
              <a:t>dname</a:t>
            </a:r>
            <a:r>
              <a:rPr lang="en-GB" altLang="el-GR" sz="2000" b="1" dirty="0">
                <a:solidFill>
                  <a:srgbClr val="004B82"/>
                </a:solidFill>
              </a:rPr>
              <a:t> = ‘Payroll' </a:t>
            </a:r>
          </a:p>
          <a:p>
            <a:pPr marL="357188" indent="0">
              <a:spcBef>
                <a:spcPts val="500"/>
              </a:spcBef>
              <a:buClr>
                <a:srgbClr val="000000"/>
              </a:buClr>
              <a:buSzPct val="75000"/>
              <a:buFont typeface="Monotype Sorts" charset="2"/>
              <a:buNone/>
            </a:pPr>
            <a:r>
              <a:rPr lang="en-GB" altLang="el-GR" sz="2000" b="1" dirty="0">
                <a:solidFill>
                  <a:srgbClr val="004B82"/>
                </a:solidFill>
              </a:rPr>
              <a:t>WHERE </a:t>
            </a:r>
            <a:r>
              <a:rPr lang="en-GB" altLang="el-GR" sz="2000" b="1" dirty="0" err="1">
                <a:solidFill>
                  <a:srgbClr val="004B82"/>
                </a:solidFill>
              </a:rPr>
              <a:t>deptno</a:t>
            </a:r>
            <a:r>
              <a:rPr lang="en-GB" altLang="el-GR" sz="2000" b="1" dirty="0">
                <a:solidFill>
                  <a:srgbClr val="004B82"/>
                </a:solidFill>
              </a:rPr>
              <a:t>=70; </a:t>
            </a:r>
            <a:r>
              <a:rPr lang="en-GB" altLang="el-GR" sz="2000" dirty="0" err="1"/>
              <a:t>Λόγω</a:t>
            </a:r>
            <a:r>
              <a:rPr lang="en-GB" altLang="el-GR" sz="2000" dirty="0"/>
              <a:t> </a:t>
            </a:r>
            <a:r>
              <a:rPr lang="en-GB" altLang="el-GR" sz="2000" dirty="0" err="1"/>
              <a:t>του</a:t>
            </a:r>
            <a:r>
              <a:rPr lang="en-GB" altLang="el-GR" sz="2000" dirty="0"/>
              <a:t> </a:t>
            </a:r>
            <a:r>
              <a:rPr lang="en-GB" altLang="el-GR" sz="2000" dirty="0" err="1"/>
              <a:t>γεγονότος</a:t>
            </a:r>
            <a:r>
              <a:rPr lang="en-GB" altLang="el-GR" sz="2000" dirty="0"/>
              <a:t> “</a:t>
            </a:r>
            <a:r>
              <a:rPr lang="en-GB" altLang="el-GR" sz="2000" b="1" dirty="0">
                <a:solidFill>
                  <a:srgbClr val="820000"/>
                </a:solidFill>
              </a:rPr>
              <a:t>BEFORE INSERT OR UPDATE ON department</a:t>
            </a:r>
            <a:r>
              <a:rPr lang="en-GB" altLang="el-GR" sz="2000" dirty="0"/>
              <a:t>” π</a:t>
            </a:r>
            <a:r>
              <a:rPr lang="en-GB" altLang="el-GR" sz="2000" dirty="0" err="1"/>
              <a:t>ου</a:t>
            </a:r>
            <a:r>
              <a:rPr lang="en-GB" altLang="el-GR" sz="2000" dirty="0"/>
              <a:t> υπ</a:t>
            </a:r>
            <a:r>
              <a:rPr lang="en-GB" altLang="el-GR" sz="2000" dirty="0" err="1"/>
              <a:t>άρχει</a:t>
            </a:r>
            <a:r>
              <a:rPr lang="en-GB" altLang="el-GR" sz="2000" dirty="0"/>
              <a:t> </a:t>
            </a:r>
            <a:r>
              <a:rPr lang="en-GB" altLang="el-GR" sz="2000" dirty="0" err="1"/>
              <a:t>στον</a:t>
            </a:r>
            <a:r>
              <a:rPr lang="en-GB" altLang="el-GR" sz="2000" dirty="0"/>
              <a:t> </a:t>
            </a:r>
            <a:r>
              <a:rPr lang="en-GB" altLang="el-GR" sz="2000" dirty="0" err="1"/>
              <a:t>ορισμό</a:t>
            </a:r>
            <a:r>
              <a:rPr lang="en-GB" altLang="el-GR" sz="2000" dirty="0"/>
              <a:t> </a:t>
            </a:r>
            <a:r>
              <a:rPr lang="en-GB" altLang="el-GR" sz="2000" dirty="0" err="1"/>
              <a:t>του</a:t>
            </a:r>
            <a:r>
              <a:rPr lang="en-GB" altLang="el-GR" sz="2000" dirty="0"/>
              <a:t> «α</a:t>
            </a:r>
            <a:r>
              <a:rPr lang="en-GB" altLang="el-GR" sz="2000" dirty="0" err="1"/>
              <a:t>φυ</a:t>
            </a:r>
            <a:r>
              <a:rPr lang="en-GB" altLang="el-GR" sz="2000" dirty="0"/>
              <a:t>πνίζεται» ο trigger </a:t>
            </a:r>
            <a:r>
              <a:rPr lang="en-GB" altLang="el-GR" sz="2000" b="1" dirty="0">
                <a:solidFill>
                  <a:srgbClr val="820000"/>
                </a:solidFill>
              </a:rPr>
              <a:t>dept_insert_upda</a:t>
            </a:r>
            <a:r>
              <a:rPr lang="en-GB" altLang="el-GR" sz="2000" dirty="0">
                <a:solidFill>
                  <a:srgbClr val="820000"/>
                </a:solidFill>
              </a:rPr>
              <a:t>te</a:t>
            </a:r>
            <a:r>
              <a:rPr lang="en-GB" altLang="el-GR" sz="2000" dirty="0"/>
              <a:t> (υπάρχει στο λεξικό δεδομένων).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75000"/>
            </a:pPr>
            <a:r>
              <a:rPr lang="en-GB" altLang="el-GR" sz="2000" dirty="0"/>
              <a:t>Επ</a:t>
            </a:r>
            <a:r>
              <a:rPr lang="en-GB" altLang="el-GR" sz="2000" dirty="0" err="1"/>
              <a:t>ειδή</a:t>
            </a:r>
            <a:r>
              <a:rPr lang="en-GB" altLang="el-GR" sz="2000" dirty="0"/>
              <a:t> </a:t>
            </a:r>
            <a:r>
              <a:rPr lang="en-GB" altLang="el-GR" sz="2000" dirty="0" err="1"/>
              <a:t>δόθηκε</a:t>
            </a:r>
            <a:r>
              <a:rPr lang="en-GB" altLang="el-GR" sz="2000" dirty="0"/>
              <a:t> </a:t>
            </a:r>
            <a:r>
              <a:rPr lang="en-GB" altLang="el-GR" sz="2000" dirty="0" err="1"/>
              <a:t>εντολή</a:t>
            </a:r>
            <a:r>
              <a:rPr lang="en-GB" altLang="el-GR" sz="2000" dirty="0"/>
              <a:t> UPDATE και ο trigger </a:t>
            </a:r>
            <a:r>
              <a:rPr lang="en-GB" altLang="el-GR" sz="2000" dirty="0" err="1"/>
              <a:t>είν</a:t>
            </a:r>
            <a:r>
              <a:rPr lang="en-GB" altLang="el-GR" sz="2000" dirty="0"/>
              <a:t>αι row type (δες και υποπρόταση FOR EACH ROW) τα ζεύγη των global μεταβλητών που αντιστοιχούν στις στήλες του πίνακα Department έχουν τις παρακάτω τιμές:</a:t>
            </a:r>
          </a:p>
          <a:p>
            <a:pPr indent="14288">
              <a:spcBef>
                <a:spcPts val="500"/>
              </a:spcBef>
              <a:buClr>
                <a:srgbClr val="000000"/>
              </a:buClr>
              <a:buSzPct val="75000"/>
              <a:buFont typeface="Monotype Sorts" charset="2"/>
              <a:buNone/>
            </a:pPr>
            <a:r>
              <a:rPr lang="en-GB" altLang="el-GR" sz="2000" dirty="0"/>
              <a:t>:</a:t>
            </a:r>
            <a:r>
              <a:rPr lang="en-GB" altLang="el-GR" sz="2000" dirty="0" err="1"/>
              <a:t>OLD.deptno</a:t>
            </a:r>
            <a:r>
              <a:rPr lang="en-GB" altLang="el-GR" sz="2000" dirty="0"/>
              <a:t> &lt; - -  70, :</a:t>
            </a:r>
            <a:r>
              <a:rPr lang="en-GB" altLang="el-GR" sz="2000" dirty="0" err="1"/>
              <a:t>OLD.dname</a:t>
            </a:r>
            <a:r>
              <a:rPr lang="en-GB" altLang="el-GR" sz="2000" dirty="0"/>
              <a:t> &lt; -- ‘Learn’</a:t>
            </a:r>
          </a:p>
          <a:p>
            <a:pPr indent="14288">
              <a:spcBef>
                <a:spcPts val="500"/>
              </a:spcBef>
              <a:buClr>
                <a:srgbClr val="000000"/>
              </a:buClr>
              <a:buSzPct val="75000"/>
              <a:buFont typeface="Monotype Sorts" charset="2"/>
              <a:buNone/>
            </a:pPr>
            <a:r>
              <a:rPr lang="en-GB" altLang="el-GR" sz="2000" dirty="0"/>
              <a:t>:</a:t>
            </a:r>
            <a:r>
              <a:rPr lang="en-GB" altLang="el-GR" sz="2000" dirty="0" err="1"/>
              <a:t>NEW.deptno</a:t>
            </a:r>
            <a:r>
              <a:rPr lang="en-GB" altLang="el-GR" sz="2000" dirty="0"/>
              <a:t> &lt; - - 70, :</a:t>
            </a:r>
            <a:r>
              <a:rPr lang="en-GB" altLang="el-GR" sz="2000" dirty="0" err="1"/>
              <a:t>NEW.dname</a:t>
            </a:r>
            <a:r>
              <a:rPr lang="en-GB" altLang="el-GR" sz="2000" dirty="0"/>
              <a:t> &lt; -- ‘Payroll’ 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75000"/>
            </a:pPr>
            <a:r>
              <a:rPr lang="en-GB" altLang="el-GR" sz="2000" dirty="0" err="1"/>
              <a:t>Λόγω</a:t>
            </a:r>
            <a:r>
              <a:rPr lang="en-GB" altLang="el-GR" sz="2000" dirty="0"/>
              <a:t> </a:t>
            </a:r>
            <a:r>
              <a:rPr lang="en-GB" altLang="el-GR" sz="2000" dirty="0" err="1"/>
              <a:t>της</a:t>
            </a:r>
            <a:r>
              <a:rPr lang="en-GB" altLang="el-GR" sz="2000" dirty="0"/>
              <a:t> </a:t>
            </a:r>
            <a:r>
              <a:rPr lang="en-GB" altLang="el-GR" sz="2000" dirty="0" err="1"/>
              <a:t>εντολής</a:t>
            </a:r>
            <a:r>
              <a:rPr lang="en-GB" altLang="el-GR" sz="2000" dirty="0"/>
              <a:t> :</a:t>
            </a:r>
            <a:r>
              <a:rPr lang="en-GB" altLang="el-GR" sz="2000" dirty="0" err="1"/>
              <a:t>NEW.dname</a:t>
            </a:r>
            <a:r>
              <a:rPr lang="en-GB" altLang="el-GR" sz="2000" dirty="0"/>
              <a:t> := UPPER(:</a:t>
            </a:r>
            <a:r>
              <a:rPr lang="en-GB" altLang="el-GR" sz="2000" dirty="0" err="1"/>
              <a:t>NEW.dname</a:t>
            </a:r>
            <a:r>
              <a:rPr lang="en-GB" altLang="el-GR" sz="2000" dirty="0"/>
              <a:t>);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75000"/>
            </a:pPr>
            <a:r>
              <a:rPr lang="en-GB" altLang="el-GR" sz="2000" dirty="0" smtClean="0"/>
              <a:t>O </a:t>
            </a:r>
            <a:r>
              <a:rPr lang="en-GB" altLang="el-GR" sz="2000" dirty="0"/>
              <a:t>trigger </a:t>
            </a:r>
            <a:r>
              <a:rPr lang="en-GB" altLang="el-GR" sz="2000" dirty="0" err="1"/>
              <a:t>μετ</a:t>
            </a:r>
            <a:r>
              <a:rPr lang="en-GB" altLang="el-GR" sz="2000" dirty="0"/>
              <a:t>αγράφει σε κεφαλαία την τιμή της μεταβλητής :NEW.dname. </a:t>
            </a:r>
            <a:endParaRPr lang="en-GB" altLang="el-GR" sz="2000" dirty="0" smtClean="0"/>
          </a:p>
          <a:p>
            <a:pPr>
              <a:spcBef>
                <a:spcPts val="500"/>
              </a:spcBef>
              <a:buClr>
                <a:srgbClr val="000000"/>
              </a:buClr>
              <a:buSzPct val="75000"/>
            </a:pPr>
            <a:r>
              <a:rPr lang="en-GB" altLang="el-GR" sz="2000" dirty="0" smtClean="0"/>
              <a:t>Ο </a:t>
            </a:r>
            <a:r>
              <a:rPr lang="en-GB" altLang="el-GR" sz="2000" dirty="0"/>
              <a:t>trigger </a:t>
            </a:r>
            <a:r>
              <a:rPr lang="en-GB" altLang="el-GR" sz="2000" dirty="0" err="1"/>
              <a:t>τερμ</a:t>
            </a:r>
            <a:r>
              <a:rPr lang="en-GB" altLang="el-GR" sz="2000" dirty="0"/>
              <a:t>ατίζεται και εκτελείται η εντολή: </a:t>
            </a:r>
          </a:p>
          <a:p>
            <a:pPr indent="14288">
              <a:spcBef>
                <a:spcPts val="500"/>
              </a:spcBef>
              <a:buClr>
                <a:srgbClr val="000000"/>
              </a:buClr>
              <a:buSzPct val="75000"/>
              <a:buFont typeface="Monotype Sorts" charset="2"/>
              <a:buNone/>
            </a:pPr>
            <a:r>
              <a:rPr lang="en-GB" altLang="el-GR" sz="2000" b="1" dirty="0">
                <a:solidFill>
                  <a:srgbClr val="004B82"/>
                </a:solidFill>
              </a:rPr>
              <a:t>UPDATE department SET </a:t>
            </a:r>
            <a:r>
              <a:rPr lang="en-GB" altLang="el-GR" sz="2000" b="1" dirty="0" err="1">
                <a:solidFill>
                  <a:srgbClr val="004B82"/>
                </a:solidFill>
              </a:rPr>
              <a:t>dname</a:t>
            </a:r>
            <a:r>
              <a:rPr lang="en-GB" altLang="el-GR" sz="2000" b="1" dirty="0">
                <a:solidFill>
                  <a:srgbClr val="004B82"/>
                </a:solidFill>
              </a:rPr>
              <a:t> = ‘PAYROLL‘ </a:t>
            </a:r>
          </a:p>
          <a:p>
            <a:pPr indent="14288">
              <a:spcBef>
                <a:spcPts val="500"/>
              </a:spcBef>
              <a:buClr>
                <a:srgbClr val="000000"/>
              </a:buClr>
              <a:buSzPct val="75000"/>
              <a:buFont typeface="Monotype Sorts" charset="2"/>
              <a:buNone/>
            </a:pPr>
            <a:r>
              <a:rPr lang="en-GB" altLang="el-GR" sz="2000" b="1" dirty="0">
                <a:solidFill>
                  <a:srgbClr val="004B82"/>
                </a:solidFill>
              </a:rPr>
              <a:t>WHERE </a:t>
            </a:r>
            <a:r>
              <a:rPr lang="en-GB" altLang="el-GR" sz="2000" b="1" dirty="0" err="1">
                <a:solidFill>
                  <a:srgbClr val="004B82"/>
                </a:solidFill>
              </a:rPr>
              <a:t>deptno</a:t>
            </a:r>
            <a:r>
              <a:rPr lang="en-GB" altLang="el-GR" sz="2000" b="1" dirty="0">
                <a:solidFill>
                  <a:srgbClr val="004B82"/>
                </a:solidFill>
              </a:rPr>
              <a:t>=70</a:t>
            </a:r>
            <a:r>
              <a:rPr lang="en-GB" altLang="el-GR" sz="2000" dirty="0">
                <a:solidFill>
                  <a:srgbClr val="6666FF"/>
                </a:solidFill>
              </a:rPr>
              <a:t>;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75000"/>
              <a:buFont typeface="Monotype Sorts" charset="2"/>
              <a:buNone/>
            </a:pPr>
            <a:endParaRPr lang="en-GB" altLang="el-GR" sz="2000" dirty="0">
              <a:solidFill>
                <a:srgbClr val="6666FF"/>
              </a:solidFill>
            </a:endParaRPr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67305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l-GR" smtClean="0"/>
              <a:t>Γεγονότα που ενεργοποιούν triggers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5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BEFORE INSERT ON table</a:t>
            </a:r>
          </a:p>
          <a:p>
            <a:pPr marL="0" indent="0">
              <a:spcBef>
                <a:spcPts val="5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AFTER INSERT</a:t>
            </a: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alt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ON table</a:t>
            </a:r>
          </a:p>
          <a:p>
            <a:pPr marL="0" indent="0">
              <a:spcBef>
                <a:spcPts val="5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BEFORE UPDATE ON table</a:t>
            </a:r>
          </a:p>
          <a:p>
            <a:pPr marL="0" indent="0">
              <a:spcBef>
                <a:spcPts val="5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AFTER UPDATE ON table</a:t>
            </a:r>
          </a:p>
          <a:p>
            <a:pPr marL="0" indent="0">
              <a:spcBef>
                <a:spcPts val="5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BEFORE DELETE ON table</a:t>
            </a:r>
          </a:p>
          <a:p>
            <a:pPr marL="0" indent="0">
              <a:spcBef>
                <a:spcPts val="5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AFTER DELETE ON table</a:t>
            </a:r>
          </a:p>
          <a:p>
            <a:pPr marL="0" indent="0">
              <a:spcBef>
                <a:spcPts val="5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l-GR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5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l-GR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93889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l-GR" smtClean="0"/>
              <a:t>Απαγορεύεται μέσα στο «σώμα» του trigger </a:t>
            </a:r>
            <a:r>
              <a:rPr lang="el-GR" altLang="el-GR" smtClean="0"/>
              <a:t>να χρησιμοποιήσετε εντολές</a:t>
            </a:r>
            <a:r>
              <a:rPr lang="en-US" altLang="el-GR" smtClean="0"/>
              <a:t>:</a:t>
            </a:r>
            <a:endParaRPr lang="en-GB" altLang="el-GR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/>
          <a:lstStyle/>
          <a:p>
            <a:pPr marL="0" indent="0">
              <a:lnSpc>
                <a:spcPct val="93000"/>
              </a:lnSpc>
              <a:spcBef>
                <a:spcPts val="6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COMMIT</a:t>
            </a:r>
          </a:p>
          <a:p>
            <a:pPr marL="0" indent="0">
              <a:spcBef>
                <a:spcPts val="6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AUDIT</a:t>
            </a:r>
          </a:p>
          <a:p>
            <a:pPr marL="0" indent="0">
              <a:spcBef>
                <a:spcPts val="6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CONNECT</a:t>
            </a:r>
          </a:p>
          <a:p>
            <a:pPr marL="0" indent="0">
              <a:spcBef>
                <a:spcPts val="6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0" indent="0">
              <a:spcBef>
                <a:spcPts val="6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l-GR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65100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l-GR" smtClean="0"/>
              <a:t>Προσθήκη στήλης στον πίνακα department</a:t>
            </a:r>
          </a:p>
        </p:txBody>
      </p:sp>
      <p:sp>
        <p:nvSpPr>
          <p:cNvPr id="8196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3000"/>
              </a:lnSpc>
              <a:spcBef>
                <a:spcPts val="400"/>
              </a:spcBef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/* Change TABLE department */</a:t>
            </a:r>
          </a:p>
          <a:p>
            <a:pPr>
              <a:spcBef>
                <a:spcPts val="400"/>
              </a:spcBef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ALTER TABLE department ADD (</a:t>
            </a:r>
            <a:r>
              <a:rPr lang="en-GB" altLang="el-GR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no_of_employees</a:t>
            </a: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NUMBER(3));</a:t>
            </a:r>
          </a:p>
          <a:p>
            <a:pPr>
              <a:spcBef>
                <a:spcPts val="400"/>
              </a:spcBef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Table altered.</a:t>
            </a:r>
          </a:p>
          <a:p>
            <a:pPr>
              <a:spcBef>
                <a:spcPts val="400"/>
              </a:spcBef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* FROM department;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425829"/>
              </p:ext>
            </p:extLst>
          </p:nvPr>
        </p:nvGraphicFramePr>
        <p:xfrm>
          <a:off x="1943708" y="2924944"/>
          <a:ext cx="5256584" cy="1988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756"/>
                <a:gridCol w="1621606"/>
                <a:gridCol w="2554222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dirty="0"/>
                        <a:t>DEPTNO</a:t>
                      </a:r>
                    </a:p>
                  </a:txBody>
                  <a:tcPr marL="85725" marR="85725" marT="28575" marB="28575" anchor="b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dirty="0"/>
                        <a:t>DNAME</a:t>
                      </a:r>
                    </a:p>
                  </a:txBody>
                  <a:tcPr marL="85725" marR="85725" marT="28575" marB="28575" anchor="b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/>
                        <a:t>NO_OF_EMPLOYEES</a:t>
                      </a:r>
                      <a:endParaRPr lang="el-GR" dirty="0"/>
                    </a:p>
                  </a:txBody>
                  <a:tcPr marL="0" marR="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/>
                        <a:t>10</a:t>
                      </a: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dirty="0"/>
                        <a:t>ACCOUNTING</a:t>
                      </a: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/>
                        <a:t> </a:t>
                      </a: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/>
                        <a:t>20</a:t>
                      </a: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/>
                        <a:t>RESEARCH</a:t>
                      </a: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/>
                        <a:t> </a:t>
                      </a: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/>
                        <a:t>30</a:t>
                      </a: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/>
                        <a:t>SALES</a:t>
                      </a: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/>
                        <a:t> </a:t>
                      </a: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/>
                        <a:t>40</a:t>
                      </a: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/>
                        <a:t>OPERATIONS</a:t>
                      </a: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/>
                        <a:t> </a:t>
                      </a: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70</a:t>
                      </a:r>
                      <a:endParaRPr lang="el-GR"/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b="1" dirty="0">
                          <a:solidFill>
                            <a:srgbClr val="820000"/>
                          </a:solidFill>
                        </a:rPr>
                        <a:t>PAYROLL</a:t>
                      </a:r>
                      <a:endParaRPr lang="el-GR" b="1" dirty="0">
                        <a:solidFill>
                          <a:srgbClr val="820000"/>
                        </a:solidFill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/>
                        <a:t> </a:t>
                      </a:r>
                      <a:endParaRPr lang="el-GR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1430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l-GR" sz="3600" dirty="0" err="1" smtClean="0"/>
              <a:t>Αρχικο</a:t>
            </a:r>
            <a:r>
              <a:rPr lang="en-GB" altLang="el-GR" sz="3600" dirty="0" smtClean="0"/>
              <a:t>ποίηση της νέας στήλης </a:t>
            </a:r>
          </a:p>
        </p:txBody>
      </p:sp>
      <p:sp>
        <p:nvSpPr>
          <p:cNvPr id="922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686800" cy="5040560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400"/>
              </a:spcBef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/* Initialization of the new column */</a:t>
            </a:r>
          </a:p>
          <a:p>
            <a:pPr>
              <a:spcBef>
                <a:spcPts val="400"/>
              </a:spcBef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UPDATE department</a:t>
            </a:r>
          </a:p>
          <a:p>
            <a:pPr>
              <a:spcBef>
                <a:spcPts val="400"/>
              </a:spcBef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SET </a:t>
            </a:r>
            <a:r>
              <a:rPr lang="en-GB" altLang="el-G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no_of_employees</a:t>
            </a:r>
            <a:r>
              <a:rPr lang="en-GB" alt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  <a:p>
            <a:pPr>
              <a:spcBef>
                <a:spcPts val="400"/>
              </a:spcBef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(SELECT COUNT(*)</a:t>
            </a:r>
          </a:p>
          <a:p>
            <a:pPr>
              <a:spcBef>
                <a:spcPts val="400"/>
              </a:spcBef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FROM employee</a:t>
            </a:r>
          </a:p>
          <a:p>
            <a:pPr>
              <a:spcBef>
                <a:spcPts val="400"/>
              </a:spcBef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WHERE </a:t>
            </a:r>
            <a:r>
              <a:rPr lang="en-GB" altLang="el-G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employee.deptno</a:t>
            </a:r>
            <a:r>
              <a:rPr lang="en-GB" alt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GB" altLang="el-G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department.deptno</a:t>
            </a:r>
            <a:r>
              <a:rPr lang="en-GB" alt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689279"/>
              </p:ext>
            </p:extLst>
          </p:nvPr>
        </p:nvGraphicFramePr>
        <p:xfrm>
          <a:off x="765869" y="3429000"/>
          <a:ext cx="7585710" cy="2258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9095"/>
                <a:gridCol w="2425700"/>
                <a:gridCol w="3510915"/>
              </a:tblGrid>
              <a:tr h="3863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spc="75" dirty="0">
                          <a:effectLst/>
                        </a:rPr>
                        <a:t>DEPTNO</a:t>
                      </a:r>
                      <a:endParaRPr lang="el-GR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725" marR="85725" marT="28575" marB="28575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spc="75" dirty="0">
                          <a:effectLst/>
                        </a:rPr>
                        <a:t>DNAME</a:t>
                      </a:r>
                      <a:endParaRPr lang="el-GR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725" marR="85725" marT="28575" marB="28575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spc="75" dirty="0">
                          <a:effectLst/>
                        </a:rPr>
                        <a:t>NO_OF_EMPLOYEES</a:t>
                      </a:r>
                      <a:endParaRPr lang="el-GR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rgbClr val="004B82"/>
                    </a:solidFill>
                  </a:tcPr>
                </a:tc>
              </a:tr>
              <a:tr h="3565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10</a:t>
                      </a:r>
                      <a:endParaRPr lang="el-GR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ACCOUNTING</a:t>
                      </a:r>
                      <a:endParaRPr lang="el-GR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   3</a:t>
                      </a:r>
                      <a:endParaRPr lang="el-GR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3863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20</a:t>
                      </a:r>
                      <a:endParaRPr lang="el-GR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RESEARCH</a:t>
                      </a:r>
                      <a:endParaRPr lang="el-GR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   3</a:t>
                      </a:r>
                      <a:endParaRPr lang="el-GR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3863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30</a:t>
                      </a:r>
                      <a:endParaRPr lang="el-GR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SALES</a:t>
                      </a:r>
                      <a:endParaRPr lang="el-GR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   2</a:t>
                      </a:r>
                      <a:endParaRPr lang="el-GR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3565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40</a:t>
                      </a:r>
                      <a:endParaRPr lang="el-GR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OPERATIONS</a:t>
                      </a:r>
                      <a:endParaRPr lang="el-GR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   -</a:t>
                      </a:r>
                      <a:endParaRPr lang="el-GR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3863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70</a:t>
                      </a:r>
                      <a:endParaRPr lang="el-GR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PAYROLL</a:t>
                      </a:r>
                      <a:endParaRPr lang="el-GR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  -</a:t>
                      </a:r>
                      <a:endParaRPr lang="el-GR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79463" y="203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96771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l-GR" dirty="0" err="1" smtClean="0"/>
              <a:t>Αυτομ</a:t>
            </a:r>
            <a:r>
              <a:rPr lang="en-GB" altLang="el-GR" dirty="0" smtClean="0"/>
              <a:t>ατοποίηση της διαχείρισης της τιμής της στήλης No_of_Employees με triggers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3000"/>
              </a:lnSpc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CREATE OR REPLACE TRIGGER </a:t>
            </a:r>
            <a:r>
              <a:rPr lang="en-GB" altLang="el-GR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emp_insert</a:t>
            </a:r>
            <a:endParaRPr lang="en-GB" altLang="el-GR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AFTER INSERT ON employee</a:t>
            </a:r>
          </a:p>
          <a:p>
            <a:pPr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EACH ROW</a:t>
            </a:r>
          </a:p>
          <a:p>
            <a:pPr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</a:p>
          <a:p>
            <a:pPr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UPDATE department</a:t>
            </a:r>
          </a:p>
          <a:p>
            <a:pPr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SET </a:t>
            </a:r>
            <a:r>
              <a:rPr lang="en-GB" altLang="el-GR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no_of_employees</a:t>
            </a: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NVL(</a:t>
            </a:r>
            <a:r>
              <a:rPr lang="en-GB" altLang="el-GR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no_of_employees</a:t>
            </a: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0) + 1   </a:t>
            </a:r>
          </a:p>
          <a:p>
            <a:pPr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WHERE  </a:t>
            </a:r>
            <a:r>
              <a:rPr lang="en-GB" altLang="el-GR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:</a:t>
            </a:r>
            <a:r>
              <a:rPr lang="en-GB" altLang="el-GR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NEW.deptno</a:t>
            </a: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/* :</a:t>
            </a:r>
            <a:r>
              <a:rPr lang="en-GB" altLang="el-GR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NEW.deptno</a:t>
            </a: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 - - </a:t>
            </a:r>
            <a:r>
              <a:rPr lang="en-GB" altLang="el-GR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νέ</a:t>
            </a: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α τιμή, :OLD.deptno &lt; - -  NULL */  </a:t>
            </a:r>
          </a:p>
          <a:p>
            <a:pPr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END;</a:t>
            </a:r>
          </a:p>
          <a:p>
            <a:pPr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pPr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Trigger created.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82813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l-GR" sz="3600" dirty="0" err="1" smtClean="0"/>
              <a:t>Δοκιμή</a:t>
            </a:r>
            <a:endParaRPr lang="en-GB" altLang="el-GR" sz="32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l-GR" sz="2400" dirty="0"/>
              <a:t>INSERT INTO employee VALUES(7985, 'NAVATHE', 10);</a:t>
            </a:r>
            <a:br>
              <a:rPr lang="en-GB" altLang="el-GR" sz="2400" dirty="0"/>
            </a:br>
            <a:r>
              <a:rPr lang="en-GB" altLang="el-GR" sz="2400" dirty="0"/>
              <a:t>Η </a:t>
            </a:r>
            <a:r>
              <a:rPr lang="en-GB" altLang="el-GR" sz="2400" dirty="0" err="1"/>
              <a:t>εντολή</a:t>
            </a:r>
            <a:r>
              <a:rPr lang="en-GB" altLang="el-GR" sz="2400" dirty="0"/>
              <a:t> </a:t>
            </a:r>
            <a:r>
              <a:rPr lang="en-GB" altLang="el-GR" sz="2400" dirty="0" err="1"/>
              <a:t>ενημερώνει</a:t>
            </a:r>
            <a:r>
              <a:rPr lang="en-GB" altLang="el-GR" sz="2400" dirty="0"/>
              <a:t> </a:t>
            </a:r>
            <a:r>
              <a:rPr lang="en-GB" altLang="el-GR" sz="2400" dirty="0" err="1"/>
              <a:t>τον</a:t>
            </a:r>
            <a:r>
              <a:rPr lang="en-GB" altLang="el-GR" sz="2400" dirty="0"/>
              <a:t> π</a:t>
            </a:r>
            <a:r>
              <a:rPr lang="en-GB" altLang="el-GR" sz="2400" dirty="0" err="1"/>
              <a:t>ίν</a:t>
            </a:r>
            <a:r>
              <a:rPr lang="en-GB" altLang="el-GR" sz="2400" dirty="0"/>
              <a:t>ακα employee</a:t>
            </a:r>
            <a:endParaRPr lang="el-GR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07972"/>
              </p:ext>
            </p:extLst>
          </p:nvPr>
        </p:nvGraphicFramePr>
        <p:xfrm>
          <a:off x="1586230" y="2204865"/>
          <a:ext cx="5971540" cy="3899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760"/>
                <a:gridCol w="1899920"/>
                <a:gridCol w="2054860"/>
              </a:tblGrid>
              <a:tr h="393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 spc="75" dirty="0">
                          <a:effectLst/>
                        </a:rPr>
                        <a:t>EMPNO</a:t>
                      </a:r>
                      <a:endParaRPr lang="el-G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725" marR="85725" marT="28575" marB="28575" anchor="b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 spc="75" dirty="0">
                          <a:effectLst/>
                        </a:rPr>
                        <a:t>ENAME</a:t>
                      </a:r>
                      <a:endParaRPr lang="el-G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725" marR="85725" marT="28575" marB="28575" anchor="b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 spc="75" dirty="0">
                          <a:effectLst/>
                        </a:rPr>
                        <a:t>DEPTNO</a:t>
                      </a:r>
                      <a:endParaRPr lang="el-G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725" marR="85725" marT="28575" marB="28575" anchor="b">
                    <a:solidFill>
                      <a:srgbClr val="004B82"/>
                    </a:solidFill>
                  </a:tcPr>
                </a:tc>
              </a:tr>
              <a:tr h="393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7782</a:t>
                      </a:r>
                      <a:endParaRPr lang="el-G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CLARK</a:t>
                      </a:r>
                      <a:endParaRPr lang="el-G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10</a:t>
                      </a:r>
                      <a:endParaRPr lang="el-G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</a:tr>
              <a:tr h="393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7788</a:t>
                      </a:r>
                      <a:endParaRPr lang="el-G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SCOTT</a:t>
                      </a:r>
                      <a:endParaRPr lang="el-G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20</a:t>
                      </a:r>
                      <a:endParaRPr lang="el-G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</a:tr>
              <a:tr h="393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7839</a:t>
                      </a:r>
                      <a:endParaRPr lang="el-G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KING</a:t>
                      </a:r>
                      <a:endParaRPr lang="el-G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10</a:t>
                      </a:r>
                      <a:endParaRPr lang="el-G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</a:tr>
              <a:tr h="3513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7844</a:t>
                      </a:r>
                      <a:endParaRPr lang="el-G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TURNER</a:t>
                      </a:r>
                      <a:endParaRPr lang="el-G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30</a:t>
                      </a:r>
                      <a:endParaRPr lang="el-G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</a:tr>
              <a:tr h="393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7876</a:t>
                      </a:r>
                      <a:endParaRPr lang="el-G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ADAMS</a:t>
                      </a:r>
                      <a:endParaRPr lang="el-G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20</a:t>
                      </a:r>
                      <a:endParaRPr lang="el-G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</a:tr>
              <a:tr h="393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7900</a:t>
                      </a:r>
                      <a:endParaRPr lang="el-G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JAMES</a:t>
                      </a:r>
                      <a:endParaRPr lang="el-G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30</a:t>
                      </a:r>
                      <a:endParaRPr lang="el-G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</a:tr>
              <a:tr h="393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7902</a:t>
                      </a:r>
                      <a:endParaRPr lang="el-G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FORD</a:t>
                      </a:r>
                      <a:endParaRPr lang="el-G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20</a:t>
                      </a:r>
                      <a:endParaRPr lang="el-G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</a:tr>
              <a:tr h="393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7934</a:t>
                      </a:r>
                      <a:endParaRPr lang="el-G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MILLER</a:t>
                      </a:r>
                      <a:endParaRPr lang="el-G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10</a:t>
                      </a:r>
                      <a:endParaRPr lang="el-G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</a:tr>
              <a:tr h="393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820000"/>
                          </a:solidFill>
                          <a:effectLst/>
                        </a:rPr>
                        <a:t>7985</a:t>
                      </a:r>
                      <a:endParaRPr lang="el-GR" sz="1000" b="1" dirty="0">
                        <a:solidFill>
                          <a:srgbClr val="82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820000"/>
                          </a:solidFill>
                          <a:effectLst/>
                        </a:rPr>
                        <a:t>NAVATHE</a:t>
                      </a:r>
                      <a:endParaRPr lang="el-GR" sz="1000" b="1" dirty="0">
                        <a:solidFill>
                          <a:srgbClr val="82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820000"/>
                          </a:solidFill>
                          <a:effectLst/>
                        </a:rPr>
                        <a:t>10</a:t>
                      </a:r>
                      <a:endParaRPr lang="el-GR" sz="1000" b="1" dirty="0">
                        <a:solidFill>
                          <a:srgbClr val="82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31900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l-GR" sz="2400" dirty="0" smtClean="0"/>
              <a:t>Μ</a:t>
            </a:r>
            <a:r>
              <a:rPr lang="el-GR" altLang="el-GR" sz="2400" dirty="0"/>
              <a:t>ι</a:t>
            </a:r>
            <a:r>
              <a:rPr lang="en-GB" altLang="el-GR" sz="2400" dirty="0"/>
              <a:t>α </a:t>
            </a:r>
            <a:r>
              <a:rPr lang="el-GR" altLang="el-GR" sz="2400" dirty="0" smtClean="0"/>
              <a:t>περιήγηση</a:t>
            </a:r>
            <a:r>
              <a:rPr lang="en-GB" altLang="el-GR" sz="2400" dirty="0" smtClean="0"/>
              <a:t> </a:t>
            </a:r>
            <a:r>
              <a:rPr lang="en-GB" altLang="el-GR" sz="2400" dirty="0"/>
              <a:t>σ</a:t>
            </a:r>
            <a:r>
              <a:rPr lang="el-GR" altLang="el-GR" sz="2400" dirty="0"/>
              <a:t>ε </a:t>
            </a:r>
            <a:r>
              <a:rPr lang="el-GR" altLang="el-GR" sz="2400" dirty="0" err="1" smtClean="0"/>
              <a:t>αφυπνιζόμενα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προγράμματα (</a:t>
            </a:r>
            <a:r>
              <a:rPr lang="en-US" altLang="el-GR" sz="2400" dirty="0"/>
              <a:t>triggers)</a:t>
            </a:r>
            <a:r>
              <a:rPr lang="el-GR" altLang="el-GR" sz="2400" dirty="0"/>
              <a:t>, δηλαδή προγράμματα</a:t>
            </a:r>
            <a:r>
              <a:rPr lang="en-US" altLang="el-GR" sz="2400" dirty="0"/>
              <a:t> </a:t>
            </a:r>
            <a:r>
              <a:rPr lang="el-GR" altLang="el-GR" sz="2400" dirty="0"/>
              <a:t>ενεργοποιούμενα από ενέργειες </a:t>
            </a:r>
            <a:r>
              <a:rPr lang="en-US" altLang="el-GR" sz="2400" dirty="0"/>
              <a:t>INSERT, UPDATE, DELETE </a:t>
            </a:r>
            <a:r>
              <a:rPr lang="el-GR" altLang="el-GR" sz="2400" dirty="0"/>
              <a:t>στη βάση δεδομένων </a:t>
            </a:r>
            <a:r>
              <a:rPr lang="en-GB" altLang="el-GR" sz="2400" dirty="0"/>
              <a:t>- Υπ</a:t>
            </a:r>
            <a:r>
              <a:rPr lang="en-GB" altLang="el-GR" sz="2400" dirty="0" err="1"/>
              <a:t>οδείξεις</a:t>
            </a:r>
            <a:r>
              <a:rPr lang="en-GB" altLang="el-GR" sz="2400" dirty="0"/>
              <a:t> </a:t>
            </a:r>
            <a:r>
              <a:rPr lang="en-GB" altLang="el-GR" sz="2400" dirty="0" err="1"/>
              <a:t>γι</a:t>
            </a:r>
            <a:r>
              <a:rPr lang="en-GB" altLang="el-GR" sz="2400" dirty="0"/>
              <a:t>α το</a:t>
            </a:r>
            <a:r>
              <a:rPr lang="el-GR" altLang="el-GR" sz="2400" dirty="0"/>
              <a:t>ν προγραμματισμό </a:t>
            </a:r>
            <a:r>
              <a:rPr lang="el-GR" altLang="el-GR" sz="2400" dirty="0" smtClean="0"/>
              <a:t>σε περιβάλλον </a:t>
            </a:r>
            <a:r>
              <a:rPr lang="en-GB" altLang="el-GR" sz="2400" dirty="0" smtClean="0"/>
              <a:t>PL/SQL.</a:t>
            </a:r>
            <a:endParaRPr lang="en-GB" altLang="el-GR" sz="2400" dirty="0" smtClean="0"/>
          </a:p>
          <a:p>
            <a:pPr marL="0" indent="0">
              <a:buNone/>
            </a:pPr>
            <a:endParaRPr lang="en-GB" sz="2400" dirty="0"/>
          </a:p>
          <a:p>
            <a:pPr>
              <a:lnSpc>
                <a:spcPct val="93000"/>
              </a:lnSpc>
              <a:spcBef>
                <a:spcPts val="1250"/>
              </a:spcBef>
              <a:buClr>
                <a:srgbClr val="000000"/>
              </a:buClr>
              <a:buSzPct val="75000"/>
              <a:buFont typeface="Monotype Sorts" charset="2"/>
              <a:buNone/>
            </a:pPr>
            <a:r>
              <a:rPr lang="el-GR" altLang="el-GR" sz="2400" b="1" dirty="0">
                <a:cs typeface="Arial" charset="0"/>
              </a:rPr>
              <a:t>Σ</a:t>
            </a:r>
            <a:r>
              <a:rPr lang="en-GB" altLang="el-GR" sz="2400" b="1" dirty="0" err="1" smtClean="0">
                <a:cs typeface="Arial" charset="0"/>
              </a:rPr>
              <a:t>τόχος</a:t>
            </a:r>
            <a:r>
              <a:rPr lang="en-GB" altLang="el-GR" sz="2400" b="1" dirty="0" smtClean="0">
                <a:cs typeface="Arial" charset="0"/>
              </a:rPr>
              <a:t> </a:t>
            </a:r>
            <a:r>
              <a:rPr lang="en-GB" altLang="el-GR" sz="2400" b="1" dirty="0">
                <a:cs typeface="Arial" charset="0"/>
              </a:rPr>
              <a:t>/ </a:t>
            </a:r>
            <a:r>
              <a:rPr lang="el-GR" altLang="el-GR" sz="2400" b="1" dirty="0" smtClean="0">
                <a:cs typeface="Arial" charset="0"/>
              </a:rPr>
              <a:t>Σ</a:t>
            </a:r>
            <a:r>
              <a:rPr lang="en-GB" altLang="el-GR" sz="2400" b="1" dirty="0" err="1" smtClean="0">
                <a:cs typeface="Arial" charset="0"/>
              </a:rPr>
              <a:t>κο</a:t>
            </a:r>
            <a:r>
              <a:rPr lang="en-GB" altLang="el-GR" sz="2400" b="1" dirty="0" smtClean="0">
                <a:cs typeface="Arial" charset="0"/>
              </a:rPr>
              <a:t>πός:</a:t>
            </a:r>
            <a:endParaRPr lang="en-GB" altLang="el-GR" sz="2400" b="1" dirty="0">
              <a:cs typeface="Arial" charset="0"/>
            </a:endParaRPr>
          </a:p>
          <a:p>
            <a:pPr marL="0" indent="0">
              <a:spcBef>
                <a:spcPts val="1125"/>
              </a:spcBef>
              <a:buClr>
                <a:srgbClr val="000000"/>
              </a:buClr>
              <a:buSzPct val="75000"/>
              <a:buFont typeface="Monotype Sorts" charset="2"/>
              <a:buNone/>
            </a:pPr>
            <a:r>
              <a:rPr lang="el-GR" altLang="el-GR" sz="2400" dirty="0" smtClean="0">
                <a:cs typeface="Arial" charset="0"/>
              </a:rPr>
              <a:t>Ν</a:t>
            </a:r>
            <a:r>
              <a:rPr lang="en-GB" altLang="el-GR" sz="2400" dirty="0" smtClean="0">
                <a:cs typeface="Arial" charset="0"/>
              </a:rPr>
              <a:t>α </a:t>
            </a:r>
            <a:r>
              <a:rPr lang="el-GR" altLang="el-GR" sz="2400" dirty="0" smtClean="0">
                <a:cs typeface="Arial" charset="0"/>
              </a:rPr>
              <a:t>β</a:t>
            </a:r>
            <a:r>
              <a:rPr lang="en-GB" altLang="el-GR" sz="2400" dirty="0" err="1" smtClean="0">
                <a:cs typeface="Arial" charset="0"/>
              </a:rPr>
              <a:t>οηθήσει</a:t>
            </a:r>
            <a:r>
              <a:rPr lang="en-GB" altLang="el-GR" sz="2400" dirty="0" smtClean="0">
                <a:cs typeface="Arial" charset="0"/>
              </a:rPr>
              <a:t> </a:t>
            </a:r>
            <a:r>
              <a:rPr lang="el-GR" altLang="el-GR" sz="2400" dirty="0" smtClean="0">
                <a:cs typeface="Arial" charset="0"/>
              </a:rPr>
              <a:t>τ</a:t>
            </a:r>
            <a:r>
              <a:rPr lang="en-GB" altLang="el-GR" sz="2400" dirty="0" err="1" smtClean="0">
                <a:cs typeface="Arial" charset="0"/>
              </a:rPr>
              <a:t>ους</a:t>
            </a:r>
            <a:r>
              <a:rPr lang="en-GB" altLang="el-GR" sz="2400" dirty="0" smtClean="0">
                <a:cs typeface="Arial" charset="0"/>
              </a:rPr>
              <a:t> σπ</a:t>
            </a:r>
            <a:r>
              <a:rPr lang="el-GR" altLang="el-GR" sz="2400" dirty="0" err="1" smtClean="0">
                <a:cs typeface="Arial" charset="0"/>
              </a:rPr>
              <a:t>ουδ</a:t>
            </a:r>
            <a:r>
              <a:rPr lang="en-GB" altLang="el-GR" sz="2400" dirty="0" smtClean="0">
                <a:cs typeface="Arial" charset="0"/>
              </a:rPr>
              <a:t>α</a:t>
            </a:r>
            <a:r>
              <a:rPr lang="en-GB" altLang="el-GR" sz="2400" dirty="0" err="1" smtClean="0">
                <a:cs typeface="Arial" charset="0"/>
              </a:rPr>
              <a:t>στές</a:t>
            </a:r>
            <a:r>
              <a:rPr lang="en-GB" altLang="el-GR" sz="2400" dirty="0" smtClean="0">
                <a:cs typeface="Arial" charset="0"/>
              </a:rPr>
              <a:t> </a:t>
            </a:r>
            <a:r>
              <a:rPr lang="el-GR" altLang="el-GR" sz="2400" dirty="0">
                <a:cs typeface="Arial" charset="0"/>
              </a:rPr>
              <a:t>να</a:t>
            </a:r>
            <a:r>
              <a:rPr lang="en-GB" altLang="el-GR" sz="2400" dirty="0">
                <a:cs typeface="Arial" charset="0"/>
              </a:rPr>
              <a:t> </a:t>
            </a:r>
            <a:r>
              <a:rPr lang="el-GR" altLang="el-GR" sz="2400" dirty="0">
                <a:cs typeface="Arial" charset="0"/>
              </a:rPr>
              <a:t>κατανοήσουν και να </a:t>
            </a:r>
            <a:r>
              <a:rPr lang="en-GB" altLang="el-GR" sz="2400" dirty="0" err="1">
                <a:cs typeface="Arial" charset="0"/>
              </a:rPr>
              <a:t>εμ</a:t>
            </a:r>
            <a:r>
              <a:rPr lang="en-GB" altLang="el-GR" sz="2400" dirty="0">
                <a:cs typeface="Arial" charset="0"/>
              </a:rPr>
              <a:t>πεδώσουν κρίσιμα σημεία της τεχνολογίας των triggers - και να μάθουν να κατασκευάζουν και να χρησιμοποιούν  triggers σύμφωνα με τις ανάγκες των εφαρμογών βάσεων δεδομένων.</a:t>
            </a:r>
          </a:p>
          <a:p>
            <a:pPr>
              <a:spcBef>
                <a:spcPts val="875"/>
              </a:spcBef>
              <a:buClr>
                <a:srgbClr val="000000"/>
              </a:buClr>
              <a:buSzPct val="75000"/>
              <a:buFont typeface="Monotype Sorts" charset="2"/>
              <a:buNone/>
            </a:pPr>
            <a:r>
              <a:rPr lang="en-GB" altLang="el-GR" sz="2400" dirty="0">
                <a:cs typeface="Arial" charset="0"/>
              </a:rPr>
              <a:t> </a:t>
            </a:r>
          </a:p>
          <a:p>
            <a:pPr>
              <a:spcBef>
                <a:spcPts val="875"/>
              </a:spcBef>
              <a:buClr>
                <a:srgbClr val="000000"/>
              </a:buClr>
              <a:buSzPct val="75000"/>
              <a:buFont typeface="Monotype Sorts" charset="2"/>
              <a:buNone/>
            </a:pPr>
            <a:endParaRPr lang="en-GB" altLang="el-GR" sz="18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19459" name="AutoShape 2"/>
          <p:cNvSpPr>
            <a:spLocks noChangeArrowheads="1"/>
          </p:cNvSpPr>
          <p:nvPr/>
        </p:nvSpPr>
        <p:spPr bwMode="auto">
          <a:xfrm>
            <a:off x="3814763" y="2428875"/>
            <a:ext cx="9144000" cy="1588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l-GR" altLang="el-G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Σύντομη περιγραφή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97092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l-GR" sz="2400" dirty="0" smtClean="0"/>
              <a:t>O row type trigger (β</a:t>
            </a:r>
            <a:r>
              <a:rPr lang="en-GB" altLang="el-GR" sz="2400" dirty="0" err="1" smtClean="0"/>
              <a:t>λέ</a:t>
            </a:r>
            <a:r>
              <a:rPr lang="en-GB" altLang="el-GR" sz="2400" dirty="0" smtClean="0"/>
              <a:t>πε FOR EACH ROW) «αφυπνίζεται» λόγω της συνθήκης</a:t>
            </a:r>
            <a:endParaRPr lang="en-GB" altLang="el-GR" sz="2400" b="1" dirty="0" smtClean="0">
              <a:solidFill>
                <a:srgbClr val="CC3300"/>
              </a:solidFill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>
            <a:normAutofit/>
          </a:bodyPr>
          <a:lstStyle/>
          <a:p>
            <a:pPr>
              <a:lnSpc>
                <a:spcPct val="93000"/>
              </a:lnSpc>
              <a:spcBef>
                <a:spcPts val="400"/>
              </a:spcBef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2400" b="1" dirty="0">
                <a:solidFill>
                  <a:srgbClr val="820000"/>
                </a:solidFill>
              </a:rPr>
              <a:t>AFTER INSERT ON employee</a:t>
            </a:r>
            <a:endParaRPr lang="en-GB" altLang="el-GR" sz="2400" b="1" dirty="0" smtClean="0">
              <a:solidFill>
                <a:srgbClr val="820000"/>
              </a:solidFill>
            </a:endParaRPr>
          </a:p>
          <a:p>
            <a:pPr>
              <a:lnSpc>
                <a:spcPct val="93000"/>
              </a:lnSpc>
              <a:spcBef>
                <a:spcPts val="400"/>
              </a:spcBef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l-GR" sz="2000" b="1" dirty="0" smtClean="0"/>
          </a:p>
          <a:p>
            <a:pPr>
              <a:lnSpc>
                <a:spcPct val="93000"/>
              </a:lnSpc>
              <a:spcBef>
                <a:spcPts val="400"/>
              </a:spcBef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2000" b="1" dirty="0" err="1" smtClean="0"/>
              <a:t>Λόγω</a:t>
            </a:r>
            <a:r>
              <a:rPr lang="en-GB" altLang="el-GR" sz="2000" b="1" dirty="0" smtClean="0"/>
              <a:t> </a:t>
            </a:r>
            <a:r>
              <a:rPr lang="en-GB" altLang="el-GR" sz="2000" b="1" dirty="0" err="1" smtClean="0"/>
              <a:t>της</a:t>
            </a:r>
            <a:r>
              <a:rPr lang="en-GB" altLang="el-GR" sz="2000" b="1" dirty="0" smtClean="0"/>
              <a:t> </a:t>
            </a:r>
            <a:r>
              <a:rPr lang="en-GB" altLang="el-GR" sz="2000" b="1" dirty="0" err="1" smtClean="0"/>
              <a:t>εντολής</a:t>
            </a:r>
            <a:r>
              <a:rPr lang="en-GB" altLang="el-GR" sz="2000" b="1" dirty="0" smtClean="0"/>
              <a:t> INSERT INTO employee VALUES(7985, 'NAVATHE', 10); </a:t>
            </a:r>
            <a:r>
              <a:rPr lang="en-GB" altLang="el-GR" sz="2000" b="1" dirty="0" err="1" smtClean="0"/>
              <a:t>έχω</a:t>
            </a:r>
            <a:endParaRPr lang="en-GB" altLang="el-GR" sz="2000" b="1" dirty="0" smtClean="0"/>
          </a:p>
          <a:p>
            <a:pPr>
              <a:spcBef>
                <a:spcPts val="500"/>
              </a:spcBef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GB" altLang="el-GR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OLD.empno</a:t>
            </a: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&lt;--NULL, :</a:t>
            </a:r>
            <a:r>
              <a:rPr lang="en-GB" altLang="el-GR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OLD.ename</a:t>
            </a: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&lt;--NULL, :</a:t>
            </a:r>
            <a:r>
              <a:rPr lang="en-GB" altLang="el-GR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OLD.deptno</a:t>
            </a: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&lt;--NULL</a:t>
            </a:r>
          </a:p>
          <a:p>
            <a:pPr>
              <a:spcBef>
                <a:spcPts val="500"/>
              </a:spcBef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GB" altLang="el-GR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NEW.empno</a:t>
            </a: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&lt;-7985, :</a:t>
            </a:r>
            <a:r>
              <a:rPr lang="en-GB" altLang="el-GR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NEW.ename</a:t>
            </a: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&lt;-’NAVATHE’, :</a:t>
            </a:r>
            <a:r>
              <a:rPr lang="en-GB" altLang="el-GR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NEW.deptno</a:t>
            </a: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&lt;-10</a:t>
            </a:r>
          </a:p>
          <a:p>
            <a:pPr>
              <a:spcBef>
                <a:spcPts val="500"/>
              </a:spcBef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l-GR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2000" b="1" dirty="0" err="1" smtClean="0"/>
              <a:t>Άρ</a:t>
            </a:r>
            <a:r>
              <a:rPr lang="en-GB" altLang="el-GR" sz="2000" b="1" dirty="0" smtClean="0"/>
              <a:t>α η εντολή </a:t>
            </a:r>
          </a:p>
          <a:p>
            <a:pPr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UPDATE department</a:t>
            </a:r>
          </a:p>
          <a:p>
            <a:pPr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SET </a:t>
            </a:r>
            <a:r>
              <a:rPr lang="en-GB" altLang="el-GR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no_of_employees</a:t>
            </a: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NVL(</a:t>
            </a:r>
            <a:r>
              <a:rPr lang="en-GB" altLang="el-GR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no_of_employees</a:t>
            </a: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0) + 1   </a:t>
            </a:r>
          </a:p>
          <a:p>
            <a:pPr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WHERE  </a:t>
            </a:r>
            <a:r>
              <a:rPr lang="en-GB" altLang="el-GR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:</a:t>
            </a:r>
            <a:r>
              <a:rPr lang="en-GB" altLang="el-GR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NEW.deptno</a:t>
            </a: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l-GR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2000" b="1" dirty="0" err="1" smtClean="0"/>
              <a:t>Είν</a:t>
            </a:r>
            <a:r>
              <a:rPr lang="en-GB" altLang="el-GR" sz="2000" b="1" dirty="0" smtClean="0"/>
              <a:t>αι ισοδύναμη με την εντολή</a:t>
            </a:r>
          </a:p>
          <a:p>
            <a:pPr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UPDATE department</a:t>
            </a:r>
          </a:p>
          <a:p>
            <a:pPr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SET </a:t>
            </a:r>
            <a:r>
              <a:rPr lang="en-GB" altLang="el-GR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no_of_employees</a:t>
            </a: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NVL(</a:t>
            </a:r>
            <a:r>
              <a:rPr lang="en-GB" altLang="el-GR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no_of_employees</a:t>
            </a: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0) + 1   </a:t>
            </a:r>
          </a:p>
          <a:p>
            <a:pPr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WHERE  </a:t>
            </a:r>
            <a:r>
              <a:rPr lang="en-GB" altLang="el-GR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10;</a:t>
            </a:r>
          </a:p>
        </p:txBody>
      </p:sp>
      <p:sp>
        <p:nvSpPr>
          <p:cNvPr id="28676" name="AutoShape 3"/>
          <p:cNvSpPr>
            <a:spLocks noChangeArrowheads="1"/>
          </p:cNvSpPr>
          <p:nvPr/>
        </p:nvSpPr>
        <p:spPr bwMode="auto">
          <a:xfrm>
            <a:off x="685800" y="457200"/>
            <a:ext cx="7772400" cy="533400"/>
          </a:xfrm>
          <a:prstGeom prst="roundRect">
            <a:avLst>
              <a:gd name="adj" fmla="val 29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l-GR" altLang="el-GR"/>
          </a:p>
        </p:txBody>
      </p:sp>
      <p:sp>
        <p:nvSpPr>
          <p:cNvPr id="28677" name="AutoShape 4"/>
          <p:cNvSpPr>
            <a:spLocks noChangeArrowheads="1"/>
          </p:cNvSpPr>
          <p:nvPr/>
        </p:nvSpPr>
        <p:spPr bwMode="auto">
          <a:xfrm>
            <a:off x="3814763" y="2428875"/>
            <a:ext cx="9144000" cy="1588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l-GR" altLang="el-GR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105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l-GR" smtClean="0"/>
              <a:t>Και ο πίνακας department γίνεται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247098"/>
              </p:ext>
            </p:extLst>
          </p:nvPr>
        </p:nvGraphicFramePr>
        <p:xfrm>
          <a:off x="1367644" y="1844824"/>
          <a:ext cx="6408712" cy="3370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2232248"/>
                <a:gridCol w="2808312"/>
              </a:tblGrid>
              <a:tr h="576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dirty="0"/>
                        <a:t>DEPTNO</a:t>
                      </a:r>
                    </a:p>
                  </a:txBody>
                  <a:tcPr marL="85725" marR="85725" marT="28575" marB="28575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dirty="0"/>
                        <a:t>DNAME</a:t>
                      </a:r>
                    </a:p>
                  </a:txBody>
                  <a:tcPr marL="85725" marR="85725" marT="28575" marB="28575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/>
                        <a:t>NO_OF_EMPLOYEES</a:t>
                      </a:r>
                      <a:endParaRPr lang="el-GR" dirty="0"/>
                    </a:p>
                  </a:txBody>
                  <a:tcPr marL="0" marR="0" marT="0" marB="0" anchor="ctr">
                    <a:solidFill>
                      <a:srgbClr val="004B82"/>
                    </a:solidFill>
                  </a:tcPr>
                </a:tc>
              </a:tr>
              <a:tr h="5321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/>
                        <a:t>10</a:t>
                      </a: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dirty="0"/>
                        <a:t>ACCOUNTING</a:t>
                      </a: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    4</a:t>
                      </a:r>
                      <a:endParaRPr lang="el-GR"/>
                    </a:p>
                  </a:txBody>
                  <a:tcPr marL="0" marR="0" marT="0" marB="0" anchor="ctr"/>
                </a:tc>
              </a:tr>
              <a:tr h="5765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/>
                        <a:t>20</a:t>
                      </a: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/>
                        <a:t>RESEARCH</a:t>
                      </a: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    3</a:t>
                      </a:r>
                      <a:endParaRPr lang="el-GR"/>
                    </a:p>
                  </a:txBody>
                  <a:tcPr marL="0" marR="0" marT="0" marB="0" anchor="ctr"/>
                </a:tc>
              </a:tr>
              <a:tr h="5765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/>
                        <a:t>30</a:t>
                      </a: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/>
                        <a:t>SALES</a:t>
                      </a: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    2</a:t>
                      </a:r>
                      <a:endParaRPr lang="el-GR"/>
                    </a:p>
                  </a:txBody>
                  <a:tcPr marL="0" marR="0" marT="0" marB="0" anchor="ctr"/>
                </a:tc>
              </a:tr>
              <a:tr h="5321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/>
                        <a:t>40</a:t>
                      </a: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/>
                        <a:t>OPERATIONS</a:t>
                      </a: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    -</a:t>
                      </a:r>
                      <a:endParaRPr lang="el-GR"/>
                    </a:p>
                  </a:txBody>
                  <a:tcPr marL="0" marR="0" marT="0" marB="0" anchor="ctr"/>
                </a:tc>
              </a:tr>
              <a:tr h="5765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70</a:t>
                      </a:r>
                      <a:endParaRPr lang="el-GR"/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PAYROLL</a:t>
                      </a:r>
                      <a:endParaRPr lang="el-GR"/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/>
                        <a:t>    -</a:t>
                      </a:r>
                      <a:endParaRPr lang="el-GR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33588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l-GR" sz="3200" dirty="0" smtClean="0"/>
              <a:t>Trigger </a:t>
            </a:r>
            <a:r>
              <a:rPr lang="el-GR" altLang="el-GR" sz="3200" dirty="0" smtClean="0"/>
              <a:t>π</a:t>
            </a:r>
            <a:r>
              <a:rPr lang="en-GB" altLang="el-GR" sz="3200" dirty="0" err="1" smtClean="0"/>
              <a:t>ου</a:t>
            </a:r>
            <a:r>
              <a:rPr lang="en-GB" altLang="el-GR" sz="3200" dirty="0" smtClean="0"/>
              <a:t> </a:t>
            </a:r>
            <a:r>
              <a:rPr lang="en-GB" altLang="el-GR" sz="3200" dirty="0" smtClean="0"/>
              <a:t>α</a:t>
            </a:r>
            <a:r>
              <a:rPr lang="en-GB" altLang="el-GR" sz="3200" dirty="0" err="1" smtClean="0"/>
              <a:t>φυ</a:t>
            </a:r>
            <a:r>
              <a:rPr lang="en-GB" altLang="el-GR" sz="3200" dirty="0" smtClean="0"/>
              <a:t>πνίζεται από το γεγονός </a:t>
            </a:r>
            <a:endParaRPr lang="en-GB" altLang="el-GR" sz="3200" b="1" dirty="0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2400" b="1" dirty="0">
                <a:solidFill>
                  <a:srgbClr val="820000"/>
                </a:solidFill>
              </a:rPr>
              <a:t>AFTER DELETE ON employee</a:t>
            </a:r>
            <a:endParaRPr lang="en-GB" altLang="el-GR" sz="2400" b="1" dirty="0" smtClean="0">
              <a:solidFill>
                <a:srgbClr val="820000"/>
              </a:solidFill>
            </a:endParaRPr>
          </a:p>
          <a:p>
            <a:pPr>
              <a:spcBef>
                <a:spcPts val="600"/>
              </a:spcBef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l-GR" sz="2400" b="1" dirty="0">
              <a:latin typeface="Tahoma" pitchFamily="34" charset="0"/>
            </a:endParaRPr>
          </a:p>
          <a:p>
            <a:pPr>
              <a:spcBef>
                <a:spcPts val="600"/>
              </a:spcBef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CREATE OR REPLACE TRIGGER </a:t>
            </a:r>
            <a:r>
              <a:rPr lang="en-GB" altLang="el-GR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emp_delete</a:t>
            </a:r>
            <a:endParaRPr lang="en-GB" altLang="el-GR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600"/>
              </a:spcBef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AFTER DELETE ON employee</a:t>
            </a:r>
          </a:p>
          <a:p>
            <a:pPr>
              <a:spcBef>
                <a:spcPts val="600"/>
              </a:spcBef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EACH ROW</a:t>
            </a:r>
          </a:p>
          <a:p>
            <a:pPr>
              <a:spcBef>
                <a:spcPts val="600"/>
              </a:spcBef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</a:p>
          <a:p>
            <a:pPr>
              <a:spcBef>
                <a:spcPts val="600"/>
              </a:spcBef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UPDATE department</a:t>
            </a:r>
          </a:p>
          <a:p>
            <a:pPr>
              <a:spcBef>
                <a:spcPts val="500"/>
              </a:spcBef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SET </a:t>
            </a:r>
            <a:r>
              <a:rPr lang="en-GB" altLang="el-GR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no_of_employees</a:t>
            </a:r>
            <a:r>
              <a:rPr lang="en-GB" alt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NVL(</a:t>
            </a:r>
            <a:r>
              <a:rPr lang="en-GB" altLang="el-GR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no_of_employees</a:t>
            </a:r>
            <a:r>
              <a:rPr lang="en-GB" alt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0) - 1   </a:t>
            </a:r>
          </a:p>
          <a:p>
            <a:pPr>
              <a:spcBef>
                <a:spcPts val="600"/>
              </a:spcBef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WHERE  </a:t>
            </a:r>
            <a:r>
              <a:rPr lang="en-GB" altLang="el-GR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GB" alt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:</a:t>
            </a:r>
            <a:r>
              <a:rPr lang="en-GB" altLang="el-GR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OLD.deptno</a:t>
            </a:r>
            <a:r>
              <a:rPr lang="en-GB" alt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spcBef>
                <a:spcPts val="600"/>
              </a:spcBef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END;</a:t>
            </a:r>
          </a:p>
          <a:p>
            <a:pPr>
              <a:spcBef>
                <a:spcPts val="600"/>
              </a:spcBef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pPr>
              <a:spcBef>
                <a:spcPts val="600"/>
              </a:spcBef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l-GR" sz="2400" b="1" dirty="0" smtClean="0">
              <a:latin typeface="Tahoma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578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2241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altLang="el-GR" sz="2400" dirty="0" err="1"/>
              <a:t>Με</a:t>
            </a:r>
            <a:r>
              <a:rPr lang="en-GB" altLang="el-GR" sz="2400" dirty="0"/>
              <a:t> </a:t>
            </a:r>
            <a:r>
              <a:rPr lang="en-GB" altLang="el-GR" sz="2400" dirty="0" err="1"/>
              <a:t>την</a:t>
            </a:r>
            <a:r>
              <a:rPr lang="en-GB" altLang="el-GR" sz="2400" dirty="0"/>
              <a:t> </a:t>
            </a:r>
            <a:r>
              <a:rPr lang="en-GB" altLang="el-GR" sz="2400" dirty="0" err="1"/>
              <a:t>εντολή</a:t>
            </a:r>
            <a:r>
              <a:rPr lang="en-GB" altLang="el-GR" sz="2400" dirty="0"/>
              <a:t> </a:t>
            </a:r>
            <a:endParaRPr lang="en-GB" altLang="el-GR" sz="2400" dirty="0" smtClean="0"/>
          </a:p>
          <a:p>
            <a:pPr marL="0" indent="0">
              <a:buNone/>
            </a:pPr>
            <a:r>
              <a:rPr lang="en-GB" altLang="el-G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DELETE </a:t>
            </a:r>
            <a:r>
              <a:rPr lang="en-GB" alt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employee WHERE </a:t>
            </a:r>
            <a:r>
              <a:rPr lang="en-GB" altLang="el-GR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empno</a:t>
            </a:r>
            <a:r>
              <a:rPr lang="en-GB" alt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7985; </a:t>
            </a:r>
            <a:endParaRPr lang="en-GB" altLang="el-GR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altLang="el-GR" sz="2400" dirty="0" smtClean="0"/>
              <a:t>ο </a:t>
            </a:r>
            <a:r>
              <a:rPr lang="en-GB" altLang="el-GR" sz="2400" dirty="0"/>
              <a:t>π</a:t>
            </a:r>
            <a:r>
              <a:rPr lang="en-GB" altLang="el-GR" sz="2400" dirty="0" err="1"/>
              <a:t>ίν</a:t>
            </a:r>
            <a:r>
              <a:rPr lang="en-GB" altLang="el-GR" sz="2400" dirty="0"/>
              <a:t>ακας department γίνεται</a:t>
            </a:r>
          </a:p>
          <a:p>
            <a:pPr marL="0" indent="0">
              <a:buNone/>
            </a:pPr>
            <a:endParaRPr lang="el-GR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998611"/>
              </p:ext>
            </p:extLst>
          </p:nvPr>
        </p:nvGraphicFramePr>
        <p:xfrm>
          <a:off x="1187624" y="2636912"/>
          <a:ext cx="6624736" cy="324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2919"/>
                <a:gridCol w="2425700"/>
                <a:gridCol w="2946117"/>
              </a:tblGrid>
              <a:tr h="5543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dirty="0"/>
                        <a:t>DEPTNO</a:t>
                      </a:r>
                    </a:p>
                  </a:txBody>
                  <a:tcPr marL="85725" marR="85725" marT="28575" marB="28575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dirty="0"/>
                        <a:t>DNAME</a:t>
                      </a:r>
                    </a:p>
                  </a:txBody>
                  <a:tcPr marL="85725" marR="85725" marT="28575" marB="28575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/>
                        <a:t>NO_OF_EMPLOYEES</a:t>
                      </a:r>
                      <a:endParaRPr lang="el-GR" dirty="0"/>
                    </a:p>
                  </a:txBody>
                  <a:tcPr marL="0" marR="0" marT="0" marB="0" anchor="ctr">
                    <a:solidFill>
                      <a:srgbClr val="004B82"/>
                    </a:solidFill>
                  </a:tcPr>
                </a:tc>
              </a:tr>
              <a:tr h="5115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b="1" dirty="0">
                          <a:solidFill>
                            <a:srgbClr val="820000"/>
                          </a:solidFill>
                        </a:rPr>
                        <a:t>10</a:t>
                      </a: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b="1" dirty="0">
                          <a:solidFill>
                            <a:srgbClr val="820000"/>
                          </a:solidFill>
                        </a:rPr>
                        <a:t>ACCOUNTING</a:t>
                      </a: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b="1" dirty="0">
                          <a:solidFill>
                            <a:srgbClr val="820000"/>
                          </a:solidFill>
                        </a:rPr>
                        <a:t>    3</a:t>
                      </a:r>
                      <a:endParaRPr lang="el-GR" b="1" dirty="0">
                        <a:solidFill>
                          <a:srgbClr val="820000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5543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/>
                        <a:t>20</a:t>
                      </a: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/>
                        <a:t>RESEARCH</a:t>
                      </a: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    3</a:t>
                      </a:r>
                      <a:endParaRPr lang="el-GR"/>
                    </a:p>
                  </a:txBody>
                  <a:tcPr marL="0" marR="0" marT="0" marB="0" anchor="ctr"/>
                </a:tc>
              </a:tr>
              <a:tr h="5543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/>
                        <a:t>30</a:t>
                      </a: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/>
                        <a:t>SALES</a:t>
                      </a: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    2</a:t>
                      </a:r>
                      <a:endParaRPr lang="el-GR"/>
                    </a:p>
                  </a:txBody>
                  <a:tcPr marL="0" marR="0" marT="0" marB="0" anchor="ctr"/>
                </a:tc>
              </a:tr>
              <a:tr h="5115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/>
                        <a:t>40</a:t>
                      </a: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/>
                        <a:t>OPERATIONS</a:t>
                      </a: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    -</a:t>
                      </a:r>
                      <a:endParaRPr lang="el-GR"/>
                    </a:p>
                  </a:txBody>
                  <a:tcPr marL="0" marR="0" marT="0" marB="0" anchor="ctr"/>
                </a:tc>
              </a:tr>
              <a:tr h="5543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70</a:t>
                      </a:r>
                      <a:endParaRPr lang="el-GR"/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PAYROLL</a:t>
                      </a:r>
                      <a:endParaRPr lang="el-GR"/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/>
                        <a:t>    -</a:t>
                      </a:r>
                      <a:endParaRPr lang="el-GR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13649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l-GR" sz="3200" dirty="0" smtClean="0"/>
              <a:t>Trigger π</a:t>
            </a:r>
            <a:r>
              <a:rPr lang="en-GB" altLang="el-GR" sz="3200" dirty="0" err="1" smtClean="0"/>
              <a:t>ου</a:t>
            </a:r>
            <a:r>
              <a:rPr lang="en-GB" altLang="el-GR" sz="3200" dirty="0" smtClean="0"/>
              <a:t> α</a:t>
            </a:r>
            <a:r>
              <a:rPr lang="en-GB" altLang="el-GR" sz="3200" dirty="0" err="1" smtClean="0"/>
              <a:t>φυ</a:t>
            </a:r>
            <a:r>
              <a:rPr lang="en-GB" altLang="el-GR" sz="3200" dirty="0" smtClean="0"/>
              <a:t>πνίζεται από το γεγονός </a:t>
            </a:r>
            <a:endParaRPr lang="en-GB" altLang="el-GR" sz="3200" b="1" dirty="0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3000"/>
              </a:lnSpc>
              <a:spcBef>
                <a:spcPts val="600"/>
              </a:spcBef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2400" b="1" dirty="0">
                <a:solidFill>
                  <a:srgbClr val="820000"/>
                </a:solidFill>
              </a:rPr>
              <a:t>AFTER UPDATE ON employee</a:t>
            </a:r>
            <a:endParaRPr lang="en-GB" altLang="el-GR" sz="2400" b="1" dirty="0" smtClean="0">
              <a:solidFill>
                <a:srgbClr val="820000"/>
              </a:solidFill>
              <a:cs typeface="Courier New" panose="02070309020205020404" pitchFamily="49" charset="0"/>
            </a:endParaRPr>
          </a:p>
          <a:p>
            <a:pPr>
              <a:lnSpc>
                <a:spcPct val="93000"/>
              </a:lnSpc>
              <a:spcBef>
                <a:spcPts val="600"/>
              </a:spcBef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3000"/>
              </a:lnSpc>
              <a:spcBef>
                <a:spcPts val="600"/>
              </a:spcBef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CREATE OR REPLACE TRIGGER </a:t>
            </a:r>
            <a:r>
              <a:rPr lang="en-GB" altLang="el-GR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emp_update</a:t>
            </a:r>
            <a:endParaRPr lang="en-GB" altLang="el-GR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600"/>
              </a:spcBef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AFTER UPDATE ON employee</a:t>
            </a:r>
          </a:p>
          <a:p>
            <a:pPr>
              <a:spcBef>
                <a:spcPts val="600"/>
              </a:spcBef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EACH ROW</a:t>
            </a:r>
          </a:p>
          <a:p>
            <a:pPr>
              <a:spcBef>
                <a:spcPts val="600"/>
              </a:spcBef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</a:p>
          <a:p>
            <a:pPr>
              <a:spcBef>
                <a:spcPts val="600"/>
              </a:spcBef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UPDATE department</a:t>
            </a:r>
          </a:p>
          <a:p>
            <a:pPr>
              <a:spcBef>
                <a:spcPts val="500"/>
              </a:spcBef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SET </a:t>
            </a:r>
            <a:r>
              <a:rPr lang="en-GB" altLang="el-GR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no_of_employees</a:t>
            </a: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NVL(</a:t>
            </a:r>
            <a:r>
              <a:rPr lang="en-GB" altLang="el-GR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no_of_employees</a:t>
            </a: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0) + 1</a:t>
            </a:r>
          </a:p>
          <a:p>
            <a:pPr>
              <a:spcBef>
                <a:spcPts val="600"/>
              </a:spcBef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WHERE  </a:t>
            </a:r>
            <a:r>
              <a:rPr lang="en-GB" altLang="el-GR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:</a:t>
            </a:r>
            <a:r>
              <a:rPr lang="en-GB" altLang="el-GR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NEW.deptno</a:t>
            </a: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spcBef>
                <a:spcPts val="600"/>
              </a:spcBef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UPDATE department</a:t>
            </a:r>
          </a:p>
          <a:p>
            <a:pPr>
              <a:spcBef>
                <a:spcPts val="600"/>
              </a:spcBef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SET </a:t>
            </a:r>
            <a:r>
              <a:rPr lang="en-GB" altLang="el-GR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no_of_employees</a:t>
            </a: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GB" altLang="el-GR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no_of_employees</a:t>
            </a: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- 1</a:t>
            </a:r>
          </a:p>
          <a:p>
            <a:pPr>
              <a:spcBef>
                <a:spcPts val="600"/>
              </a:spcBef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WHERE  </a:t>
            </a:r>
            <a:r>
              <a:rPr lang="en-GB" altLang="el-GR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:</a:t>
            </a:r>
            <a:r>
              <a:rPr lang="en-GB" altLang="el-GR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OLD.deptno</a:t>
            </a: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spcBef>
                <a:spcPts val="600"/>
              </a:spcBef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END;</a:t>
            </a:r>
          </a:p>
          <a:p>
            <a:pPr>
              <a:spcBef>
                <a:spcPts val="600"/>
              </a:spcBef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pPr>
              <a:spcBef>
                <a:spcPts val="600"/>
              </a:spcBef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l-GR" sz="2400" b="1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55738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UPDATE employee</a:t>
            </a:r>
            <a:br>
              <a:rPr lang="en-GB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SET </a:t>
            </a:r>
            <a:r>
              <a:rPr lang="en-GB" altLang="el-G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GB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 10</a:t>
            </a:r>
            <a:br>
              <a:rPr lang="en-GB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GB" altLang="el-G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empno</a:t>
            </a:r>
            <a:r>
              <a:rPr lang="en-GB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=20;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323643"/>
              </p:ext>
            </p:extLst>
          </p:nvPr>
        </p:nvGraphicFramePr>
        <p:xfrm>
          <a:off x="779145" y="2492896"/>
          <a:ext cx="7585710" cy="3024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9095"/>
                <a:gridCol w="2425700"/>
                <a:gridCol w="3510915"/>
              </a:tblGrid>
              <a:tr h="5173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dirty="0"/>
                        <a:t>DEPTNO</a:t>
                      </a:r>
                    </a:p>
                  </a:txBody>
                  <a:tcPr marL="85725" marR="85725" marT="28575" marB="28575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dirty="0"/>
                        <a:t>DNAME</a:t>
                      </a:r>
                    </a:p>
                  </a:txBody>
                  <a:tcPr marL="85725" marR="85725" marT="28575" marB="28575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/>
                        <a:t>NO_OF_EMPLOYEES</a:t>
                      </a:r>
                      <a:endParaRPr lang="el-GR" dirty="0"/>
                    </a:p>
                  </a:txBody>
                  <a:tcPr marL="0" marR="0" marT="0" marB="0" anchor="ctr">
                    <a:solidFill>
                      <a:srgbClr val="004B82"/>
                    </a:solidFill>
                  </a:tcPr>
                </a:tc>
              </a:tr>
              <a:tr h="4774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b="1" dirty="0">
                          <a:solidFill>
                            <a:srgbClr val="820000"/>
                          </a:solidFill>
                        </a:rPr>
                        <a:t>10</a:t>
                      </a: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b="1" dirty="0">
                          <a:solidFill>
                            <a:srgbClr val="820000"/>
                          </a:solidFill>
                        </a:rPr>
                        <a:t>ACCOUNTING</a:t>
                      </a: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b="1" dirty="0">
                          <a:solidFill>
                            <a:srgbClr val="820000"/>
                          </a:solidFill>
                        </a:rPr>
                        <a:t>    6</a:t>
                      </a:r>
                      <a:endParaRPr lang="el-GR" b="1" dirty="0">
                        <a:solidFill>
                          <a:srgbClr val="820000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5173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/>
                        <a:t>20</a:t>
                      </a: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dirty="0"/>
                        <a:t>RESEARCH</a:t>
                      </a: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    -</a:t>
                      </a:r>
                      <a:endParaRPr lang="el-GR"/>
                    </a:p>
                  </a:txBody>
                  <a:tcPr marL="0" marR="0" marT="0" marB="0" anchor="ctr"/>
                </a:tc>
              </a:tr>
              <a:tr h="5173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/>
                        <a:t>30</a:t>
                      </a: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/>
                        <a:t>SALES</a:t>
                      </a: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    2</a:t>
                      </a:r>
                      <a:endParaRPr lang="el-GR"/>
                    </a:p>
                  </a:txBody>
                  <a:tcPr marL="0" marR="0" marT="0" marB="0" anchor="ctr"/>
                </a:tc>
              </a:tr>
              <a:tr h="4774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/>
                        <a:t>40</a:t>
                      </a: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/>
                        <a:t>OPERATIONS</a:t>
                      </a: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    -</a:t>
                      </a:r>
                      <a:endParaRPr lang="el-GR"/>
                    </a:p>
                  </a:txBody>
                  <a:tcPr marL="0" marR="0" marT="0" marB="0" anchor="ctr"/>
                </a:tc>
              </a:tr>
              <a:tr h="5173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70</a:t>
                      </a:r>
                      <a:endParaRPr lang="el-GR"/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PAYROLL</a:t>
                      </a:r>
                      <a:endParaRPr lang="el-GR"/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/>
                        <a:t>    -</a:t>
                      </a:r>
                      <a:endParaRPr lang="el-GR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01657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l-GR" dirty="0" smtClean="0"/>
              <a:t>/* see triggers */</a:t>
            </a:r>
            <a:r>
              <a:rPr lang="en-GB" altLang="el-GR" b="1" dirty="0" smtClean="0"/>
              <a:t/>
            </a:r>
            <a:br>
              <a:rPr lang="en-GB" altLang="el-GR" b="1" dirty="0" smtClean="0"/>
            </a:br>
            <a:r>
              <a:rPr lang="en-GB" altLang="el-GR" b="1" dirty="0" smtClean="0"/>
              <a:t>DESCRIBE USER_TRIGGERS;</a:t>
            </a:r>
          </a:p>
        </p:txBody>
      </p:sp>
      <p:sp>
        <p:nvSpPr>
          <p:cNvPr id="4" name="Rectangle 3"/>
          <p:cNvSpPr/>
          <p:nvPr/>
        </p:nvSpPr>
        <p:spPr>
          <a:xfrm>
            <a:off x="26465" y="1844824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Name                                                  Null?    Type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----------------------------------------------------- -------- ----------------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TRIGGER_NAME                                                   VARCHAR2(30)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TRIGGER_TYPE                                                   VARCHAR2(16)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TRIGGERING_EVENT                                               VARCHAR2(75)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TABLE_OWNER                                                    VARCHAR2(30)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BASE_OBJECT_TYPE                                               VARCHAR2(16)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TABLE_NAME                                                     VARCHAR2(30)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COLUMN_NAME                                                    VARCHAR2(4000)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REFERENCING_NAMES                                              VARCHAR2(128)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WHEN_CLAUSE                                                    VARCHAR2(4000)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STATUS                                                         VARCHAR2(8)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DESCRIPTION                                                    VARCHAR2(4000)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ACTION_TYPE                                                    VARCHAR2(11)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TRIGGER_BODY                                                   LONG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50189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GB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TRIGGER_NAME, TRIGGERING_EVENT, TRIGGER_TYPE</a:t>
            </a:r>
            <a:br>
              <a:rPr lang="en-GB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FROM USER_TRIGGERS</a:t>
            </a:r>
            <a:br>
              <a:rPr lang="en-GB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WHERE TABLE_NAME= 'EMPLOYEE'</a:t>
            </a:r>
            <a:br>
              <a:rPr lang="en-GB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ORDER BY TRIGGER_NAME;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3028" y="2710626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TRIGGER_NAME    TRIGGERING_EVENT      TRIGGER_TYPE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EMP_DELETE      DELETE                AFTER EACH ROW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EMP_INSERT      INSERT                AFTER EACH ROW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EMP_UPDATE      UPDATE                AFTER EACH ROW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93531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l-GR" smtClean="0"/>
              <a:t>/* Drop all the database objects */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3000"/>
              </a:lnSpc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DROP TRIGGER </a:t>
            </a:r>
            <a:r>
              <a:rPr lang="en-GB" altLang="el-GR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dept_insert_update</a:t>
            </a:r>
            <a:r>
              <a:rPr lang="en-GB" altLang="el-GR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Trigger dropped.</a:t>
            </a:r>
          </a:p>
          <a:p>
            <a:pPr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DROP TRIGGER </a:t>
            </a:r>
            <a:r>
              <a:rPr lang="en-GB" altLang="el-GR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emp_insert</a:t>
            </a:r>
            <a:r>
              <a:rPr lang="en-GB" altLang="el-GR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pPr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Trigger dropped.</a:t>
            </a:r>
          </a:p>
          <a:p>
            <a:pPr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DROP TRIGGER </a:t>
            </a:r>
            <a:r>
              <a:rPr lang="en-GB" altLang="el-GR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emp_delete</a:t>
            </a:r>
            <a:r>
              <a:rPr lang="en-GB" altLang="el-GR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Trigger dropped.</a:t>
            </a:r>
          </a:p>
          <a:p>
            <a:pPr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DROP TRIGGER </a:t>
            </a:r>
            <a:r>
              <a:rPr lang="en-GB" altLang="el-GR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emp_update</a:t>
            </a:r>
            <a:r>
              <a:rPr lang="en-GB" altLang="el-GR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pPr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Trigger dropped.</a:t>
            </a:r>
          </a:p>
          <a:p>
            <a:pPr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DROP TABLE employee;</a:t>
            </a:r>
          </a:p>
          <a:p>
            <a:pPr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Table dropped.</a:t>
            </a:r>
          </a:p>
          <a:p>
            <a:pPr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DROP TABLE department;</a:t>
            </a:r>
          </a:p>
          <a:p>
            <a:pPr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Table dropped.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89451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500"/>
              </a:spcBef>
              <a:buClr>
                <a:srgbClr val="000000"/>
              </a:buClr>
              <a:buSzPct val="75000"/>
              <a:buFont typeface="Monotype Sorts" charset="2"/>
              <a:buNone/>
            </a:pPr>
            <a:r>
              <a:rPr lang="en-GB" altLang="el-GR" sz="2400" b="1" dirty="0" err="1"/>
              <a:t>Πως</a:t>
            </a:r>
            <a:r>
              <a:rPr lang="en-GB" altLang="el-GR" sz="2400" b="1" dirty="0"/>
              <a:t> β</a:t>
            </a:r>
            <a:r>
              <a:rPr lang="en-GB" altLang="el-GR" sz="2400" b="1" dirty="0" err="1"/>
              <a:t>λέ</a:t>
            </a:r>
            <a:r>
              <a:rPr lang="en-GB" altLang="el-GR" sz="2400" b="1" dirty="0"/>
              <a:t>πουμε τα λάθη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75000"/>
              <a:buFont typeface="Monotype Sorts" charset="2"/>
              <a:buNone/>
            </a:pPr>
            <a:r>
              <a:rPr lang="en-GB" alt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SHOW ERRORS TRIGGER </a:t>
            </a:r>
            <a:r>
              <a:rPr lang="en-GB" altLang="el-GR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emp_insert</a:t>
            </a:r>
            <a:r>
              <a:rPr lang="en-GB" alt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75000"/>
              <a:buFont typeface="Monotype Sorts" charset="2"/>
              <a:buNone/>
            </a:pPr>
            <a:endParaRPr lang="en-GB" altLang="el-GR" sz="2400" b="1" dirty="0"/>
          </a:p>
          <a:p>
            <a:pPr>
              <a:spcBef>
                <a:spcPts val="500"/>
              </a:spcBef>
              <a:buClr>
                <a:srgbClr val="000000"/>
              </a:buClr>
              <a:buSzPct val="75000"/>
              <a:buFont typeface="Monotype Sorts" charset="2"/>
              <a:buNone/>
            </a:pPr>
            <a:r>
              <a:rPr lang="en-GB" altLang="el-GR" sz="2400" b="1" dirty="0" err="1"/>
              <a:t>Ενεργο</a:t>
            </a:r>
            <a:r>
              <a:rPr lang="en-GB" altLang="el-GR" sz="2400" b="1" dirty="0"/>
              <a:t>ποίηση / απενεργοποίηση ενός trigger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75000"/>
              <a:buFont typeface="Monotype Sorts" charset="2"/>
              <a:buNone/>
            </a:pPr>
            <a:r>
              <a:rPr lang="en-GB" altLang="el-GR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ALTER TRIGGER </a:t>
            </a:r>
            <a:r>
              <a:rPr lang="en-GB" altLang="el-GR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emp_insert</a:t>
            </a:r>
            <a:r>
              <a:rPr lang="en-GB" altLang="el-GR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DISABLE;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75000"/>
              <a:buFont typeface="Monotype Sorts" charset="2"/>
              <a:buNone/>
            </a:pPr>
            <a:r>
              <a:rPr lang="en-GB" alt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ALTER TRIGGER </a:t>
            </a:r>
            <a:r>
              <a:rPr lang="en-GB" altLang="el-GR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emp_insert</a:t>
            </a:r>
            <a:r>
              <a:rPr lang="en-GB" alt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ENABLE;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75000"/>
              <a:buFont typeface="Monotype Sorts" charset="2"/>
              <a:buNone/>
            </a:pPr>
            <a:r>
              <a:rPr lang="en-GB" alt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ALTER TABLE </a:t>
            </a:r>
            <a:r>
              <a:rPr lang="en-GB" altLang="el-GR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my_emp</a:t>
            </a:r>
            <a:r>
              <a:rPr lang="en-GB" alt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DISABLE ALL TRIGGERS;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75000"/>
              <a:buFont typeface="Monotype Sorts" charset="2"/>
              <a:buNone/>
            </a:pPr>
            <a:r>
              <a:rPr lang="en-GB" alt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ALTER TRIGGER </a:t>
            </a:r>
            <a:r>
              <a:rPr lang="en-GB" altLang="el-GR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emp_insert</a:t>
            </a:r>
            <a:r>
              <a:rPr lang="en-GB" alt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COMPILE;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75000"/>
              <a:buFont typeface="Monotype Sorts" charset="2"/>
              <a:buNone/>
            </a:pPr>
            <a:r>
              <a:rPr lang="en-GB" alt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DROP TRIGGER </a:t>
            </a:r>
            <a:r>
              <a:rPr lang="en-GB" altLang="el-GR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emp_insert</a:t>
            </a:r>
            <a:r>
              <a:rPr lang="en-GB" alt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99302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93000"/>
              </a:lnSpc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l-GR" sz="3200" b="1" dirty="0" err="1" smtClean="0">
                <a:latin typeface="+mn-lt"/>
                <a:cs typeface="Arial" charset="0"/>
              </a:rPr>
              <a:t>Έστω</a:t>
            </a:r>
            <a:r>
              <a:rPr lang="en-GB" altLang="el-GR" sz="3200" b="1" dirty="0" smtClean="0">
                <a:latin typeface="+mn-lt"/>
                <a:cs typeface="Arial" charset="0"/>
              </a:rPr>
              <a:t> απ</a:t>
            </a:r>
            <a:r>
              <a:rPr lang="en-GB" altLang="el-GR" sz="3200" b="1" dirty="0" err="1" smtClean="0">
                <a:latin typeface="+mn-lt"/>
                <a:cs typeface="Arial" charset="0"/>
              </a:rPr>
              <a:t>λο</a:t>
            </a:r>
            <a:r>
              <a:rPr lang="en-GB" altLang="el-GR" sz="3200" b="1" dirty="0" smtClean="0">
                <a:latin typeface="+mn-lt"/>
                <a:cs typeface="Arial" charset="0"/>
              </a:rPr>
              <a:t>ποιημένο σύστημα διαχείρισης στοιχείων προσωπικού </a:t>
            </a:r>
            <a:endParaRPr lang="en-GB" altLang="el-GR" sz="3200" b="1" dirty="0" smtClean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l-GR" sz="2000" dirty="0" err="1">
                <a:cs typeface="Arial" charset="0"/>
              </a:rPr>
              <a:t>Οι</a:t>
            </a:r>
            <a:r>
              <a:rPr lang="en-GB" altLang="el-GR" sz="2000" dirty="0">
                <a:cs typeface="Arial" charset="0"/>
              </a:rPr>
              <a:t> π</a:t>
            </a:r>
            <a:r>
              <a:rPr lang="en-GB" altLang="el-GR" sz="2000" dirty="0" err="1">
                <a:cs typeface="Arial" charset="0"/>
              </a:rPr>
              <a:t>ίν</a:t>
            </a:r>
            <a:r>
              <a:rPr lang="en-GB" altLang="el-GR" sz="2000" dirty="0">
                <a:cs typeface="Arial" charset="0"/>
              </a:rPr>
              <a:t>ακες emp, dept παρατίθενται με ενδεικτικό δείγμα δεδομένων</a:t>
            </a:r>
            <a:r>
              <a:rPr lang="en-GB" altLang="el-GR" sz="2000" dirty="0"/>
              <a:t> </a:t>
            </a:r>
            <a:endParaRPr lang="el-GR" sz="2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174847"/>
              </p:ext>
            </p:extLst>
          </p:nvPr>
        </p:nvGraphicFramePr>
        <p:xfrm>
          <a:off x="179512" y="1700808"/>
          <a:ext cx="8784976" cy="4777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8122"/>
                <a:gridCol w="1098122"/>
                <a:gridCol w="1098122"/>
                <a:gridCol w="1098122"/>
                <a:gridCol w="1098122"/>
                <a:gridCol w="1098122"/>
                <a:gridCol w="1098122"/>
                <a:gridCol w="109812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EMPNO</a:t>
                      </a:r>
                      <a:endParaRPr lang="el-GR" sz="1600" dirty="0"/>
                    </a:p>
                  </a:txBody>
                  <a:tcPr marL="57785" marR="57785" marT="19050" marB="19050" anchor="b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ENAME</a:t>
                      </a:r>
                      <a:endParaRPr lang="el-GR" sz="1600" dirty="0"/>
                    </a:p>
                  </a:txBody>
                  <a:tcPr marL="57785" marR="57785" marT="19050" marB="19050" anchor="b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JOB</a:t>
                      </a:r>
                      <a:endParaRPr lang="el-GR" sz="1600" dirty="0"/>
                    </a:p>
                  </a:txBody>
                  <a:tcPr marL="57785" marR="57785" marT="19050" marB="19050" anchor="b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MGR</a:t>
                      </a:r>
                      <a:endParaRPr lang="el-GR" sz="1600" dirty="0"/>
                    </a:p>
                  </a:txBody>
                  <a:tcPr marL="57785" marR="57785" marT="19050" marB="19050" anchor="b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HIREDATE</a:t>
                      </a:r>
                      <a:endParaRPr lang="el-GR" sz="1600" dirty="0"/>
                    </a:p>
                  </a:txBody>
                  <a:tcPr marL="57785" marR="57785" marT="19050" marB="19050" anchor="b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SAL</a:t>
                      </a:r>
                      <a:endParaRPr lang="el-GR" sz="1600" dirty="0"/>
                    </a:p>
                  </a:txBody>
                  <a:tcPr marL="57785" marR="57785" marT="19050" marB="19050" anchor="b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COMM</a:t>
                      </a:r>
                      <a:endParaRPr lang="el-GR" sz="1600" dirty="0"/>
                    </a:p>
                  </a:txBody>
                  <a:tcPr marL="57785" marR="57785" marT="19050" marB="19050" anchor="b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DEPTNO</a:t>
                      </a:r>
                      <a:endParaRPr lang="el-GR" sz="1600" dirty="0"/>
                    </a:p>
                  </a:txBody>
                  <a:tcPr marL="57785" marR="57785" marT="19050" marB="19050" anchor="b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7369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SMITH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CLERK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7902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17/12/80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800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- 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20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7499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ALLEN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SALESMAN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7698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20/02/81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1600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300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30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7521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WARD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SALESMAN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7698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22/02/81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1250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500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30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7566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JONES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MANAGER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7839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02/04/81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2975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- 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20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7654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MARTIN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SALESMAN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7698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28/10/81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1250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1400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30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7698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BLAKE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MANAGER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7839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01/05/81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2850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- 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30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7782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CLARK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MANAGER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7839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09/06/81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2450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- 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10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7788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SCOTT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ANALYST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7566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19/04/87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3000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- 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20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7839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KING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PRESIDENT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- 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17/11/81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5000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- 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10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7844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TURNER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SALESMAN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7698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08/10/81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1500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0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30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7876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ADAMS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CLERK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7788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23/05/87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1100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- 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20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7900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JAMES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CLERK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7698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03/12/81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950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- 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30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7902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FORD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ANALYST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7566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03/12/81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3000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- 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20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7934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MILLER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CLERK</a:t>
                      </a:r>
                      <a:endParaRPr lang="el-GR" sz="1600" dirty="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7782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23/01/82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1300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- </a:t>
                      </a:r>
                      <a:endParaRPr lang="el-GR" sz="1600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10</a:t>
                      </a:r>
                      <a:endParaRPr lang="el-GR" sz="1600" dirty="0"/>
                    </a:p>
                  </a:txBody>
                  <a:tcPr marL="57785" marR="57785" marT="19050" marB="19050" anchor="ctr"/>
                </a:tc>
              </a:tr>
            </a:tbl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75155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Χρήστος </a:t>
            </a:r>
            <a:r>
              <a:rPr lang="el-GR" sz="2000" dirty="0" err="1"/>
              <a:t>Σκουρλάς</a:t>
            </a:r>
            <a:r>
              <a:rPr lang="el-GR" sz="2000" dirty="0"/>
              <a:t> 2014. Χρήστος </a:t>
            </a:r>
            <a:r>
              <a:rPr lang="el-GR" sz="2000" dirty="0" err="1"/>
              <a:t>Σκουρλάς</a:t>
            </a:r>
            <a:r>
              <a:rPr lang="el-GR" sz="2000" dirty="0"/>
              <a:t>. «Βάσεις Δεδομένων </a:t>
            </a:r>
            <a:r>
              <a:rPr lang="en-US" sz="2000" dirty="0"/>
              <a:t>II (</a:t>
            </a:r>
            <a:r>
              <a:rPr lang="el-GR" sz="2000" dirty="0"/>
              <a:t>Θ). Ενότητα 4: Εισαγωγή στον προγραμματισμό με χρήση </a:t>
            </a:r>
            <a:r>
              <a:rPr lang="el-GR" sz="2000" dirty="0" err="1"/>
              <a:t>triggers</a:t>
            </a:r>
            <a:r>
              <a:rPr lang="el-GR" sz="2000" dirty="0"/>
              <a:t>. Χρήση τεχνολογίας </a:t>
            </a:r>
            <a:r>
              <a:rPr lang="el-GR" sz="2000" dirty="0" smtClean="0"/>
              <a:t>PL/SQL».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109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74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l-GR" altLang="el-GR" smtClean="0"/>
              <a:t>Πίνακας </a:t>
            </a:r>
            <a:r>
              <a:rPr lang="en-US" altLang="el-GR" smtClean="0"/>
              <a:t>Dept</a:t>
            </a:r>
            <a:endParaRPr lang="el-GR" altLang="el-GR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933527"/>
              </p:ext>
            </p:extLst>
          </p:nvPr>
        </p:nvGraphicFramePr>
        <p:xfrm>
          <a:off x="1367644" y="2132856"/>
          <a:ext cx="6408712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2160240"/>
                <a:gridCol w="201622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DEPTNO</a:t>
                      </a:r>
                      <a:endParaRPr lang="el-GR" dirty="0"/>
                    </a:p>
                  </a:txBody>
                  <a:tcPr marL="57785" marR="57785" marT="19050" marB="19050" anchor="b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DNAME</a:t>
                      </a:r>
                      <a:endParaRPr lang="el-GR" dirty="0"/>
                    </a:p>
                  </a:txBody>
                  <a:tcPr marL="57785" marR="57785" marT="19050" marB="19050" anchor="b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LOC</a:t>
                      </a:r>
                      <a:endParaRPr lang="el-GR" dirty="0"/>
                    </a:p>
                  </a:txBody>
                  <a:tcPr marL="57785" marR="57785" marT="19050" marB="19050" anchor="b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10</a:t>
                      </a:r>
                      <a:endParaRPr lang="el-GR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ACCOUNTING</a:t>
                      </a:r>
                      <a:endParaRPr lang="el-GR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NEW YORK</a:t>
                      </a:r>
                      <a:endParaRPr lang="el-GR"/>
                    </a:p>
                  </a:txBody>
                  <a:tcPr marL="57785" marR="57785" marT="19050" marB="1905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20</a:t>
                      </a:r>
                      <a:endParaRPr lang="el-GR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RESEARCH</a:t>
                      </a:r>
                      <a:endParaRPr lang="el-GR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DALLAS</a:t>
                      </a:r>
                      <a:endParaRPr lang="el-GR"/>
                    </a:p>
                  </a:txBody>
                  <a:tcPr marL="57785" marR="57785" marT="19050" marB="1905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30</a:t>
                      </a:r>
                      <a:endParaRPr lang="el-GR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SALES</a:t>
                      </a:r>
                      <a:endParaRPr lang="el-GR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CHICAGO</a:t>
                      </a:r>
                      <a:endParaRPr lang="el-GR"/>
                    </a:p>
                  </a:txBody>
                  <a:tcPr marL="57785" marR="57785" marT="19050" marB="1905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40</a:t>
                      </a:r>
                      <a:endParaRPr lang="el-GR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OPERATIONS</a:t>
                      </a:r>
                      <a:endParaRPr lang="el-GR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BOSTON</a:t>
                      </a:r>
                      <a:endParaRPr lang="el-GR" dirty="0"/>
                    </a:p>
                  </a:txBody>
                  <a:tcPr marL="57785" marR="57785" marT="19050" marB="19050" anchor="ctr"/>
                </a:tc>
              </a:tr>
            </a:tbl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41692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smtClean="0"/>
              <a:t>Δημιουργία πινάκων που βασίζεται σε υπάρχοντες πίνακες</a:t>
            </a:r>
          </a:p>
        </p:txBody>
      </p:sp>
      <p:sp>
        <p:nvSpPr>
          <p:cNvPr id="20483" name="2 - Υπότιτλος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>
            <a:normAutofit/>
          </a:bodyPr>
          <a:lstStyle/>
          <a:p>
            <a:pPr algn="l"/>
            <a:r>
              <a:rPr lang="el-GR" altLang="el-GR" sz="2400" dirty="0" smtClean="0"/>
              <a:t>Η δημιουργία των πινάκων </a:t>
            </a:r>
            <a:r>
              <a:rPr lang="en-US" altLang="el-GR" sz="2400" dirty="0" smtClean="0"/>
              <a:t>Employee, Department</a:t>
            </a:r>
            <a:r>
              <a:rPr lang="el-GR" altLang="el-GR" sz="2400" dirty="0" smtClean="0"/>
              <a:t>, στη συνέχεια,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γίνεται για να κατανοήσουμε με κάποια παραδείγματα τη χρησιμότητα των </a:t>
            </a:r>
            <a:r>
              <a:rPr lang="en-US" altLang="el-GR" sz="2400" dirty="0" smtClean="0"/>
              <a:t>triggers. </a:t>
            </a:r>
            <a:endParaRPr lang="el-GR" altLang="el-GR" sz="2400" dirty="0" smtClean="0"/>
          </a:p>
          <a:p>
            <a:pPr algn="l"/>
            <a:r>
              <a:rPr lang="el-GR" altLang="el-GR" sz="2400" dirty="0" smtClean="0"/>
              <a:t>Μεταξύ άλλων θα κατασκευάσουμε </a:t>
            </a:r>
            <a:r>
              <a:rPr lang="en-US" altLang="el-GR" sz="2400" dirty="0" smtClean="0"/>
              <a:t>trigger </a:t>
            </a:r>
            <a:r>
              <a:rPr lang="el-GR" altLang="el-GR" sz="2400" dirty="0" smtClean="0"/>
              <a:t>που ενεργοποιείται όταν εισάγουμε γραμμές στον πίνακα </a:t>
            </a:r>
            <a:r>
              <a:rPr lang="en-US" altLang="el-GR" sz="2400" dirty="0" smtClean="0"/>
              <a:t>Employee </a:t>
            </a:r>
            <a:r>
              <a:rPr lang="el-GR" altLang="el-GR" sz="2400" dirty="0" smtClean="0"/>
              <a:t>και αναλαμβάνει την αυτόματη ενημέρωση της τιμής μιας στήλης του πίνακα </a:t>
            </a:r>
            <a:r>
              <a:rPr lang="en-US" altLang="el-GR" sz="2400" dirty="0" smtClean="0"/>
              <a:t>Department</a:t>
            </a:r>
            <a:r>
              <a:rPr lang="el-GR" altLang="el-GR" sz="2400" dirty="0" smtClean="0"/>
              <a:t>.</a:t>
            </a:r>
            <a:r>
              <a:rPr lang="en-US" altLang="el-GR" sz="2400" dirty="0" smtClean="0"/>
              <a:t> </a:t>
            </a:r>
            <a:endParaRPr lang="el-GR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732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l-GR" sz="2800" dirty="0" smtClean="0">
                <a:latin typeface="+mn-lt"/>
              </a:rPr>
              <a:t>Κατα</a:t>
            </a:r>
            <a:r>
              <a:rPr lang="en-GB" altLang="el-GR" sz="2800" dirty="0" err="1" smtClean="0">
                <a:latin typeface="+mn-lt"/>
              </a:rPr>
              <a:t>σκευάζουμε</a:t>
            </a:r>
            <a:r>
              <a:rPr lang="en-GB" altLang="el-GR" sz="2800" dirty="0" smtClean="0">
                <a:latin typeface="+mn-lt"/>
              </a:rPr>
              <a:t> α</a:t>
            </a:r>
            <a:r>
              <a:rPr lang="en-GB" altLang="el-GR" sz="2800" dirty="0" err="1" smtClean="0">
                <a:latin typeface="+mn-lt"/>
              </a:rPr>
              <a:t>ρχικά</a:t>
            </a:r>
            <a:r>
              <a:rPr lang="en-GB" altLang="el-GR" sz="2800" dirty="0" smtClean="0">
                <a:latin typeface="+mn-lt"/>
              </a:rPr>
              <a:t> </a:t>
            </a:r>
            <a:r>
              <a:rPr lang="en-GB" altLang="el-GR" sz="2800" dirty="0" err="1" smtClean="0">
                <a:latin typeface="+mn-lt"/>
              </a:rPr>
              <a:t>τους</a:t>
            </a:r>
            <a:r>
              <a:rPr lang="en-GB" altLang="el-GR" sz="2800" dirty="0" smtClean="0">
                <a:latin typeface="+mn-lt"/>
              </a:rPr>
              <a:t> π</a:t>
            </a:r>
            <a:r>
              <a:rPr lang="en-GB" altLang="el-GR" sz="2800" dirty="0" err="1" smtClean="0">
                <a:latin typeface="+mn-lt"/>
              </a:rPr>
              <a:t>ίν</a:t>
            </a:r>
            <a:r>
              <a:rPr lang="en-GB" altLang="el-GR" sz="2800" dirty="0" smtClean="0">
                <a:latin typeface="+mn-lt"/>
              </a:rPr>
              <a:t>ακες  employee, department βασιζόμενοι </a:t>
            </a:r>
            <a:r>
              <a:rPr lang="el-GR" altLang="el-GR" sz="2800" dirty="0" smtClean="0">
                <a:latin typeface="+mn-lt"/>
              </a:rPr>
              <a:t>στη δομή των πινάκων</a:t>
            </a:r>
            <a:r>
              <a:rPr lang="en-GB" altLang="el-GR" sz="2800" dirty="0" smtClean="0">
                <a:latin typeface="+mn-lt"/>
              </a:rPr>
              <a:t> </a:t>
            </a:r>
            <a:r>
              <a:rPr lang="en-GB" altLang="el-GR" sz="2800" b="1" dirty="0" err="1" smtClean="0">
                <a:solidFill>
                  <a:srgbClr val="820000"/>
                </a:solidFill>
                <a:latin typeface="+mn-lt"/>
                <a:cs typeface="Arial" charset="0"/>
              </a:rPr>
              <a:t>emp</a:t>
            </a:r>
            <a:r>
              <a:rPr lang="en-GB" altLang="el-GR" sz="2800" b="1" dirty="0" smtClean="0">
                <a:solidFill>
                  <a:srgbClr val="820000"/>
                </a:solidFill>
                <a:latin typeface="+mn-lt"/>
                <a:cs typeface="Arial" charset="0"/>
              </a:rPr>
              <a:t>, </a:t>
            </a:r>
            <a:r>
              <a:rPr lang="en-GB" altLang="el-GR" sz="2800" b="1" dirty="0" err="1" smtClean="0">
                <a:solidFill>
                  <a:srgbClr val="820000"/>
                </a:solidFill>
                <a:latin typeface="+mn-lt"/>
                <a:cs typeface="Arial" charset="0"/>
              </a:rPr>
              <a:t>dept</a:t>
            </a:r>
            <a:endParaRPr lang="en-GB" altLang="el-GR" sz="2800" b="1" dirty="0" smtClean="0">
              <a:solidFill>
                <a:srgbClr val="820000"/>
              </a:solidFill>
              <a:latin typeface="+mn-lt"/>
              <a:cs typeface="Arial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/>
          <a:lstStyle/>
          <a:p>
            <a:pPr>
              <a:lnSpc>
                <a:spcPct val="93000"/>
              </a:lnSpc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CREATE TABLE employee(</a:t>
            </a:r>
            <a:r>
              <a:rPr lang="en-GB" altLang="el-GR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empno</a:t>
            </a: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NUMBER(4) NOT NULL,</a:t>
            </a:r>
          </a:p>
          <a:p>
            <a:pPr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</a:t>
            </a:r>
            <a:r>
              <a:rPr lang="en-GB" altLang="el-GR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VARCHAR2(10),</a:t>
            </a:r>
          </a:p>
          <a:p>
            <a:pPr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</a:t>
            </a:r>
            <a:r>
              <a:rPr lang="en-GB" altLang="el-GR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NUMBER(2));</a:t>
            </a:r>
          </a:p>
          <a:p>
            <a:pPr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Table created.</a:t>
            </a:r>
          </a:p>
          <a:p>
            <a:pPr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CREATE TABLE department(</a:t>
            </a:r>
            <a:r>
              <a:rPr lang="en-GB" altLang="el-GR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NUMBER(2) NOT NULL,</a:t>
            </a:r>
          </a:p>
          <a:p>
            <a:pPr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</a:t>
            </a:r>
            <a:r>
              <a:rPr lang="el-GR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altLang="el-GR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dname</a:t>
            </a: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VARCHAR2(14));</a:t>
            </a:r>
          </a:p>
          <a:p>
            <a:pPr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Table created.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95494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l-GR" dirty="0" err="1" smtClean="0"/>
              <a:t>Εισ</a:t>
            </a:r>
            <a:r>
              <a:rPr lang="en-GB" altLang="el-GR" dirty="0" smtClean="0"/>
              <a:t>αγωγή στοιχείων στον πίνακα Department </a:t>
            </a:r>
          </a:p>
        </p:txBody>
      </p:sp>
      <p:sp>
        <p:nvSpPr>
          <p:cNvPr id="410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3000"/>
              </a:lnSpc>
              <a:spcBef>
                <a:spcPts val="400"/>
              </a:spcBef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INSERT INTO department</a:t>
            </a:r>
          </a:p>
          <a:p>
            <a:pPr>
              <a:spcBef>
                <a:spcPts val="400"/>
              </a:spcBef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SELECT </a:t>
            </a:r>
            <a:r>
              <a:rPr lang="en-GB" altLang="el-G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GB" alt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altLang="el-G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dname</a:t>
            </a:r>
            <a:endParaRPr lang="en-GB" altLang="el-GR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400"/>
              </a:spcBef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FROM   </a:t>
            </a:r>
            <a:r>
              <a:rPr lang="en-GB" altLang="el-G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dept</a:t>
            </a:r>
            <a:r>
              <a:rPr lang="en-GB" alt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spcBef>
                <a:spcPts val="400"/>
              </a:spcBef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 rows created.</a:t>
            </a:r>
          </a:p>
          <a:p>
            <a:pPr>
              <a:spcBef>
                <a:spcPts val="400"/>
              </a:spcBef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GB" altLang="el-G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GB" alt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altLang="el-G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dname</a:t>
            </a:r>
            <a:endParaRPr lang="en-GB" altLang="el-GR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400"/>
              </a:spcBef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FROM department;</a:t>
            </a:r>
          </a:p>
          <a:p>
            <a:pPr>
              <a:spcBef>
                <a:spcPts val="400"/>
              </a:spcBef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1600" dirty="0" smtClean="0"/>
              <a:t>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023684"/>
              </p:ext>
            </p:extLst>
          </p:nvPr>
        </p:nvGraphicFramePr>
        <p:xfrm>
          <a:off x="2514600" y="3501008"/>
          <a:ext cx="4114800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DEPTNO</a:t>
                      </a:r>
                      <a:endParaRPr lang="el-GR" dirty="0"/>
                    </a:p>
                  </a:txBody>
                  <a:tcPr marL="57785" marR="57785" marT="19050" marB="19050" anchor="b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DNAME</a:t>
                      </a:r>
                      <a:endParaRPr lang="el-GR" dirty="0"/>
                    </a:p>
                  </a:txBody>
                  <a:tcPr marL="57785" marR="57785" marT="19050" marB="19050" anchor="b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10</a:t>
                      </a:r>
                      <a:endParaRPr lang="el-GR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ACCOUNTING</a:t>
                      </a:r>
                      <a:endParaRPr lang="el-GR"/>
                    </a:p>
                  </a:txBody>
                  <a:tcPr marL="57785" marR="57785" marT="19050" marB="1905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20</a:t>
                      </a:r>
                      <a:endParaRPr lang="el-GR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RESEARCH</a:t>
                      </a:r>
                      <a:endParaRPr lang="el-GR"/>
                    </a:p>
                  </a:txBody>
                  <a:tcPr marL="57785" marR="57785" marT="19050" marB="1905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30</a:t>
                      </a:r>
                      <a:endParaRPr lang="el-GR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SALES</a:t>
                      </a:r>
                      <a:endParaRPr lang="el-GR"/>
                    </a:p>
                  </a:txBody>
                  <a:tcPr marL="57785" marR="57785" marT="19050" marB="1905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40</a:t>
                      </a:r>
                      <a:endParaRPr lang="el-GR"/>
                    </a:p>
                  </a:txBody>
                  <a:tcPr marL="57785" marR="5778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OPERATIONS</a:t>
                      </a:r>
                      <a:endParaRPr lang="el-GR" dirty="0"/>
                    </a:p>
                  </a:txBody>
                  <a:tcPr marL="57785" marR="57785" marT="19050" marB="19050" anchor="ctr"/>
                </a:tc>
              </a:tr>
            </a:tbl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62261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l-GR" sz="2400" smtClean="0"/>
              <a:t>Εισαγωγή στοιχείων στον πίνακα  Employee</a:t>
            </a:r>
            <a:r>
              <a:rPr lang="el-GR" altLang="el-GR" sz="2400" smtClean="0"/>
              <a:t>. Η χρήση της συνθήκης </a:t>
            </a:r>
            <a:r>
              <a:rPr lang="en-GB" altLang="el-GR" sz="2400" b="1" smtClean="0"/>
              <a:t>empno &gt; 7700 </a:t>
            </a:r>
            <a:r>
              <a:rPr lang="el-GR" altLang="el-GR" sz="2400" smtClean="0"/>
              <a:t>έγινε για να δούμε τις δυνατότητες που έχουμε σε εντολή </a:t>
            </a:r>
            <a:r>
              <a:rPr lang="en-US" altLang="el-GR" sz="2400" smtClean="0"/>
              <a:t>INSERT … SELECT</a:t>
            </a:r>
            <a:r>
              <a:rPr lang="el-GR" altLang="el-GR" sz="2400" smtClean="0"/>
              <a:t>.</a:t>
            </a:r>
            <a:endParaRPr lang="en-GB" altLang="el-GR" sz="2400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400"/>
              </a:spcBef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INSERT INTO employee</a:t>
            </a:r>
          </a:p>
          <a:p>
            <a:pPr>
              <a:spcBef>
                <a:spcPts val="400"/>
              </a:spcBef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GB" altLang="el-G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empno</a:t>
            </a:r>
            <a:r>
              <a:rPr lang="en-GB" alt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altLang="el-G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GB" alt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altLang="el-G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GB" alt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FROM   </a:t>
            </a:r>
            <a:r>
              <a:rPr lang="en-GB" altLang="el-G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GB" alt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WHERE  </a:t>
            </a:r>
            <a:r>
              <a:rPr lang="en-GB" altLang="el-G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empno</a:t>
            </a:r>
            <a:r>
              <a:rPr lang="en-GB" alt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&gt; 7700;</a:t>
            </a:r>
          </a:p>
          <a:p>
            <a:pPr>
              <a:spcBef>
                <a:spcPts val="400"/>
              </a:spcBef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8 rows created.</a:t>
            </a:r>
          </a:p>
          <a:p>
            <a:pPr>
              <a:spcBef>
                <a:spcPts val="400"/>
              </a:spcBef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GB" altLang="el-G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empno</a:t>
            </a:r>
            <a:r>
              <a:rPr lang="en-GB" alt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altLang="el-G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GB" alt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altLang="el-G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GB" alt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FROM employee;</a:t>
            </a:r>
          </a:p>
          <a:p>
            <a:pPr>
              <a:spcBef>
                <a:spcPts val="400"/>
              </a:spcBef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l-GR" sz="1600" b="1" dirty="0" smtClean="0"/>
          </a:p>
          <a:p>
            <a:pPr>
              <a:spcBef>
                <a:spcPts val="400"/>
              </a:spcBef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l-GR" sz="1600" b="1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311622"/>
              </p:ext>
            </p:extLst>
          </p:nvPr>
        </p:nvGraphicFramePr>
        <p:xfrm>
          <a:off x="1475656" y="2852936"/>
          <a:ext cx="5971540" cy="3112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760"/>
                <a:gridCol w="1899920"/>
                <a:gridCol w="2054860"/>
              </a:tblGrid>
              <a:tr h="3476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spc="75" dirty="0">
                          <a:effectLst/>
                        </a:rPr>
                        <a:t>EMPNO</a:t>
                      </a:r>
                      <a:endParaRPr lang="el-G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725" marR="85725" marT="28575" marB="28575" anchor="b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spc="75" dirty="0">
                          <a:effectLst/>
                        </a:rPr>
                        <a:t>ENAME</a:t>
                      </a:r>
                      <a:endParaRPr lang="el-G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725" marR="85725" marT="28575" marB="28575" anchor="b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spc="75" dirty="0">
                          <a:effectLst/>
                        </a:rPr>
                        <a:t>DEPTNO</a:t>
                      </a:r>
                      <a:endParaRPr lang="el-G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725" marR="85725" marT="28575" marB="28575" anchor="b">
                    <a:solidFill>
                      <a:srgbClr val="004B82"/>
                    </a:solidFill>
                  </a:tcPr>
                </a:tc>
              </a:tr>
              <a:tr h="3476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7782</a:t>
                      </a:r>
                      <a:endParaRPr lang="el-G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CLARK</a:t>
                      </a:r>
                      <a:endParaRPr lang="el-G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10</a:t>
                      </a:r>
                      <a:endParaRPr lang="el-G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</a:tr>
              <a:tr h="3476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7788</a:t>
                      </a:r>
                      <a:endParaRPr lang="el-G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SCOTT</a:t>
                      </a:r>
                      <a:endParaRPr lang="el-G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20</a:t>
                      </a:r>
                      <a:endParaRPr lang="el-G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</a:tr>
              <a:tr h="3476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7839</a:t>
                      </a:r>
                      <a:endParaRPr lang="el-G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KING</a:t>
                      </a:r>
                      <a:endParaRPr lang="el-G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10</a:t>
                      </a:r>
                      <a:endParaRPr lang="el-G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</a:tr>
              <a:tr h="3107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7844</a:t>
                      </a:r>
                      <a:endParaRPr lang="el-G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TURNER</a:t>
                      </a:r>
                      <a:endParaRPr lang="el-G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30</a:t>
                      </a:r>
                      <a:endParaRPr lang="el-G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</a:tr>
              <a:tr h="3476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7876</a:t>
                      </a:r>
                      <a:endParaRPr lang="el-G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ADAMS</a:t>
                      </a:r>
                      <a:endParaRPr lang="el-G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20</a:t>
                      </a:r>
                      <a:endParaRPr lang="el-G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</a:tr>
              <a:tr h="3476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7900</a:t>
                      </a:r>
                      <a:endParaRPr lang="el-G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JAMES</a:t>
                      </a:r>
                      <a:endParaRPr lang="el-G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30</a:t>
                      </a:r>
                      <a:endParaRPr lang="el-G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</a:tr>
              <a:tr h="3476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7902</a:t>
                      </a:r>
                      <a:endParaRPr lang="el-G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FORD</a:t>
                      </a:r>
                      <a:endParaRPr lang="el-G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20</a:t>
                      </a:r>
                      <a:endParaRPr lang="el-G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</a:tr>
              <a:tr h="3476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7934</a:t>
                      </a:r>
                      <a:endParaRPr lang="el-G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MILLER</a:t>
                      </a:r>
                      <a:endParaRPr lang="el-G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10</a:t>
                      </a:r>
                      <a:endParaRPr lang="el-G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</a:tr>
            </a:tbl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78870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l-GR" smtClean="0"/>
              <a:t>Ο πρώτος row-type trigger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3000"/>
              </a:lnSpc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CREATE OR REPLACE TRIGGER </a:t>
            </a:r>
            <a:r>
              <a:rPr lang="en-GB" altLang="el-GR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dept_insert_update</a:t>
            </a:r>
            <a:endParaRPr lang="en-GB" altLang="el-GR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BEFORE INSERT OR UPDATE ON department</a:t>
            </a:r>
          </a:p>
          <a:p>
            <a:pPr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EACH ROW</a:t>
            </a:r>
          </a:p>
          <a:p>
            <a:pPr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</a:p>
          <a:p>
            <a:pPr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GB" altLang="el-GR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NEW.dname</a:t>
            </a: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:= UPPER(:</a:t>
            </a:r>
            <a:r>
              <a:rPr lang="en-GB" altLang="el-GR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NEW.dname</a:t>
            </a: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/* :</a:t>
            </a:r>
            <a:r>
              <a:rPr lang="en-GB" altLang="el-GR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NEW.dname</a:t>
            </a: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contains the new value */      </a:t>
            </a:r>
          </a:p>
          <a:p>
            <a:pPr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END;</a:t>
            </a:r>
          </a:p>
          <a:p>
            <a:pPr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pPr>
              <a:buFont typeface="Monotype Sort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Trigger created.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73078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dad61736e8477babdc4e6d3b2eaf4896335c7c8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750</TotalTime>
  <Words>2190</Words>
  <Application>Microsoft Office PowerPoint</Application>
  <PresentationFormat>Προβολή στην οθόνη (4:3)</PresentationFormat>
  <Paragraphs>614</Paragraphs>
  <Slides>36</Slides>
  <Notes>34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36</vt:i4>
      </vt:variant>
    </vt:vector>
  </HeadingPairs>
  <TitlesOfParts>
    <vt:vector size="37" baseType="lpstr">
      <vt:lpstr>OC_template_updated</vt:lpstr>
      <vt:lpstr>Βάσεις Δεδομένων II (Θ)</vt:lpstr>
      <vt:lpstr>Σύντομη περιγραφή</vt:lpstr>
      <vt:lpstr>Έστω απλοποιημένο σύστημα διαχείρισης στοιχείων προσωπικού </vt:lpstr>
      <vt:lpstr>Πίνακας Dept</vt:lpstr>
      <vt:lpstr>Δημιουργία πινάκων που βασίζεται σε υπάρχοντες πίνακες</vt:lpstr>
      <vt:lpstr>Κατασκευάζουμε αρχικά τους πίνακες  employee, department βασιζόμενοι στη δομή των πινάκων emp, dept</vt:lpstr>
      <vt:lpstr>Εισαγωγή στοιχείων στον πίνακα Department </vt:lpstr>
      <vt:lpstr>Εισαγωγή στοιχείων στον πίνακα  Employee. Η χρήση της συνθήκης empno &gt; 7700 έγινε για να δούμε τις δυνατότητες που έχουμε σε εντολή INSERT … SELECT.</vt:lpstr>
      <vt:lpstr>Ο πρώτος row-type trigger</vt:lpstr>
      <vt:lpstr>Δοκιμή</vt:lpstr>
      <vt:lpstr>Επεξήγηση </vt:lpstr>
      <vt:lpstr>Δοκιμή</vt:lpstr>
      <vt:lpstr>Επεξήγηση</vt:lpstr>
      <vt:lpstr>Γεγονότα που ενεργοποιούν triggers</vt:lpstr>
      <vt:lpstr>Απαγορεύεται μέσα στο «σώμα» του trigger να χρησιμοποιήσετε εντολές:</vt:lpstr>
      <vt:lpstr>Προσθήκη στήλης στον πίνακα department</vt:lpstr>
      <vt:lpstr>Αρχικοποίηση της νέας στήλης </vt:lpstr>
      <vt:lpstr>Αυτοματοποίηση της διαχείρισης της τιμής της στήλης No_of_Employees με triggers</vt:lpstr>
      <vt:lpstr>Δοκιμή</vt:lpstr>
      <vt:lpstr>O row type trigger (βλέπε FOR EACH ROW) «αφυπνίζεται» λόγω της συνθήκης</vt:lpstr>
      <vt:lpstr>Και ο πίνακας department γίνεται</vt:lpstr>
      <vt:lpstr>Trigger που αφυπνίζεται από το γεγονός </vt:lpstr>
      <vt:lpstr>Παρουσίαση του PowerPoint</vt:lpstr>
      <vt:lpstr>Trigger που αφυπνίζεται από το γεγονός </vt:lpstr>
      <vt:lpstr>Παρουσίαση του PowerPoint</vt:lpstr>
      <vt:lpstr>/* see triggers */ DESCRIBE USER_TRIGGERS;</vt:lpstr>
      <vt:lpstr>Παρουσίαση του PowerPoint</vt:lpstr>
      <vt:lpstr>/* Drop all the database objects */</vt:lpstr>
      <vt:lpstr>Παρουσίαση του PowerPoint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84</cp:revision>
  <dcterms:created xsi:type="dcterms:W3CDTF">2013-03-04T13:35:19Z</dcterms:created>
  <dcterms:modified xsi:type="dcterms:W3CDTF">2015-05-15T10:33:38Z</dcterms:modified>
</cp:coreProperties>
</file>