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707" r:id="rId2"/>
    <p:sldMasterId id="2147483696" r:id="rId3"/>
  </p:sldMasterIdLst>
  <p:notesMasterIdLst>
    <p:notesMasterId r:id="rId67"/>
  </p:notesMasterIdLst>
  <p:handoutMasterIdLst>
    <p:handoutMasterId r:id="rId68"/>
  </p:handoutMasterIdLst>
  <p:sldIdLst>
    <p:sldId id="256" r:id="rId4"/>
    <p:sldId id="351" r:id="rId5"/>
    <p:sldId id="352" r:id="rId6"/>
    <p:sldId id="353" r:id="rId7"/>
    <p:sldId id="354" r:id="rId8"/>
    <p:sldId id="355" r:id="rId9"/>
    <p:sldId id="356" r:id="rId10"/>
    <p:sldId id="357" r:id="rId11"/>
    <p:sldId id="358" r:id="rId12"/>
    <p:sldId id="359" r:id="rId13"/>
    <p:sldId id="360" r:id="rId14"/>
    <p:sldId id="361" r:id="rId15"/>
    <p:sldId id="362" r:id="rId16"/>
    <p:sldId id="363" r:id="rId17"/>
    <p:sldId id="364" r:id="rId18"/>
    <p:sldId id="365" r:id="rId19"/>
    <p:sldId id="366" r:id="rId20"/>
    <p:sldId id="367" r:id="rId21"/>
    <p:sldId id="368" r:id="rId22"/>
    <p:sldId id="369" r:id="rId23"/>
    <p:sldId id="370" r:id="rId24"/>
    <p:sldId id="371" r:id="rId25"/>
    <p:sldId id="372" r:id="rId26"/>
    <p:sldId id="373" r:id="rId27"/>
    <p:sldId id="374" r:id="rId28"/>
    <p:sldId id="375" r:id="rId29"/>
    <p:sldId id="376" r:id="rId30"/>
    <p:sldId id="377" r:id="rId31"/>
    <p:sldId id="378" r:id="rId32"/>
    <p:sldId id="379" r:id="rId33"/>
    <p:sldId id="380" r:id="rId34"/>
    <p:sldId id="381" r:id="rId35"/>
    <p:sldId id="382" r:id="rId36"/>
    <p:sldId id="383" r:id="rId37"/>
    <p:sldId id="384" r:id="rId38"/>
    <p:sldId id="385" r:id="rId39"/>
    <p:sldId id="386" r:id="rId40"/>
    <p:sldId id="387" r:id="rId41"/>
    <p:sldId id="388" r:id="rId42"/>
    <p:sldId id="389" r:id="rId43"/>
    <p:sldId id="390" r:id="rId44"/>
    <p:sldId id="391" r:id="rId45"/>
    <p:sldId id="392" r:id="rId46"/>
    <p:sldId id="393" r:id="rId47"/>
    <p:sldId id="394" r:id="rId48"/>
    <p:sldId id="395" r:id="rId49"/>
    <p:sldId id="396" r:id="rId50"/>
    <p:sldId id="397" r:id="rId51"/>
    <p:sldId id="398" r:id="rId52"/>
    <p:sldId id="399" r:id="rId53"/>
    <p:sldId id="400" r:id="rId54"/>
    <p:sldId id="401" r:id="rId55"/>
    <p:sldId id="402" r:id="rId56"/>
    <p:sldId id="403" r:id="rId57"/>
    <p:sldId id="404" r:id="rId58"/>
    <p:sldId id="350" r:id="rId59"/>
    <p:sldId id="257" r:id="rId60"/>
    <p:sldId id="262" r:id="rId61"/>
    <p:sldId id="264" r:id="rId62"/>
    <p:sldId id="269" r:id="rId63"/>
    <p:sldId id="270" r:id="rId64"/>
    <p:sldId id="266" r:id="rId65"/>
    <p:sldId id="261" r:id="rId66"/>
  </p:sldIdLst>
  <p:sldSz cx="9144000" cy="6858000" type="screen4x3"/>
  <p:notesSz cx="7104063" cy="10234613"/>
  <p:custDataLst>
    <p:tags r:id="rId69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7C3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69" autoAdjust="0"/>
    <p:restoredTop sz="94660"/>
  </p:normalViewPr>
  <p:slideViewPr>
    <p:cSldViewPr>
      <p:cViewPr>
        <p:scale>
          <a:sx n="100" d="100"/>
          <a:sy n="100" d="100"/>
        </p:scale>
        <p:origin x="-209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tags" Target="tags/tag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7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24/8/2015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24/8/2015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EA61F-53F1-49B5-BFAB-A8CE5B034A0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98102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marL="11135">
              <a:lnSpc>
                <a:spcPct val="100000"/>
              </a:lnSpc>
              <a:defRPr sz="400" b="0" i="0">
                <a:solidFill>
                  <a:srgbClr val="656500"/>
                </a:solidFill>
                <a:latin typeface="Verdana"/>
                <a:cs typeface="Verdana"/>
              </a:defRPr>
            </a:lvl1pPr>
          </a:lstStyle>
          <a:p>
            <a:r>
              <a:rPr lang="el-GR" spc="-4" dirty="0" smtClean="0"/>
              <a:t>Σ</a:t>
            </a:r>
            <a:r>
              <a:rPr lang="el-GR" dirty="0" smtClean="0"/>
              <a:t>χ</a:t>
            </a:r>
            <a:r>
              <a:rPr lang="el-GR" spc="-9" dirty="0" smtClean="0"/>
              <a:t>ε</a:t>
            </a:r>
            <a:r>
              <a:rPr lang="el-GR" spc="4" dirty="0" smtClean="0"/>
              <a:t>δί</a:t>
            </a:r>
            <a:r>
              <a:rPr lang="el-GR" spc="-4" dirty="0" smtClean="0"/>
              <a:t>α</a:t>
            </a:r>
            <a:r>
              <a:rPr lang="el-GR" spc="-9" dirty="0" smtClean="0"/>
              <a:t>σ</a:t>
            </a:r>
            <a:r>
              <a:rPr lang="el-GR" dirty="0" smtClean="0"/>
              <a:t>η</a:t>
            </a:r>
            <a:r>
              <a:rPr lang="el-GR" spc="-4" dirty="0" smtClean="0"/>
              <a:t> </a:t>
            </a:r>
            <a:r>
              <a:rPr lang="el-GR" spc="-9" dirty="0" smtClean="0"/>
              <a:t>Υ</a:t>
            </a:r>
            <a:r>
              <a:rPr lang="el-GR" dirty="0" smtClean="0"/>
              <a:t>π</a:t>
            </a:r>
            <a:r>
              <a:rPr lang="el-GR" spc="-9" dirty="0" smtClean="0"/>
              <a:t>ο</a:t>
            </a:r>
            <a:r>
              <a:rPr lang="el-GR" dirty="0" smtClean="0"/>
              <a:t>λ</a:t>
            </a:r>
            <a:r>
              <a:rPr lang="el-GR" spc="-9" dirty="0" smtClean="0"/>
              <a:t>ο</a:t>
            </a:r>
            <a:r>
              <a:rPr lang="el-GR" dirty="0" smtClean="0"/>
              <a:t>γ</a:t>
            </a:r>
            <a:r>
              <a:rPr lang="el-GR" spc="4" dirty="0" smtClean="0"/>
              <a:t>ι</a:t>
            </a:r>
            <a:r>
              <a:rPr lang="el-GR" spc="-9" dirty="0" smtClean="0"/>
              <a:t>στ</a:t>
            </a:r>
            <a:r>
              <a:rPr lang="el-GR" spc="4" dirty="0" smtClean="0"/>
              <a:t>ι</a:t>
            </a:r>
            <a:r>
              <a:rPr lang="el-GR" spc="-9" dirty="0" smtClean="0"/>
              <a:t>κ</a:t>
            </a:r>
            <a:r>
              <a:rPr lang="el-GR" spc="-4" dirty="0" smtClean="0"/>
              <a:t>ώ</a:t>
            </a:r>
            <a:r>
              <a:rPr lang="el-GR" dirty="0" smtClean="0"/>
              <a:t>ν</a:t>
            </a:r>
            <a:r>
              <a:rPr lang="el-GR" spc="-9" dirty="0" smtClean="0"/>
              <a:t> </a:t>
            </a:r>
            <a:r>
              <a:rPr lang="el-GR" spc="-4" dirty="0" smtClean="0"/>
              <a:t>Σ</a:t>
            </a:r>
            <a:r>
              <a:rPr lang="el-GR" spc="4" dirty="0" smtClean="0"/>
              <a:t>υ</a:t>
            </a:r>
            <a:r>
              <a:rPr lang="el-GR" spc="-9" dirty="0" smtClean="0"/>
              <a:t>σ</a:t>
            </a:r>
            <a:r>
              <a:rPr lang="el-GR" dirty="0" smtClean="0"/>
              <a:t>τ</a:t>
            </a:r>
            <a:r>
              <a:rPr lang="el-GR" spc="-9" dirty="0" smtClean="0"/>
              <a:t>η</a:t>
            </a:r>
            <a:r>
              <a:rPr lang="el-GR" dirty="0" smtClean="0"/>
              <a:t>µ</a:t>
            </a:r>
            <a:r>
              <a:rPr lang="el-GR" spc="-4" dirty="0" smtClean="0"/>
              <a:t>ά</a:t>
            </a:r>
            <a:r>
              <a:rPr lang="el-GR" dirty="0" smtClean="0"/>
              <a:t>τ</a:t>
            </a:r>
            <a:r>
              <a:rPr lang="el-GR" spc="-13" dirty="0" smtClean="0"/>
              <a:t>ω</a:t>
            </a:r>
            <a:r>
              <a:rPr lang="el-GR" dirty="0" smtClean="0"/>
              <a:t>ν</a:t>
            </a:r>
            <a:endParaRPr lang="el-GR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8/24/2015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1000" y="0"/>
            <a:ext cx="8382000" cy="640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ECE 44</a:t>
            </a:r>
            <a:r>
              <a:rPr lang="pl-PL"/>
              <a:t>8</a:t>
            </a:r>
            <a:r>
              <a:rPr lang="en-US" dirty="0"/>
              <a:t> – </a:t>
            </a:r>
            <a:r>
              <a:rPr lang="pl-PL"/>
              <a:t>FPGA and ASIC Design with VHDL</a:t>
            </a:r>
          </a:p>
        </p:txBody>
      </p:sp>
    </p:spTree>
    <p:extLst>
      <p:ext uri="{BB962C8B-B14F-4D97-AF65-F5344CB8AC3E}">
        <p14:creationId xmlns:p14="http://schemas.microsoft.com/office/powerpoint/2010/main" val="1854274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DBE7C3"/>
          </a:solidFill>
        </p:spPr>
        <p:txBody>
          <a:bodyPr>
            <a:normAutofit/>
          </a:bodyPr>
          <a:lstStyle>
            <a:lvl1pPr marL="268288" indent="0"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91264" cy="5040560"/>
          </a:xfrm>
        </p:spPr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4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001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>
            <a:lvl1pPr marL="268288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5328592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300"/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3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09" r:id="rId11"/>
    <p:sldLayoutId id="2147483710" r:id="rId12"/>
    <p:sldLayoutId id="214748371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149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Σχεδίαση ψηφιακών συστημάτων 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192419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 smtClean="0"/>
              <a:t>4</a:t>
            </a:r>
            <a:r>
              <a:rPr lang="el-GR" sz="2600" dirty="0" smtClean="0"/>
              <a:t>:</a:t>
            </a:r>
            <a:r>
              <a:rPr lang="en-US" sz="2600" dirty="0" smtClean="0"/>
              <a:t> Finite State Machines</a:t>
            </a:r>
            <a:br>
              <a:rPr lang="en-US" sz="2600" dirty="0" smtClean="0"/>
            </a:br>
            <a:r>
              <a:rPr lang="en-US" sz="2600" dirty="0" smtClean="0"/>
              <a:t>Algorithmic State Machine (ASM) Charts, and VHDL code</a:t>
            </a:r>
            <a:endParaRPr lang="el-GR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Ιωάννης Βογιατζής</a:t>
            </a:r>
            <a:endParaRPr lang="el-GR" sz="2200" dirty="0"/>
          </a:p>
          <a:p>
            <a:pPr>
              <a:spcBef>
                <a:spcPts val="0"/>
              </a:spcBef>
            </a:pPr>
            <a:r>
              <a:rPr lang="el-GR" sz="2200" dirty="0"/>
              <a:t>Τμήμα </a:t>
            </a:r>
            <a:r>
              <a:rPr lang="el-GR" sz="2200" dirty="0" smtClean="0"/>
              <a:t>Μηχανικών Πληροφορικής ΤΕ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Finite State Machines (FSMs)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Οποιοδήποτε κύκλωμα με μνήμη είναι μία </a:t>
            </a:r>
            <a:r>
              <a:rPr lang="en-US" dirty="0" smtClean="0"/>
              <a:t>Finite State Machine</a:t>
            </a:r>
          </a:p>
          <a:p>
            <a:pPr lvl="1"/>
            <a:r>
              <a:rPr lang="el-GR" dirty="0" smtClean="0"/>
              <a:t>Και ένα </a:t>
            </a:r>
            <a:r>
              <a:rPr lang="en-US" dirty="0" smtClean="0"/>
              <a:t>computer</a:t>
            </a:r>
            <a:r>
              <a:rPr lang="el-GR" dirty="0" smtClean="0"/>
              <a:t> μπορεί να θεωρηθεί ως μεγάλο </a:t>
            </a:r>
            <a:r>
              <a:rPr lang="en-US" dirty="0" smtClean="0"/>
              <a:t>FSM</a:t>
            </a:r>
          </a:p>
          <a:p>
            <a:r>
              <a:rPr lang="el-GR" dirty="0" smtClean="0"/>
              <a:t>Ο σχεδιασμός περιλαμβάνει</a:t>
            </a:r>
            <a:endParaRPr lang="en-US" dirty="0" smtClean="0"/>
          </a:p>
          <a:p>
            <a:pPr lvl="1"/>
            <a:r>
              <a:rPr lang="el-GR" dirty="0" smtClean="0"/>
              <a:t>Ορισμό </a:t>
            </a:r>
            <a:r>
              <a:rPr lang="en-US" dirty="0" smtClean="0"/>
              <a:t>states</a:t>
            </a:r>
          </a:p>
          <a:p>
            <a:pPr lvl="1"/>
            <a:r>
              <a:rPr lang="el-GR" dirty="0" smtClean="0"/>
              <a:t>Ορισμό </a:t>
            </a:r>
            <a:r>
              <a:rPr lang="en-US" dirty="0" smtClean="0"/>
              <a:t>transitions </a:t>
            </a:r>
            <a:r>
              <a:rPr lang="el-GR" dirty="0" smtClean="0"/>
              <a:t>μεταξύ </a:t>
            </a:r>
            <a:r>
              <a:rPr lang="en-US" dirty="0" smtClean="0"/>
              <a:t>states</a:t>
            </a:r>
          </a:p>
          <a:p>
            <a:pPr lvl="1"/>
            <a:r>
              <a:rPr lang="en-US" dirty="0" smtClean="0"/>
              <a:t>Optimization / minimization</a:t>
            </a:r>
          </a:p>
          <a:p>
            <a:r>
              <a:rPr lang="en-US" dirty="0" smtClean="0"/>
              <a:t>Manual Optimization/Minimization </a:t>
            </a:r>
            <a:r>
              <a:rPr lang="el-GR" dirty="0" smtClean="0"/>
              <a:t>είναι δυνατό μόνο για μικρά </a:t>
            </a:r>
            <a:r>
              <a:rPr lang="en-US" dirty="0" smtClean="0"/>
              <a:t>FSMs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Moore FSM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Output Is a Function of </a:t>
            </a:r>
            <a:r>
              <a:rPr lang="pl-PL" sz="2800" smtClean="0"/>
              <a:t>a </a:t>
            </a:r>
            <a:r>
              <a:rPr lang="en-US" sz="2800" dirty="0" smtClean="0"/>
              <a:t>Present State Only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482975" y="3733800"/>
            <a:ext cx="2155825" cy="92392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</a:pPr>
            <a:r>
              <a:rPr kumimoji="0" lang="en-US" sz="2400" dirty="0">
                <a:solidFill>
                  <a:srgbClr val="FFFFFF"/>
                </a:solidFill>
              </a:rPr>
              <a:t>Present State</a:t>
            </a:r>
            <a:br>
              <a:rPr kumimoji="0" lang="en-US" sz="2400" dirty="0">
                <a:solidFill>
                  <a:srgbClr val="FFFFFF"/>
                </a:solidFill>
              </a:rPr>
            </a:br>
            <a:r>
              <a:rPr kumimoji="0" lang="en-US" sz="2400" dirty="0">
                <a:solidFill>
                  <a:srgbClr val="FFFFFF"/>
                </a:solidFill>
              </a:rPr>
              <a:t>register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733800" y="2133600"/>
            <a:ext cx="1676400" cy="914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</a:pPr>
            <a:r>
              <a:rPr kumimoji="0" lang="en-US" sz="2400" dirty="0"/>
              <a:t>Next State</a:t>
            </a:r>
          </a:p>
          <a:p>
            <a:pPr algn="ctr">
              <a:spcBef>
                <a:spcPct val="0"/>
              </a:spcBef>
              <a:buClrTx/>
            </a:pPr>
            <a:r>
              <a:rPr kumimoji="0" lang="en-US" sz="2400" dirty="0"/>
              <a:t>function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3810000" y="5334000"/>
            <a:ext cx="1676400" cy="914400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</a:pPr>
            <a:r>
              <a:rPr kumimoji="0" lang="en-US" sz="2400" dirty="0">
                <a:solidFill>
                  <a:srgbClr val="FFFFFF"/>
                </a:solidFill>
              </a:rPr>
              <a:t>Output</a:t>
            </a:r>
          </a:p>
          <a:p>
            <a:pPr algn="ctr">
              <a:spcBef>
                <a:spcPct val="0"/>
              </a:spcBef>
              <a:buClrTx/>
            </a:pPr>
            <a:r>
              <a:rPr kumimoji="0" lang="en-US" sz="2400" dirty="0">
                <a:solidFill>
                  <a:srgbClr val="FFFFFF"/>
                </a:solidFill>
              </a:rPr>
              <a:t>function</a:t>
            </a:r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1828800" y="2590800"/>
            <a:ext cx="1905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 flipV="1">
            <a:off x="5943600" y="2590800"/>
            <a:ext cx="0" cy="2286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 flipH="1">
            <a:off x="5410200" y="2590800"/>
            <a:ext cx="533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4572000" y="3048000"/>
            <a:ext cx="0" cy="685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5486400" y="5791200"/>
            <a:ext cx="2362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1828800" y="2133600"/>
            <a:ext cx="1014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sz="2400" dirty="0"/>
              <a:t>Inputs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6019800" y="3200400"/>
            <a:ext cx="2030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sz="2400" dirty="0"/>
              <a:t>Present State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2895600" y="3124200"/>
            <a:ext cx="160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sz="2400" dirty="0"/>
              <a:t>Next State</a:t>
            </a: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6477000" y="5334000"/>
            <a:ext cx="1250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sz="2400" dirty="0"/>
              <a:t>Outputs</a:t>
            </a:r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>
            <a:off x="4572000" y="4876800"/>
            <a:ext cx="1371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>
            <a:off x="4572000" y="4648200"/>
            <a:ext cx="0" cy="685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>
            <a:off x="2635250" y="4049713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3331" name="Line 19"/>
          <p:cNvSpPr>
            <a:spLocks noChangeShapeType="1"/>
          </p:cNvSpPr>
          <p:nvPr/>
        </p:nvSpPr>
        <p:spPr bwMode="auto">
          <a:xfrm>
            <a:off x="2635250" y="4354513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1562100" y="3762375"/>
            <a:ext cx="879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sz="2400" dirty="0">
                <a:cs typeface="Arial" pitchFamily="34" charset="0"/>
              </a:rPr>
              <a:t>clock</a:t>
            </a:r>
            <a:endParaRPr kumimoji="0" lang="pl-PL" sz="2400">
              <a:cs typeface="Arial" pitchFamily="34" charset="0"/>
            </a:endParaRP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1568450" y="4125913"/>
            <a:ext cx="862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sz="2400" dirty="0">
                <a:cs typeface="Arial" pitchFamily="34" charset="0"/>
              </a:rPr>
              <a:t>reset</a:t>
            </a:r>
            <a:endParaRPr kumimoji="0" lang="pl-PL" sz="240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Mealy FSM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Output Is a Function of a Present State and Inputs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713163" y="2122488"/>
            <a:ext cx="1676400" cy="914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</a:pPr>
            <a:r>
              <a:rPr kumimoji="0" lang="en-US" sz="2400" dirty="0"/>
              <a:t>Next State</a:t>
            </a:r>
          </a:p>
          <a:p>
            <a:pPr algn="ctr">
              <a:spcBef>
                <a:spcPct val="0"/>
              </a:spcBef>
              <a:buClrTx/>
            </a:pPr>
            <a:r>
              <a:rPr kumimoji="0" lang="en-US" sz="2400" dirty="0"/>
              <a:t>function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789363" y="5322888"/>
            <a:ext cx="1676400" cy="914400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</a:pPr>
            <a:r>
              <a:rPr kumimoji="0" lang="en-US" sz="2400" dirty="0">
                <a:solidFill>
                  <a:srgbClr val="FFFFFF"/>
                </a:solidFill>
              </a:rPr>
              <a:t>Output</a:t>
            </a:r>
          </a:p>
          <a:p>
            <a:pPr algn="ctr">
              <a:spcBef>
                <a:spcPct val="0"/>
              </a:spcBef>
              <a:buClrTx/>
            </a:pPr>
            <a:r>
              <a:rPr kumimoji="0" lang="en-US" sz="2400" dirty="0">
                <a:solidFill>
                  <a:srgbClr val="FFFFFF"/>
                </a:solidFill>
              </a:rPr>
              <a:t>function</a:t>
            </a:r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1612900" y="2579688"/>
            <a:ext cx="2100263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 flipV="1">
            <a:off x="5922963" y="2579688"/>
            <a:ext cx="0" cy="2286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5389563" y="2579688"/>
            <a:ext cx="55562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4551363" y="3036888"/>
            <a:ext cx="0" cy="685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5465763" y="5780088"/>
            <a:ext cx="2362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1808163" y="2122488"/>
            <a:ext cx="1014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sz="2400" dirty="0"/>
              <a:t>Inputs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5999163" y="3189288"/>
            <a:ext cx="2030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sz="2400" dirty="0"/>
              <a:t>Present State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2874963" y="3113088"/>
            <a:ext cx="160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sz="2400" dirty="0"/>
              <a:t>Next State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6456363" y="5322888"/>
            <a:ext cx="1250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sz="2400" dirty="0"/>
              <a:t>Outputs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551363" y="4637088"/>
            <a:ext cx="0" cy="685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2047875" y="2579688"/>
            <a:ext cx="0" cy="3200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>
            <a:off x="2025650" y="5780088"/>
            <a:ext cx="1763713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3471863" y="3733800"/>
            <a:ext cx="2155825" cy="92392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</a:pPr>
            <a:r>
              <a:rPr kumimoji="0" lang="en-US" sz="2400" dirty="0">
                <a:solidFill>
                  <a:srgbClr val="FFFFFF"/>
                </a:solidFill>
              </a:rPr>
              <a:t>Present State</a:t>
            </a:r>
            <a:br>
              <a:rPr kumimoji="0" lang="en-US" sz="2400" dirty="0">
                <a:solidFill>
                  <a:srgbClr val="FFFFFF"/>
                </a:solidFill>
              </a:rPr>
            </a:br>
            <a:r>
              <a:rPr kumimoji="0" lang="en-US" sz="2400" dirty="0">
                <a:solidFill>
                  <a:srgbClr val="FFFFFF"/>
                </a:solidFill>
              </a:rPr>
              <a:t>register</a:t>
            </a:r>
          </a:p>
        </p:txBody>
      </p:sp>
      <p:sp>
        <p:nvSpPr>
          <p:cNvPr id="14355" name="Line 19"/>
          <p:cNvSpPr>
            <a:spLocks noChangeShapeType="1"/>
          </p:cNvSpPr>
          <p:nvPr/>
        </p:nvSpPr>
        <p:spPr bwMode="auto">
          <a:xfrm>
            <a:off x="3070225" y="4049713"/>
            <a:ext cx="3921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4356" name="Line 20"/>
          <p:cNvSpPr>
            <a:spLocks noChangeShapeType="1"/>
          </p:cNvSpPr>
          <p:nvPr/>
        </p:nvSpPr>
        <p:spPr bwMode="auto">
          <a:xfrm>
            <a:off x="3060700" y="4354513"/>
            <a:ext cx="401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2182813" y="3762375"/>
            <a:ext cx="879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sz="2400" dirty="0">
                <a:cs typeface="Arial" pitchFamily="34" charset="0"/>
              </a:rPr>
              <a:t>clock</a:t>
            </a:r>
            <a:endParaRPr kumimoji="0" lang="pl-PL" sz="2400">
              <a:cs typeface="Arial" pitchFamily="34" charset="0"/>
            </a:endParaRPr>
          </a:p>
        </p:txBody>
      </p:sp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2189163" y="4125913"/>
            <a:ext cx="862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sz="2400" dirty="0">
                <a:cs typeface="Arial" pitchFamily="34" charset="0"/>
              </a:rPr>
              <a:t>reset</a:t>
            </a:r>
            <a:endParaRPr kumimoji="0" lang="pl-PL" sz="2400">
              <a:cs typeface="Arial" pitchFamily="34" charset="0"/>
            </a:endParaRPr>
          </a:p>
        </p:txBody>
      </p:sp>
      <p:sp>
        <p:nvSpPr>
          <p:cNvPr id="14359" name="Line 23"/>
          <p:cNvSpPr>
            <a:spLocks noChangeShapeType="1"/>
          </p:cNvSpPr>
          <p:nvPr/>
        </p:nvSpPr>
        <p:spPr bwMode="auto">
          <a:xfrm flipH="1">
            <a:off x="4572000" y="4876800"/>
            <a:ext cx="1371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State Diagrams</a:t>
            </a:r>
            <a:endParaRPr lang="el-GR" dirty="0"/>
          </a:p>
        </p:txBody>
      </p:sp>
      <p:sp>
        <p:nvSpPr>
          <p:cNvPr id="6" name="5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Moore Machine</a:t>
            </a:r>
          </a:p>
        </p:txBody>
      </p:sp>
      <p:sp>
        <p:nvSpPr>
          <p:cNvPr id="16387" name="Oval 3"/>
          <p:cNvSpPr>
            <a:spLocks noChangeArrowheads="1"/>
          </p:cNvSpPr>
          <p:nvPr/>
        </p:nvSpPr>
        <p:spPr bwMode="auto">
          <a:xfrm>
            <a:off x="1143000" y="2667000"/>
            <a:ext cx="1676400" cy="1600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</a:pPr>
            <a:r>
              <a:rPr kumimoji="0" lang="en-US" sz="2000" b="1" dirty="0">
                <a:solidFill>
                  <a:srgbClr val="009900"/>
                </a:solidFill>
              </a:rPr>
              <a:t>state 1</a:t>
            </a:r>
            <a:r>
              <a:rPr kumimoji="0" lang="en-US" sz="2000" b="1" dirty="0"/>
              <a:t> /</a:t>
            </a:r>
          </a:p>
          <a:p>
            <a:pPr algn="ctr">
              <a:spcBef>
                <a:spcPct val="0"/>
              </a:spcBef>
              <a:buClrTx/>
            </a:pPr>
            <a:r>
              <a:rPr kumimoji="0" lang="en-US" sz="2000" b="1" dirty="0">
                <a:solidFill>
                  <a:srgbClr val="0000CC"/>
                </a:solidFill>
              </a:rPr>
              <a:t>output 1</a:t>
            </a:r>
          </a:p>
        </p:txBody>
      </p:sp>
      <p:sp>
        <p:nvSpPr>
          <p:cNvPr id="16388" name="Oval 4"/>
          <p:cNvSpPr>
            <a:spLocks noChangeArrowheads="1"/>
          </p:cNvSpPr>
          <p:nvPr/>
        </p:nvSpPr>
        <p:spPr bwMode="auto">
          <a:xfrm>
            <a:off x="6019800" y="2590800"/>
            <a:ext cx="1676400" cy="1600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</a:pPr>
            <a:r>
              <a:rPr kumimoji="0" lang="en-US" sz="2000" b="1" dirty="0">
                <a:solidFill>
                  <a:srgbClr val="009900"/>
                </a:solidFill>
              </a:rPr>
              <a:t>state 2</a:t>
            </a:r>
            <a:r>
              <a:rPr kumimoji="0" lang="en-US" sz="2000" b="1" dirty="0"/>
              <a:t> /</a:t>
            </a:r>
          </a:p>
          <a:p>
            <a:pPr algn="ctr">
              <a:spcBef>
                <a:spcPct val="0"/>
              </a:spcBef>
              <a:buClrTx/>
            </a:pPr>
            <a:r>
              <a:rPr kumimoji="0" lang="en-US" sz="2000" b="1" dirty="0">
                <a:solidFill>
                  <a:srgbClr val="0000CC"/>
                </a:solidFill>
              </a:rPr>
              <a:t>output 2</a:t>
            </a:r>
          </a:p>
        </p:txBody>
      </p:sp>
      <p:sp>
        <p:nvSpPr>
          <p:cNvPr id="16389" name="Freeform 5"/>
          <p:cNvSpPr>
            <a:spLocks/>
          </p:cNvSpPr>
          <p:nvPr/>
        </p:nvSpPr>
        <p:spPr bwMode="auto">
          <a:xfrm>
            <a:off x="2819400" y="2781300"/>
            <a:ext cx="3200400" cy="495300"/>
          </a:xfrm>
          <a:custGeom>
            <a:avLst/>
            <a:gdLst>
              <a:gd name="T0" fmla="*/ 0 w 2016"/>
              <a:gd name="T1" fmla="*/ 2147483647 h 312"/>
              <a:gd name="T2" fmla="*/ 2147483647 w 2016"/>
              <a:gd name="T3" fmla="*/ 2147483647 h 312"/>
              <a:gd name="T4" fmla="*/ 2147483647 w 2016"/>
              <a:gd name="T5" fmla="*/ 2147483647 h 312"/>
              <a:gd name="T6" fmla="*/ 2147483647 w 2016"/>
              <a:gd name="T7" fmla="*/ 2147483647 h 312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312"/>
              <a:gd name="T14" fmla="*/ 2016 w 2016"/>
              <a:gd name="T15" fmla="*/ 312 h 3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312">
                <a:moveTo>
                  <a:pt x="0" y="312"/>
                </a:moveTo>
                <a:cubicBezTo>
                  <a:pt x="148" y="240"/>
                  <a:pt x="296" y="168"/>
                  <a:pt x="480" y="120"/>
                </a:cubicBezTo>
                <a:cubicBezTo>
                  <a:pt x="664" y="72"/>
                  <a:pt x="848" y="0"/>
                  <a:pt x="1104" y="24"/>
                </a:cubicBezTo>
                <a:cubicBezTo>
                  <a:pt x="1360" y="48"/>
                  <a:pt x="1864" y="224"/>
                  <a:pt x="2016" y="264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810000" y="2057400"/>
            <a:ext cx="15382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sz="2000" b="1" dirty="0">
                <a:solidFill>
                  <a:srgbClr val="009900"/>
                </a:solidFill>
              </a:rPr>
              <a:t>transition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2000" b="1" dirty="0">
                <a:solidFill>
                  <a:srgbClr val="009900"/>
                </a:solidFill>
              </a:rPr>
              <a:t>condition 1</a:t>
            </a:r>
          </a:p>
        </p:txBody>
      </p:sp>
      <p:sp>
        <p:nvSpPr>
          <p:cNvPr id="16391" name="Freeform 7"/>
          <p:cNvSpPr>
            <a:spLocks/>
          </p:cNvSpPr>
          <p:nvPr/>
        </p:nvSpPr>
        <p:spPr bwMode="auto">
          <a:xfrm>
            <a:off x="2667000" y="3886200"/>
            <a:ext cx="3505200" cy="495300"/>
          </a:xfrm>
          <a:custGeom>
            <a:avLst/>
            <a:gdLst>
              <a:gd name="T0" fmla="*/ 2147483647 w 2208"/>
              <a:gd name="T1" fmla="*/ 0 h 312"/>
              <a:gd name="T2" fmla="*/ 2147483647 w 2208"/>
              <a:gd name="T3" fmla="*/ 2147483647 h 312"/>
              <a:gd name="T4" fmla="*/ 2147483647 w 2208"/>
              <a:gd name="T5" fmla="*/ 2147483647 h 312"/>
              <a:gd name="T6" fmla="*/ 0 w 2208"/>
              <a:gd name="T7" fmla="*/ 2147483647 h 312"/>
              <a:gd name="T8" fmla="*/ 0 60000 65536"/>
              <a:gd name="T9" fmla="*/ 0 60000 65536"/>
              <a:gd name="T10" fmla="*/ 0 60000 65536"/>
              <a:gd name="T11" fmla="*/ 0 60000 65536"/>
              <a:gd name="T12" fmla="*/ 0 w 2208"/>
              <a:gd name="T13" fmla="*/ 0 h 312"/>
              <a:gd name="T14" fmla="*/ 2208 w 2208"/>
              <a:gd name="T15" fmla="*/ 312 h 3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08" h="312">
                <a:moveTo>
                  <a:pt x="2208" y="0"/>
                </a:moveTo>
                <a:cubicBezTo>
                  <a:pt x="2020" y="96"/>
                  <a:pt x="1832" y="192"/>
                  <a:pt x="1584" y="240"/>
                </a:cubicBezTo>
                <a:cubicBezTo>
                  <a:pt x="1336" y="288"/>
                  <a:pt x="984" y="312"/>
                  <a:pt x="720" y="288"/>
                </a:cubicBezTo>
                <a:cubicBezTo>
                  <a:pt x="456" y="264"/>
                  <a:pt x="112" y="128"/>
                  <a:pt x="0" y="96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3657600" y="3581400"/>
            <a:ext cx="15382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sz="2000" b="1" dirty="0">
                <a:solidFill>
                  <a:srgbClr val="009900"/>
                </a:solidFill>
              </a:rPr>
              <a:t>transition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2000" b="1" dirty="0">
                <a:solidFill>
                  <a:srgbClr val="009900"/>
                </a:solidFill>
              </a:rPr>
              <a:t>condition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Mealy Machine</a:t>
            </a:r>
          </a:p>
        </p:txBody>
      </p:sp>
      <p:sp>
        <p:nvSpPr>
          <p:cNvPr id="17411" name="Oval 3"/>
          <p:cNvSpPr>
            <a:spLocks noChangeArrowheads="1"/>
          </p:cNvSpPr>
          <p:nvPr/>
        </p:nvSpPr>
        <p:spPr bwMode="auto">
          <a:xfrm>
            <a:off x="1219200" y="2667000"/>
            <a:ext cx="1676400" cy="1600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</a:pPr>
            <a:r>
              <a:rPr kumimoji="0" lang="en-US" sz="2000" b="1" dirty="0">
                <a:solidFill>
                  <a:srgbClr val="009900"/>
                </a:solidFill>
              </a:rPr>
              <a:t>state 1</a:t>
            </a:r>
          </a:p>
        </p:txBody>
      </p:sp>
      <p:sp>
        <p:nvSpPr>
          <p:cNvPr id="17412" name="Oval 4"/>
          <p:cNvSpPr>
            <a:spLocks noChangeArrowheads="1"/>
          </p:cNvSpPr>
          <p:nvPr/>
        </p:nvSpPr>
        <p:spPr bwMode="auto">
          <a:xfrm>
            <a:off x="6096000" y="2590800"/>
            <a:ext cx="1676400" cy="1600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</a:pPr>
            <a:r>
              <a:rPr kumimoji="0" lang="en-US" sz="2000" b="1" dirty="0">
                <a:solidFill>
                  <a:srgbClr val="009900"/>
                </a:solidFill>
              </a:rPr>
              <a:t>state 2</a:t>
            </a:r>
          </a:p>
        </p:txBody>
      </p:sp>
      <p:sp>
        <p:nvSpPr>
          <p:cNvPr id="17413" name="Freeform 5"/>
          <p:cNvSpPr>
            <a:spLocks/>
          </p:cNvSpPr>
          <p:nvPr/>
        </p:nvSpPr>
        <p:spPr bwMode="auto">
          <a:xfrm>
            <a:off x="2895600" y="2781300"/>
            <a:ext cx="3200400" cy="495300"/>
          </a:xfrm>
          <a:custGeom>
            <a:avLst/>
            <a:gdLst>
              <a:gd name="T0" fmla="*/ 0 w 2016"/>
              <a:gd name="T1" fmla="*/ 2147483647 h 312"/>
              <a:gd name="T2" fmla="*/ 2147483647 w 2016"/>
              <a:gd name="T3" fmla="*/ 2147483647 h 312"/>
              <a:gd name="T4" fmla="*/ 2147483647 w 2016"/>
              <a:gd name="T5" fmla="*/ 2147483647 h 312"/>
              <a:gd name="T6" fmla="*/ 2147483647 w 2016"/>
              <a:gd name="T7" fmla="*/ 2147483647 h 312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312"/>
              <a:gd name="T14" fmla="*/ 2016 w 2016"/>
              <a:gd name="T15" fmla="*/ 312 h 3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312">
                <a:moveTo>
                  <a:pt x="0" y="312"/>
                </a:moveTo>
                <a:cubicBezTo>
                  <a:pt x="148" y="240"/>
                  <a:pt x="296" y="168"/>
                  <a:pt x="480" y="120"/>
                </a:cubicBezTo>
                <a:cubicBezTo>
                  <a:pt x="664" y="72"/>
                  <a:pt x="848" y="0"/>
                  <a:pt x="1104" y="24"/>
                </a:cubicBezTo>
                <a:cubicBezTo>
                  <a:pt x="1360" y="48"/>
                  <a:pt x="1864" y="224"/>
                  <a:pt x="2016" y="264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074988" y="2057400"/>
            <a:ext cx="29035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</a:pPr>
            <a:r>
              <a:rPr kumimoji="0" lang="en-US" sz="2000" b="1" dirty="0">
                <a:solidFill>
                  <a:srgbClr val="009900"/>
                </a:solidFill>
              </a:rPr>
              <a:t>transition condition 1</a:t>
            </a:r>
            <a:r>
              <a:rPr kumimoji="0" lang="en-US" sz="2000" b="1" dirty="0"/>
              <a:t> /</a:t>
            </a:r>
          </a:p>
          <a:p>
            <a:pPr algn="ctr">
              <a:spcBef>
                <a:spcPct val="0"/>
              </a:spcBef>
              <a:buClrTx/>
            </a:pPr>
            <a:r>
              <a:rPr kumimoji="0" lang="en-US" sz="2000" b="1" dirty="0">
                <a:solidFill>
                  <a:srgbClr val="0000CC"/>
                </a:solidFill>
              </a:rPr>
              <a:t>output 1</a:t>
            </a:r>
          </a:p>
        </p:txBody>
      </p:sp>
      <p:sp>
        <p:nvSpPr>
          <p:cNvPr id="17415" name="Freeform 7"/>
          <p:cNvSpPr>
            <a:spLocks/>
          </p:cNvSpPr>
          <p:nvPr/>
        </p:nvSpPr>
        <p:spPr bwMode="auto">
          <a:xfrm>
            <a:off x="2743200" y="3886200"/>
            <a:ext cx="3505200" cy="495300"/>
          </a:xfrm>
          <a:custGeom>
            <a:avLst/>
            <a:gdLst>
              <a:gd name="T0" fmla="*/ 2147483647 w 2208"/>
              <a:gd name="T1" fmla="*/ 0 h 312"/>
              <a:gd name="T2" fmla="*/ 2147483647 w 2208"/>
              <a:gd name="T3" fmla="*/ 2147483647 h 312"/>
              <a:gd name="T4" fmla="*/ 2147483647 w 2208"/>
              <a:gd name="T5" fmla="*/ 2147483647 h 312"/>
              <a:gd name="T6" fmla="*/ 0 w 2208"/>
              <a:gd name="T7" fmla="*/ 2147483647 h 312"/>
              <a:gd name="T8" fmla="*/ 0 60000 65536"/>
              <a:gd name="T9" fmla="*/ 0 60000 65536"/>
              <a:gd name="T10" fmla="*/ 0 60000 65536"/>
              <a:gd name="T11" fmla="*/ 0 60000 65536"/>
              <a:gd name="T12" fmla="*/ 0 w 2208"/>
              <a:gd name="T13" fmla="*/ 0 h 312"/>
              <a:gd name="T14" fmla="*/ 2208 w 2208"/>
              <a:gd name="T15" fmla="*/ 312 h 3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08" h="312">
                <a:moveTo>
                  <a:pt x="2208" y="0"/>
                </a:moveTo>
                <a:cubicBezTo>
                  <a:pt x="2020" y="96"/>
                  <a:pt x="1832" y="192"/>
                  <a:pt x="1584" y="240"/>
                </a:cubicBezTo>
                <a:cubicBezTo>
                  <a:pt x="1336" y="288"/>
                  <a:pt x="984" y="312"/>
                  <a:pt x="720" y="288"/>
                </a:cubicBezTo>
                <a:cubicBezTo>
                  <a:pt x="456" y="264"/>
                  <a:pt x="112" y="128"/>
                  <a:pt x="0" y="96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2998788" y="3581400"/>
            <a:ext cx="29035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</a:pPr>
            <a:r>
              <a:rPr kumimoji="0" lang="en-US" sz="2000" b="1" dirty="0">
                <a:solidFill>
                  <a:srgbClr val="009900"/>
                </a:solidFill>
              </a:rPr>
              <a:t>transition condition 2</a:t>
            </a:r>
            <a:r>
              <a:rPr kumimoji="0" lang="en-US" sz="2000" b="1" dirty="0"/>
              <a:t> /</a:t>
            </a:r>
          </a:p>
          <a:p>
            <a:pPr algn="ctr">
              <a:spcBef>
                <a:spcPct val="0"/>
              </a:spcBef>
              <a:buClrTx/>
            </a:pPr>
            <a:r>
              <a:rPr kumimoji="0" lang="en-US" sz="2000" b="1" dirty="0">
                <a:solidFill>
                  <a:srgbClr val="0000CC"/>
                </a:solidFill>
              </a:rPr>
              <a:t>output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Moore vs. Mealy FSM (1)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Moore and Mealy FSMs </a:t>
            </a:r>
            <a:r>
              <a:rPr lang="el-GR" dirty="0" smtClean="0"/>
              <a:t>μπορούν να είναι λειτουργικά ισοδύναμες (</a:t>
            </a:r>
            <a:r>
              <a:rPr lang="en-US" dirty="0" smtClean="0"/>
              <a:t>Functionally Equivalent</a:t>
            </a:r>
            <a:r>
              <a:rPr lang="el-GR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Equivalent Mealy FSM can be derived from Moore FSM and vice versa</a:t>
            </a:r>
          </a:p>
          <a:p>
            <a:r>
              <a:rPr lang="el-GR" dirty="0" smtClean="0"/>
              <a:t>Τα </a:t>
            </a:r>
            <a:r>
              <a:rPr lang="en-US" dirty="0" smtClean="0"/>
              <a:t>Mealy FSM </a:t>
            </a:r>
            <a:r>
              <a:rPr lang="el-GR" dirty="0" smtClean="0"/>
              <a:t>έχουν πιο πλούσια περιγραφή και συνήθως απαιτούν μικρότερο αριθμό καταστάσεων</a:t>
            </a:r>
            <a:endParaRPr lang="en-US" dirty="0" smtClean="0"/>
          </a:p>
          <a:p>
            <a:pPr lvl="1"/>
            <a:r>
              <a:rPr lang="el-GR" dirty="0" smtClean="0"/>
              <a:t>Πιο μικρό χώρο στο κύκλωμα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Moore vs. Mealy FSM (2)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Τα </a:t>
            </a:r>
            <a:r>
              <a:rPr lang="en-US" dirty="0" smtClean="0"/>
              <a:t>Mealy FSM </a:t>
            </a:r>
            <a:r>
              <a:rPr lang="el-GR" dirty="0" smtClean="0"/>
              <a:t>υπολογίζουν εξόδους μόλις αλλάξουν οι είσοδοι</a:t>
            </a:r>
            <a:endParaRPr lang="en-US" dirty="0" smtClean="0"/>
          </a:p>
          <a:p>
            <a:pPr lvl="1"/>
            <a:r>
              <a:rPr lang="el-GR" dirty="0" smtClean="0"/>
              <a:t>Ανταποκρίνονται ένα κύκλο νωρίτερα από ότι το αντίστοιχα </a:t>
            </a:r>
            <a:r>
              <a:rPr lang="en-US" dirty="0" smtClean="0"/>
              <a:t>Moore FSM</a:t>
            </a:r>
          </a:p>
          <a:p>
            <a:r>
              <a:rPr lang="el-GR" dirty="0" smtClean="0"/>
              <a:t>Τα </a:t>
            </a:r>
            <a:r>
              <a:rPr lang="en-US" dirty="0" smtClean="0"/>
              <a:t>Moore FSM </a:t>
            </a:r>
            <a:r>
              <a:rPr lang="el-GR" dirty="0" smtClean="0"/>
              <a:t>δεν έχουν συνδυαστικό μονοπάτι μεταξύ εισόδων και εξόδων</a:t>
            </a:r>
            <a:endParaRPr lang="en-US" dirty="0" smtClean="0"/>
          </a:p>
          <a:p>
            <a:pPr lvl="1"/>
            <a:r>
              <a:rPr lang="el-GR" dirty="0" smtClean="0"/>
              <a:t>Το </a:t>
            </a:r>
            <a:r>
              <a:rPr lang="en-US" dirty="0" smtClean="0"/>
              <a:t>Moore FSM </a:t>
            </a:r>
            <a:r>
              <a:rPr lang="el-GR" dirty="0" smtClean="0"/>
              <a:t>είναι πιθανό να έχει μικρότερο </a:t>
            </a:r>
            <a:r>
              <a:rPr lang="en-US" dirty="0" smtClean="0"/>
              <a:t>critical path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Moore FSM - Example 1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Moore FSM that Recognizes Sequence “10”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24000" y="2057400"/>
            <a:ext cx="6019800" cy="2286000"/>
            <a:chOff x="720" y="1680"/>
            <a:chExt cx="3792" cy="1440"/>
          </a:xfrm>
        </p:grpSpPr>
        <p:sp>
          <p:nvSpPr>
            <p:cNvPr id="20491" name="Oval 5"/>
            <p:cNvSpPr>
              <a:spLocks noChangeArrowheads="1"/>
            </p:cNvSpPr>
            <p:nvPr/>
          </p:nvSpPr>
          <p:spPr bwMode="auto">
            <a:xfrm>
              <a:off x="1008" y="2016"/>
              <a:ext cx="528" cy="52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</a:pPr>
              <a:r>
                <a:rPr kumimoji="0" lang="en-US" sz="2400" dirty="0"/>
                <a:t>S0 / 0</a:t>
              </a:r>
            </a:p>
          </p:txBody>
        </p:sp>
        <p:sp>
          <p:nvSpPr>
            <p:cNvPr id="20492" name="Oval 6"/>
            <p:cNvSpPr>
              <a:spLocks noChangeArrowheads="1"/>
            </p:cNvSpPr>
            <p:nvPr/>
          </p:nvSpPr>
          <p:spPr bwMode="auto">
            <a:xfrm>
              <a:off x="2448" y="2016"/>
              <a:ext cx="528" cy="52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</a:pPr>
              <a:r>
                <a:rPr kumimoji="0" lang="en-US" sz="2400" dirty="0"/>
                <a:t>S1 / 0</a:t>
              </a:r>
            </a:p>
          </p:txBody>
        </p:sp>
        <p:sp>
          <p:nvSpPr>
            <p:cNvPr id="20493" name="Oval 7"/>
            <p:cNvSpPr>
              <a:spLocks noChangeArrowheads="1"/>
            </p:cNvSpPr>
            <p:nvPr/>
          </p:nvSpPr>
          <p:spPr bwMode="auto">
            <a:xfrm>
              <a:off x="3984" y="2016"/>
              <a:ext cx="528" cy="52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</a:pPr>
              <a:r>
                <a:rPr kumimoji="0" lang="en-US" sz="2400" dirty="0"/>
                <a:t>S2 / 1</a:t>
              </a:r>
            </a:p>
          </p:txBody>
        </p:sp>
        <p:sp>
          <p:nvSpPr>
            <p:cNvPr id="20494" name="Freeform 8"/>
            <p:cNvSpPr>
              <a:spLocks/>
            </p:cNvSpPr>
            <p:nvPr/>
          </p:nvSpPr>
          <p:spPr bwMode="auto">
            <a:xfrm>
              <a:off x="889" y="1885"/>
              <a:ext cx="318" cy="326"/>
            </a:xfrm>
            <a:custGeom>
              <a:avLst/>
              <a:gdLst>
                <a:gd name="T0" fmla="*/ 136 w 318"/>
                <a:gd name="T1" fmla="*/ 326 h 326"/>
                <a:gd name="T2" fmla="*/ 43 w 318"/>
                <a:gd name="T3" fmla="*/ 292 h 326"/>
                <a:gd name="T4" fmla="*/ 0 w 318"/>
                <a:gd name="T5" fmla="*/ 216 h 326"/>
                <a:gd name="T6" fmla="*/ 119 w 318"/>
                <a:gd name="T7" fmla="*/ 12 h 326"/>
                <a:gd name="T8" fmla="*/ 314 w 318"/>
                <a:gd name="T9" fmla="*/ 80 h 326"/>
                <a:gd name="T10" fmla="*/ 314 w 318"/>
                <a:gd name="T11" fmla="*/ 139 h 3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8"/>
                <a:gd name="T19" fmla="*/ 0 h 326"/>
                <a:gd name="T20" fmla="*/ 318 w 318"/>
                <a:gd name="T21" fmla="*/ 326 h 3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8" h="326">
                  <a:moveTo>
                    <a:pt x="136" y="326"/>
                  </a:moveTo>
                  <a:cubicBezTo>
                    <a:pt x="98" y="318"/>
                    <a:pt x="75" y="314"/>
                    <a:pt x="43" y="292"/>
                  </a:cubicBezTo>
                  <a:cubicBezTo>
                    <a:pt x="4" y="234"/>
                    <a:pt x="16" y="260"/>
                    <a:pt x="0" y="216"/>
                  </a:cubicBezTo>
                  <a:cubicBezTo>
                    <a:pt x="12" y="109"/>
                    <a:pt x="33" y="70"/>
                    <a:pt x="119" y="12"/>
                  </a:cubicBezTo>
                  <a:cubicBezTo>
                    <a:pt x="160" y="15"/>
                    <a:pt x="298" y="0"/>
                    <a:pt x="314" y="80"/>
                  </a:cubicBezTo>
                  <a:cubicBezTo>
                    <a:pt x="318" y="99"/>
                    <a:pt x="314" y="119"/>
                    <a:pt x="314" y="139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20495" name="Freeform 9"/>
            <p:cNvSpPr>
              <a:spLocks/>
            </p:cNvSpPr>
            <p:nvPr/>
          </p:nvSpPr>
          <p:spPr bwMode="auto">
            <a:xfrm>
              <a:off x="2304" y="1920"/>
              <a:ext cx="318" cy="326"/>
            </a:xfrm>
            <a:custGeom>
              <a:avLst/>
              <a:gdLst>
                <a:gd name="T0" fmla="*/ 136 w 318"/>
                <a:gd name="T1" fmla="*/ 326 h 326"/>
                <a:gd name="T2" fmla="*/ 43 w 318"/>
                <a:gd name="T3" fmla="*/ 292 h 326"/>
                <a:gd name="T4" fmla="*/ 0 w 318"/>
                <a:gd name="T5" fmla="*/ 216 h 326"/>
                <a:gd name="T6" fmla="*/ 119 w 318"/>
                <a:gd name="T7" fmla="*/ 12 h 326"/>
                <a:gd name="T8" fmla="*/ 314 w 318"/>
                <a:gd name="T9" fmla="*/ 80 h 326"/>
                <a:gd name="T10" fmla="*/ 314 w 318"/>
                <a:gd name="T11" fmla="*/ 139 h 3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8"/>
                <a:gd name="T19" fmla="*/ 0 h 326"/>
                <a:gd name="T20" fmla="*/ 318 w 318"/>
                <a:gd name="T21" fmla="*/ 326 h 3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8" h="326">
                  <a:moveTo>
                    <a:pt x="136" y="326"/>
                  </a:moveTo>
                  <a:cubicBezTo>
                    <a:pt x="98" y="318"/>
                    <a:pt x="75" y="314"/>
                    <a:pt x="43" y="292"/>
                  </a:cubicBezTo>
                  <a:cubicBezTo>
                    <a:pt x="4" y="234"/>
                    <a:pt x="16" y="260"/>
                    <a:pt x="0" y="216"/>
                  </a:cubicBezTo>
                  <a:cubicBezTo>
                    <a:pt x="12" y="109"/>
                    <a:pt x="33" y="70"/>
                    <a:pt x="119" y="12"/>
                  </a:cubicBezTo>
                  <a:cubicBezTo>
                    <a:pt x="160" y="15"/>
                    <a:pt x="298" y="0"/>
                    <a:pt x="314" y="80"/>
                  </a:cubicBezTo>
                  <a:cubicBezTo>
                    <a:pt x="318" y="99"/>
                    <a:pt x="314" y="119"/>
                    <a:pt x="314" y="139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20496" name="Line 10"/>
            <p:cNvSpPr>
              <a:spLocks noChangeShapeType="1"/>
            </p:cNvSpPr>
            <p:nvPr/>
          </p:nvSpPr>
          <p:spPr bwMode="auto">
            <a:xfrm>
              <a:off x="1536" y="2304"/>
              <a:ext cx="91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20497" name="Line 11"/>
            <p:cNvSpPr>
              <a:spLocks noChangeShapeType="1"/>
            </p:cNvSpPr>
            <p:nvPr/>
          </p:nvSpPr>
          <p:spPr bwMode="auto">
            <a:xfrm>
              <a:off x="2928" y="2112"/>
              <a:ext cx="11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20498" name="Line 12"/>
            <p:cNvSpPr>
              <a:spLocks noChangeShapeType="1"/>
            </p:cNvSpPr>
            <p:nvPr/>
          </p:nvSpPr>
          <p:spPr bwMode="auto">
            <a:xfrm flipH="1">
              <a:off x="2928" y="2400"/>
              <a:ext cx="105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20499" name="Freeform 13"/>
            <p:cNvSpPr>
              <a:spLocks/>
            </p:cNvSpPr>
            <p:nvPr/>
          </p:nvSpPr>
          <p:spPr bwMode="auto">
            <a:xfrm>
              <a:off x="1440" y="2496"/>
              <a:ext cx="2688" cy="384"/>
            </a:xfrm>
            <a:custGeom>
              <a:avLst/>
              <a:gdLst>
                <a:gd name="T0" fmla="*/ 2688 w 2688"/>
                <a:gd name="T1" fmla="*/ 0 h 384"/>
                <a:gd name="T2" fmla="*/ 1728 w 2688"/>
                <a:gd name="T3" fmla="*/ 288 h 384"/>
                <a:gd name="T4" fmla="*/ 912 w 2688"/>
                <a:gd name="T5" fmla="*/ 336 h 384"/>
                <a:gd name="T6" fmla="*/ 0 w 2688"/>
                <a:gd name="T7" fmla="*/ 0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88"/>
                <a:gd name="T13" fmla="*/ 0 h 384"/>
                <a:gd name="T14" fmla="*/ 2688 w 2688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88" h="384">
                  <a:moveTo>
                    <a:pt x="2688" y="0"/>
                  </a:moveTo>
                  <a:cubicBezTo>
                    <a:pt x="2356" y="116"/>
                    <a:pt x="2024" y="232"/>
                    <a:pt x="1728" y="288"/>
                  </a:cubicBezTo>
                  <a:cubicBezTo>
                    <a:pt x="1432" y="344"/>
                    <a:pt x="1200" y="384"/>
                    <a:pt x="912" y="336"/>
                  </a:cubicBezTo>
                  <a:cubicBezTo>
                    <a:pt x="624" y="288"/>
                    <a:pt x="152" y="48"/>
                    <a:pt x="0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20500" name="Text Box 14"/>
            <p:cNvSpPr txBox="1">
              <a:spLocks noChangeArrowheads="1"/>
            </p:cNvSpPr>
            <p:nvPr/>
          </p:nvSpPr>
          <p:spPr bwMode="auto">
            <a:xfrm>
              <a:off x="720" y="168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</a:pPr>
              <a:r>
                <a:rPr kumimoji="0" lang="en-US" sz="2400" dirty="0"/>
                <a:t>0</a:t>
              </a:r>
            </a:p>
          </p:txBody>
        </p:sp>
        <p:sp>
          <p:nvSpPr>
            <p:cNvPr id="20501" name="Text Box 15"/>
            <p:cNvSpPr txBox="1">
              <a:spLocks noChangeArrowheads="1"/>
            </p:cNvSpPr>
            <p:nvPr/>
          </p:nvSpPr>
          <p:spPr bwMode="auto">
            <a:xfrm>
              <a:off x="3408" y="182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</a:pPr>
              <a:r>
                <a:rPr kumimoji="0" lang="en-US" sz="2400" dirty="0"/>
                <a:t>0</a:t>
              </a:r>
            </a:p>
          </p:txBody>
        </p:sp>
        <p:sp>
          <p:nvSpPr>
            <p:cNvPr id="20502" name="Text Box 16"/>
            <p:cNvSpPr txBox="1">
              <a:spLocks noChangeArrowheads="1"/>
            </p:cNvSpPr>
            <p:nvPr/>
          </p:nvSpPr>
          <p:spPr bwMode="auto">
            <a:xfrm>
              <a:off x="2496" y="2832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</a:pPr>
              <a:r>
                <a:rPr kumimoji="0" lang="en-US" sz="2400" dirty="0"/>
                <a:t>0</a:t>
              </a:r>
            </a:p>
          </p:txBody>
        </p:sp>
        <p:sp>
          <p:nvSpPr>
            <p:cNvPr id="20503" name="Text Box 17"/>
            <p:cNvSpPr txBox="1">
              <a:spLocks noChangeArrowheads="1"/>
            </p:cNvSpPr>
            <p:nvPr/>
          </p:nvSpPr>
          <p:spPr bwMode="auto">
            <a:xfrm>
              <a:off x="2256" y="168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</a:pPr>
              <a:r>
                <a:rPr kumimoji="0" lang="en-US" sz="2400" dirty="0"/>
                <a:t>1</a:t>
              </a:r>
            </a:p>
          </p:txBody>
        </p:sp>
        <p:sp>
          <p:nvSpPr>
            <p:cNvPr id="20504" name="Text Box 18"/>
            <p:cNvSpPr txBox="1">
              <a:spLocks noChangeArrowheads="1"/>
            </p:cNvSpPr>
            <p:nvPr/>
          </p:nvSpPr>
          <p:spPr bwMode="auto">
            <a:xfrm>
              <a:off x="1776" y="201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</a:pPr>
              <a:r>
                <a:rPr kumimoji="0" lang="en-US" sz="2400" dirty="0"/>
                <a:t>1</a:t>
              </a:r>
            </a:p>
          </p:txBody>
        </p:sp>
        <p:sp>
          <p:nvSpPr>
            <p:cNvPr id="20505" name="Text Box 19"/>
            <p:cNvSpPr txBox="1">
              <a:spLocks noChangeArrowheads="1"/>
            </p:cNvSpPr>
            <p:nvPr/>
          </p:nvSpPr>
          <p:spPr bwMode="auto">
            <a:xfrm>
              <a:off x="3360" y="216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</a:pPr>
              <a:r>
                <a:rPr kumimoji="0" lang="en-US" sz="2400" dirty="0"/>
                <a:t>1</a:t>
              </a:r>
            </a:p>
          </p:txBody>
        </p:sp>
      </p:grpSp>
      <p:sp>
        <p:nvSpPr>
          <p:cNvPr id="20485" name="Line 20"/>
          <p:cNvSpPr>
            <a:spLocks noChangeShapeType="1"/>
          </p:cNvSpPr>
          <p:nvPr/>
        </p:nvSpPr>
        <p:spPr bwMode="auto">
          <a:xfrm flipV="1">
            <a:off x="1752600" y="3276600"/>
            <a:ext cx="3048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0486" name="Text Box 21"/>
          <p:cNvSpPr txBox="1">
            <a:spLocks noChangeArrowheads="1"/>
          </p:cNvSpPr>
          <p:nvPr/>
        </p:nvSpPr>
        <p:spPr bwMode="auto">
          <a:xfrm>
            <a:off x="1050925" y="3697288"/>
            <a:ext cx="862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sz="2400" dirty="0"/>
              <a:t>reset</a:t>
            </a:r>
          </a:p>
        </p:txBody>
      </p:sp>
      <p:sp>
        <p:nvSpPr>
          <p:cNvPr id="20487" name="Text Box 22"/>
          <p:cNvSpPr txBox="1">
            <a:spLocks noChangeArrowheads="1"/>
          </p:cNvSpPr>
          <p:nvPr/>
        </p:nvSpPr>
        <p:spPr bwMode="auto">
          <a:xfrm>
            <a:off x="228600" y="4648200"/>
            <a:ext cx="14398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sz="2400" dirty="0"/>
              <a:t>Meaning 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2400" dirty="0"/>
              <a:t>of states:</a:t>
            </a:r>
            <a:endParaRPr kumimoji="0" lang="pl-PL" sz="2400"/>
          </a:p>
        </p:txBody>
      </p:sp>
      <p:sp>
        <p:nvSpPr>
          <p:cNvPr id="20488" name="Text Box 23"/>
          <p:cNvSpPr txBox="1">
            <a:spLocks noChangeArrowheads="1"/>
          </p:cNvSpPr>
          <p:nvPr/>
        </p:nvSpPr>
        <p:spPr bwMode="auto">
          <a:xfrm>
            <a:off x="1981200" y="4289425"/>
            <a:ext cx="150812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sz="2400" dirty="0"/>
              <a:t>S0: No 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2400" dirty="0"/>
              <a:t>elements 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2400" dirty="0"/>
              <a:t>of the 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2400" dirty="0"/>
              <a:t>sequence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2400" dirty="0"/>
              <a:t>observed</a:t>
            </a:r>
            <a:endParaRPr kumimoji="0" lang="pl-PL" sz="2400"/>
          </a:p>
        </p:txBody>
      </p:sp>
      <p:sp>
        <p:nvSpPr>
          <p:cNvPr id="20489" name="Text Box 24"/>
          <p:cNvSpPr txBox="1">
            <a:spLocks noChangeArrowheads="1"/>
          </p:cNvSpPr>
          <p:nvPr/>
        </p:nvSpPr>
        <p:spPr bwMode="auto">
          <a:xfrm>
            <a:off x="4114800" y="4343400"/>
            <a:ext cx="14398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sz="2400" dirty="0"/>
              <a:t>S1: “1”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2400" dirty="0"/>
              <a:t>observed</a:t>
            </a:r>
            <a:endParaRPr kumimoji="0" lang="pl-PL" sz="2400"/>
          </a:p>
        </p:txBody>
      </p:sp>
      <p:sp>
        <p:nvSpPr>
          <p:cNvPr id="20490" name="Text Box 25"/>
          <p:cNvSpPr txBox="1">
            <a:spLocks noChangeArrowheads="1"/>
          </p:cNvSpPr>
          <p:nvPr/>
        </p:nvSpPr>
        <p:spPr bwMode="auto">
          <a:xfrm>
            <a:off x="6149975" y="4332288"/>
            <a:ext cx="14398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sz="2400" dirty="0"/>
              <a:t>S2: “10”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2400" dirty="0"/>
              <a:t>observed</a:t>
            </a:r>
            <a:endParaRPr kumimoji="0" lang="pl-PL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Mealy FSM - Example 1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Mealy FSM that Recognizes Sequence “10”</a:t>
            </a:r>
          </a:p>
        </p:txBody>
      </p:sp>
      <p:sp>
        <p:nvSpPr>
          <p:cNvPr id="21508" name="Oval 4"/>
          <p:cNvSpPr>
            <a:spLocks noChangeArrowheads="1"/>
          </p:cNvSpPr>
          <p:nvPr/>
        </p:nvSpPr>
        <p:spPr bwMode="auto">
          <a:xfrm>
            <a:off x="2590800" y="2743200"/>
            <a:ext cx="8382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</a:pPr>
            <a:r>
              <a:rPr kumimoji="0" lang="en-US" sz="2400" dirty="0"/>
              <a:t>S0</a:t>
            </a:r>
          </a:p>
        </p:txBody>
      </p:sp>
      <p:sp>
        <p:nvSpPr>
          <p:cNvPr id="21509" name="Oval 5"/>
          <p:cNvSpPr>
            <a:spLocks noChangeArrowheads="1"/>
          </p:cNvSpPr>
          <p:nvPr/>
        </p:nvSpPr>
        <p:spPr bwMode="auto">
          <a:xfrm>
            <a:off x="5715000" y="2743200"/>
            <a:ext cx="8382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</a:pPr>
            <a:r>
              <a:rPr kumimoji="0" lang="en-US" sz="2400" dirty="0"/>
              <a:t>S1</a:t>
            </a:r>
          </a:p>
        </p:txBody>
      </p:sp>
      <p:sp>
        <p:nvSpPr>
          <p:cNvPr id="21510" name="Freeform 6"/>
          <p:cNvSpPr>
            <a:spLocks/>
          </p:cNvSpPr>
          <p:nvPr/>
        </p:nvSpPr>
        <p:spPr bwMode="auto">
          <a:xfrm>
            <a:off x="2438400" y="2514600"/>
            <a:ext cx="504825" cy="517525"/>
          </a:xfrm>
          <a:custGeom>
            <a:avLst/>
            <a:gdLst>
              <a:gd name="T0" fmla="*/ 2147483647 w 318"/>
              <a:gd name="T1" fmla="*/ 2147483647 h 326"/>
              <a:gd name="T2" fmla="*/ 2147483647 w 318"/>
              <a:gd name="T3" fmla="*/ 2147483647 h 326"/>
              <a:gd name="T4" fmla="*/ 0 w 318"/>
              <a:gd name="T5" fmla="*/ 2147483647 h 326"/>
              <a:gd name="T6" fmla="*/ 2147483647 w 318"/>
              <a:gd name="T7" fmla="*/ 2147483647 h 326"/>
              <a:gd name="T8" fmla="*/ 2147483647 w 318"/>
              <a:gd name="T9" fmla="*/ 2147483647 h 326"/>
              <a:gd name="T10" fmla="*/ 2147483647 w 318"/>
              <a:gd name="T11" fmla="*/ 2147483647 h 3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18"/>
              <a:gd name="T19" fmla="*/ 0 h 326"/>
              <a:gd name="T20" fmla="*/ 318 w 318"/>
              <a:gd name="T21" fmla="*/ 326 h 32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18" h="326">
                <a:moveTo>
                  <a:pt x="136" y="326"/>
                </a:moveTo>
                <a:cubicBezTo>
                  <a:pt x="98" y="318"/>
                  <a:pt x="75" y="314"/>
                  <a:pt x="43" y="292"/>
                </a:cubicBezTo>
                <a:cubicBezTo>
                  <a:pt x="4" y="234"/>
                  <a:pt x="16" y="260"/>
                  <a:pt x="0" y="216"/>
                </a:cubicBezTo>
                <a:cubicBezTo>
                  <a:pt x="12" y="109"/>
                  <a:pt x="33" y="70"/>
                  <a:pt x="119" y="12"/>
                </a:cubicBezTo>
                <a:cubicBezTo>
                  <a:pt x="160" y="15"/>
                  <a:pt x="298" y="0"/>
                  <a:pt x="314" y="80"/>
                </a:cubicBezTo>
                <a:cubicBezTo>
                  <a:pt x="318" y="99"/>
                  <a:pt x="314" y="119"/>
                  <a:pt x="314" y="139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2209800" y="2057400"/>
            <a:ext cx="776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sz="2400" dirty="0"/>
              <a:t>0 / 0</a:t>
            </a:r>
          </a:p>
        </p:txBody>
      </p:sp>
      <p:sp>
        <p:nvSpPr>
          <p:cNvPr id="21512" name="Freeform 8"/>
          <p:cNvSpPr>
            <a:spLocks/>
          </p:cNvSpPr>
          <p:nvPr/>
        </p:nvSpPr>
        <p:spPr bwMode="auto">
          <a:xfrm>
            <a:off x="6361113" y="2559050"/>
            <a:ext cx="609600" cy="631825"/>
          </a:xfrm>
          <a:custGeom>
            <a:avLst/>
            <a:gdLst>
              <a:gd name="T0" fmla="*/ 0 w 384"/>
              <a:gd name="T1" fmla="*/ 2147483647 h 398"/>
              <a:gd name="T2" fmla="*/ 2147483647 w 384"/>
              <a:gd name="T3" fmla="*/ 2147483647 h 398"/>
              <a:gd name="T4" fmla="*/ 2147483647 w 384"/>
              <a:gd name="T5" fmla="*/ 2147483647 h 398"/>
              <a:gd name="T6" fmla="*/ 2147483647 w 384"/>
              <a:gd name="T7" fmla="*/ 0 h 398"/>
              <a:gd name="T8" fmla="*/ 2147483647 w 384"/>
              <a:gd name="T9" fmla="*/ 2147483647 h 398"/>
              <a:gd name="T10" fmla="*/ 2147483647 w 384"/>
              <a:gd name="T11" fmla="*/ 2147483647 h 398"/>
              <a:gd name="T12" fmla="*/ 2147483647 w 384"/>
              <a:gd name="T13" fmla="*/ 2147483647 h 398"/>
              <a:gd name="T14" fmla="*/ 2147483647 w 384"/>
              <a:gd name="T15" fmla="*/ 2147483647 h 398"/>
              <a:gd name="T16" fmla="*/ 2147483647 w 384"/>
              <a:gd name="T17" fmla="*/ 2147483647 h 398"/>
              <a:gd name="T18" fmla="*/ 2147483647 w 384"/>
              <a:gd name="T19" fmla="*/ 2147483647 h 398"/>
              <a:gd name="T20" fmla="*/ 2147483647 w 384"/>
              <a:gd name="T21" fmla="*/ 2147483647 h 398"/>
              <a:gd name="T22" fmla="*/ 2147483647 w 384"/>
              <a:gd name="T23" fmla="*/ 2147483647 h 39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84"/>
              <a:gd name="T37" fmla="*/ 0 h 398"/>
              <a:gd name="T38" fmla="*/ 384 w 384"/>
              <a:gd name="T39" fmla="*/ 398 h 39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84" h="398">
                <a:moveTo>
                  <a:pt x="0" y="161"/>
                </a:moveTo>
                <a:cubicBezTo>
                  <a:pt x="9" y="93"/>
                  <a:pt x="22" y="81"/>
                  <a:pt x="59" y="26"/>
                </a:cubicBezTo>
                <a:cubicBezTo>
                  <a:pt x="67" y="14"/>
                  <a:pt x="87" y="20"/>
                  <a:pt x="101" y="17"/>
                </a:cubicBezTo>
                <a:cubicBezTo>
                  <a:pt x="132" y="11"/>
                  <a:pt x="194" y="0"/>
                  <a:pt x="194" y="0"/>
                </a:cubicBezTo>
                <a:cubicBezTo>
                  <a:pt x="233" y="8"/>
                  <a:pt x="255" y="13"/>
                  <a:pt x="288" y="34"/>
                </a:cubicBezTo>
                <a:cubicBezTo>
                  <a:pt x="308" y="98"/>
                  <a:pt x="279" y="24"/>
                  <a:pt x="321" y="76"/>
                </a:cubicBezTo>
                <a:cubicBezTo>
                  <a:pt x="327" y="83"/>
                  <a:pt x="326" y="94"/>
                  <a:pt x="330" y="102"/>
                </a:cubicBezTo>
                <a:cubicBezTo>
                  <a:pt x="340" y="120"/>
                  <a:pt x="364" y="153"/>
                  <a:pt x="364" y="153"/>
                </a:cubicBezTo>
                <a:cubicBezTo>
                  <a:pt x="379" y="218"/>
                  <a:pt x="384" y="225"/>
                  <a:pt x="364" y="322"/>
                </a:cubicBezTo>
                <a:cubicBezTo>
                  <a:pt x="361" y="338"/>
                  <a:pt x="288" y="381"/>
                  <a:pt x="288" y="381"/>
                </a:cubicBezTo>
                <a:cubicBezTo>
                  <a:pt x="273" y="391"/>
                  <a:pt x="237" y="398"/>
                  <a:pt x="237" y="398"/>
                </a:cubicBezTo>
                <a:cubicBezTo>
                  <a:pt x="200" y="395"/>
                  <a:pt x="127" y="390"/>
                  <a:pt x="127" y="39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1513" name="Freeform 9"/>
          <p:cNvSpPr>
            <a:spLocks/>
          </p:cNvSpPr>
          <p:nvPr/>
        </p:nvSpPr>
        <p:spPr bwMode="auto">
          <a:xfrm>
            <a:off x="3429000" y="2616200"/>
            <a:ext cx="2362200" cy="355600"/>
          </a:xfrm>
          <a:custGeom>
            <a:avLst/>
            <a:gdLst>
              <a:gd name="T0" fmla="*/ 0 w 1536"/>
              <a:gd name="T1" fmla="*/ 2147483647 h 224"/>
              <a:gd name="T2" fmla="*/ 2147483647 w 1536"/>
              <a:gd name="T3" fmla="*/ 2147483647 h 224"/>
              <a:gd name="T4" fmla="*/ 2147483647 w 1536"/>
              <a:gd name="T5" fmla="*/ 2147483647 h 224"/>
              <a:gd name="T6" fmla="*/ 2147483647 w 1536"/>
              <a:gd name="T7" fmla="*/ 2147483647 h 224"/>
              <a:gd name="T8" fmla="*/ 0 60000 65536"/>
              <a:gd name="T9" fmla="*/ 0 60000 65536"/>
              <a:gd name="T10" fmla="*/ 0 60000 65536"/>
              <a:gd name="T11" fmla="*/ 0 60000 65536"/>
              <a:gd name="T12" fmla="*/ 0 w 1536"/>
              <a:gd name="T13" fmla="*/ 0 h 224"/>
              <a:gd name="T14" fmla="*/ 1536 w 1536"/>
              <a:gd name="T15" fmla="*/ 224 h 2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36" h="224">
                <a:moveTo>
                  <a:pt x="0" y="224"/>
                </a:moveTo>
                <a:cubicBezTo>
                  <a:pt x="124" y="144"/>
                  <a:pt x="248" y="64"/>
                  <a:pt x="432" y="32"/>
                </a:cubicBezTo>
                <a:cubicBezTo>
                  <a:pt x="616" y="0"/>
                  <a:pt x="920" y="8"/>
                  <a:pt x="1104" y="32"/>
                </a:cubicBezTo>
                <a:cubicBezTo>
                  <a:pt x="1288" y="56"/>
                  <a:pt x="1448" y="136"/>
                  <a:pt x="1536" y="17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1514" name="Freeform 10"/>
          <p:cNvSpPr>
            <a:spLocks/>
          </p:cNvSpPr>
          <p:nvPr/>
        </p:nvSpPr>
        <p:spPr bwMode="auto">
          <a:xfrm>
            <a:off x="3276600" y="3429000"/>
            <a:ext cx="2514600" cy="508000"/>
          </a:xfrm>
          <a:custGeom>
            <a:avLst/>
            <a:gdLst>
              <a:gd name="T0" fmla="*/ 2147483647 w 1680"/>
              <a:gd name="T1" fmla="*/ 0 h 320"/>
              <a:gd name="T2" fmla="*/ 2147483647 w 1680"/>
              <a:gd name="T3" fmla="*/ 2147483647 h 320"/>
              <a:gd name="T4" fmla="*/ 2147483647 w 1680"/>
              <a:gd name="T5" fmla="*/ 2147483647 h 320"/>
              <a:gd name="T6" fmla="*/ 0 w 1680"/>
              <a:gd name="T7" fmla="*/ 2147483647 h 320"/>
              <a:gd name="T8" fmla="*/ 0 60000 65536"/>
              <a:gd name="T9" fmla="*/ 0 60000 65536"/>
              <a:gd name="T10" fmla="*/ 0 60000 65536"/>
              <a:gd name="T11" fmla="*/ 0 60000 65536"/>
              <a:gd name="T12" fmla="*/ 0 w 1680"/>
              <a:gd name="T13" fmla="*/ 0 h 320"/>
              <a:gd name="T14" fmla="*/ 1680 w 1680"/>
              <a:gd name="T15" fmla="*/ 320 h 3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80" h="320">
                <a:moveTo>
                  <a:pt x="1680" y="0"/>
                </a:moveTo>
                <a:cubicBezTo>
                  <a:pt x="1528" y="96"/>
                  <a:pt x="1376" y="192"/>
                  <a:pt x="1200" y="240"/>
                </a:cubicBezTo>
                <a:cubicBezTo>
                  <a:pt x="1024" y="288"/>
                  <a:pt x="824" y="320"/>
                  <a:pt x="624" y="288"/>
                </a:cubicBezTo>
                <a:cubicBezTo>
                  <a:pt x="424" y="256"/>
                  <a:pt x="88" y="64"/>
                  <a:pt x="0" y="48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4191000" y="2133600"/>
            <a:ext cx="776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sz="2400" dirty="0"/>
              <a:t>1 / 0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6248400" y="2133600"/>
            <a:ext cx="776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sz="2400" dirty="0"/>
              <a:t>1 / 0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4343400" y="3962400"/>
            <a:ext cx="776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sz="2400" dirty="0"/>
              <a:t>0 / 1</a:t>
            </a:r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 flipV="1">
            <a:off x="2438400" y="3429000"/>
            <a:ext cx="3048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1600200" y="3886200"/>
            <a:ext cx="862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sz="2400" dirty="0"/>
              <a:t>reset</a:t>
            </a: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642938" y="4724400"/>
            <a:ext cx="14398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sz="2400" dirty="0"/>
              <a:t>Meaning 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2400" dirty="0"/>
              <a:t>of states:</a:t>
            </a:r>
            <a:endParaRPr kumimoji="0" lang="pl-PL" sz="2400"/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2395538" y="4365625"/>
            <a:ext cx="150812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sz="2400" dirty="0"/>
              <a:t>S0: No 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2400" dirty="0"/>
              <a:t>elements 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2400" dirty="0"/>
              <a:t>of the 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2400" dirty="0"/>
              <a:t>sequence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2400" dirty="0"/>
              <a:t>observed</a:t>
            </a:r>
            <a:endParaRPr kumimoji="0" lang="pl-PL" sz="2400"/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5649913" y="4365625"/>
            <a:ext cx="14398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sz="2400" dirty="0"/>
              <a:t>S1: “1”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2400" dirty="0"/>
              <a:t>observed</a:t>
            </a:r>
            <a:endParaRPr kumimoji="0" lang="pl-PL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Datapath </a:t>
            </a:r>
            <a:r>
              <a:rPr lang="el-GR" dirty="0" smtClean="0"/>
              <a:t>και </a:t>
            </a:r>
            <a:r>
              <a:rPr lang="en-US" dirty="0" smtClean="0"/>
              <a:t>Controller</a:t>
            </a:r>
            <a:endParaRPr lang="el-GR" dirty="0"/>
          </a:p>
        </p:txBody>
      </p:sp>
      <p:sp>
        <p:nvSpPr>
          <p:cNvPr id="4" name="3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Moore &amp; Mealy FSMs – Example 1</a:t>
            </a:r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>
            <a:off x="1219200" y="2667000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1828800" y="2209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1828800" y="22098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2514600" y="2209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2514600" y="2667000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3124200" y="2209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3124200" y="22098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>
            <a:off x="3810000" y="2209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3810000" y="2667000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>
            <a:off x="4419600" y="2209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4419600" y="22098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>
            <a:off x="5105400" y="2209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>
            <a:off x="5105400" y="2667000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>
            <a:off x="5715000" y="2209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>
            <a:off x="5715000" y="22098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2546" name="Line 18"/>
          <p:cNvSpPr>
            <a:spLocks noChangeShapeType="1"/>
          </p:cNvSpPr>
          <p:nvPr/>
        </p:nvSpPr>
        <p:spPr bwMode="auto">
          <a:xfrm>
            <a:off x="6400800" y="2209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2547" name="Line 19"/>
          <p:cNvSpPr>
            <a:spLocks noChangeShapeType="1"/>
          </p:cNvSpPr>
          <p:nvPr/>
        </p:nvSpPr>
        <p:spPr bwMode="auto">
          <a:xfrm>
            <a:off x="6400800" y="2667000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2548" name="Line 20"/>
          <p:cNvSpPr>
            <a:spLocks noChangeShapeType="1"/>
          </p:cNvSpPr>
          <p:nvPr/>
        </p:nvSpPr>
        <p:spPr bwMode="auto">
          <a:xfrm>
            <a:off x="7010400" y="2209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2549" name="Line 21"/>
          <p:cNvSpPr>
            <a:spLocks noChangeShapeType="1"/>
          </p:cNvSpPr>
          <p:nvPr/>
        </p:nvSpPr>
        <p:spPr bwMode="auto">
          <a:xfrm>
            <a:off x="7010400" y="22098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2550" name="Line 22"/>
          <p:cNvSpPr>
            <a:spLocks noChangeShapeType="1"/>
          </p:cNvSpPr>
          <p:nvPr/>
        </p:nvSpPr>
        <p:spPr bwMode="auto">
          <a:xfrm>
            <a:off x="7696200" y="2209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2551" name="Line 23"/>
          <p:cNvSpPr>
            <a:spLocks noChangeShapeType="1"/>
          </p:cNvSpPr>
          <p:nvPr/>
        </p:nvSpPr>
        <p:spPr bwMode="auto">
          <a:xfrm>
            <a:off x="7696200" y="2667000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2552" name="Line 24"/>
          <p:cNvSpPr>
            <a:spLocks noChangeShapeType="1"/>
          </p:cNvSpPr>
          <p:nvPr/>
        </p:nvSpPr>
        <p:spPr bwMode="auto">
          <a:xfrm>
            <a:off x="1828800" y="1600200"/>
            <a:ext cx="0" cy="42672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2553" name="Text Box 25"/>
          <p:cNvSpPr txBox="1">
            <a:spLocks noChangeArrowheads="1"/>
          </p:cNvSpPr>
          <p:nvPr/>
        </p:nvSpPr>
        <p:spPr bwMode="auto">
          <a:xfrm>
            <a:off x="533400" y="2133600"/>
            <a:ext cx="879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sz="2400" dirty="0"/>
              <a:t>clock</a:t>
            </a:r>
          </a:p>
        </p:txBody>
      </p:sp>
      <p:sp>
        <p:nvSpPr>
          <p:cNvPr id="22554" name="Line 26"/>
          <p:cNvSpPr>
            <a:spLocks noChangeShapeType="1"/>
          </p:cNvSpPr>
          <p:nvPr/>
        </p:nvSpPr>
        <p:spPr bwMode="auto">
          <a:xfrm>
            <a:off x="1143000" y="3429000"/>
            <a:ext cx="1676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2555" name="Line 27"/>
          <p:cNvSpPr>
            <a:spLocks noChangeShapeType="1"/>
          </p:cNvSpPr>
          <p:nvPr/>
        </p:nvSpPr>
        <p:spPr bwMode="auto">
          <a:xfrm>
            <a:off x="2819400" y="2971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2556" name="Line 28"/>
          <p:cNvSpPr>
            <a:spLocks noChangeShapeType="1"/>
          </p:cNvSpPr>
          <p:nvPr/>
        </p:nvSpPr>
        <p:spPr bwMode="auto">
          <a:xfrm>
            <a:off x="3124200" y="1600200"/>
            <a:ext cx="0" cy="42672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2557" name="Line 29"/>
          <p:cNvSpPr>
            <a:spLocks noChangeShapeType="1"/>
          </p:cNvSpPr>
          <p:nvPr/>
        </p:nvSpPr>
        <p:spPr bwMode="auto">
          <a:xfrm>
            <a:off x="2819400" y="2971800"/>
            <a:ext cx="121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2558" name="Line 30"/>
          <p:cNvSpPr>
            <a:spLocks noChangeShapeType="1"/>
          </p:cNvSpPr>
          <p:nvPr/>
        </p:nvSpPr>
        <p:spPr bwMode="auto">
          <a:xfrm>
            <a:off x="4038600" y="2971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2559" name="Line 31"/>
          <p:cNvSpPr>
            <a:spLocks noChangeShapeType="1"/>
          </p:cNvSpPr>
          <p:nvPr/>
        </p:nvSpPr>
        <p:spPr bwMode="auto">
          <a:xfrm>
            <a:off x="4038600" y="3429000"/>
            <a:ext cx="434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2560" name="Text Box 32"/>
          <p:cNvSpPr txBox="1">
            <a:spLocks noChangeArrowheads="1"/>
          </p:cNvSpPr>
          <p:nvPr/>
        </p:nvSpPr>
        <p:spPr bwMode="auto">
          <a:xfrm>
            <a:off x="609600" y="2895600"/>
            <a:ext cx="846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sz="2400" dirty="0"/>
              <a:t>input</a:t>
            </a:r>
          </a:p>
        </p:txBody>
      </p:sp>
      <p:sp>
        <p:nvSpPr>
          <p:cNvPr id="22561" name="Line 33"/>
          <p:cNvSpPr>
            <a:spLocks noChangeShapeType="1"/>
          </p:cNvSpPr>
          <p:nvPr/>
        </p:nvSpPr>
        <p:spPr bwMode="auto">
          <a:xfrm>
            <a:off x="1143000" y="4343400"/>
            <a:ext cx="3321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2562" name="Line 34"/>
          <p:cNvSpPr>
            <a:spLocks noChangeShapeType="1"/>
          </p:cNvSpPr>
          <p:nvPr/>
        </p:nvSpPr>
        <p:spPr bwMode="auto">
          <a:xfrm>
            <a:off x="4464050" y="38862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2563" name="Line 35"/>
          <p:cNvSpPr>
            <a:spLocks noChangeShapeType="1"/>
          </p:cNvSpPr>
          <p:nvPr/>
        </p:nvSpPr>
        <p:spPr bwMode="auto">
          <a:xfrm>
            <a:off x="4451350" y="3886200"/>
            <a:ext cx="13176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2564" name="Line 36"/>
          <p:cNvSpPr>
            <a:spLocks noChangeShapeType="1"/>
          </p:cNvSpPr>
          <p:nvPr/>
        </p:nvSpPr>
        <p:spPr bwMode="auto">
          <a:xfrm>
            <a:off x="5754688" y="3871913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2565" name="Line 37"/>
          <p:cNvSpPr>
            <a:spLocks noChangeShapeType="1"/>
          </p:cNvSpPr>
          <p:nvPr/>
        </p:nvSpPr>
        <p:spPr bwMode="auto">
          <a:xfrm>
            <a:off x="5741988" y="4343400"/>
            <a:ext cx="2640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2566" name="Text Box 38"/>
          <p:cNvSpPr txBox="1">
            <a:spLocks noChangeArrowheads="1"/>
          </p:cNvSpPr>
          <p:nvPr/>
        </p:nvSpPr>
        <p:spPr bwMode="auto">
          <a:xfrm>
            <a:off x="609600" y="3810000"/>
            <a:ext cx="1049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sz="2400" dirty="0"/>
              <a:t>Moore</a:t>
            </a:r>
          </a:p>
        </p:txBody>
      </p:sp>
      <p:sp>
        <p:nvSpPr>
          <p:cNvPr id="22567" name="Line 39"/>
          <p:cNvSpPr>
            <a:spLocks noChangeShapeType="1"/>
          </p:cNvSpPr>
          <p:nvPr/>
        </p:nvSpPr>
        <p:spPr bwMode="auto">
          <a:xfrm>
            <a:off x="4419600" y="1600200"/>
            <a:ext cx="0" cy="42672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2568" name="Line 40"/>
          <p:cNvSpPr>
            <a:spLocks noChangeShapeType="1"/>
          </p:cNvSpPr>
          <p:nvPr/>
        </p:nvSpPr>
        <p:spPr bwMode="auto">
          <a:xfrm>
            <a:off x="5715000" y="1600200"/>
            <a:ext cx="0" cy="42672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2569" name="Line 41"/>
          <p:cNvSpPr>
            <a:spLocks noChangeShapeType="1"/>
          </p:cNvSpPr>
          <p:nvPr/>
        </p:nvSpPr>
        <p:spPr bwMode="auto">
          <a:xfrm>
            <a:off x="7010400" y="1600200"/>
            <a:ext cx="0" cy="42672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2570" name="Line 42"/>
          <p:cNvSpPr>
            <a:spLocks noChangeShapeType="1"/>
          </p:cNvSpPr>
          <p:nvPr/>
        </p:nvSpPr>
        <p:spPr bwMode="auto">
          <a:xfrm>
            <a:off x="1143000" y="5181600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2571" name="Line 43"/>
          <p:cNvSpPr>
            <a:spLocks noChangeShapeType="1"/>
          </p:cNvSpPr>
          <p:nvPr/>
        </p:nvSpPr>
        <p:spPr bwMode="auto">
          <a:xfrm>
            <a:off x="4038600" y="47244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2572" name="Line 44"/>
          <p:cNvSpPr>
            <a:spLocks noChangeShapeType="1"/>
          </p:cNvSpPr>
          <p:nvPr/>
        </p:nvSpPr>
        <p:spPr bwMode="auto">
          <a:xfrm>
            <a:off x="4038600" y="4724400"/>
            <a:ext cx="4492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2573" name="Line 45"/>
          <p:cNvSpPr>
            <a:spLocks noChangeShapeType="1"/>
          </p:cNvSpPr>
          <p:nvPr/>
        </p:nvSpPr>
        <p:spPr bwMode="auto">
          <a:xfrm>
            <a:off x="4473575" y="47244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2574" name="Line 46"/>
          <p:cNvSpPr>
            <a:spLocks noChangeShapeType="1"/>
          </p:cNvSpPr>
          <p:nvPr/>
        </p:nvSpPr>
        <p:spPr bwMode="auto">
          <a:xfrm>
            <a:off x="4475163" y="5181600"/>
            <a:ext cx="39068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2575" name="Text Box 47"/>
          <p:cNvSpPr txBox="1">
            <a:spLocks noChangeArrowheads="1"/>
          </p:cNvSpPr>
          <p:nvPr/>
        </p:nvSpPr>
        <p:spPr bwMode="auto">
          <a:xfrm>
            <a:off x="609600" y="4648200"/>
            <a:ext cx="998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sz="2400" dirty="0"/>
              <a:t>Mealy</a:t>
            </a:r>
          </a:p>
        </p:txBody>
      </p:sp>
      <p:sp>
        <p:nvSpPr>
          <p:cNvPr id="22576" name="Text Box 48"/>
          <p:cNvSpPr txBox="1">
            <a:spLocks noChangeArrowheads="1"/>
          </p:cNvSpPr>
          <p:nvPr/>
        </p:nvSpPr>
        <p:spPr bwMode="auto">
          <a:xfrm>
            <a:off x="1812925" y="2576513"/>
            <a:ext cx="5576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sz="2400" dirty="0"/>
              <a:t>0             1              0             0              0</a:t>
            </a:r>
          </a:p>
        </p:txBody>
      </p:sp>
      <p:sp>
        <p:nvSpPr>
          <p:cNvPr id="22577" name="Text Box 49"/>
          <p:cNvSpPr txBox="1">
            <a:spLocks noChangeArrowheads="1"/>
          </p:cNvSpPr>
          <p:nvPr/>
        </p:nvSpPr>
        <p:spPr bwMode="auto">
          <a:xfrm>
            <a:off x="1828800" y="3505200"/>
            <a:ext cx="5667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sz="2400" dirty="0"/>
              <a:t>S0           S1           S2           S0          </a:t>
            </a:r>
            <a:r>
              <a:rPr kumimoji="0" lang="en-US" sz="2400" dirty="0"/>
              <a:t>S0</a:t>
            </a:r>
            <a:endParaRPr kumimoji="0" lang="en-US" sz="2400" dirty="0"/>
          </a:p>
        </p:txBody>
      </p:sp>
      <p:sp>
        <p:nvSpPr>
          <p:cNvPr id="22578" name="Text Box 50"/>
          <p:cNvSpPr txBox="1">
            <a:spLocks noChangeArrowheads="1"/>
          </p:cNvSpPr>
          <p:nvPr/>
        </p:nvSpPr>
        <p:spPr bwMode="auto">
          <a:xfrm>
            <a:off x="1808163" y="4314825"/>
            <a:ext cx="5667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sz="2400" dirty="0"/>
              <a:t>S0           S1           S0           </a:t>
            </a:r>
            <a:r>
              <a:rPr kumimoji="0" lang="en-US" sz="2400" dirty="0"/>
              <a:t>S0</a:t>
            </a:r>
            <a:r>
              <a:rPr kumimoji="0" lang="en-US" sz="2400" dirty="0"/>
              <a:t>          </a:t>
            </a:r>
            <a:r>
              <a:rPr kumimoji="0" lang="en-US" sz="2400" dirty="0"/>
              <a:t>S0</a:t>
            </a:r>
            <a:endParaRPr kumimoji="0"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Finite State Machines</a:t>
            </a:r>
            <a:br>
              <a:rPr lang="en-GB" dirty="0" smtClean="0"/>
            </a:br>
            <a:r>
              <a:rPr lang="en-GB" dirty="0" smtClean="0"/>
              <a:t>in VHDL</a:t>
            </a:r>
            <a:endParaRPr lang="el-GR" dirty="0"/>
          </a:p>
        </p:txBody>
      </p:sp>
      <p:sp>
        <p:nvSpPr>
          <p:cNvPr id="4" name="3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FSMs in VHDL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Finite State Machines Can Be Easily Described With Processes</a:t>
            </a:r>
          </a:p>
          <a:p>
            <a:r>
              <a:rPr lang="en-US" dirty="0" smtClean="0"/>
              <a:t>Synthesis Tools Understand FSM Description if Certain Rules Are Followed</a:t>
            </a:r>
          </a:p>
          <a:p>
            <a:pPr lvl="1"/>
            <a:r>
              <a:rPr lang="en-US" dirty="0" smtClean="0">
                <a:solidFill>
                  <a:srgbClr val="0000CC"/>
                </a:solidFill>
              </a:rPr>
              <a:t>State transitions</a:t>
            </a:r>
            <a:r>
              <a:rPr lang="en-US" dirty="0" smtClean="0"/>
              <a:t> should be described </a:t>
            </a:r>
            <a:r>
              <a:rPr lang="en-US" dirty="0" smtClean="0">
                <a:solidFill>
                  <a:srgbClr val="0000CC"/>
                </a:solidFill>
              </a:rPr>
              <a:t>in a process</a:t>
            </a:r>
            <a:r>
              <a:rPr lang="en-US" dirty="0" smtClean="0"/>
              <a:t> sensitive to </a:t>
            </a:r>
            <a:r>
              <a:rPr lang="en-US" i="1" dirty="0" smtClean="0"/>
              <a:t>clock</a:t>
            </a:r>
            <a:r>
              <a:rPr lang="en-US" dirty="0" smtClean="0"/>
              <a:t> and </a:t>
            </a:r>
            <a:r>
              <a:rPr lang="en-US" i="1" dirty="0" smtClean="0"/>
              <a:t>asynchronous reset</a:t>
            </a:r>
            <a:r>
              <a:rPr lang="en-US" dirty="0" smtClean="0"/>
              <a:t> signals </a:t>
            </a:r>
            <a:r>
              <a:rPr lang="en-US" dirty="0" smtClean="0">
                <a:solidFill>
                  <a:srgbClr val="FF0000"/>
                </a:solidFill>
              </a:rPr>
              <a:t>only</a:t>
            </a:r>
          </a:p>
          <a:p>
            <a:pPr lvl="1"/>
            <a:r>
              <a:rPr lang="en-US" dirty="0" smtClean="0">
                <a:solidFill>
                  <a:srgbClr val="0000CC"/>
                </a:solidFill>
              </a:rPr>
              <a:t>Output function </a:t>
            </a:r>
            <a:r>
              <a:rPr lang="en-US" dirty="0" smtClean="0"/>
              <a:t>described using rules for combinational logic, i.e. as</a:t>
            </a:r>
            <a:r>
              <a:rPr lang="en-US" dirty="0" smtClean="0">
                <a:solidFill>
                  <a:srgbClr val="0000CC"/>
                </a:solidFill>
              </a:rPr>
              <a:t> concurrent statements </a:t>
            </a:r>
            <a:r>
              <a:rPr lang="en-US" dirty="0" smtClean="0"/>
              <a:t>or a</a:t>
            </a:r>
            <a:r>
              <a:rPr lang="en-US" dirty="0" smtClean="0">
                <a:solidFill>
                  <a:srgbClr val="0000CC"/>
                </a:solidFill>
              </a:rPr>
              <a:t> process with all inputs in the sensitivity list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Moore FSM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406775" y="3657600"/>
            <a:ext cx="2155825" cy="92392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</a:pPr>
            <a:r>
              <a:rPr kumimoji="0" lang="en-US" sz="2400" dirty="0">
                <a:solidFill>
                  <a:srgbClr val="FFFFFF"/>
                </a:solidFill>
              </a:rPr>
              <a:t>Present State</a:t>
            </a:r>
            <a:br>
              <a:rPr kumimoji="0" lang="en-US" sz="2400" dirty="0">
                <a:solidFill>
                  <a:srgbClr val="FFFFFF"/>
                </a:solidFill>
              </a:rPr>
            </a:br>
            <a:r>
              <a:rPr kumimoji="0" lang="en-US" sz="2400" dirty="0">
                <a:solidFill>
                  <a:srgbClr val="FFFFFF"/>
                </a:solidFill>
              </a:rPr>
              <a:t>Register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657600" y="2057400"/>
            <a:ext cx="1676400" cy="914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</a:pPr>
            <a:r>
              <a:rPr kumimoji="0" lang="en-US" sz="2400" dirty="0"/>
              <a:t>Next State</a:t>
            </a:r>
          </a:p>
          <a:p>
            <a:pPr algn="ctr">
              <a:spcBef>
                <a:spcPct val="0"/>
              </a:spcBef>
              <a:buClrTx/>
            </a:pPr>
            <a:r>
              <a:rPr kumimoji="0" lang="en-US" sz="2400" dirty="0"/>
              <a:t>function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3733800" y="5257800"/>
            <a:ext cx="1676400" cy="914400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</a:pPr>
            <a:r>
              <a:rPr kumimoji="0" lang="en-US" sz="2400" dirty="0">
                <a:solidFill>
                  <a:srgbClr val="FFFFFF"/>
                </a:solidFill>
              </a:rPr>
              <a:t>Output</a:t>
            </a:r>
          </a:p>
          <a:p>
            <a:pPr algn="ctr">
              <a:spcBef>
                <a:spcPct val="0"/>
              </a:spcBef>
              <a:buClrTx/>
            </a:pPr>
            <a:r>
              <a:rPr kumimoji="0" lang="en-US" sz="2400" dirty="0">
                <a:solidFill>
                  <a:srgbClr val="FFFFFF"/>
                </a:solidFill>
              </a:rPr>
              <a:t>function</a:t>
            </a:r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1752600" y="2514600"/>
            <a:ext cx="1905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 flipV="1">
            <a:off x="5867400" y="2514600"/>
            <a:ext cx="0" cy="2286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 flipH="1">
            <a:off x="5334000" y="2514600"/>
            <a:ext cx="533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4495800" y="2971800"/>
            <a:ext cx="0" cy="685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5410200" y="5715000"/>
            <a:ext cx="2362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1752600" y="2057400"/>
            <a:ext cx="1014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sz="2400" dirty="0"/>
              <a:t>Inputs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5943600" y="3733800"/>
            <a:ext cx="2030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sz="2400" dirty="0"/>
              <a:t>Present State</a:t>
            </a: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2819400" y="3048000"/>
            <a:ext cx="160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sz="2400" dirty="0"/>
              <a:t>Next State</a:t>
            </a: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6400800" y="5257800"/>
            <a:ext cx="1250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sz="2400" dirty="0"/>
              <a:t>Outputs</a:t>
            </a:r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>
            <a:off x="4495800" y="4800600"/>
            <a:ext cx="1371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>
            <a:off x="4495800" y="4572000"/>
            <a:ext cx="0" cy="685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>
            <a:off x="2559050" y="3973513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>
            <a:off x="2559050" y="4278313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1485900" y="3686175"/>
            <a:ext cx="879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sz="2400" dirty="0">
                <a:cs typeface="Arial" pitchFamily="34" charset="0"/>
              </a:rPr>
              <a:t>clock</a:t>
            </a:r>
            <a:endParaRPr kumimoji="0" lang="pl-PL" sz="2400">
              <a:cs typeface="Arial" pitchFamily="34" charset="0"/>
            </a:endParaRPr>
          </a:p>
        </p:txBody>
      </p:sp>
      <p:sp>
        <p:nvSpPr>
          <p:cNvPr id="25620" name="Text Box 20"/>
          <p:cNvSpPr txBox="1">
            <a:spLocks noChangeArrowheads="1"/>
          </p:cNvSpPr>
          <p:nvPr/>
        </p:nvSpPr>
        <p:spPr bwMode="auto">
          <a:xfrm>
            <a:off x="1492250" y="4049713"/>
            <a:ext cx="862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sz="2400" dirty="0">
                <a:cs typeface="Arial" pitchFamily="34" charset="0"/>
              </a:rPr>
              <a:t>reset</a:t>
            </a:r>
            <a:endParaRPr kumimoji="0" lang="pl-PL" sz="2400">
              <a:cs typeface="Arial" pitchFamily="34" charset="0"/>
            </a:endParaRPr>
          </a:p>
        </p:txBody>
      </p:sp>
      <p:sp>
        <p:nvSpPr>
          <p:cNvPr id="25621" name="Rectangle 21"/>
          <p:cNvSpPr>
            <a:spLocks noChangeArrowheads="1"/>
          </p:cNvSpPr>
          <p:nvPr/>
        </p:nvSpPr>
        <p:spPr bwMode="auto">
          <a:xfrm>
            <a:off x="2819400" y="1828800"/>
            <a:ext cx="5486400" cy="3124200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25622" name="Text Box 22"/>
          <p:cNvSpPr txBox="1">
            <a:spLocks noChangeArrowheads="1"/>
          </p:cNvSpPr>
          <p:nvPr/>
        </p:nvSpPr>
        <p:spPr bwMode="auto">
          <a:xfrm>
            <a:off x="152400" y="1192213"/>
            <a:ext cx="37496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sz="2800" b="1" dirty="0">
                <a:solidFill>
                  <a:srgbClr val="990000"/>
                </a:solidFill>
                <a:cs typeface="Arial" pitchFamily="34" charset="0"/>
              </a:rPr>
              <a:t>process(clock, reset)</a:t>
            </a:r>
            <a:endParaRPr kumimoji="0" lang="pl-PL" sz="2800" b="1" dirty="0">
              <a:solidFill>
                <a:srgbClr val="990000"/>
              </a:solidFill>
              <a:cs typeface="Arial" pitchFamily="34" charset="0"/>
            </a:endParaRPr>
          </a:p>
        </p:txBody>
      </p:sp>
      <p:sp>
        <p:nvSpPr>
          <p:cNvPr id="25623" name="Rectangle 23"/>
          <p:cNvSpPr>
            <a:spLocks noChangeArrowheads="1"/>
          </p:cNvSpPr>
          <p:nvPr/>
        </p:nvSpPr>
        <p:spPr bwMode="auto">
          <a:xfrm>
            <a:off x="2819400" y="5062538"/>
            <a:ext cx="3505200" cy="1262062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25624" name="Text Box 24"/>
          <p:cNvSpPr txBox="1">
            <a:spLocks noChangeArrowheads="1"/>
          </p:cNvSpPr>
          <p:nvPr/>
        </p:nvSpPr>
        <p:spPr bwMode="auto">
          <a:xfrm>
            <a:off x="381000" y="5181600"/>
            <a:ext cx="21431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sz="2800" b="1" dirty="0">
                <a:solidFill>
                  <a:srgbClr val="990000"/>
                </a:solidFill>
                <a:cs typeface="Arial" pitchFamily="34" charset="0"/>
              </a:rPr>
              <a:t>concurrent 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2800" b="1" dirty="0">
                <a:solidFill>
                  <a:srgbClr val="990000"/>
                </a:solidFill>
                <a:cs typeface="Arial" pitchFamily="34" charset="0"/>
              </a:rPr>
              <a:t>statements</a:t>
            </a:r>
            <a:endParaRPr kumimoji="0" lang="pl-PL" sz="2800" b="1">
              <a:solidFill>
                <a:srgbClr val="9900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Mealy FSM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733800" y="1905000"/>
            <a:ext cx="1676400" cy="914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</a:pPr>
            <a:r>
              <a:rPr kumimoji="0" lang="en-US" sz="2400" dirty="0"/>
              <a:t>Next State</a:t>
            </a:r>
          </a:p>
          <a:p>
            <a:pPr algn="ctr">
              <a:spcBef>
                <a:spcPct val="0"/>
              </a:spcBef>
              <a:buClrTx/>
            </a:pPr>
            <a:r>
              <a:rPr kumimoji="0" lang="en-US" sz="2400" dirty="0"/>
              <a:t>function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3810000" y="5105400"/>
            <a:ext cx="1676400" cy="914400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</a:pPr>
            <a:r>
              <a:rPr kumimoji="0" lang="en-US" sz="2400" dirty="0">
                <a:solidFill>
                  <a:srgbClr val="FFFFFF"/>
                </a:solidFill>
              </a:rPr>
              <a:t>Output</a:t>
            </a:r>
          </a:p>
          <a:p>
            <a:pPr algn="ctr">
              <a:spcBef>
                <a:spcPct val="0"/>
              </a:spcBef>
              <a:buClrTx/>
            </a:pPr>
            <a:r>
              <a:rPr kumimoji="0" lang="en-US" sz="2400" dirty="0">
                <a:solidFill>
                  <a:srgbClr val="FFFFFF"/>
                </a:solidFill>
              </a:rPr>
              <a:t>function</a:t>
            </a:r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>
            <a:off x="1633538" y="2362200"/>
            <a:ext cx="210026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 flipV="1">
            <a:off x="5943600" y="2362200"/>
            <a:ext cx="0" cy="2286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 flipH="1">
            <a:off x="5410200" y="2362200"/>
            <a:ext cx="55562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>
            <a:off x="4572000" y="2819400"/>
            <a:ext cx="0" cy="685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>
            <a:off x="5486400" y="5562600"/>
            <a:ext cx="2362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1828800" y="1905000"/>
            <a:ext cx="1014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sz="2400" dirty="0"/>
              <a:t>Inputs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6019800" y="2971800"/>
            <a:ext cx="2030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sz="2400" dirty="0"/>
              <a:t>Present State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2971800" y="2886075"/>
            <a:ext cx="160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sz="2400" dirty="0"/>
              <a:t>Next State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6477000" y="5105400"/>
            <a:ext cx="1250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sz="2400" dirty="0"/>
              <a:t>Outputs</a:t>
            </a:r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>
            <a:off x="4572000" y="4419600"/>
            <a:ext cx="0" cy="685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 flipV="1">
            <a:off x="1828800" y="2362200"/>
            <a:ext cx="0" cy="3200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6640" name="Line 16"/>
          <p:cNvSpPr>
            <a:spLocks noChangeShapeType="1"/>
          </p:cNvSpPr>
          <p:nvPr/>
        </p:nvSpPr>
        <p:spPr bwMode="auto">
          <a:xfrm>
            <a:off x="1806575" y="5562600"/>
            <a:ext cx="200342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3492500" y="3516313"/>
            <a:ext cx="2155825" cy="92392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</a:pPr>
            <a:r>
              <a:rPr kumimoji="0" lang="en-US" sz="2400" dirty="0">
                <a:solidFill>
                  <a:srgbClr val="FFFFFF"/>
                </a:solidFill>
              </a:rPr>
              <a:t>Present State</a:t>
            </a:r>
            <a:br>
              <a:rPr kumimoji="0" lang="en-US" sz="2400" dirty="0">
                <a:solidFill>
                  <a:srgbClr val="FFFFFF"/>
                </a:solidFill>
              </a:rPr>
            </a:br>
            <a:r>
              <a:rPr kumimoji="0" lang="en-US" sz="2400" dirty="0">
                <a:solidFill>
                  <a:srgbClr val="FFFFFF"/>
                </a:solidFill>
              </a:rPr>
              <a:t>Register</a:t>
            </a:r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>
            <a:off x="2765425" y="3832225"/>
            <a:ext cx="717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6643" name="Line 19"/>
          <p:cNvSpPr>
            <a:spLocks noChangeShapeType="1"/>
          </p:cNvSpPr>
          <p:nvPr/>
        </p:nvSpPr>
        <p:spPr bwMode="auto">
          <a:xfrm>
            <a:off x="2765425" y="4137025"/>
            <a:ext cx="717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6644" name="Text Box 20"/>
          <p:cNvSpPr txBox="1">
            <a:spLocks noChangeArrowheads="1"/>
          </p:cNvSpPr>
          <p:nvPr/>
        </p:nvSpPr>
        <p:spPr bwMode="auto">
          <a:xfrm>
            <a:off x="1931988" y="3544888"/>
            <a:ext cx="879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sz="2400" dirty="0">
                <a:cs typeface="Arial" pitchFamily="34" charset="0"/>
              </a:rPr>
              <a:t>clock</a:t>
            </a:r>
            <a:endParaRPr kumimoji="0" lang="pl-PL" sz="2400">
              <a:cs typeface="Arial" pitchFamily="34" charset="0"/>
            </a:endParaRPr>
          </a:p>
        </p:txBody>
      </p:sp>
      <p:sp>
        <p:nvSpPr>
          <p:cNvPr id="26645" name="Text Box 21"/>
          <p:cNvSpPr txBox="1">
            <a:spLocks noChangeArrowheads="1"/>
          </p:cNvSpPr>
          <p:nvPr/>
        </p:nvSpPr>
        <p:spPr bwMode="auto">
          <a:xfrm>
            <a:off x="1938338" y="3908425"/>
            <a:ext cx="862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sz="2400" dirty="0">
                <a:cs typeface="Arial" pitchFamily="34" charset="0"/>
              </a:rPr>
              <a:t>reset</a:t>
            </a:r>
            <a:endParaRPr kumimoji="0" lang="pl-PL" sz="2400">
              <a:cs typeface="Arial" pitchFamily="34" charset="0"/>
            </a:endParaRPr>
          </a:p>
        </p:txBody>
      </p:sp>
      <p:sp>
        <p:nvSpPr>
          <p:cNvPr id="26646" name="Line 22"/>
          <p:cNvSpPr>
            <a:spLocks noChangeShapeType="1"/>
          </p:cNvSpPr>
          <p:nvPr/>
        </p:nvSpPr>
        <p:spPr bwMode="auto">
          <a:xfrm flipH="1">
            <a:off x="4592638" y="4659313"/>
            <a:ext cx="1371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6647" name="Rectangle 23"/>
          <p:cNvSpPr>
            <a:spLocks noChangeArrowheads="1"/>
          </p:cNvSpPr>
          <p:nvPr/>
        </p:nvSpPr>
        <p:spPr bwMode="auto">
          <a:xfrm>
            <a:off x="2949575" y="1828800"/>
            <a:ext cx="5356225" cy="2971800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26648" name="Text Box 24"/>
          <p:cNvSpPr txBox="1">
            <a:spLocks noChangeArrowheads="1"/>
          </p:cNvSpPr>
          <p:nvPr/>
        </p:nvSpPr>
        <p:spPr bwMode="auto">
          <a:xfrm>
            <a:off x="152400" y="1192213"/>
            <a:ext cx="37496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sz="2800" b="1" dirty="0">
                <a:solidFill>
                  <a:srgbClr val="990000"/>
                </a:solidFill>
                <a:cs typeface="Arial" pitchFamily="34" charset="0"/>
              </a:rPr>
              <a:t>process(clock, reset)</a:t>
            </a:r>
            <a:endParaRPr kumimoji="0" lang="pl-PL" sz="2800" b="1" dirty="0">
              <a:solidFill>
                <a:srgbClr val="990000"/>
              </a:solidFill>
              <a:cs typeface="Arial" pitchFamily="34" charset="0"/>
            </a:endParaRPr>
          </a:p>
        </p:txBody>
      </p:sp>
      <p:sp>
        <p:nvSpPr>
          <p:cNvPr id="26649" name="Rectangle 25"/>
          <p:cNvSpPr>
            <a:spLocks noChangeArrowheads="1"/>
          </p:cNvSpPr>
          <p:nvPr/>
        </p:nvSpPr>
        <p:spPr bwMode="auto">
          <a:xfrm>
            <a:off x="2949575" y="4899025"/>
            <a:ext cx="3244850" cy="1262063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26650" name="Text Box 26"/>
          <p:cNvSpPr txBox="1">
            <a:spLocks noChangeArrowheads="1"/>
          </p:cNvSpPr>
          <p:nvPr/>
        </p:nvSpPr>
        <p:spPr bwMode="auto">
          <a:xfrm>
            <a:off x="304800" y="5562600"/>
            <a:ext cx="21431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sz="2800" b="1" dirty="0">
                <a:solidFill>
                  <a:srgbClr val="990000"/>
                </a:solidFill>
                <a:cs typeface="Arial" pitchFamily="34" charset="0"/>
              </a:rPr>
              <a:t>concurrent 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2800" b="1" dirty="0">
                <a:solidFill>
                  <a:srgbClr val="990000"/>
                </a:solidFill>
                <a:cs typeface="Arial" pitchFamily="34" charset="0"/>
              </a:rPr>
              <a:t>statements</a:t>
            </a:r>
            <a:endParaRPr kumimoji="0" lang="pl-PL" sz="2800" b="1">
              <a:solidFill>
                <a:srgbClr val="9900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Moore FSM - Example 1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Moore FSM that Recognizes Sequence “10”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43000" y="2667000"/>
            <a:ext cx="6019800" cy="2286000"/>
            <a:chOff x="720" y="1680"/>
            <a:chExt cx="3792" cy="1440"/>
          </a:xfrm>
        </p:grpSpPr>
        <p:sp>
          <p:nvSpPr>
            <p:cNvPr id="27655" name="Oval 5"/>
            <p:cNvSpPr>
              <a:spLocks noChangeArrowheads="1"/>
            </p:cNvSpPr>
            <p:nvPr/>
          </p:nvSpPr>
          <p:spPr bwMode="auto">
            <a:xfrm>
              <a:off x="1008" y="2016"/>
              <a:ext cx="528" cy="52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</a:pPr>
              <a:r>
                <a:rPr kumimoji="0" lang="en-US" sz="2400" dirty="0"/>
                <a:t>S0 / 0</a:t>
              </a:r>
            </a:p>
          </p:txBody>
        </p:sp>
        <p:sp>
          <p:nvSpPr>
            <p:cNvPr id="27656" name="Oval 6"/>
            <p:cNvSpPr>
              <a:spLocks noChangeArrowheads="1"/>
            </p:cNvSpPr>
            <p:nvPr/>
          </p:nvSpPr>
          <p:spPr bwMode="auto">
            <a:xfrm>
              <a:off x="2448" y="2016"/>
              <a:ext cx="528" cy="52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</a:pPr>
              <a:r>
                <a:rPr kumimoji="0" lang="en-US" sz="2400" dirty="0"/>
                <a:t>S1 / 0</a:t>
              </a:r>
            </a:p>
          </p:txBody>
        </p:sp>
        <p:sp>
          <p:nvSpPr>
            <p:cNvPr id="27657" name="Oval 7"/>
            <p:cNvSpPr>
              <a:spLocks noChangeArrowheads="1"/>
            </p:cNvSpPr>
            <p:nvPr/>
          </p:nvSpPr>
          <p:spPr bwMode="auto">
            <a:xfrm>
              <a:off x="3984" y="2016"/>
              <a:ext cx="528" cy="52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</a:pPr>
              <a:r>
                <a:rPr kumimoji="0" lang="en-US" sz="2400" dirty="0"/>
                <a:t>S2 / 1</a:t>
              </a:r>
            </a:p>
          </p:txBody>
        </p:sp>
        <p:sp>
          <p:nvSpPr>
            <p:cNvPr id="27658" name="Freeform 8"/>
            <p:cNvSpPr>
              <a:spLocks/>
            </p:cNvSpPr>
            <p:nvPr/>
          </p:nvSpPr>
          <p:spPr bwMode="auto">
            <a:xfrm>
              <a:off x="889" y="1885"/>
              <a:ext cx="318" cy="326"/>
            </a:xfrm>
            <a:custGeom>
              <a:avLst/>
              <a:gdLst>
                <a:gd name="T0" fmla="*/ 136 w 318"/>
                <a:gd name="T1" fmla="*/ 326 h 326"/>
                <a:gd name="T2" fmla="*/ 43 w 318"/>
                <a:gd name="T3" fmla="*/ 292 h 326"/>
                <a:gd name="T4" fmla="*/ 0 w 318"/>
                <a:gd name="T5" fmla="*/ 216 h 326"/>
                <a:gd name="T6" fmla="*/ 119 w 318"/>
                <a:gd name="T7" fmla="*/ 12 h 326"/>
                <a:gd name="T8" fmla="*/ 314 w 318"/>
                <a:gd name="T9" fmla="*/ 80 h 326"/>
                <a:gd name="T10" fmla="*/ 314 w 318"/>
                <a:gd name="T11" fmla="*/ 139 h 3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8"/>
                <a:gd name="T19" fmla="*/ 0 h 326"/>
                <a:gd name="T20" fmla="*/ 318 w 318"/>
                <a:gd name="T21" fmla="*/ 326 h 3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8" h="326">
                  <a:moveTo>
                    <a:pt x="136" y="326"/>
                  </a:moveTo>
                  <a:cubicBezTo>
                    <a:pt x="98" y="318"/>
                    <a:pt x="75" y="314"/>
                    <a:pt x="43" y="292"/>
                  </a:cubicBezTo>
                  <a:cubicBezTo>
                    <a:pt x="4" y="234"/>
                    <a:pt x="16" y="260"/>
                    <a:pt x="0" y="216"/>
                  </a:cubicBezTo>
                  <a:cubicBezTo>
                    <a:pt x="12" y="109"/>
                    <a:pt x="33" y="70"/>
                    <a:pt x="119" y="12"/>
                  </a:cubicBezTo>
                  <a:cubicBezTo>
                    <a:pt x="160" y="15"/>
                    <a:pt x="298" y="0"/>
                    <a:pt x="314" y="80"/>
                  </a:cubicBezTo>
                  <a:cubicBezTo>
                    <a:pt x="318" y="99"/>
                    <a:pt x="314" y="119"/>
                    <a:pt x="314" y="139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27659" name="Freeform 9"/>
            <p:cNvSpPr>
              <a:spLocks/>
            </p:cNvSpPr>
            <p:nvPr/>
          </p:nvSpPr>
          <p:spPr bwMode="auto">
            <a:xfrm>
              <a:off x="2304" y="1920"/>
              <a:ext cx="318" cy="326"/>
            </a:xfrm>
            <a:custGeom>
              <a:avLst/>
              <a:gdLst>
                <a:gd name="T0" fmla="*/ 136 w 318"/>
                <a:gd name="T1" fmla="*/ 326 h 326"/>
                <a:gd name="T2" fmla="*/ 43 w 318"/>
                <a:gd name="T3" fmla="*/ 292 h 326"/>
                <a:gd name="T4" fmla="*/ 0 w 318"/>
                <a:gd name="T5" fmla="*/ 216 h 326"/>
                <a:gd name="T6" fmla="*/ 119 w 318"/>
                <a:gd name="T7" fmla="*/ 12 h 326"/>
                <a:gd name="T8" fmla="*/ 314 w 318"/>
                <a:gd name="T9" fmla="*/ 80 h 326"/>
                <a:gd name="T10" fmla="*/ 314 w 318"/>
                <a:gd name="T11" fmla="*/ 139 h 3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8"/>
                <a:gd name="T19" fmla="*/ 0 h 326"/>
                <a:gd name="T20" fmla="*/ 318 w 318"/>
                <a:gd name="T21" fmla="*/ 326 h 3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8" h="326">
                  <a:moveTo>
                    <a:pt x="136" y="326"/>
                  </a:moveTo>
                  <a:cubicBezTo>
                    <a:pt x="98" y="318"/>
                    <a:pt x="75" y="314"/>
                    <a:pt x="43" y="292"/>
                  </a:cubicBezTo>
                  <a:cubicBezTo>
                    <a:pt x="4" y="234"/>
                    <a:pt x="16" y="260"/>
                    <a:pt x="0" y="216"/>
                  </a:cubicBezTo>
                  <a:cubicBezTo>
                    <a:pt x="12" y="109"/>
                    <a:pt x="33" y="70"/>
                    <a:pt x="119" y="12"/>
                  </a:cubicBezTo>
                  <a:cubicBezTo>
                    <a:pt x="160" y="15"/>
                    <a:pt x="298" y="0"/>
                    <a:pt x="314" y="80"/>
                  </a:cubicBezTo>
                  <a:cubicBezTo>
                    <a:pt x="318" y="99"/>
                    <a:pt x="314" y="119"/>
                    <a:pt x="314" y="139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27660" name="Line 10"/>
            <p:cNvSpPr>
              <a:spLocks noChangeShapeType="1"/>
            </p:cNvSpPr>
            <p:nvPr/>
          </p:nvSpPr>
          <p:spPr bwMode="auto">
            <a:xfrm>
              <a:off x="1536" y="2304"/>
              <a:ext cx="91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27661" name="Line 11"/>
            <p:cNvSpPr>
              <a:spLocks noChangeShapeType="1"/>
            </p:cNvSpPr>
            <p:nvPr/>
          </p:nvSpPr>
          <p:spPr bwMode="auto">
            <a:xfrm>
              <a:off x="2928" y="2112"/>
              <a:ext cx="11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27662" name="Line 12"/>
            <p:cNvSpPr>
              <a:spLocks noChangeShapeType="1"/>
            </p:cNvSpPr>
            <p:nvPr/>
          </p:nvSpPr>
          <p:spPr bwMode="auto">
            <a:xfrm flipH="1">
              <a:off x="2928" y="2400"/>
              <a:ext cx="105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27663" name="Freeform 13"/>
            <p:cNvSpPr>
              <a:spLocks/>
            </p:cNvSpPr>
            <p:nvPr/>
          </p:nvSpPr>
          <p:spPr bwMode="auto">
            <a:xfrm>
              <a:off x="1440" y="2496"/>
              <a:ext cx="2688" cy="384"/>
            </a:xfrm>
            <a:custGeom>
              <a:avLst/>
              <a:gdLst>
                <a:gd name="T0" fmla="*/ 2688 w 2688"/>
                <a:gd name="T1" fmla="*/ 0 h 384"/>
                <a:gd name="T2" fmla="*/ 1728 w 2688"/>
                <a:gd name="T3" fmla="*/ 288 h 384"/>
                <a:gd name="T4" fmla="*/ 912 w 2688"/>
                <a:gd name="T5" fmla="*/ 336 h 384"/>
                <a:gd name="T6" fmla="*/ 0 w 2688"/>
                <a:gd name="T7" fmla="*/ 0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88"/>
                <a:gd name="T13" fmla="*/ 0 h 384"/>
                <a:gd name="T14" fmla="*/ 2688 w 2688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88" h="384">
                  <a:moveTo>
                    <a:pt x="2688" y="0"/>
                  </a:moveTo>
                  <a:cubicBezTo>
                    <a:pt x="2356" y="116"/>
                    <a:pt x="2024" y="232"/>
                    <a:pt x="1728" y="288"/>
                  </a:cubicBezTo>
                  <a:cubicBezTo>
                    <a:pt x="1432" y="344"/>
                    <a:pt x="1200" y="384"/>
                    <a:pt x="912" y="336"/>
                  </a:cubicBezTo>
                  <a:cubicBezTo>
                    <a:pt x="624" y="288"/>
                    <a:pt x="152" y="48"/>
                    <a:pt x="0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27664" name="Text Box 14"/>
            <p:cNvSpPr txBox="1">
              <a:spLocks noChangeArrowheads="1"/>
            </p:cNvSpPr>
            <p:nvPr/>
          </p:nvSpPr>
          <p:spPr bwMode="auto">
            <a:xfrm>
              <a:off x="720" y="168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</a:pPr>
              <a:r>
                <a:rPr kumimoji="0" lang="en-US" sz="2400" dirty="0"/>
                <a:t>0</a:t>
              </a:r>
            </a:p>
          </p:txBody>
        </p:sp>
        <p:sp>
          <p:nvSpPr>
            <p:cNvPr id="27665" name="Text Box 15"/>
            <p:cNvSpPr txBox="1">
              <a:spLocks noChangeArrowheads="1"/>
            </p:cNvSpPr>
            <p:nvPr/>
          </p:nvSpPr>
          <p:spPr bwMode="auto">
            <a:xfrm>
              <a:off x="3408" y="182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</a:pPr>
              <a:r>
                <a:rPr kumimoji="0" lang="en-US" sz="2400" dirty="0"/>
                <a:t>0</a:t>
              </a:r>
            </a:p>
          </p:txBody>
        </p:sp>
        <p:sp>
          <p:nvSpPr>
            <p:cNvPr id="27666" name="Text Box 16"/>
            <p:cNvSpPr txBox="1">
              <a:spLocks noChangeArrowheads="1"/>
            </p:cNvSpPr>
            <p:nvPr/>
          </p:nvSpPr>
          <p:spPr bwMode="auto">
            <a:xfrm>
              <a:off x="2496" y="2832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</a:pPr>
              <a:r>
                <a:rPr kumimoji="0" lang="en-US" sz="2400" dirty="0"/>
                <a:t>0</a:t>
              </a:r>
            </a:p>
          </p:txBody>
        </p:sp>
        <p:sp>
          <p:nvSpPr>
            <p:cNvPr id="27667" name="Text Box 17"/>
            <p:cNvSpPr txBox="1">
              <a:spLocks noChangeArrowheads="1"/>
            </p:cNvSpPr>
            <p:nvPr/>
          </p:nvSpPr>
          <p:spPr bwMode="auto">
            <a:xfrm>
              <a:off x="2256" y="168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</a:pPr>
              <a:r>
                <a:rPr kumimoji="0" lang="en-US" sz="2400" dirty="0"/>
                <a:t>1</a:t>
              </a:r>
            </a:p>
          </p:txBody>
        </p:sp>
        <p:sp>
          <p:nvSpPr>
            <p:cNvPr id="27668" name="Text Box 18"/>
            <p:cNvSpPr txBox="1">
              <a:spLocks noChangeArrowheads="1"/>
            </p:cNvSpPr>
            <p:nvPr/>
          </p:nvSpPr>
          <p:spPr bwMode="auto">
            <a:xfrm>
              <a:off x="1776" y="201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</a:pPr>
              <a:r>
                <a:rPr kumimoji="0" lang="en-US" sz="2400" dirty="0"/>
                <a:t>1</a:t>
              </a:r>
            </a:p>
          </p:txBody>
        </p:sp>
        <p:sp>
          <p:nvSpPr>
            <p:cNvPr id="27669" name="Text Box 19"/>
            <p:cNvSpPr txBox="1">
              <a:spLocks noChangeArrowheads="1"/>
            </p:cNvSpPr>
            <p:nvPr/>
          </p:nvSpPr>
          <p:spPr bwMode="auto">
            <a:xfrm>
              <a:off x="3360" y="216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</a:pPr>
              <a:r>
                <a:rPr kumimoji="0" lang="en-US" sz="2400" dirty="0"/>
                <a:t>1</a:t>
              </a:r>
            </a:p>
          </p:txBody>
        </p:sp>
      </p:grpSp>
      <p:sp>
        <p:nvSpPr>
          <p:cNvPr id="27653" name="Line 20"/>
          <p:cNvSpPr>
            <a:spLocks noChangeShapeType="1"/>
          </p:cNvSpPr>
          <p:nvPr/>
        </p:nvSpPr>
        <p:spPr bwMode="auto">
          <a:xfrm flipV="1">
            <a:off x="1371600" y="3886200"/>
            <a:ext cx="3048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7654" name="Text Box 21"/>
          <p:cNvSpPr txBox="1">
            <a:spLocks noChangeArrowheads="1"/>
          </p:cNvSpPr>
          <p:nvPr/>
        </p:nvSpPr>
        <p:spPr bwMode="auto">
          <a:xfrm>
            <a:off x="669925" y="4306888"/>
            <a:ext cx="862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sz="2400" dirty="0"/>
              <a:t>reset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Moore FSM in VHDL (1)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436563" y="1306513"/>
            <a:ext cx="8382000" cy="4037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lnSpc>
                <a:spcPct val="95000"/>
              </a:lnSpc>
              <a:buClrTx/>
              <a:tabLst>
                <a:tab pos="457200" algn="l"/>
                <a:tab pos="685800" algn="l"/>
              </a:tabLst>
            </a:pPr>
            <a:r>
              <a:rPr kumimoji="0" lang="en-US" sz="1800" b="1" dirty="0">
                <a:latin typeface="Courier New" pitchFamily="49" charset="0"/>
                <a:cs typeface="Courier New" pitchFamily="49" charset="0"/>
              </a:rPr>
              <a:t>TYPE state IS (S0, S1, S2);</a:t>
            </a:r>
          </a:p>
          <a:p>
            <a:pPr>
              <a:lnSpc>
                <a:spcPct val="95000"/>
              </a:lnSpc>
              <a:buClrTx/>
              <a:tabLst>
                <a:tab pos="457200" algn="l"/>
                <a:tab pos="685800" algn="l"/>
              </a:tabLst>
            </a:pPr>
            <a:r>
              <a:rPr kumimoji="0" lang="en-US" sz="1800" b="1" dirty="0">
                <a:latin typeface="Courier New" pitchFamily="49" charset="0"/>
                <a:cs typeface="Courier New" pitchFamily="49" charset="0"/>
              </a:rPr>
              <a:t>SIGNAL Moore_state: state;</a:t>
            </a:r>
          </a:p>
          <a:p>
            <a:pPr>
              <a:lnSpc>
                <a:spcPct val="95000"/>
              </a:lnSpc>
              <a:buClrTx/>
              <a:tabLst>
                <a:tab pos="457200" algn="l"/>
                <a:tab pos="685800" algn="l"/>
              </a:tabLst>
            </a:pPr>
            <a:endParaRPr kumimoji="0" lang="en-US" sz="1800" b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5000"/>
              </a:lnSpc>
              <a:buClrTx/>
              <a:tabLst>
                <a:tab pos="457200" algn="l"/>
                <a:tab pos="685800" algn="l"/>
              </a:tabLst>
            </a:pPr>
            <a:r>
              <a:rPr kumimoji="0" lang="en-US" sz="1800" b="1" dirty="0">
                <a:latin typeface="Courier New" pitchFamily="49" charset="0"/>
                <a:cs typeface="Courier New" pitchFamily="49" charset="0"/>
              </a:rPr>
              <a:t>U_Moore: PROCESS (clock, reset)</a:t>
            </a:r>
          </a:p>
          <a:p>
            <a:pPr>
              <a:lnSpc>
                <a:spcPct val="95000"/>
              </a:lnSpc>
              <a:buClrTx/>
              <a:tabLst>
                <a:tab pos="457200" algn="l"/>
                <a:tab pos="685800" algn="l"/>
              </a:tabLst>
            </a:pPr>
            <a:r>
              <a:rPr kumimoji="0" lang="en-US" sz="1800" b="1" dirty="0">
                <a:latin typeface="Courier New" pitchFamily="49" charset="0"/>
                <a:cs typeface="Courier New" pitchFamily="49" charset="0"/>
              </a:rPr>
              <a:t>BEGIN</a:t>
            </a:r>
          </a:p>
          <a:p>
            <a:pPr>
              <a:lnSpc>
                <a:spcPct val="95000"/>
              </a:lnSpc>
              <a:buClrTx/>
              <a:tabLst>
                <a:tab pos="457200" algn="l"/>
                <a:tab pos="685800" algn="l"/>
              </a:tabLst>
            </a:pPr>
            <a:r>
              <a:rPr kumimoji="0" lang="en-US" sz="1800" b="1" dirty="0">
                <a:latin typeface="Courier New" pitchFamily="49" charset="0"/>
                <a:cs typeface="Courier New" pitchFamily="49" charset="0"/>
              </a:rPr>
              <a:t>	IF(reset = ‘1’) THEN</a:t>
            </a:r>
          </a:p>
          <a:p>
            <a:pPr>
              <a:lnSpc>
                <a:spcPct val="95000"/>
              </a:lnSpc>
              <a:buClrTx/>
              <a:tabLst>
                <a:tab pos="457200" algn="l"/>
                <a:tab pos="685800" algn="l"/>
              </a:tabLst>
            </a:pPr>
            <a:r>
              <a:rPr kumimoji="0" lang="en-US" sz="1800" b="1" dirty="0">
                <a:latin typeface="Courier New" pitchFamily="49" charset="0"/>
                <a:cs typeface="Courier New" pitchFamily="49" charset="0"/>
              </a:rPr>
              <a:t>		Moore_state &lt;= S0;</a:t>
            </a:r>
          </a:p>
          <a:p>
            <a:pPr>
              <a:lnSpc>
                <a:spcPct val="95000"/>
              </a:lnSpc>
              <a:buClrTx/>
              <a:tabLst>
                <a:tab pos="457200" algn="l"/>
                <a:tab pos="685800" algn="l"/>
              </a:tabLst>
            </a:pPr>
            <a:r>
              <a:rPr kumimoji="0" lang="en-US" sz="1800" b="1" dirty="0">
                <a:latin typeface="Courier New" pitchFamily="49" charset="0"/>
                <a:cs typeface="Courier New" pitchFamily="49" charset="0"/>
              </a:rPr>
              <a:t>	ELSIF (clock = ‘1’ AND clock’event) THEN</a:t>
            </a:r>
          </a:p>
          <a:p>
            <a:pPr>
              <a:lnSpc>
                <a:spcPct val="95000"/>
              </a:lnSpc>
              <a:buClrTx/>
              <a:tabLst>
                <a:tab pos="457200" algn="l"/>
                <a:tab pos="685800" algn="l"/>
              </a:tabLst>
            </a:pPr>
            <a:r>
              <a:rPr kumimoji="0" lang="en-US" sz="1800" b="1" dirty="0">
                <a:latin typeface="Courier New" pitchFamily="49" charset="0"/>
                <a:cs typeface="Courier New" pitchFamily="49" charset="0"/>
              </a:rPr>
              <a:t>		CASE Moore_state IS</a:t>
            </a:r>
          </a:p>
          <a:p>
            <a:pPr>
              <a:lnSpc>
                <a:spcPct val="95000"/>
              </a:lnSpc>
              <a:buClrTx/>
              <a:tabLst>
                <a:tab pos="457200" algn="l"/>
                <a:tab pos="685800" algn="l"/>
              </a:tabLst>
            </a:pPr>
            <a:r>
              <a:rPr kumimoji="0" lang="en-US" sz="1800" b="1" dirty="0">
                <a:latin typeface="Courier New" pitchFamily="49" charset="0"/>
                <a:cs typeface="Courier New" pitchFamily="49" charset="0"/>
              </a:rPr>
              <a:t>			WHEN S0 =&gt;</a:t>
            </a:r>
          </a:p>
          <a:p>
            <a:pPr>
              <a:lnSpc>
                <a:spcPct val="95000"/>
              </a:lnSpc>
              <a:buClrTx/>
              <a:tabLst>
                <a:tab pos="457200" algn="l"/>
                <a:tab pos="685800" algn="l"/>
              </a:tabLst>
            </a:pPr>
            <a:r>
              <a:rPr kumimoji="0" lang="en-US" sz="1800" b="1" dirty="0">
                <a:latin typeface="Courier New" pitchFamily="49" charset="0"/>
                <a:cs typeface="Courier New" pitchFamily="49" charset="0"/>
              </a:rPr>
              <a:t>			  IF input = ‘1’ THEN</a:t>
            </a:r>
          </a:p>
          <a:p>
            <a:pPr>
              <a:lnSpc>
                <a:spcPct val="95000"/>
              </a:lnSpc>
              <a:buClrTx/>
              <a:tabLst>
                <a:tab pos="457200" algn="l"/>
                <a:tab pos="685800" algn="l"/>
              </a:tabLst>
            </a:pPr>
            <a:r>
              <a:rPr kumimoji="0" lang="en-US" sz="1800" b="1" dirty="0">
                <a:latin typeface="Courier New" pitchFamily="49" charset="0"/>
                <a:cs typeface="Courier New" pitchFamily="49" charset="0"/>
              </a:rPr>
              <a:t>                    Moore_state &lt;= S1; </a:t>
            </a:r>
          </a:p>
          <a:p>
            <a:pPr>
              <a:lnSpc>
                <a:spcPct val="95000"/>
              </a:lnSpc>
              <a:buClrTx/>
              <a:tabLst>
                <a:tab pos="457200" algn="l"/>
                <a:tab pos="685800" algn="l"/>
              </a:tabLst>
            </a:pPr>
            <a:r>
              <a:rPr kumimoji="0" lang="en-US" sz="1800" b="1" dirty="0">
                <a:latin typeface="Courier New" pitchFamily="49" charset="0"/>
                <a:cs typeface="Courier New" pitchFamily="49" charset="0"/>
              </a:rPr>
              <a:t>                ELSE</a:t>
            </a:r>
          </a:p>
          <a:p>
            <a:pPr>
              <a:lnSpc>
                <a:spcPct val="95000"/>
              </a:lnSpc>
              <a:buClrTx/>
              <a:tabLst>
                <a:tab pos="457200" algn="l"/>
                <a:tab pos="685800" algn="l"/>
              </a:tabLst>
            </a:pPr>
            <a:r>
              <a:rPr kumimoji="0" lang="en-US" sz="1800" b="1" dirty="0">
                <a:latin typeface="Courier New" pitchFamily="49" charset="0"/>
                <a:cs typeface="Courier New" pitchFamily="49" charset="0"/>
              </a:rPr>
              <a:t>                   Moore_state &lt;= S0;</a:t>
            </a:r>
          </a:p>
          <a:p>
            <a:pPr>
              <a:lnSpc>
                <a:spcPct val="95000"/>
              </a:lnSpc>
              <a:buClrTx/>
              <a:tabLst>
                <a:tab pos="457200" algn="l"/>
                <a:tab pos="685800" algn="l"/>
              </a:tabLst>
            </a:pPr>
            <a:r>
              <a:rPr kumimoji="0" lang="en-US" sz="1800" b="1" dirty="0">
                <a:latin typeface="Courier New" pitchFamily="49" charset="0"/>
                <a:cs typeface="Courier New" pitchFamily="49" charset="0"/>
              </a:rPr>
              <a:t>                END IF;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Moore FSM in VHDL (2)</a:t>
            </a:r>
            <a:endParaRPr lang="pl-PL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kumimoji="0" lang="en-US" sz="1800" b="1" dirty="0" smtClean="0">
                <a:latin typeface="Courier New" pitchFamily="49" charset="0"/>
                <a:cs typeface="Courier New" pitchFamily="49" charset="0"/>
              </a:rPr>
              <a:t>                       WHEN S1 =&gt;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kumimoji="0" lang="en-US" sz="1800" b="1" dirty="0" smtClean="0">
                <a:latin typeface="Courier New" pitchFamily="49" charset="0"/>
                <a:cs typeface="Courier New" pitchFamily="49" charset="0"/>
              </a:rPr>
              <a:t>			  IF input = ‘0’ THEN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kumimoji="0" lang="en-US" sz="1800" b="1" dirty="0" smtClean="0">
                <a:latin typeface="Courier New" pitchFamily="49" charset="0"/>
                <a:cs typeface="Courier New" pitchFamily="49" charset="0"/>
              </a:rPr>
              <a:t>                                     Moore_state &lt;= S2;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kumimoji="0" lang="en-US" sz="1800" b="1" dirty="0" smtClean="0">
                <a:latin typeface="Courier New" pitchFamily="49" charset="0"/>
                <a:cs typeface="Courier New" pitchFamily="49" charset="0"/>
              </a:rPr>
              <a:t>                              ELSE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kumimoji="0" lang="en-US" sz="1800" b="1" dirty="0" smtClean="0">
                <a:latin typeface="Courier New" pitchFamily="49" charset="0"/>
                <a:cs typeface="Courier New" pitchFamily="49" charset="0"/>
              </a:rPr>
              <a:t>                                     Moore_state &lt;= S1;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kumimoji="0" lang="en-US" sz="1800" b="1" dirty="0" smtClean="0">
                <a:latin typeface="Courier New" pitchFamily="49" charset="0"/>
                <a:cs typeface="Courier New" pitchFamily="49" charset="0"/>
              </a:rPr>
              <a:t>                              END IF;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kumimoji="0" lang="en-US" sz="1800" b="1" dirty="0" smtClean="0">
                <a:latin typeface="Courier New" pitchFamily="49" charset="0"/>
                <a:cs typeface="Courier New" pitchFamily="49" charset="0"/>
              </a:rPr>
              <a:t>	                  WHEN S2 =&gt;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kumimoji="0" lang="en-US" sz="1800" b="1" dirty="0" smtClean="0">
                <a:latin typeface="Courier New" pitchFamily="49" charset="0"/>
                <a:cs typeface="Courier New" pitchFamily="49" charset="0"/>
              </a:rPr>
              <a:t>			  IF input = ‘0’ THEN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kumimoji="0" lang="en-US" sz="1800" b="1" dirty="0" smtClean="0">
                <a:latin typeface="Courier New" pitchFamily="49" charset="0"/>
                <a:cs typeface="Courier New" pitchFamily="49" charset="0"/>
              </a:rPr>
              <a:t>                                     Moore_state &lt;= S0;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kumimoji="0" lang="en-US" sz="1800" b="1" dirty="0" smtClean="0">
                <a:latin typeface="Courier New" pitchFamily="49" charset="0"/>
                <a:cs typeface="Courier New" pitchFamily="49" charset="0"/>
              </a:rPr>
              <a:t>			  ELSE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kumimoji="0" lang="en-US" sz="1800" b="1" dirty="0" smtClean="0">
                <a:latin typeface="Courier New" pitchFamily="49" charset="0"/>
                <a:cs typeface="Courier New" pitchFamily="49" charset="0"/>
              </a:rPr>
              <a:t>                                     Moore_state &lt;= S1;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kumimoji="0" lang="en-US" sz="1800" b="1" dirty="0" smtClean="0">
                <a:latin typeface="Courier New" pitchFamily="49" charset="0"/>
                <a:cs typeface="Courier New" pitchFamily="49" charset="0"/>
              </a:rPr>
              <a:t>                              END IF;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kumimoji="0" lang="en-US" sz="1800" b="1" dirty="0" smtClean="0">
                <a:latin typeface="Courier New" pitchFamily="49" charset="0"/>
                <a:cs typeface="Courier New" pitchFamily="49" charset="0"/>
              </a:rPr>
              <a:t>		END CASE;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kumimoji="0" lang="en-US" sz="1800" b="1" dirty="0" smtClean="0">
                <a:latin typeface="Courier New" pitchFamily="49" charset="0"/>
                <a:cs typeface="Courier New" pitchFamily="49" charset="0"/>
              </a:rPr>
              <a:t>	END IF;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kumimoji="0" lang="en-US" sz="1800" b="1" dirty="0" smtClean="0">
                <a:latin typeface="Courier New" pitchFamily="49" charset="0"/>
                <a:cs typeface="Courier New" pitchFamily="49" charset="0"/>
              </a:rPr>
              <a:t>END PROCESS;</a:t>
            </a:r>
          </a:p>
          <a:p>
            <a:pPr>
              <a:lnSpc>
                <a:spcPct val="80000"/>
              </a:lnSpc>
              <a:buFontTx/>
              <a:buNone/>
            </a:pPr>
            <a:endParaRPr kumimoji="0"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kumimoji="0" lang="en-US" sz="1800" b="1" dirty="0" smtClean="0">
                <a:latin typeface="Courier New" pitchFamily="49" charset="0"/>
                <a:cs typeface="Courier New" pitchFamily="49" charset="0"/>
              </a:rPr>
              <a:t>Output &lt;= ‘1’ WHEN Moore_state = S2 ELSE ‘0’;</a:t>
            </a:r>
          </a:p>
          <a:p>
            <a:pPr>
              <a:lnSpc>
                <a:spcPct val="80000"/>
              </a:lnSpc>
              <a:buFontTx/>
              <a:buNone/>
            </a:pPr>
            <a:endParaRPr lang="pl-PL" sz="1800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Mealy FSM - Example 1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Mealy FSM that Recognizes Sequence “10”</a:t>
            </a:r>
          </a:p>
        </p:txBody>
      </p:sp>
      <p:sp>
        <p:nvSpPr>
          <p:cNvPr id="30724" name="Oval 4"/>
          <p:cNvSpPr>
            <a:spLocks noChangeArrowheads="1"/>
          </p:cNvSpPr>
          <p:nvPr/>
        </p:nvSpPr>
        <p:spPr bwMode="auto">
          <a:xfrm>
            <a:off x="2590800" y="3276600"/>
            <a:ext cx="8382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</a:pPr>
            <a:r>
              <a:rPr kumimoji="0" lang="en-US" sz="2400" dirty="0"/>
              <a:t>S0</a:t>
            </a:r>
          </a:p>
        </p:txBody>
      </p:sp>
      <p:sp>
        <p:nvSpPr>
          <p:cNvPr id="30725" name="Oval 5"/>
          <p:cNvSpPr>
            <a:spLocks noChangeArrowheads="1"/>
          </p:cNvSpPr>
          <p:nvPr/>
        </p:nvSpPr>
        <p:spPr bwMode="auto">
          <a:xfrm>
            <a:off x="5715000" y="3276600"/>
            <a:ext cx="8382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</a:pPr>
            <a:r>
              <a:rPr kumimoji="0" lang="en-US" sz="2400" dirty="0"/>
              <a:t>S1</a:t>
            </a:r>
          </a:p>
        </p:txBody>
      </p:sp>
      <p:sp>
        <p:nvSpPr>
          <p:cNvPr id="30726" name="Freeform 6"/>
          <p:cNvSpPr>
            <a:spLocks/>
          </p:cNvSpPr>
          <p:nvPr/>
        </p:nvSpPr>
        <p:spPr bwMode="auto">
          <a:xfrm>
            <a:off x="2438400" y="3048000"/>
            <a:ext cx="504825" cy="517525"/>
          </a:xfrm>
          <a:custGeom>
            <a:avLst/>
            <a:gdLst>
              <a:gd name="T0" fmla="*/ 2147483647 w 318"/>
              <a:gd name="T1" fmla="*/ 2147483647 h 326"/>
              <a:gd name="T2" fmla="*/ 2147483647 w 318"/>
              <a:gd name="T3" fmla="*/ 2147483647 h 326"/>
              <a:gd name="T4" fmla="*/ 0 w 318"/>
              <a:gd name="T5" fmla="*/ 2147483647 h 326"/>
              <a:gd name="T6" fmla="*/ 2147483647 w 318"/>
              <a:gd name="T7" fmla="*/ 2147483647 h 326"/>
              <a:gd name="T8" fmla="*/ 2147483647 w 318"/>
              <a:gd name="T9" fmla="*/ 2147483647 h 326"/>
              <a:gd name="T10" fmla="*/ 2147483647 w 318"/>
              <a:gd name="T11" fmla="*/ 2147483647 h 3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18"/>
              <a:gd name="T19" fmla="*/ 0 h 326"/>
              <a:gd name="T20" fmla="*/ 318 w 318"/>
              <a:gd name="T21" fmla="*/ 326 h 32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18" h="326">
                <a:moveTo>
                  <a:pt x="136" y="326"/>
                </a:moveTo>
                <a:cubicBezTo>
                  <a:pt x="98" y="318"/>
                  <a:pt x="75" y="314"/>
                  <a:pt x="43" y="292"/>
                </a:cubicBezTo>
                <a:cubicBezTo>
                  <a:pt x="4" y="234"/>
                  <a:pt x="16" y="260"/>
                  <a:pt x="0" y="216"/>
                </a:cubicBezTo>
                <a:cubicBezTo>
                  <a:pt x="12" y="109"/>
                  <a:pt x="33" y="70"/>
                  <a:pt x="119" y="12"/>
                </a:cubicBezTo>
                <a:cubicBezTo>
                  <a:pt x="160" y="15"/>
                  <a:pt x="298" y="0"/>
                  <a:pt x="314" y="80"/>
                </a:cubicBezTo>
                <a:cubicBezTo>
                  <a:pt x="318" y="99"/>
                  <a:pt x="314" y="119"/>
                  <a:pt x="314" y="139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2209800" y="2590800"/>
            <a:ext cx="776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sz="2400" dirty="0"/>
              <a:t>0 / 0</a:t>
            </a:r>
          </a:p>
        </p:txBody>
      </p:sp>
      <p:sp>
        <p:nvSpPr>
          <p:cNvPr id="30728" name="Freeform 8"/>
          <p:cNvSpPr>
            <a:spLocks/>
          </p:cNvSpPr>
          <p:nvPr/>
        </p:nvSpPr>
        <p:spPr bwMode="auto">
          <a:xfrm>
            <a:off x="6361113" y="3092450"/>
            <a:ext cx="609600" cy="631825"/>
          </a:xfrm>
          <a:custGeom>
            <a:avLst/>
            <a:gdLst>
              <a:gd name="T0" fmla="*/ 0 w 384"/>
              <a:gd name="T1" fmla="*/ 2147483647 h 398"/>
              <a:gd name="T2" fmla="*/ 2147483647 w 384"/>
              <a:gd name="T3" fmla="*/ 2147483647 h 398"/>
              <a:gd name="T4" fmla="*/ 2147483647 w 384"/>
              <a:gd name="T5" fmla="*/ 2147483647 h 398"/>
              <a:gd name="T6" fmla="*/ 2147483647 w 384"/>
              <a:gd name="T7" fmla="*/ 0 h 398"/>
              <a:gd name="T8" fmla="*/ 2147483647 w 384"/>
              <a:gd name="T9" fmla="*/ 2147483647 h 398"/>
              <a:gd name="T10" fmla="*/ 2147483647 w 384"/>
              <a:gd name="T11" fmla="*/ 2147483647 h 398"/>
              <a:gd name="T12" fmla="*/ 2147483647 w 384"/>
              <a:gd name="T13" fmla="*/ 2147483647 h 398"/>
              <a:gd name="T14" fmla="*/ 2147483647 w 384"/>
              <a:gd name="T15" fmla="*/ 2147483647 h 398"/>
              <a:gd name="T16" fmla="*/ 2147483647 w 384"/>
              <a:gd name="T17" fmla="*/ 2147483647 h 398"/>
              <a:gd name="T18" fmla="*/ 2147483647 w 384"/>
              <a:gd name="T19" fmla="*/ 2147483647 h 398"/>
              <a:gd name="T20" fmla="*/ 2147483647 w 384"/>
              <a:gd name="T21" fmla="*/ 2147483647 h 398"/>
              <a:gd name="T22" fmla="*/ 2147483647 w 384"/>
              <a:gd name="T23" fmla="*/ 2147483647 h 39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84"/>
              <a:gd name="T37" fmla="*/ 0 h 398"/>
              <a:gd name="T38" fmla="*/ 384 w 384"/>
              <a:gd name="T39" fmla="*/ 398 h 39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84" h="398">
                <a:moveTo>
                  <a:pt x="0" y="161"/>
                </a:moveTo>
                <a:cubicBezTo>
                  <a:pt x="9" y="93"/>
                  <a:pt x="22" y="81"/>
                  <a:pt x="59" y="26"/>
                </a:cubicBezTo>
                <a:cubicBezTo>
                  <a:pt x="67" y="14"/>
                  <a:pt x="87" y="20"/>
                  <a:pt x="101" y="17"/>
                </a:cubicBezTo>
                <a:cubicBezTo>
                  <a:pt x="132" y="11"/>
                  <a:pt x="194" y="0"/>
                  <a:pt x="194" y="0"/>
                </a:cubicBezTo>
                <a:cubicBezTo>
                  <a:pt x="233" y="8"/>
                  <a:pt x="255" y="13"/>
                  <a:pt x="288" y="34"/>
                </a:cubicBezTo>
                <a:cubicBezTo>
                  <a:pt x="308" y="98"/>
                  <a:pt x="279" y="24"/>
                  <a:pt x="321" y="76"/>
                </a:cubicBezTo>
                <a:cubicBezTo>
                  <a:pt x="327" y="83"/>
                  <a:pt x="326" y="94"/>
                  <a:pt x="330" y="102"/>
                </a:cubicBezTo>
                <a:cubicBezTo>
                  <a:pt x="340" y="120"/>
                  <a:pt x="364" y="153"/>
                  <a:pt x="364" y="153"/>
                </a:cubicBezTo>
                <a:cubicBezTo>
                  <a:pt x="379" y="218"/>
                  <a:pt x="384" y="225"/>
                  <a:pt x="364" y="322"/>
                </a:cubicBezTo>
                <a:cubicBezTo>
                  <a:pt x="361" y="338"/>
                  <a:pt x="288" y="381"/>
                  <a:pt x="288" y="381"/>
                </a:cubicBezTo>
                <a:cubicBezTo>
                  <a:pt x="273" y="391"/>
                  <a:pt x="237" y="398"/>
                  <a:pt x="237" y="398"/>
                </a:cubicBezTo>
                <a:cubicBezTo>
                  <a:pt x="200" y="395"/>
                  <a:pt x="127" y="390"/>
                  <a:pt x="127" y="39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30729" name="Freeform 9"/>
          <p:cNvSpPr>
            <a:spLocks/>
          </p:cNvSpPr>
          <p:nvPr/>
        </p:nvSpPr>
        <p:spPr bwMode="auto">
          <a:xfrm>
            <a:off x="3429000" y="3149600"/>
            <a:ext cx="2362200" cy="355600"/>
          </a:xfrm>
          <a:custGeom>
            <a:avLst/>
            <a:gdLst>
              <a:gd name="T0" fmla="*/ 0 w 1536"/>
              <a:gd name="T1" fmla="*/ 2147483647 h 224"/>
              <a:gd name="T2" fmla="*/ 2147483647 w 1536"/>
              <a:gd name="T3" fmla="*/ 2147483647 h 224"/>
              <a:gd name="T4" fmla="*/ 2147483647 w 1536"/>
              <a:gd name="T5" fmla="*/ 2147483647 h 224"/>
              <a:gd name="T6" fmla="*/ 2147483647 w 1536"/>
              <a:gd name="T7" fmla="*/ 2147483647 h 224"/>
              <a:gd name="T8" fmla="*/ 0 60000 65536"/>
              <a:gd name="T9" fmla="*/ 0 60000 65536"/>
              <a:gd name="T10" fmla="*/ 0 60000 65536"/>
              <a:gd name="T11" fmla="*/ 0 60000 65536"/>
              <a:gd name="T12" fmla="*/ 0 w 1536"/>
              <a:gd name="T13" fmla="*/ 0 h 224"/>
              <a:gd name="T14" fmla="*/ 1536 w 1536"/>
              <a:gd name="T15" fmla="*/ 224 h 2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36" h="224">
                <a:moveTo>
                  <a:pt x="0" y="224"/>
                </a:moveTo>
                <a:cubicBezTo>
                  <a:pt x="124" y="144"/>
                  <a:pt x="248" y="64"/>
                  <a:pt x="432" y="32"/>
                </a:cubicBezTo>
                <a:cubicBezTo>
                  <a:pt x="616" y="0"/>
                  <a:pt x="920" y="8"/>
                  <a:pt x="1104" y="32"/>
                </a:cubicBezTo>
                <a:cubicBezTo>
                  <a:pt x="1288" y="56"/>
                  <a:pt x="1448" y="136"/>
                  <a:pt x="1536" y="17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30730" name="Freeform 10"/>
          <p:cNvSpPr>
            <a:spLocks/>
          </p:cNvSpPr>
          <p:nvPr/>
        </p:nvSpPr>
        <p:spPr bwMode="auto">
          <a:xfrm>
            <a:off x="3276600" y="3962400"/>
            <a:ext cx="2514600" cy="508000"/>
          </a:xfrm>
          <a:custGeom>
            <a:avLst/>
            <a:gdLst>
              <a:gd name="T0" fmla="*/ 2147483647 w 1680"/>
              <a:gd name="T1" fmla="*/ 0 h 320"/>
              <a:gd name="T2" fmla="*/ 2147483647 w 1680"/>
              <a:gd name="T3" fmla="*/ 2147483647 h 320"/>
              <a:gd name="T4" fmla="*/ 2147483647 w 1680"/>
              <a:gd name="T5" fmla="*/ 2147483647 h 320"/>
              <a:gd name="T6" fmla="*/ 0 w 1680"/>
              <a:gd name="T7" fmla="*/ 2147483647 h 320"/>
              <a:gd name="T8" fmla="*/ 0 60000 65536"/>
              <a:gd name="T9" fmla="*/ 0 60000 65536"/>
              <a:gd name="T10" fmla="*/ 0 60000 65536"/>
              <a:gd name="T11" fmla="*/ 0 60000 65536"/>
              <a:gd name="T12" fmla="*/ 0 w 1680"/>
              <a:gd name="T13" fmla="*/ 0 h 320"/>
              <a:gd name="T14" fmla="*/ 1680 w 1680"/>
              <a:gd name="T15" fmla="*/ 320 h 3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80" h="320">
                <a:moveTo>
                  <a:pt x="1680" y="0"/>
                </a:moveTo>
                <a:cubicBezTo>
                  <a:pt x="1528" y="96"/>
                  <a:pt x="1376" y="192"/>
                  <a:pt x="1200" y="240"/>
                </a:cubicBezTo>
                <a:cubicBezTo>
                  <a:pt x="1024" y="288"/>
                  <a:pt x="824" y="320"/>
                  <a:pt x="624" y="288"/>
                </a:cubicBezTo>
                <a:cubicBezTo>
                  <a:pt x="424" y="256"/>
                  <a:pt x="88" y="64"/>
                  <a:pt x="0" y="48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4191000" y="2667000"/>
            <a:ext cx="776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sz="2400" dirty="0"/>
              <a:t>1 / 0</a:t>
            </a: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6248400" y="2667000"/>
            <a:ext cx="776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sz="2400" dirty="0"/>
              <a:t>1 / 0</a:t>
            </a: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4343400" y="4495800"/>
            <a:ext cx="776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sz="2400" dirty="0"/>
              <a:t>0 / 1</a:t>
            </a:r>
          </a:p>
        </p:txBody>
      </p:sp>
      <p:sp>
        <p:nvSpPr>
          <p:cNvPr id="30734" name="Line 14"/>
          <p:cNvSpPr>
            <a:spLocks noChangeShapeType="1"/>
          </p:cNvSpPr>
          <p:nvPr/>
        </p:nvSpPr>
        <p:spPr bwMode="auto">
          <a:xfrm flipV="1">
            <a:off x="2438400" y="3962400"/>
            <a:ext cx="3048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1600200" y="4419600"/>
            <a:ext cx="862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sz="2400" dirty="0"/>
              <a:t>reset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Mealy FSM in VHDL (1)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04800" y="1371600"/>
            <a:ext cx="8382000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lnSpc>
                <a:spcPct val="95000"/>
              </a:lnSpc>
              <a:buClrTx/>
              <a:tabLst>
                <a:tab pos="457200" algn="l"/>
                <a:tab pos="685800" algn="l"/>
              </a:tabLst>
            </a:pPr>
            <a:r>
              <a:rPr kumimoji="0" lang="en-US" sz="1800" b="1" dirty="0">
                <a:latin typeface="Courier New" pitchFamily="49" charset="0"/>
                <a:cs typeface="Courier New" pitchFamily="49" charset="0"/>
              </a:rPr>
              <a:t>TYPE state IS (S0, S1);</a:t>
            </a:r>
          </a:p>
          <a:p>
            <a:pPr>
              <a:lnSpc>
                <a:spcPct val="95000"/>
              </a:lnSpc>
              <a:buClrTx/>
              <a:tabLst>
                <a:tab pos="457200" algn="l"/>
                <a:tab pos="685800" algn="l"/>
              </a:tabLst>
            </a:pPr>
            <a:r>
              <a:rPr kumimoji="0" lang="en-US" sz="1800" b="1" dirty="0">
                <a:latin typeface="Courier New" pitchFamily="49" charset="0"/>
                <a:cs typeface="Courier New" pitchFamily="49" charset="0"/>
              </a:rPr>
              <a:t>SIGNAL Mealy_state: state;</a:t>
            </a:r>
          </a:p>
          <a:p>
            <a:pPr>
              <a:lnSpc>
                <a:spcPct val="95000"/>
              </a:lnSpc>
              <a:buClrTx/>
              <a:tabLst>
                <a:tab pos="457200" algn="l"/>
                <a:tab pos="685800" algn="l"/>
              </a:tabLst>
            </a:pPr>
            <a:endParaRPr kumimoji="0" lang="en-US" sz="1800" b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5000"/>
              </a:lnSpc>
              <a:buClrTx/>
              <a:tabLst>
                <a:tab pos="457200" algn="l"/>
                <a:tab pos="685800" algn="l"/>
              </a:tabLst>
            </a:pPr>
            <a:r>
              <a:rPr kumimoji="0" lang="en-US" sz="1800" b="1" dirty="0">
                <a:latin typeface="Courier New" pitchFamily="49" charset="0"/>
                <a:cs typeface="Courier New" pitchFamily="49" charset="0"/>
              </a:rPr>
              <a:t>U_Mealy: PROCESS(clock, reset)</a:t>
            </a:r>
          </a:p>
          <a:p>
            <a:pPr>
              <a:lnSpc>
                <a:spcPct val="95000"/>
              </a:lnSpc>
              <a:buClrTx/>
              <a:tabLst>
                <a:tab pos="457200" algn="l"/>
                <a:tab pos="685800" algn="l"/>
              </a:tabLst>
            </a:pPr>
            <a:r>
              <a:rPr kumimoji="0" lang="en-US" sz="1800" b="1" dirty="0">
                <a:latin typeface="Courier New" pitchFamily="49" charset="0"/>
                <a:cs typeface="Courier New" pitchFamily="49" charset="0"/>
              </a:rPr>
              <a:t>BEGIN</a:t>
            </a:r>
          </a:p>
          <a:p>
            <a:pPr>
              <a:lnSpc>
                <a:spcPct val="95000"/>
              </a:lnSpc>
              <a:buClrTx/>
              <a:tabLst>
                <a:tab pos="457200" algn="l"/>
                <a:tab pos="685800" algn="l"/>
              </a:tabLst>
            </a:pPr>
            <a:r>
              <a:rPr kumimoji="0" lang="en-US" sz="1800" b="1" dirty="0">
                <a:latin typeface="Courier New" pitchFamily="49" charset="0"/>
                <a:cs typeface="Courier New" pitchFamily="49" charset="0"/>
              </a:rPr>
              <a:t>	IF(reset = ‘1’) THEN</a:t>
            </a:r>
          </a:p>
          <a:p>
            <a:pPr>
              <a:lnSpc>
                <a:spcPct val="95000"/>
              </a:lnSpc>
              <a:buClrTx/>
              <a:tabLst>
                <a:tab pos="457200" algn="l"/>
                <a:tab pos="685800" algn="l"/>
              </a:tabLst>
            </a:pPr>
            <a:r>
              <a:rPr kumimoji="0" lang="en-US" sz="1800" b="1" dirty="0">
                <a:latin typeface="Courier New" pitchFamily="49" charset="0"/>
                <a:cs typeface="Courier New" pitchFamily="49" charset="0"/>
              </a:rPr>
              <a:t>		Mealy_state &lt;= S0;</a:t>
            </a:r>
          </a:p>
          <a:p>
            <a:pPr>
              <a:lnSpc>
                <a:spcPct val="95000"/>
              </a:lnSpc>
              <a:buClrTx/>
              <a:tabLst>
                <a:tab pos="457200" algn="l"/>
                <a:tab pos="685800" algn="l"/>
              </a:tabLst>
            </a:pPr>
            <a:r>
              <a:rPr kumimoji="0" lang="en-US" sz="1800" b="1" dirty="0">
                <a:latin typeface="Courier New" pitchFamily="49" charset="0"/>
                <a:cs typeface="Courier New" pitchFamily="49" charset="0"/>
              </a:rPr>
              <a:t>	ELSIF (clock = ‘1’ AND clock’event) THEN</a:t>
            </a:r>
          </a:p>
          <a:p>
            <a:pPr>
              <a:lnSpc>
                <a:spcPct val="95000"/>
              </a:lnSpc>
              <a:buClrTx/>
              <a:tabLst>
                <a:tab pos="457200" algn="l"/>
                <a:tab pos="685800" algn="l"/>
              </a:tabLst>
            </a:pPr>
            <a:r>
              <a:rPr kumimoji="0" lang="en-US" sz="1800" b="1" dirty="0">
                <a:latin typeface="Courier New" pitchFamily="49" charset="0"/>
                <a:cs typeface="Courier New" pitchFamily="49" charset="0"/>
              </a:rPr>
              <a:t>		CASE Mealy_state IS</a:t>
            </a:r>
          </a:p>
          <a:p>
            <a:pPr lvl="1">
              <a:lnSpc>
                <a:spcPct val="95000"/>
              </a:lnSpc>
              <a:buClrTx/>
              <a:tabLst>
                <a:tab pos="457200" algn="l"/>
                <a:tab pos="685800" algn="l"/>
              </a:tabLst>
            </a:pPr>
            <a:r>
              <a:rPr kumimoji="0" lang="en-US" sz="1800" b="1" dirty="0">
                <a:latin typeface="Courier New" pitchFamily="49" charset="0"/>
                <a:cs typeface="Courier New" pitchFamily="49" charset="0"/>
              </a:rPr>
              <a:t>		    WHEN S0 =&gt;</a:t>
            </a:r>
          </a:p>
          <a:p>
            <a:pPr lvl="1">
              <a:lnSpc>
                <a:spcPct val="95000"/>
              </a:lnSpc>
              <a:buClrTx/>
              <a:tabLst>
                <a:tab pos="457200" algn="l"/>
                <a:tab pos="685800" algn="l"/>
              </a:tabLst>
            </a:pPr>
            <a:r>
              <a:rPr kumimoji="0" lang="en-US" sz="1800" b="1" dirty="0">
                <a:latin typeface="Courier New" pitchFamily="49" charset="0"/>
                <a:cs typeface="Courier New" pitchFamily="49" charset="0"/>
              </a:rPr>
              <a:t>	            IF input = ‘1’ THEN </a:t>
            </a:r>
          </a:p>
          <a:p>
            <a:pPr lvl="1">
              <a:lnSpc>
                <a:spcPct val="95000"/>
              </a:lnSpc>
              <a:buClrTx/>
              <a:tabLst>
                <a:tab pos="457200" algn="l"/>
                <a:tab pos="685800" algn="l"/>
              </a:tabLst>
            </a:pPr>
            <a:r>
              <a:rPr kumimoji="0" lang="en-US" sz="1800" b="1" dirty="0">
                <a:latin typeface="Courier New" pitchFamily="49" charset="0"/>
                <a:cs typeface="Courier New" pitchFamily="49" charset="0"/>
              </a:rPr>
              <a:t>                     Mealy_state &lt;= S1; </a:t>
            </a:r>
          </a:p>
          <a:p>
            <a:pPr lvl="1">
              <a:lnSpc>
                <a:spcPct val="95000"/>
              </a:lnSpc>
              <a:buClrTx/>
              <a:tabLst>
                <a:tab pos="457200" algn="l"/>
                <a:tab pos="685800" algn="l"/>
              </a:tabLst>
            </a:pPr>
            <a:r>
              <a:rPr kumimoji="0" lang="en-US" sz="1800" b="1" dirty="0">
                <a:latin typeface="Courier New" pitchFamily="49" charset="0"/>
                <a:cs typeface="Courier New" pitchFamily="49" charset="0"/>
              </a:rPr>
              <a:t>                ELSE</a:t>
            </a:r>
          </a:p>
          <a:p>
            <a:pPr lvl="1">
              <a:lnSpc>
                <a:spcPct val="95000"/>
              </a:lnSpc>
              <a:buClrTx/>
              <a:tabLst>
                <a:tab pos="457200" algn="l"/>
                <a:tab pos="685800" algn="l"/>
              </a:tabLst>
            </a:pPr>
            <a:r>
              <a:rPr kumimoji="0" lang="en-US" sz="1800" b="1" dirty="0">
                <a:latin typeface="Courier New" pitchFamily="49" charset="0"/>
                <a:cs typeface="Courier New" pitchFamily="49" charset="0"/>
              </a:rPr>
              <a:t>                     Mealy_state &lt;= S0;</a:t>
            </a:r>
          </a:p>
          <a:p>
            <a:pPr lvl="1">
              <a:lnSpc>
                <a:spcPct val="95000"/>
              </a:lnSpc>
              <a:buClrTx/>
              <a:tabLst>
                <a:tab pos="457200" algn="l"/>
                <a:tab pos="685800" algn="l"/>
              </a:tabLst>
            </a:pPr>
            <a:r>
              <a:rPr kumimoji="0" lang="en-US" sz="1800" b="1" dirty="0">
                <a:latin typeface="Courier New" pitchFamily="49" charset="0"/>
                <a:cs typeface="Courier New" pitchFamily="49" charset="0"/>
              </a:rPr>
              <a:t>                END IF;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881063" y="2743200"/>
            <a:ext cx="2286000" cy="1447800"/>
          </a:xfrm>
          <a:prstGeom prst="rect">
            <a:avLst/>
          </a:prstGeom>
          <a:solidFill>
            <a:srgbClr val="3366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</a:pPr>
            <a:r>
              <a:rPr kumimoji="0" lang="en-US" sz="2800" dirty="0">
                <a:solidFill>
                  <a:srgbClr val="FFFFFF"/>
                </a:solidFill>
              </a:rPr>
              <a:t>Datapath</a:t>
            </a:r>
          </a:p>
          <a:p>
            <a:pPr algn="ctr">
              <a:spcBef>
                <a:spcPct val="0"/>
              </a:spcBef>
              <a:buClrTx/>
            </a:pPr>
            <a:r>
              <a:rPr kumimoji="0" lang="en-US" sz="2800" dirty="0">
                <a:solidFill>
                  <a:srgbClr val="FFFFFF"/>
                </a:solidFill>
              </a:rPr>
              <a:t>(</a:t>
            </a:r>
            <a:r>
              <a:rPr kumimoji="0" lang="pl-PL" sz="2800">
                <a:solidFill>
                  <a:srgbClr val="FFFFFF"/>
                </a:solidFill>
              </a:rPr>
              <a:t>Execution </a:t>
            </a:r>
          </a:p>
          <a:p>
            <a:pPr algn="ctr">
              <a:spcBef>
                <a:spcPct val="0"/>
              </a:spcBef>
              <a:buClrTx/>
            </a:pPr>
            <a:r>
              <a:rPr kumimoji="0" lang="pl-PL" sz="2800">
                <a:solidFill>
                  <a:srgbClr val="FFFFFF"/>
                </a:solidFill>
              </a:rPr>
              <a:t>Unit</a:t>
            </a:r>
            <a:r>
              <a:rPr kumimoji="0" lang="en-US" sz="2800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5367338" y="2743200"/>
            <a:ext cx="2286000" cy="1447800"/>
          </a:xfrm>
          <a:prstGeom prst="rect">
            <a:avLst/>
          </a:prstGeom>
          <a:solidFill>
            <a:srgbClr val="008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</a:pPr>
            <a:r>
              <a:rPr kumimoji="0" lang="pl-PL" sz="2800">
                <a:solidFill>
                  <a:srgbClr val="FFFFFF"/>
                </a:solidFill>
              </a:rPr>
              <a:t>Control</a:t>
            </a:r>
            <a:r>
              <a:rPr kumimoji="0" lang="en-US" sz="2800" dirty="0">
                <a:solidFill>
                  <a:srgbClr val="FFFFFF"/>
                </a:solidFill>
              </a:rPr>
              <a:t>ler</a:t>
            </a:r>
          </a:p>
          <a:p>
            <a:pPr algn="ctr">
              <a:spcBef>
                <a:spcPct val="0"/>
              </a:spcBef>
              <a:buClrTx/>
            </a:pPr>
            <a:r>
              <a:rPr kumimoji="0" lang="en-US" sz="2800" dirty="0">
                <a:solidFill>
                  <a:srgbClr val="FFFFFF"/>
                </a:solidFill>
              </a:rPr>
              <a:t>(Control</a:t>
            </a:r>
            <a:r>
              <a:rPr kumimoji="0" lang="pl-PL" sz="2800">
                <a:solidFill>
                  <a:srgbClr val="FFFFFF"/>
                </a:solidFill>
              </a:rPr>
              <a:t> </a:t>
            </a:r>
          </a:p>
          <a:p>
            <a:pPr algn="ctr">
              <a:spcBef>
                <a:spcPct val="0"/>
              </a:spcBef>
              <a:buClrTx/>
            </a:pPr>
            <a:r>
              <a:rPr kumimoji="0" lang="pl-PL" sz="2800">
                <a:solidFill>
                  <a:srgbClr val="FFFFFF"/>
                </a:solidFill>
              </a:rPr>
              <a:t>Unit</a:t>
            </a:r>
            <a:r>
              <a:rPr kumimoji="0" lang="en-US" sz="2800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1770063" y="2057400"/>
            <a:ext cx="533400" cy="609600"/>
          </a:xfrm>
          <a:prstGeom prst="downArrow">
            <a:avLst>
              <a:gd name="adj1" fmla="val 50000"/>
              <a:gd name="adj2" fmla="val 28571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1778000" y="4191000"/>
            <a:ext cx="533400" cy="609600"/>
          </a:xfrm>
          <a:prstGeom prst="downArrow">
            <a:avLst>
              <a:gd name="adj1" fmla="val 50000"/>
              <a:gd name="adj2" fmla="val 28571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5127" name="AutoShape 8"/>
          <p:cNvSpPr>
            <a:spLocks noChangeArrowheads="1"/>
          </p:cNvSpPr>
          <p:nvPr/>
        </p:nvSpPr>
        <p:spPr bwMode="auto">
          <a:xfrm>
            <a:off x="6281738" y="2057400"/>
            <a:ext cx="457200" cy="609600"/>
          </a:xfrm>
          <a:prstGeom prst="down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5128" name="Text Box 9"/>
          <p:cNvSpPr txBox="1">
            <a:spLocks noChangeArrowheads="1"/>
          </p:cNvSpPr>
          <p:nvPr/>
        </p:nvSpPr>
        <p:spPr bwMode="auto">
          <a:xfrm>
            <a:off x="1033463" y="1447800"/>
            <a:ext cx="20050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sz="2800" dirty="0"/>
              <a:t>Data Inputs</a:t>
            </a:r>
          </a:p>
        </p:txBody>
      </p:sp>
      <p:sp>
        <p:nvSpPr>
          <p:cNvPr id="5129" name="Text Box 10"/>
          <p:cNvSpPr txBox="1">
            <a:spLocks noChangeArrowheads="1"/>
          </p:cNvSpPr>
          <p:nvPr/>
        </p:nvSpPr>
        <p:spPr bwMode="auto">
          <a:xfrm>
            <a:off x="957263" y="5105400"/>
            <a:ext cx="22812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sz="2800" dirty="0"/>
              <a:t>Data Outputs</a:t>
            </a:r>
          </a:p>
        </p:txBody>
      </p:sp>
      <p:sp>
        <p:nvSpPr>
          <p:cNvPr id="5130" name="Text Box 11"/>
          <p:cNvSpPr txBox="1">
            <a:spLocks noChangeArrowheads="1"/>
          </p:cNvSpPr>
          <p:nvPr/>
        </p:nvSpPr>
        <p:spPr bwMode="auto">
          <a:xfrm>
            <a:off x="5291138" y="1447800"/>
            <a:ext cx="24018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sz="2800" dirty="0"/>
              <a:t>Control Inputs</a:t>
            </a:r>
          </a:p>
        </p:txBody>
      </p:sp>
      <p:sp>
        <p:nvSpPr>
          <p:cNvPr id="5131" name="AutoShape 12"/>
          <p:cNvSpPr>
            <a:spLocks noChangeArrowheads="1"/>
          </p:cNvSpPr>
          <p:nvPr/>
        </p:nvSpPr>
        <p:spPr bwMode="auto">
          <a:xfrm>
            <a:off x="6315075" y="4311650"/>
            <a:ext cx="457200" cy="609600"/>
          </a:xfrm>
          <a:prstGeom prst="down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5132" name="Text Box 13"/>
          <p:cNvSpPr txBox="1">
            <a:spLocks noChangeArrowheads="1"/>
          </p:cNvSpPr>
          <p:nvPr/>
        </p:nvSpPr>
        <p:spPr bwMode="auto">
          <a:xfrm>
            <a:off x="5226050" y="5105400"/>
            <a:ext cx="267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sz="2800" dirty="0"/>
              <a:t>Control </a:t>
            </a:r>
            <a:r>
              <a:rPr kumimoji="0" lang="pl-PL" sz="2800"/>
              <a:t>Outputs</a:t>
            </a:r>
            <a:endParaRPr kumimoji="0" lang="en-US" sz="2800" dirty="0"/>
          </a:p>
        </p:txBody>
      </p:sp>
      <p:sp>
        <p:nvSpPr>
          <p:cNvPr id="5133" name="Text Box 14"/>
          <p:cNvSpPr txBox="1">
            <a:spLocks noChangeArrowheads="1"/>
          </p:cNvSpPr>
          <p:nvPr/>
        </p:nvSpPr>
        <p:spPr bwMode="auto">
          <a:xfrm>
            <a:off x="3581400" y="1981200"/>
            <a:ext cx="14319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sz="2800" dirty="0"/>
              <a:t>Control 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2800" dirty="0"/>
              <a:t>Signals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181350" y="2971800"/>
            <a:ext cx="2176463" cy="533400"/>
            <a:chOff x="2016" y="1872"/>
            <a:chExt cx="1359" cy="336"/>
          </a:xfrm>
        </p:grpSpPr>
        <p:sp>
          <p:nvSpPr>
            <p:cNvPr id="5139" name="AutoShape 15"/>
            <p:cNvSpPr>
              <a:spLocks noChangeArrowheads="1"/>
            </p:cNvSpPr>
            <p:nvPr/>
          </p:nvSpPr>
          <p:spPr bwMode="auto">
            <a:xfrm rot="5400000">
              <a:off x="2040" y="1848"/>
              <a:ext cx="336" cy="384"/>
            </a:xfrm>
            <a:prstGeom prst="downArrow">
              <a:avLst>
                <a:gd name="adj1" fmla="val 50000"/>
                <a:gd name="adj2" fmla="val 28571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5140" name="Rectangle 16"/>
            <p:cNvSpPr>
              <a:spLocks noChangeArrowheads="1"/>
            </p:cNvSpPr>
            <p:nvPr/>
          </p:nvSpPr>
          <p:spPr bwMode="auto">
            <a:xfrm>
              <a:off x="2397" y="1955"/>
              <a:ext cx="978" cy="1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l-GR" dirty="0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 flipH="1">
            <a:off x="3176588" y="3595688"/>
            <a:ext cx="2166937" cy="533400"/>
            <a:chOff x="2016" y="1872"/>
            <a:chExt cx="1359" cy="336"/>
          </a:xfrm>
        </p:grpSpPr>
        <p:sp>
          <p:nvSpPr>
            <p:cNvPr id="5137" name="AutoShape 19"/>
            <p:cNvSpPr>
              <a:spLocks noChangeArrowheads="1"/>
            </p:cNvSpPr>
            <p:nvPr/>
          </p:nvSpPr>
          <p:spPr bwMode="auto">
            <a:xfrm rot="5400000">
              <a:off x="2040" y="1848"/>
              <a:ext cx="336" cy="384"/>
            </a:xfrm>
            <a:prstGeom prst="downArrow">
              <a:avLst>
                <a:gd name="adj1" fmla="val 50000"/>
                <a:gd name="adj2" fmla="val 28571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5138" name="Rectangle 20"/>
            <p:cNvSpPr>
              <a:spLocks noChangeArrowheads="1"/>
            </p:cNvSpPr>
            <p:nvPr/>
          </p:nvSpPr>
          <p:spPr bwMode="auto">
            <a:xfrm flipH="1">
              <a:off x="2397" y="1955"/>
              <a:ext cx="978" cy="1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l-GR" dirty="0"/>
            </a:p>
          </p:txBody>
        </p:sp>
      </p:grpSp>
      <p:sp>
        <p:nvSpPr>
          <p:cNvPr id="5136" name="Text Box 21"/>
          <p:cNvSpPr txBox="1">
            <a:spLocks noChangeArrowheads="1"/>
          </p:cNvSpPr>
          <p:nvPr/>
        </p:nvSpPr>
        <p:spPr bwMode="auto">
          <a:xfrm>
            <a:off x="3505200" y="4038600"/>
            <a:ext cx="13525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</a:pPr>
            <a:r>
              <a:rPr kumimoji="0" lang="en-US" sz="2800" dirty="0"/>
              <a:t>Status</a:t>
            </a:r>
          </a:p>
          <a:p>
            <a:pPr algn="ctr">
              <a:spcBef>
                <a:spcPct val="0"/>
              </a:spcBef>
              <a:buClrTx/>
            </a:pPr>
            <a:r>
              <a:rPr kumimoji="0" lang="en-US" sz="2800" dirty="0"/>
              <a:t>Signals</a:t>
            </a:r>
          </a:p>
        </p:txBody>
      </p:sp>
      <p:sp>
        <p:nvSpPr>
          <p:cNvPr id="21" name="20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Δομή τυπικού ψηφιακού συστήματος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Mealy FSM in VHDL (2)</a:t>
            </a:r>
            <a:endParaRPr lang="pl-PL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kumimoji="0" lang="en-US" sz="1800" b="1" dirty="0" smtClean="0">
                <a:latin typeface="Courier New" pitchFamily="49" charset="0"/>
                <a:cs typeface="Courier New" pitchFamily="49" charset="0"/>
              </a:rPr>
              <a:t>			WHEN S1 =&gt;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kumimoji="0" lang="en-US" sz="1800" b="1" dirty="0" smtClean="0">
                <a:latin typeface="Courier New" pitchFamily="49" charset="0"/>
                <a:cs typeface="Courier New" pitchFamily="49" charset="0"/>
              </a:rPr>
              <a:t>			  IF input = ‘0’ THEN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kumimoji="0" lang="en-US" sz="1800" b="1" dirty="0" smtClean="0">
                <a:latin typeface="Courier New" pitchFamily="49" charset="0"/>
                <a:cs typeface="Courier New" pitchFamily="49" charset="0"/>
              </a:rPr>
              <a:t>                                     Mealy_state &lt;= S0;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kumimoji="0" lang="en-US" sz="1800" b="1" dirty="0" smtClean="0">
                <a:latin typeface="Courier New" pitchFamily="49" charset="0"/>
                <a:cs typeface="Courier New" pitchFamily="49" charset="0"/>
              </a:rPr>
              <a:t>                               ELSE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kumimoji="0" lang="en-US" sz="1800" b="1" dirty="0" smtClean="0">
                <a:latin typeface="Courier New" pitchFamily="49" charset="0"/>
                <a:cs typeface="Courier New" pitchFamily="49" charset="0"/>
              </a:rPr>
              <a:t>                                     Mealy_state &lt;= S1;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kumimoji="0" lang="en-US" sz="1800" b="1" dirty="0" smtClean="0">
                <a:latin typeface="Courier New" pitchFamily="49" charset="0"/>
                <a:cs typeface="Courier New" pitchFamily="49" charset="0"/>
              </a:rPr>
              <a:t>                               END IF;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kumimoji="0" lang="en-US" sz="1800" b="1" dirty="0" smtClean="0">
                <a:latin typeface="Courier New" pitchFamily="49" charset="0"/>
                <a:cs typeface="Courier New" pitchFamily="49" charset="0"/>
              </a:rPr>
              <a:t>		END CASE;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kumimoji="0" lang="en-US" sz="1800" b="1" dirty="0" smtClean="0">
                <a:latin typeface="Courier New" pitchFamily="49" charset="0"/>
                <a:cs typeface="Courier New" pitchFamily="49" charset="0"/>
              </a:rPr>
              <a:t>	END IF;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kumimoji="0" lang="en-US" sz="1800" b="1" dirty="0" smtClean="0">
                <a:latin typeface="Courier New" pitchFamily="49" charset="0"/>
                <a:cs typeface="Courier New" pitchFamily="49" charset="0"/>
              </a:rPr>
              <a:t>END PROCESS;</a:t>
            </a:r>
          </a:p>
          <a:p>
            <a:pPr>
              <a:lnSpc>
                <a:spcPct val="90000"/>
              </a:lnSpc>
              <a:buFontTx/>
              <a:buNone/>
            </a:pPr>
            <a:endParaRPr kumimoji="0"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kumimoji="0" lang="en-US" sz="1800" b="1" dirty="0" smtClean="0">
                <a:latin typeface="Courier New" pitchFamily="49" charset="0"/>
                <a:cs typeface="Courier New" pitchFamily="49" charset="0"/>
              </a:rPr>
              <a:t>Output &lt;= ‘1’ WHEN (Mealy_state = S1 AND input = ‘0’) ELSE ‘0’;</a:t>
            </a:r>
          </a:p>
          <a:p>
            <a:pPr>
              <a:lnSpc>
                <a:spcPct val="90000"/>
              </a:lnSpc>
              <a:buFontTx/>
              <a:buNone/>
            </a:pPr>
            <a:endParaRPr lang="pl-PL" sz="1800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Algorithmic State Machine (ASM)</a:t>
            </a:r>
            <a:br>
              <a:rPr lang="en-US" dirty="0" smtClean="0"/>
            </a:br>
            <a:r>
              <a:rPr lang="en-US" dirty="0" smtClean="0"/>
              <a:t>Charts</a:t>
            </a:r>
            <a:endParaRPr lang="el-GR" dirty="0"/>
          </a:p>
        </p:txBody>
      </p:sp>
      <p:sp>
        <p:nvSpPr>
          <p:cNvPr id="4" name="3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Algorithmic State Machine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smtClean="0"/>
              <a:t>Algorithmic State Machine –</a:t>
            </a:r>
          </a:p>
          <a:p>
            <a:pPr>
              <a:buFontTx/>
              <a:buNone/>
            </a:pPr>
            <a:r>
              <a:rPr lang="en-US" dirty="0" smtClean="0"/>
              <a:t>   </a:t>
            </a:r>
            <a:r>
              <a:rPr lang="el-GR" dirty="0" smtClean="0"/>
              <a:t>Αναπαράσταση ενός </a:t>
            </a:r>
            <a:r>
              <a:rPr lang="en-US" dirty="0" smtClean="0"/>
              <a:t>Finite State Machine</a:t>
            </a:r>
          </a:p>
          <a:p>
            <a:pPr>
              <a:buFontTx/>
              <a:buNone/>
            </a:pPr>
            <a:r>
              <a:rPr lang="en-US" dirty="0" smtClean="0"/>
              <a:t>   </a:t>
            </a:r>
            <a:r>
              <a:rPr lang="el-GR" dirty="0" smtClean="0"/>
              <a:t>για </a:t>
            </a:r>
            <a:r>
              <a:rPr lang="en-US" dirty="0" smtClean="0"/>
              <a:t>FSMs </a:t>
            </a:r>
            <a:r>
              <a:rPr lang="el-GR" dirty="0" smtClean="0"/>
              <a:t>με μεγαλύτερο πλήθος εισόδων και εξόδων (συγκριτικά με </a:t>
            </a:r>
            <a:r>
              <a:rPr lang="en-US" dirty="0" smtClean="0"/>
              <a:t>FSMs </a:t>
            </a:r>
            <a:r>
              <a:rPr lang="el-GR" dirty="0" smtClean="0"/>
              <a:t>που εκφράζονται με </a:t>
            </a:r>
            <a:r>
              <a:rPr lang="en-US" dirty="0" smtClean="0"/>
              <a:t>diagrams </a:t>
            </a:r>
            <a:r>
              <a:rPr lang="el-GR" dirty="0" smtClean="0"/>
              <a:t>και</a:t>
            </a:r>
            <a:r>
              <a:rPr lang="en-US" dirty="0" smtClean="0"/>
              <a:t> state tables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used in ASM charts (1)</a:t>
            </a:r>
            <a:endParaRPr lang="pl-PL" smtClean="0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1400175" y="1973263"/>
            <a:ext cx="1622425" cy="96043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677988" y="2132013"/>
            <a:ext cx="10334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kumimoji="0" lang="en-US" sz="1400" dirty="0">
                <a:solidFill>
                  <a:srgbClr val="000000"/>
                </a:solidFill>
                <a:latin typeface="Times New Roman" pitchFamily="18" charset="0"/>
              </a:rPr>
              <a:t>Output signals</a:t>
            </a:r>
            <a:endParaRPr kumimoji="0" lang="en-US" sz="1400" dirty="0">
              <a:latin typeface="Times New Roman" pitchFamily="18" charset="0"/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1873250" y="2371725"/>
            <a:ext cx="6969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kumimoji="0" lang="en-US" sz="1400" dirty="0">
                <a:solidFill>
                  <a:srgbClr val="000000"/>
                </a:solidFill>
                <a:latin typeface="Times New Roman" pitchFamily="18" charset="0"/>
              </a:rPr>
              <a:t>or actions</a:t>
            </a:r>
            <a:endParaRPr kumimoji="0" lang="en-US" sz="1400" dirty="0">
              <a:latin typeface="Times New Roman" pitchFamily="18" charset="0"/>
            </a:endParaRPr>
          </a:p>
        </p:txBody>
      </p:sp>
      <p:sp>
        <p:nvSpPr>
          <p:cNvPr id="35846" name="Freeform 6"/>
          <p:cNvSpPr>
            <a:spLocks/>
          </p:cNvSpPr>
          <p:nvPr/>
        </p:nvSpPr>
        <p:spPr bwMode="auto">
          <a:xfrm>
            <a:off x="2176463" y="1790700"/>
            <a:ext cx="68262" cy="138113"/>
          </a:xfrm>
          <a:custGeom>
            <a:avLst/>
            <a:gdLst>
              <a:gd name="T0" fmla="*/ 0 w 86"/>
              <a:gd name="T1" fmla="*/ 0 h 173"/>
              <a:gd name="T2" fmla="*/ 2147483647 w 86"/>
              <a:gd name="T3" fmla="*/ 2147483647 h 173"/>
              <a:gd name="T4" fmla="*/ 2147483647 w 86"/>
              <a:gd name="T5" fmla="*/ 0 h 173"/>
              <a:gd name="T6" fmla="*/ 2147483647 w 86"/>
              <a:gd name="T7" fmla="*/ 0 h 173"/>
              <a:gd name="T8" fmla="*/ 0 w 86"/>
              <a:gd name="T9" fmla="*/ 0 h 1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"/>
              <a:gd name="T16" fmla="*/ 0 h 173"/>
              <a:gd name="T17" fmla="*/ 86 w 86"/>
              <a:gd name="T18" fmla="*/ 173 h 1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" h="173">
                <a:moveTo>
                  <a:pt x="0" y="0"/>
                </a:moveTo>
                <a:lnTo>
                  <a:pt x="57" y="173"/>
                </a:lnTo>
                <a:lnTo>
                  <a:pt x="86" y="0"/>
                </a:lnTo>
                <a:lnTo>
                  <a:pt x="5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 dirty="0"/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 flipV="1">
            <a:off x="2222500" y="1333500"/>
            <a:ext cx="1588" cy="457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35848" name="Freeform 8"/>
          <p:cNvSpPr>
            <a:spLocks/>
          </p:cNvSpPr>
          <p:nvPr/>
        </p:nvSpPr>
        <p:spPr bwMode="auto">
          <a:xfrm>
            <a:off x="2176463" y="3413125"/>
            <a:ext cx="68262" cy="136525"/>
          </a:xfrm>
          <a:custGeom>
            <a:avLst/>
            <a:gdLst>
              <a:gd name="T0" fmla="*/ 0 w 86"/>
              <a:gd name="T1" fmla="*/ 0 h 172"/>
              <a:gd name="T2" fmla="*/ 2147483647 w 86"/>
              <a:gd name="T3" fmla="*/ 2147483647 h 172"/>
              <a:gd name="T4" fmla="*/ 2147483647 w 86"/>
              <a:gd name="T5" fmla="*/ 0 h 172"/>
              <a:gd name="T6" fmla="*/ 2147483647 w 86"/>
              <a:gd name="T7" fmla="*/ 0 h 172"/>
              <a:gd name="T8" fmla="*/ 0 w 86"/>
              <a:gd name="T9" fmla="*/ 0 h 1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"/>
              <a:gd name="T16" fmla="*/ 0 h 172"/>
              <a:gd name="T17" fmla="*/ 86 w 86"/>
              <a:gd name="T18" fmla="*/ 172 h 1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" h="172">
                <a:moveTo>
                  <a:pt x="0" y="0"/>
                </a:moveTo>
                <a:lnTo>
                  <a:pt x="57" y="172"/>
                </a:lnTo>
                <a:lnTo>
                  <a:pt x="86" y="0"/>
                </a:lnTo>
                <a:lnTo>
                  <a:pt x="5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 dirty="0"/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 flipV="1">
            <a:off x="2222500" y="2933700"/>
            <a:ext cx="1588" cy="4794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1730375" y="2611438"/>
            <a:ext cx="9429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kumimoji="0" lang="en-US" sz="1400" dirty="0">
                <a:solidFill>
                  <a:srgbClr val="000000"/>
                </a:solidFill>
                <a:latin typeface="Times New Roman" pitchFamily="18" charset="0"/>
              </a:rPr>
              <a:t>(Moore type)</a:t>
            </a:r>
            <a:endParaRPr kumimoji="0" lang="en-US" sz="1400" dirty="0">
              <a:latin typeface="Times New Roman" pitchFamily="18" charset="0"/>
            </a:endParaRPr>
          </a:p>
        </p:txBody>
      </p:sp>
      <p:sp>
        <p:nvSpPr>
          <p:cNvPr id="35851" name="Freeform 11"/>
          <p:cNvSpPr>
            <a:spLocks/>
          </p:cNvSpPr>
          <p:nvPr/>
        </p:nvSpPr>
        <p:spPr bwMode="auto">
          <a:xfrm>
            <a:off x="5283200" y="1973263"/>
            <a:ext cx="1939925" cy="960437"/>
          </a:xfrm>
          <a:custGeom>
            <a:avLst/>
            <a:gdLst>
              <a:gd name="T0" fmla="*/ 2147483647 w 2446"/>
              <a:gd name="T1" fmla="*/ 2147483647 h 1208"/>
              <a:gd name="T2" fmla="*/ 2147483647 w 2446"/>
              <a:gd name="T3" fmla="*/ 2147483647 h 1208"/>
              <a:gd name="T4" fmla="*/ 0 w 2446"/>
              <a:gd name="T5" fmla="*/ 2147483647 h 1208"/>
              <a:gd name="T6" fmla="*/ 2147483647 w 2446"/>
              <a:gd name="T7" fmla="*/ 0 h 1208"/>
              <a:gd name="T8" fmla="*/ 2147483647 w 2446"/>
              <a:gd name="T9" fmla="*/ 2147483647 h 12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46"/>
              <a:gd name="T16" fmla="*/ 0 h 1208"/>
              <a:gd name="T17" fmla="*/ 2446 w 2446"/>
              <a:gd name="T18" fmla="*/ 1208 h 12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46" h="1208">
                <a:moveTo>
                  <a:pt x="2446" y="604"/>
                </a:moveTo>
                <a:lnTo>
                  <a:pt x="1237" y="1208"/>
                </a:lnTo>
                <a:lnTo>
                  <a:pt x="0" y="604"/>
                </a:lnTo>
                <a:lnTo>
                  <a:pt x="1237" y="0"/>
                </a:lnTo>
                <a:lnTo>
                  <a:pt x="2446" y="604"/>
                </a:lnTo>
                <a:close/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1143000" y="1547813"/>
            <a:ext cx="7858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kumimoji="0" lang="en-US" sz="1400" dirty="0">
                <a:solidFill>
                  <a:srgbClr val="000000"/>
                </a:solidFill>
                <a:latin typeface="Times New Roman" pitchFamily="18" charset="0"/>
              </a:rPr>
              <a:t>State name</a:t>
            </a:r>
            <a:endParaRPr kumimoji="0" lang="en-US" sz="1400" dirty="0">
              <a:latin typeface="Times New Roman" pitchFamily="18" charset="0"/>
            </a:endParaRPr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5910263" y="2257425"/>
            <a:ext cx="7556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kumimoji="0" lang="en-US" sz="1400" dirty="0">
                <a:solidFill>
                  <a:srgbClr val="000000"/>
                </a:solidFill>
                <a:latin typeface="Times New Roman" pitchFamily="18" charset="0"/>
              </a:rPr>
              <a:t>Condition </a:t>
            </a:r>
            <a:endParaRPr kumimoji="0" lang="en-US" sz="1400" dirty="0">
              <a:latin typeface="Times New Roman" pitchFamily="18" charset="0"/>
            </a:endParaRPr>
          </a:p>
        </p:txBody>
      </p:sp>
      <p:sp>
        <p:nvSpPr>
          <p:cNvPr id="35854" name="Freeform 14"/>
          <p:cNvSpPr>
            <a:spLocks/>
          </p:cNvSpPr>
          <p:nvPr/>
        </p:nvSpPr>
        <p:spPr bwMode="auto">
          <a:xfrm>
            <a:off x="6218238" y="1790700"/>
            <a:ext cx="69850" cy="138113"/>
          </a:xfrm>
          <a:custGeom>
            <a:avLst/>
            <a:gdLst>
              <a:gd name="T0" fmla="*/ 0 w 86"/>
              <a:gd name="T1" fmla="*/ 0 h 173"/>
              <a:gd name="T2" fmla="*/ 2147483647 w 86"/>
              <a:gd name="T3" fmla="*/ 2147483647 h 173"/>
              <a:gd name="T4" fmla="*/ 2147483647 w 86"/>
              <a:gd name="T5" fmla="*/ 0 h 173"/>
              <a:gd name="T6" fmla="*/ 2147483647 w 86"/>
              <a:gd name="T7" fmla="*/ 0 h 173"/>
              <a:gd name="T8" fmla="*/ 0 w 86"/>
              <a:gd name="T9" fmla="*/ 0 h 1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"/>
              <a:gd name="T16" fmla="*/ 0 h 173"/>
              <a:gd name="T17" fmla="*/ 86 w 86"/>
              <a:gd name="T18" fmla="*/ 173 h 1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" h="173">
                <a:moveTo>
                  <a:pt x="0" y="0"/>
                </a:moveTo>
                <a:lnTo>
                  <a:pt x="57" y="173"/>
                </a:lnTo>
                <a:lnTo>
                  <a:pt x="86" y="0"/>
                </a:lnTo>
                <a:lnTo>
                  <a:pt x="5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 dirty="0"/>
          </a:p>
        </p:txBody>
      </p:sp>
      <p:sp>
        <p:nvSpPr>
          <p:cNvPr id="35855" name="Line 15"/>
          <p:cNvSpPr>
            <a:spLocks noChangeShapeType="1"/>
          </p:cNvSpPr>
          <p:nvPr/>
        </p:nvSpPr>
        <p:spPr bwMode="auto">
          <a:xfrm flipV="1">
            <a:off x="6264275" y="1333500"/>
            <a:ext cx="1588" cy="457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35856" name="Freeform 16"/>
          <p:cNvSpPr>
            <a:spLocks/>
          </p:cNvSpPr>
          <p:nvPr/>
        </p:nvSpPr>
        <p:spPr bwMode="auto">
          <a:xfrm>
            <a:off x="4940300" y="3092450"/>
            <a:ext cx="46038" cy="138113"/>
          </a:xfrm>
          <a:custGeom>
            <a:avLst/>
            <a:gdLst>
              <a:gd name="T0" fmla="*/ 0 w 57"/>
              <a:gd name="T1" fmla="*/ 0 h 172"/>
              <a:gd name="T2" fmla="*/ 2147483647 w 57"/>
              <a:gd name="T3" fmla="*/ 2147483647 h 172"/>
              <a:gd name="T4" fmla="*/ 2147483647 w 57"/>
              <a:gd name="T5" fmla="*/ 0 h 172"/>
              <a:gd name="T6" fmla="*/ 2147483647 w 57"/>
              <a:gd name="T7" fmla="*/ 0 h 172"/>
              <a:gd name="T8" fmla="*/ 0 w 57"/>
              <a:gd name="T9" fmla="*/ 0 h 1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"/>
              <a:gd name="T16" fmla="*/ 0 h 172"/>
              <a:gd name="T17" fmla="*/ 57 w 57"/>
              <a:gd name="T18" fmla="*/ 172 h 1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" h="172">
                <a:moveTo>
                  <a:pt x="0" y="0"/>
                </a:moveTo>
                <a:lnTo>
                  <a:pt x="28" y="172"/>
                </a:lnTo>
                <a:lnTo>
                  <a:pt x="57" y="0"/>
                </a:lnTo>
                <a:lnTo>
                  <a:pt x="2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 dirty="0"/>
          </a:p>
        </p:txBody>
      </p:sp>
      <p:sp>
        <p:nvSpPr>
          <p:cNvPr id="35857" name="Freeform 17"/>
          <p:cNvSpPr>
            <a:spLocks/>
          </p:cNvSpPr>
          <p:nvPr/>
        </p:nvSpPr>
        <p:spPr bwMode="auto">
          <a:xfrm>
            <a:off x="4962525" y="2452688"/>
            <a:ext cx="320675" cy="639762"/>
          </a:xfrm>
          <a:custGeom>
            <a:avLst/>
            <a:gdLst>
              <a:gd name="T0" fmla="*/ 0 w 403"/>
              <a:gd name="T1" fmla="*/ 2147483647 h 806"/>
              <a:gd name="T2" fmla="*/ 0 w 403"/>
              <a:gd name="T3" fmla="*/ 0 h 806"/>
              <a:gd name="T4" fmla="*/ 2147483647 w 403"/>
              <a:gd name="T5" fmla="*/ 0 h 806"/>
              <a:gd name="T6" fmla="*/ 0 60000 65536"/>
              <a:gd name="T7" fmla="*/ 0 60000 65536"/>
              <a:gd name="T8" fmla="*/ 0 60000 65536"/>
              <a:gd name="T9" fmla="*/ 0 w 403"/>
              <a:gd name="T10" fmla="*/ 0 h 806"/>
              <a:gd name="T11" fmla="*/ 403 w 403"/>
              <a:gd name="T12" fmla="*/ 806 h 8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3" h="806">
                <a:moveTo>
                  <a:pt x="0" y="806"/>
                </a:moveTo>
                <a:lnTo>
                  <a:pt x="0" y="0"/>
                </a:lnTo>
                <a:lnTo>
                  <a:pt x="403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35858" name="Freeform 18"/>
          <p:cNvSpPr>
            <a:spLocks/>
          </p:cNvSpPr>
          <p:nvPr/>
        </p:nvSpPr>
        <p:spPr bwMode="auto">
          <a:xfrm>
            <a:off x="7519988" y="3092450"/>
            <a:ext cx="68262" cy="138113"/>
          </a:xfrm>
          <a:custGeom>
            <a:avLst/>
            <a:gdLst>
              <a:gd name="T0" fmla="*/ 0 w 86"/>
              <a:gd name="T1" fmla="*/ 0 h 172"/>
              <a:gd name="T2" fmla="*/ 2147483647 w 86"/>
              <a:gd name="T3" fmla="*/ 2147483647 h 172"/>
              <a:gd name="T4" fmla="*/ 2147483647 w 86"/>
              <a:gd name="T5" fmla="*/ 0 h 172"/>
              <a:gd name="T6" fmla="*/ 2147483647 w 86"/>
              <a:gd name="T7" fmla="*/ 0 h 172"/>
              <a:gd name="T8" fmla="*/ 0 w 86"/>
              <a:gd name="T9" fmla="*/ 0 h 1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"/>
              <a:gd name="T16" fmla="*/ 0 h 172"/>
              <a:gd name="T17" fmla="*/ 86 w 86"/>
              <a:gd name="T18" fmla="*/ 172 h 1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" h="172">
                <a:moveTo>
                  <a:pt x="0" y="0"/>
                </a:moveTo>
                <a:lnTo>
                  <a:pt x="28" y="172"/>
                </a:lnTo>
                <a:lnTo>
                  <a:pt x="86" y="0"/>
                </a:lnTo>
                <a:lnTo>
                  <a:pt x="2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 dirty="0"/>
          </a:p>
        </p:txBody>
      </p:sp>
      <p:sp>
        <p:nvSpPr>
          <p:cNvPr id="35859" name="Freeform 19"/>
          <p:cNvSpPr>
            <a:spLocks/>
          </p:cNvSpPr>
          <p:nvPr/>
        </p:nvSpPr>
        <p:spPr bwMode="auto">
          <a:xfrm>
            <a:off x="7223125" y="2452688"/>
            <a:ext cx="320675" cy="639762"/>
          </a:xfrm>
          <a:custGeom>
            <a:avLst/>
            <a:gdLst>
              <a:gd name="T0" fmla="*/ 2147483647 w 402"/>
              <a:gd name="T1" fmla="*/ 2147483647 h 806"/>
              <a:gd name="T2" fmla="*/ 2147483647 w 402"/>
              <a:gd name="T3" fmla="*/ 0 h 806"/>
              <a:gd name="T4" fmla="*/ 0 w 402"/>
              <a:gd name="T5" fmla="*/ 0 h 806"/>
              <a:gd name="T6" fmla="*/ 0 60000 65536"/>
              <a:gd name="T7" fmla="*/ 0 60000 65536"/>
              <a:gd name="T8" fmla="*/ 0 60000 65536"/>
              <a:gd name="T9" fmla="*/ 0 w 402"/>
              <a:gd name="T10" fmla="*/ 0 h 806"/>
              <a:gd name="T11" fmla="*/ 402 w 402"/>
              <a:gd name="T12" fmla="*/ 806 h 8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2" h="806">
                <a:moveTo>
                  <a:pt x="402" y="806"/>
                </a:moveTo>
                <a:lnTo>
                  <a:pt x="402" y="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35860" name="Rectangle 20"/>
          <p:cNvSpPr>
            <a:spLocks noChangeArrowheads="1"/>
          </p:cNvSpPr>
          <p:nvPr/>
        </p:nvSpPr>
        <p:spPr bwMode="auto">
          <a:xfrm>
            <a:off x="5881688" y="2462213"/>
            <a:ext cx="7620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kumimoji="0" lang="en-US" sz="1400" dirty="0">
                <a:solidFill>
                  <a:srgbClr val="000000"/>
                </a:solidFill>
                <a:latin typeface="Times New Roman" pitchFamily="18" charset="0"/>
              </a:rPr>
              <a:t>expression</a:t>
            </a:r>
            <a:endParaRPr kumimoji="0" lang="en-US" sz="1400" dirty="0">
              <a:latin typeface="Times New Roman" pitchFamily="18" charset="0"/>
            </a:endParaRPr>
          </a:p>
        </p:txBody>
      </p:sp>
      <p:sp>
        <p:nvSpPr>
          <p:cNvPr id="35861" name="Rectangle 21"/>
          <p:cNvSpPr>
            <a:spLocks noChangeArrowheads="1"/>
          </p:cNvSpPr>
          <p:nvPr/>
        </p:nvSpPr>
        <p:spPr bwMode="auto">
          <a:xfrm>
            <a:off x="4518025" y="2173288"/>
            <a:ext cx="6715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kumimoji="0" lang="en-US" sz="1400" dirty="0">
                <a:solidFill>
                  <a:srgbClr val="000000"/>
                </a:solidFill>
                <a:latin typeface="Times New Roman" pitchFamily="18" charset="0"/>
              </a:rPr>
              <a:t>0 (False) </a:t>
            </a:r>
            <a:endParaRPr kumimoji="0" lang="en-US" sz="1400" dirty="0">
              <a:latin typeface="Times New Roman" pitchFamily="18" charset="0"/>
            </a:endParaRPr>
          </a:p>
        </p:txBody>
      </p:sp>
      <p:sp>
        <p:nvSpPr>
          <p:cNvPr id="35862" name="Freeform 22"/>
          <p:cNvSpPr>
            <a:spLocks/>
          </p:cNvSpPr>
          <p:nvPr/>
        </p:nvSpPr>
        <p:spPr bwMode="auto">
          <a:xfrm>
            <a:off x="2922588" y="4457700"/>
            <a:ext cx="2603500" cy="639763"/>
          </a:xfrm>
          <a:custGeom>
            <a:avLst/>
            <a:gdLst>
              <a:gd name="T0" fmla="*/ 2147483647 w 3280"/>
              <a:gd name="T1" fmla="*/ 2147483647 h 806"/>
              <a:gd name="T2" fmla="*/ 2147483647 w 3280"/>
              <a:gd name="T3" fmla="*/ 2147483647 h 806"/>
              <a:gd name="T4" fmla="*/ 2147483647 w 3280"/>
              <a:gd name="T5" fmla="*/ 2147483647 h 806"/>
              <a:gd name="T6" fmla="*/ 2147483647 w 3280"/>
              <a:gd name="T7" fmla="*/ 2147483647 h 806"/>
              <a:gd name="T8" fmla="*/ 2147483647 w 3280"/>
              <a:gd name="T9" fmla="*/ 2147483647 h 806"/>
              <a:gd name="T10" fmla="*/ 2147483647 w 3280"/>
              <a:gd name="T11" fmla="*/ 2147483647 h 806"/>
              <a:gd name="T12" fmla="*/ 2147483647 w 3280"/>
              <a:gd name="T13" fmla="*/ 2147483647 h 806"/>
              <a:gd name="T14" fmla="*/ 2147483647 w 3280"/>
              <a:gd name="T15" fmla="*/ 2147483647 h 806"/>
              <a:gd name="T16" fmla="*/ 2147483647 w 3280"/>
              <a:gd name="T17" fmla="*/ 2147483647 h 806"/>
              <a:gd name="T18" fmla="*/ 2147483647 w 3280"/>
              <a:gd name="T19" fmla="*/ 2147483647 h 806"/>
              <a:gd name="T20" fmla="*/ 2147483647 w 3280"/>
              <a:gd name="T21" fmla="*/ 2147483647 h 806"/>
              <a:gd name="T22" fmla="*/ 2147483647 w 3280"/>
              <a:gd name="T23" fmla="*/ 0 h 806"/>
              <a:gd name="T24" fmla="*/ 2147483647 w 3280"/>
              <a:gd name="T25" fmla="*/ 2147483647 h 806"/>
              <a:gd name="T26" fmla="*/ 2147483647 w 3280"/>
              <a:gd name="T27" fmla="*/ 2147483647 h 806"/>
              <a:gd name="T28" fmla="*/ 2147483647 w 3280"/>
              <a:gd name="T29" fmla="*/ 2147483647 h 806"/>
              <a:gd name="T30" fmla="*/ 2147483647 w 3280"/>
              <a:gd name="T31" fmla="*/ 2147483647 h 806"/>
              <a:gd name="T32" fmla="*/ 2147483647 w 3280"/>
              <a:gd name="T33" fmla="*/ 2147483647 h 806"/>
              <a:gd name="T34" fmla="*/ 2147483647 w 3280"/>
              <a:gd name="T35" fmla="*/ 2147483647 h 806"/>
              <a:gd name="T36" fmla="*/ 2147483647 w 3280"/>
              <a:gd name="T37" fmla="*/ 2147483647 h 806"/>
              <a:gd name="T38" fmla="*/ 2147483647 w 3280"/>
              <a:gd name="T39" fmla="*/ 2147483647 h 806"/>
              <a:gd name="T40" fmla="*/ 2147483647 w 3280"/>
              <a:gd name="T41" fmla="*/ 2147483647 h 806"/>
              <a:gd name="T42" fmla="*/ 2147483647 w 3280"/>
              <a:gd name="T43" fmla="*/ 2147483647 h 806"/>
              <a:gd name="T44" fmla="*/ 2147483647 w 3280"/>
              <a:gd name="T45" fmla="*/ 2147483647 h 806"/>
              <a:gd name="T46" fmla="*/ 2147483647 w 3280"/>
              <a:gd name="T47" fmla="*/ 2147483647 h 806"/>
              <a:gd name="T48" fmla="*/ 2147483647 w 3280"/>
              <a:gd name="T49" fmla="*/ 2147483647 h 806"/>
              <a:gd name="T50" fmla="*/ 2147483647 w 3280"/>
              <a:gd name="T51" fmla="*/ 2147483647 h 806"/>
              <a:gd name="T52" fmla="*/ 2147483647 w 3280"/>
              <a:gd name="T53" fmla="*/ 2147483647 h 806"/>
              <a:gd name="T54" fmla="*/ 2147483647 w 3280"/>
              <a:gd name="T55" fmla="*/ 2147483647 h 806"/>
              <a:gd name="T56" fmla="*/ 2147483647 w 3280"/>
              <a:gd name="T57" fmla="*/ 2147483647 h 806"/>
              <a:gd name="T58" fmla="*/ 2147483647 w 3280"/>
              <a:gd name="T59" fmla="*/ 2147483647 h 806"/>
              <a:gd name="T60" fmla="*/ 2147483647 w 3280"/>
              <a:gd name="T61" fmla="*/ 2147483647 h 806"/>
              <a:gd name="T62" fmla="*/ 2147483647 w 3280"/>
              <a:gd name="T63" fmla="*/ 2147483647 h 806"/>
              <a:gd name="T64" fmla="*/ 2147483647 w 3280"/>
              <a:gd name="T65" fmla="*/ 2147483647 h 806"/>
              <a:gd name="T66" fmla="*/ 2147483647 w 3280"/>
              <a:gd name="T67" fmla="*/ 2147483647 h 806"/>
              <a:gd name="T68" fmla="*/ 2147483647 w 3280"/>
              <a:gd name="T69" fmla="*/ 2147483647 h 806"/>
              <a:gd name="T70" fmla="*/ 2147483647 w 3280"/>
              <a:gd name="T71" fmla="*/ 2147483647 h 806"/>
              <a:gd name="T72" fmla="*/ 2147483647 w 3280"/>
              <a:gd name="T73" fmla="*/ 2147483647 h 806"/>
              <a:gd name="T74" fmla="*/ 2147483647 w 3280"/>
              <a:gd name="T75" fmla="*/ 2147483647 h 806"/>
              <a:gd name="T76" fmla="*/ 2147483647 w 3280"/>
              <a:gd name="T77" fmla="*/ 2147483647 h 806"/>
              <a:gd name="T78" fmla="*/ 2147483647 w 3280"/>
              <a:gd name="T79" fmla="*/ 2147483647 h 806"/>
              <a:gd name="T80" fmla="*/ 2147483647 w 3280"/>
              <a:gd name="T81" fmla="*/ 2147483647 h 806"/>
              <a:gd name="T82" fmla="*/ 2147483647 w 3280"/>
              <a:gd name="T83" fmla="*/ 2147483647 h 806"/>
              <a:gd name="T84" fmla="*/ 2147483647 w 3280"/>
              <a:gd name="T85" fmla="*/ 2147483647 h 806"/>
              <a:gd name="T86" fmla="*/ 2147483647 w 3280"/>
              <a:gd name="T87" fmla="*/ 2147483647 h 806"/>
              <a:gd name="T88" fmla="*/ 2147483647 w 3280"/>
              <a:gd name="T89" fmla="*/ 2147483647 h 806"/>
              <a:gd name="T90" fmla="*/ 2147483647 w 3280"/>
              <a:gd name="T91" fmla="*/ 2147483647 h 806"/>
              <a:gd name="T92" fmla="*/ 2147483647 w 3280"/>
              <a:gd name="T93" fmla="*/ 2147483647 h 806"/>
              <a:gd name="T94" fmla="*/ 2147483647 w 3280"/>
              <a:gd name="T95" fmla="*/ 2147483647 h 806"/>
              <a:gd name="T96" fmla="*/ 2147483647 w 3280"/>
              <a:gd name="T97" fmla="*/ 2147483647 h 806"/>
              <a:gd name="T98" fmla="*/ 2147483647 w 3280"/>
              <a:gd name="T99" fmla="*/ 2147483647 h 806"/>
              <a:gd name="T100" fmla="*/ 2147483647 w 3280"/>
              <a:gd name="T101" fmla="*/ 2147483647 h 806"/>
              <a:gd name="T102" fmla="*/ 2147483647 w 3280"/>
              <a:gd name="T103" fmla="*/ 2147483647 h 806"/>
              <a:gd name="T104" fmla="*/ 2147483647 w 3280"/>
              <a:gd name="T105" fmla="*/ 2147483647 h 806"/>
              <a:gd name="T106" fmla="*/ 2147483647 w 3280"/>
              <a:gd name="T107" fmla="*/ 2147483647 h 806"/>
              <a:gd name="T108" fmla="*/ 2147483647 w 3280"/>
              <a:gd name="T109" fmla="*/ 2147483647 h 806"/>
              <a:gd name="T110" fmla="*/ 2147483647 w 3280"/>
              <a:gd name="T111" fmla="*/ 2147483647 h 80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280"/>
              <a:gd name="T169" fmla="*/ 0 h 806"/>
              <a:gd name="T170" fmla="*/ 3280 w 3280"/>
              <a:gd name="T171" fmla="*/ 806 h 80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280" h="806">
                <a:moveTo>
                  <a:pt x="0" y="398"/>
                </a:moveTo>
                <a:lnTo>
                  <a:pt x="0" y="409"/>
                </a:lnTo>
                <a:lnTo>
                  <a:pt x="1" y="387"/>
                </a:lnTo>
                <a:lnTo>
                  <a:pt x="3" y="367"/>
                </a:lnTo>
                <a:lnTo>
                  <a:pt x="6" y="347"/>
                </a:lnTo>
                <a:lnTo>
                  <a:pt x="9" y="327"/>
                </a:lnTo>
                <a:lnTo>
                  <a:pt x="13" y="306"/>
                </a:lnTo>
                <a:lnTo>
                  <a:pt x="19" y="288"/>
                </a:lnTo>
                <a:lnTo>
                  <a:pt x="26" y="268"/>
                </a:lnTo>
                <a:lnTo>
                  <a:pt x="33" y="250"/>
                </a:lnTo>
                <a:lnTo>
                  <a:pt x="40" y="232"/>
                </a:lnTo>
                <a:lnTo>
                  <a:pt x="50" y="214"/>
                </a:lnTo>
                <a:lnTo>
                  <a:pt x="60" y="197"/>
                </a:lnTo>
                <a:lnTo>
                  <a:pt x="70" y="180"/>
                </a:lnTo>
                <a:lnTo>
                  <a:pt x="82" y="164"/>
                </a:lnTo>
                <a:lnTo>
                  <a:pt x="93" y="150"/>
                </a:lnTo>
                <a:lnTo>
                  <a:pt x="106" y="134"/>
                </a:lnTo>
                <a:lnTo>
                  <a:pt x="119" y="121"/>
                </a:lnTo>
                <a:lnTo>
                  <a:pt x="134" y="106"/>
                </a:lnTo>
                <a:lnTo>
                  <a:pt x="149" y="93"/>
                </a:lnTo>
                <a:lnTo>
                  <a:pt x="164" y="82"/>
                </a:lnTo>
                <a:lnTo>
                  <a:pt x="180" y="70"/>
                </a:lnTo>
                <a:lnTo>
                  <a:pt x="197" y="60"/>
                </a:lnTo>
                <a:lnTo>
                  <a:pt x="214" y="50"/>
                </a:lnTo>
                <a:lnTo>
                  <a:pt x="231" y="40"/>
                </a:lnTo>
                <a:lnTo>
                  <a:pt x="250" y="33"/>
                </a:lnTo>
                <a:lnTo>
                  <a:pt x="267" y="26"/>
                </a:lnTo>
                <a:lnTo>
                  <a:pt x="288" y="19"/>
                </a:lnTo>
                <a:lnTo>
                  <a:pt x="306" y="13"/>
                </a:lnTo>
                <a:lnTo>
                  <a:pt x="326" y="9"/>
                </a:lnTo>
                <a:lnTo>
                  <a:pt x="347" y="6"/>
                </a:lnTo>
                <a:lnTo>
                  <a:pt x="367" y="3"/>
                </a:lnTo>
                <a:lnTo>
                  <a:pt x="387" y="1"/>
                </a:lnTo>
                <a:lnTo>
                  <a:pt x="408" y="0"/>
                </a:lnTo>
                <a:lnTo>
                  <a:pt x="2872" y="0"/>
                </a:lnTo>
                <a:lnTo>
                  <a:pt x="2894" y="1"/>
                </a:lnTo>
                <a:lnTo>
                  <a:pt x="2914" y="3"/>
                </a:lnTo>
                <a:lnTo>
                  <a:pt x="2934" y="6"/>
                </a:lnTo>
                <a:lnTo>
                  <a:pt x="2954" y="9"/>
                </a:lnTo>
                <a:lnTo>
                  <a:pt x="2975" y="13"/>
                </a:lnTo>
                <a:lnTo>
                  <a:pt x="2993" y="19"/>
                </a:lnTo>
                <a:lnTo>
                  <a:pt x="3013" y="26"/>
                </a:lnTo>
                <a:lnTo>
                  <a:pt x="3031" y="33"/>
                </a:lnTo>
                <a:lnTo>
                  <a:pt x="3049" y="40"/>
                </a:lnTo>
                <a:lnTo>
                  <a:pt x="3067" y="50"/>
                </a:lnTo>
                <a:lnTo>
                  <a:pt x="3084" y="60"/>
                </a:lnTo>
                <a:lnTo>
                  <a:pt x="3101" y="70"/>
                </a:lnTo>
                <a:lnTo>
                  <a:pt x="3117" y="82"/>
                </a:lnTo>
                <a:lnTo>
                  <a:pt x="3131" y="93"/>
                </a:lnTo>
                <a:lnTo>
                  <a:pt x="3147" y="106"/>
                </a:lnTo>
                <a:lnTo>
                  <a:pt x="3160" y="121"/>
                </a:lnTo>
                <a:lnTo>
                  <a:pt x="3175" y="134"/>
                </a:lnTo>
                <a:lnTo>
                  <a:pt x="3187" y="150"/>
                </a:lnTo>
                <a:lnTo>
                  <a:pt x="3199" y="164"/>
                </a:lnTo>
                <a:lnTo>
                  <a:pt x="3211" y="180"/>
                </a:lnTo>
                <a:lnTo>
                  <a:pt x="3221" y="197"/>
                </a:lnTo>
                <a:lnTo>
                  <a:pt x="3231" y="214"/>
                </a:lnTo>
                <a:lnTo>
                  <a:pt x="3241" y="232"/>
                </a:lnTo>
                <a:lnTo>
                  <a:pt x="3248" y="250"/>
                </a:lnTo>
                <a:lnTo>
                  <a:pt x="3255" y="268"/>
                </a:lnTo>
                <a:lnTo>
                  <a:pt x="3262" y="288"/>
                </a:lnTo>
                <a:lnTo>
                  <a:pt x="3268" y="306"/>
                </a:lnTo>
                <a:lnTo>
                  <a:pt x="3272" y="327"/>
                </a:lnTo>
                <a:lnTo>
                  <a:pt x="3275" y="347"/>
                </a:lnTo>
                <a:lnTo>
                  <a:pt x="3278" y="367"/>
                </a:lnTo>
                <a:lnTo>
                  <a:pt x="3280" y="387"/>
                </a:lnTo>
                <a:lnTo>
                  <a:pt x="3280" y="409"/>
                </a:lnTo>
                <a:lnTo>
                  <a:pt x="3280" y="398"/>
                </a:lnTo>
                <a:lnTo>
                  <a:pt x="3280" y="420"/>
                </a:lnTo>
                <a:lnTo>
                  <a:pt x="3278" y="440"/>
                </a:lnTo>
                <a:lnTo>
                  <a:pt x="3275" y="460"/>
                </a:lnTo>
                <a:lnTo>
                  <a:pt x="3272" y="480"/>
                </a:lnTo>
                <a:lnTo>
                  <a:pt x="3268" y="501"/>
                </a:lnTo>
                <a:lnTo>
                  <a:pt x="3262" y="519"/>
                </a:lnTo>
                <a:lnTo>
                  <a:pt x="3255" y="539"/>
                </a:lnTo>
                <a:lnTo>
                  <a:pt x="3248" y="557"/>
                </a:lnTo>
                <a:lnTo>
                  <a:pt x="3241" y="575"/>
                </a:lnTo>
                <a:lnTo>
                  <a:pt x="3231" y="593"/>
                </a:lnTo>
                <a:lnTo>
                  <a:pt x="3221" y="610"/>
                </a:lnTo>
                <a:lnTo>
                  <a:pt x="3211" y="627"/>
                </a:lnTo>
                <a:lnTo>
                  <a:pt x="3199" y="643"/>
                </a:lnTo>
                <a:lnTo>
                  <a:pt x="3187" y="657"/>
                </a:lnTo>
                <a:lnTo>
                  <a:pt x="3175" y="673"/>
                </a:lnTo>
                <a:lnTo>
                  <a:pt x="3160" y="686"/>
                </a:lnTo>
                <a:lnTo>
                  <a:pt x="3147" y="701"/>
                </a:lnTo>
                <a:lnTo>
                  <a:pt x="3131" y="714"/>
                </a:lnTo>
                <a:lnTo>
                  <a:pt x="3117" y="725"/>
                </a:lnTo>
                <a:lnTo>
                  <a:pt x="3101" y="737"/>
                </a:lnTo>
                <a:lnTo>
                  <a:pt x="3084" y="747"/>
                </a:lnTo>
                <a:lnTo>
                  <a:pt x="3067" y="757"/>
                </a:lnTo>
                <a:lnTo>
                  <a:pt x="3049" y="767"/>
                </a:lnTo>
                <a:lnTo>
                  <a:pt x="3031" y="774"/>
                </a:lnTo>
                <a:lnTo>
                  <a:pt x="3013" y="781"/>
                </a:lnTo>
                <a:lnTo>
                  <a:pt x="2993" y="788"/>
                </a:lnTo>
                <a:lnTo>
                  <a:pt x="2975" y="794"/>
                </a:lnTo>
                <a:lnTo>
                  <a:pt x="2954" y="798"/>
                </a:lnTo>
                <a:lnTo>
                  <a:pt x="2934" y="801"/>
                </a:lnTo>
                <a:lnTo>
                  <a:pt x="2914" y="804"/>
                </a:lnTo>
                <a:lnTo>
                  <a:pt x="2894" y="806"/>
                </a:lnTo>
                <a:lnTo>
                  <a:pt x="2872" y="806"/>
                </a:lnTo>
                <a:lnTo>
                  <a:pt x="408" y="806"/>
                </a:lnTo>
                <a:lnTo>
                  <a:pt x="387" y="806"/>
                </a:lnTo>
                <a:lnTo>
                  <a:pt x="367" y="804"/>
                </a:lnTo>
                <a:lnTo>
                  <a:pt x="347" y="801"/>
                </a:lnTo>
                <a:lnTo>
                  <a:pt x="326" y="798"/>
                </a:lnTo>
                <a:lnTo>
                  <a:pt x="306" y="794"/>
                </a:lnTo>
                <a:lnTo>
                  <a:pt x="288" y="788"/>
                </a:lnTo>
                <a:lnTo>
                  <a:pt x="267" y="781"/>
                </a:lnTo>
                <a:lnTo>
                  <a:pt x="250" y="774"/>
                </a:lnTo>
                <a:lnTo>
                  <a:pt x="231" y="767"/>
                </a:lnTo>
                <a:lnTo>
                  <a:pt x="214" y="757"/>
                </a:lnTo>
                <a:lnTo>
                  <a:pt x="197" y="747"/>
                </a:lnTo>
                <a:lnTo>
                  <a:pt x="180" y="737"/>
                </a:lnTo>
                <a:lnTo>
                  <a:pt x="164" y="725"/>
                </a:lnTo>
                <a:lnTo>
                  <a:pt x="149" y="714"/>
                </a:lnTo>
                <a:lnTo>
                  <a:pt x="134" y="701"/>
                </a:lnTo>
                <a:lnTo>
                  <a:pt x="119" y="686"/>
                </a:lnTo>
                <a:lnTo>
                  <a:pt x="106" y="673"/>
                </a:lnTo>
                <a:lnTo>
                  <a:pt x="93" y="657"/>
                </a:lnTo>
                <a:lnTo>
                  <a:pt x="82" y="643"/>
                </a:lnTo>
                <a:lnTo>
                  <a:pt x="70" y="627"/>
                </a:lnTo>
                <a:lnTo>
                  <a:pt x="60" y="610"/>
                </a:lnTo>
                <a:lnTo>
                  <a:pt x="50" y="593"/>
                </a:lnTo>
                <a:lnTo>
                  <a:pt x="40" y="575"/>
                </a:lnTo>
                <a:lnTo>
                  <a:pt x="33" y="557"/>
                </a:lnTo>
                <a:lnTo>
                  <a:pt x="26" y="539"/>
                </a:lnTo>
                <a:lnTo>
                  <a:pt x="19" y="519"/>
                </a:lnTo>
                <a:lnTo>
                  <a:pt x="13" y="501"/>
                </a:lnTo>
                <a:lnTo>
                  <a:pt x="9" y="480"/>
                </a:lnTo>
                <a:lnTo>
                  <a:pt x="6" y="460"/>
                </a:lnTo>
                <a:lnTo>
                  <a:pt x="3" y="440"/>
                </a:lnTo>
                <a:lnTo>
                  <a:pt x="1" y="420"/>
                </a:lnTo>
                <a:lnTo>
                  <a:pt x="0" y="398"/>
                </a:lnTo>
                <a:close/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35863" name="Rectangle 23"/>
          <p:cNvSpPr>
            <a:spLocks noChangeArrowheads="1"/>
          </p:cNvSpPr>
          <p:nvPr/>
        </p:nvSpPr>
        <p:spPr bwMode="auto">
          <a:xfrm>
            <a:off x="7421563" y="2176463"/>
            <a:ext cx="58578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kumimoji="0" lang="en-US" sz="1400" dirty="0">
                <a:solidFill>
                  <a:srgbClr val="000000"/>
                </a:solidFill>
                <a:latin typeface="Times New Roman" pitchFamily="18" charset="0"/>
              </a:rPr>
              <a:t>1 (True)</a:t>
            </a:r>
            <a:endParaRPr kumimoji="0" lang="en-US" sz="1400" dirty="0">
              <a:latin typeface="Times New Roman" pitchFamily="18" charset="0"/>
            </a:endParaRPr>
          </a:p>
        </p:txBody>
      </p:sp>
      <p:sp>
        <p:nvSpPr>
          <p:cNvPr id="35864" name="Rectangle 24"/>
          <p:cNvSpPr>
            <a:spLocks noChangeArrowheads="1"/>
          </p:cNvSpPr>
          <p:nvPr/>
        </p:nvSpPr>
        <p:spPr bwMode="auto">
          <a:xfrm>
            <a:off x="3479800" y="4568825"/>
            <a:ext cx="14525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kumimoji="0" lang="en-US" sz="1400" dirty="0">
                <a:solidFill>
                  <a:srgbClr val="000000"/>
                </a:solidFill>
                <a:latin typeface="Times New Roman" pitchFamily="18" charset="0"/>
              </a:rPr>
              <a:t>Conditional outputs </a:t>
            </a:r>
            <a:endParaRPr kumimoji="0" lang="en-US" sz="1400" dirty="0">
              <a:latin typeface="Times New Roman" pitchFamily="18" charset="0"/>
            </a:endParaRPr>
          </a:p>
        </p:txBody>
      </p:sp>
      <p:sp>
        <p:nvSpPr>
          <p:cNvPr id="35865" name="Freeform 25"/>
          <p:cNvSpPr>
            <a:spLocks/>
          </p:cNvSpPr>
          <p:nvPr/>
        </p:nvSpPr>
        <p:spPr bwMode="auto">
          <a:xfrm>
            <a:off x="4200525" y="4275138"/>
            <a:ext cx="46038" cy="138112"/>
          </a:xfrm>
          <a:custGeom>
            <a:avLst/>
            <a:gdLst>
              <a:gd name="T0" fmla="*/ 0 w 57"/>
              <a:gd name="T1" fmla="*/ 0 h 172"/>
              <a:gd name="T2" fmla="*/ 2147483647 w 57"/>
              <a:gd name="T3" fmla="*/ 2147483647 h 172"/>
              <a:gd name="T4" fmla="*/ 2147483647 w 57"/>
              <a:gd name="T5" fmla="*/ 0 h 172"/>
              <a:gd name="T6" fmla="*/ 2147483647 w 57"/>
              <a:gd name="T7" fmla="*/ 0 h 172"/>
              <a:gd name="T8" fmla="*/ 0 w 57"/>
              <a:gd name="T9" fmla="*/ 0 h 1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"/>
              <a:gd name="T16" fmla="*/ 0 h 172"/>
              <a:gd name="T17" fmla="*/ 57 w 57"/>
              <a:gd name="T18" fmla="*/ 172 h 1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" h="172">
                <a:moveTo>
                  <a:pt x="0" y="0"/>
                </a:moveTo>
                <a:lnTo>
                  <a:pt x="29" y="172"/>
                </a:lnTo>
                <a:lnTo>
                  <a:pt x="57" y="0"/>
                </a:lnTo>
                <a:lnTo>
                  <a:pt x="2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 dirty="0"/>
          </a:p>
        </p:txBody>
      </p:sp>
      <p:sp>
        <p:nvSpPr>
          <p:cNvPr id="35866" name="Line 26"/>
          <p:cNvSpPr>
            <a:spLocks noChangeShapeType="1"/>
          </p:cNvSpPr>
          <p:nvPr/>
        </p:nvSpPr>
        <p:spPr bwMode="auto">
          <a:xfrm flipV="1">
            <a:off x="4224338" y="3986213"/>
            <a:ext cx="1587" cy="4794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35867" name="Freeform 27"/>
          <p:cNvSpPr>
            <a:spLocks/>
          </p:cNvSpPr>
          <p:nvPr/>
        </p:nvSpPr>
        <p:spPr bwMode="auto">
          <a:xfrm>
            <a:off x="4200525" y="5576888"/>
            <a:ext cx="46038" cy="138112"/>
          </a:xfrm>
          <a:custGeom>
            <a:avLst/>
            <a:gdLst>
              <a:gd name="T0" fmla="*/ 0 w 57"/>
              <a:gd name="T1" fmla="*/ 0 h 173"/>
              <a:gd name="T2" fmla="*/ 2147483647 w 57"/>
              <a:gd name="T3" fmla="*/ 2147483647 h 173"/>
              <a:gd name="T4" fmla="*/ 2147483647 w 57"/>
              <a:gd name="T5" fmla="*/ 0 h 173"/>
              <a:gd name="T6" fmla="*/ 2147483647 w 57"/>
              <a:gd name="T7" fmla="*/ 0 h 173"/>
              <a:gd name="T8" fmla="*/ 0 w 57"/>
              <a:gd name="T9" fmla="*/ 0 h 1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"/>
              <a:gd name="T16" fmla="*/ 0 h 173"/>
              <a:gd name="T17" fmla="*/ 57 w 57"/>
              <a:gd name="T18" fmla="*/ 173 h 1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" h="173">
                <a:moveTo>
                  <a:pt x="0" y="0"/>
                </a:moveTo>
                <a:lnTo>
                  <a:pt x="29" y="173"/>
                </a:lnTo>
                <a:lnTo>
                  <a:pt x="57" y="0"/>
                </a:lnTo>
                <a:lnTo>
                  <a:pt x="2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 dirty="0"/>
          </a:p>
        </p:txBody>
      </p:sp>
      <p:sp>
        <p:nvSpPr>
          <p:cNvPr id="35868" name="Line 28"/>
          <p:cNvSpPr>
            <a:spLocks noChangeShapeType="1"/>
          </p:cNvSpPr>
          <p:nvPr/>
        </p:nvSpPr>
        <p:spPr bwMode="auto">
          <a:xfrm flipV="1">
            <a:off x="4224338" y="5097463"/>
            <a:ext cx="1587" cy="4794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35869" name="Rectangle 29"/>
          <p:cNvSpPr>
            <a:spLocks noChangeArrowheads="1"/>
          </p:cNvSpPr>
          <p:nvPr/>
        </p:nvSpPr>
        <p:spPr bwMode="auto">
          <a:xfrm>
            <a:off x="3332163" y="4784725"/>
            <a:ext cx="170973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kumimoji="0" lang="en-US" sz="1400" dirty="0">
                <a:solidFill>
                  <a:srgbClr val="000000"/>
                </a:solidFill>
                <a:latin typeface="Times New Roman" pitchFamily="18" charset="0"/>
              </a:rPr>
              <a:t>or actions (Mealy type) </a:t>
            </a:r>
            <a:endParaRPr kumimoji="0" lang="en-US" sz="1400" dirty="0">
              <a:latin typeface="Times New Roman" pitchFamily="18" charset="0"/>
            </a:endParaRPr>
          </a:p>
        </p:txBody>
      </p:sp>
      <p:sp>
        <p:nvSpPr>
          <p:cNvPr id="35870" name="Rectangle 30"/>
          <p:cNvSpPr>
            <a:spLocks noChangeArrowheads="1"/>
          </p:cNvSpPr>
          <p:nvPr/>
        </p:nvSpPr>
        <p:spPr bwMode="auto">
          <a:xfrm>
            <a:off x="1716088" y="3797300"/>
            <a:ext cx="9525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kumimoji="0" lang="en-US" sz="1400" dirty="0">
                <a:solidFill>
                  <a:srgbClr val="000000"/>
                </a:solidFill>
                <a:latin typeface="Times New Roman" pitchFamily="18" charset="0"/>
              </a:rPr>
              <a:t>(a) State box </a:t>
            </a:r>
            <a:endParaRPr kumimoji="0" lang="en-US" sz="1400" dirty="0">
              <a:latin typeface="Times New Roman" pitchFamily="18" charset="0"/>
            </a:endParaRPr>
          </a:p>
        </p:txBody>
      </p:sp>
      <p:sp>
        <p:nvSpPr>
          <p:cNvPr id="35871" name="Rectangle 31"/>
          <p:cNvSpPr>
            <a:spLocks noChangeArrowheads="1"/>
          </p:cNvSpPr>
          <p:nvPr/>
        </p:nvSpPr>
        <p:spPr bwMode="auto">
          <a:xfrm>
            <a:off x="5681663" y="3797300"/>
            <a:ext cx="119538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kumimoji="0" lang="en-US" sz="1400" dirty="0">
                <a:solidFill>
                  <a:srgbClr val="000000"/>
                </a:solidFill>
                <a:latin typeface="Times New Roman" pitchFamily="18" charset="0"/>
              </a:rPr>
              <a:t>(b) Decision box</a:t>
            </a:r>
            <a:endParaRPr kumimoji="0" lang="en-US" sz="1400" dirty="0">
              <a:latin typeface="Times New Roman" pitchFamily="18" charset="0"/>
            </a:endParaRPr>
          </a:p>
        </p:txBody>
      </p:sp>
      <p:sp>
        <p:nvSpPr>
          <p:cNvPr id="35872" name="Rectangle 32"/>
          <p:cNvSpPr>
            <a:spLocks noChangeArrowheads="1"/>
          </p:cNvSpPr>
          <p:nvPr/>
        </p:nvSpPr>
        <p:spPr bwMode="auto">
          <a:xfrm>
            <a:off x="3252788" y="5957888"/>
            <a:ext cx="18907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kumimoji="0" lang="en-US" sz="1400" dirty="0">
                <a:solidFill>
                  <a:srgbClr val="000000"/>
                </a:solidFill>
                <a:latin typeface="Times New Roman" pitchFamily="18" charset="0"/>
              </a:rPr>
              <a:t>(c) Conditional output box</a:t>
            </a:r>
            <a:endParaRPr kumimoji="0" lang="en-US" sz="14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Box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7499176" cy="532859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660033"/>
                </a:solidFill>
              </a:rPr>
              <a:t>State box</a:t>
            </a:r>
            <a:r>
              <a:rPr lang="en-US" sz="2400" dirty="0" smtClean="0"/>
              <a:t> – represents a state.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Equivalent to a node in a state diagram or a row in a state table.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Contains register transfer actions or output signals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FF3300"/>
                </a:solidFill>
              </a:rPr>
              <a:t>Moore-type outputs are listed inside the box.</a:t>
            </a:r>
            <a:r>
              <a:rPr lang="en-US" sz="2400" dirty="0" smtClean="0">
                <a:solidFill>
                  <a:srgbClr val="FF3300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It is customary to write only the name of the signal that has to be asserted in the given state, e.g., z instead of z&lt;=1.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Also, it might be useful to write an action to be taken, e.g., count &lt;</a:t>
            </a:r>
            <a:r>
              <a:rPr lang="en-US" sz="2400" dirty="0" smtClean="0">
                <a:sym typeface="Symbol" pitchFamily="18" charset="2"/>
              </a:rPr>
              <a:t>= count + 1, and only later translate it to asserting a control signal that causes a given action to take place (e.g., enable signal of a counter).</a:t>
            </a: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</p:txBody>
      </p:sp>
      <p:grpSp>
        <p:nvGrpSpPr>
          <p:cNvPr id="14" name="13 - Ομάδα"/>
          <p:cNvGrpSpPr/>
          <p:nvPr/>
        </p:nvGrpSpPr>
        <p:grpSpPr>
          <a:xfrm>
            <a:off x="7092280" y="1268760"/>
            <a:ext cx="1879600" cy="2216150"/>
            <a:chOff x="6600825" y="1189038"/>
            <a:chExt cx="1879600" cy="2216150"/>
          </a:xfrm>
        </p:grpSpPr>
        <p:sp>
          <p:nvSpPr>
            <p:cNvPr id="15" name="Rectangle 4"/>
            <p:cNvSpPr>
              <a:spLocks noChangeArrowheads="1"/>
            </p:cNvSpPr>
            <p:nvPr/>
          </p:nvSpPr>
          <p:spPr bwMode="auto">
            <a:xfrm>
              <a:off x="6858000" y="1828800"/>
              <a:ext cx="1622425" cy="960438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6" name="Rectangle 5"/>
            <p:cNvSpPr>
              <a:spLocks noChangeArrowheads="1"/>
            </p:cNvSpPr>
            <p:nvPr/>
          </p:nvSpPr>
          <p:spPr bwMode="auto">
            <a:xfrm>
              <a:off x="7135813" y="1987550"/>
              <a:ext cx="1033462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sz="1400" dirty="0">
                  <a:solidFill>
                    <a:srgbClr val="000000"/>
                  </a:solidFill>
                  <a:latin typeface="Times New Roman" pitchFamily="18" charset="0"/>
                </a:rPr>
                <a:t>Output signals</a:t>
              </a:r>
              <a:endParaRPr kumimoji="0" lang="en-US" sz="1400" dirty="0">
                <a:latin typeface="Times New Roman" pitchFamily="18" charset="0"/>
              </a:endParaRPr>
            </a:p>
          </p:txBody>
        </p:sp>
        <p:sp>
          <p:nvSpPr>
            <p:cNvPr id="17" name="Rectangle 6"/>
            <p:cNvSpPr>
              <a:spLocks noChangeArrowheads="1"/>
            </p:cNvSpPr>
            <p:nvPr/>
          </p:nvSpPr>
          <p:spPr bwMode="auto">
            <a:xfrm>
              <a:off x="7331075" y="2227263"/>
              <a:ext cx="696913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sz="1400" dirty="0">
                  <a:solidFill>
                    <a:srgbClr val="000000"/>
                  </a:solidFill>
                  <a:latin typeface="Times New Roman" pitchFamily="18" charset="0"/>
                </a:rPr>
                <a:t>or actions</a:t>
              </a:r>
              <a:endParaRPr kumimoji="0" lang="en-US" sz="1400" dirty="0">
                <a:latin typeface="Times New Roman" pitchFamily="18" charset="0"/>
              </a:endParaRPr>
            </a:p>
          </p:txBody>
        </p:sp>
        <p:sp>
          <p:nvSpPr>
            <p:cNvPr id="18" name="Freeform 7"/>
            <p:cNvSpPr>
              <a:spLocks/>
            </p:cNvSpPr>
            <p:nvPr/>
          </p:nvSpPr>
          <p:spPr bwMode="auto">
            <a:xfrm>
              <a:off x="7634288" y="1646238"/>
              <a:ext cx="68262" cy="138112"/>
            </a:xfrm>
            <a:custGeom>
              <a:avLst/>
              <a:gdLst>
                <a:gd name="T0" fmla="*/ 0 w 86"/>
                <a:gd name="T1" fmla="*/ 0 h 173"/>
                <a:gd name="T2" fmla="*/ 2147483647 w 86"/>
                <a:gd name="T3" fmla="*/ 2147483647 h 173"/>
                <a:gd name="T4" fmla="*/ 2147483647 w 86"/>
                <a:gd name="T5" fmla="*/ 0 h 173"/>
                <a:gd name="T6" fmla="*/ 2147483647 w 86"/>
                <a:gd name="T7" fmla="*/ 0 h 173"/>
                <a:gd name="T8" fmla="*/ 0 w 86"/>
                <a:gd name="T9" fmla="*/ 0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173"/>
                <a:gd name="T17" fmla="*/ 86 w 86"/>
                <a:gd name="T18" fmla="*/ 173 h 1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173">
                  <a:moveTo>
                    <a:pt x="0" y="0"/>
                  </a:moveTo>
                  <a:lnTo>
                    <a:pt x="57" y="173"/>
                  </a:lnTo>
                  <a:lnTo>
                    <a:pt x="86" y="0"/>
                  </a:lnTo>
                  <a:lnTo>
                    <a:pt x="5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9" name="Line 8"/>
            <p:cNvSpPr>
              <a:spLocks noChangeShapeType="1"/>
            </p:cNvSpPr>
            <p:nvPr/>
          </p:nvSpPr>
          <p:spPr bwMode="auto">
            <a:xfrm flipV="1">
              <a:off x="7680325" y="1189038"/>
              <a:ext cx="1588" cy="4572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20" name="Freeform 9"/>
            <p:cNvSpPr>
              <a:spLocks/>
            </p:cNvSpPr>
            <p:nvPr/>
          </p:nvSpPr>
          <p:spPr bwMode="auto">
            <a:xfrm>
              <a:off x="7634288" y="3268663"/>
              <a:ext cx="68262" cy="136525"/>
            </a:xfrm>
            <a:custGeom>
              <a:avLst/>
              <a:gdLst>
                <a:gd name="T0" fmla="*/ 0 w 86"/>
                <a:gd name="T1" fmla="*/ 0 h 172"/>
                <a:gd name="T2" fmla="*/ 2147483647 w 86"/>
                <a:gd name="T3" fmla="*/ 2147483647 h 172"/>
                <a:gd name="T4" fmla="*/ 2147483647 w 86"/>
                <a:gd name="T5" fmla="*/ 0 h 172"/>
                <a:gd name="T6" fmla="*/ 2147483647 w 86"/>
                <a:gd name="T7" fmla="*/ 0 h 172"/>
                <a:gd name="T8" fmla="*/ 0 w 86"/>
                <a:gd name="T9" fmla="*/ 0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172"/>
                <a:gd name="T17" fmla="*/ 86 w 86"/>
                <a:gd name="T18" fmla="*/ 172 h 1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172">
                  <a:moveTo>
                    <a:pt x="0" y="0"/>
                  </a:moveTo>
                  <a:lnTo>
                    <a:pt x="57" y="172"/>
                  </a:lnTo>
                  <a:lnTo>
                    <a:pt x="86" y="0"/>
                  </a:lnTo>
                  <a:lnTo>
                    <a:pt x="5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21" name="Line 10"/>
            <p:cNvSpPr>
              <a:spLocks noChangeShapeType="1"/>
            </p:cNvSpPr>
            <p:nvPr/>
          </p:nvSpPr>
          <p:spPr bwMode="auto">
            <a:xfrm flipV="1">
              <a:off x="7680325" y="2789238"/>
              <a:ext cx="1588" cy="4794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22" name="Rectangle 11"/>
            <p:cNvSpPr>
              <a:spLocks noChangeArrowheads="1"/>
            </p:cNvSpPr>
            <p:nvPr/>
          </p:nvSpPr>
          <p:spPr bwMode="auto">
            <a:xfrm>
              <a:off x="7188200" y="2466975"/>
              <a:ext cx="942975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sz="1400" dirty="0">
                  <a:solidFill>
                    <a:srgbClr val="000000"/>
                  </a:solidFill>
                  <a:latin typeface="Times New Roman" pitchFamily="18" charset="0"/>
                </a:rPr>
                <a:t>(Moore type)</a:t>
              </a:r>
              <a:endParaRPr kumimoji="0" lang="en-US" sz="1400" dirty="0">
                <a:latin typeface="Times New Roman" pitchFamily="18" charset="0"/>
              </a:endParaRPr>
            </a:p>
          </p:txBody>
        </p:sp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>
              <a:off x="6600825" y="1403350"/>
              <a:ext cx="785813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sz="1400" dirty="0">
                  <a:solidFill>
                    <a:srgbClr val="000000"/>
                  </a:solidFill>
                  <a:latin typeface="Times New Roman" pitchFamily="18" charset="0"/>
                </a:rPr>
                <a:t>State name</a:t>
              </a:r>
              <a:endParaRPr kumimoji="0" lang="en-US" sz="1400" dirty="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Box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3733800" cy="5029200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>
                <a:solidFill>
                  <a:srgbClr val="660033"/>
                </a:solidFill>
              </a:rPr>
              <a:t>Decision box</a:t>
            </a:r>
            <a:r>
              <a:rPr lang="en-US" sz="2800" dirty="0" smtClean="0"/>
              <a:t> – indicates that a given condition is to be tested and the exit path is to be chosen accordingly</a:t>
            </a:r>
          </a:p>
          <a:p>
            <a:pPr>
              <a:buFontTx/>
              <a:buNone/>
            </a:pPr>
            <a:r>
              <a:rPr lang="en-US" sz="2800" dirty="0" smtClean="0"/>
              <a:t>	The condition expression may include one or more inputs to the FSM.</a:t>
            </a:r>
            <a:br>
              <a:rPr lang="en-US" sz="2800" dirty="0" smtClean="0"/>
            </a:br>
            <a:endParaRPr lang="en-US" sz="2800" dirty="0" smtClean="0"/>
          </a:p>
        </p:txBody>
      </p:sp>
      <p:sp>
        <p:nvSpPr>
          <p:cNvPr id="37892" name="Freeform 4"/>
          <p:cNvSpPr>
            <a:spLocks/>
          </p:cNvSpPr>
          <p:nvPr/>
        </p:nvSpPr>
        <p:spPr bwMode="auto">
          <a:xfrm>
            <a:off x="5283200" y="1973263"/>
            <a:ext cx="1939925" cy="960437"/>
          </a:xfrm>
          <a:custGeom>
            <a:avLst/>
            <a:gdLst>
              <a:gd name="T0" fmla="*/ 2147483647 w 2446"/>
              <a:gd name="T1" fmla="*/ 2147483647 h 1208"/>
              <a:gd name="T2" fmla="*/ 2147483647 w 2446"/>
              <a:gd name="T3" fmla="*/ 2147483647 h 1208"/>
              <a:gd name="T4" fmla="*/ 0 w 2446"/>
              <a:gd name="T5" fmla="*/ 2147483647 h 1208"/>
              <a:gd name="T6" fmla="*/ 2147483647 w 2446"/>
              <a:gd name="T7" fmla="*/ 0 h 1208"/>
              <a:gd name="T8" fmla="*/ 2147483647 w 2446"/>
              <a:gd name="T9" fmla="*/ 2147483647 h 12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46"/>
              <a:gd name="T16" fmla="*/ 0 h 1208"/>
              <a:gd name="T17" fmla="*/ 2446 w 2446"/>
              <a:gd name="T18" fmla="*/ 1208 h 12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46" h="1208">
                <a:moveTo>
                  <a:pt x="2446" y="604"/>
                </a:moveTo>
                <a:lnTo>
                  <a:pt x="1237" y="1208"/>
                </a:lnTo>
                <a:lnTo>
                  <a:pt x="0" y="604"/>
                </a:lnTo>
                <a:lnTo>
                  <a:pt x="1237" y="0"/>
                </a:lnTo>
                <a:lnTo>
                  <a:pt x="2446" y="604"/>
                </a:lnTo>
                <a:close/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5910263" y="2257425"/>
            <a:ext cx="7556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kumimoji="0" lang="en-US" sz="1400" dirty="0">
                <a:solidFill>
                  <a:srgbClr val="000000"/>
                </a:solidFill>
                <a:latin typeface="Times New Roman" pitchFamily="18" charset="0"/>
              </a:rPr>
              <a:t>Condition </a:t>
            </a:r>
            <a:endParaRPr kumimoji="0" lang="en-US" sz="1400" dirty="0">
              <a:latin typeface="Times New Roman" pitchFamily="18" charset="0"/>
            </a:endParaRPr>
          </a:p>
        </p:txBody>
      </p:sp>
      <p:sp>
        <p:nvSpPr>
          <p:cNvPr id="37894" name="Freeform 6"/>
          <p:cNvSpPr>
            <a:spLocks/>
          </p:cNvSpPr>
          <p:nvPr/>
        </p:nvSpPr>
        <p:spPr bwMode="auto">
          <a:xfrm>
            <a:off x="6218238" y="1790700"/>
            <a:ext cx="69850" cy="138113"/>
          </a:xfrm>
          <a:custGeom>
            <a:avLst/>
            <a:gdLst>
              <a:gd name="T0" fmla="*/ 0 w 86"/>
              <a:gd name="T1" fmla="*/ 0 h 173"/>
              <a:gd name="T2" fmla="*/ 2147483647 w 86"/>
              <a:gd name="T3" fmla="*/ 2147483647 h 173"/>
              <a:gd name="T4" fmla="*/ 2147483647 w 86"/>
              <a:gd name="T5" fmla="*/ 0 h 173"/>
              <a:gd name="T6" fmla="*/ 2147483647 w 86"/>
              <a:gd name="T7" fmla="*/ 0 h 173"/>
              <a:gd name="T8" fmla="*/ 0 w 86"/>
              <a:gd name="T9" fmla="*/ 0 h 1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"/>
              <a:gd name="T16" fmla="*/ 0 h 173"/>
              <a:gd name="T17" fmla="*/ 86 w 86"/>
              <a:gd name="T18" fmla="*/ 173 h 1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" h="173">
                <a:moveTo>
                  <a:pt x="0" y="0"/>
                </a:moveTo>
                <a:lnTo>
                  <a:pt x="57" y="173"/>
                </a:lnTo>
                <a:lnTo>
                  <a:pt x="86" y="0"/>
                </a:lnTo>
                <a:lnTo>
                  <a:pt x="5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 dirty="0"/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 flipV="1">
            <a:off x="6264275" y="1333500"/>
            <a:ext cx="1588" cy="457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37896" name="Freeform 8"/>
          <p:cNvSpPr>
            <a:spLocks/>
          </p:cNvSpPr>
          <p:nvPr/>
        </p:nvSpPr>
        <p:spPr bwMode="auto">
          <a:xfrm>
            <a:off x="4940300" y="3092450"/>
            <a:ext cx="46038" cy="138113"/>
          </a:xfrm>
          <a:custGeom>
            <a:avLst/>
            <a:gdLst>
              <a:gd name="T0" fmla="*/ 0 w 57"/>
              <a:gd name="T1" fmla="*/ 0 h 172"/>
              <a:gd name="T2" fmla="*/ 2147483647 w 57"/>
              <a:gd name="T3" fmla="*/ 2147483647 h 172"/>
              <a:gd name="T4" fmla="*/ 2147483647 w 57"/>
              <a:gd name="T5" fmla="*/ 0 h 172"/>
              <a:gd name="T6" fmla="*/ 2147483647 w 57"/>
              <a:gd name="T7" fmla="*/ 0 h 172"/>
              <a:gd name="T8" fmla="*/ 0 w 57"/>
              <a:gd name="T9" fmla="*/ 0 h 1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"/>
              <a:gd name="T16" fmla="*/ 0 h 172"/>
              <a:gd name="T17" fmla="*/ 57 w 57"/>
              <a:gd name="T18" fmla="*/ 172 h 1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" h="172">
                <a:moveTo>
                  <a:pt x="0" y="0"/>
                </a:moveTo>
                <a:lnTo>
                  <a:pt x="28" y="172"/>
                </a:lnTo>
                <a:lnTo>
                  <a:pt x="57" y="0"/>
                </a:lnTo>
                <a:lnTo>
                  <a:pt x="2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 dirty="0"/>
          </a:p>
        </p:txBody>
      </p:sp>
      <p:sp>
        <p:nvSpPr>
          <p:cNvPr id="37897" name="Freeform 9"/>
          <p:cNvSpPr>
            <a:spLocks/>
          </p:cNvSpPr>
          <p:nvPr/>
        </p:nvSpPr>
        <p:spPr bwMode="auto">
          <a:xfrm>
            <a:off x="4962525" y="2452688"/>
            <a:ext cx="320675" cy="639762"/>
          </a:xfrm>
          <a:custGeom>
            <a:avLst/>
            <a:gdLst>
              <a:gd name="T0" fmla="*/ 0 w 403"/>
              <a:gd name="T1" fmla="*/ 2147483647 h 806"/>
              <a:gd name="T2" fmla="*/ 0 w 403"/>
              <a:gd name="T3" fmla="*/ 0 h 806"/>
              <a:gd name="T4" fmla="*/ 2147483647 w 403"/>
              <a:gd name="T5" fmla="*/ 0 h 806"/>
              <a:gd name="T6" fmla="*/ 0 60000 65536"/>
              <a:gd name="T7" fmla="*/ 0 60000 65536"/>
              <a:gd name="T8" fmla="*/ 0 60000 65536"/>
              <a:gd name="T9" fmla="*/ 0 w 403"/>
              <a:gd name="T10" fmla="*/ 0 h 806"/>
              <a:gd name="T11" fmla="*/ 403 w 403"/>
              <a:gd name="T12" fmla="*/ 806 h 8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3" h="806">
                <a:moveTo>
                  <a:pt x="0" y="806"/>
                </a:moveTo>
                <a:lnTo>
                  <a:pt x="0" y="0"/>
                </a:lnTo>
                <a:lnTo>
                  <a:pt x="403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37898" name="Freeform 10"/>
          <p:cNvSpPr>
            <a:spLocks/>
          </p:cNvSpPr>
          <p:nvPr/>
        </p:nvSpPr>
        <p:spPr bwMode="auto">
          <a:xfrm>
            <a:off x="7519988" y="3092450"/>
            <a:ext cx="68262" cy="138113"/>
          </a:xfrm>
          <a:custGeom>
            <a:avLst/>
            <a:gdLst>
              <a:gd name="T0" fmla="*/ 0 w 86"/>
              <a:gd name="T1" fmla="*/ 0 h 172"/>
              <a:gd name="T2" fmla="*/ 2147483647 w 86"/>
              <a:gd name="T3" fmla="*/ 2147483647 h 172"/>
              <a:gd name="T4" fmla="*/ 2147483647 w 86"/>
              <a:gd name="T5" fmla="*/ 0 h 172"/>
              <a:gd name="T6" fmla="*/ 2147483647 w 86"/>
              <a:gd name="T7" fmla="*/ 0 h 172"/>
              <a:gd name="T8" fmla="*/ 0 w 86"/>
              <a:gd name="T9" fmla="*/ 0 h 1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"/>
              <a:gd name="T16" fmla="*/ 0 h 172"/>
              <a:gd name="T17" fmla="*/ 86 w 86"/>
              <a:gd name="T18" fmla="*/ 172 h 1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" h="172">
                <a:moveTo>
                  <a:pt x="0" y="0"/>
                </a:moveTo>
                <a:lnTo>
                  <a:pt x="28" y="172"/>
                </a:lnTo>
                <a:lnTo>
                  <a:pt x="86" y="0"/>
                </a:lnTo>
                <a:lnTo>
                  <a:pt x="2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 dirty="0"/>
          </a:p>
        </p:txBody>
      </p:sp>
      <p:sp>
        <p:nvSpPr>
          <p:cNvPr id="37899" name="Freeform 11"/>
          <p:cNvSpPr>
            <a:spLocks/>
          </p:cNvSpPr>
          <p:nvPr/>
        </p:nvSpPr>
        <p:spPr bwMode="auto">
          <a:xfrm>
            <a:off x="7223125" y="2452688"/>
            <a:ext cx="320675" cy="639762"/>
          </a:xfrm>
          <a:custGeom>
            <a:avLst/>
            <a:gdLst>
              <a:gd name="T0" fmla="*/ 2147483647 w 402"/>
              <a:gd name="T1" fmla="*/ 2147483647 h 806"/>
              <a:gd name="T2" fmla="*/ 2147483647 w 402"/>
              <a:gd name="T3" fmla="*/ 0 h 806"/>
              <a:gd name="T4" fmla="*/ 0 w 402"/>
              <a:gd name="T5" fmla="*/ 0 h 806"/>
              <a:gd name="T6" fmla="*/ 0 60000 65536"/>
              <a:gd name="T7" fmla="*/ 0 60000 65536"/>
              <a:gd name="T8" fmla="*/ 0 60000 65536"/>
              <a:gd name="T9" fmla="*/ 0 w 402"/>
              <a:gd name="T10" fmla="*/ 0 h 806"/>
              <a:gd name="T11" fmla="*/ 402 w 402"/>
              <a:gd name="T12" fmla="*/ 806 h 8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2" h="806">
                <a:moveTo>
                  <a:pt x="402" y="806"/>
                </a:moveTo>
                <a:lnTo>
                  <a:pt x="402" y="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5881688" y="2462213"/>
            <a:ext cx="7620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kumimoji="0" lang="en-US" sz="1400" dirty="0">
                <a:solidFill>
                  <a:srgbClr val="000000"/>
                </a:solidFill>
                <a:latin typeface="Times New Roman" pitchFamily="18" charset="0"/>
              </a:rPr>
              <a:t>expression</a:t>
            </a:r>
            <a:endParaRPr kumimoji="0" lang="en-US" sz="1400" dirty="0">
              <a:latin typeface="Times New Roman" pitchFamily="18" charset="0"/>
            </a:endParaRPr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4518025" y="2173288"/>
            <a:ext cx="6715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kumimoji="0" lang="en-US" sz="1400" dirty="0">
                <a:solidFill>
                  <a:srgbClr val="000000"/>
                </a:solidFill>
                <a:latin typeface="Times New Roman" pitchFamily="18" charset="0"/>
              </a:rPr>
              <a:t>0 (False) </a:t>
            </a:r>
            <a:endParaRPr kumimoji="0" lang="en-US" sz="1400" dirty="0">
              <a:latin typeface="Times New Roman" pitchFamily="18" charset="0"/>
            </a:endParaRPr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7421563" y="2176463"/>
            <a:ext cx="58578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kumimoji="0" lang="en-US" sz="1400" dirty="0">
                <a:solidFill>
                  <a:srgbClr val="000000"/>
                </a:solidFill>
                <a:latin typeface="Times New Roman" pitchFamily="18" charset="0"/>
              </a:rPr>
              <a:t>1 (True)</a:t>
            </a:r>
            <a:endParaRPr kumimoji="0" lang="en-US" sz="14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Output Box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8300" y="1155700"/>
            <a:ext cx="34290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 smtClean="0">
                <a:solidFill>
                  <a:srgbClr val="660033"/>
                </a:solidFill>
              </a:rPr>
              <a:t>Conditional output box</a:t>
            </a:r>
          </a:p>
          <a:p>
            <a:r>
              <a:rPr lang="en-US" sz="2800" dirty="0" smtClean="0">
                <a:solidFill>
                  <a:srgbClr val="FF3300"/>
                </a:solidFill>
              </a:rPr>
              <a:t>Denotes output signals that are of the Mealy type.</a:t>
            </a:r>
          </a:p>
          <a:p>
            <a:r>
              <a:rPr lang="en-US" sz="2800" dirty="0" smtClean="0"/>
              <a:t>The condition that determines whether such outputs are generated is specified in the decision box.</a:t>
            </a:r>
          </a:p>
        </p:txBody>
      </p:sp>
      <p:sp>
        <p:nvSpPr>
          <p:cNvPr id="38916" name="Freeform 4"/>
          <p:cNvSpPr>
            <a:spLocks/>
          </p:cNvSpPr>
          <p:nvPr/>
        </p:nvSpPr>
        <p:spPr bwMode="auto">
          <a:xfrm>
            <a:off x="4724400" y="2057400"/>
            <a:ext cx="2603500" cy="639763"/>
          </a:xfrm>
          <a:custGeom>
            <a:avLst/>
            <a:gdLst>
              <a:gd name="T0" fmla="*/ 2147483647 w 3280"/>
              <a:gd name="T1" fmla="*/ 2147483647 h 806"/>
              <a:gd name="T2" fmla="*/ 2147483647 w 3280"/>
              <a:gd name="T3" fmla="*/ 2147483647 h 806"/>
              <a:gd name="T4" fmla="*/ 2147483647 w 3280"/>
              <a:gd name="T5" fmla="*/ 2147483647 h 806"/>
              <a:gd name="T6" fmla="*/ 2147483647 w 3280"/>
              <a:gd name="T7" fmla="*/ 2147483647 h 806"/>
              <a:gd name="T8" fmla="*/ 2147483647 w 3280"/>
              <a:gd name="T9" fmla="*/ 2147483647 h 806"/>
              <a:gd name="T10" fmla="*/ 2147483647 w 3280"/>
              <a:gd name="T11" fmla="*/ 2147483647 h 806"/>
              <a:gd name="T12" fmla="*/ 2147483647 w 3280"/>
              <a:gd name="T13" fmla="*/ 2147483647 h 806"/>
              <a:gd name="T14" fmla="*/ 2147483647 w 3280"/>
              <a:gd name="T15" fmla="*/ 2147483647 h 806"/>
              <a:gd name="T16" fmla="*/ 2147483647 w 3280"/>
              <a:gd name="T17" fmla="*/ 2147483647 h 806"/>
              <a:gd name="T18" fmla="*/ 2147483647 w 3280"/>
              <a:gd name="T19" fmla="*/ 2147483647 h 806"/>
              <a:gd name="T20" fmla="*/ 2147483647 w 3280"/>
              <a:gd name="T21" fmla="*/ 2147483647 h 806"/>
              <a:gd name="T22" fmla="*/ 2147483647 w 3280"/>
              <a:gd name="T23" fmla="*/ 0 h 806"/>
              <a:gd name="T24" fmla="*/ 2147483647 w 3280"/>
              <a:gd name="T25" fmla="*/ 2147483647 h 806"/>
              <a:gd name="T26" fmla="*/ 2147483647 w 3280"/>
              <a:gd name="T27" fmla="*/ 2147483647 h 806"/>
              <a:gd name="T28" fmla="*/ 2147483647 w 3280"/>
              <a:gd name="T29" fmla="*/ 2147483647 h 806"/>
              <a:gd name="T30" fmla="*/ 2147483647 w 3280"/>
              <a:gd name="T31" fmla="*/ 2147483647 h 806"/>
              <a:gd name="T32" fmla="*/ 2147483647 w 3280"/>
              <a:gd name="T33" fmla="*/ 2147483647 h 806"/>
              <a:gd name="T34" fmla="*/ 2147483647 w 3280"/>
              <a:gd name="T35" fmla="*/ 2147483647 h 806"/>
              <a:gd name="T36" fmla="*/ 2147483647 w 3280"/>
              <a:gd name="T37" fmla="*/ 2147483647 h 806"/>
              <a:gd name="T38" fmla="*/ 2147483647 w 3280"/>
              <a:gd name="T39" fmla="*/ 2147483647 h 806"/>
              <a:gd name="T40" fmla="*/ 2147483647 w 3280"/>
              <a:gd name="T41" fmla="*/ 2147483647 h 806"/>
              <a:gd name="T42" fmla="*/ 2147483647 w 3280"/>
              <a:gd name="T43" fmla="*/ 2147483647 h 806"/>
              <a:gd name="T44" fmla="*/ 2147483647 w 3280"/>
              <a:gd name="T45" fmla="*/ 2147483647 h 806"/>
              <a:gd name="T46" fmla="*/ 2147483647 w 3280"/>
              <a:gd name="T47" fmla="*/ 2147483647 h 806"/>
              <a:gd name="T48" fmla="*/ 2147483647 w 3280"/>
              <a:gd name="T49" fmla="*/ 2147483647 h 806"/>
              <a:gd name="T50" fmla="*/ 2147483647 w 3280"/>
              <a:gd name="T51" fmla="*/ 2147483647 h 806"/>
              <a:gd name="T52" fmla="*/ 2147483647 w 3280"/>
              <a:gd name="T53" fmla="*/ 2147483647 h 806"/>
              <a:gd name="T54" fmla="*/ 2147483647 w 3280"/>
              <a:gd name="T55" fmla="*/ 2147483647 h 806"/>
              <a:gd name="T56" fmla="*/ 2147483647 w 3280"/>
              <a:gd name="T57" fmla="*/ 2147483647 h 806"/>
              <a:gd name="T58" fmla="*/ 2147483647 w 3280"/>
              <a:gd name="T59" fmla="*/ 2147483647 h 806"/>
              <a:gd name="T60" fmla="*/ 2147483647 w 3280"/>
              <a:gd name="T61" fmla="*/ 2147483647 h 806"/>
              <a:gd name="T62" fmla="*/ 2147483647 w 3280"/>
              <a:gd name="T63" fmla="*/ 2147483647 h 806"/>
              <a:gd name="T64" fmla="*/ 2147483647 w 3280"/>
              <a:gd name="T65" fmla="*/ 2147483647 h 806"/>
              <a:gd name="T66" fmla="*/ 2147483647 w 3280"/>
              <a:gd name="T67" fmla="*/ 2147483647 h 806"/>
              <a:gd name="T68" fmla="*/ 2147483647 w 3280"/>
              <a:gd name="T69" fmla="*/ 2147483647 h 806"/>
              <a:gd name="T70" fmla="*/ 2147483647 w 3280"/>
              <a:gd name="T71" fmla="*/ 2147483647 h 806"/>
              <a:gd name="T72" fmla="*/ 2147483647 w 3280"/>
              <a:gd name="T73" fmla="*/ 2147483647 h 806"/>
              <a:gd name="T74" fmla="*/ 2147483647 w 3280"/>
              <a:gd name="T75" fmla="*/ 2147483647 h 806"/>
              <a:gd name="T76" fmla="*/ 2147483647 w 3280"/>
              <a:gd name="T77" fmla="*/ 2147483647 h 806"/>
              <a:gd name="T78" fmla="*/ 2147483647 w 3280"/>
              <a:gd name="T79" fmla="*/ 2147483647 h 806"/>
              <a:gd name="T80" fmla="*/ 2147483647 w 3280"/>
              <a:gd name="T81" fmla="*/ 2147483647 h 806"/>
              <a:gd name="T82" fmla="*/ 2147483647 w 3280"/>
              <a:gd name="T83" fmla="*/ 2147483647 h 806"/>
              <a:gd name="T84" fmla="*/ 2147483647 w 3280"/>
              <a:gd name="T85" fmla="*/ 2147483647 h 806"/>
              <a:gd name="T86" fmla="*/ 2147483647 w 3280"/>
              <a:gd name="T87" fmla="*/ 2147483647 h 806"/>
              <a:gd name="T88" fmla="*/ 2147483647 w 3280"/>
              <a:gd name="T89" fmla="*/ 2147483647 h 806"/>
              <a:gd name="T90" fmla="*/ 2147483647 w 3280"/>
              <a:gd name="T91" fmla="*/ 2147483647 h 806"/>
              <a:gd name="T92" fmla="*/ 2147483647 w 3280"/>
              <a:gd name="T93" fmla="*/ 2147483647 h 806"/>
              <a:gd name="T94" fmla="*/ 2147483647 w 3280"/>
              <a:gd name="T95" fmla="*/ 2147483647 h 806"/>
              <a:gd name="T96" fmla="*/ 2147483647 w 3280"/>
              <a:gd name="T97" fmla="*/ 2147483647 h 806"/>
              <a:gd name="T98" fmla="*/ 2147483647 w 3280"/>
              <a:gd name="T99" fmla="*/ 2147483647 h 806"/>
              <a:gd name="T100" fmla="*/ 2147483647 w 3280"/>
              <a:gd name="T101" fmla="*/ 2147483647 h 806"/>
              <a:gd name="T102" fmla="*/ 2147483647 w 3280"/>
              <a:gd name="T103" fmla="*/ 2147483647 h 806"/>
              <a:gd name="T104" fmla="*/ 2147483647 w 3280"/>
              <a:gd name="T105" fmla="*/ 2147483647 h 806"/>
              <a:gd name="T106" fmla="*/ 2147483647 w 3280"/>
              <a:gd name="T107" fmla="*/ 2147483647 h 806"/>
              <a:gd name="T108" fmla="*/ 2147483647 w 3280"/>
              <a:gd name="T109" fmla="*/ 2147483647 h 806"/>
              <a:gd name="T110" fmla="*/ 2147483647 w 3280"/>
              <a:gd name="T111" fmla="*/ 2147483647 h 80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280"/>
              <a:gd name="T169" fmla="*/ 0 h 806"/>
              <a:gd name="T170" fmla="*/ 3280 w 3280"/>
              <a:gd name="T171" fmla="*/ 806 h 80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280" h="806">
                <a:moveTo>
                  <a:pt x="0" y="398"/>
                </a:moveTo>
                <a:lnTo>
                  <a:pt x="0" y="409"/>
                </a:lnTo>
                <a:lnTo>
                  <a:pt x="1" y="387"/>
                </a:lnTo>
                <a:lnTo>
                  <a:pt x="3" y="367"/>
                </a:lnTo>
                <a:lnTo>
                  <a:pt x="6" y="347"/>
                </a:lnTo>
                <a:lnTo>
                  <a:pt x="9" y="327"/>
                </a:lnTo>
                <a:lnTo>
                  <a:pt x="13" y="306"/>
                </a:lnTo>
                <a:lnTo>
                  <a:pt x="19" y="288"/>
                </a:lnTo>
                <a:lnTo>
                  <a:pt x="26" y="268"/>
                </a:lnTo>
                <a:lnTo>
                  <a:pt x="33" y="250"/>
                </a:lnTo>
                <a:lnTo>
                  <a:pt x="40" y="232"/>
                </a:lnTo>
                <a:lnTo>
                  <a:pt x="50" y="214"/>
                </a:lnTo>
                <a:lnTo>
                  <a:pt x="60" y="197"/>
                </a:lnTo>
                <a:lnTo>
                  <a:pt x="70" y="180"/>
                </a:lnTo>
                <a:lnTo>
                  <a:pt x="82" y="164"/>
                </a:lnTo>
                <a:lnTo>
                  <a:pt x="93" y="150"/>
                </a:lnTo>
                <a:lnTo>
                  <a:pt x="106" y="134"/>
                </a:lnTo>
                <a:lnTo>
                  <a:pt x="119" y="121"/>
                </a:lnTo>
                <a:lnTo>
                  <a:pt x="134" y="106"/>
                </a:lnTo>
                <a:lnTo>
                  <a:pt x="149" y="93"/>
                </a:lnTo>
                <a:lnTo>
                  <a:pt x="164" y="82"/>
                </a:lnTo>
                <a:lnTo>
                  <a:pt x="180" y="70"/>
                </a:lnTo>
                <a:lnTo>
                  <a:pt x="197" y="60"/>
                </a:lnTo>
                <a:lnTo>
                  <a:pt x="214" y="50"/>
                </a:lnTo>
                <a:lnTo>
                  <a:pt x="231" y="40"/>
                </a:lnTo>
                <a:lnTo>
                  <a:pt x="250" y="33"/>
                </a:lnTo>
                <a:lnTo>
                  <a:pt x="267" y="26"/>
                </a:lnTo>
                <a:lnTo>
                  <a:pt x="288" y="19"/>
                </a:lnTo>
                <a:lnTo>
                  <a:pt x="306" y="13"/>
                </a:lnTo>
                <a:lnTo>
                  <a:pt x="326" y="9"/>
                </a:lnTo>
                <a:lnTo>
                  <a:pt x="347" y="6"/>
                </a:lnTo>
                <a:lnTo>
                  <a:pt x="367" y="3"/>
                </a:lnTo>
                <a:lnTo>
                  <a:pt x="387" y="1"/>
                </a:lnTo>
                <a:lnTo>
                  <a:pt x="408" y="0"/>
                </a:lnTo>
                <a:lnTo>
                  <a:pt x="2872" y="0"/>
                </a:lnTo>
                <a:lnTo>
                  <a:pt x="2894" y="1"/>
                </a:lnTo>
                <a:lnTo>
                  <a:pt x="2914" y="3"/>
                </a:lnTo>
                <a:lnTo>
                  <a:pt x="2934" y="6"/>
                </a:lnTo>
                <a:lnTo>
                  <a:pt x="2954" y="9"/>
                </a:lnTo>
                <a:lnTo>
                  <a:pt x="2975" y="13"/>
                </a:lnTo>
                <a:lnTo>
                  <a:pt x="2993" y="19"/>
                </a:lnTo>
                <a:lnTo>
                  <a:pt x="3013" y="26"/>
                </a:lnTo>
                <a:lnTo>
                  <a:pt x="3031" y="33"/>
                </a:lnTo>
                <a:lnTo>
                  <a:pt x="3049" y="40"/>
                </a:lnTo>
                <a:lnTo>
                  <a:pt x="3067" y="50"/>
                </a:lnTo>
                <a:lnTo>
                  <a:pt x="3084" y="60"/>
                </a:lnTo>
                <a:lnTo>
                  <a:pt x="3101" y="70"/>
                </a:lnTo>
                <a:lnTo>
                  <a:pt x="3117" y="82"/>
                </a:lnTo>
                <a:lnTo>
                  <a:pt x="3131" y="93"/>
                </a:lnTo>
                <a:lnTo>
                  <a:pt x="3147" y="106"/>
                </a:lnTo>
                <a:lnTo>
                  <a:pt x="3160" y="121"/>
                </a:lnTo>
                <a:lnTo>
                  <a:pt x="3175" y="134"/>
                </a:lnTo>
                <a:lnTo>
                  <a:pt x="3187" y="150"/>
                </a:lnTo>
                <a:lnTo>
                  <a:pt x="3199" y="164"/>
                </a:lnTo>
                <a:lnTo>
                  <a:pt x="3211" y="180"/>
                </a:lnTo>
                <a:lnTo>
                  <a:pt x="3221" y="197"/>
                </a:lnTo>
                <a:lnTo>
                  <a:pt x="3231" y="214"/>
                </a:lnTo>
                <a:lnTo>
                  <a:pt x="3241" y="232"/>
                </a:lnTo>
                <a:lnTo>
                  <a:pt x="3248" y="250"/>
                </a:lnTo>
                <a:lnTo>
                  <a:pt x="3255" y="268"/>
                </a:lnTo>
                <a:lnTo>
                  <a:pt x="3262" y="288"/>
                </a:lnTo>
                <a:lnTo>
                  <a:pt x="3268" y="306"/>
                </a:lnTo>
                <a:lnTo>
                  <a:pt x="3272" y="327"/>
                </a:lnTo>
                <a:lnTo>
                  <a:pt x="3275" y="347"/>
                </a:lnTo>
                <a:lnTo>
                  <a:pt x="3278" y="367"/>
                </a:lnTo>
                <a:lnTo>
                  <a:pt x="3280" y="387"/>
                </a:lnTo>
                <a:lnTo>
                  <a:pt x="3280" y="409"/>
                </a:lnTo>
                <a:lnTo>
                  <a:pt x="3280" y="398"/>
                </a:lnTo>
                <a:lnTo>
                  <a:pt x="3280" y="420"/>
                </a:lnTo>
                <a:lnTo>
                  <a:pt x="3278" y="440"/>
                </a:lnTo>
                <a:lnTo>
                  <a:pt x="3275" y="460"/>
                </a:lnTo>
                <a:lnTo>
                  <a:pt x="3272" y="480"/>
                </a:lnTo>
                <a:lnTo>
                  <a:pt x="3268" y="501"/>
                </a:lnTo>
                <a:lnTo>
                  <a:pt x="3262" y="519"/>
                </a:lnTo>
                <a:lnTo>
                  <a:pt x="3255" y="539"/>
                </a:lnTo>
                <a:lnTo>
                  <a:pt x="3248" y="557"/>
                </a:lnTo>
                <a:lnTo>
                  <a:pt x="3241" y="575"/>
                </a:lnTo>
                <a:lnTo>
                  <a:pt x="3231" y="593"/>
                </a:lnTo>
                <a:lnTo>
                  <a:pt x="3221" y="610"/>
                </a:lnTo>
                <a:lnTo>
                  <a:pt x="3211" y="627"/>
                </a:lnTo>
                <a:lnTo>
                  <a:pt x="3199" y="643"/>
                </a:lnTo>
                <a:lnTo>
                  <a:pt x="3187" y="657"/>
                </a:lnTo>
                <a:lnTo>
                  <a:pt x="3175" y="673"/>
                </a:lnTo>
                <a:lnTo>
                  <a:pt x="3160" y="686"/>
                </a:lnTo>
                <a:lnTo>
                  <a:pt x="3147" y="701"/>
                </a:lnTo>
                <a:lnTo>
                  <a:pt x="3131" y="714"/>
                </a:lnTo>
                <a:lnTo>
                  <a:pt x="3117" y="725"/>
                </a:lnTo>
                <a:lnTo>
                  <a:pt x="3101" y="737"/>
                </a:lnTo>
                <a:lnTo>
                  <a:pt x="3084" y="747"/>
                </a:lnTo>
                <a:lnTo>
                  <a:pt x="3067" y="757"/>
                </a:lnTo>
                <a:lnTo>
                  <a:pt x="3049" y="767"/>
                </a:lnTo>
                <a:lnTo>
                  <a:pt x="3031" y="774"/>
                </a:lnTo>
                <a:lnTo>
                  <a:pt x="3013" y="781"/>
                </a:lnTo>
                <a:lnTo>
                  <a:pt x="2993" y="788"/>
                </a:lnTo>
                <a:lnTo>
                  <a:pt x="2975" y="794"/>
                </a:lnTo>
                <a:lnTo>
                  <a:pt x="2954" y="798"/>
                </a:lnTo>
                <a:lnTo>
                  <a:pt x="2934" y="801"/>
                </a:lnTo>
                <a:lnTo>
                  <a:pt x="2914" y="804"/>
                </a:lnTo>
                <a:lnTo>
                  <a:pt x="2894" y="806"/>
                </a:lnTo>
                <a:lnTo>
                  <a:pt x="2872" y="806"/>
                </a:lnTo>
                <a:lnTo>
                  <a:pt x="408" y="806"/>
                </a:lnTo>
                <a:lnTo>
                  <a:pt x="387" y="806"/>
                </a:lnTo>
                <a:lnTo>
                  <a:pt x="367" y="804"/>
                </a:lnTo>
                <a:lnTo>
                  <a:pt x="347" y="801"/>
                </a:lnTo>
                <a:lnTo>
                  <a:pt x="326" y="798"/>
                </a:lnTo>
                <a:lnTo>
                  <a:pt x="306" y="794"/>
                </a:lnTo>
                <a:lnTo>
                  <a:pt x="288" y="788"/>
                </a:lnTo>
                <a:lnTo>
                  <a:pt x="267" y="781"/>
                </a:lnTo>
                <a:lnTo>
                  <a:pt x="250" y="774"/>
                </a:lnTo>
                <a:lnTo>
                  <a:pt x="231" y="767"/>
                </a:lnTo>
                <a:lnTo>
                  <a:pt x="214" y="757"/>
                </a:lnTo>
                <a:lnTo>
                  <a:pt x="197" y="747"/>
                </a:lnTo>
                <a:lnTo>
                  <a:pt x="180" y="737"/>
                </a:lnTo>
                <a:lnTo>
                  <a:pt x="164" y="725"/>
                </a:lnTo>
                <a:lnTo>
                  <a:pt x="149" y="714"/>
                </a:lnTo>
                <a:lnTo>
                  <a:pt x="134" y="701"/>
                </a:lnTo>
                <a:lnTo>
                  <a:pt x="119" y="686"/>
                </a:lnTo>
                <a:lnTo>
                  <a:pt x="106" y="673"/>
                </a:lnTo>
                <a:lnTo>
                  <a:pt x="93" y="657"/>
                </a:lnTo>
                <a:lnTo>
                  <a:pt x="82" y="643"/>
                </a:lnTo>
                <a:lnTo>
                  <a:pt x="70" y="627"/>
                </a:lnTo>
                <a:lnTo>
                  <a:pt x="60" y="610"/>
                </a:lnTo>
                <a:lnTo>
                  <a:pt x="50" y="593"/>
                </a:lnTo>
                <a:lnTo>
                  <a:pt x="40" y="575"/>
                </a:lnTo>
                <a:lnTo>
                  <a:pt x="33" y="557"/>
                </a:lnTo>
                <a:lnTo>
                  <a:pt x="26" y="539"/>
                </a:lnTo>
                <a:lnTo>
                  <a:pt x="19" y="519"/>
                </a:lnTo>
                <a:lnTo>
                  <a:pt x="13" y="501"/>
                </a:lnTo>
                <a:lnTo>
                  <a:pt x="9" y="480"/>
                </a:lnTo>
                <a:lnTo>
                  <a:pt x="6" y="460"/>
                </a:lnTo>
                <a:lnTo>
                  <a:pt x="3" y="440"/>
                </a:lnTo>
                <a:lnTo>
                  <a:pt x="1" y="420"/>
                </a:lnTo>
                <a:lnTo>
                  <a:pt x="0" y="398"/>
                </a:lnTo>
                <a:close/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5281613" y="2168525"/>
            <a:ext cx="14525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kumimoji="0" lang="en-US" sz="1400" dirty="0">
                <a:solidFill>
                  <a:srgbClr val="000000"/>
                </a:solidFill>
                <a:latin typeface="Times New Roman" pitchFamily="18" charset="0"/>
              </a:rPr>
              <a:t>Conditional outputs </a:t>
            </a:r>
            <a:endParaRPr kumimoji="0" lang="en-US" sz="1400" dirty="0">
              <a:latin typeface="Times New Roman" pitchFamily="18" charset="0"/>
            </a:endParaRPr>
          </a:p>
        </p:txBody>
      </p:sp>
      <p:sp>
        <p:nvSpPr>
          <p:cNvPr id="38918" name="Freeform 6"/>
          <p:cNvSpPr>
            <a:spLocks/>
          </p:cNvSpPr>
          <p:nvPr/>
        </p:nvSpPr>
        <p:spPr bwMode="auto">
          <a:xfrm>
            <a:off x="6002338" y="1874838"/>
            <a:ext cx="46037" cy="138112"/>
          </a:xfrm>
          <a:custGeom>
            <a:avLst/>
            <a:gdLst>
              <a:gd name="T0" fmla="*/ 0 w 57"/>
              <a:gd name="T1" fmla="*/ 0 h 172"/>
              <a:gd name="T2" fmla="*/ 2147483647 w 57"/>
              <a:gd name="T3" fmla="*/ 2147483647 h 172"/>
              <a:gd name="T4" fmla="*/ 2147483647 w 57"/>
              <a:gd name="T5" fmla="*/ 0 h 172"/>
              <a:gd name="T6" fmla="*/ 2147483647 w 57"/>
              <a:gd name="T7" fmla="*/ 0 h 172"/>
              <a:gd name="T8" fmla="*/ 0 w 57"/>
              <a:gd name="T9" fmla="*/ 0 h 1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"/>
              <a:gd name="T16" fmla="*/ 0 h 172"/>
              <a:gd name="T17" fmla="*/ 57 w 57"/>
              <a:gd name="T18" fmla="*/ 172 h 1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" h="172">
                <a:moveTo>
                  <a:pt x="0" y="0"/>
                </a:moveTo>
                <a:lnTo>
                  <a:pt x="29" y="172"/>
                </a:lnTo>
                <a:lnTo>
                  <a:pt x="57" y="0"/>
                </a:lnTo>
                <a:lnTo>
                  <a:pt x="2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 dirty="0"/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 flipV="1">
            <a:off x="6026150" y="1585913"/>
            <a:ext cx="1588" cy="4794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38920" name="Freeform 8"/>
          <p:cNvSpPr>
            <a:spLocks/>
          </p:cNvSpPr>
          <p:nvPr/>
        </p:nvSpPr>
        <p:spPr bwMode="auto">
          <a:xfrm>
            <a:off x="6002338" y="3176588"/>
            <a:ext cx="46037" cy="138112"/>
          </a:xfrm>
          <a:custGeom>
            <a:avLst/>
            <a:gdLst>
              <a:gd name="T0" fmla="*/ 0 w 57"/>
              <a:gd name="T1" fmla="*/ 0 h 173"/>
              <a:gd name="T2" fmla="*/ 2147483647 w 57"/>
              <a:gd name="T3" fmla="*/ 2147483647 h 173"/>
              <a:gd name="T4" fmla="*/ 2147483647 w 57"/>
              <a:gd name="T5" fmla="*/ 0 h 173"/>
              <a:gd name="T6" fmla="*/ 2147483647 w 57"/>
              <a:gd name="T7" fmla="*/ 0 h 173"/>
              <a:gd name="T8" fmla="*/ 0 w 57"/>
              <a:gd name="T9" fmla="*/ 0 h 1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"/>
              <a:gd name="T16" fmla="*/ 0 h 173"/>
              <a:gd name="T17" fmla="*/ 57 w 57"/>
              <a:gd name="T18" fmla="*/ 173 h 1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" h="173">
                <a:moveTo>
                  <a:pt x="0" y="0"/>
                </a:moveTo>
                <a:lnTo>
                  <a:pt x="29" y="173"/>
                </a:lnTo>
                <a:lnTo>
                  <a:pt x="57" y="0"/>
                </a:lnTo>
                <a:lnTo>
                  <a:pt x="2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 dirty="0"/>
          </a:p>
        </p:txBody>
      </p:sp>
      <p:sp>
        <p:nvSpPr>
          <p:cNvPr id="38921" name="Line 9"/>
          <p:cNvSpPr>
            <a:spLocks noChangeShapeType="1"/>
          </p:cNvSpPr>
          <p:nvPr/>
        </p:nvSpPr>
        <p:spPr bwMode="auto">
          <a:xfrm flipV="1">
            <a:off x="6026150" y="2697163"/>
            <a:ext cx="1588" cy="4794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5133975" y="2384425"/>
            <a:ext cx="17097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kumimoji="0" lang="en-US" sz="1400" dirty="0">
                <a:solidFill>
                  <a:srgbClr val="000000"/>
                </a:solidFill>
                <a:latin typeface="Times New Roman" pitchFamily="18" charset="0"/>
              </a:rPr>
              <a:t>or actions (Mealy type) </a:t>
            </a:r>
            <a:endParaRPr kumimoji="0" lang="en-US" sz="14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ASMs representing simple FSM</a:t>
            </a:r>
            <a:endParaRPr lang="el-GR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Algorithmic state machines can model both Mealy and Moore Finite State Machines</a:t>
            </a:r>
          </a:p>
          <a:p>
            <a:r>
              <a:rPr lang="en-US" dirty="0" smtClean="0"/>
              <a:t>They can also model machines that are of the mixed type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676400" y="1447800"/>
            <a:ext cx="4775200" cy="4241800"/>
            <a:chOff x="1392" y="722"/>
            <a:chExt cx="3008" cy="2672"/>
          </a:xfrm>
        </p:grpSpPr>
        <p:sp>
          <p:nvSpPr>
            <p:cNvPr id="40964" name="Freeform 4"/>
            <p:cNvSpPr>
              <a:spLocks/>
            </p:cNvSpPr>
            <p:nvPr/>
          </p:nvSpPr>
          <p:spPr bwMode="auto">
            <a:xfrm>
              <a:off x="2108" y="1525"/>
              <a:ext cx="72" cy="72"/>
            </a:xfrm>
            <a:custGeom>
              <a:avLst/>
              <a:gdLst>
                <a:gd name="T0" fmla="*/ 1 w 145"/>
                <a:gd name="T1" fmla="*/ 5 h 144"/>
                <a:gd name="T2" fmla="*/ 4 w 145"/>
                <a:gd name="T3" fmla="*/ 0 h 144"/>
                <a:gd name="T4" fmla="*/ 0 w 145"/>
                <a:gd name="T5" fmla="*/ 3 h 144"/>
                <a:gd name="T6" fmla="*/ 0 w 145"/>
                <a:gd name="T7" fmla="*/ 4 h 144"/>
                <a:gd name="T8" fmla="*/ 1 w 145"/>
                <a:gd name="T9" fmla="*/ 5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144"/>
                <a:gd name="T17" fmla="*/ 145 w 14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144">
                  <a:moveTo>
                    <a:pt x="58" y="144"/>
                  </a:moveTo>
                  <a:lnTo>
                    <a:pt x="145" y="0"/>
                  </a:lnTo>
                  <a:lnTo>
                    <a:pt x="0" y="86"/>
                  </a:lnTo>
                  <a:lnTo>
                    <a:pt x="29" y="115"/>
                  </a:lnTo>
                  <a:lnTo>
                    <a:pt x="58" y="144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40965" name="Freeform 5"/>
            <p:cNvSpPr>
              <a:spLocks/>
            </p:cNvSpPr>
            <p:nvPr/>
          </p:nvSpPr>
          <p:spPr bwMode="auto">
            <a:xfrm>
              <a:off x="1799" y="1209"/>
              <a:ext cx="418" cy="404"/>
            </a:xfrm>
            <a:custGeom>
              <a:avLst/>
              <a:gdLst>
                <a:gd name="T0" fmla="*/ 0 w 837"/>
                <a:gd name="T1" fmla="*/ 12 h 809"/>
                <a:gd name="T2" fmla="*/ 0 w 837"/>
                <a:gd name="T3" fmla="*/ 10 h 809"/>
                <a:gd name="T4" fmla="*/ 0 w 837"/>
                <a:gd name="T5" fmla="*/ 8 h 809"/>
                <a:gd name="T6" fmla="*/ 1 w 837"/>
                <a:gd name="T7" fmla="*/ 6 h 809"/>
                <a:gd name="T8" fmla="*/ 2 w 837"/>
                <a:gd name="T9" fmla="*/ 5 h 809"/>
                <a:gd name="T10" fmla="*/ 3 w 837"/>
                <a:gd name="T11" fmla="*/ 3 h 809"/>
                <a:gd name="T12" fmla="*/ 5 w 837"/>
                <a:gd name="T13" fmla="*/ 2 h 809"/>
                <a:gd name="T14" fmla="*/ 6 w 837"/>
                <a:gd name="T15" fmla="*/ 1 h 809"/>
                <a:gd name="T16" fmla="*/ 8 w 837"/>
                <a:gd name="T17" fmla="*/ 0 h 809"/>
                <a:gd name="T18" fmla="*/ 10 w 837"/>
                <a:gd name="T19" fmla="*/ 0 h 809"/>
                <a:gd name="T20" fmla="*/ 12 w 837"/>
                <a:gd name="T21" fmla="*/ 0 h 809"/>
                <a:gd name="T22" fmla="*/ 13 w 837"/>
                <a:gd name="T23" fmla="*/ 0 h 809"/>
                <a:gd name="T24" fmla="*/ 15 w 837"/>
                <a:gd name="T25" fmla="*/ 0 h 809"/>
                <a:gd name="T26" fmla="*/ 17 w 837"/>
                <a:gd name="T27" fmla="*/ 0 h 809"/>
                <a:gd name="T28" fmla="*/ 18 w 837"/>
                <a:gd name="T29" fmla="*/ 1 h 809"/>
                <a:gd name="T30" fmla="*/ 20 w 837"/>
                <a:gd name="T31" fmla="*/ 2 h 809"/>
                <a:gd name="T32" fmla="*/ 22 w 837"/>
                <a:gd name="T33" fmla="*/ 3 h 809"/>
                <a:gd name="T34" fmla="*/ 23 w 837"/>
                <a:gd name="T35" fmla="*/ 4 h 809"/>
                <a:gd name="T36" fmla="*/ 24 w 837"/>
                <a:gd name="T37" fmla="*/ 6 h 809"/>
                <a:gd name="T38" fmla="*/ 25 w 837"/>
                <a:gd name="T39" fmla="*/ 7 h 809"/>
                <a:gd name="T40" fmla="*/ 25 w 837"/>
                <a:gd name="T41" fmla="*/ 9 h 809"/>
                <a:gd name="T42" fmla="*/ 26 w 837"/>
                <a:gd name="T43" fmla="*/ 11 h 809"/>
                <a:gd name="T44" fmla="*/ 26 w 837"/>
                <a:gd name="T45" fmla="*/ 12 h 809"/>
                <a:gd name="T46" fmla="*/ 26 w 837"/>
                <a:gd name="T47" fmla="*/ 13 h 809"/>
                <a:gd name="T48" fmla="*/ 25 w 837"/>
                <a:gd name="T49" fmla="*/ 15 h 809"/>
                <a:gd name="T50" fmla="*/ 25 w 837"/>
                <a:gd name="T51" fmla="*/ 17 h 809"/>
                <a:gd name="T52" fmla="*/ 24 w 837"/>
                <a:gd name="T53" fmla="*/ 19 h 809"/>
                <a:gd name="T54" fmla="*/ 23 w 837"/>
                <a:gd name="T55" fmla="*/ 20 h 809"/>
                <a:gd name="T56" fmla="*/ 22 w 837"/>
                <a:gd name="T57" fmla="*/ 21 h 809"/>
                <a:gd name="T58" fmla="*/ 20 w 837"/>
                <a:gd name="T59" fmla="*/ 23 h 809"/>
                <a:gd name="T60" fmla="*/ 18 w 837"/>
                <a:gd name="T61" fmla="*/ 24 h 809"/>
                <a:gd name="T62" fmla="*/ 17 w 837"/>
                <a:gd name="T63" fmla="*/ 24 h 809"/>
                <a:gd name="T64" fmla="*/ 15 w 837"/>
                <a:gd name="T65" fmla="*/ 25 h 809"/>
                <a:gd name="T66" fmla="*/ 13 w 837"/>
                <a:gd name="T67" fmla="*/ 25 h 809"/>
                <a:gd name="T68" fmla="*/ 13 w 837"/>
                <a:gd name="T69" fmla="*/ 25 h 809"/>
                <a:gd name="T70" fmla="*/ 13 w 837"/>
                <a:gd name="T71" fmla="*/ 25 h 809"/>
                <a:gd name="T72" fmla="*/ 13 w 837"/>
                <a:gd name="T73" fmla="*/ 25 h 809"/>
                <a:gd name="T74" fmla="*/ 13 w 837"/>
                <a:gd name="T75" fmla="*/ 25 h 809"/>
                <a:gd name="T76" fmla="*/ 13 w 837"/>
                <a:gd name="T77" fmla="*/ 25 h 809"/>
                <a:gd name="T78" fmla="*/ 13 w 837"/>
                <a:gd name="T79" fmla="*/ 25 h 809"/>
                <a:gd name="T80" fmla="*/ 13 w 837"/>
                <a:gd name="T81" fmla="*/ 25 h 809"/>
                <a:gd name="T82" fmla="*/ 13 w 837"/>
                <a:gd name="T83" fmla="*/ 25 h 809"/>
                <a:gd name="T84" fmla="*/ 13 w 837"/>
                <a:gd name="T85" fmla="*/ 25 h 809"/>
                <a:gd name="T86" fmla="*/ 13 w 837"/>
                <a:gd name="T87" fmla="*/ 25 h 809"/>
                <a:gd name="T88" fmla="*/ 13 w 837"/>
                <a:gd name="T89" fmla="*/ 25 h 809"/>
                <a:gd name="T90" fmla="*/ 12 w 837"/>
                <a:gd name="T91" fmla="*/ 25 h 809"/>
                <a:gd name="T92" fmla="*/ 10 w 837"/>
                <a:gd name="T93" fmla="*/ 25 h 809"/>
                <a:gd name="T94" fmla="*/ 8 w 837"/>
                <a:gd name="T95" fmla="*/ 24 h 809"/>
                <a:gd name="T96" fmla="*/ 6 w 837"/>
                <a:gd name="T97" fmla="*/ 23 h 809"/>
                <a:gd name="T98" fmla="*/ 5 w 837"/>
                <a:gd name="T99" fmla="*/ 22 h 809"/>
                <a:gd name="T100" fmla="*/ 3 w 837"/>
                <a:gd name="T101" fmla="*/ 21 h 809"/>
                <a:gd name="T102" fmla="*/ 2 w 837"/>
                <a:gd name="T103" fmla="*/ 20 h 809"/>
                <a:gd name="T104" fmla="*/ 1 w 837"/>
                <a:gd name="T105" fmla="*/ 18 h 809"/>
                <a:gd name="T106" fmla="*/ 0 w 837"/>
                <a:gd name="T107" fmla="*/ 16 h 809"/>
                <a:gd name="T108" fmla="*/ 0 w 837"/>
                <a:gd name="T109" fmla="*/ 15 h 809"/>
                <a:gd name="T110" fmla="*/ 0 w 837"/>
                <a:gd name="T111" fmla="*/ 13 h 80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37"/>
                <a:gd name="T169" fmla="*/ 0 h 809"/>
                <a:gd name="T170" fmla="*/ 837 w 837"/>
                <a:gd name="T171" fmla="*/ 809 h 80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37" h="809">
                  <a:moveTo>
                    <a:pt x="0" y="400"/>
                  </a:moveTo>
                  <a:lnTo>
                    <a:pt x="0" y="410"/>
                  </a:lnTo>
                  <a:lnTo>
                    <a:pt x="2" y="389"/>
                  </a:lnTo>
                  <a:lnTo>
                    <a:pt x="3" y="368"/>
                  </a:lnTo>
                  <a:lnTo>
                    <a:pt x="6" y="347"/>
                  </a:lnTo>
                  <a:lnTo>
                    <a:pt x="9" y="328"/>
                  </a:lnTo>
                  <a:lnTo>
                    <a:pt x="13" y="308"/>
                  </a:lnTo>
                  <a:lnTo>
                    <a:pt x="19" y="288"/>
                  </a:lnTo>
                  <a:lnTo>
                    <a:pt x="26" y="269"/>
                  </a:lnTo>
                  <a:lnTo>
                    <a:pt x="33" y="250"/>
                  </a:lnTo>
                  <a:lnTo>
                    <a:pt x="41" y="233"/>
                  </a:lnTo>
                  <a:lnTo>
                    <a:pt x="51" y="215"/>
                  </a:lnTo>
                  <a:lnTo>
                    <a:pt x="61" y="198"/>
                  </a:lnTo>
                  <a:lnTo>
                    <a:pt x="71" y="181"/>
                  </a:lnTo>
                  <a:lnTo>
                    <a:pt x="82" y="165"/>
                  </a:lnTo>
                  <a:lnTo>
                    <a:pt x="94" y="149"/>
                  </a:lnTo>
                  <a:lnTo>
                    <a:pt x="107" y="135"/>
                  </a:lnTo>
                  <a:lnTo>
                    <a:pt x="120" y="120"/>
                  </a:lnTo>
                  <a:lnTo>
                    <a:pt x="134" y="107"/>
                  </a:lnTo>
                  <a:lnTo>
                    <a:pt x="150" y="94"/>
                  </a:lnTo>
                  <a:lnTo>
                    <a:pt x="165" y="83"/>
                  </a:lnTo>
                  <a:lnTo>
                    <a:pt x="181" y="71"/>
                  </a:lnTo>
                  <a:lnTo>
                    <a:pt x="198" y="59"/>
                  </a:lnTo>
                  <a:lnTo>
                    <a:pt x="215" y="49"/>
                  </a:lnTo>
                  <a:lnTo>
                    <a:pt x="233" y="41"/>
                  </a:lnTo>
                  <a:lnTo>
                    <a:pt x="251" y="32"/>
                  </a:lnTo>
                  <a:lnTo>
                    <a:pt x="269" y="25"/>
                  </a:lnTo>
                  <a:lnTo>
                    <a:pt x="289" y="19"/>
                  </a:lnTo>
                  <a:lnTo>
                    <a:pt x="308" y="13"/>
                  </a:lnTo>
                  <a:lnTo>
                    <a:pt x="328" y="9"/>
                  </a:lnTo>
                  <a:lnTo>
                    <a:pt x="348" y="5"/>
                  </a:lnTo>
                  <a:lnTo>
                    <a:pt x="368" y="3"/>
                  </a:lnTo>
                  <a:lnTo>
                    <a:pt x="389" y="2"/>
                  </a:lnTo>
                  <a:lnTo>
                    <a:pt x="410" y="0"/>
                  </a:lnTo>
                  <a:lnTo>
                    <a:pt x="429" y="0"/>
                  </a:lnTo>
                  <a:lnTo>
                    <a:pt x="451" y="2"/>
                  </a:lnTo>
                  <a:lnTo>
                    <a:pt x="471" y="3"/>
                  </a:lnTo>
                  <a:lnTo>
                    <a:pt x="491" y="5"/>
                  </a:lnTo>
                  <a:lnTo>
                    <a:pt x="511" y="9"/>
                  </a:lnTo>
                  <a:lnTo>
                    <a:pt x="531" y="13"/>
                  </a:lnTo>
                  <a:lnTo>
                    <a:pt x="550" y="19"/>
                  </a:lnTo>
                  <a:lnTo>
                    <a:pt x="570" y="25"/>
                  </a:lnTo>
                  <a:lnTo>
                    <a:pt x="588" y="32"/>
                  </a:lnTo>
                  <a:lnTo>
                    <a:pt x="606" y="41"/>
                  </a:lnTo>
                  <a:lnTo>
                    <a:pt x="624" y="49"/>
                  </a:lnTo>
                  <a:lnTo>
                    <a:pt x="641" y="59"/>
                  </a:lnTo>
                  <a:lnTo>
                    <a:pt x="658" y="71"/>
                  </a:lnTo>
                  <a:lnTo>
                    <a:pt x="674" y="83"/>
                  </a:lnTo>
                  <a:lnTo>
                    <a:pt x="689" y="94"/>
                  </a:lnTo>
                  <a:lnTo>
                    <a:pt x="705" y="107"/>
                  </a:lnTo>
                  <a:lnTo>
                    <a:pt x="718" y="120"/>
                  </a:lnTo>
                  <a:lnTo>
                    <a:pt x="732" y="135"/>
                  </a:lnTo>
                  <a:lnTo>
                    <a:pt x="745" y="149"/>
                  </a:lnTo>
                  <a:lnTo>
                    <a:pt x="757" y="165"/>
                  </a:lnTo>
                  <a:lnTo>
                    <a:pt x="768" y="181"/>
                  </a:lnTo>
                  <a:lnTo>
                    <a:pt x="778" y="198"/>
                  </a:lnTo>
                  <a:lnTo>
                    <a:pt x="788" y="215"/>
                  </a:lnTo>
                  <a:lnTo>
                    <a:pt x="798" y="233"/>
                  </a:lnTo>
                  <a:lnTo>
                    <a:pt x="806" y="250"/>
                  </a:lnTo>
                  <a:lnTo>
                    <a:pt x="813" y="269"/>
                  </a:lnTo>
                  <a:lnTo>
                    <a:pt x="820" y="288"/>
                  </a:lnTo>
                  <a:lnTo>
                    <a:pt x="826" y="308"/>
                  </a:lnTo>
                  <a:lnTo>
                    <a:pt x="830" y="328"/>
                  </a:lnTo>
                  <a:lnTo>
                    <a:pt x="833" y="347"/>
                  </a:lnTo>
                  <a:lnTo>
                    <a:pt x="836" y="368"/>
                  </a:lnTo>
                  <a:lnTo>
                    <a:pt x="837" y="389"/>
                  </a:lnTo>
                  <a:lnTo>
                    <a:pt x="837" y="410"/>
                  </a:lnTo>
                  <a:lnTo>
                    <a:pt x="837" y="400"/>
                  </a:lnTo>
                  <a:lnTo>
                    <a:pt x="837" y="420"/>
                  </a:lnTo>
                  <a:lnTo>
                    <a:pt x="836" y="442"/>
                  </a:lnTo>
                  <a:lnTo>
                    <a:pt x="833" y="462"/>
                  </a:lnTo>
                  <a:lnTo>
                    <a:pt x="830" y="483"/>
                  </a:lnTo>
                  <a:lnTo>
                    <a:pt x="826" y="503"/>
                  </a:lnTo>
                  <a:lnTo>
                    <a:pt x="820" y="521"/>
                  </a:lnTo>
                  <a:lnTo>
                    <a:pt x="813" y="540"/>
                  </a:lnTo>
                  <a:lnTo>
                    <a:pt x="806" y="559"/>
                  </a:lnTo>
                  <a:lnTo>
                    <a:pt x="798" y="578"/>
                  </a:lnTo>
                  <a:lnTo>
                    <a:pt x="788" y="595"/>
                  </a:lnTo>
                  <a:lnTo>
                    <a:pt x="778" y="612"/>
                  </a:lnTo>
                  <a:lnTo>
                    <a:pt x="768" y="628"/>
                  </a:lnTo>
                  <a:lnTo>
                    <a:pt x="757" y="644"/>
                  </a:lnTo>
                  <a:lnTo>
                    <a:pt x="745" y="660"/>
                  </a:lnTo>
                  <a:lnTo>
                    <a:pt x="732" y="675"/>
                  </a:lnTo>
                  <a:lnTo>
                    <a:pt x="718" y="689"/>
                  </a:lnTo>
                  <a:lnTo>
                    <a:pt x="705" y="703"/>
                  </a:lnTo>
                  <a:lnTo>
                    <a:pt x="689" y="716"/>
                  </a:lnTo>
                  <a:lnTo>
                    <a:pt x="674" y="728"/>
                  </a:lnTo>
                  <a:lnTo>
                    <a:pt x="658" y="740"/>
                  </a:lnTo>
                  <a:lnTo>
                    <a:pt x="641" y="750"/>
                  </a:lnTo>
                  <a:lnTo>
                    <a:pt x="624" y="760"/>
                  </a:lnTo>
                  <a:lnTo>
                    <a:pt x="606" y="768"/>
                  </a:lnTo>
                  <a:lnTo>
                    <a:pt x="588" y="777"/>
                  </a:lnTo>
                  <a:lnTo>
                    <a:pt x="570" y="784"/>
                  </a:lnTo>
                  <a:lnTo>
                    <a:pt x="550" y="790"/>
                  </a:lnTo>
                  <a:lnTo>
                    <a:pt x="531" y="796"/>
                  </a:lnTo>
                  <a:lnTo>
                    <a:pt x="511" y="800"/>
                  </a:lnTo>
                  <a:lnTo>
                    <a:pt x="491" y="805"/>
                  </a:lnTo>
                  <a:lnTo>
                    <a:pt x="471" y="807"/>
                  </a:lnTo>
                  <a:lnTo>
                    <a:pt x="451" y="809"/>
                  </a:lnTo>
                  <a:lnTo>
                    <a:pt x="429" y="809"/>
                  </a:lnTo>
                  <a:lnTo>
                    <a:pt x="410" y="809"/>
                  </a:lnTo>
                  <a:lnTo>
                    <a:pt x="389" y="809"/>
                  </a:lnTo>
                  <a:lnTo>
                    <a:pt x="368" y="807"/>
                  </a:lnTo>
                  <a:lnTo>
                    <a:pt x="348" y="805"/>
                  </a:lnTo>
                  <a:lnTo>
                    <a:pt x="328" y="800"/>
                  </a:lnTo>
                  <a:lnTo>
                    <a:pt x="308" y="796"/>
                  </a:lnTo>
                  <a:lnTo>
                    <a:pt x="289" y="790"/>
                  </a:lnTo>
                  <a:lnTo>
                    <a:pt x="269" y="784"/>
                  </a:lnTo>
                  <a:lnTo>
                    <a:pt x="251" y="777"/>
                  </a:lnTo>
                  <a:lnTo>
                    <a:pt x="233" y="768"/>
                  </a:lnTo>
                  <a:lnTo>
                    <a:pt x="215" y="760"/>
                  </a:lnTo>
                  <a:lnTo>
                    <a:pt x="198" y="750"/>
                  </a:lnTo>
                  <a:lnTo>
                    <a:pt x="181" y="740"/>
                  </a:lnTo>
                  <a:lnTo>
                    <a:pt x="165" y="728"/>
                  </a:lnTo>
                  <a:lnTo>
                    <a:pt x="150" y="716"/>
                  </a:lnTo>
                  <a:lnTo>
                    <a:pt x="134" y="703"/>
                  </a:lnTo>
                  <a:lnTo>
                    <a:pt x="120" y="689"/>
                  </a:lnTo>
                  <a:lnTo>
                    <a:pt x="107" y="675"/>
                  </a:lnTo>
                  <a:lnTo>
                    <a:pt x="94" y="660"/>
                  </a:lnTo>
                  <a:lnTo>
                    <a:pt x="82" y="644"/>
                  </a:lnTo>
                  <a:lnTo>
                    <a:pt x="71" y="628"/>
                  </a:lnTo>
                  <a:lnTo>
                    <a:pt x="61" y="612"/>
                  </a:lnTo>
                  <a:lnTo>
                    <a:pt x="51" y="595"/>
                  </a:lnTo>
                  <a:lnTo>
                    <a:pt x="41" y="578"/>
                  </a:lnTo>
                  <a:lnTo>
                    <a:pt x="33" y="559"/>
                  </a:lnTo>
                  <a:lnTo>
                    <a:pt x="26" y="540"/>
                  </a:lnTo>
                  <a:lnTo>
                    <a:pt x="19" y="521"/>
                  </a:lnTo>
                  <a:lnTo>
                    <a:pt x="13" y="503"/>
                  </a:lnTo>
                  <a:lnTo>
                    <a:pt x="9" y="483"/>
                  </a:lnTo>
                  <a:lnTo>
                    <a:pt x="6" y="462"/>
                  </a:lnTo>
                  <a:lnTo>
                    <a:pt x="3" y="442"/>
                  </a:lnTo>
                  <a:lnTo>
                    <a:pt x="2" y="420"/>
                  </a:lnTo>
                  <a:lnTo>
                    <a:pt x="0" y="4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40966" name="Freeform 6"/>
            <p:cNvSpPr>
              <a:spLocks/>
            </p:cNvSpPr>
            <p:nvPr/>
          </p:nvSpPr>
          <p:spPr bwMode="auto">
            <a:xfrm>
              <a:off x="3085" y="2848"/>
              <a:ext cx="72" cy="72"/>
            </a:xfrm>
            <a:custGeom>
              <a:avLst/>
              <a:gdLst>
                <a:gd name="T0" fmla="*/ 2 w 144"/>
                <a:gd name="T1" fmla="*/ 5 h 144"/>
                <a:gd name="T2" fmla="*/ 5 w 144"/>
                <a:gd name="T3" fmla="*/ 0 h 144"/>
                <a:gd name="T4" fmla="*/ 0 w 144"/>
                <a:gd name="T5" fmla="*/ 3 h 144"/>
                <a:gd name="T6" fmla="*/ 1 w 144"/>
                <a:gd name="T7" fmla="*/ 4 h 144"/>
                <a:gd name="T8" fmla="*/ 2 w 144"/>
                <a:gd name="T9" fmla="*/ 5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"/>
                <a:gd name="T16" fmla="*/ 0 h 144"/>
                <a:gd name="T17" fmla="*/ 144 w 144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" h="144">
                  <a:moveTo>
                    <a:pt x="57" y="144"/>
                  </a:moveTo>
                  <a:lnTo>
                    <a:pt x="144" y="0"/>
                  </a:lnTo>
                  <a:lnTo>
                    <a:pt x="0" y="86"/>
                  </a:lnTo>
                  <a:lnTo>
                    <a:pt x="29" y="115"/>
                  </a:lnTo>
                  <a:lnTo>
                    <a:pt x="57" y="144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40967" name="Freeform 7"/>
            <p:cNvSpPr>
              <a:spLocks/>
            </p:cNvSpPr>
            <p:nvPr/>
          </p:nvSpPr>
          <p:spPr bwMode="auto">
            <a:xfrm>
              <a:off x="3069" y="2811"/>
              <a:ext cx="404" cy="405"/>
            </a:xfrm>
            <a:custGeom>
              <a:avLst/>
              <a:gdLst>
                <a:gd name="T0" fmla="*/ 1 w 808"/>
                <a:gd name="T1" fmla="*/ 13 h 808"/>
                <a:gd name="T2" fmla="*/ 1 w 808"/>
                <a:gd name="T3" fmla="*/ 11 h 808"/>
                <a:gd name="T4" fmla="*/ 1 w 808"/>
                <a:gd name="T5" fmla="*/ 9 h 808"/>
                <a:gd name="T6" fmla="*/ 2 w 808"/>
                <a:gd name="T7" fmla="*/ 7 h 808"/>
                <a:gd name="T8" fmla="*/ 3 w 808"/>
                <a:gd name="T9" fmla="*/ 6 h 808"/>
                <a:gd name="T10" fmla="*/ 4 w 808"/>
                <a:gd name="T11" fmla="*/ 4 h 808"/>
                <a:gd name="T12" fmla="*/ 6 w 808"/>
                <a:gd name="T13" fmla="*/ 3 h 808"/>
                <a:gd name="T14" fmla="*/ 7 w 808"/>
                <a:gd name="T15" fmla="*/ 2 h 808"/>
                <a:gd name="T16" fmla="*/ 9 w 808"/>
                <a:gd name="T17" fmla="*/ 1 h 808"/>
                <a:gd name="T18" fmla="*/ 11 w 808"/>
                <a:gd name="T19" fmla="*/ 1 h 808"/>
                <a:gd name="T20" fmla="*/ 13 w 808"/>
                <a:gd name="T21" fmla="*/ 1 h 808"/>
                <a:gd name="T22" fmla="*/ 13 w 808"/>
                <a:gd name="T23" fmla="*/ 0 h 808"/>
                <a:gd name="T24" fmla="*/ 15 w 808"/>
                <a:gd name="T25" fmla="*/ 1 h 808"/>
                <a:gd name="T26" fmla="*/ 17 w 808"/>
                <a:gd name="T27" fmla="*/ 1 h 808"/>
                <a:gd name="T28" fmla="*/ 19 w 808"/>
                <a:gd name="T29" fmla="*/ 2 h 808"/>
                <a:gd name="T30" fmla="*/ 20 w 808"/>
                <a:gd name="T31" fmla="*/ 3 h 808"/>
                <a:gd name="T32" fmla="*/ 22 w 808"/>
                <a:gd name="T33" fmla="*/ 4 h 808"/>
                <a:gd name="T34" fmla="*/ 23 w 808"/>
                <a:gd name="T35" fmla="*/ 5 h 808"/>
                <a:gd name="T36" fmla="*/ 24 w 808"/>
                <a:gd name="T37" fmla="*/ 7 h 808"/>
                <a:gd name="T38" fmla="*/ 25 w 808"/>
                <a:gd name="T39" fmla="*/ 8 h 808"/>
                <a:gd name="T40" fmla="*/ 25 w 808"/>
                <a:gd name="T41" fmla="*/ 10 h 808"/>
                <a:gd name="T42" fmla="*/ 26 w 808"/>
                <a:gd name="T43" fmla="*/ 12 h 808"/>
                <a:gd name="T44" fmla="*/ 26 w 808"/>
                <a:gd name="T45" fmla="*/ 13 h 808"/>
                <a:gd name="T46" fmla="*/ 26 w 808"/>
                <a:gd name="T47" fmla="*/ 14 h 808"/>
                <a:gd name="T48" fmla="*/ 25 w 808"/>
                <a:gd name="T49" fmla="*/ 16 h 808"/>
                <a:gd name="T50" fmla="*/ 25 w 808"/>
                <a:gd name="T51" fmla="*/ 18 h 808"/>
                <a:gd name="T52" fmla="*/ 24 w 808"/>
                <a:gd name="T53" fmla="*/ 20 h 808"/>
                <a:gd name="T54" fmla="*/ 23 w 808"/>
                <a:gd name="T55" fmla="*/ 21 h 808"/>
                <a:gd name="T56" fmla="*/ 22 w 808"/>
                <a:gd name="T57" fmla="*/ 22 h 808"/>
                <a:gd name="T58" fmla="*/ 20 w 808"/>
                <a:gd name="T59" fmla="*/ 24 h 808"/>
                <a:gd name="T60" fmla="*/ 19 w 808"/>
                <a:gd name="T61" fmla="*/ 25 h 808"/>
                <a:gd name="T62" fmla="*/ 17 w 808"/>
                <a:gd name="T63" fmla="*/ 25 h 808"/>
                <a:gd name="T64" fmla="*/ 15 w 808"/>
                <a:gd name="T65" fmla="*/ 26 h 808"/>
                <a:gd name="T66" fmla="*/ 13 w 808"/>
                <a:gd name="T67" fmla="*/ 26 h 808"/>
                <a:gd name="T68" fmla="*/ 13 w 808"/>
                <a:gd name="T69" fmla="*/ 26 h 808"/>
                <a:gd name="T70" fmla="*/ 13 w 808"/>
                <a:gd name="T71" fmla="*/ 26 h 808"/>
                <a:gd name="T72" fmla="*/ 13 w 808"/>
                <a:gd name="T73" fmla="*/ 26 h 808"/>
                <a:gd name="T74" fmla="*/ 13 w 808"/>
                <a:gd name="T75" fmla="*/ 26 h 808"/>
                <a:gd name="T76" fmla="*/ 13 w 808"/>
                <a:gd name="T77" fmla="*/ 26 h 808"/>
                <a:gd name="T78" fmla="*/ 13 w 808"/>
                <a:gd name="T79" fmla="*/ 26 h 808"/>
                <a:gd name="T80" fmla="*/ 13 w 808"/>
                <a:gd name="T81" fmla="*/ 26 h 808"/>
                <a:gd name="T82" fmla="*/ 13 w 808"/>
                <a:gd name="T83" fmla="*/ 26 h 808"/>
                <a:gd name="T84" fmla="*/ 13 w 808"/>
                <a:gd name="T85" fmla="*/ 26 h 808"/>
                <a:gd name="T86" fmla="*/ 13 w 808"/>
                <a:gd name="T87" fmla="*/ 26 h 808"/>
                <a:gd name="T88" fmla="*/ 13 w 808"/>
                <a:gd name="T89" fmla="*/ 26 h 808"/>
                <a:gd name="T90" fmla="*/ 13 w 808"/>
                <a:gd name="T91" fmla="*/ 26 h 808"/>
                <a:gd name="T92" fmla="*/ 11 w 808"/>
                <a:gd name="T93" fmla="*/ 26 h 808"/>
                <a:gd name="T94" fmla="*/ 9 w 808"/>
                <a:gd name="T95" fmla="*/ 25 h 808"/>
                <a:gd name="T96" fmla="*/ 7 w 808"/>
                <a:gd name="T97" fmla="*/ 24 h 808"/>
                <a:gd name="T98" fmla="*/ 6 w 808"/>
                <a:gd name="T99" fmla="*/ 23 h 808"/>
                <a:gd name="T100" fmla="*/ 4 w 808"/>
                <a:gd name="T101" fmla="*/ 22 h 808"/>
                <a:gd name="T102" fmla="*/ 3 w 808"/>
                <a:gd name="T103" fmla="*/ 21 h 808"/>
                <a:gd name="T104" fmla="*/ 2 w 808"/>
                <a:gd name="T105" fmla="*/ 19 h 808"/>
                <a:gd name="T106" fmla="*/ 1 w 808"/>
                <a:gd name="T107" fmla="*/ 17 h 808"/>
                <a:gd name="T108" fmla="*/ 1 w 808"/>
                <a:gd name="T109" fmla="*/ 16 h 808"/>
                <a:gd name="T110" fmla="*/ 1 w 808"/>
                <a:gd name="T111" fmla="*/ 14 h 80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08"/>
                <a:gd name="T169" fmla="*/ 0 h 808"/>
                <a:gd name="T170" fmla="*/ 808 w 808"/>
                <a:gd name="T171" fmla="*/ 808 h 80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08" h="808">
                  <a:moveTo>
                    <a:pt x="0" y="400"/>
                  </a:moveTo>
                  <a:lnTo>
                    <a:pt x="0" y="410"/>
                  </a:lnTo>
                  <a:lnTo>
                    <a:pt x="1" y="388"/>
                  </a:lnTo>
                  <a:lnTo>
                    <a:pt x="3" y="368"/>
                  </a:lnTo>
                  <a:lnTo>
                    <a:pt x="6" y="346"/>
                  </a:lnTo>
                  <a:lnTo>
                    <a:pt x="8" y="328"/>
                  </a:lnTo>
                  <a:lnTo>
                    <a:pt x="13" y="307"/>
                  </a:lnTo>
                  <a:lnTo>
                    <a:pt x="19" y="287"/>
                  </a:lnTo>
                  <a:lnTo>
                    <a:pt x="26" y="268"/>
                  </a:lnTo>
                  <a:lnTo>
                    <a:pt x="33" y="250"/>
                  </a:lnTo>
                  <a:lnTo>
                    <a:pt x="40" y="232"/>
                  </a:lnTo>
                  <a:lnTo>
                    <a:pt x="50" y="215"/>
                  </a:lnTo>
                  <a:lnTo>
                    <a:pt x="60" y="198"/>
                  </a:lnTo>
                  <a:lnTo>
                    <a:pt x="70" y="180"/>
                  </a:lnTo>
                  <a:lnTo>
                    <a:pt x="82" y="164"/>
                  </a:lnTo>
                  <a:lnTo>
                    <a:pt x="94" y="149"/>
                  </a:lnTo>
                  <a:lnTo>
                    <a:pt x="107" y="134"/>
                  </a:lnTo>
                  <a:lnTo>
                    <a:pt x="120" y="120"/>
                  </a:lnTo>
                  <a:lnTo>
                    <a:pt x="134" y="107"/>
                  </a:lnTo>
                  <a:lnTo>
                    <a:pt x="150" y="94"/>
                  </a:lnTo>
                  <a:lnTo>
                    <a:pt x="164" y="82"/>
                  </a:lnTo>
                  <a:lnTo>
                    <a:pt x="180" y="71"/>
                  </a:lnTo>
                  <a:lnTo>
                    <a:pt x="198" y="59"/>
                  </a:lnTo>
                  <a:lnTo>
                    <a:pt x="215" y="49"/>
                  </a:lnTo>
                  <a:lnTo>
                    <a:pt x="232" y="40"/>
                  </a:lnTo>
                  <a:lnTo>
                    <a:pt x="251" y="32"/>
                  </a:lnTo>
                  <a:lnTo>
                    <a:pt x="268" y="24"/>
                  </a:lnTo>
                  <a:lnTo>
                    <a:pt x="288" y="19"/>
                  </a:lnTo>
                  <a:lnTo>
                    <a:pt x="307" y="13"/>
                  </a:lnTo>
                  <a:lnTo>
                    <a:pt x="327" y="8"/>
                  </a:lnTo>
                  <a:lnTo>
                    <a:pt x="348" y="4"/>
                  </a:lnTo>
                  <a:lnTo>
                    <a:pt x="368" y="3"/>
                  </a:lnTo>
                  <a:lnTo>
                    <a:pt x="388" y="1"/>
                  </a:lnTo>
                  <a:lnTo>
                    <a:pt x="410" y="0"/>
                  </a:lnTo>
                  <a:lnTo>
                    <a:pt x="400" y="0"/>
                  </a:lnTo>
                  <a:lnTo>
                    <a:pt x="421" y="1"/>
                  </a:lnTo>
                  <a:lnTo>
                    <a:pt x="441" y="3"/>
                  </a:lnTo>
                  <a:lnTo>
                    <a:pt x="462" y="4"/>
                  </a:lnTo>
                  <a:lnTo>
                    <a:pt x="482" y="8"/>
                  </a:lnTo>
                  <a:lnTo>
                    <a:pt x="502" y="13"/>
                  </a:lnTo>
                  <a:lnTo>
                    <a:pt x="521" y="19"/>
                  </a:lnTo>
                  <a:lnTo>
                    <a:pt x="541" y="24"/>
                  </a:lnTo>
                  <a:lnTo>
                    <a:pt x="558" y="32"/>
                  </a:lnTo>
                  <a:lnTo>
                    <a:pt x="577" y="40"/>
                  </a:lnTo>
                  <a:lnTo>
                    <a:pt x="594" y="49"/>
                  </a:lnTo>
                  <a:lnTo>
                    <a:pt x="612" y="59"/>
                  </a:lnTo>
                  <a:lnTo>
                    <a:pt x="629" y="71"/>
                  </a:lnTo>
                  <a:lnTo>
                    <a:pt x="645" y="82"/>
                  </a:lnTo>
                  <a:lnTo>
                    <a:pt x="659" y="94"/>
                  </a:lnTo>
                  <a:lnTo>
                    <a:pt x="675" y="107"/>
                  </a:lnTo>
                  <a:lnTo>
                    <a:pt x="688" y="120"/>
                  </a:lnTo>
                  <a:lnTo>
                    <a:pt x="703" y="134"/>
                  </a:lnTo>
                  <a:lnTo>
                    <a:pt x="716" y="149"/>
                  </a:lnTo>
                  <a:lnTo>
                    <a:pt x="727" y="164"/>
                  </a:lnTo>
                  <a:lnTo>
                    <a:pt x="739" y="180"/>
                  </a:lnTo>
                  <a:lnTo>
                    <a:pt x="749" y="198"/>
                  </a:lnTo>
                  <a:lnTo>
                    <a:pt x="759" y="215"/>
                  </a:lnTo>
                  <a:lnTo>
                    <a:pt x="769" y="232"/>
                  </a:lnTo>
                  <a:lnTo>
                    <a:pt x="776" y="250"/>
                  </a:lnTo>
                  <a:lnTo>
                    <a:pt x="784" y="268"/>
                  </a:lnTo>
                  <a:lnTo>
                    <a:pt x="791" y="287"/>
                  </a:lnTo>
                  <a:lnTo>
                    <a:pt x="797" y="307"/>
                  </a:lnTo>
                  <a:lnTo>
                    <a:pt x="801" y="328"/>
                  </a:lnTo>
                  <a:lnTo>
                    <a:pt x="804" y="346"/>
                  </a:lnTo>
                  <a:lnTo>
                    <a:pt x="807" y="368"/>
                  </a:lnTo>
                  <a:lnTo>
                    <a:pt x="808" y="388"/>
                  </a:lnTo>
                  <a:lnTo>
                    <a:pt x="808" y="410"/>
                  </a:lnTo>
                  <a:lnTo>
                    <a:pt x="808" y="400"/>
                  </a:lnTo>
                  <a:lnTo>
                    <a:pt x="808" y="420"/>
                  </a:lnTo>
                  <a:lnTo>
                    <a:pt x="807" y="442"/>
                  </a:lnTo>
                  <a:lnTo>
                    <a:pt x="804" y="462"/>
                  </a:lnTo>
                  <a:lnTo>
                    <a:pt x="801" y="482"/>
                  </a:lnTo>
                  <a:lnTo>
                    <a:pt x="797" y="502"/>
                  </a:lnTo>
                  <a:lnTo>
                    <a:pt x="791" y="521"/>
                  </a:lnTo>
                  <a:lnTo>
                    <a:pt x="784" y="540"/>
                  </a:lnTo>
                  <a:lnTo>
                    <a:pt x="776" y="559"/>
                  </a:lnTo>
                  <a:lnTo>
                    <a:pt x="769" y="577"/>
                  </a:lnTo>
                  <a:lnTo>
                    <a:pt x="759" y="595"/>
                  </a:lnTo>
                  <a:lnTo>
                    <a:pt x="749" y="612"/>
                  </a:lnTo>
                  <a:lnTo>
                    <a:pt x="739" y="628"/>
                  </a:lnTo>
                  <a:lnTo>
                    <a:pt x="727" y="644"/>
                  </a:lnTo>
                  <a:lnTo>
                    <a:pt x="716" y="660"/>
                  </a:lnTo>
                  <a:lnTo>
                    <a:pt x="703" y="674"/>
                  </a:lnTo>
                  <a:lnTo>
                    <a:pt x="688" y="689"/>
                  </a:lnTo>
                  <a:lnTo>
                    <a:pt x="675" y="703"/>
                  </a:lnTo>
                  <a:lnTo>
                    <a:pt x="659" y="715"/>
                  </a:lnTo>
                  <a:lnTo>
                    <a:pt x="645" y="728"/>
                  </a:lnTo>
                  <a:lnTo>
                    <a:pt x="629" y="739"/>
                  </a:lnTo>
                  <a:lnTo>
                    <a:pt x="612" y="749"/>
                  </a:lnTo>
                  <a:lnTo>
                    <a:pt x="594" y="759"/>
                  </a:lnTo>
                  <a:lnTo>
                    <a:pt x="577" y="768"/>
                  </a:lnTo>
                  <a:lnTo>
                    <a:pt x="558" y="777"/>
                  </a:lnTo>
                  <a:lnTo>
                    <a:pt x="541" y="784"/>
                  </a:lnTo>
                  <a:lnTo>
                    <a:pt x="521" y="790"/>
                  </a:lnTo>
                  <a:lnTo>
                    <a:pt x="502" y="795"/>
                  </a:lnTo>
                  <a:lnTo>
                    <a:pt x="482" y="800"/>
                  </a:lnTo>
                  <a:lnTo>
                    <a:pt x="462" y="804"/>
                  </a:lnTo>
                  <a:lnTo>
                    <a:pt x="441" y="807"/>
                  </a:lnTo>
                  <a:lnTo>
                    <a:pt x="421" y="808"/>
                  </a:lnTo>
                  <a:lnTo>
                    <a:pt x="400" y="808"/>
                  </a:lnTo>
                  <a:lnTo>
                    <a:pt x="410" y="808"/>
                  </a:lnTo>
                  <a:lnTo>
                    <a:pt x="388" y="808"/>
                  </a:lnTo>
                  <a:lnTo>
                    <a:pt x="368" y="807"/>
                  </a:lnTo>
                  <a:lnTo>
                    <a:pt x="348" y="804"/>
                  </a:lnTo>
                  <a:lnTo>
                    <a:pt x="327" y="800"/>
                  </a:lnTo>
                  <a:lnTo>
                    <a:pt x="307" y="795"/>
                  </a:lnTo>
                  <a:lnTo>
                    <a:pt x="288" y="790"/>
                  </a:lnTo>
                  <a:lnTo>
                    <a:pt x="268" y="784"/>
                  </a:lnTo>
                  <a:lnTo>
                    <a:pt x="251" y="777"/>
                  </a:lnTo>
                  <a:lnTo>
                    <a:pt x="232" y="768"/>
                  </a:lnTo>
                  <a:lnTo>
                    <a:pt x="215" y="759"/>
                  </a:lnTo>
                  <a:lnTo>
                    <a:pt x="198" y="749"/>
                  </a:lnTo>
                  <a:lnTo>
                    <a:pt x="180" y="739"/>
                  </a:lnTo>
                  <a:lnTo>
                    <a:pt x="164" y="728"/>
                  </a:lnTo>
                  <a:lnTo>
                    <a:pt x="150" y="715"/>
                  </a:lnTo>
                  <a:lnTo>
                    <a:pt x="134" y="703"/>
                  </a:lnTo>
                  <a:lnTo>
                    <a:pt x="120" y="689"/>
                  </a:lnTo>
                  <a:lnTo>
                    <a:pt x="107" y="674"/>
                  </a:lnTo>
                  <a:lnTo>
                    <a:pt x="94" y="660"/>
                  </a:lnTo>
                  <a:lnTo>
                    <a:pt x="82" y="644"/>
                  </a:lnTo>
                  <a:lnTo>
                    <a:pt x="70" y="628"/>
                  </a:lnTo>
                  <a:lnTo>
                    <a:pt x="60" y="612"/>
                  </a:lnTo>
                  <a:lnTo>
                    <a:pt x="50" y="595"/>
                  </a:lnTo>
                  <a:lnTo>
                    <a:pt x="40" y="577"/>
                  </a:lnTo>
                  <a:lnTo>
                    <a:pt x="33" y="559"/>
                  </a:lnTo>
                  <a:lnTo>
                    <a:pt x="26" y="540"/>
                  </a:lnTo>
                  <a:lnTo>
                    <a:pt x="19" y="521"/>
                  </a:lnTo>
                  <a:lnTo>
                    <a:pt x="13" y="502"/>
                  </a:lnTo>
                  <a:lnTo>
                    <a:pt x="8" y="482"/>
                  </a:lnTo>
                  <a:lnTo>
                    <a:pt x="6" y="462"/>
                  </a:lnTo>
                  <a:lnTo>
                    <a:pt x="3" y="442"/>
                  </a:lnTo>
                  <a:lnTo>
                    <a:pt x="1" y="420"/>
                  </a:lnTo>
                  <a:lnTo>
                    <a:pt x="0" y="4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40968" name="Freeform 8"/>
            <p:cNvSpPr>
              <a:spLocks/>
            </p:cNvSpPr>
            <p:nvPr/>
          </p:nvSpPr>
          <p:spPr bwMode="auto">
            <a:xfrm>
              <a:off x="2904" y="2435"/>
              <a:ext cx="716" cy="409"/>
            </a:xfrm>
            <a:custGeom>
              <a:avLst/>
              <a:gdLst>
                <a:gd name="T0" fmla="*/ 21 w 1432"/>
                <a:gd name="T1" fmla="*/ 1 h 817"/>
                <a:gd name="T2" fmla="*/ 17 w 1432"/>
                <a:gd name="T3" fmla="*/ 1 h 817"/>
                <a:gd name="T4" fmla="*/ 14 w 1432"/>
                <a:gd name="T5" fmla="*/ 1 h 817"/>
                <a:gd name="T6" fmla="*/ 11 w 1432"/>
                <a:gd name="T7" fmla="*/ 2 h 817"/>
                <a:gd name="T8" fmla="*/ 9 w 1432"/>
                <a:gd name="T9" fmla="*/ 3 h 817"/>
                <a:gd name="T10" fmla="*/ 6 w 1432"/>
                <a:gd name="T11" fmla="*/ 5 h 817"/>
                <a:gd name="T12" fmla="*/ 4 w 1432"/>
                <a:gd name="T13" fmla="*/ 6 h 817"/>
                <a:gd name="T14" fmla="*/ 3 w 1432"/>
                <a:gd name="T15" fmla="*/ 8 h 817"/>
                <a:gd name="T16" fmla="*/ 2 w 1432"/>
                <a:gd name="T17" fmla="*/ 9 h 817"/>
                <a:gd name="T18" fmla="*/ 1 w 1432"/>
                <a:gd name="T19" fmla="*/ 11 h 817"/>
                <a:gd name="T20" fmla="*/ 0 w 1432"/>
                <a:gd name="T21" fmla="*/ 13 h 817"/>
                <a:gd name="T22" fmla="*/ 1 w 1432"/>
                <a:gd name="T23" fmla="*/ 15 h 817"/>
                <a:gd name="T24" fmla="*/ 1 w 1432"/>
                <a:gd name="T25" fmla="*/ 16 h 817"/>
                <a:gd name="T26" fmla="*/ 2 w 1432"/>
                <a:gd name="T27" fmla="*/ 18 h 817"/>
                <a:gd name="T28" fmla="*/ 4 w 1432"/>
                <a:gd name="T29" fmla="*/ 20 h 817"/>
                <a:gd name="T30" fmla="*/ 6 w 1432"/>
                <a:gd name="T31" fmla="*/ 21 h 817"/>
                <a:gd name="T32" fmla="*/ 8 w 1432"/>
                <a:gd name="T33" fmla="*/ 23 h 817"/>
                <a:gd name="T34" fmla="*/ 10 w 1432"/>
                <a:gd name="T35" fmla="*/ 24 h 817"/>
                <a:gd name="T36" fmla="*/ 13 w 1432"/>
                <a:gd name="T37" fmla="*/ 25 h 817"/>
                <a:gd name="T38" fmla="*/ 16 w 1432"/>
                <a:gd name="T39" fmla="*/ 25 h 817"/>
                <a:gd name="T40" fmla="*/ 19 w 1432"/>
                <a:gd name="T41" fmla="*/ 26 h 817"/>
                <a:gd name="T42" fmla="*/ 23 w 1432"/>
                <a:gd name="T43" fmla="*/ 26 h 817"/>
                <a:gd name="T44" fmla="*/ 25 w 1432"/>
                <a:gd name="T45" fmla="*/ 26 h 817"/>
                <a:gd name="T46" fmla="*/ 28 w 1432"/>
                <a:gd name="T47" fmla="*/ 26 h 817"/>
                <a:gd name="T48" fmla="*/ 32 w 1432"/>
                <a:gd name="T49" fmla="*/ 25 h 817"/>
                <a:gd name="T50" fmla="*/ 34 w 1432"/>
                <a:gd name="T51" fmla="*/ 24 h 817"/>
                <a:gd name="T52" fmla="*/ 37 w 1432"/>
                <a:gd name="T53" fmla="*/ 23 h 817"/>
                <a:gd name="T54" fmla="*/ 39 w 1432"/>
                <a:gd name="T55" fmla="*/ 22 h 817"/>
                <a:gd name="T56" fmla="*/ 41 w 1432"/>
                <a:gd name="T57" fmla="*/ 20 h 817"/>
                <a:gd name="T58" fmla="*/ 43 w 1432"/>
                <a:gd name="T59" fmla="*/ 19 h 817"/>
                <a:gd name="T60" fmla="*/ 44 w 1432"/>
                <a:gd name="T61" fmla="*/ 17 h 817"/>
                <a:gd name="T62" fmla="*/ 45 w 1432"/>
                <a:gd name="T63" fmla="*/ 15 h 817"/>
                <a:gd name="T64" fmla="*/ 45 w 1432"/>
                <a:gd name="T65" fmla="*/ 13 h 817"/>
                <a:gd name="T66" fmla="*/ 45 w 1432"/>
                <a:gd name="T67" fmla="*/ 12 h 817"/>
                <a:gd name="T68" fmla="*/ 45 w 1432"/>
                <a:gd name="T69" fmla="*/ 10 h 817"/>
                <a:gd name="T70" fmla="*/ 44 w 1432"/>
                <a:gd name="T71" fmla="*/ 8 h 817"/>
                <a:gd name="T72" fmla="*/ 42 w 1432"/>
                <a:gd name="T73" fmla="*/ 7 h 817"/>
                <a:gd name="T74" fmla="*/ 40 w 1432"/>
                <a:gd name="T75" fmla="*/ 5 h 817"/>
                <a:gd name="T76" fmla="*/ 38 w 1432"/>
                <a:gd name="T77" fmla="*/ 4 h 817"/>
                <a:gd name="T78" fmla="*/ 35 w 1432"/>
                <a:gd name="T79" fmla="*/ 3 h 817"/>
                <a:gd name="T80" fmla="*/ 33 w 1432"/>
                <a:gd name="T81" fmla="*/ 2 h 817"/>
                <a:gd name="T82" fmla="*/ 29 w 1432"/>
                <a:gd name="T83" fmla="*/ 1 h 817"/>
                <a:gd name="T84" fmla="*/ 26 w 1432"/>
                <a:gd name="T85" fmla="*/ 1 h 817"/>
                <a:gd name="T86" fmla="*/ 23 w 1432"/>
                <a:gd name="T87" fmla="*/ 0 h 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32"/>
                <a:gd name="T133" fmla="*/ 0 h 817"/>
                <a:gd name="T134" fmla="*/ 1432 w 1432"/>
                <a:gd name="T135" fmla="*/ 817 h 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32" h="817">
                  <a:moveTo>
                    <a:pt x="716" y="0"/>
                  </a:moveTo>
                  <a:lnTo>
                    <a:pt x="680" y="0"/>
                  </a:lnTo>
                  <a:lnTo>
                    <a:pt x="643" y="1"/>
                  </a:lnTo>
                  <a:lnTo>
                    <a:pt x="607" y="4"/>
                  </a:lnTo>
                  <a:lnTo>
                    <a:pt x="573" y="7"/>
                  </a:lnTo>
                  <a:lnTo>
                    <a:pt x="538" y="11"/>
                  </a:lnTo>
                  <a:lnTo>
                    <a:pt x="503" y="17"/>
                  </a:lnTo>
                  <a:lnTo>
                    <a:pt x="470" y="24"/>
                  </a:lnTo>
                  <a:lnTo>
                    <a:pt x="437" y="31"/>
                  </a:lnTo>
                  <a:lnTo>
                    <a:pt x="405" y="39"/>
                  </a:lnTo>
                  <a:lnTo>
                    <a:pt x="375" y="49"/>
                  </a:lnTo>
                  <a:lnTo>
                    <a:pt x="345" y="59"/>
                  </a:lnTo>
                  <a:lnTo>
                    <a:pt x="316" y="69"/>
                  </a:lnTo>
                  <a:lnTo>
                    <a:pt x="288" y="80"/>
                  </a:lnTo>
                  <a:lnTo>
                    <a:pt x="261" y="92"/>
                  </a:lnTo>
                  <a:lnTo>
                    <a:pt x="235" y="105"/>
                  </a:lnTo>
                  <a:lnTo>
                    <a:pt x="210" y="119"/>
                  </a:lnTo>
                  <a:lnTo>
                    <a:pt x="186" y="132"/>
                  </a:lnTo>
                  <a:lnTo>
                    <a:pt x="164" y="148"/>
                  </a:lnTo>
                  <a:lnTo>
                    <a:pt x="143" y="163"/>
                  </a:lnTo>
                  <a:lnTo>
                    <a:pt x="122" y="179"/>
                  </a:lnTo>
                  <a:lnTo>
                    <a:pt x="104" y="196"/>
                  </a:lnTo>
                  <a:lnTo>
                    <a:pt x="86" y="213"/>
                  </a:lnTo>
                  <a:lnTo>
                    <a:pt x="70" y="231"/>
                  </a:lnTo>
                  <a:lnTo>
                    <a:pt x="56" y="249"/>
                  </a:lnTo>
                  <a:lnTo>
                    <a:pt x="44" y="267"/>
                  </a:lnTo>
                  <a:lnTo>
                    <a:pt x="33" y="287"/>
                  </a:lnTo>
                  <a:lnTo>
                    <a:pt x="23" y="306"/>
                  </a:lnTo>
                  <a:lnTo>
                    <a:pt x="16" y="326"/>
                  </a:lnTo>
                  <a:lnTo>
                    <a:pt x="8" y="346"/>
                  </a:lnTo>
                  <a:lnTo>
                    <a:pt x="4" y="366"/>
                  </a:lnTo>
                  <a:lnTo>
                    <a:pt x="1" y="386"/>
                  </a:lnTo>
                  <a:lnTo>
                    <a:pt x="0" y="408"/>
                  </a:lnTo>
                  <a:lnTo>
                    <a:pt x="1" y="428"/>
                  </a:lnTo>
                  <a:lnTo>
                    <a:pt x="4" y="450"/>
                  </a:lnTo>
                  <a:lnTo>
                    <a:pt x="8" y="470"/>
                  </a:lnTo>
                  <a:lnTo>
                    <a:pt x="16" y="490"/>
                  </a:lnTo>
                  <a:lnTo>
                    <a:pt x="23" y="511"/>
                  </a:lnTo>
                  <a:lnTo>
                    <a:pt x="33" y="529"/>
                  </a:lnTo>
                  <a:lnTo>
                    <a:pt x="44" y="548"/>
                  </a:lnTo>
                  <a:lnTo>
                    <a:pt x="56" y="567"/>
                  </a:lnTo>
                  <a:lnTo>
                    <a:pt x="70" y="586"/>
                  </a:lnTo>
                  <a:lnTo>
                    <a:pt x="86" y="603"/>
                  </a:lnTo>
                  <a:lnTo>
                    <a:pt x="104" y="620"/>
                  </a:lnTo>
                  <a:lnTo>
                    <a:pt x="122" y="636"/>
                  </a:lnTo>
                  <a:lnTo>
                    <a:pt x="143" y="652"/>
                  </a:lnTo>
                  <a:lnTo>
                    <a:pt x="164" y="668"/>
                  </a:lnTo>
                  <a:lnTo>
                    <a:pt x="186" y="683"/>
                  </a:lnTo>
                  <a:lnTo>
                    <a:pt x="210" y="697"/>
                  </a:lnTo>
                  <a:lnTo>
                    <a:pt x="235" y="711"/>
                  </a:lnTo>
                  <a:lnTo>
                    <a:pt x="261" y="724"/>
                  </a:lnTo>
                  <a:lnTo>
                    <a:pt x="288" y="736"/>
                  </a:lnTo>
                  <a:lnTo>
                    <a:pt x="316" y="747"/>
                  </a:lnTo>
                  <a:lnTo>
                    <a:pt x="345" y="758"/>
                  </a:lnTo>
                  <a:lnTo>
                    <a:pt x="375" y="768"/>
                  </a:lnTo>
                  <a:lnTo>
                    <a:pt x="405" y="776"/>
                  </a:lnTo>
                  <a:lnTo>
                    <a:pt x="437" y="785"/>
                  </a:lnTo>
                  <a:lnTo>
                    <a:pt x="470" y="792"/>
                  </a:lnTo>
                  <a:lnTo>
                    <a:pt x="503" y="799"/>
                  </a:lnTo>
                  <a:lnTo>
                    <a:pt x="538" y="804"/>
                  </a:lnTo>
                  <a:lnTo>
                    <a:pt x="573" y="810"/>
                  </a:lnTo>
                  <a:lnTo>
                    <a:pt x="607" y="812"/>
                  </a:lnTo>
                  <a:lnTo>
                    <a:pt x="643" y="815"/>
                  </a:lnTo>
                  <a:lnTo>
                    <a:pt x="680" y="817"/>
                  </a:lnTo>
                  <a:lnTo>
                    <a:pt x="716" y="817"/>
                  </a:lnTo>
                  <a:lnTo>
                    <a:pt x="753" y="817"/>
                  </a:lnTo>
                  <a:lnTo>
                    <a:pt x="789" y="815"/>
                  </a:lnTo>
                  <a:lnTo>
                    <a:pt x="825" y="812"/>
                  </a:lnTo>
                  <a:lnTo>
                    <a:pt x="860" y="810"/>
                  </a:lnTo>
                  <a:lnTo>
                    <a:pt x="895" y="804"/>
                  </a:lnTo>
                  <a:lnTo>
                    <a:pt x="929" y="799"/>
                  </a:lnTo>
                  <a:lnTo>
                    <a:pt x="962" y="792"/>
                  </a:lnTo>
                  <a:lnTo>
                    <a:pt x="996" y="785"/>
                  </a:lnTo>
                  <a:lnTo>
                    <a:pt x="1027" y="776"/>
                  </a:lnTo>
                  <a:lnTo>
                    <a:pt x="1058" y="768"/>
                  </a:lnTo>
                  <a:lnTo>
                    <a:pt x="1088" y="758"/>
                  </a:lnTo>
                  <a:lnTo>
                    <a:pt x="1117" y="747"/>
                  </a:lnTo>
                  <a:lnTo>
                    <a:pt x="1144" y="736"/>
                  </a:lnTo>
                  <a:lnTo>
                    <a:pt x="1172" y="724"/>
                  </a:lnTo>
                  <a:lnTo>
                    <a:pt x="1198" y="711"/>
                  </a:lnTo>
                  <a:lnTo>
                    <a:pt x="1222" y="697"/>
                  </a:lnTo>
                  <a:lnTo>
                    <a:pt x="1247" y="683"/>
                  </a:lnTo>
                  <a:lnTo>
                    <a:pt x="1268" y="668"/>
                  </a:lnTo>
                  <a:lnTo>
                    <a:pt x="1290" y="652"/>
                  </a:lnTo>
                  <a:lnTo>
                    <a:pt x="1310" y="636"/>
                  </a:lnTo>
                  <a:lnTo>
                    <a:pt x="1329" y="620"/>
                  </a:lnTo>
                  <a:lnTo>
                    <a:pt x="1346" y="603"/>
                  </a:lnTo>
                  <a:lnTo>
                    <a:pt x="1362" y="586"/>
                  </a:lnTo>
                  <a:lnTo>
                    <a:pt x="1377" y="567"/>
                  </a:lnTo>
                  <a:lnTo>
                    <a:pt x="1388" y="548"/>
                  </a:lnTo>
                  <a:lnTo>
                    <a:pt x="1400" y="529"/>
                  </a:lnTo>
                  <a:lnTo>
                    <a:pt x="1410" y="511"/>
                  </a:lnTo>
                  <a:lnTo>
                    <a:pt x="1417" y="490"/>
                  </a:lnTo>
                  <a:lnTo>
                    <a:pt x="1424" y="470"/>
                  </a:lnTo>
                  <a:lnTo>
                    <a:pt x="1429" y="450"/>
                  </a:lnTo>
                  <a:lnTo>
                    <a:pt x="1432" y="428"/>
                  </a:lnTo>
                  <a:lnTo>
                    <a:pt x="1432" y="408"/>
                  </a:lnTo>
                  <a:lnTo>
                    <a:pt x="1432" y="386"/>
                  </a:lnTo>
                  <a:lnTo>
                    <a:pt x="1429" y="366"/>
                  </a:lnTo>
                  <a:lnTo>
                    <a:pt x="1424" y="346"/>
                  </a:lnTo>
                  <a:lnTo>
                    <a:pt x="1417" y="326"/>
                  </a:lnTo>
                  <a:lnTo>
                    <a:pt x="1410" y="306"/>
                  </a:lnTo>
                  <a:lnTo>
                    <a:pt x="1400" y="287"/>
                  </a:lnTo>
                  <a:lnTo>
                    <a:pt x="1388" y="267"/>
                  </a:lnTo>
                  <a:lnTo>
                    <a:pt x="1377" y="249"/>
                  </a:lnTo>
                  <a:lnTo>
                    <a:pt x="1362" y="231"/>
                  </a:lnTo>
                  <a:lnTo>
                    <a:pt x="1346" y="213"/>
                  </a:lnTo>
                  <a:lnTo>
                    <a:pt x="1329" y="196"/>
                  </a:lnTo>
                  <a:lnTo>
                    <a:pt x="1310" y="179"/>
                  </a:lnTo>
                  <a:lnTo>
                    <a:pt x="1290" y="163"/>
                  </a:lnTo>
                  <a:lnTo>
                    <a:pt x="1268" y="148"/>
                  </a:lnTo>
                  <a:lnTo>
                    <a:pt x="1247" y="132"/>
                  </a:lnTo>
                  <a:lnTo>
                    <a:pt x="1222" y="119"/>
                  </a:lnTo>
                  <a:lnTo>
                    <a:pt x="1198" y="105"/>
                  </a:lnTo>
                  <a:lnTo>
                    <a:pt x="1172" y="92"/>
                  </a:lnTo>
                  <a:lnTo>
                    <a:pt x="1144" y="80"/>
                  </a:lnTo>
                  <a:lnTo>
                    <a:pt x="1117" y="69"/>
                  </a:lnTo>
                  <a:lnTo>
                    <a:pt x="1088" y="59"/>
                  </a:lnTo>
                  <a:lnTo>
                    <a:pt x="1058" y="49"/>
                  </a:lnTo>
                  <a:lnTo>
                    <a:pt x="1027" y="39"/>
                  </a:lnTo>
                  <a:lnTo>
                    <a:pt x="996" y="31"/>
                  </a:lnTo>
                  <a:lnTo>
                    <a:pt x="962" y="24"/>
                  </a:lnTo>
                  <a:lnTo>
                    <a:pt x="929" y="17"/>
                  </a:lnTo>
                  <a:lnTo>
                    <a:pt x="895" y="11"/>
                  </a:lnTo>
                  <a:lnTo>
                    <a:pt x="860" y="7"/>
                  </a:lnTo>
                  <a:lnTo>
                    <a:pt x="825" y="4"/>
                  </a:lnTo>
                  <a:lnTo>
                    <a:pt x="789" y="1"/>
                  </a:lnTo>
                  <a:lnTo>
                    <a:pt x="753" y="0"/>
                  </a:lnTo>
                  <a:lnTo>
                    <a:pt x="716" y="0"/>
                  </a:lnTo>
                </a:path>
              </a:pathLst>
            </a:custGeom>
            <a:solidFill>
              <a:schemeClr val="bg1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40969" name="Rectangle 9"/>
            <p:cNvSpPr>
              <a:spLocks noChangeArrowheads="1"/>
            </p:cNvSpPr>
            <p:nvPr/>
          </p:nvSpPr>
          <p:spPr bwMode="auto">
            <a:xfrm>
              <a:off x="3031" y="2560"/>
              <a:ext cx="11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dirty="0">
                  <a:solidFill>
                    <a:srgbClr val="000000"/>
                  </a:solidFill>
                  <a:latin typeface="Times-Roman" charset="0"/>
                </a:rPr>
                <a:t>C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40970" name="Rectangle 10"/>
            <p:cNvSpPr>
              <a:spLocks noChangeArrowheads="1"/>
            </p:cNvSpPr>
            <p:nvPr/>
          </p:nvSpPr>
          <p:spPr bwMode="auto">
            <a:xfrm>
              <a:off x="3205" y="2560"/>
              <a:ext cx="8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dirty="0">
                  <a:solidFill>
                    <a:srgbClr val="000000"/>
                  </a:solidFill>
                  <a:latin typeface="Times-Roman" charset="0"/>
                </a:rPr>
                <a:t>z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40971" name="Rectangle 11"/>
            <p:cNvSpPr>
              <a:spLocks noChangeArrowheads="1"/>
            </p:cNvSpPr>
            <p:nvPr/>
          </p:nvSpPr>
          <p:spPr bwMode="auto">
            <a:xfrm>
              <a:off x="3422" y="2560"/>
              <a:ext cx="9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dirty="0">
                  <a:solidFill>
                    <a:srgbClr val="000000"/>
                  </a:solidFill>
                  <a:latin typeface="Times-Roman" charset="0"/>
                </a:rPr>
                <a:t>1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40972" name="Rectangle 12"/>
            <p:cNvSpPr>
              <a:spLocks noChangeArrowheads="1"/>
            </p:cNvSpPr>
            <p:nvPr/>
          </p:nvSpPr>
          <p:spPr bwMode="auto">
            <a:xfrm>
              <a:off x="3306" y="2560"/>
              <a:ext cx="10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dirty="0">
                  <a:solidFill>
                    <a:srgbClr val="000000"/>
                  </a:solidFill>
                  <a:latin typeface="Times-Roman" charset="0"/>
                </a:rPr>
                <a:t>=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40973" name="Rectangle 13"/>
            <p:cNvSpPr>
              <a:spLocks noChangeArrowheads="1"/>
            </p:cNvSpPr>
            <p:nvPr/>
          </p:nvSpPr>
          <p:spPr bwMode="auto">
            <a:xfrm>
              <a:off x="3150" y="2556"/>
              <a:ext cx="57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sz="1700" dirty="0">
                  <a:solidFill>
                    <a:srgbClr val="000000"/>
                  </a:solidFill>
                  <a:latin typeface="Symbol" pitchFamily="18" charset="2"/>
                </a:rPr>
                <a:t>¤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40974" name="Freeform 14"/>
            <p:cNvSpPr>
              <a:spLocks/>
            </p:cNvSpPr>
            <p:nvPr/>
          </p:nvSpPr>
          <p:spPr bwMode="auto">
            <a:xfrm>
              <a:off x="3684" y="1208"/>
              <a:ext cx="716" cy="409"/>
            </a:xfrm>
            <a:custGeom>
              <a:avLst/>
              <a:gdLst>
                <a:gd name="T0" fmla="*/ 21 w 1432"/>
                <a:gd name="T1" fmla="*/ 1 h 817"/>
                <a:gd name="T2" fmla="*/ 17 w 1432"/>
                <a:gd name="T3" fmla="*/ 1 h 817"/>
                <a:gd name="T4" fmla="*/ 14 w 1432"/>
                <a:gd name="T5" fmla="*/ 1 h 817"/>
                <a:gd name="T6" fmla="*/ 11 w 1432"/>
                <a:gd name="T7" fmla="*/ 2 h 817"/>
                <a:gd name="T8" fmla="*/ 9 w 1432"/>
                <a:gd name="T9" fmla="*/ 3 h 817"/>
                <a:gd name="T10" fmla="*/ 6 w 1432"/>
                <a:gd name="T11" fmla="*/ 5 h 817"/>
                <a:gd name="T12" fmla="*/ 4 w 1432"/>
                <a:gd name="T13" fmla="*/ 6 h 817"/>
                <a:gd name="T14" fmla="*/ 3 w 1432"/>
                <a:gd name="T15" fmla="*/ 8 h 817"/>
                <a:gd name="T16" fmla="*/ 2 w 1432"/>
                <a:gd name="T17" fmla="*/ 9 h 817"/>
                <a:gd name="T18" fmla="*/ 1 w 1432"/>
                <a:gd name="T19" fmla="*/ 11 h 817"/>
                <a:gd name="T20" fmla="*/ 0 w 1432"/>
                <a:gd name="T21" fmla="*/ 13 h 817"/>
                <a:gd name="T22" fmla="*/ 1 w 1432"/>
                <a:gd name="T23" fmla="*/ 15 h 817"/>
                <a:gd name="T24" fmla="*/ 1 w 1432"/>
                <a:gd name="T25" fmla="*/ 16 h 817"/>
                <a:gd name="T26" fmla="*/ 2 w 1432"/>
                <a:gd name="T27" fmla="*/ 18 h 817"/>
                <a:gd name="T28" fmla="*/ 4 w 1432"/>
                <a:gd name="T29" fmla="*/ 20 h 817"/>
                <a:gd name="T30" fmla="*/ 6 w 1432"/>
                <a:gd name="T31" fmla="*/ 21 h 817"/>
                <a:gd name="T32" fmla="*/ 8 w 1432"/>
                <a:gd name="T33" fmla="*/ 23 h 817"/>
                <a:gd name="T34" fmla="*/ 10 w 1432"/>
                <a:gd name="T35" fmla="*/ 24 h 817"/>
                <a:gd name="T36" fmla="*/ 13 w 1432"/>
                <a:gd name="T37" fmla="*/ 25 h 817"/>
                <a:gd name="T38" fmla="*/ 16 w 1432"/>
                <a:gd name="T39" fmla="*/ 25 h 817"/>
                <a:gd name="T40" fmla="*/ 19 w 1432"/>
                <a:gd name="T41" fmla="*/ 26 h 817"/>
                <a:gd name="T42" fmla="*/ 23 w 1432"/>
                <a:gd name="T43" fmla="*/ 26 h 817"/>
                <a:gd name="T44" fmla="*/ 25 w 1432"/>
                <a:gd name="T45" fmla="*/ 26 h 817"/>
                <a:gd name="T46" fmla="*/ 28 w 1432"/>
                <a:gd name="T47" fmla="*/ 26 h 817"/>
                <a:gd name="T48" fmla="*/ 32 w 1432"/>
                <a:gd name="T49" fmla="*/ 25 h 817"/>
                <a:gd name="T50" fmla="*/ 34 w 1432"/>
                <a:gd name="T51" fmla="*/ 24 h 817"/>
                <a:gd name="T52" fmla="*/ 37 w 1432"/>
                <a:gd name="T53" fmla="*/ 23 h 817"/>
                <a:gd name="T54" fmla="*/ 39 w 1432"/>
                <a:gd name="T55" fmla="*/ 22 h 817"/>
                <a:gd name="T56" fmla="*/ 41 w 1432"/>
                <a:gd name="T57" fmla="*/ 20 h 817"/>
                <a:gd name="T58" fmla="*/ 43 w 1432"/>
                <a:gd name="T59" fmla="*/ 19 h 817"/>
                <a:gd name="T60" fmla="*/ 44 w 1432"/>
                <a:gd name="T61" fmla="*/ 17 h 817"/>
                <a:gd name="T62" fmla="*/ 45 w 1432"/>
                <a:gd name="T63" fmla="*/ 15 h 817"/>
                <a:gd name="T64" fmla="*/ 45 w 1432"/>
                <a:gd name="T65" fmla="*/ 13 h 817"/>
                <a:gd name="T66" fmla="*/ 45 w 1432"/>
                <a:gd name="T67" fmla="*/ 12 h 817"/>
                <a:gd name="T68" fmla="*/ 45 w 1432"/>
                <a:gd name="T69" fmla="*/ 10 h 817"/>
                <a:gd name="T70" fmla="*/ 44 w 1432"/>
                <a:gd name="T71" fmla="*/ 8 h 817"/>
                <a:gd name="T72" fmla="*/ 42 w 1432"/>
                <a:gd name="T73" fmla="*/ 7 h 817"/>
                <a:gd name="T74" fmla="*/ 40 w 1432"/>
                <a:gd name="T75" fmla="*/ 5 h 817"/>
                <a:gd name="T76" fmla="*/ 38 w 1432"/>
                <a:gd name="T77" fmla="*/ 4 h 817"/>
                <a:gd name="T78" fmla="*/ 35 w 1432"/>
                <a:gd name="T79" fmla="*/ 3 h 817"/>
                <a:gd name="T80" fmla="*/ 33 w 1432"/>
                <a:gd name="T81" fmla="*/ 2 h 817"/>
                <a:gd name="T82" fmla="*/ 29 w 1432"/>
                <a:gd name="T83" fmla="*/ 1 h 817"/>
                <a:gd name="T84" fmla="*/ 26 w 1432"/>
                <a:gd name="T85" fmla="*/ 1 h 817"/>
                <a:gd name="T86" fmla="*/ 23 w 1432"/>
                <a:gd name="T87" fmla="*/ 0 h 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32"/>
                <a:gd name="T133" fmla="*/ 0 h 817"/>
                <a:gd name="T134" fmla="*/ 1432 w 1432"/>
                <a:gd name="T135" fmla="*/ 817 h 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32" h="817">
                  <a:moveTo>
                    <a:pt x="716" y="0"/>
                  </a:moveTo>
                  <a:lnTo>
                    <a:pt x="680" y="0"/>
                  </a:lnTo>
                  <a:lnTo>
                    <a:pt x="643" y="1"/>
                  </a:lnTo>
                  <a:lnTo>
                    <a:pt x="607" y="4"/>
                  </a:lnTo>
                  <a:lnTo>
                    <a:pt x="573" y="7"/>
                  </a:lnTo>
                  <a:lnTo>
                    <a:pt x="538" y="11"/>
                  </a:lnTo>
                  <a:lnTo>
                    <a:pt x="503" y="17"/>
                  </a:lnTo>
                  <a:lnTo>
                    <a:pt x="470" y="24"/>
                  </a:lnTo>
                  <a:lnTo>
                    <a:pt x="437" y="32"/>
                  </a:lnTo>
                  <a:lnTo>
                    <a:pt x="405" y="39"/>
                  </a:lnTo>
                  <a:lnTo>
                    <a:pt x="375" y="49"/>
                  </a:lnTo>
                  <a:lnTo>
                    <a:pt x="345" y="59"/>
                  </a:lnTo>
                  <a:lnTo>
                    <a:pt x="316" y="69"/>
                  </a:lnTo>
                  <a:lnTo>
                    <a:pt x="288" y="81"/>
                  </a:lnTo>
                  <a:lnTo>
                    <a:pt x="261" y="92"/>
                  </a:lnTo>
                  <a:lnTo>
                    <a:pt x="235" y="105"/>
                  </a:lnTo>
                  <a:lnTo>
                    <a:pt x="210" y="120"/>
                  </a:lnTo>
                  <a:lnTo>
                    <a:pt x="186" y="133"/>
                  </a:lnTo>
                  <a:lnTo>
                    <a:pt x="164" y="149"/>
                  </a:lnTo>
                  <a:lnTo>
                    <a:pt x="143" y="163"/>
                  </a:lnTo>
                  <a:lnTo>
                    <a:pt x="122" y="179"/>
                  </a:lnTo>
                  <a:lnTo>
                    <a:pt x="104" y="196"/>
                  </a:lnTo>
                  <a:lnTo>
                    <a:pt x="86" y="213"/>
                  </a:lnTo>
                  <a:lnTo>
                    <a:pt x="70" y="231"/>
                  </a:lnTo>
                  <a:lnTo>
                    <a:pt x="56" y="250"/>
                  </a:lnTo>
                  <a:lnTo>
                    <a:pt x="44" y="267"/>
                  </a:lnTo>
                  <a:lnTo>
                    <a:pt x="33" y="287"/>
                  </a:lnTo>
                  <a:lnTo>
                    <a:pt x="23" y="306"/>
                  </a:lnTo>
                  <a:lnTo>
                    <a:pt x="15" y="326"/>
                  </a:lnTo>
                  <a:lnTo>
                    <a:pt x="8" y="346"/>
                  </a:lnTo>
                  <a:lnTo>
                    <a:pt x="4" y="367"/>
                  </a:lnTo>
                  <a:lnTo>
                    <a:pt x="1" y="387"/>
                  </a:lnTo>
                  <a:lnTo>
                    <a:pt x="0" y="408"/>
                  </a:lnTo>
                  <a:lnTo>
                    <a:pt x="1" y="430"/>
                  </a:lnTo>
                  <a:lnTo>
                    <a:pt x="4" y="450"/>
                  </a:lnTo>
                  <a:lnTo>
                    <a:pt x="8" y="471"/>
                  </a:lnTo>
                  <a:lnTo>
                    <a:pt x="15" y="491"/>
                  </a:lnTo>
                  <a:lnTo>
                    <a:pt x="23" y="511"/>
                  </a:lnTo>
                  <a:lnTo>
                    <a:pt x="33" y="530"/>
                  </a:lnTo>
                  <a:lnTo>
                    <a:pt x="44" y="548"/>
                  </a:lnTo>
                  <a:lnTo>
                    <a:pt x="56" y="567"/>
                  </a:lnTo>
                  <a:lnTo>
                    <a:pt x="70" y="586"/>
                  </a:lnTo>
                  <a:lnTo>
                    <a:pt x="86" y="603"/>
                  </a:lnTo>
                  <a:lnTo>
                    <a:pt x="104" y="621"/>
                  </a:lnTo>
                  <a:lnTo>
                    <a:pt x="122" y="637"/>
                  </a:lnTo>
                  <a:lnTo>
                    <a:pt x="143" y="652"/>
                  </a:lnTo>
                  <a:lnTo>
                    <a:pt x="164" y="668"/>
                  </a:lnTo>
                  <a:lnTo>
                    <a:pt x="186" y="683"/>
                  </a:lnTo>
                  <a:lnTo>
                    <a:pt x="210" y="697"/>
                  </a:lnTo>
                  <a:lnTo>
                    <a:pt x="235" y="712"/>
                  </a:lnTo>
                  <a:lnTo>
                    <a:pt x="261" y="725"/>
                  </a:lnTo>
                  <a:lnTo>
                    <a:pt x="288" y="736"/>
                  </a:lnTo>
                  <a:lnTo>
                    <a:pt x="316" y="748"/>
                  </a:lnTo>
                  <a:lnTo>
                    <a:pt x="345" y="758"/>
                  </a:lnTo>
                  <a:lnTo>
                    <a:pt x="375" y="768"/>
                  </a:lnTo>
                  <a:lnTo>
                    <a:pt x="405" y="777"/>
                  </a:lnTo>
                  <a:lnTo>
                    <a:pt x="437" y="785"/>
                  </a:lnTo>
                  <a:lnTo>
                    <a:pt x="470" y="793"/>
                  </a:lnTo>
                  <a:lnTo>
                    <a:pt x="503" y="800"/>
                  </a:lnTo>
                  <a:lnTo>
                    <a:pt x="538" y="804"/>
                  </a:lnTo>
                  <a:lnTo>
                    <a:pt x="573" y="810"/>
                  </a:lnTo>
                  <a:lnTo>
                    <a:pt x="607" y="813"/>
                  </a:lnTo>
                  <a:lnTo>
                    <a:pt x="643" y="816"/>
                  </a:lnTo>
                  <a:lnTo>
                    <a:pt x="680" y="817"/>
                  </a:lnTo>
                  <a:lnTo>
                    <a:pt x="716" y="817"/>
                  </a:lnTo>
                  <a:lnTo>
                    <a:pt x="753" y="817"/>
                  </a:lnTo>
                  <a:lnTo>
                    <a:pt x="789" y="816"/>
                  </a:lnTo>
                  <a:lnTo>
                    <a:pt x="825" y="813"/>
                  </a:lnTo>
                  <a:lnTo>
                    <a:pt x="860" y="810"/>
                  </a:lnTo>
                  <a:lnTo>
                    <a:pt x="895" y="804"/>
                  </a:lnTo>
                  <a:lnTo>
                    <a:pt x="929" y="800"/>
                  </a:lnTo>
                  <a:lnTo>
                    <a:pt x="962" y="793"/>
                  </a:lnTo>
                  <a:lnTo>
                    <a:pt x="996" y="785"/>
                  </a:lnTo>
                  <a:lnTo>
                    <a:pt x="1027" y="777"/>
                  </a:lnTo>
                  <a:lnTo>
                    <a:pt x="1058" y="768"/>
                  </a:lnTo>
                  <a:lnTo>
                    <a:pt x="1088" y="758"/>
                  </a:lnTo>
                  <a:lnTo>
                    <a:pt x="1117" y="748"/>
                  </a:lnTo>
                  <a:lnTo>
                    <a:pt x="1144" y="736"/>
                  </a:lnTo>
                  <a:lnTo>
                    <a:pt x="1172" y="725"/>
                  </a:lnTo>
                  <a:lnTo>
                    <a:pt x="1198" y="712"/>
                  </a:lnTo>
                  <a:lnTo>
                    <a:pt x="1222" y="697"/>
                  </a:lnTo>
                  <a:lnTo>
                    <a:pt x="1247" y="683"/>
                  </a:lnTo>
                  <a:lnTo>
                    <a:pt x="1268" y="668"/>
                  </a:lnTo>
                  <a:lnTo>
                    <a:pt x="1290" y="652"/>
                  </a:lnTo>
                  <a:lnTo>
                    <a:pt x="1310" y="637"/>
                  </a:lnTo>
                  <a:lnTo>
                    <a:pt x="1329" y="621"/>
                  </a:lnTo>
                  <a:lnTo>
                    <a:pt x="1346" y="603"/>
                  </a:lnTo>
                  <a:lnTo>
                    <a:pt x="1362" y="586"/>
                  </a:lnTo>
                  <a:lnTo>
                    <a:pt x="1377" y="567"/>
                  </a:lnTo>
                  <a:lnTo>
                    <a:pt x="1388" y="548"/>
                  </a:lnTo>
                  <a:lnTo>
                    <a:pt x="1400" y="530"/>
                  </a:lnTo>
                  <a:lnTo>
                    <a:pt x="1410" y="511"/>
                  </a:lnTo>
                  <a:lnTo>
                    <a:pt x="1417" y="491"/>
                  </a:lnTo>
                  <a:lnTo>
                    <a:pt x="1424" y="471"/>
                  </a:lnTo>
                  <a:lnTo>
                    <a:pt x="1429" y="450"/>
                  </a:lnTo>
                  <a:lnTo>
                    <a:pt x="1432" y="430"/>
                  </a:lnTo>
                  <a:lnTo>
                    <a:pt x="1432" y="408"/>
                  </a:lnTo>
                  <a:lnTo>
                    <a:pt x="1432" y="387"/>
                  </a:lnTo>
                  <a:lnTo>
                    <a:pt x="1429" y="367"/>
                  </a:lnTo>
                  <a:lnTo>
                    <a:pt x="1424" y="346"/>
                  </a:lnTo>
                  <a:lnTo>
                    <a:pt x="1417" y="326"/>
                  </a:lnTo>
                  <a:lnTo>
                    <a:pt x="1410" y="306"/>
                  </a:lnTo>
                  <a:lnTo>
                    <a:pt x="1400" y="287"/>
                  </a:lnTo>
                  <a:lnTo>
                    <a:pt x="1388" y="267"/>
                  </a:lnTo>
                  <a:lnTo>
                    <a:pt x="1377" y="250"/>
                  </a:lnTo>
                  <a:lnTo>
                    <a:pt x="1362" y="231"/>
                  </a:lnTo>
                  <a:lnTo>
                    <a:pt x="1346" y="213"/>
                  </a:lnTo>
                  <a:lnTo>
                    <a:pt x="1329" y="196"/>
                  </a:lnTo>
                  <a:lnTo>
                    <a:pt x="1310" y="179"/>
                  </a:lnTo>
                  <a:lnTo>
                    <a:pt x="1290" y="163"/>
                  </a:lnTo>
                  <a:lnTo>
                    <a:pt x="1268" y="149"/>
                  </a:lnTo>
                  <a:lnTo>
                    <a:pt x="1247" y="133"/>
                  </a:lnTo>
                  <a:lnTo>
                    <a:pt x="1222" y="120"/>
                  </a:lnTo>
                  <a:lnTo>
                    <a:pt x="1198" y="105"/>
                  </a:lnTo>
                  <a:lnTo>
                    <a:pt x="1172" y="92"/>
                  </a:lnTo>
                  <a:lnTo>
                    <a:pt x="1144" y="81"/>
                  </a:lnTo>
                  <a:lnTo>
                    <a:pt x="1117" y="69"/>
                  </a:lnTo>
                  <a:lnTo>
                    <a:pt x="1088" y="59"/>
                  </a:lnTo>
                  <a:lnTo>
                    <a:pt x="1058" y="49"/>
                  </a:lnTo>
                  <a:lnTo>
                    <a:pt x="1027" y="39"/>
                  </a:lnTo>
                  <a:lnTo>
                    <a:pt x="996" y="32"/>
                  </a:lnTo>
                  <a:lnTo>
                    <a:pt x="962" y="24"/>
                  </a:lnTo>
                  <a:lnTo>
                    <a:pt x="929" y="17"/>
                  </a:lnTo>
                  <a:lnTo>
                    <a:pt x="895" y="11"/>
                  </a:lnTo>
                  <a:lnTo>
                    <a:pt x="860" y="7"/>
                  </a:lnTo>
                  <a:lnTo>
                    <a:pt x="825" y="4"/>
                  </a:lnTo>
                  <a:lnTo>
                    <a:pt x="789" y="1"/>
                  </a:lnTo>
                  <a:lnTo>
                    <a:pt x="753" y="0"/>
                  </a:lnTo>
                  <a:lnTo>
                    <a:pt x="716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40975" name="Rectangle 15"/>
            <p:cNvSpPr>
              <a:spLocks noChangeArrowheads="1"/>
            </p:cNvSpPr>
            <p:nvPr/>
          </p:nvSpPr>
          <p:spPr bwMode="auto">
            <a:xfrm>
              <a:off x="2351" y="722"/>
              <a:ext cx="31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dirty="0">
                  <a:solidFill>
                    <a:srgbClr val="000000"/>
                  </a:solidFill>
                  <a:latin typeface="Times-Roman" charset="0"/>
                </a:rPr>
                <a:t>Reset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40976" name="Rectangle 16"/>
            <p:cNvSpPr>
              <a:spLocks noChangeArrowheads="1"/>
            </p:cNvSpPr>
            <p:nvPr/>
          </p:nvSpPr>
          <p:spPr bwMode="auto">
            <a:xfrm>
              <a:off x="3799" y="1333"/>
              <a:ext cx="11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dirty="0">
                  <a:solidFill>
                    <a:srgbClr val="000000"/>
                  </a:solidFill>
                  <a:latin typeface="Times-Roman" charset="0"/>
                </a:rPr>
                <a:t>B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40977" name="Rectangle 17"/>
            <p:cNvSpPr>
              <a:spLocks noChangeArrowheads="1"/>
            </p:cNvSpPr>
            <p:nvPr/>
          </p:nvSpPr>
          <p:spPr bwMode="auto">
            <a:xfrm>
              <a:off x="3972" y="1333"/>
              <a:ext cx="8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dirty="0">
                  <a:solidFill>
                    <a:srgbClr val="000000"/>
                  </a:solidFill>
                  <a:latin typeface="Times-Roman" charset="0"/>
                </a:rPr>
                <a:t>z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40978" name="Rectangle 18"/>
            <p:cNvSpPr>
              <a:spLocks noChangeArrowheads="1"/>
            </p:cNvSpPr>
            <p:nvPr/>
          </p:nvSpPr>
          <p:spPr bwMode="auto">
            <a:xfrm>
              <a:off x="4189" y="1333"/>
              <a:ext cx="9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dirty="0">
                  <a:solidFill>
                    <a:srgbClr val="000000"/>
                  </a:solidFill>
                  <a:latin typeface="Times-Roman" charset="0"/>
                </a:rPr>
                <a:t>0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40979" name="Rectangle 19"/>
            <p:cNvSpPr>
              <a:spLocks noChangeArrowheads="1"/>
            </p:cNvSpPr>
            <p:nvPr/>
          </p:nvSpPr>
          <p:spPr bwMode="auto">
            <a:xfrm>
              <a:off x="4073" y="1333"/>
              <a:ext cx="10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dirty="0">
                  <a:solidFill>
                    <a:srgbClr val="000000"/>
                  </a:solidFill>
                  <a:latin typeface="Times-Roman" charset="0"/>
                </a:rPr>
                <a:t>=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40980" name="Freeform 20"/>
            <p:cNvSpPr>
              <a:spLocks/>
            </p:cNvSpPr>
            <p:nvPr/>
          </p:nvSpPr>
          <p:spPr bwMode="auto">
            <a:xfrm>
              <a:off x="2139" y="1208"/>
              <a:ext cx="716" cy="409"/>
            </a:xfrm>
            <a:custGeom>
              <a:avLst/>
              <a:gdLst>
                <a:gd name="T0" fmla="*/ 21 w 1431"/>
                <a:gd name="T1" fmla="*/ 1 h 817"/>
                <a:gd name="T2" fmla="*/ 17 w 1431"/>
                <a:gd name="T3" fmla="*/ 1 h 817"/>
                <a:gd name="T4" fmla="*/ 14 w 1431"/>
                <a:gd name="T5" fmla="*/ 1 h 817"/>
                <a:gd name="T6" fmla="*/ 11 w 1431"/>
                <a:gd name="T7" fmla="*/ 2 h 817"/>
                <a:gd name="T8" fmla="*/ 9 w 1431"/>
                <a:gd name="T9" fmla="*/ 3 h 817"/>
                <a:gd name="T10" fmla="*/ 6 w 1431"/>
                <a:gd name="T11" fmla="*/ 5 h 817"/>
                <a:gd name="T12" fmla="*/ 4 w 1431"/>
                <a:gd name="T13" fmla="*/ 6 h 817"/>
                <a:gd name="T14" fmla="*/ 3 w 1431"/>
                <a:gd name="T15" fmla="*/ 8 h 817"/>
                <a:gd name="T16" fmla="*/ 2 w 1431"/>
                <a:gd name="T17" fmla="*/ 9 h 817"/>
                <a:gd name="T18" fmla="*/ 1 w 1431"/>
                <a:gd name="T19" fmla="*/ 11 h 817"/>
                <a:gd name="T20" fmla="*/ 0 w 1431"/>
                <a:gd name="T21" fmla="*/ 13 h 817"/>
                <a:gd name="T22" fmla="*/ 1 w 1431"/>
                <a:gd name="T23" fmla="*/ 15 h 817"/>
                <a:gd name="T24" fmla="*/ 1 w 1431"/>
                <a:gd name="T25" fmla="*/ 16 h 817"/>
                <a:gd name="T26" fmla="*/ 2 w 1431"/>
                <a:gd name="T27" fmla="*/ 18 h 817"/>
                <a:gd name="T28" fmla="*/ 4 w 1431"/>
                <a:gd name="T29" fmla="*/ 20 h 817"/>
                <a:gd name="T30" fmla="*/ 6 w 1431"/>
                <a:gd name="T31" fmla="*/ 21 h 817"/>
                <a:gd name="T32" fmla="*/ 8 w 1431"/>
                <a:gd name="T33" fmla="*/ 23 h 817"/>
                <a:gd name="T34" fmla="*/ 10 w 1431"/>
                <a:gd name="T35" fmla="*/ 24 h 817"/>
                <a:gd name="T36" fmla="*/ 13 w 1431"/>
                <a:gd name="T37" fmla="*/ 25 h 817"/>
                <a:gd name="T38" fmla="*/ 16 w 1431"/>
                <a:gd name="T39" fmla="*/ 25 h 817"/>
                <a:gd name="T40" fmla="*/ 19 w 1431"/>
                <a:gd name="T41" fmla="*/ 26 h 817"/>
                <a:gd name="T42" fmla="*/ 23 w 1431"/>
                <a:gd name="T43" fmla="*/ 26 h 817"/>
                <a:gd name="T44" fmla="*/ 25 w 1431"/>
                <a:gd name="T45" fmla="*/ 26 h 817"/>
                <a:gd name="T46" fmla="*/ 28 w 1431"/>
                <a:gd name="T47" fmla="*/ 26 h 817"/>
                <a:gd name="T48" fmla="*/ 32 w 1431"/>
                <a:gd name="T49" fmla="*/ 25 h 817"/>
                <a:gd name="T50" fmla="*/ 34 w 1431"/>
                <a:gd name="T51" fmla="*/ 24 h 817"/>
                <a:gd name="T52" fmla="*/ 37 w 1431"/>
                <a:gd name="T53" fmla="*/ 23 h 817"/>
                <a:gd name="T54" fmla="*/ 39 w 1431"/>
                <a:gd name="T55" fmla="*/ 22 h 817"/>
                <a:gd name="T56" fmla="*/ 41 w 1431"/>
                <a:gd name="T57" fmla="*/ 20 h 817"/>
                <a:gd name="T58" fmla="*/ 43 w 1431"/>
                <a:gd name="T59" fmla="*/ 19 h 817"/>
                <a:gd name="T60" fmla="*/ 44 w 1431"/>
                <a:gd name="T61" fmla="*/ 17 h 817"/>
                <a:gd name="T62" fmla="*/ 45 w 1431"/>
                <a:gd name="T63" fmla="*/ 15 h 817"/>
                <a:gd name="T64" fmla="*/ 45 w 1431"/>
                <a:gd name="T65" fmla="*/ 13 h 817"/>
                <a:gd name="T66" fmla="*/ 45 w 1431"/>
                <a:gd name="T67" fmla="*/ 12 h 817"/>
                <a:gd name="T68" fmla="*/ 45 w 1431"/>
                <a:gd name="T69" fmla="*/ 10 h 817"/>
                <a:gd name="T70" fmla="*/ 44 w 1431"/>
                <a:gd name="T71" fmla="*/ 8 h 817"/>
                <a:gd name="T72" fmla="*/ 42 w 1431"/>
                <a:gd name="T73" fmla="*/ 7 h 817"/>
                <a:gd name="T74" fmla="*/ 40 w 1431"/>
                <a:gd name="T75" fmla="*/ 5 h 817"/>
                <a:gd name="T76" fmla="*/ 38 w 1431"/>
                <a:gd name="T77" fmla="*/ 4 h 817"/>
                <a:gd name="T78" fmla="*/ 35 w 1431"/>
                <a:gd name="T79" fmla="*/ 3 h 817"/>
                <a:gd name="T80" fmla="*/ 33 w 1431"/>
                <a:gd name="T81" fmla="*/ 2 h 817"/>
                <a:gd name="T82" fmla="*/ 30 w 1431"/>
                <a:gd name="T83" fmla="*/ 1 h 817"/>
                <a:gd name="T84" fmla="*/ 26 w 1431"/>
                <a:gd name="T85" fmla="*/ 1 h 817"/>
                <a:gd name="T86" fmla="*/ 23 w 1431"/>
                <a:gd name="T87" fmla="*/ 0 h 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31"/>
                <a:gd name="T133" fmla="*/ 0 h 817"/>
                <a:gd name="T134" fmla="*/ 1431 w 1431"/>
                <a:gd name="T135" fmla="*/ 817 h 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31" h="817">
                  <a:moveTo>
                    <a:pt x="716" y="0"/>
                  </a:moveTo>
                  <a:lnTo>
                    <a:pt x="679" y="0"/>
                  </a:lnTo>
                  <a:lnTo>
                    <a:pt x="643" y="1"/>
                  </a:lnTo>
                  <a:lnTo>
                    <a:pt x="607" y="4"/>
                  </a:lnTo>
                  <a:lnTo>
                    <a:pt x="573" y="7"/>
                  </a:lnTo>
                  <a:lnTo>
                    <a:pt x="538" y="11"/>
                  </a:lnTo>
                  <a:lnTo>
                    <a:pt x="503" y="17"/>
                  </a:lnTo>
                  <a:lnTo>
                    <a:pt x="470" y="24"/>
                  </a:lnTo>
                  <a:lnTo>
                    <a:pt x="437" y="32"/>
                  </a:lnTo>
                  <a:lnTo>
                    <a:pt x="405" y="39"/>
                  </a:lnTo>
                  <a:lnTo>
                    <a:pt x="375" y="49"/>
                  </a:lnTo>
                  <a:lnTo>
                    <a:pt x="345" y="59"/>
                  </a:lnTo>
                  <a:lnTo>
                    <a:pt x="316" y="69"/>
                  </a:lnTo>
                  <a:lnTo>
                    <a:pt x="288" y="81"/>
                  </a:lnTo>
                  <a:lnTo>
                    <a:pt x="261" y="92"/>
                  </a:lnTo>
                  <a:lnTo>
                    <a:pt x="235" y="105"/>
                  </a:lnTo>
                  <a:lnTo>
                    <a:pt x="210" y="120"/>
                  </a:lnTo>
                  <a:lnTo>
                    <a:pt x="186" y="133"/>
                  </a:lnTo>
                  <a:lnTo>
                    <a:pt x="164" y="149"/>
                  </a:lnTo>
                  <a:lnTo>
                    <a:pt x="142" y="163"/>
                  </a:lnTo>
                  <a:lnTo>
                    <a:pt x="122" y="179"/>
                  </a:lnTo>
                  <a:lnTo>
                    <a:pt x="103" y="196"/>
                  </a:lnTo>
                  <a:lnTo>
                    <a:pt x="86" y="213"/>
                  </a:lnTo>
                  <a:lnTo>
                    <a:pt x="70" y="231"/>
                  </a:lnTo>
                  <a:lnTo>
                    <a:pt x="56" y="250"/>
                  </a:lnTo>
                  <a:lnTo>
                    <a:pt x="44" y="267"/>
                  </a:lnTo>
                  <a:lnTo>
                    <a:pt x="33" y="287"/>
                  </a:lnTo>
                  <a:lnTo>
                    <a:pt x="23" y="306"/>
                  </a:lnTo>
                  <a:lnTo>
                    <a:pt x="15" y="326"/>
                  </a:lnTo>
                  <a:lnTo>
                    <a:pt x="8" y="346"/>
                  </a:lnTo>
                  <a:lnTo>
                    <a:pt x="4" y="367"/>
                  </a:lnTo>
                  <a:lnTo>
                    <a:pt x="1" y="387"/>
                  </a:lnTo>
                  <a:lnTo>
                    <a:pt x="0" y="408"/>
                  </a:lnTo>
                  <a:lnTo>
                    <a:pt x="1" y="430"/>
                  </a:lnTo>
                  <a:lnTo>
                    <a:pt x="4" y="450"/>
                  </a:lnTo>
                  <a:lnTo>
                    <a:pt x="8" y="471"/>
                  </a:lnTo>
                  <a:lnTo>
                    <a:pt x="15" y="491"/>
                  </a:lnTo>
                  <a:lnTo>
                    <a:pt x="23" y="511"/>
                  </a:lnTo>
                  <a:lnTo>
                    <a:pt x="33" y="530"/>
                  </a:lnTo>
                  <a:lnTo>
                    <a:pt x="44" y="548"/>
                  </a:lnTo>
                  <a:lnTo>
                    <a:pt x="56" y="567"/>
                  </a:lnTo>
                  <a:lnTo>
                    <a:pt x="70" y="586"/>
                  </a:lnTo>
                  <a:lnTo>
                    <a:pt x="86" y="603"/>
                  </a:lnTo>
                  <a:lnTo>
                    <a:pt x="103" y="621"/>
                  </a:lnTo>
                  <a:lnTo>
                    <a:pt x="122" y="637"/>
                  </a:lnTo>
                  <a:lnTo>
                    <a:pt x="142" y="652"/>
                  </a:lnTo>
                  <a:lnTo>
                    <a:pt x="164" y="668"/>
                  </a:lnTo>
                  <a:lnTo>
                    <a:pt x="186" y="683"/>
                  </a:lnTo>
                  <a:lnTo>
                    <a:pt x="210" y="697"/>
                  </a:lnTo>
                  <a:lnTo>
                    <a:pt x="235" y="712"/>
                  </a:lnTo>
                  <a:lnTo>
                    <a:pt x="261" y="725"/>
                  </a:lnTo>
                  <a:lnTo>
                    <a:pt x="288" y="736"/>
                  </a:lnTo>
                  <a:lnTo>
                    <a:pt x="316" y="748"/>
                  </a:lnTo>
                  <a:lnTo>
                    <a:pt x="345" y="758"/>
                  </a:lnTo>
                  <a:lnTo>
                    <a:pt x="375" y="768"/>
                  </a:lnTo>
                  <a:lnTo>
                    <a:pt x="405" y="777"/>
                  </a:lnTo>
                  <a:lnTo>
                    <a:pt x="437" y="785"/>
                  </a:lnTo>
                  <a:lnTo>
                    <a:pt x="470" y="793"/>
                  </a:lnTo>
                  <a:lnTo>
                    <a:pt x="503" y="800"/>
                  </a:lnTo>
                  <a:lnTo>
                    <a:pt x="538" y="804"/>
                  </a:lnTo>
                  <a:lnTo>
                    <a:pt x="573" y="810"/>
                  </a:lnTo>
                  <a:lnTo>
                    <a:pt x="607" y="813"/>
                  </a:lnTo>
                  <a:lnTo>
                    <a:pt x="643" y="816"/>
                  </a:lnTo>
                  <a:lnTo>
                    <a:pt x="679" y="817"/>
                  </a:lnTo>
                  <a:lnTo>
                    <a:pt x="716" y="817"/>
                  </a:lnTo>
                  <a:lnTo>
                    <a:pt x="753" y="817"/>
                  </a:lnTo>
                  <a:lnTo>
                    <a:pt x="789" y="816"/>
                  </a:lnTo>
                  <a:lnTo>
                    <a:pt x="825" y="813"/>
                  </a:lnTo>
                  <a:lnTo>
                    <a:pt x="860" y="810"/>
                  </a:lnTo>
                  <a:lnTo>
                    <a:pt x="895" y="804"/>
                  </a:lnTo>
                  <a:lnTo>
                    <a:pt x="929" y="800"/>
                  </a:lnTo>
                  <a:lnTo>
                    <a:pt x="962" y="793"/>
                  </a:lnTo>
                  <a:lnTo>
                    <a:pt x="996" y="785"/>
                  </a:lnTo>
                  <a:lnTo>
                    <a:pt x="1027" y="777"/>
                  </a:lnTo>
                  <a:lnTo>
                    <a:pt x="1058" y="768"/>
                  </a:lnTo>
                  <a:lnTo>
                    <a:pt x="1088" y="758"/>
                  </a:lnTo>
                  <a:lnTo>
                    <a:pt x="1117" y="748"/>
                  </a:lnTo>
                  <a:lnTo>
                    <a:pt x="1144" y="736"/>
                  </a:lnTo>
                  <a:lnTo>
                    <a:pt x="1172" y="725"/>
                  </a:lnTo>
                  <a:lnTo>
                    <a:pt x="1198" y="712"/>
                  </a:lnTo>
                  <a:lnTo>
                    <a:pt x="1222" y="697"/>
                  </a:lnTo>
                  <a:lnTo>
                    <a:pt x="1247" y="683"/>
                  </a:lnTo>
                  <a:lnTo>
                    <a:pt x="1268" y="668"/>
                  </a:lnTo>
                  <a:lnTo>
                    <a:pt x="1290" y="652"/>
                  </a:lnTo>
                  <a:lnTo>
                    <a:pt x="1310" y="637"/>
                  </a:lnTo>
                  <a:lnTo>
                    <a:pt x="1329" y="621"/>
                  </a:lnTo>
                  <a:lnTo>
                    <a:pt x="1346" y="603"/>
                  </a:lnTo>
                  <a:lnTo>
                    <a:pt x="1362" y="586"/>
                  </a:lnTo>
                  <a:lnTo>
                    <a:pt x="1377" y="567"/>
                  </a:lnTo>
                  <a:lnTo>
                    <a:pt x="1388" y="548"/>
                  </a:lnTo>
                  <a:lnTo>
                    <a:pt x="1400" y="530"/>
                  </a:lnTo>
                  <a:lnTo>
                    <a:pt x="1410" y="511"/>
                  </a:lnTo>
                  <a:lnTo>
                    <a:pt x="1417" y="491"/>
                  </a:lnTo>
                  <a:lnTo>
                    <a:pt x="1424" y="471"/>
                  </a:lnTo>
                  <a:lnTo>
                    <a:pt x="1429" y="450"/>
                  </a:lnTo>
                  <a:lnTo>
                    <a:pt x="1431" y="430"/>
                  </a:lnTo>
                  <a:lnTo>
                    <a:pt x="1431" y="408"/>
                  </a:lnTo>
                  <a:lnTo>
                    <a:pt x="1431" y="387"/>
                  </a:lnTo>
                  <a:lnTo>
                    <a:pt x="1429" y="367"/>
                  </a:lnTo>
                  <a:lnTo>
                    <a:pt x="1424" y="346"/>
                  </a:lnTo>
                  <a:lnTo>
                    <a:pt x="1417" y="326"/>
                  </a:lnTo>
                  <a:lnTo>
                    <a:pt x="1410" y="306"/>
                  </a:lnTo>
                  <a:lnTo>
                    <a:pt x="1400" y="287"/>
                  </a:lnTo>
                  <a:lnTo>
                    <a:pt x="1388" y="267"/>
                  </a:lnTo>
                  <a:lnTo>
                    <a:pt x="1377" y="250"/>
                  </a:lnTo>
                  <a:lnTo>
                    <a:pt x="1362" y="231"/>
                  </a:lnTo>
                  <a:lnTo>
                    <a:pt x="1346" y="213"/>
                  </a:lnTo>
                  <a:lnTo>
                    <a:pt x="1329" y="196"/>
                  </a:lnTo>
                  <a:lnTo>
                    <a:pt x="1310" y="179"/>
                  </a:lnTo>
                  <a:lnTo>
                    <a:pt x="1290" y="163"/>
                  </a:lnTo>
                  <a:lnTo>
                    <a:pt x="1268" y="149"/>
                  </a:lnTo>
                  <a:lnTo>
                    <a:pt x="1247" y="133"/>
                  </a:lnTo>
                  <a:lnTo>
                    <a:pt x="1222" y="120"/>
                  </a:lnTo>
                  <a:lnTo>
                    <a:pt x="1198" y="105"/>
                  </a:lnTo>
                  <a:lnTo>
                    <a:pt x="1172" y="92"/>
                  </a:lnTo>
                  <a:lnTo>
                    <a:pt x="1144" y="81"/>
                  </a:lnTo>
                  <a:lnTo>
                    <a:pt x="1117" y="69"/>
                  </a:lnTo>
                  <a:lnTo>
                    <a:pt x="1088" y="59"/>
                  </a:lnTo>
                  <a:lnTo>
                    <a:pt x="1058" y="49"/>
                  </a:lnTo>
                  <a:lnTo>
                    <a:pt x="1027" y="39"/>
                  </a:lnTo>
                  <a:lnTo>
                    <a:pt x="996" y="32"/>
                  </a:lnTo>
                  <a:lnTo>
                    <a:pt x="962" y="24"/>
                  </a:lnTo>
                  <a:lnTo>
                    <a:pt x="929" y="17"/>
                  </a:lnTo>
                  <a:lnTo>
                    <a:pt x="895" y="11"/>
                  </a:lnTo>
                  <a:lnTo>
                    <a:pt x="860" y="7"/>
                  </a:lnTo>
                  <a:lnTo>
                    <a:pt x="825" y="4"/>
                  </a:lnTo>
                  <a:lnTo>
                    <a:pt x="789" y="1"/>
                  </a:lnTo>
                  <a:lnTo>
                    <a:pt x="753" y="0"/>
                  </a:lnTo>
                  <a:lnTo>
                    <a:pt x="716" y="0"/>
                  </a:lnTo>
                </a:path>
              </a:pathLst>
            </a:custGeom>
            <a:solidFill>
              <a:schemeClr val="bg1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40981" name="Rectangle 21"/>
            <p:cNvSpPr>
              <a:spLocks noChangeArrowheads="1"/>
            </p:cNvSpPr>
            <p:nvPr/>
          </p:nvSpPr>
          <p:spPr bwMode="auto">
            <a:xfrm>
              <a:off x="3918" y="1329"/>
              <a:ext cx="57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sz="1700" dirty="0">
                  <a:solidFill>
                    <a:srgbClr val="000000"/>
                  </a:solidFill>
                  <a:latin typeface="Symbol" pitchFamily="18" charset="2"/>
                </a:rPr>
                <a:t>¤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40982" name="Rectangle 22"/>
            <p:cNvSpPr>
              <a:spLocks noChangeArrowheads="1"/>
            </p:cNvSpPr>
            <p:nvPr/>
          </p:nvSpPr>
          <p:spPr bwMode="auto">
            <a:xfrm>
              <a:off x="2277" y="1333"/>
              <a:ext cx="12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dirty="0">
                  <a:solidFill>
                    <a:srgbClr val="000000"/>
                  </a:solidFill>
                  <a:latin typeface="Times-Roman" charset="0"/>
                </a:rPr>
                <a:t>A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40983" name="Rectangle 23"/>
            <p:cNvSpPr>
              <a:spLocks noChangeArrowheads="1"/>
            </p:cNvSpPr>
            <p:nvPr/>
          </p:nvSpPr>
          <p:spPr bwMode="auto">
            <a:xfrm>
              <a:off x="2458" y="1333"/>
              <a:ext cx="8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dirty="0">
                  <a:solidFill>
                    <a:srgbClr val="000000"/>
                  </a:solidFill>
                  <a:latin typeface="Times-Roman" charset="0"/>
                </a:rPr>
                <a:t>z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40984" name="Rectangle 24"/>
            <p:cNvSpPr>
              <a:spLocks noChangeArrowheads="1"/>
            </p:cNvSpPr>
            <p:nvPr/>
          </p:nvSpPr>
          <p:spPr bwMode="auto">
            <a:xfrm>
              <a:off x="2675" y="1333"/>
              <a:ext cx="9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dirty="0">
                  <a:solidFill>
                    <a:srgbClr val="000000"/>
                  </a:solidFill>
                  <a:latin typeface="Times-Roman" charset="0"/>
                </a:rPr>
                <a:t>0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40985" name="Rectangle 25"/>
            <p:cNvSpPr>
              <a:spLocks noChangeArrowheads="1"/>
            </p:cNvSpPr>
            <p:nvPr/>
          </p:nvSpPr>
          <p:spPr bwMode="auto">
            <a:xfrm>
              <a:off x="2559" y="1333"/>
              <a:ext cx="10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dirty="0">
                  <a:solidFill>
                    <a:srgbClr val="000000"/>
                  </a:solidFill>
                  <a:latin typeface="Times-Roman" charset="0"/>
                </a:rPr>
                <a:t>=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40986" name="Freeform 26"/>
            <p:cNvSpPr>
              <a:spLocks/>
            </p:cNvSpPr>
            <p:nvPr/>
          </p:nvSpPr>
          <p:spPr bwMode="auto">
            <a:xfrm>
              <a:off x="2867" y="1469"/>
              <a:ext cx="86" cy="43"/>
            </a:xfrm>
            <a:custGeom>
              <a:avLst/>
              <a:gdLst>
                <a:gd name="T0" fmla="*/ 5 w 173"/>
                <a:gd name="T1" fmla="*/ 0 h 87"/>
                <a:gd name="T2" fmla="*/ 0 w 173"/>
                <a:gd name="T3" fmla="*/ 0 h 87"/>
                <a:gd name="T4" fmla="*/ 4 w 173"/>
                <a:gd name="T5" fmla="*/ 2 h 87"/>
                <a:gd name="T6" fmla="*/ 4 w 173"/>
                <a:gd name="T7" fmla="*/ 1 h 87"/>
                <a:gd name="T8" fmla="*/ 5 w 173"/>
                <a:gd name="T9" fmla="*/ 0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"/>
                <a:gd name="T16" fmla="*/ 0 h 87"/>
                <a:gd name="T17" fmla="*/ 173 w 17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" h="87">
                  <a:moveTo>
                    <a:pt x="173" y="29"/>
                  </a:moveTo>
                  <a:lnTo>
                    <a:pt x="0" y="0"/>
                  </a:lnTo>
                  <a:lnTo>
                    <a:pt x="144" y="87"/>
                  </a:lnTo>
                  <a:lnTo>
                    <a:pt x="144" y="58"/>
                  </a:lnTo>
                  <a:lnTo>
                    <a:pt x="173" y="29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40987" name="Freeform 27"/>
            <p:cNvSpPr>
              <a:spLocks/>
            </p:cNvSpPr>
            <p:nvPr/>
          </p:nvSpPr>
          <p:spPr bwMode="auto">
            <a:xfrm>
              <a:off x="2947" y="1502"/>
              <a:ext cx="312" cy="38"/>
            </a:xfrm>
            <a:custGeom>
              <a:avLst/>
              <a:gdLst>
                <a:gd name="T0" fmla="*/ 0 w 625"/>
                <a:gd name="T1" fmla="*/ 1 h 75"/>
                <a:gd name="T2" fmla="*/ 0 w 625"/>
                <a:gd name="T3" fmla="*/ 1 h 75"/>
                <a:gd name="T4" fmla="*/ 0 w 625"/>
                <a:gd name="T5" fmla="*/ 1 h 75"/>
                <a:gd name="T6" fmla="*/ 0 w 625"/>
                <a:gd name="T7" fmla="*/ 1 h 75"/>
                <a:gd name="T8" fmla="*/ 1 w 625"/>
                <a:gd name="T9" fmla="*/ 1 h 75"/>
                <a:gd name="T10" fmla="*/ 1 w 625"/>
                <a:gd name="T11" fmla="*/ 1 h 75"/>
                <a:gd name="T12" fmla="*/ 1 w 625"/>
                <a:gd name="T13" fmla="*/ 1 h 75"/>
                <a:gd name="T14" fmla="*/ 1 w 625"/>
                <a:gd name="T15" fmla="*/ 1 h 75"/>
                <a:gd name="T16" fmla="*/ 2 w 625"/>
                <a:gd name="T17" fmla="*/ 1 h 75"/>
                <a:gd name="T18" fmla="*/ 2 w 625"/>
                <a:gd name="T19" fmla="*/ 1 h 75"/>
                <a:gd name="T20" fmla="*/ 2 w 625"/>
                <a:gd name="T21" fmla="*/ 1 h 75"/>
                <a:gd name="T22" fmla="*/ 2 w 625"/>
                <a:gd name="T23" fmla="*/ 1 h 75"/>
                <a:gd name="T24" fmla="*/ 3 w 625"/>
                <a:gd name="T25" fmla="*/ 1 h 75"/>
                <a:gd name="T26" fmla="*/ 3 w 625"/>
                <a:gd name="T27" fmla="*/ 1 h 75"/>
                <a:gd name="T28" fmla="*/ 3 w 625"/>
                <a:gd name="T29" fmla="*/ 1 h 75"/>
                <a:gd name="T30" fmla="*/ 4 w 625"/>
                <a:gd name="T31" fmla="*/ 1 h 75"/>
                <a:gd name="T32" fmla="*/ 4 w 625"/>
                <a:gd name="T33" fmla="*/ 1 h 75"/>
                <a:gd name="T34" fmla="*/ 4 w 625"/>
                <a:gd name="T35" fmla="*/ 2 h 75"/>
                <a:gd name="T36" fmla="*/ 5 w 625"/>
                <a:gd name="T37" fmla="*/ 2 h 75"/>
                <a:gd name="T38" fmla="*/ 6 w 625"/>
                <a:gd name="T39" fmla="*/ 2 h 75"/>
                <a:gd name="T40" fmla="*/ 6 w 625"/>
                <a:gd name="T41" fmla="*/ 2 h 75"/>
                <a:gd name="T42" fmla="*/ 6 w 625"/>
                <a:gd name="T43" fmla="*/ 2 h 75"/>
                <a:gd name="T44" fmla="*/ 7 w 625"/>
                <a:gd name="T45" fmla="*/ 2 h 75"/>
                <a:gd name="T46" fmla="*/ 7 w 625"/>
                <a:gd name="T47" fmla="*/ 2 h 75"/>
                <a:gd name="T48" fmla="*/ 8 w 625"/>
                <a:gd name="T49" fmla="*/ 2 h 75"/>
                <a:gd name="T50" fmla="*/ 8 w 625"/>
                <a:gd name="T51" fmla="*/ 2 h 75"/>
                <a:gd name="T52" fmla="*/ 8 w 625"/>
                <a:gd name="T53" fmla="*/ 2 h 75"/>
                <a:gd name="T54" fmla="*/ 9 w 625"/>
                <a:gd name="T55" fmla="*/ 2 h 75"/>
                <a:gd name="T56" fmla="*/ 9 w 625"/>
                <a:gd name="T57" fmla="*/ 2 h 75"/>
                <a:gd name="T58" fmla="*/ 10 w 625"/>
                <a:gd name="T59" fmla="*/ 2 h 75"/>
                <a:gd name="T60" fmla="*/ 10 w 625"/>
                <a:gd name="T61" fmla="*/ 2 h 75"/>
                <a:gd name="T62" fmla="*/ 11 w 625"/>
                <a:gd name="T63" fmla="*/ 2 h 75"/>
                <a:gd name="T64" fmla="*/ 12 w 625"/>
                <a:gd name="T65" fmla="*/ 3 h 75"/>
                <a:gd name="T66" fmla="*/ 12 w 625"/>
                <a:gd name="T67" fmla="*/ 3 h 75"/>
                <a:gd name="T68" fmla="*/ 13 w 625"/>
                <a:gd name="T69" fmla="*/ 3 h 75"/>
                <a:gd name="T70" fmla="*/ 14 w 625"/>
                <a:gd name="T71" fmla="*/ 3 h 75"/>
                <a:gd name="T72" fmla="*/ 14 w 625"/>
                <a:gd name="T73" fmla="*/ 3 h 75"/>
                <a:gd name="T74" fmla="*/ 15 w 625"/>
                <a:gd name="T75" fmla="*/ 3 h 75"/>
                <a:gd name="T76" fmla="*/ 15 w 625"/>
                <a:gd name="T77" fmla="*/ 3 h 75"/>
                <a:gd name="T78" fmla="*/ 15 w 625"/>
                <a:gd name="T79" fmla="*/ 3 h 75"/>
                <a:gd name="T80" fmla="*/ 16 w 625"/>
                <a:gd name="T81" fmla="*/ 3 h 75"/>
                <a:gd name="T82" fmla="*/ 16 w 625"/>
                <a:gd name="T83" fmla="*/ 3 h 75"/>
                <a:gd name="T84" fmla="*/ 16 w 625"/>
                <a:gd name="T85" fmla="*/ 3 h 75"/>
                <a:gd name="T86" fmla="*/ 17 w 625"/>
                <a:gd name="T87" fmla="*/ 3 h 75"/>
                <a:gd name="T88" fmla="*/ 17 w 625"/>
                <a:gd name="T89" fmla="*/ 3 h 75"/>
                <a:gd name="T90" fmla="*/ 17 w 625"/>
                <a:gd name="T91" fmla="*/ 3 h 75"/>
                <a:gd name="T92" fmla="*/ 18 w 625"/>
                <a:gd name="T93" fmla="*/ 3 h 75"/>
                <a:gd name="T94" fmla="*/ 18 w 625"/>
                <a:gd name="T95" fmla="*/ 3 h 75"/>
                <a:gd name="T96" fmla="*/ 19 w 625"/>
                <a:gd name="T97" fmla="*/ 3 h 7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25"/>
                <a:gd name="T148" fmla="*/ 0 h 75"/>
                <a:gd name="T149" fmla="*/ 625 w 625"/>
                <a:gd name="T150" fmla="*/ 75 h 7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25" h="75">
                  <a:moveTo>
                    <a:pt x="0" y="0"/>
                  </a:moveTo>
                  <a:lnTo>
                    <a:pt x="4" y="1"/>
                  </a:lnTo>
                  <a:lnTo>
                    <a:pt x="8" y="3"/>
                  </a:lnTo>
                  <a:lnTo>
                    <a:pt x="13" y="4"/>
                  </a:lnTo>
                  <a:lnTo>
                    <a:pt x="17" y="6"/>
                  </a:lnTo>
                  <a:lnTo>
                    <a:pt x="21" y="7"/>
                  </a:lnTo>
                  <a:lnTo>
                    <a:pt x="24" y="9"/>
                  </a:lnTo>
                  <a:lnTo>
                    <a:pt x="29" y="10"/>
                  </a:lnTo>
                  <a:lnTo>
                    <a:pt x="33" y="10"/>
                  </a:lnTo>
                  <a:lnTo>
                    <a:pt x="36" y="11"/>
                  </a:lnTo>
                  <a:lnTo>
                    <a:pt x="40" y="13"/>
                  </a:lnTo>
                  <a:lnTo>
                    <a:pt x="45" y="14"/>
                  </a:lnTo>
                  <a:lnTo>
                    <a:pt x="47" y="14"/>
                  </a:lnTo>
                  <a:lnTo>
                    <a:pt x="52" y="16"/>
                  </a:lnTo>
                  <a:lnTo>
                    <a:pt x="56" y="16"/>
                  </a:lnTo>
                  <a:lnTo>
                    <a:pt x="59" y="17"/>
                  </a:lnTo>
                  <a:lnTo>
                    <a:pt x="63" y="19"/>
                  </a:lnTo>
                  <a:lnTo>
                    <a:pt x="68" y="19"/>
                  </a:lnTo>
                  <a:lnTo>
                    <a:pt x="71" y="20"/>
                  </a:lnTo>
                  <a:lnTo>
                    <a:pt x="75" y="20"/>
                  </a:lnTo>
                  <a:lnTo>
                    <a:pt x="79" y="22"/>
                  </a:lnTo>
                  <a:lnTo>
                    <a:pt x="84" y="22"/>
                  </a:lnTo>
                  <a:lnTo>
                    <a:pt x="88" y="23"/>
                  </a:lnTo>
                  <a:lnTo>
                    <a:pt x="92" y="23"/>
                  </a:lnTo>
                  <a:lnTo>
                    <a:pt x="97" y="24"/>
                  </a:lnTo>
                  <a:lnTo>
                    <a:pt x="101" y="26"/>
                  </a:lnTo>
                  <a:lnTo>
                    <a:pt x="105" y="26"/>
                  </a:lnTo>
                  <a:lnTo>
                    <a:pt x="111" y="27"/>
                  </a:lnTo>
                  <a:lnTo>
                    <a:pt x="115" y="27"/>
                  </a:lnTo>
                  <a:lnTo>
                    <a:pt x="121" y="29"/>
                  </a:lnTo>
                  <a:lnTo>
                    <a:pt x="125" y="30"/>
                  </a:lnTo>
                  <a:lnTo>
                    <a:pt x="131" y="30"/>
                  </a:lnTo>
                  <a:lnTo>
                    <a:pt x="137" y="32"/>
                  </a:lnTo>
                  <a:lnTo>
                    <a:pt x="147" y="35"/>
                  </a:lnTo>
                  <a:lnTo>
                    <a:pt x="157" y="36"/>
                  </a:lnTo>
                  <a:lnTo>
                    <a:pt x="167" y="37"/>
                  </a:lnTo>
                  <a:lnTo>
                    <a:pt x="176" y="39"/>
                  </a:lnTo>
                  <a:lnTo>
                    <a:pt x="185" y="40"/>
                  </a:lnTo>
                  <a:lnTo>
                    <a:pt x="192" y="42"/>
                  </a:lnTo>
                  <a:lnTo>
                    <a:pt x="199" y="43"/>
                  </a:lnTo>
                  <a:lnTo>
                    <a:pt x="206" y="45"/>
                  </a:lnTo>
                  <a:lnTo>
                    <a:pt x="213" y="46"/>
                  </a:lnTo>
                  <a:lnTo>
                    <a:pt x="219" y="48"/>
                  </a:lnTo>
                  <a:lnTo>
                    <a:pt x="226" y="48"/>
                  </a:lnTo>
                  <a:lnTo>
                    <a:pt x="232" y="49"/>
                  </a:lnTo>
                  <a:lnTo>
                    <a:pt x="238" y="50"/>
                  </a:lnTo>
                  <a:lnTo>
                    <a:pt x="244" y="50"/>
                  </a:lnTo>
                  <a:lnTo>
                    <a:pt x="250" y="52"/>
                  </a:lnTo>
                  <a:lnTo>
                    <a:pt x="257" y="52"/>
                  </a:lnTo>
                  <a:lnTo>
                    <a:pt x="263" y="53"/>
                  </a:lnTo>
                  <a:lnTo>
                    <a:pt x="268" y="53"/>
                  </a:lnTo>
                  <a:lnTo>
                    <a:pt x="274" y="55"/>
                  </a:lnTo>
                  <a:lnTo>
                    <a:pt x="281" y="55"/>
                  </a:lnTo>
                  <a:lnTo>
                    <a:pt x="289" y="56"/>
                  </a:lnTo>
                  <a:lnTo>
                    <a:pt x="294" y="56"/>
                  </a:lnTo>
                  <a:lnTo>
                    <a:pt x="303" y="58"/>
                  </a:lnTo>
                  <a:lnTo>
                    <a:pt x="310" y="58"/>
                  </a:lnTo>
                  <a:lnTo>
                    <a:pt x="319" y="59"/>
                  </a:lnTo>
                  <a:lnTo>
                    <a:pt x="327" y="59"/>
                  </a:lnTo>
                  <a:lnTo>
                    <a:pt x="336" y="61"/>
                  </a:lnTo>
                  <a:lnTo>
                    <a:pt x="346" y="61"/>
                  </a:lnTo>
                  <a:lnTo>
                    <a:pt x="356" y="62"/>
                  </a:lnTo>
                  <a:lnTo>
                    <a:pt x="368" y="62"/>
                  </a:lnTo>
                  <a:lnTo>
                    <a:pt x="379" y="63"/>
                  </a:lnTo>
                  <a:lnTo>
                    <a:pt x="392" y="65"/>
                  </a:lnTo>
                  <a:lnTo>
                    <a:pt x="405" y="65"/>
                  </a:lnTo>
                  <a:lnTo>
                    <a:pt x="417" y="66"/>
                  </a:lnTo>
                  <a:lnTo>
                    <a:pt x="429" y="68"/>
                  </a:lnTo>
                  <a:lnTo>
                    <a:pt x="439" y="68"/>
                  </a:lnTo>
                  <a:lnTo>
                    <a:pt x="449" y="69"/>
                  </a:lnTo>
                  <a:lnTo>
                    <a:pt x="457" y="69"/>
                  </a:lnTo>
                  <a:lnTo>
                    <a:pt x="466" y="71"/>
                  </a:lnTo>
                  <a:lnTo>
                    <a:pt x="475" y="71"/>
                  </a:lnTo>
                  <a:lnTo>
                    <a:pt x="482" y="71"/>
                  </a:lnTo>
                  <a:lnTo>
                    <a:pt x="489" y="72"/>
                  </a:lnTo>
                  <a:lnTo>
                    <a:pt x="496" y="72"/>
                  </a:lnTo>
                  <a:lnTo>
                    <a:pt x="504" y="72"/>
                  </a:lnTo>
                  <a:lnTo>
                    <a:pt x="509" y="74"/>
                  </a:lnTo>
                  <a:lnTo>
                    <a:pt x="515" y="74"/>
                  </a:lnTo>
                  <a:lnTo>
                    <a:pt x="521" y="74"/>
                  </a:lnTo>
                  <a:lnTo>
                    <a:pt x="527" y="74"/>
                  </a:lnTo>
                  <a:lnTo>
                    <a:pt x="531" y="74"/>
                  </a:lnTo>
                  <a:lnTo>
                    <a:pt x="537" y="75"/>
                  </a:lnTo>
                  <a:lnTo>
                    <a:pt x="543" y="75"/>
                  </a:lnTo>
                  <a:lnTo>
                    <a:pt x="547" y="75"/>
                  </a:lnTo>
                  <a:lnTo>
                    <a:pt x="553" y="75"/>
                  </a:lnTo>
                  <a:lnTo>
                    <a:pt x="558" y="75"/>
                  </a:lnTo>
                  <a:lnTo>
                    <a:pt x="563" y="75"/>
                  </a:lnTo>
                  <a:lnTo>
                    <a:pt x="569" y="75"/>
                  </a:lnTo>
                  <a:lnTo>
                    <a:pt x="574" y="75"/>
                  </a:lnTo>
                  <a:lnTo>
                    <a:pt x="582" y="75"/>
                  </a:lnTo>
                  <a:lnTo>
                    <a:pt x="587" y="75"/>
                  </a:lnTo>
                  <a:lnTo>
                    <a:pt x="595" y="75"/>
                  </a:lnTo>
                  <a:lnTo>
                    <a:pt x="602" y="75"/>
                  </a:lnTo>
                  <a:lnTo>
                    <a:pt x="609" y="75"/>
                  </a:lnTo>
                  <a:lnTo>
                    <a:pt x="616" y="75"/>
                  </a:lnTo>
                  <a:lnTo>
                    <a:pt x="625" y="75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40988" name="Freeform 28"/>
            <p:cNvSpPr>
              <a:spLocks/>
            </p:cNvSpPr>
            <p:nvPr/>
          </p:nvSpPr>
          <p:spPr bwMode="auto">
            <a:xfrm>
              <a:off x="3249" y="1464"/>
              <a:ext cx="443" cy="76"/>
            </a:xfrm>
            <a:custGeom>
              <a:avLst/>
              <a:gdLst>
                <a:gd name="T0" fmla="*/ 33 w 845"/>
                <a:gd name="T1" fmla="*/ 1 h 152"/>
                <a:gd name="T2" fmla="*/ 31 w 845"/>
                <a:gd name="T3" fmla="*/ 1 h 152"/>
                <a:gd name="T4" fmla="*/ 30 w 845"/>
                <a:gd name="T5" fmla="*/ 2 h 152"/>
                <a:gd name="T6" fmla="*/ 29 w 845"/>
                <a:gd name="T7" fmla="*/ 2 h 152"/>
                <a:gd name="T8" fmla="*/ 27 w 845"/>
                <a:gd name="T9" fmla="*/ 2 h 152"/>
                <a:gd name="T10" fmla="*/ 27 w 845"/>
                <a:gd name="T11" fmla="*/ 2 h 152"/>
                <a:gd name="T12" fmla="*/ 26 w 845"/>
                <a:gd name="T13" fmla="*/ 3 h 152"/>
                <a:gd name="T14" fmla="*/ 25 w 845"/>
                <a:gd name="T15" fmla="*/ 3 h 152"/>
                <a:gd name="T16" fmla="*/ 25 w 845"/>
                <a:gd name="T17" fmla="*/ 3 h 152"/>
                <a:gd name="T18" fmla="*/ 24 w 845"/>
                <a:gd name="T19" fmla="*/ 3 h 152"/>
                <a:gd name="T20" fmla="*/ 23 w 845"/>
                <a:gd name="T21" fmla="*/ 3 h 152"/>
                <a:gd name="T22" fmla="*/ 23 w 845"/>
                <a:gd name="T23" fmla="*/ 3 h 152"/>
                <a:gd name="T24" fmla="*/ 22 w 845"/>
                <a:gd name="T25" fmla="*/ 3 h 152"/>
                <a:gd name="T26" fmla="*/ 21 w 845"/>
                <a:gd name="T27" fmla="*/ 4 h 152"/>
                <a:gd name="T28" fmla="*/ 20 w 845"/>
                <a:gd name="T29" fmla="*/ 4 h 152"/>
                <a:gd name="T30" fmla="*/ 20 w 845"/>
                <a:gd name="T31" fmla="*/ 4 h 152"/>
                <a:gd name="T32" fmla="*/ 19 w 845"/>
                <a:gd name="T33" fmla="*/ 4 h 152"/>
                <a:gd name="T34" fmla="*/ 19 w 845"/>
                <a:gd name="T35" fmla="*/ 4 h 152"/>
                <a:gd name="T36" fmla="*/ 18 w 845"/>
                <a:gd name="T37" fmla="*/ 4 h 152"/>
                <a:gd name="T38" fmla="*/ 17 w 845"/>
                <a:gd name="T39" fmla="*/ 4 h 152"/>
                <a:gd name="T40" fmla="*/ 17 w 845"/>
                <a:gd name="T41" fmla="*/ 4 h 152"/>
                <a:gd name="T42" fmla="*/ 16 w 845"/>
                <a:gd name="T43" fmla="*/ 4 h 152"/>
                <a:gd name="T44" fmla="*/ 16 w 845"/>
                <a:gd name="T45" fmla="*/ 4 h 152"/>
                <a:gd name="T46" fmla="*/ 15 w 845"/>
                <a:gd name="T47" fmla="*/ 4 h 152"/>
                <a:gd name="T48" fmla="*/ 15 w 845"/>
                <a:gd name="T49" fmla="*/ 5 h 152"/>
                <a:gd name="T50" fmla="*/ 14 w 845"/>
                <a:gd name="T51" fmla="*/ 5 h 152"/>
                <a:gd name="T52" fmla="*/ 14 w 845"/>
                <a:gd name="T53" fmla="*/ 5 h 152"/>
                <a:gd name="T54" fmla="*/ 13 w 845"/>
                <a:gd name="T55" fmla="*/ 5 h 152"/>
                <a:gd name="T56" fmla="*/ 13 w 845"/>
                <a:gd name="T57" fmla="*/ 5 h 152"/>
                <a:gd name="T58" fmla="*/ 12 w 845"/>
                <a:gd name="T59" fmla="*/ 5 h 152"/>
                <a:gd name="T60" fmla="*/ 11 w 845"/>
                <a:gd name="T61" fmla="*/ 5 h 152"/>
                <a:gd name="T62" fmla="*/ 10 w 845"/>
                <a:gd name="T63" fmla="*/ 5 h 152"/>
                <a:gd name="T64" fmla="*/ 9 w 845"/>
                <a:gd name="T65" fmla="*/ 5 h 152"/>
                <a:gd name="T66" fmla="*/ 9 w 845"/>
                <a:gd name="T67" fmla="*/ 5 h 152"/>
                <a:gd name="T68" fmla="*/ 8 w 845"/>
                <a:gd name="T69" fmla="*/ 5 h 152"/>
                <a:gd name="T70" fmla="*/ 7 w 845"/>
                <a:gd name="T71" fmla="*/ 5 h 152"/>
                <a:gd name="T72" fmla="*/ 6 w 845"/>
                <a:gd name="T73" fmla="*/ 5 h 152"/>
                <a:gd name="T74" fmla="*/ 5 w 845"/>
                <a:gd name="T75" fmla="*/ 5 h 152"/>
                <a:gd name="T76" fmla="*/ 5 w 845"/>
                <a:gd name="T77" fmla="*/ 5 h 152"/>
                <a:gd name="T78" fmla="*/ 5 w 845"/>
                <a:gd name="T79" fmla="*/ 5 h 152"/>
                <a:gd name="T80" fmla="*/ 4 w 845"/>
                <a:gd name="T81" fmla="*/ 5 h 152"/>
                <a:gd name="T82" fmla="*/ 4 w 845"/>
                <a:gd name="T83" fmla="*/ 5 h 152"/>
                <a:gd name="T84" fmla="*/ 3 w 845"/>
                <a:gd name="T85" fmla="*/ 5 h 152"/>
                <a:gd name="T86" fmla="*/ 3 w 845"/>
                <a:gd name="T87" fmla="*/ 5 h 152"/>
                <a:gd name="T88" fmla="*/ 3 w 845"/>
                <a:gd name="T89" fmla="*/ 5 h 152"/>
                <a:gd name="T90" fmla="*/ 2 w 845"/>
                <a:gd name="T91" fmla="*/ 5 h 152"/>
                <a:gd name="T92" fmla="*/ 2 w 845"/>
                <a:gd name="T93" fmla="*/ 5 h 152"/>
                <a:gd name="T94" fmla="*/ 1 w 845"/>
                <a:gd name="T95" fmla="*/ 5 h 152"/>
                <a:gd name="T96" fmla="*/ 1 w 845"/>
                <a:gd name="T97" fmla="*/ 5 h 15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45"/>
                <a:gd name="T148" fmla="*/ 0 h 152"/>
                <a:gd name="T149" fmla="*/ 845 w 845"/>
                <a:gd name="T150" fmla="*/ 152 h 15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45" h="152">
                  <a:moveTo>
                    <a:pt x="845" y="0"/>
                  </a:moveTo>
                  <a:lnTo>
                    <a:pt x="824" y="8"/>
                  </a:lnTo>
                  <a:lnTo>
                    <a:pt x="804" y="16"/>
                  </a:lnTo>
                  <a:lnTo>
                    <a:pt x="785" y="22"/>
                  </a:lnTo>
                  <a:lnTo>
                    <a:pt x="768" y="29"/>
                  </a:lnTo>
                  <a:lnTo>
                    <a:pt x="752" y="35"/>
                  </a:lnTo>
                  <a:lnTo>
                    <a:pt x="736" y="41"/>
                  </a:lnTo>
                  <a:lnTo>
                    <a:pt x="721" y="47"/>
                  </a:lnTo>
                  <a:lnTo>
                    <a:pt x="708" y="51"/>
                  </a:lnTo>
                  <a:lnTo>
                    <a:pt x="695" y="55"/>
                  </a:lnTo>
                  <a:lnTo>
                    <a:pt x="684" y="60"/>
                  </a:lnTo>
                  <a:lnTo>
                    <a:pt x="672" y="64"/>
                  </a:lnTo>
                  <a:lnTo>
                    <a:pt x="662" y="67"/>
                  </a:lnTo>
                  <a:lnTo>
                    <a:pt x="652" y="71"/>
                  </a:lnTo>
                  <a:lnTo>
                    <a:pt x="642" y="74"/>
                  </a:lnTo>
                  <a:lnTo>
                    <a:pt x="633" y="77"/>
                  </a:lnTo>
                  <a:lnTo>
                    <a:pt x="625" y="80"/>
                  </a:lnTo>
                  <a:lnTo>
                    <a:pt x="617" y="81"/>
                  </a:lnTo>
                  <a:lnTo>
                    <a:pt x="609" y="84"/>
                  </a:lnTo>
                  <a:lnTo>
                    <a:pt x="602" y="86"/>
                  </a:lnTo>
                  <a:lnTo>
                    <a:pt x="594" y="88"/>
                  </a:lnTo>
                  <a:lnTo>
                    <a:pt x="587" y="90"/>
                  </a:lnTo>
                  <a:lnTo>
                    <a:pt x="580" y="91"/>
                  </a:lnTo>
                  <a:lnTo>
                    <a:pt x="573" y="93"/>
                  </a:lnTo>
                  <a:lnTo>
                    <a:pt x="564" y="96"/>
                  </a:lnTo>
                  <a:lnTo>
                    <a:pt x="557" y="97"/>
                  </a:lnTo>
                  <a:lnTo>
                    <a:pt x="550" y="99"/>
                  </a:lnTo>
                  <a:lnTo>
                    <a:pt x="541" y="100"/>
                  </a:lnTo>
                  <a:lnTo>
                    <a:pt x="532" y="101"/>
                  </a:lnTo>
                  <a:lnTo>
                    <a:pt x="524" y="103"/>
                  </a:lnTo>
                  <a:lnTo>
                    <a:pt x="513" y="106"/>
                  </a:lnTo>
                  <a:lnTo>
                    <a:pt x="503" y="107"/>
                  </a:lnTo>
                  <a:lnTo>
                    <a:pt x="493" y="109"/>
                  </a:lnTo>
                  <a:lnTo>
                    <a:pt x="482" y="112"/>
                  </a:lnTo>
                  <a:lnTo>
                    <a:pt x="472" y="113"/>
                  </a:lnTo>
                  <a:lnTo>
                    <a:pt x="463" y="114"/>
                  </a:lnTo>
                  <a:lnTo>
                    <a:pt x="454" y="116"/>
                  </a:lnTo>
                  <a:lnTo>
                    <a:pt x="446" y="117"/>
                  </a:lnTo>
                  <a:lnTo>
                    <a:pt x="437" y="119"/>
                  </a:lnTo>
                  <a:lnTo>
                    <a:pt x="430" y="120"/>
                  </a:lnTo>
                  <a:lnTo>
                    <a:pt x="423" y="122"/>
                  </a:lnTo>
                  <a:lnTo>
                    <a:pt x="415" y="123"/>
                  </a:lnTo>
                  <a:lnTo>
                    <a:pt x="410" y="125"/>
                  </a:lnTo>
                  <a:lnTo>
                    <a:pt x="402" y="125"/>
                  </a:lnTo>
                  <a:lnTo>
                    <a:pt x="397" y="126"/>
                  </a:lnTo>
                  <a:lnTo>
                    <a:pt x="391" y="127"/>
                  </a:lnTo>
                  <a:lnTo>
                    <a:pt x="385" y="127"/>
                  </a:lnTo>
                  <a:lnTo>
                    <a:pt x="378" y="129"/>
                  </a:lnTo>
                  <a:lnTo>
                    <a:pt x="372" y="129"/>
                  </a:lnTo>
                  <a:lnTo>
                    <a:pt x="366" y="130"/>
                  </a:lnTo>
                  <a:lnTo>
                    <a:pt x="360" y="130"/>
                  </a:lnTo>
                  <a:lnTo>
                    <a:pt x="353" y="132"/>
                  </a:lnTo>
                  <a:lnTo>
                    <a:pt x="347" y="132"/>
                  </a:lnTo>
                  <a:lnTo>
                    <a:pt x="340" y="133"/>
                  </a:lnTo>
                  <a:lnTo>
                    <a:pt x="333" y="133"/>
                  </a:lnTo>
                  <a:lnTo>
                    <a:pt x="326" y="135"/>
                  </a:lnTo>
                  <a:lnTo>
                    <a:pt x="317" y="135"/>
                  </a:lnTo>
                  <a:lnTo>
                    <a:pt x="310" y="136"/>
                  </a:lnTo>
                  <a:lnTo>
                    <a:pt x="300" y="136"/>
                  </a:lnTo>
                  <a:lnTo>
                    <a:pt x="291" y="138"/>
                  </a:lnTo>
                  <a:lnTo>
                    <a:pt x="281" y="138"/>
                  </a:lnTo>
                  <a:lnTo>
                    <a:pt x="271" y="139"/>
                  </a:lnTo>
                  <a:lnTo>
                    <a:pt x="259" y="139"/>
                  </a:lnTo>
                  <a:lnTo>
                    <a:pt x="246" y="140"/>
                  </a:lnTo>
                  <a:lnTo>
                    <a:pt x="233" y="142"/>
                  </a:lnTo>
                  <a:lnTo>
                    <a:pt x="222" y="143"/>
                  </a:lnTo>
                  <a:lnTo>
                    <a:pt x="209" y="143"/>
                  </a:lnTo>
                  <a:lnTo>
                    <a:pt x="197" y="145"/>
                  </a:lnTo>
                  <a:lnTo>
                    <a:pt x="187" y="145"/>
                  </a:lnTo>
                  <a:lnTo>
                    <a:pt x="177" y="146"/>
                  </a:lnTo>
                  <a:lnTo>
                    <a:pt x="168" y="146"/>
                  </a:lnTo>
                  <a:lnTo>
                    <a:pt x="160" y="148"/>
                  </a:lnTo>
                  <a:lnTo>
                    <a:pt x="151" y="148"/>
                  </a:lnTo>
                  <a:lnTo>
                    <a:pt x="144" y="149"/>
                  </a:lnTo>
                  <a:lnTo>
                    <a:pt x="137" y="149"/>
                  </a:lnTo>
                  <a:lnTo>
                    <a:pt x="130" y="149"/>
                  </a:lnTo>
                  <a:lnTo>
                    <a:pt x="122" y="151"/>
                  </a:lnTo>
                  <a:lnTo>
                    <a:pt x="117" y="151"/>
                  </a:lnTo>
                  <a:lnTo>
                    <a:pt x="111" y="151"/>
                  </a:lnTo>
                  <a:lnTo>
                    <a:pt x="105" y="151"/>
                  </a:lnTo>
                  <a:lnTo>
                    <a:pt x="99" y="151"/>
                  </a:lnTo>
                  <a:lnTo>
                    <a:pt x="93" y="152"/>
                  </a:lnTo>
                  <a:lnTo>
                    <a:pt x="88" y="152"/>
                  </a:lnTo>
                  <a:lnTo>
                    <a:pt x="83" y="152"/>
                  </a:lnTo>
                  <a:lnTo>
                    <a:pt x="78" y="152"/>
                  </a:lnTo>
                  <a:lnTo>
                    <a:pt x="72" y="152"/>
                  </a:lnTo>
                  <a:lnTo>
                    <a:pt x="67" y="152"/>
                  </a:lnTo>
                  <a:lnTo>
                    <a:pt x="62" y="152"/>
                  </a:lnTo>
                  <a:lnTo>
                    <a:pt x="56" y="152"/>
                  </a:lnTo>
                  <a:lnTo>
                    <a:pt x="50" y="152"/>
                  </a:lnTo>
                  <a:lnTo>
                    <a:pt x="44" y="152"/>
                  </a:lnTo>
                  <a:lnTo>
                    <a:pt x="37" y="152"/>
                  </a:lnTo>
                  <a:lnTo>
                    <a:pt x="30" y="152"/>
                  </a:lnTo>
                  <a:lnTo>
                    <a:pt x="23" y="152"/>
                  </a:lnTo>
                  <a:lnTo>
                    <a:pt x="15" y="152"/>
                  </a:lnTo>
                  <a:lnTo>
                    <a:pt x="8" y="152"/>
                  </a:lnTo>
                  <a:lnTo>
                    <a:pt x="0" y="152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40989" name="Rectangle 29"/>
            <p:cNvSpPr>
              <a:spLocks noChangeArrowheads="1"/>
            </p:cNvSpPr>
            <p:nvPr/>
          </p:nvSpPr>
          <p:spPr bwMode="auto">
            <a:xfrm>
              <a:off x="2403" y="1329"/>
              <a:ext cx="57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sz="1700" dirty="0">
                  <a:solidFill>
                    <a:srgbClr val="000000"/>
                  </a:solidFill>
                  <a:latin typeface="Symbol" pitchFamily="18" charset="2"/>
                </a:rPr>
                <a:t>¤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40990" name="Rectangle 30"/>
            <p:cNvSpPr>
              <a:spLocks noChangeArrowheads="1"/>
            </p:cNvSpPr>
            <p:nvPr/>
          </p:nvSpPr>
          <p:spPr bwMode="auto">
            <a:xfrm>
              <a:off x="1392" y="1334"/>
              <a:ext cx="11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i="1" dirty="0">
                  <a:solidFill>
                    <a:srgbClr val="000000"/>
                  </a:solidFill>
                  <a:latin typeface="Times-Roman" charset="0"/>
                </a:rPr>
                <a:t>w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40991" name="Rectangle 31"/>
            <p:cNvSpPr>
              <a:spLocks noChangeArrowheads="1"/>
            </p:cNvSpPr>
            <p:nvPr/>
          </p:nvSpPr>
          <p:spPr bwMode="auto">
            <a:xfrm>
              <a:off x="1682" y="1334"/>
              <a:ext cx="9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dirty="0">
                  <a:solidFill>
                    <a:srgbClr val="000000"/>
                  </a:solidFill>
                  <a:latin typeface="Times-Roman" charset="0"/>
                </a:rPr>
                <a:t>0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40992" name="Freeform 32"/>
            <p:cNvSpPr>
              <a:spLocks/>
            </p:cNvSpPr>
            <p:nvPr/>
          </p:nvSpPr>
          <p:spPr bwMode="auto">
            <a:xfrm>
              <a:off x="2477" y="1093"/>
              <a:ext cx="43" cy="87"/>
            </a:xfrm>
            <a:custGeom>
              <a:avLst/>
              <a:gdLst>
                <a:gd name="T0" fmla="*/ 0 w 87"/>
                <a:gd name="T1" fmla="*/ 0 h 173"/>
                <a:gd name="T2" fmla="*/ 1 w 87"/>
                <a:gd name="T3" fmla="*/ 6 h 173"/>
                <a:gd name="T4" fmla="*/ 2 w 87"/>
                <a:gd name="T5" fmla="*/ 0 h 173"/>
                <a:gd name="T6" fmla="*/ 1 w 87"/>
                <a:gd name="T7" fmla="*/ 0 h 173"/>
                <a:gd name="T8" fmla="*/ 0 w 87"/>
                <a:gd name="T9" fmla="*/ 0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173"/>
                <a:gd name="T17" fmla="*/ 87 w 87"/>
                <a:gd name="T18" fmla="*/ 173 h 1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173">
                  <a:moveTo>
                    <a:pt x="0" y="0"/>
                  </a:moveTo>
                  <a:lnTo>
                    <a:pt x="58" y="173"/>
                  </a:lnTo>
                  <a:lnTo>
                    <a:pt x="87" y="0"/>
                  </a:lnTo>
                  <a:lnTo>
                    <a:pt x="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40993" name="Line 33"/>
            <p:cNvSpPr>
              <a:spLocks noChangeShapeType="1"/>
            </p:cNvSpPr>
            <p:nvPr/>
          </p:nvSpPr>
          <p:spPr bwMode="auto">
            <a:xfrm>
              <a:off x="2506" y="905"/>
              <a:ext cx="1" cy="1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40994" name="Rectangle 34"/>
            <p:cNvSpPr>
              <a:spLocks noChangeArrowheads="1"/>
            </p:cNvSpPr>
            <p:nvPr/>
          </p:nvSpPr>
          <p:spPr bwMode="auto">
            <a:xfrm>
              <a:off x="1544" y="1334"/>
              <a:ext cx="10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dirty="0">
                  <a:solidFill>
                    <a:srgbClr val="000000"/>
                  </a:solidFill>
                  <a:latin typeface="Times-Roman" charset="0"/>
                </a:rPr>
                <a:t>=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40995" name="Rectangle 35"/>
            <p:cNvSpPr>
              <a:spLocks noChangeArrowheads="1"/>
            </p:cNvSpPr>
            <p:nvPr/>
          </p:nvSpPr>
          <p:spPr bwMode="auto">
            <a:xfrm>
              <a:off x="3085" y="3240"/>
              <a:ext cx="11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i="1" dirty="0">
                  <a:solidFill>
                    <a:srgbClr val="000000"/>
                  </a:solidFill>
                  <a:latin typeface="Times-Roman" charset="0"/>
                </a:rPr>
                <a:t>w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40996" name="Rectangle 36"/>
            <p:cNvSpPr>
              <a:spLocks noChangeArrowheads="1"/>
            </p:cNvSpPr>
            <p:nvPr/>
          </p:nvSpPr>
          <p:spPr bwMode="auto">
            <a:xfrm>
              <a:off x="3375" y="3240"/>
              <a:ext cx="9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dirty="0">
                  <a:solidFill>
                    <a:srgbClr val="000000"/>
                  </a:solidFill>
                  <a:latin typeface="Times-Roman" charset="0"/>
                </a:rPr>
                <a:t>1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40997" name="Rectangle 37"/>
            <p:cNvSpPr>
              <a:spLocks noChangeArrowheads="1"/>
            </p:cNvSpPr>
            <p:nvPr/>
          </p:nvSpPr>
          <p:spPr bwMode="auto">
            <a:xfrm>
              <a:off x="3237" y="3240"/>
              <a:ext cx="10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dirty="0">
                  <a:solidFill>
                    <a:srgbClr val="000000"/>
                  </a:solidFill>
                  <a:latin typeface="Times-Roman" charset="0"/>
                </a:rPr>
                <a:t>=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40998" name="Rectangle 38"/>
            <p:cNvSpPr>
              <a:spLocks noChangeArrowheads="1"/>
            </p:cNvSpPr>
            <p:nvPr/>
          </p:nvSpPr>
          <p:spPr bwMode="auto">
            <a:xfrm>
              <a:off x="3097" y="1093"/>
              <a:ext cx="11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i="1" dirty="0">
                  <a:solidFill>
                    <a:srgbClr val="000000"/>
                  </a:solidFill>
                  <a:latin typeface="Times-Roman" charset="0"/>
                </a:rPr>
                <a:t>w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40999" name="Rectangle 39"/>
            <p:cNvSpPr>
              <a:spLocks noChangeArrowheads="1"/>
            </p:cNvSpPr>
            <p:nvPr/>
          </p:nvSpPr>
          <p:spPr bwMode="auto">
            <a:xfrm>
              <a:off x="3386" y="1093"/>
              <a:ext cx="9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dirty="0">
                  <a:solidFill>
                    <a:srgbClr val="000000"/>
                  </a:solidFill>
                  <a:latin typeface="Times-Roman" charset="0"/>
                </a:rPr>
                <a:t>1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41000" name="Rectangle 40"/>
            <p:cNvSpPr>
              <a:spLocks noChangeArrowheads="1"/>
            </p:cNvSpPr>
            <p:nvPr/>
          </p:nvSpPr>
          <p:spPr bwMode="auto">
            <a:xfrm>
              <a:off x="3249" y="1093"/>
              <a:ext cx="10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dirty="0">
                  <a:solidFill>
                    <a:srgbClr val="000000"/>
                  </a:solidFill>
                  <a:latin typeface="Times-Roman" charset="0"/>
                </a:rPr>
                <a:t>=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41001" name="Rectangle 41"/>
            <p:cNvSpPr>
              <a:spLocks noChangeArrowheads="1"/>
            </p:cNvSpPr>
            <p:nvPr/>
          </p:nvSpPr>
          <p:spPr bwMode="auto">
            <a:xfrm>
              <a:off x="3097" y="1613"/>
              <a:ext cx="11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i="1" dirty="0">
                  <a:solidFill>
                    <a:srgbClr val="000000"/>
                  </a:solidFill>
                  <a:latin typeface="Times-Roman" charset="0"/>
                </a:rPr>
                <a:t>w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41002" name="Rectangle 42"/>
            <p:cNvSpPr>
              <a:spLocks noChangeArrowheads="1"/>
            </p:cNvSpPr>
            <p:nvPr/>
          </p:nvSpPr>
          <p:spPr bwMode="auto">
            <a:xfrm>
              <a:off x="3386" y="1613"/>
              <a:ext cx="9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dirty="0">
                  <a:solidFill>
                    <a:srgbClr val="000000"/>
                  </a:solidFill>
                  <a:latin typeface="Times-Roman" charset="0"/>
                </a:rPr>
                <a:t>0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41003" name="Freeform 43"/>
            <p:cNvSpPr>
              <a:spLocks/>
            </p:cNvSpPr>
            <p:nvPr/>
          </p:nvSpPr>
          <p:spPr bwMode="auto">
            <a:xfrm>
              <a:off x="2665" y="1613"/>
              <a:ext cx="43" cy="87"/>
            </a:xfrm>
            <a:custGeom>
              <a:avLst/>
              <a:gdLst>
                <a:gd name="T0" fmla="*/ 2 w 87"/>
                <a:gd name="T1" fmla="*/ 5 h 173"/>
                <a:gd name="T2" fmla="*/ 0 w 87"/>
                <a:gd name="T3" fmla="*/ 0 h 173"/>
                <a:gd name="T4" fmla="*/ 0 w 87"/>
                <a:gd name="T5" fmla="*/ 6 h 173"/>
                <a:gd name="T6" fmla="*/ 1 w 87"/>
                <a:gd name="T7" fmla="*/ 6 h 173"/>
                <a:gd name="T8" fmla="*/ 2 w 87"/>
                <a:gd name="T9" fmla="*/ 5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173"/>
                <a:gd name="T17" fmla="*/ 87 w 87"/>
                <a:gd name="T18" fmla="*/ 173 h 1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173">
                  <a:moveTo>
                    <a:pt x="87" y="144"/>
                  </a:moveTo>
                  <a:lnTo>
                    <a:pt x="0" y="0"/>
                  </a:lnTo>
                  <a:lnTo>
                    <a:pt x="29" y="173"/>
                  </a:lnTo>
                  <a:lnTo>
                    <a:pt x="58" y="173"/>
                  </a:lnTo>
                  <a:lnTo>
                    <a:pt x="87" y="144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41004" name="Line 44"/>
            <p:cNvSpPr>
              <a:spLocks noChangeShapeType="1"/>
            </p:cNvSpPr>
            <p:nvPr/>
          </p:nvSpPr>
          <p:spPr bwMode="auto">
            <a:xfrm>
              <a:off x="2694" y="1700"/>
              <a:ext cx="360" cy="765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41005" name="Freeform 45"/>
            <p:cNvSpPr>
              <a:spLocks/>
            </p:cNvSpPr>
            <p:nvPr/>
          </p:nvSpPr>
          <p:spPr bwMode="auto">
            <a:xfrm>
              <a:off x="3487" y="2364"/>
              <a:ext cx="58" cy="86"/>
            </a:xfrm>
            <a:custGeom>
              <a:avLst/>
              <a:gdLst>
                <a:gd name="T0" fmla="*/ 1 w 115"/>
                <a:gd name="T1" fmla="*/ 0 h 173"/>
                <a:gd name="T2" fmla="*/ 0 w 115"/>
                <a:gd name="T3" fmla="*/ 5 h 173"/>
                <a:gd name="T4" fmla="*/ 4 w 115"/>
                <a:gd name="T5" fmla="*/ 0 h 173"/>
                <a:gd name="T6" fmla="*/ 3 w 115"/>
                <a:gd name="T7" fmla="*/ 0 h 173"/>
                <a:gd name="T8" fmla="*/ 1 w 115"/>
                <a:gd name="T9" fmla="*/ 0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173"/>
                <a:gd name="T17" fmla="*/ 115 w 115"/>
                <a:gd name="T18" fmla="*/ 173 h 1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173">
                  <a:moveTo>
                    <a:pt x="29" y="0"/>
                  </a:moveTo>
                  <a:lnTo>
                    <a:pt x="0" y="173"/>
                  </a:lnTo>
                  <a:lnTo>
                    <a:pt x="115" y="28"/>
                  </a:lnTo>
                  <a:lnTo>
                    <a:pt x="87" y="28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41006" name="Line 46"/>
            <p:cNvSpPr>
              <a:spLocks noChangeShapeType="1"/>
            </p:cNvSpPr>
            <p:nvPr/>
          </p:nvSpPr>
          <p:spPr bwMode="auto">
            <a:xfrm flipH="1">
              <a:off x="3531" y="1598"/>
              <a:ext cx="361" cy="766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41007" name="Rectangle 47"/>
            <p:cNvSpPr>
              <a:spLocks noChangeArrowheads="1"/>
            </p:cNvSpPr>
            <p:nvPr/>
          </p:nvSpPr>
          <p:spPr bwMode="auto">
            <a:xfrm>
              <a:off x="3249" y="1613"/>
              <a:ext cx="10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dirty="0">
                  <a:solidFill>
                    <a:srgbClr val="000000"/>
                  </a:solidFill>
                  <a:latin typeface="Times-Roman" charset="0"/>
                </a:rPr>
                <a:t>=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41008" name="Rectangle 48"/>
            <p:cNvSpPr>
              <a:spLocks noChangeArrowheads="1"/>
            </p:cNvSpPr>
            <p:nvPr/>
          </p:nvSpPr>
          <p:spPr bwMode="auto">
            <a:xfrm>
              <a:off x="2381" y="1944"/>
              <a:ext cx="11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i="1" dirty="0">
                  <a:solidFill>
                    <a:srgbClr val="000000"/>
                  </a:solidFill>
                  <a:latin typeface="Times-Roman" charset="0"/>
                </a:rPr>
                <a:t>w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41009" name="Rectangle 49"/>
            <p:cNvSpPr>
              <a:spLocks noChangeArrowheads="1"/>
            </p:cNvSpPr>
            <p:nvPr/>
          </p:nvSpPr>
          <p:spPr bwMode="auto">
            <a:xfrm>
              <a:off x="2671" y="1944"/>
              <a:ext cx="9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dirty="0">
                  <a:solidFill>
                    <a:srgbClr val="000000"/>
                  </a:solidFill>
                  <a:latin typeface="Times-Roman" charset="0"/>
                </a:rPr>
                <a:t>0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41010" name="Rectangle 50"/>
            <p:cNvSpPr>
              <a:spLocks noChangeArrowheads="1"/>
            </p:cNvSpPr>
            <p:nvPr/>
          </p:nvSpPr>
          <p:spPr bwMode="auto">
            <a:xfrm>
              <a:off x="2533" y="1944"/>
              <a:ext cx="10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dirty="0">
                  <a:solidFill>
                    <a:srgbClr val="000000"/>
                  </a:solidFill>
                  <a:latin typeface="Times-Roman" charset="0"/>
                </a:rPr>
                <a:t>=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41011" name="Rectangle 51"/>
            <p:cNvSpPr>
              <a:spLocks noChangeArrowheads="1"/>
            </p:cNvSpPr>
            <p:nvPr/>
          </p:nvSpPr>
          <p:spPr bwMode="auto">
            <a:xfrm>
              <a:off x="3783" y="1942"/>
              <a:ext cx="11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i="1" dirty="0">
                  <a:solidFill>
                    <a:srgbClr val="000000"/>
                  </a:solidFill>
                  <a:latin typeface="Times-Roman" charset="0"/>
                </a:rPr>
                <a:t>w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41012" name="Rectangle 52"/>
            <p:cNvSpPr>
              <a:spLocks noChangeArrowheads="1"/>
            </p:cNvSpPr>
            <p:nvPr/>
          </p:nvSpPr>
          <p:spPr bwMode="auto">
            <a:xfrm>
              <a:off x="4073" y="1942"/>
              <a:ext cx="9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dirty="0">
                  <a:solidFill>
                    <a:srgbClr val="000000"/>
                  </a:solidFill>
                  <a:latin typeface="Times-Roman" charset="0"/>
                </a:rPr>
                <a:t>1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41013" name="Freeform 53"/>
            <p:cNvSpPr>
              <a:spLocks/>
            </p:cNvSpPr>
            <p:nvPr/>
          </p:nvSpPr>
          <p:spPr bwMode="auto">
            <a:xfrm>
              <a:off x="3589" y="1295"/>
              <a:ext cx="86" cy="58"/>
            </a:xfrm>
            <a:custGeom>
              <a:avLst/>
              <a:gdLst>
                <a:gd name="T0" fmla="*/ 0 w 173"/>
                <a:gd name="T1" fmla="*/ 3 h 116"/>
                <a:gd name="T2" fmla="*/ 5 w 173"/>
                <a:gd name="T3" fmla="*/ 4 h 116"/>
                <a:gd name="T4" fmla="*/ 0 w 173"/>
                <a:gd name="T5" fmla="*/ 0 h 116"/>
                <a:gd name="T6" fmla="*/ 0 w 173"/>
                <a:gd name="T7" fmla="*/ 2 h 116"/>
                <a:gd name="T8" fmla="*/ 0 w 173"/>
                <a:gd name="T9" fmla="*/ 3 h 1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"/>
                <a:gd name="T16" fmla="*/ 0 h 116"/>
                <a:gd name="T17" fmla="*/ 173 w 173"/>
                <a:gd name="T18" fmla="*/ 116 h 1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" h="116">
                  <a:moveTo>
                    <a:pt x="0" y="87"/>
                  </a:moveTo>
                  <a:lnTo>
                    <a:pt x="173" y="116"/>
                  </a:lnTo>
                  <a:lnTo>
                    <a:pt x="29" y="0"/>
                  </a:lnTo>
                  <a:lnTo>
                    <a:pt x="0" y="58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41014" name="Freeform 54"/>
            <p:cNvSpPr>
              <a:spLocks/>
            </p:cNvSpPr>
            <p:nvPr/>
          </p:nvSpPr>
          <p:spPr bwMode="auto">
            <a:xfrm>
              <a:off x="3274" y="1279"/>
              <a:ext cx="312" cy="37"/>
            </a:xfrm>
            <a:custGeom>
              <a:avLst/>
              <a:gdLst>
                <a:gd name="T0" fmla="*/ 20 w 623"/>
                <a:gd name="T1" fmla="*/ 2 h 75"/>
                <a:gd name="T2" fmla="*/ 20 w 623"/>
                <a:gd name="T3" fmla="*/ 2 h 75"/>
                <a:gd name="T4" fmla="*/ 19 w 623"/>
                <a:gd name="T5" fmla="*/ 2 h 75"/>
                <a:gd name="T6" fmla="*/ 19 w 623"/>
                <a:gd name="T7" fmla="*/ 2 h 75"/>
                <a:gd name="T8" fmla="*/ 19 w 623"/>
                <a:gd name="T9" fmla="*/ 2 h 75"/>
                <a:gd name="T10" fmla="*/ 19 w 623"/>
                <a:gd name="T11" fmla="*/ 1 h 75"/>
                <a:gd name="T12" fmla="*/ 18 w 623"/>
                <a:gd name="T13" fmla="*/ 1 h 75"/>
                <a:gd name="T14" fmla="*/ 18 w 623"/>
                <a:gd name="T15" fmla="*/ 1 h 75"/>
                <a:gd name="T16" fmla="*/ 18 w 623"/>
                <a:gd name="T17" fmla="*/ 1 h 75"/>
                <a:gd name="T18" fmla="*/ 18 w 623"/>
                <a:gd name="T19" fmla="*/ 1 h 75"/>
                <a:gd name="T20" fmla="*/ 17 w 623"/>
                <a:gd name="T21" fmla="*/ 1 h 75"/>
                <a:gd name="T22" fmla="*/ 17 w 623"/>
                <a:gd name="T23" fmla="*/ 1 h 75"/>
                <a:gd name="T24" fmla="*/ 17 w 623"/>
                <a:gd name="T25" fmla="*/ 1 h 75"/>
                <a:gd name="T26" fmla="*/ 17 w 623"/>
                <a:gd name="T27" fmla="*/ 1 h 75"/>
                <a:gd name="T28" fmla="*/ 16 w 623"/>
                <a:gd name="T29" fmla="*/ 1 h 75"/>
                <a:gd name="T30" fmla="*/ 16 w 623"/>
                <a:gd name="T31" fmla="*/ 1 h 75"/>
                <a:gd name="T32" fmla="*/ 16 w 623"/>
                <a:gd name="T33" fmla="*/ 1 h 75"/>
                <a:gd name="T34" fmla="*/ 15 w 623"/>
                <a:gd name="T35" fmla="*/ 1 h 75"/>
                <a:gd name="T36" fmla="*/ 15 w 623"/>
                <a:gd name="T37" fmla="*/ 1 h 75"/>
                <a:gd name="T38" fmla="*/ 14 w 623"/>
                <a:gd name="T39" fmla="*/ 1 h 75"/>
                <a:gd name="T40" fmla="*/ 14 w 623"/>
                <a:gd name="T41" fmla="*/ 0 h 75"/>
                <a:gd name="T42" fmla="*/ 13 w 623"/>
                <a:gd name="T43" fmla="*/ 0 h 75"/>
                <a:gd name="T44" fmla="*/ 13 w 623"/>
                <a:gd name="T45" fmla="*/ 0 h 75"/>
                <a:gd name="T46" fmla="*/ 12 w 623"/>
                <a:gd name="T47" fmla="*/ 0 h 75"/>
                <a:gd name="T48" fmla="*/ 12 w 623"/>
                <a:gd name="T49" fmla="*/ 0 h 75"/>
                <a:gd name="T50" fmla="*/ 12 w 623"/>
                <a:gd name="T51" fmla="*/ 0 h 75"/>
                <a:gd name="T52" fmla="*/ 11 w 623"/>
                <a:gd name="T53" fmla="*/ 0 h 75"/>
                <a:gd name="T54" fmla="*/ 11 w 623"/>
                <a:gd name="T55" fmla="*/ 0 h 75"/>
                <a:gd name="T56" fmla="*/ 10 w 623"/>
                <a:gd name="T57" fmla="*/ 0 h 75"/>
                <a:gd name="T58" fmla="*/ 10 w 623"/>
                <a:gd name="T59" fmla="*/ 0 h 75"/>
                <a:gd name="T60" fmla="*/ 9 w 623"/>
                <a:gd name="T61" fmla="*/ 0 h 75"/>
                <a:gd name="T62" fmla="*/ 9 w 623"/>
                <a:gd name="T63" fmla="*/ 0 h 75"/>
                <a:gd name="T64" fmla="*/ 8 w 623"/>
                <a:gd name="T65" fmla="*/ 0 h 75"/>
                <a:gd name="T66" fmla="*/ 7 w 623"/>
                <a:gd name="T67" fmla="*/ 0 h 75"/>
                <a:gd name="T68" fmla="*/ 7 w 623"/>
                <a:gd name="T69" fmla="*/ 0 h 75"/>
                <a:gd name="T70" fmla="*/ 6 w 623"/>
                <a:gd name="T71" fmla="*/ 0 h 75"/>
                <a:gd name="T72" fmla="*/ 5 w 623"/>
                <a:gd name="T73" fmla="*/ 0 h 75"/>
                <a:gd name="T74" fmla="*/ 5 w 623"/>
                <a:gd name="T75" fmla="*/ 0 h 75"/>
                <a:gd name="T76" fmla="*/ 4 w 623"/>
                <a:gd name="T77" fmla="*/ 0 h 75"/>
                <a:gd name="T78" fmla="*/ 4 w 623"/>
                <a:gd name="T79" fmla="*/ 0 h 75"/>
                <a:gd name="T80" fmla="*/ 4 w 623"/>
                <a:gd name="T81" fmla="*/ 0 h 75"/>
                <a:gd name="T82" fmla="*/ 3 w 623"/>
                <a:gd name="T83" fmla="*/ 0 h 75"/>
                <a:gd name="T84" fmla="*/ 3 w 623"/>
                <a:gd name="T85" fmla="*/ 0 h 75"/>
                <a:gd name="T86" fmla="*/ 3 w 623"/>
                <a:gd name="T87" fmla="*/ 0 h 75"/>
                <a:gd name="T88" fmla="*/ 2 w 623"/>
                <a:gd name="T89" fmla="*/ 0 h 75"/>
                <a:gd name="T90" fmla="*/ 2 w 623"/>
                <a:gd name="T91" fmla="*/ 0 h 75"/>
                <a:gd name="T92" fmla="*/ 2 w 623"/>
                <a:gd name="T93" fmla="*/ 0 h 75"/>
                <a:gd name="T94" fmla="*/ 1 w 623"/>
                <a:gd name="T95" fmla="*/ 0 h 75"/>
                <a:gd name="T96" fmla="*/ 1 w 623"/>
                <a:gd name="T97" fmla="*/ 0 h 7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23"/>
                <a:gd name="T148" fmla="*/ 0 h 75"/>
                <a:gd name="T149" fmla="*/ 623 w 623"/>
                <a:gd name="T150" fmla="*/ 75 h 7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23" h="75">
                  <a:moveTo>
                    <a:pt x="623" y="75"/>
                  </a:moveTo>
                  <a:lnTo>
                    <a:pt x="620" y="74"/>
                  </a:lnTo>
                  <a:lnTo>
                    <a:pt x="616" y="72"/>
                  </a:lnTo>
                  <a:lnTo>
                    <a:pt x="612" y="71"/>
                  </a:lnTo>
                  <a:lnTo>
                    <a:pt x="607" y="70"/>
                  </a:lnTo>
                  <a:lnTo>
                    <a:pt x="603" y="68"/>
                  </a:lnTo>
                  <a:lnTo>
                    <a:pt x="599" y="67"/>
                  </a:lnTo>
                  <a:lnTo>
                    <a:pt x="596" y="65"/>
                  </a:lnTo>
                  <a:lnTo>
                    <a:pt x="592" y="64"/>
                  </a:lnTo>
                  <a:lnTo>
                    <a:pt x="587" y="64"/>
                  </a:lnTo>
                  <a:lnTo>
                    <a:pt x="584" y="62"/>
                  </a:lnTo>
                  <a:lnTo>
                    <a:pt x="580" y="61"/>
                  </a:lnTo>
                  <a:lnTo>
                    <a:pt x="576" y="61"/>
                  </a:lnTo>
                  <a:lnTo>
                    <a:pt x="573" y="59"/>
                  </a:lnTo>
                  <a:lnTo>
                    <a:pt x="568" y="58"/>
                  </a:lnTo>
                  <a:lnTo>
                    <a:pt x="564" y="58"/>
                  </a:lnTo>
                  <a:lnTo>
                    <a:pt x="561" y="57"/>
                  </a:lnTo>
                  <a:lnTo>
                    <a:pt x="557" y="57"/>
                  </a:lnTo>
                  <a:lnTo>
                    <a:pt x="553" y="55"/>
                  </a:lnTo>
                  <a:lnTo>
                    <a:pt x="548" y="55"/>
                  </a:lnTo>
                  <a:lnTo>
                    <a:pt x="545" y="54"/>
                  </a:lnTo>
                  <a:lnTo>
                    <a:pt x="541" y="52"/>
                  </a:lnTo>
                  <a:lnTo>
                    <a:pt x="537" y="52"/>
                  </a:lnTo>
                  <a:lnTo>
                    <a:pt x="532" y="51"/>
                  </a:lnTo>
                  <a:lnTo>
                    <a:pt x="528" y="51"/>
                  </a:lnTo>
                  <a:lnTo>
                    <a:pt x="524" y="49"/>
                  </a:lnTo>
                  <a:lnTo>
                    <a:pt x="518" y="49"/>
                  </a:lnTo>
                  <a:lnTo>
                    <a:pt x="514" y="48"/>
                  </a:lnTo>
                  <a:lnTo>
                    <a:pt x="508" y="46"/>
                  </a:lnTo>
                  <a:lnTo>
                    <a:pt x="503" y="46"/>
                  </a:lnTo>
                  <a:lnTo>
                    <a:pt x="498" y="45"/>
                  </a:lnTo>
                  <a:lnTo>
                    <a:pt x="493" y="44"/>
                  </a:lnTo>
                  <a:lnTo>
                    <a:pt x="488" y="44"/>
                  </a:lnTo>
                  <a:lnTo>
                    <a:pt x="476" y="41"/>
                  </a:lnTo>
                  <a:lnTo>
                    <a:pt x="467" y="39"/>
                  </a:lnTo>
                  <a:lnTo>
                    <a:pt x="457" y="38"/>
                  </a:lnTo>
                  <a:lnTo>
                    <a:pt x="449" y="36"/>
                  </a:lnTo>
                  <a:lnTo>
                    <a:pt x="440" y="35"/>
                  </a:lnTo>
                  <a:lnTo>
                    <a:pt x="433" y="33"/>
                  </a:lnTo>
                  <a:lnTo>
                    <a:pt x="426" y="32"/>
                  </a:lnTo>
                  <a:lnTo>
                    <a:pt x="418" y="31"/>
                  </a:lnTo>
                  <a:lnTo>
                    <a:pt x="411" y="29"/>
                  </a:lnTo>
                  <a:lnTo>
                    <a:pt x="404" y="28"/>
                  </a:lnTo>
                  <a:lnTo>
                    <a:pt x="398" y="28"/>
                  </a:lnTo>
                  <a:lnTo>
                    <a:pt x="392" y="26"/>
                  </a:lnTo>
                  <a:lnTo>
                    <a:pt x="387" y="25"/>
                  </a:lnTo>
                  <a:lnTo>
                    <a:pt x="381" y="25"/>
                  </a:lnTo>
                  <a:lnTo>
                    <a:pt x="374" y="23"/>
                  </a:lnTo>
                  <a:lnTo>
                    <a:pt x="368" y="23"/>
                  </a:lnTo>
                  <a:lnTo>
                    <a:pt x="362" y="22"/>
                  </a:lnTo>
                  <a:lnTo>
                    <a:pt x="356" y="22"/>
                  </a:lnTo>
                  <a:lnTo>
                    <a:pt x="349" y="21"/>
                  </a:lnTo>
                  <a:lnTo>
                    <a:pt x="343" y="21"/>
                  </a:lnTo>
                  <a:lnTo>
                    <a:pt x="336" y="19"/>
                  </a:lnTo>
                  <a:lnTo>
                    <a:pt x="329" y="19"/>
                  </a:lnTo>
                  <a:lnTo>
                    <a:pt x="322" y="18"/>
                  </a:lnTo>
                  <a:lnTo>
                    <a:pt x="314" y="18"/>
                  </a:lnTo>
                  <a:lnTo>
                    <a:pt x="306" y="16"/>
                  </a:lnTo>
                  <a:lnTo>
                    <a:pt x="297" y="16"/>
                  </a:lnTo>
                  <a:lnTo>
                    <a:pt x="288" y="15"/>
                  </a:lnTo>
                  <a:lnTo>
                    <a:pt x="278" y="15"/>
                  </a:lnTo>
                  <a:lnTo>
                    <a:pt x="267" y="13"/>
                  </a:lnTo>
                  <a:lnTo>
                    <a:pt x="257" y="12"/>
                  </a:lnTo>
                  <a:lnTo>
                    <a:pt x="244" y="12"/>
                  </a:lnTo>
                  <a:lnTo>
                    <a:pt x="232" y="10"/>
                  </a:lnTo>
                  <a:lnTo>
                    <a:pt x="219" y="9"/>
                  </a:lnTo>
                  <a:lnTo>
                    <a:pt x="208" y="9"/>
                  </a:lnTo>
                  <a:lnTo>
                    <a:pt x="196" y="8"/>
                  </a:lnTo>
                  <a:lnTo>
                    <a:pt x="186" y="8"/>
                  </a:lnTo>
                  <a:lnTo>
                    <a:pt x="176" y="6"/>
                  </a:lnTo>
                  <a:lnTo>
                    <a:pt x="166" y="6"/>
                  </a:lnTo>
                  <a:lnTo>
                    <a:pt x="157" y="5"/>
                  </a:lnTo>
                  <a:lnTo>
                    <a:pt x="150" y="5"/>
                  </a:lnTo>
                  <a:lnTo>
                    <a:pt x="143" y="3"/>
                  </a:lnTo>
                  <a:lnTo>
                    <a:pt x="135" y="3"/>
                  </a:lnTo>
                  <a:lnTo>
                    <a:pt x="128" y="3"/>
                  </a:lnTo>
                  <a:lnTo>
                    <a:pt x="121" y="2"/>
                  </a:lnTo>
                  <a:lnTo>
                    <a:pt x="115" y="2"/>
                  </a:lnTo>
                  <a:lnTo>
                    <a:pt x="109" y="2"/>
                  </a:lnTo>
                  <a:lnTo>
                    <a:pt x="104" y="2"/>
                  </a:lnTo>
                  <a:lnTo>
                    <a:pt x="98" y="2"/>
                  </a:lnTo>
                  <a:lnTo>
                    <a:pt x="92" y="0"/>
                  </a:lnTo>
                  <a:lnTo>
                    <a:pt x="88" y="0"/>
                  </a:lnTo>
                  <a:lnTo>
                    <a:pt x="82" y="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5" y="0"/>
                  </a:lnTo>
                  <a:lnTo>
                    <a:pt x="49" y="0"/>
                  </a:lnTo>
                  <a:lnTo>
                    <a:pt x="43" y="0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41015" name="Freeform 55"/>
            <p:cNvSpPr>
              <a:spLocks/>
            </p:cNvSpPr>
            <p:nvPr/>
          </p:nvSpPr>
          <p:spPr bwMode="auto">
            <a:xfrm>
              <a:off x="2842" y="1278"/>
              <a:ext cx="434" cy="76"/>
            </a:xfrm>
            <a:custGeom>
              <a:avLst/>
              <a:gdLst>
                <a:gd name="T0" fmla="*/ 1 w 846"/>
                <a:gd name="T1" fmla="*/ 4 h 153"/>
                <a:gd name="T2" fmla="*/ 2 w 846"/>
                <a:gd name="T3" fmla="*/ 4 h 153"/>
                <a:gd name="T4" fmla="*/ 4 w 846"/>
                <a:gd name="T5" fmla="*/ 3 h 153"/>
                <a:gd name="T6" fmla="*/ 5 w 846"/>
                <a:gd name="T7" fmla="*/ 3 h 153"/>
                <a:gd name="T8" fmla="*/ 6 w 846"/>
                <a:gd name="T9" fmla="*/ 3 h 153"/>
                <a:gd name="T10" fmla="*/ 6 w 846"/>
                <a:gd name="T11" fmla="*/ 2 h 153"/>
                <a:gd name="T12" fmla="*/ 7 w 846"/>
                <a:gd name="T13" fmla="*/ 2 h 153"/>
                <a:gd name="T14" fmla="*/ 8 w 846"/>
                <a:gd name="T15" fmla="*/ 2 h 153"/>
                <a:gd name="T16" fmla="*/ 8 w 846"/>
                <a:gd name="T17" fmla="*/ 2 h 153"/>
                <a:gd name="T18" fmla="*/ 9 w 846"/>
                <a:gd name="T19" fmla="*/ 2 h 153"/>
                <a:gd name="T20" fmla="*/ 9 w 846"/>
                <a:gd name="T21" fmla="*/ 1 h 153"/>
                <a:gd name="T22" fmla="*/ 10 w 846"/>
                <a:gd name="T23" fmla="*/ 1 h 153"/>
                <a:gd name="T24" fmla="*/ 10 w 846"/>
                <a:gd name="T25" fmla="*/ 1 h 153"/>
                <a:gd name="T26" fmla="*/ 11 w 846"/>
                <a:gd name="T27" fmla="*/ 1 h 153"/>
                <a:gd name="T28" fmla="*/ 12 w 846"/>
                <a:gd name="T29" fmla="*/ 1 h 153"/>
                <a:gd name="T30" fmla="*/ 12 w 846"/>
                <a:gd name="T31" fmla="*/ 1 h 153"/>
                <a:gd name="T32" fmla="*/ 13 w 846"/>
                <a:gd name="T33" fmla="*/ 1 h 153"/>
                <a:gd name="T34" fmla="*/ 13 w 846"/>
                <a:gd name="T35" fmla="*/ 1 h 153"/>
                <a:gd name="T36" fmla="*/ 14 w 846"/>
                <a:gd name="T37" fmla="*/ 1 h 153"/>
                <a:gd name="T38" fmla="*/ 14 w 846"/>
                <a:gd name="T39" fmla="*/ 1 h 153"/>
                <a:gd name="T40" fmla="*/ 15 w 846"/>
                <a:gd name="T41" fmla="*/ 1 h 153"/>
                <a:gd name="T42" fmla="*/ 15 w 846"/>
                <a:gd name="T43" fmla="*/ 0 h 153"/>
                <a:gd name="T44" fmla="*/ 16 w 846"/>
                <a:gd name="T45" fmla="*/ 0 h 153"/>
                <a:gd name="T46" fmla="*/ 16 w 846"/>
                <a:gd name="T47" fmla="*/ 0 h 153"/>
                <a:gd name="T48" fmla="*/ 17 w 846"/>
                <a:gd name="T49" fmla="*/ 0 h 153"/>
                <a:gd name="T50" fmla="*/ 17 w 846"/>
                <a:gd name="T51" fmla="*/ 0 h 153"/>
                <a:gd name="T52" fmla="*/ 17 w 846"/>
                <a:gd name="T53" fmla="*/ 0 h 153"/>
                <a:gd name="T54" fmla="*/ 18 w 846"/>
                <a:gd name="T55" fmla="*/ 0 h 153"/>
                <a:gd name="T56" fmla="*/ 18 w 846"/>
                <a:gd name="T57" fmla="*/ 0 h 153"/>
                <a:gd name="T58" fmla="*/ 19 w 846"/>
                <a:gd name="T59" fmla="*/ 0 h 153"/>
                <a:gd name="T60" fmla="*/ 20 w 846"/>
                <a:gd name="T61" fmla="*/ 0 h 153"/>
                <a:gd name="T62" fmla="*/ 21 w 846"/>
                <a:gd name="T63" fmla="*/ 0 h 153"/>
                <a:gd name="T64" fmla="*/ 22 w 846"/>
                <a:gd name="T65" fmla="*/ 0 h 153"/>
                <a:gd name="T66" fmla="*/ 22 w 846"/>
                <a:gd name="T67" fmla="*/ 0 h 153"/>
                <a:gd name="T68" fmla="*/ 23 w 846"/>
                <a:gd name="T69" fmla="*/ 0 h 153"/>
                <a:gd name="T70" fmla="*/ 24 w 846"/>
                <a:gd name="T71" fmla="*/ 0 h 153"/>
                <a:gd name="T72" fmla="*/ 25 w 846"/>
                <a:gd name="T73" fmla="*/ 0 h 153"/>
                <a:gd name="T74" fmla="*/ 25 w 846"/>
                <a:gd name="T75" fmla="*/ 0 h 153"/>
                <a:gd name="T76" fmla="*/ 25 w 846"/>
                <a:gd name="T77" fmla="*/ 0 h 153"/>
                <a:gd name="T78" fmla="*/ 26 w 846"/>
                <a:gd name="T79" fmla="*/ 0 h 153"/>
                <a:gd name="T80" fmla="*/ 26 w 846"/>
                <a:gd name="T81" fmla="*/ 0 h 153"/>
                <a:gd name="T82" fmla="*/ 27 w 846"/>
                <a:gd name="T83" fmla="*/ 0 h 153"/>
                <a:gd name="T84" fmla="*/ 27 w 846"/>
                <a:gd name="T85" fmla="*/ 0 h 153"/>
                <a:gd name="T86" fmla="*/ 28 w 846"/>
                <a:gd name="T87" fmla="*/ 0 h 153"/>
                <a:gd name="T88" fmla="*/ 28 w 846"/>
                <a:gd name="T89" fmla="*/ 0 h 153"/>
                <a:gd name="T90" fmla="*/ 28 w 846"/>
                <a:gd name="T91" fmla="*/ 0 h 153"/>
                <a:gd name="T92" fmla="*/ 29 w 846"/>
                <a:gd name="T93" fmla="*/ 0 h 153"/>
                <a:gd name="T94" fmla="*/ 29 w 846"/>
                <a:gd name="T95" fmla="*/ 0 h 153"/>
                <a:gd name="T96" fmla="*/ 30 w 846"/>
                <a:gd name="T97" fmla="*/ 0 h 15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46"/>
                <a:gd name="T148" fmla="*/ 0 h 153"/>
                <a:gd name="T149" fmla="*/ 846 w 846"/>
                <a:gd name="T150" fmla="*/ 153 h 15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46" h="153">
                  <a:moveTo>
                    <a:pt x="0" y="153"/>
                  </a:moveTo>
                  <a:lnTo>
                    <a:pt x="20" y="144"/>
                  </a:lnTo>
                  <a:lnTo>
                    <a:pt x="40" y="137"/>
                  </a:lnTo>
                  <a:lnTo>
                    <a:pt x="59" y="130"/>
                  </a:lnTo>
                  <a:lnTo>
                    <a:pt x="78" y="124"/>
                  </a:lnTo>
                  <a:lnTo>
                    <a:pt x="94" y="118"/>
                  </a:lnTo>
                  <a:lnTo>
                    <a:pt x="110" y="112"/>
                  </a:lnTo>
                  <a:lnTo>
                    <a:pt x="124" y="107"/>
                  </a:lnTo>
                  <a:lnTo>
                    <a:pt x="137" y="102"/>
                  </a:lnTo>
                  <a:lnTo>
                    <a:pt x="150" y="98"/>
                  </a:lnTo>
                  <a:lnTo>
                    <a:pt x="162" y="94"/>
                  </a:lnTo>
                  <a:lnTo>
                    <a:pt x="173" y="89"/>
                  </a:lnTo>
                  <a:lnTo>
                    <a:pt x="183" y="86"/>
                  </a:lnTo>
                  <a:lnTo>
                    <a:pt x="193" y="82"/>
                  </a:lnTo>
                  <a:lnTo>
                    <a:pt x="202" y="79"/>
                  </a:lnTo>
                  <a:lnTo>
                    <a:pt x="212" y="76"/>
                  </a:lnTo>
                  <a:lnTo>
                    <a:pt x="219" y="73"/>
                  </a:lnTo>
                  <a:lnTo>
                    <a:pt x="228" y="72"/>
                  </a:lnTo>
                  <a:lnTo>
                    <a:pt x="237" y="69"/>
                  </a:lnTo>
                  <a:lnTo>
                    <a:pt x="244" y="68"/>
                  </a:lnTo>
                  <a:lnTo>
                    <a:pt x="251" y="65"/>
                  </a:lnTo>
                  <a:lnTo>
                    <a:pt x="258" y="63"/>
                  </a:lnTo>
                  <a:lnTo>
                    <a:pt x="266" y="62"/>
                  </a:lnTo>
                  <a:lnTo>
                    <a:pt x="273" y="59"/>
                  </a:lnTo>
                  <a:lnTo>
                    <a:pt x="280" y="58"/>
                  </a:lnTo>
                  <a:lnTo>
                    <a:pt x="289" y="56"/>
                  </a:lnTo>
                  <a:lnTo>
                    <a:pt x="296" y="55"/>
                  </a:lnTo>
                  <a:lnTo>
                    <a:pt x="305" y="53"/>
                  </a:lnTo>
                  <a:lnTo>
                    <a:pt x="313" y="52"/>
                  </a:lnTo>
                  <a:lnTo>
                    <a:pt x="322" y="50"/>
                  </a:lnTo>
                  <a:lnTo>
                    <a:pt x="332" y="47"/>
                  </a:lnTo>
                  <a:lnTo>
                    <a:pt x="342" y="46"/>
                  </a:lnTo>
                  <a:lnTo>
                    <a:pt x="352" y="45"/>
                  </a:lnTo>
                  <a:lnTo>
                    <a:pt x="362" y="42"/>
                  </a:lnTo>
                  <a:lnTo>
                    <a:pt x="372" y="40"/>
                  </a:lnTo>
                  <a:lnTo>
                    <a:pt x="383" y="39"/>
                  </a:lnTo>
                  <a:lnTo>
                    <a:pt x="391" y="37"/>
                  </a:lnTo>
                  <a:lnTo>
                    <a:pt x="400" y="36"/>
                  </a:lnTo>
                  <a:lnTo>
                    <a:pt x="407" y="34"/>
                  </a:lnTo>
                  <a:lnTo>
                    <a:pt x="416" y="33"/>
                  </a:lnTo>
                  <a:lnTo>
                    <a:pt x="423" y="32"/>
                  </a:lnTo>
                  <a:lnTo>
                    <a:pt x="429" y="30"/>
                  </a:lnTo>
                  <a:lnTo>
                    <a:pt x="436" y="29"/>
                  </a:lnTo>
                  <a:lnTo>
                    <a:pt x="442" y="29"/>
                  </a:lnTo>
                  <a:lnTo>
                    <a:pt x="449" y="27"/>
                  </a:lnTo>
                  <a:lnTo>
                    <a:pt x="455" y="26"/>
                  </a:lnTo>
                  <a:lnTo>
                    <a:pt x="461" y="26"/>
                  </a:lnTo>
                  <a:lnTo>
                    <a:pt x="466" y="24"/>
                  </a:lnTo>
                  <a:lnTo>
                    <a:pt x="474" y="24"/>
                  </a:lnTo>
                  <a:lnTo>
                    <a:pt x="479" y="23"/>
                  </a:lnTo>
                  <a:lnTo>
                    <a:pt x="485" y="23"/>
                  </a:lnTo>
                  <a:lnTo>
                    <a:pt x="492" y="22"/>
                  </a:lnTo>
                  <a:lnTo>
                    <a:pt x="498" y="22"/>
                  </a:lnTo>
                  <a:lnTo>
                    <a:pt x="505" y="20"/>
                  </a:lnTo>
                  <a:lnTo>
                    <a:pt x="513" y="20"/>
                  </a:lnTo>
                  <a:lnTo>
                    <a:pt x="520" y="19"/>
                  </a:lnTo>
                  <a:lnTo>
                    <a:pt x="527" y="19"/>
                  </a:lnTo>
                  <a:lnTo>
                    <a:pt x="536" y="17"/>
                  </a:lnTo>
                  <a:lnTo>
                    <a:pt x="544" y="17"/>
                  </a:lnTo>
                  <a:lnTo>
                    <a:pt x="554" y="16"/>
                  </a:lnTo>
                  <a:lnTo>
                    <a:pt x="564" y="16"/>
                  </a:lnTo>
                  <a:lnTo>
                    <a:pt x="575" y="14"/>
                  </a:lnTo>
                  <a:lnTo>
                    <a:pt x="586" y="13"/>
                  </a:lnTo>
                  <a:lnTo>
                    <a:pt x="598" y="13"/>
                  </a:lnTo>
                  <a:lnTo>
                    <a:pt x="611" y="11"/>
                  </a:lnTo>
                  <a:lnTo>
                    <a:pt x="624" y="10"/>
                  </a:lnTo>
                  <a:lnTo>
                    <a:pt x="637" y="10"/>
                  </a:lnTo>
                  <a:lnTo>
                    <a:pt x="647" y="9"/>
                  </a:lnTo>
                  <a:lnTo>
                    <a:pt x="658" y="9"/>
                  </a:lnTo>
                  <a:lnTo>
                    <a:pt x="668" y="7"/>
                  </a:lnTo>
                  <a:lnTo>
                    <a:pt x="677" y="6"/>
                  </a:lnTo>
                  <a:lnTo>
                    <a:pt x="686" y="6"/>
                  </a:lnTo>
                  <a:lnTo>
                    <a:pt x="694" y="6"/>
                  </a:lnTo>
                  <a:lnTo>
                    <a:pt x="702" y="4"/>
                  </a:lnTo>
                  <a:lnTo>
                    <a:pt x="709" y="4"/>
                  </a:lnTo>
                  <a:lnTo>
                    <a:pt x="716" y="4"/>
                  </a:lnTo>
                  <a:lnTo>
                    <a:pt x="723" y="3"/>
                  </a:lnTo>
                  <a:lnTo>
                    <a:pt x="729" y="3"/>
                  </a:lnTo>
                  <a:lnTo>
                    <a:pt x="735" y="3"/>
                  </a:lnTo>
                  <a:lnTo>
                    <a:pt x="741" y="3"/>
                  </a:lnTo>
                  <a:lnTo>
                    <a:pt x="746" y="1"/>
                  </a:lnTo>
                  <a:lnTo>
                    <a:pt x="752" y="1"/>
                  </a:lnTo>
                  <a:lnTo>
                    <a:pt x="758" y="1"/>
                  </a:lnTo>
                  <a:lnTo>
                    <a:pt x="762" y="1"/>
                  </a:lnTo>
                  <a:lnTo>
                    <a:pt x="768" y="1"/>
                  </a:lnTo>
                  <a:lnTo>
                    <a:pt x="774" y="1"/>
                  </a:lnTo>
                  <a:lnTo>
                    <a:pt x="778" y="1"/>
                  </a:lnTo>
                  <a:lnTo>
                    <a:pt x="784" y="1"/>
                  </a:lnTo>
                  <a:lnTo>
                    <a:pt x="790" y="1"/>
                  </a:lnTo>
                  <a:lnTo>
                    <a:pt x="795" y="0"/>
                  </a:lnTo>
                  <a:lnTo>
                    <a:pt x="801" y="0"/>
                  </a:lnTo>
                  <a:lnTo>
                    <a:pt x="808" y="0"/>
                  </a:lnTo>
                  <a:lnTo>
                    <a:pt x="816" y="0"/>
                  </a:lnTo>
                  <a:lnTo>
                    <a:pt x="823" y="0"/>
                  </a:lnTo>
                  <a:lnTo>
                    <a:pt x="830" y="0"/>
                  </a:lnTo>
                  <a:lnTo>
                    <a:pt x="837" y="0"/>
                  </a:lnTo>
                  <a:lnTo>
                    <a:pt x="846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41016" name="Rectangle 56"/>
            <p:cNvSpPr>
              <a:spLocks noChangeArrowheads="1"/>
            </p:cNvSpPr>
            <p:nvPr/>
          </p:nvSpPr>
          <p:spPr bwMode="auto">
            <a:xfrm>
              <a:off x="3935" y="1942"/>
              <a:ext cx="10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dirty="0">
                  <a:solidFill>
                    <a:srgbClr val="000000"/>
                  </a:solidFill>
                  <a:latin typeface="Times-Roman" charset="0"/>
                </a:rPr>
                <a:t>=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</p:grpSp>
      <p:sp>
        <p:nvSpPr>
          <p:cNvPr id="57" name="56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Moore FSM – Example 2: State diagram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0" y="2209800"/>
            <a:ext cx="4662488" cy="2352675"/>
            <a:chOff x="1348" y="1180"/>
            <a:chExt cx="2937" cy="1482"/>
          </a:xfrm>
        </p:grpSpPr>
        <p:sp>
          <p:nvSpPr>
            <p:cNvPr id="41988" name="Rectangle 3"/>
            <p:cNvSpPr>
              <a:spLocks noChangeArrowheads="1"/>
            </p:cNvSpPr>
            <p:nvPr/>
          </p:nvSpPr>
          <p:spPr bwMode="auto">
            <a:xfrm>
              <a:off x="1367" y="1180"/>
              <a:ext cx="2913" cy="8"/>
            </a:xfrm>
            <a:prstGeom prst="rect">
              <a:avLst/>
            </a:prstGeom>
            <a:solidFill>
              <a:srgbClr val="0000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41989" name="Rectangle 4"/>
            <p:cNvSpPr>
              <a:spLocks noChangeArrowheads="1"/>
            </p:cNvSpPr>
            <p:nvPr/>
          </p:nvSpPr>
          <p:spPr bwMode="auto">
            <a:xfrm>
              <a:off x="1348" y="1201"/>
              <a:ext cx="8" cy="342"/>
            </a:xfrm>
            <a:prstGeom prst="rect">
              <a:avLst/>
            </a:prstGeom>
            <a:solidFill>
              <a:srgbClr val="0000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41990" name="Rectangle 5"/>
            <p:cNvSpPr>
              <a:spLocks noChangeArrowheads="1"/>
            </p:cNvSpPr>
            <p:nvPr/>
          </p:nvSpPr>
          <p:spPr bwMode="auto">
            <a:xfrm>
              <a:off x="2131" y="1201"/>
              <a:ext cx="9" cy="342"/>
            </a:xfrm>
            <a:prstGeom prst="rect">
              <a:avLst/>
            </a:prstGeom>
            <a:solidFill>
              <a:srgbClr val="0000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41991" name="Rectangle 6"/>
            <p:cNvSpPr>
              <a:spLocks noChangeArrowheads="1"/>
            </p:cNvSpPr>
            <p:nvPr/>
          </p:nvSpPr>
          <p:spPr bwMode="auto">
            <a:xfrm>
              <a:off x="1473" y="1340"/>
              <a:ext cx="588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sz="2300" dirty="0">
                  <a:solidFill>
                    <a:srgbClr val="000000"/>
                  </a:solidFill>
                  <a:latin typeface="Times-Roman" charset="0"/>
                </a:rPr>
                <a:t>Present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41992" name="Rectangle 7"/>
            <p:cNvSpPr>
              <a:spLocks noChangeArrowheads="1"/>
            </p:cNvSpPr>
            <p:nvPr/>
          </p:nvSpPr>
          <p:spPr bwMode="auto">
            <a:xfrm>
              <a:off x="3530" y="1201"/>
              <a:ext cx="9" cy="342"/>
            </a:xfrm>
            <a:prstGeom prst="rect">
              <a:avLst/>
            </a:prstGeom>
            <a:solidFill>
              <a:srgbClr val="0000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41993" name="Rectangle 8"/>
            <p:cNvSpPr>
              <a:spLocks noChangeArrowheads="1"/>
            </p:cNvSpPr>
            <p:nvPr/>
          </p:nvSpPr>
          <p:spPr bwMode="auto">
            <a:xfrm>
              <a:off x="2460" y="1273"/>
              <a:ext cx="788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sz="2300" dirty="0">
                  <a:solidFill>
                    <a:srgbClr val="000000"/>
                  </a:solidFill>
                  <a:latin typeface="Times-Roman" charset="0"/>
                </a:rPr>
                <a:t>Next state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41994" name="Rectangle 9"/>
            <p:cNvSpPr>
              <a:spLocks noChangeArrowheads="1"/>
            </p:cNvSpPr>
            <p:nvPr/>
          </p:nvSpPr>
          <p:spPr bwMode="auto">
            <a:xfrm>
              <a:off x="4276" y="1201"/>
              <a:ext cx="9" cy="342"/>
            </a:xfrm>
            <a:prstGeom prst="rect">
              <a:avLst/>
            </a:prstGeom>
            <a:solidFill>
              <a:srgbClr val="0000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41995" name="Rectangle 10"/>
            <p:cNvSpPr>
              <a:spLocks noChangeArrowheads="1"/>
            </p:cNvSpPr>
            <p:nvPr/>
          </p:nvSpPr>
          <p:spPr bwMode="auto">
            <a:xfrm>
              <a:off x="2131" y="1533"/>
              <a:ext cx="1406" cy="10"/>
            </a:xfrm>
            <a:prstGeom prst="rect">
              <a:avLst/>
            </a:prstGeom>
            <a:solidFill>
              <a:srgbClr val="0000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41996" name="Rectangle 11"/>
            <p:cNvSpPr>
              <a:spLocks noChangeArrowheads="1"/>
            </p:cNvSpPr>
            <p:nvPr/>
          </p:nvSpPr>
          <p:spPr bwMode="auto">
            <a:xfrm>
              <a:off x="1348" y="1543"/>
              <a:ext cx="8" cy="336"/>
            </a:xfrm>
            <a:prstGeom prst="rect">
              <a:avLst/>
            </a:prstGeom>
            <a:solidFill>
              <a:srgbClr val="0000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41997" name="Rectangle 12"/>
            <p:cNvSpPr>
              <a:spLocks noChangeArrowheads="1"/>
            </p:cNvSpPr>
            <p:nvPr/>
          </p:nvSpPr>
          <p:spPr bwMode="auto">
            <a:xfrm>
              <a:off x="3646" y="1340"/>
              <a:ext cx="51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sz="2300" dirty="0">
                  <a:solidFill>
                    <a:srgbClr val="000000"/>
                  </a:solidFill>
                  <a:latin typeface="Times-Roman" charset="0"/>
                </a:rPr>
                <a:t>Output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41998" name="Rectangle 13"/>
            <p:cNvSpPr>
              <a:spLocks noChangeArrowheads="1"/>
            </p:cNvSpPr>
            <p:nvPr/>
          </p:nvSpPr>
          <p:spPr bwMode="auto">
            <a:xfrm>
              <a:off x="2131" y="1543"/>
              <a:ext cx="9" cy="336"/>
            </a:xfrm>
            <a:prstGeom prst="rect">
              <a:avLst/>
            </a:prstGeom>
            <a:solidFill>
              <a:srgbClr val="0000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41999" name="Rectangle 14"/>
            <p:cNvSpPr>
              <a:spLocks noChangeArrowheads="1"/>
            </p:cNvSpPr>
            <p:nvPr/>
          </p:nvSpPr>
          <p:spPr bwMode="auto">
            <a:xfrm>
              <a:off x="1576" y="1546"/>
              <a:ext cx="384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sz="2300" dirty="0">
                  <a:solidFill>
                    <a:srgbClr val="000000"/>
                  </a:solidFill>
                  <a:latin typeface="Times-Roman" charset="0"/>
                </a:rPr>
                <a:t>state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42000" name="Rectangle 15"/>
            <p:cNvSpPr>
              <a:spLocks noChangeArrowheads="1"/>
            </p:cNvSpPr>
            <p:nvPr/>
          </p:nvSpPr>
          <p:spPr bwMode="auto">
            <a:xfrm>
              <a:off x="2242" y="1612"/>
              <a:ext cx="17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sz="2400" i="1" dirty="0">
                  <a:solidFill>
                    <a:srgbClr val="000000"/>
                  </a:solidFill>
                  <a:latin typeface="Times New Roman" pitchFamily="18" charset="0"/>
                </a:rPr>
                <a:t>w </a:t>
              </a:r>
              <a:endParaRPr kumimoji="0" lang="en-US" sz="2400" i="1" dirty="0">
                <a:latin typeface="Times New Roman" pitchFamily="18" charset="0"/>
              </a:endParaRPr>
            </a:p>
          </p:txBody>
        </p:sp>
        <p:sp>
          <p:nvSpPr>
            <p:cNvPr id="42001" name="Rectangle 16"/>
            <p:cNvSpPr>
              <a:spLocks noChangeArrowheads="1"/>
            </p:cNvSpPr>
            <p:nvPr/>
          </p:nvSpPr>
          <p:spPr bwMode="auto">
            <a:xfrm>
              <a:off x="2435" y="1612"/>
              <a:ext cx="15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sz="2400" dirty="0">
                  <a:solidFill>
                    <a:srgbClr val="000000"/>
                  </a:solidFill>
                  <a:latin typeface="Times New Roman" pitchFamily="18" charset="0"/>
                </a:rPr>
                <a:t>=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42002" name="Rectangle 17"/>
            <p:cNvSpPr>
              <a:spLocks noChangeArrowheads="1"/>
            </p:cNvSpPr>
            <p:nvPr/>
          </p:nvSpPr>
          <p:spPr bwMode="auto">
            <a:xfrm>
              <a:off x="2630" y="1612"/>
              <a:ext cx="14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sz="2400" dirty="0">
                  <a:solidFill>
                    <a:srgbClr val="000000"/>
                  </a:solidFill>
                  <a:latin typeface="Times New Roman" pitchFamily="18" charset="0"/>
                </a:rPr>
                <a:t>0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42003" name="Rectangle 18"/>
            <p:cNvSpPr>
              <a:spLocks noChangeArrowheads="1"/>
            </p:cNvSpPr>
            <p:nvPr/>
          </p:nvSpPr>
          <p:spPr bwMode="auto">
            <a:xfrm>
              <a:off x="2945" y="1612"/>
              <a:ext cx="17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sz="2400" i="1" dirty="0">
                  <a:solidFill>
                    <a:srgbClr val="000000"/>
                  </a:solidFill>
                  <a:latin typeface="Times New Roman" pitchFamily="18" charset="0"/>
                </a:rPr>
                <a:t>w </a:t>
              </a:r>
              <a:endParaRPr kumimoji="0" lang="en-US" sz="2400" i="1" dirty="0">
                <a:latin typeface="Times New Roman" pitchFamily="18" charset="0"/>
              </a:endParaRPr>
            </a:p>
          </p:txBody>
        </p:sp>
        <p:sp>
          <p:nvSpPr>
            <p:cNvPr id="42004" name="Rectangle 19"/>
            <p:cNvSpPr>
              <a:spLocks noChangeArrowheads="1"/>
            </p:cNvSpPr>
            <p:nvPr/>
          </p:nvSpPr>
          <p:spPr bwMode="auto">
            <a:xfrm>
              <a:off x="3134" y="1612"/>
              <a:ext cx="15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sz="2400" dirty="0">
                  <a:solidFill>
                    <a:srgbClr val="000000"/>
                  </a:solidFill>
                  <a:latin typeface="Times New Roman" pitchFamily="18" charset="0"/>
                </a:rPr>
                <a:t>=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42005" name="Rectangle 20"/>
            <p:cNvSpPr>
              <a:spLocks noChangeArrowheads="1"/>
            </p:cNvSpPr>
            <p:nvPr/>
          </p:nvSpPr>
          <p:spPr bwMode="auto">
            <a:xfrm>
              <a:off x="3530" y="1543"/>
              <a:ext cx="9" cy="336"/>
            </a:xfrm>
            <a:prstGeom prst="rect">
              <a:avLst/>
            </a:prstGeom>
            <a:solidFill>
              <a:srgbClr val="0000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42006" name="Rectangle 21"/>
            <p:cNvSpPr>
              <a:spLocks noChangeArrowheads="1"/>
            </p:cNvSpPr>
            <p:nvPr/>
          </p:nvSpPr>
          <p:spPr bwMode="auto">
            <a:xfrm>
              <a:off x="3330" y="1612"/>
              <a:ext cx="14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sz="2400" dirty="0">
                  <a:solidFill>
                    <a:srgbClr val="000000"/>
                  </a:solidFill>
                  <a:latin typeface="Times New Roman" pitchFamily="18" charset="0"/>
                </a:rPr>
                <a:t>1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42007" name="Rectangle 22"/>
            <p:cNvSpPr>
              <a:spLocks noChangeArrowheads="1"/>
            </p:cNvSpPr>
            <p:nvPr/>
          </p:nvSpPr>
          <p:spPr bwMode="auto">
            <a:xfrm>
              <a:off x="4276" y="1543"/>
              <a:ext cx="9" cy="336"/>
            </a:xfrm>
            <a:prstGeom prst="rect">
              <a:avLst/>
            </a:prstGeom>
            <a:solidFill>
              <a:srgbClr val="0000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42008" name="Rectangle 23"/>
            <p:cNvSpPr>
              <a:spLocks noChangeArrowheads="1"/>
            </p:cNvSpPr>
            <p:nvPr/>
          </p:nvSpPr>
          <p:spPr bwMode="auto">
            <a:xfrm>
              <a:off x="1367" y="1869"/>
              <a:ext cx="2913" cy="10"/>
            </a:xfrm>
            <a:prstGeom prst="rect">
              <a:avLst/>
            </a:prstGeom>
            <a:solidFill>
              <a:srgbClr val="0000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42009" name="Rectangle 24"/>
            <p:cNvSpPr>
              <a:spLocks noChangeArrowheads="1"/>
            </p:cNvSpPr>
            <p:nvPr/>
          </p:nvSpPr>
          <p:spPr bwMode="auto">
            <a:xfrm>
              <a:off x="1348" y="1881"/>
              <a:ext cx="8" cy="296"/>
            </a:xfrm>
            <a:prstGeom prst="rect">
              <a:avLst/>
            </a:prstGeom>
            <a:solidFill>
              <a:srgbClr val="0000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42010" name="Rectangle 25"/>
            <p:cNvSpPr>
              <a:spLocks noChangeArrowheads="1"/>
            </p:cNvSpPr>
            <p:nvPr/>
          </p:nvSpPr>
          <p:spPr bwMode="auto">
            <a:xfrm>
              <a:off x="3857" y="1545"/>
              <a:ext cx="123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sz="2400" i="1" dirty="0">
                  <a:solidFill>
                    <a:srgbClr val="000000"/>
                  </a:solidFill>
                  <a:latin typeface="Times New Roman" pitchFamily="18" charset="0"/>
                </a:rPr>
                <a:t>z </a:t>
              </a:r>
              <a:endParaRPr kumimoji="0" lang="en-US" sz="2400" i="1" dirty="0">
                <a:latin typeface="Times New Roman" pitchFamily="18" charset="0"/>
              </a:endParaRPr>
            </a:p>
          </p:txBody>
        </p:sp>
        <p:sp>
          <p:nvSpPr>
            <p:cNvPr id="42011" name="Rectangle 26"/>
            <p:cNvSpPr>
              <a:spLocks noChangeArrowheads="1"/>
            </p:cNvSpPr>
            <p:nvPr/>
          </p:nvSpPr>
          <p:spPr bwMode="auto">
            <a:xfrm>
              <a:off x="2131" y="1881"/>
              <a:ext cx="9" cy="296"/>
            </a:xfrm>
            <a:prstGeom prst="rect">
              <a:avLst/>
            </a:prstGeom>
            <a:solidFill>
              <a:srgbClr val="0000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42012" name="Rectangle 27"/>
            <p:cNvSpPr>
              <a:spLocks noChangeArrowheads="1"/>
            </p:cNvSpPr>
            <p:nvPr/>
          </p:nvSpPr>
          <p:spPr bwMode="auto">
            <a:xfrm>
              <a:off x="1679" y="1952"/>
              <a:ext cx="179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sz="2300" dirty="0">
                  <a:solidFill>
                    <a:srgbClr val="000000"/>
                  </a:solidFill>
                  <a:latin typeface="Times-Roman" charset="0"/>
                </a:rPr>
                <a:t>A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42013" name="Rectangle 28"/>
            <p:cNvSpPr>
              <a:spLocks noChangeArrowheads="1"/>
            </p:cNvSpPr>
            <p:nvPr/>
          </p:nvSpPr>
          <p:spPr bwMode="auto">
            <a:xfrm>
              <a:off x="2415" y="1952"/>
              <a:ext cx="179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sz="2300" dirty="0">
                  <a:solidFill>
                    <a:srgbClr val="000000"/>
                  </a:solidFill>
                  <a:latin typeface="Times-Roman" charset="0"/>
                </a:rPr>
                <a:t>A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42014" name="Rectangle 29"/>
            <p:cNvSpPr>
              <a:spLocks noChangeArrowheads="1"/>
            </p:cNvSpPr>
            <p:nvPr/>
          </p:nvSpPr>
          <p:spPr bwMode="auto">
            <a:xfrm>
              <a:off x="3530" y="1881"/>
              <a:ext cx="9" cy="296"/>
            </a:xfrm>
            <a:prstGeom prst="rect">
              <a:avLst/>
            </a:prstGeom>
            <a:solidFill>
              <a:srgbClr val="0000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42015" name="Rectangle 30"/>
            <p:cNvSpPr>
              <a:spLocks noChangeArrowheads="1"/>
            </p:cNvSpPr>
            <p:nvPr/>
          </p:nvSpPr>
          <p:spPr bwMode="auto">
            <a:xfrm>
              <a:off x="3122" y="1952"/>
              <a:ext cx="169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sz="2300" dirty="0">
                  <a:solidFill>
                    <a:srgbClr val="000000"/>
                  </a:solidFill>
                  <a:latin typeface="Times-Roman" charset="0"/>
                </a:rPr>
                <a:t>B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42016" name="Rectangle 31"/>
            <p:cNvSpPr>
              <a:spLocks noChangeArrowheads="1"/>
            </p:cNvSpPr>
            <p:nvPr/>
          </p:nvSpPr>
          <p:spPr bwMode="auto">
            <a:xfrm>
              <a:off x="4276" y="1881"/>
              <a:ext cx="9" cy="296"/>
            </a:xfrm>
            <a:prstGeom prst="rect">
              <a:avLst/>
            </a:prstGeom>
            <a:solidFill>
              <a:srgbClr val="0000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42017" name="Rectangle 32"/>
            <p:cNvSpPr>
              <a:spLocks noChangeArrowheads="1"/>
            </p:cNvSpPr>
            <p:nvPr/>
          </p:nvSpPr>
          <p:spPr bwMode="auto">
            <a:xfrm>
              <a:off x="1348" y="2177"/>
              <a:ext cx="8" cy="224"/>
            </a:xfrm>
            <a:prstGeom prst="rect">
              <a:avLst/>
            </a:prstGeom>
            <a:solidFill>
              <a:srgbClr val="0000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42018" name="Rectangle 33"/>
            <p:cNvSpPr>
              <a:spLocks noChangeArrowheads="1"/>
            </p:cNvSpPr>
            <p:nvPr/>
          </p:nvSpPr>
          <p:spPr bwMode="auto">
            <a:xfrm>
              <a:off x="3860" y="1952"/>
              <a:ext cx="138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sz="2300" dirty="0">
                  <a:solidFill>
                    <a:srgbClr val="000000"/>
                  </a:solidFill>
                  <a:latin typeface="Times-Roman" charset="0"/>
                </a:rPr>
                <a:t>0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42019" name="Rectangle 34"/>
            <p:cNvSpPr>
              <a:spLocks noChangeArrowheads="1"/>
            </p:cNvSpPr>
            <p:nvPr/>
          </p:nvSpPr>
          <p:spPr bwMode="auto">
            <a:xfrm>
              <a:off x="2131" y="2177"/>
              <a:ext cx="9" cy="224"/>
            </a:xfrm>
            <a:prstGeom prst="rect">
              <a:avLst/>
            </a:prstGeom>
            <a:solidFill>
              <a:srgbClr val="0000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42020" name="Rectangle 35"/>
            <p:cNvSpPr>
              <a:spLocks noChangeArrowheads="1"/>
            </p:cNvSpPr>
            <p:nvPr/>
          </p:nvSpPr>
          <p:spPr bwMode="auto">
            <a:xfrm>
              <a:off x="1686" y="2173"/>
              <a:ext cx="169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sz="2300" dirty="0">
                  <a:solidFill>
                    <a:srgbClr val="000000"/>
                  </a:solidFill>
                  <a:latin typeface="Times-Roman" charset="0"/>
                </a:rPr>
                <a:t>B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42021" name="Rectangle 36"/>
            <p:cNvSpPr>
              <a:spLocks noChangeArrowheads="1"/>
            </p:cNvSpPr>
            <p:nvPr/>
          </p:nvSpPr>
          <p:spPr bwMode="auto">
            <a:xfrm>
              <a:off x="2416" y="2173"/>
              <a:ext cx="179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sz="2300" dirty="0">
                  <a:solidFill>
                    <a:srgbClr val="000000"/>
                  </a:solidFill>
                  <a:latin typeface="Times-Roman" charset="0"/>
                </a:rPr>
                <a:t>A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42022" name="Rectangle 37"/>
            <p:cNvSpPr>
              <a:spLocks noChangeArrowheads="1"/>
            </p:cNvSpPr>
            <p:nvPr/>
          </p:nvSpPr>
          <p:spPr bwMode="auto">
            <a:xfrm>
              <a:off x="3530" y="2177"/>
              <a:ext cx="9" cy="224"/>
            </a:xfrm>
            <a:prstGeom prst="rect">
              <a:avLst/>
            </a:prstGeom>
            <a:solidFill>
              <a:srgbClr val="0000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42023" name="Rectangle 38"/>
            <p:cNvSpPr>
              <a:spLocks noChangeArrowheads="1"/>
            </p:cNvSpPr>
            <p:nvPr/>
          </p:nvSpPr>
          <p:spPr bwMode="auto">
            <a:xfrm>
              <a:off x="3123" y="2173"/>
              <a:ext cx="169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sz="2300" dirty="0">
                  <a:solidFill>
                    <a:srgbClr val="000000"/>
                  </a:solidFill>
                  <a:latin typeface="Times-Roman" charset="0"/>
                </a:rPr>
                <a:t>C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42024" name="Rectangle 39"/>
            <p:cNvSpPr>
              <a:spLocks noChangeArrowheads="1"/>
            </p:cNvSpPr>
            <p:nvPr/>
          </p:nvSpPr>
          <p:spPr bwMode="auto">
            <a:xfrm>
              <a:off x="4276" y="2177"/>
              <a:ext cx="9" cy="224"/>
            </a:xfrm>
            <a:prstGeom prst="rect">
              <a:avLst/>
            </a:prstGeom>
            <a:solidFill>
              <a:srgbClr val="0000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42025" name="Rectangle 40"/>
            <p:cNvSpPr>
              <a:spLocks noChangeArrowheads="1"/>
            </p:cNvSpPr>
            <p:nvPr/>
          </p:nvSpPr>
          <p:spPr bwMode="auto">
            <a:xfrm>
              <a:off x="1348" y="2405"/>
              <a:ext cx="8" cy="257"/>
            </a:xfrm>
            <a:prstGeom prst="rect">
              <a:avLst/>
            </a:prstGeom>
            <a:solidFill>
              <a:srgbClr val="0000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42026" name="Rectangle 41"/>
            <p:cNvSpPr>
              <a:spLocks noChangeArrowheads="1"/>
            </p:cNvSpPr>
            <p:nvPr/>
          </p:nvSpPr>
          <p:spPr bwMode="auto">
            <a:xfrm>
              <a:off x="3861" y="2173"/>
              <a:ext cx="138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sz="2300" dirty="0">
                  <a:solidFill>
                    <a:srgbClr val="000000"/>
                  </a:solidFill>
                  <a:latin typeface="Times-Roman" charset="0"/>
                </a:rPr>
                <a:t>0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42027" name="Rectangle 42"/>
            <p:cNvSpPr>
              <a:spLocks noChangeArrowheads="1"/>
            </p:cNvSpPr>
            <p:nvPr/>
          </p:nvSpPr>
          <p:spPr bwMode="auto">
            <a:xfrm>
              <a:off x="2131" y="2405"/>
              <a:ext cx="9" cy="257"/>
            </a:xfrm>
            <a:prstGeom prst="rect">
              <a:avLst/>
            </a:prstGeom>
            <a:solidFill>
              <a:srgbClr val="0000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42028" name="Rectangle 43"/>
            <p:cNvSpPr>
              <a:spLocks noChangeArrowheads="1"/>
            </p:cNvSpPr>
            <p:nvPr/>
          </p:nvSpPr>
          <p:spPr bwMode="auto">
            <a:xfrm>
              <a:off x="1686" y="2397"/>
              <a:ext cx="169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sz="2300" dirty="0">
                  <a:solidFill>
                    <a:srgbClr val="000000"/>
                  </a:solidFill>
                  <a:latin typeface="Times-Roman" charset="0"/>
                </a:rPr>
                <a:t>C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42029" name="Rectangle 44"/>
            <p:cNvSpPr>
              <a:spLocks noChangeArrowheads="1"/>
            </p:cNvSpPr>
            <p:nvPr/>
          </p:nvSpPr>
          <p:spPr bwMode="auto">
            <a:xfrm>
              <a:off x="2416" y="2397"/>
              <a:ext cx="179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sz="2300" dirty="0">
                  <a:solidFill>
                    <a:srgbClr val="000000"/>
                  </a:solidFill>
                  <a:latin typeface="Times-Roman" charset="0"/>
                </a:rPr>
                <a:t>A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42030" name="Rectangle 45"/>
            <p:cNvSpPr>
              <a:spLocks noChangeArrowheads="1"/>
            </p:cNvSpPr>
            <p:nvPr/>
          </p:nvSpPr>
          <p:spPr bwMode="auto">
            <a:xfrm>
              <a:off x="3530" y="2405"/>
              <a:ext cx="9" cy="257"/>
            </a:xfrm>
            <a:prstGeom prst="rect">
              <a:avLst/>
            </a:prstGeom>
            <a:solidFill>
              <a:srgbClr val="0000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42031" name="Rectangle 46"/>
            <p:cNvSpPr>
              <a:spLocks noChangeArrowheads="1"/>
            </p:cNvSpPr>
            <p:nvPr/>
          </p:nvSpPr>
          <p:spPr bwMode="auto">
            <a:xfrm>
              <a:off x="3123" y="2397"/>
              <a:ext cx="169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sz="2300" dirty="0">
                  <a:solidFill>
                    <a:srgbClr val="000000"/>
                  </a:solidFill>
                  <a:latin typeface="Times-Roman" charset="0"/>
                </a:rPr>
                <a:t>C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42032" name="Rectangle 47"/>
            <p:cNvSpPr>
              <a:spLocks noChangeArrowheads="1"/>
            </p:cNvSpPr>
            <p:nvPr/>
          </p:nvSpPr>
          <p:spPr bwMode="auto">
            <a:xfrm>
              <a:off x="4276" y="2405"/>
              <a:ext cx="9" cy="257"/>
            </a:xfrm>
            <a:prstGeom prst="rect">
              <a:avLst/>
            </a:prstGeom>
            <a:solidFill>
              <a:srgbClr val="0000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42033" name="Rectangle 48"/>
            <p:cNvSpPr>
              <a:spLocks noChangeArrowheads="1"/>
            </p:cNvSpPr>
            <p:nvPr/>
          </p:nvSpPr>
          <p:spPr bwMode="auto">
            <a:xfrm>
              <a:off x="1367" y="2653"/>
              <a:ext cx="2913" cy="9"/>
            </a:xfrm>
            <a:prstGeom prst="rect">
              <a:avLst/>
            </a:prstGeom>
            <a:solidFill>
              <a:srgbClr val="0000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42034" name="Rectangle 49"/>
            <p:cNvSpPr>
              <a:spLocks noChangeArrowheads="1"/>
            </p:cNvSpPr>
            <p:nvPr/>
          </p:nvSpPr>
          <p:spPr bwMode="auto">
            <a:xfrm>
              <a:off x="3861" y="2397"/>
              <a:ext cx="138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sz="2300" dirty="0">
                  <a:solidFill>
                    <a:srgbClr val="000000"/>
                  </a:solidFill>
                  <a:latin typeface="Times-Roman" charset="0"/>
                </a:rPr>
                <a:t>1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</p:grpSp>
      <p:sp>
        <p:nvSpPr>
          <p:cNvPr id="51" name="50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Moore FSM – Example 2: State table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Datapath (Execution Unit)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l-GR" dirty="0" smtClean="0"/>
              <a:t>Επεξεργάζεται δεδομένα</a:t>
            </a:r>
            <a:endParaRPr lang="en-US" dirty="0" smtClean="0"/>
          </a:p>
          <a:p>
            <a:pPr lvl="1"/>
            <a:r>
              <a:rPr lang="el-GR" dirty="0" smtClean="0"/>
              <a:t>Εκτελεί αριθμητικές και λογικές πράξεις</a:t>
            </a:r>
            <a:r>
              <a:rPr lang="en-US" dirty="0" smtClean="0"/>
              <a:t>, shifting, </a:t>
            </a:r>
            <a:r>
              <a:rPr lang="el-GR" dirty="0" smtClean="0"/>
              <a:t>και άλλα</a:t>
            </a:r>
            <a:r>
              <a:rPr lang="en-US" dirty="0" smtClean="0"/>
              <a:t> data-processing tasks</a:t>
            </a:r>
          </a:p>
          <a:p>
            <a:pPr lvl="1"/>
            <a:r>
              <a:rPr lang="el-GR" dirty="0" smtClean="0"/>
              <a:t>Αποτελείται από </a:t>
            </a:r>
            <a:r>
              <a:rPr lang="en-US" dirty="0" smtClean="0"/>
              <a:t>registers, gates, multiplexers, decoders, adders, comparators, ALUs, etc.</a:t>
            </a:r>
          </a:p>
          <a:p>
            <a:pPr lvl="1"/>
            <a:r>
              <a:rPr lang="el-GR" dirty="0" smtClean="0"/>
              <a:t>Παρέχει τα απαραίτητα </a:t>
            </a:r>
            <a:r>
              <a:rPr lang="en-US" dirty="0" smtClean="0"/>
              <a:t>resources </a:t>
            </a:r>
            <a:r>
              <a:rPr lang="el-GR" dirty="0" smtClean="0"/>
              <a:t>και </a:t>
            </a:r>
            <a:r>
              <a:rPr lang="en-US" dirty="0" smtClean="0"/>
              <a:t>interconnects </a:t>
            </a:r>
            <a:r>
              <a:rPr lang="el-GR" dirty="0" smtClean="0"/>
              <a:t>μεταξύ τους για να υλοποιήσει συγκεκριμένα </a:t>
            </a:r>
            <a:r>
              <a:rPr lang="en-US" dirty="0" smtClean="0"/>
              <a:t>task</a:t>
            </a:r>
          </a:p>
          <a:p>
            <a:pPr lvl="1"/>
            <a:r>
              <a:rPr lang="el-GR" dirty="0" smtClean="0"/>
              <a:t>Ερμηνεύει τα </a:t>
            </a:r>
            <a:r>
              <a:rPr lang="en-US" dirty="0" smtClean="0"/>
              <a:t>control signals </a:t>
            </a:r>
            <a:r>
              <a:rPr lang="el-GR" dirty="0" smtClean="0"/>
              <a:t>από τον </a:t>
            </a:r>
            <a:r>
              <a:rPr lang="en-US" dirty="0" smtClean="0"/>
              <a:t>Controller </a:t>
            </a:r>
            <a:r>
              <a:rPr lang="el-GR" dirty="0" smtClean="0"/>
              <a:t>και παράγει σήματα </a:t>
            </a:r>
            <a:r>
              <a:rPr lang="en-US" dirty="0" smtClean="0"/>
              <a:t>status </a:t>
            </a:r>
            <a:r>
              <a:rPr lang="el-GR" dirty="0" smtClean="0"/>
              <a:t>για τον </a:t>
            </a:r>
            <a:r>
              <a:rPr lang="en-US" dirty="0" smtClean="0"/>
              <a:t>Controller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ASM Chart for Moore FSM – Example 2</a:t>
            </a:r>
            <a:endParaRPr lang="el-GR" dirty="0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753" y="1341438"/>
            <a:ext cx="1943843" cy="53276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381000" y="1219200"/>
            <a:ext cx="8413750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460375" algn="l"/>
                <a:tab pos="919163" algn="l"/>
                <a:tab pos="1366838" algn="l"/>
                <a:tab pos="1825625" algn="l"/>
                <a:tab pos="2286000" algn="l"/>
                <a:tab pos="2746375" algn="l"/>
                <a:tab pos="3205163" algn="l"/>
                <a:tab pos="3652838" algn="l"/>
                <a:tab pos="3889375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460375" algn="l"/>
                <a:tab pos="919163" algn="l"/>
                <a:tab pos="1366838" algn="l"/>
                <a:tab pos="1825625" algn="l"/>
                <a:tab pos="2286000" algn="l"/>
                <a:tab pos="2746375" algn="l"/>
                <a:tab pos="3205163" algn="l"/>
                <a:tab pos="3652838" algn="l"/>
                <a:tab pos="3889375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460375" algn="l"/>
                <a:tab pos="919163" algn="l"/>
                <a:tab pos="1366838" algn="l"/>
                <a:tab pos="1825625" algn="l"/>
                <a:tab pos="2286000" algn="l"/>
                <a:tab pos="2746375" algn="l"/>
                <a:tab pos="3205163" algn="l"/>
                <a:tab pos="3652838" algn="l"/>
                <a:tab pos="3889375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460375" algn="l"/>
                <a:tab pos="919163" algn="l"/>
                <a:tab pos="1366838" algn="l"/>
                <a:tab pos="1825625" algn="l"/>
                <a:tab pos="2286000" algn="l"/>
                <a:tab pos="2746375" algn="l"/>
                <a:tab pos="3205163" algn="l"/>
                <a:tab pos="3652838" algn="l"/>
                <a:tab pos="3889375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460375" algn="l"/>
                <a:tab pos="919163" algn="l"/>
                <a:tab pos="1366838" algn="l"/>
                <a:tab pos="1825625" algn="l"/>
                <a:tab pos="2286000" algn="l"/>
                <a:tab pos="2746375" algn="l"/>
                <a:tab pos="3205163" algn="l"/>
                <a:tab pos="3652838" algn="l"/>
                <a:tab pos="3889375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tabLst>
                <a:tab pos="460375" algn="l"/>
                <a:tab pos="919163" algn="l"/>
                <a:tab pos="1366838" algn="l"/>
                <a:tab pos="1825625" algn="l"/>
                <a:tab pos="2286000" algn="l"/>
                <a:tab pos="2746375" algn="l"/>
                <a:tab pos="3205163" algn="l"/>
                <a:tab pos="3652838" algn="l"/>
                <a:tab pos="3889375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tabLst>
                <a:tab pos="460375" algn="l"/>
                <a:tab pos="919163" algn="l"/>
                <a:tab pos="1366838" algn="l"/>
                <a:tab pos="1825625" algn="l"/>
                <a:tab pos="2286000" algn="l"/>
                <a:tab pos="2746375" algn="l"/>
                <a:tab pos="3205163" algn="l"/>
                <a:tab pos="3652838" algn="l"/>
                <a:tab pos="3889375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tabLst>
                <a:tab pos="460375" algn="l"/>
                <a:tab pos="919163" algn="l"/>
                <a:tab pos="1366838" algn="l"/>
                <a:tab pos="1825625" algn="l"/>
                <a:tab pos="2286000" algn="l"/>
                <a:tab pos="2746375" algn="l"/>
                <a:tab pos="3205163" algn="l"/>
                <a:tab pos="3652838" algn="l"/>
                <a:tab pos="3889375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tabLst>
                <a:tab pos="460375" algn="l"/>
                <a:tab pos="919163" algn="l"/>
                <a:tab pos="1366838" algn="l"/>
                <a:tab pos="1825625" algn="l"/>
                <a:tab pos="2286000" algn="l"/>
                <a:tab pos="2746375" algn="l"/>
                <a:tab pos="3205163" algn="l"/>
                <a:tab pos="3652838" algn="l"/>
                <a:tab pos="3889375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sz="1800" b="1" dirty="0">
                <a:latin typeface="Courier New" pitchFamily="49" charset="0"/>
                <a:cs typeface="Courier New" pitchFamily="49" charset="0"/>
              </a:rPr>
              <a:t>USE ieee.std_logic_1164.all ;</a:t>
            </a:r>
          </a:p>
          <a:p>
            <a:pPr>
              <a:spcBef>
                <a:spcPct val="0"/>
              </a:spcBef>
              <a:buClrTx/>
            </a:pPr>
            <a:endParaRPr kumimoji="0" lang="en-US" sz="1800" b="1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ClrTx/>
            </a:pPr>
            <a:r>
              <a:rPr kumimoji="0" lang="en-US" sz="1800" b="1" dirty="0">
                <a:latin typeface="Courier New" pitchFamily="49" charset="0"/>
                <a:cs typeface="Courier New" pitchFamily="49" charset="0"/>
              </a:rPr>
              <a:t>ENTITY simple IS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800" b="1" dirty="0">
                <a:latin typeface="Courier New" pitchFamily="49" charset="0"/>
                <a:cs typeface="Courier New" pitchFamily="49" charset="0"/>
              </a:rPr>
              <a:t>	PORT (	clock   : IN STD_LOGIC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800" b="1" dirty="0">
                <a:latin typeface="Courier New" pitchFamily="49" charset="0"/>
                <a:cs typeface="Courier New" pitchFamily="49" charset="0"/>
              </a:rPr>
              <a:t>                     resetn  : IN STD_LOGIC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800" b="1" dirty="0">
                <a:latin typeface="Courier New" pitchFamily="49" charset="0"/>
                <a:cs typeface="Courier New" pitchFamily="49" charset="0"/>
              </a:rPr>
              <a:t>                     w          : IN STD_LOGIC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800" b="1" dirty="0">
                <a:latin typeface="Courier New" pitchFamily="49" charset="0"/>
                <a:cs typeface="Courier New" pitchFamily="49" charset="0"/>
              </a:rPr>
              <a:t>			z          : OUT STD_LOGIC )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800" b="1" dirty="0">
                <a:latin typeface="Courier New" pitchFamily="49" charset="0"/>
                <a:cs typeface="Courier New" pitchFamily="49" charset="0"/>
              </a:rPr>
              <a:t>END simple ;</a:t>
            </a:r>
          </a:p>
          <a:p>
            <a:pPr>
              <a:spcBef>
                <a:spcPct val="0"/>
              </a:spcBef>
              <a:buClrTx/>
            </a:pPr>
            <a:endParaRPr kumimoji="0" lang="en-US" sz="1800" b="1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ClrTx/>
            </a:pPr>
            <a:r>
              <a:rPr kumimoji="0" lang="en-US" sz="1800" b="1" dirty="0">
                <a:latin typeface="Courier New" pitchFamily="49" charset="0"/>
                <a:cs typeface="Courier New" pitchFamily="49" charset="0"/>
              </a:rPr>
              <a:t>ARCHITECTURE Behavior OF simple IS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800" b="1" dirty="0">
                <a:latin typeface="Courier New" pitchFamily="49" charset="0"/>
                <a:cs typeface="Courier New" pitchFamily="49" charset="0"/>
              </a:rPr>
              <a:t>	TYPE State_type IS (A, B, C)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800" b="1" dirty="0">
                <a:latin typeface="Courier New" pitchFamily="49" charset="0"/>
                <a:cs typeface="Courier New" pitchFamily="49" charset="0"/>
              </a:rPr>
              <a:t>	SIGNAL y : State_type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800" b="1" dirty="0">
                <a:latin typeface="Courier New" pitchFamily="49" charset="0"/>
                <a:cs typeface="Courier New" pitchFamily="49" charset="0"/>
              </a:rPr>
              <a:t>BEGIN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800" b="1" dirty="0">
                <a:latin typeface="Courier New" pitchFamily="49" charset="0"/>
                <a:cs typeface="Courier New" pitchFamily="49" charset="0"/>
              </a:rPr>
              <a:t>	PROCESS ( resetn, clock )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800" b="1" dirty="0">
                <a:latin typeface="Courier New" pitchFamily="49" charset="0"/>
                <a:cs typeface="Courier New" pitchFamily="49" charset="0"/>
              </a:rPr>
              <a:t>	BEGIN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800" b="1" dirty="0">
                <a:latin typeface="Courier New" pitchFamily="49" charset="0"/>
                <a:cs typeface="Courier New" pitchFamily="49" charset="0"/>
              </a:rPr>
              <a:t>		IF resetn = '0' THEN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800" b="1" dirty="0">
                <a:latin typeface="Courier New" pitchFamily="49" charset="0"/>
                <a:cs typeface="Courier New" pitchFamily="49" charset="0"/>
              </a:rPr>
              <a:t>			y &lt;= A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800" b="1" dirty="0">
                <a:latin typeface="Courier New" pitchFamily="49" charset="0"/>
                <a:cs typeface="Courier New" pitchFamily="49" charset="0"/>
              </a:rPr>
              <a:t>		ELSIF (Clock'EVENT AND Clock = '1') THEN		</a:t>
            </a:r>
            <a:r>
              <a:rPr kumimoji="0" lang="en-US" sz="1800" dirty="0">
                <a:latin typeface="Courier New" pitchFamily="49" charset="0"/>
                <a:cs typeface="Courier New" pitchFamily="49" charset="0"/>
              </a:rPr>
              <a:t>	</a:t>
            </a:r>
          </a:p>
        </p:txBody>
      </p:sp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Example 2: VHDL code (1)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685800" y="998538"/>
            <a:ext cx="4699000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460375" algn="l"/>
                <a:tab pos="919163" algn="l"/>
                <a:tab pos="1366838" algn="l"/>
                <a:tab pos="1825625" algn="l"/>
                <a:tab pos="2286000" algn="l"/>
                <a:tab pos="2746375" algn="l"/>
                <a:tab pos="3205163" algn="l"/>
                <a:tab pos="3652838" algn="l"/>
                <a:tab pos="3889375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460375" algn="l"/>
                <a:tab pos="919163" algn="l"/>
                <a:tab pos="1366838" algn="l"/>
                <a:tab pos="1825625" algn="l"/>
                <a:tab pos="2286000" algn="l"/>
                <a:tab pos="2746375" algn="l"/>
                <a:tab pos="3205163" algn="l"/>
                <a:tab pos="3652838" algn="l"/>
                <a:tab pos="3889375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460375" algn="l"/>
                <a:tab pos="919163" algn="l"/>
                <a:tab pos="1366838" algn="l"/>
                <a:tab pos="1825625" algn="l"/>
                <a:tab pos="2286000" algn="l"/>
                <a:tab pos="2746375" algn="l"/>
                <a:tab pos="3205163" algn="l"/>
                <a:tab pos="3652838" algn="l"/>
                <a:tab pos="3889375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460375" algn="l"/>
                <a:tab pos="919163" algn="l"/>
                <a:tab pos="1366838" algn="l"/>
                <a:tab pos="1825625" algn="l"/>
                <a:tab pos="2286000" algn="l"/>
                <a:tab pos="2746375" algn="l"/>
                <a:tab pos="3205163" algn="l"/>
                <a:tab pos="3652838" algn="l"/>
                <a:tab pos="3889375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460375" algn="l"/>
                <a:tab pos="919163" algn="l"/>
                <a:tab pos="1366838" algn="l"/>
                <a:tab pos="1825625" algn="l"/>
                <a:tab pos="2286000" algn="l"/>
                <a:tab pos="2746375" algn="l"/>
                <a:tab pos="3205163" algn="l"/>
                <a:tab pos="3652838" algn="l"/>
                <a:tab pos="3889375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tabLst>
                <a:tab pos="460375" algn="l"/>
                <a:tab pos="919163" algn="l"/>
                <a:tab pos="1366838" algn="l"/>
                <a:tab pos="1825625" algn="l"/>
                <a:tab pos="2286000" algn="l"/>
                <a:tab pos="2746375" algn="l"/>
                <a:tab pos="3205163" algn="l"/>
                <a:tab pos="3652838" algn="l"/>
                <a:tab pos="3889375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tabLst>
                <a:tab pos="460375" algn="l"/>
                <a:tab pos="919163" algn="l"/>
                <a:tab pos="1366838" algn="l"/>
                <a:tab pos="1825625" algn="l"/>
                <a:tab pos="2286000" algn="l"/>
                <a:tab pos="2746375" algn="l"/>
                <a:tab pos="3205163" algn="l"/>
                <a:tab pos="3652838" algn="l"/>
                <a:tab pos="3889375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tabLst>
                <a:tab pos="460375" algn="l"/>
                <a:tab pos="919163" algn="l"/>
                <a:tab pos="1366838" algn="l"/>
                <a:tab pos="1825625" algn="l"/>
                <a:tab pos="2286000" algn="l"/>
                <a:tab pos="2746375" algn="l"/>
                <a:tab pos="3205163" algn="l"/>
                <a:tab pos="3652838" algn="l"/>
                <a:tab pos="3889375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tabLst>
                <a:tab pos="460375" algn="l"/>
                <a:tab pos="919163" algn="l"/>
                <a:tab pos="1366838" algn="l"/>
                <a:tab pos="1825625" algn="l"/>
                <a:tab pos="2286000" algn="l"/>
                <a:tab pos="2746375" algn="l"/>
                <a:tab pos="3205163" algn="l"/>
                <a:tab pos="3652838" algn="l"/>
                <a:tab pos="3889375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sz="1800" dirty="0">
                <a:latin typeface="Courier New" pitchFamily="49" charset="0"/>
                <a:cs typeface="Courier New" pitchFamily="49" charset="0"/>
              </a:rPr>
              <a:t>			</a:t>
            </a:r>
            <a:r>
              <a:rPr kumimoji="0" lang="en-US" sz="1800" b="1" dirty="0">
                <a:latin typeface="Courier New" pitchFamily="49" charset="0"/>
                <a:cs typeface="Courier New" pitchFamily="49" charset="0"/>
              </a:rPr>
              <a:t>CASE y IS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800" b="1" dirty="0">
                <a:latin typeface="Courier New" pitchFamily="49" charset="0"/>
                <a:cs typeface="Courier New" pitchFamily="49" charset="0"/>
              </a:rPr>
              <a:t>				WHEN A =&gt;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800" b="1" dirty="0">
                <a:latin typeface="Courier New" pitchFamily="49" charset="0"/>
                <a:cs typeface="Courier New" pitchFamily="49" charset="0"/>
              </a:rPr>
              <a:t>					IF w = '0' THEN 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800" b="1" dirty="0">
                <a:latin typeface="Courier New" pitchFamily="49" charset="0"/>
                <a:cs typeface="Courier New" pitchFamily="49" charset="0"/>
              </a:rPr>
              <a:t>						y &lt;= A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800" b="1" dirty="0">
                <a:latin typeface="Courier New" pitchFamily="49" charset="0"/>
                <a:cs typeface="Courier New" pitchFamily="49" charset="0"/>
              </a:rPr>
              <a:t>					ELSE 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800" b="1" dirty="0">
                <a:latin typeface="Courier New" pitchFamily="49" charset="0"/>
                <a:cs typeface="Courier New" pitchFamily="49" charset="0"/>
              </a:rPr>
              <a:t>						y &lt;= B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800" b="1" dirty="0">
                <a:latin typeface="Courier New" pitchFamily="49" charset="0"/>
                <a:cs typeface="Courier New" pitchFamily="49" charset="0"/>
              </a:rPr>
              <a:t>					END IF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800" b="1" dirty="0">
                <a:latin typeface="Courier New" pitchFamily="49" charset="0"/>
                <a:cs typeface="Courier New" pitchFamily="49" charset="0"/>
              </a:rPr>
              <a:t>				WHEN B =&gt;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800" b="1" dirty="0">
                <a:latin typeface="Courier New" pitchFamily="49" charset="0"/>
                <a:cs typeface="Courier New" pitchFamily="49" charset="0"/>
              </a:rPr>
              <a:t>					IF w = '0' THEN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800" b="1" dirty="0">
                <a:latin typeface="Courier New" pitchFamily="49" charset="0"/>
                <a:cs typeface="Courier New" pitchFamily="49" charset="0"/>
              </a:rPr>
              <a:t>						y &lt;= A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800" b="1" dirty="0">
                <a:latin typeface="Courier New" pitchFamily="49" charset="0"/>
                <a:cs typeface="Courier New" pitchFamily="49" charset="0"/>
              </a:rPr>
              <a:t>					ELSE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800" b="1" dirty="0">
                <a:latin typeface="Courier New" pitchFamily="49" charset="0"/>
                <a:cs typeface="Courier New" pitchFamily="49" charset="0"/>
              </a:rPr>
              <a:t>						y &lt;= C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800" b="1" dirty="0">
                <a:latin typeface="Courier New" pitchFamily="49" charset="0"/>
                <a:cs typeface="Courier New" pitchFamily="49" charset="0"/>
              </a:rPr>
              <a:t>					END IF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800" b="1" dirty="0">
                <a:latin typeface="Courier New" pitchFamily="49" charset="0"/>
                <a:cs typeface="Courier New" pitchFamily="49" charset="0"/>
              </a:rPr>
              <a:t>				WHEN C =&gt;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800" b="1" dirty="0">
                <a:latin typeface="Courier New" pitchFamily="49" charset="0"/>
                <a:cs typeface="Courier New" pitchFamily="49" charset="0"/>
              </a:rPr>
              <a:t>					IF w = '0' THEN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800" b="1" dirty="0">
                <a:latin typeface="Courier New" pitchFamily="49" charset="0"/>
                <a:cs typeface="Courier New" pitchFamily="49" charset="0"/>
              </a:rPr>
              <a:t>						y &lt;= A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800" b="1" dirty="0">
                <a:latin typeface="Courier New" pitchFamily="49" charset="0"/>
                <a:cs typeface="Courier New" pitchFamily="49" charset="0"/>
              </a:rPr>
              <a:t>					ELSE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800" b="1" dirty="0">
                <a:latin typeface="Courier New" pitchFamily="49" charset="0"/>
                <a:cs typeface="Courier New" pitchFamily="49" charset="0"/>
              </a:rPr>
              <a:t>						y &lt;= C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800" b="1" dirty="0">
                <a:latin typeface="Courier New" pitchFamily="49" charset="0"/>
                <a:cs typeface="Courier New" pitchFamily="49" charset="0"/>
              </a:rPr>
              <a:t>					END IF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800" b="1" dirty="0">
                <a:latin typeface="Courier New" pitchFamily="49" charset="0"/>
                <a:cs typeface="Courier New" pitchFamily="49" charset="0"/>
              </a:rPr>
              <a:t>			END CASE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800" b="1" dirty="0">
                <a:latin typeface="Courier New" pitchFamily="49" charset="0"/>
                <a:cs typeface="Courier New" pitchFamily="49" charset="0"/>
              </a:rPr>
              <a:t>		</a:t>
            </a:r>
          </a:p>
        </p:txBody>
      </p:sp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r>
              <a:rPr lang="fr-FR" dirty="0" smtClean="0"/>
              <a:t>Example 2: VHDL code (2)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Example 2: VHDL code (3)</a:t>
            </a:r>
            <a:endParaRPr lang="el-GR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kumimoji="0" lang="en-US" sz="1800" b="1" dirty="0" smtClean="0">
                <a:latin typeface="Courier New" pitchFamily="49" charset="0"/>
                <a:cs typeface="Courier New" pitchFamily="49" charset="0"/>
              </a:rPr>
              <a:t>                END IF ;</a:t>
            </a:r>
          </a:p>
          <a:p>
            <a:pPr>
              <a:buFontTx/>
              <a:buNone/>
            </a:pPr>
            <a:r>
              <a:rPr kumimoji="0" lang="en-US" sz="1800" b="1" dirty="0" smtClean="0">
                <a:latin typeface="Courier New" pitchFamily="49" charset="0"/>
                <a:cs typeface="Courier New" pitchFamily="49" charset="0"/>
              </a:rPr>
              <a:t>	   END PROCESS ;</a:t>
            </a:r>
          </a:p>
          <a:p>
            <a:pPr>
              <a:buFontTx/>
              <a:buNone/>
            </a:pPr>
            <a:r>
              <a:rPr kumimoji="0" lang="en-US" sz="1800" b="1" dirty="0" smtClean="0">
                <a:latin typeface="Courier New" pitchFamily="49" charset="0"/>
                <a:cs typeface="Courier New" pitchFamily="49" charset="0"/>
              </a:rPr>
              <a:t>	</a:t>
            </a:r>
          </a:p>
          <a:p>
            <a:pPr>
              <a:buFontTx/>
              <a:buNone/>
            </a:pPr>
            <a:r>
              <a:rPr kumimoji="0" lang="en-US" sz="1800" b="1" dirty="0" smtClean="0">
                <a:latin typeface="Courier New" pitchFamily="49" charset="0"/>
                <a:cs typeface="Courier New" pitchFamily="49" charset="0"/>
              </a:rPr>
              <a:t>         z &lt;= '1' WHEN y = C ELSE '0' ;</a:t>
            </a:r>
          </a:p>
          <a:p>
            <a:pPr>
              <a:buFontTx/>
              <a:buNone/>
            </a:pPr>
            <a:endParaRPr kumimoji="0"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kumimoji="0" lang="en-US" sz="1800" b="1" dirty="0" smtClean="0">
                <a:latin typeface="Courier New" pitchFamily="49" charset="0"/>
                <a:cs typeface="Courier New" pitchFamily="49" charset="0"/>
              </a:rPr>
              <a:t>END Behavior ;</a:t>
            </a:r>
          </a:p>
          <a:p>
            <a:pPr>
              <a:buFontTx/>
              <a:buNone/>
            </a:pPr>
            <a:endParaRPr lang="pl-PL" sz="180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47800" y="2438400"/>
            <a:ext cx="6129338" cy="1947863"/>
            <a:chOff x="939" y="1278"/>
            <a:chExt cx="3861" cy="1227"/>
          </a:xfrm>
        </p:grpSpPr>
        <p:sp>
          <p:nvSpPr>
            <p:cNvPr id="47108" name="Freeform 3"/>
            <p:cNvSpPr>
              <a:spLocks/>
            </p:cNvSpPr>
            <p:nvPr/>
          </p:nvSpPr>
          <p:spPr bwMode="auto">
            <a:xfrm>
              <a:off x="3639" y="2080"/>
              <a:ext cx="86" cy="71"/>
            </a:xfrm>
            <a:custGeom>
              <a:avLst/>
              <a:gdLst>
                <a:gd name="T0" fmla="*/ 5 w 173"/>
                <a:gd name="T1" fmla="*/ 2 h 144"/>
                <a:gd name="T2" fmla="*/ 0 w 173"/>
                <a:gd name="T3" fmla="*/ 0 h 144"/>
                <a:gd name="T4" fmla="*/ 3 w 173"/>
                <a:gd name="T5" fmla="*/ 4 h 144"/>
                <a:gd name="T6" fmla="*/ 4 w 173"/>
                <a:gd name="T7" fmla="*/ 3 h 144"/>
                <a:gd name="T8" fmla="*/ 5 w 173"/>
                <a:gd name="T9" fmla="*/ 2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"/>
                <a:gd name="T16" fmla="*/ 0 h 144"/>
                <a:gd name="T17" fmla="*/ 173 w 173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" h="144">
                  <a:moveTo>
                    <a:pt x="173" y="86"/>
                  </a:moveTo>
                  <a:lnTo>
                    <a:pt x="0" y="0"/>
                  </a:lnTo>
                  <a:lnTo>
                    <a:pt x="115" y="144"/>
                  </a:lnTo>
                  <a:lnTo>
                    <a:pt x="144" y="115"/>
                  </a:lnTo>
                  <a:lnTo>
                    <a:pt x="173" y="86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47109" name="Freeform 4"/>
            <p:cNvSpPr>
              <a:spLocks/>
            </p:cNvSpPr>
            <p:nvPr/>
          </p:nvSpPr>
          <p:spPr bwMode="auto">
            <a:xfrm>
              <a:off x="3612" y="1767"/>
              <a:ext cx="403" cy="403"/>
            </a:xfrm>
            <a:custGeom>
              <a:avLst/>
              <a:gdLst>
                <a:gd name="T0" fmla="*/ 1 w 805"/>
                <a:gd name="T1" fmla="*/ 13 h 805"/>
                <a:gd name="T2" fmla="*/ 1 w 805"/>
                <a:gd name="T3" fmla="*/ 11 h 805"/>
                <a:gd name="T4" fmla="*/ 1 w 805"/>
                <a:gd name="T5" fmla="*/ 9 h 805"/>
                <a:gd name="T6" fmla="*/ 2 w 805"/>
                <a:gd name="T7" fmla="*/ 7 h 805"/>
                <a:gd name="T8" fmla="*/ 3 w 805"/>
                <a:gd name="T9" fmla="*/ 6 h 805"/>
                <a:gd name="T10" fmla="*/ 4 w 805"/>
                <a:gd name="T11" fmla="*/ 4 h 805"/>
                <a:gd name="T12" fmla="*/ 6 w 805"/>
                <a:gd name="T13" fmla="*/ 3 h 805"/>
                <a:gd name="T14" fmla="*/ 7 w 805"/>
                <a:gd name="T15" fmla="*/ 2 h 805"/>
                <a:gd name="T16" fmla="*/ 9 w 805"/>
                <a:gd name="T17" fmla="*/ 1 h 805"/>
                <a:gd name="T18" fmla="*/ 11 w 805"/>
                <a:gd name="T19" fmla="*/ 1 h 805"/>
                <a:gd name="T20" fmla="*/ 13 w 805"/>
                <a:gd name="T21" fmla="*/ 1 h 805"/>
                <a:gd name="T22" fmla="*/ 13 w 805"/>
                <a:gd name="T23" fmla="*/ 0 h 805"/>
                <a:gd name="T24" fmla="*/ 15 w 805"/>
                <a:gd name="T25" fmla="*/ 1 h 805"/>
                <a:gd name="T26" fmla="*/ 17 w 805"/>
                <a:gd name="T27" fmla="*/ 1 h 805"/>
                <a:gd name="T28" fmla="*/ 18 w 805"/>
                <a:gd name="T29" fmla="*/ 2 h 805"/>
                <a:gd name="T30" fmla="*/ 20 w 805"/>
                <a:gd name="T31" fmla="*/ 3 h 805"/>
                <a:gd name="T32" fmla="*/ 21 w 805"/>
                <a:gd name="T33" fmla="*/ 4 h 805"/>
                <a:gd name="T34" fmla="*/ 23 w 805"/>
                <a:gd name="T35" fmla="*/ 5 h 805"/>
                <a:gd name="T36" fmla="*/ 24 w 805"/>
                <a:gd name="T37" fmla="*/ 7 h 805"/>
                <a:gd name="T38" fmla="*/ 25 w 805"/>
                <a:gd name="T39" fmla="*/ 8 h 805"/>
                <a:gd name="T40" fmla="*/ 25 w 805"/>
                <a:gd name="T41" fmla="*/ 10 h 805"/>
                <a:gd name="T42" fmla="*/ 26 w 805"/>
                <a:gd name="T43" fmla="*/ 12 h 805"/>
                <a:gd name="T44" fmla="*/ 26 w 805"/>
                <a:gd name="T45" fmla="*/ 13 h 805"/>
                <a:gd name="T46" fmla="*/ 26 w 805"/>
                <a:gd name="T47" fmla="*/ 14 h 805"/>
                <a:gd name="T48" fmla="*/ 25 w 805"/>
                <a:gd name="T49" fmla="*/ 16 h 805"/>
                <a:gd name="T50" fmla="*/ 25 w 805"/>
                <a:gd name="T51" fmla="*/ 18 h 805"/>
                <a:gd name="T52" fmla="*/ 24 w 805"/>
                <a:gd name="T53" fmla="*/ 20 h 805"/>
                <a:gd name="T54" fmla="*/ 23 w 805"/>
                <a:gd name="T55" fmla="*/ 21 h 805"/>
                <a:gd name="T56" fmla="*/ 21 w 805"/>
                <a:gd name="T57" fmla="*/ 22 h 805"/>
                <a:gd name="T58" fmla="*/ 20 w 805"/>
                <a:gd name="T59" fmla="*/ 23 h 805"/>
                <a:gd name="T60" fmla="*/ 18 w 805"/>
                <a:gd name="T61" fmla="*/ 24 h 805"/>
                <a:gd name="T62" fmla="*/ 17 w 805"/>
                <a:gd name="T63" fmla="*/ 25 h 805"/>
                <a:gd name="T64" fmla="*/ 15 w 805"/>
                <a:gd name="T65" fmla="*/ 25 h 805"/>
                <a:gd name="T66" fmla="*/ 13 w 805"/>
                <a:gd name="T67" fmla="*/ 26 h 805"/>
                <a:gd name="T68" fmla="*/ 13 w 805"/>
                <a:gd name="T69" fmla="*/ 26 h 805"/>
                <a:gd name="T70" fmla="*/ 13 w 805"/>
                <a:gd name="T71" fmla="*/ 26 h 805"/>
                <a:gd name="T72" fmla="*/ 13 w 805"/>
                <a:gd name="T73" fmla="*/ 26 h 805"/>
                <a:gd name="T74" fmla="*/ 13 w 805"/>
                <a:gd name="T75" fmla="*/ 26 h 805"/>
                <a:gd name="T76" fmla="*/ 13 w 805"/>
                <a:gd name="T77" fmla="*/ 26 h 805"/>
                <a:gd name="T78" fmla="*/ 13 w 805"/>
                <a:gd name="T79" fmla="*/ 26 h 805"/>
                <a:gd name="T80" fmla="*/ 13 w 805"/>
                <a:gd name="T81" fmla="*/ 26 h 805"/>
                <a:gd name="T82" fmla="*/ 13 w 805"/>
                <a:gd name="T83" fmla="*/ 26 h 805"/>
                <a:gd name="T84" fmla="*/ 13 w 805"/>
                <a:gd name="T85" fmla="*/ 26 h 805"/>
                <a:gd name="T86" fmla="*/ 13 w 805"/>
                <a:gd name="T87" fmla="*/ 26 h 805"/>
                <a:gd name="T88" fmla="*/ 13 w 805"/>
                <a:gd name="T89" fmla="*/ 26 h 805"/>
                <a:gd name="T90" fmla="*/ 13 w 805"/>
                <a:gd name="T91" fmla="*/ 26 h 805"/>
                <a:gd name="T92" fmla="*/ 11 w 805"/>
                <a:gd name="T93" fmla="*/ 25 h 805"/>
                <a:gd name="T94" fmla="*/ 9 w 805"/>
                <a:gd name="T95" fmla="*/ 25 h 805"/>
                <a:gd name="T96" fmla="*/ 7 w 805"/>
                <a:gd name="T97" fmla="*/ 24 h 805"/>
                <a:gd name="T98" fmla="*/ 6 w 805"/>
                <a:gd name="T99" fmla="*/ 23 h 805"/>
                <a:gd name="T100" fmla="*/ 4 w 805"/>
                <a:gd name="T101" fmla="*/ 22 h 805"/>
                <a:gd name="T102" fmla="*/ 3 w 805"/>
                <a:gd name="T103" fmla="*/ 21 h 805"/>
                <a:gd name="T104" fmla="*/ 2 w 805"/>
                <a:gd name="T105" fmla="*/ 19 h 805"/>
                <a:gd name="T106" fmla="*/ 1 w 805"/>
                <a:gd name="T107" fmla="*/ 17 h 805"/>
                <a:gd name="T108" fmla="*/ 1 w 805"/>
                <a:gd name="T109" fmla="*/ 15 h 805"/>
                <a:gd name="T110" fmla="*/ 1 w 805"/>
                <a:gd name="T111" fmla="*/ 14 h 80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05"/>
                <a:gd name="T169" fmla="*/ 0 h 805"/>
                <a:gd name="T170" fmla="*/ 805 w 805"/>
                <a:gd name="T171" fmla="*/ 805 h 80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05" h="805">
                  <a:moveTo>
                    <a:pt x="0" y="398"/>
                  </a:moveTo>
                  <a:lnTo>
                    <a:pt x="0" y="408"/>
                  </a:lnTo>
                  <a:lnTo>
                    <a:pt x="1" y="386"/>
                  </a:lnTo>
                  <a:lnTo>
                    <a:pt x="3" y="366"/>
                  </a:lnTo>
                  <a:lnTo>
                    <a:pt x="5" y="345"/>
                  </a:lnTo>
                  <a:lnTo>
                    <a:pt x="8" y="326"/>
                  </a:lnTo>
                  <a:lnTo>
                    <a:pt x="13" y="306"/>
                  </a:lnTo>
                  <a:lnTo>
                    <a:pt x="18" y="286"/>
                  </a:lnTo>
                  <a:lnTo>
                    <a:pt x="24" y="267"/>
                  </a:lnTo>
                  <a:lnTo>
                    <a:pt x="33" y="248"/>
                  </a:lnTo>
                  <a:lnTo>
                    <a:pt x="40" y="231"/>
                  </a:lnTo>
                  <a:lnTo>
                    <a:pt x="49" y="214"/>
                  </a:lnTo>
                  <a:lnTo>
                    <a:pt x="59" y="197"/>
                  </a:lnTo>
                  <a:lnTo>
                    <a:pt x="70" y="179"/>
                  </a:lnTo>
                  <a:lnTo>
                    <a:pt x="82" y="164"/>
                  </a:lnTo>
                  <a:lnTo>
                    <a:pt x="93" y="148"/>
                  </a:lnTo>
                  <a:lnTo>
                    <a:pt x="106" y="133"/>
                  </a:lnTo>
                  <a:lnTo>
                    <a:pt x="119" y="119"/>
                  </a:lnTo>
                  <a:lnTo>
                    <a:pt x="133" y="106"/>
                  </a:lnTo>
                  <a:lnTo>
                    <a:pt x="148" y="93"/>
                  </a:lnTo>
                  <a:lnTo>
                    <a:pt x="164" y="82"/>
                  </a:lnTo>
                  <a:lnTo>
                    <a:pt x="180" y="70"/>
                  </a:lnTo>
                  <a:lnTo>
                    <a:pt x="197" y="59"/>
                  </a:lnTo>
                  <a:lnTo>
                    <a:pt x="214" y="49"/>
                  </a:lnTo>
                  <a:lnTo>
                    <a:pt x="231" y="40"/>
                  </a:lnTo>
                  <a:lnTo>
                    <a:pt x="249" y="31"/>
                  </a:lnTo>
                  <a:lnTo>
                    <a:pt x="267" y="24"/>
                  </a:lnTo>
                  <a:lnTo>
                    <a:pt x="286" y="18"/>
                  </a:lnTo>
                  <a:lnTo>
                    <a:pt x="306" y="13"/>
                  </a:lnTo>
                  <a:lnTo>
                    <a:pt x="326" y="8"/>
                  </a:lnTo>
                  <a:lnTo>
                    <a:pt x="346" y="4"/>
                  </a:lnTo>
                  <a:lnTo>
                    <a:pt x="367" y="3"/>
                  </a:lnTo>
                  <a:lnTo>
                    <a:pt x="387" y="1"/>
                  </a:lnTo>
                  <a:lnTo>
                    <a:pt x="408" y="0"/>
                  </a:lnTo>
                  <a:lnTo>
                    <a:pt x="398" y="0"/>
                  </a:lnTo>
                  <a:lnTo>
                    <a:pt x="418" y="1"/>
                  </a:lnTo>
                  <a:lnTo>
                    <a:pt x="440" y="3"/>
                  </a:lnTo>
                  <a:lnTo>
                    <a:pt x="460" y="4"/>
                  </a:lnTo>
                  <a:lnTo>
                    <a:pt x="480" y="8"/>
                  </a:lnTo>
                  <a:lnTo>
                    <a:pt x="500" y="13"/>
                  </a:lnTo>
                  <a:lnTo>
                    <a:pt x="519" y="18"/>
                  </a:lnTo>
                  <a:lnTo>
                    <a:pt x="538" y="24"/>
                  </a:lnTo>
                  <a:lnTo>
                    <a:pt x="556" y="31"/>
                  </a:lnTo>
                  <a:lnTo>
                    <a:pt x="575" y="40"/>
                  </a:lnTo>
                  <a:lnTo>
                    <a:pt x="592" y="49"/>
                  </a:lnTo>
                  <a:lnTo>
                    <a:pt x="610" y="59"/>
                  </a:lnTo>
                  <a:lnTo>
                    <a:pt x="625" y="70"/>
                  </a:lnTo>
                  <a:lnTo>
                    <a:pt x="641" y="82"/>
                  </a:lnTo>
                  <a:lnTo>
                    <a:pt x="657" y="93"/>
                  </a:lnTo>
                  <a:lnTo>
                    <a:pt x="671" y="106"/>
                  </a:lnTo>
                  <a:lnTo>
                    <a:pt x="686" y="119"/>
                  </a:lnTo>
                  <a:lnTo>
                    <a:pt x="700" y="133"/>
                  </a:lnTo>
                  <a:lnTo>
                    <a:pt x="713" y="148"/>
                  </a:lnTo>
                  <a:lnTo>
                    <a:pt x="725" y="164"/>
                  </a:lnTo>
                  <a:lnTo>
                    <a:pt x="736" y="179"/>
                  </a:lnTo>
                  <a:lnTo>
                    <a:pt x="746" y="197"/>
                  </a:lnTo>
                  <a:lnTo>
                    <a:pt x="756" y="214"/>
                  </a:lnTo>
                  <a:lnTo>
                    <a:pt x="765" y="231"/>
                  </a:lnTo>
                  <a:lnTo>
                    <a:pt x="774" y="248"/>
                  </a:lnTo>
                  <a:lnTo>
                    <a:pt x="781" y="267"/>
                  </a:lnTo>
                  <a:lnTo>
                    <a:pt x="788" y="286"/>
                  </a:lnTo>
                  <a:lnTo>
                    <a:pt x="792" y="306"/>
                  </a:lnTo>
                  <a:lnTo>
                    <a:pt x="798" y="326"/>
                  </a:lnTo>
                  <a:lnTo>
                    <a:pt x="801" y="345"/>
                  </a:lnTo>
                  <a:lnTo>
                    <a:pt x="804" y="366"/>
                  </a:lnTo>
                  <a:lnTo>
                    <a:pt x="805" y="386"/>
                  </a:lnTo>
                  <a:lnTo>
                    <a:pt x="805" y="408"/>
                  </a:lnTo>
                  <a:lnTo>
                    <a:pt x="805" y="398"/>
                  </a:lnTo>
                  <a:lnTo>
                    <a:pt x="805" y="418"/>
                  </a:lnTo>
                  <a:lnTo>
                    <a:pt x="804" y="439"/>
                  </a:lnTo>
                  <a:lnTo>
                    <a:pt x="801" y="460"/>
                  </a:lnTo>
                  <a:lnTo>
                    <a:pt x="798" y="480"/>
                  </a:lnTo>
                  <a:lnTo>
                    <a:pt x="792" y="500"/>
                  </a:lnTo>
                  <a:lnTo>
                    <a:pt x="788" y="519"/>
                  </a:lnTo>
                  <a:lnTo>
                    <a:pt x="781" y="537"/>
                  </a:lnTo>
                  <a:lnTo>
                    <a:pt x="774" y="556"/>
                  </a:lnTo>
                  <a:lnTo>
                    <a:pt x="765" y="575"/>
                  </a:lnTo>
                  <a:lnTo>
                    <a:pt x="756" y="592"/>
                  </a:lnTo>
                  <a:lnTo>
                    <a:pt x="746" y="609"/>
                  </a:lnTo>
                  <a:lnTo>
                    <a:pt x="736" y="625"/>
                  </a:lnTo>
                  <a:lnTo>
                    <a:pt x="725" y="641"/>
                  </a:lnTo>
                  <a:lnTo>
                    <a:pt x="713" y="656"/>
                  </a:lnTo>
                  <a:lnTo>
                    <a:pt x="700" y="671"/>
                  </a:lnTo>
                  <a:lnTo>
                    <a:pt x="686" y="685"/>
                  </a:lnTo>
                  <a:lnTo>
                    <a:pt x="671" y="700"/>
                  </a:lnTo>
                  <a:lnTo>
                    <a:pt x="657" y="713"/>
                  </a:lnTo>
                  <a:lnTo>
                    <a:pt x="641" y="724"/>
                  </a:lnTo>
                  <a:lnTo>
                    <a:pt x="625" y="736"/>
                  </a:lnTo>
                  <a:lnTo>
                    <a:pt x="610" y="746"/>
                  </a:lnTo>
                  <a:lnTo>
                    <a:pt x="592" y="756"/>
                  </a:lnTo>
                  <a:lnTo>
                    <a:pt x="575" y="764"/>
                  </a:lnTo>
                  <a:lnTo>
                    <a:pt x="556" y="773"/>
                  </a:lnTo>
                  <a:lnTo>
                    <a:pt x="538" y="780"/>
                  </a:lnTo>
                  <a:lnTo>
                    <a:pt x="519" y="786"/>
                  </a:lnTo>
                  <a:lnTo>
                    <a:pt x="500" y="792"/>
                  </a:lnTo>
                  <a:lnTo>
                    <a:pt x="480" y="796"/>
                  </a:lnTo>
                  <a:lnTo>
                    <a:pt x="460" y="800"/>
                  </a:lnTo>
                  <a:lnTo>
                    <a:pt x="440" y="803"/>
                  </a:lnTo>
                  <a:lnTo>
                    <a:pt x="418" y="805"/>
                  </a:lnTo>
                  <a:lnTo>
                    <a:pt x="398" y="805"/>
                  </a:lnTo>
                  <a:lnTo>
                    <a:pt x="408" y="805"/>
                  </a:lnTo>
                  <a:lnTo>
                    <a:pt x="387" y="805"/>
                  </a:lnTo>
                  <a:lnTo>
                    <a:pt x="367" y="803"/>
                  </a:lnTo>
                  <a:lnTo>
                    <a:pt x="346" y="800"/>
                  </a:lnTo>
                  <a:lnTo>
                    <a:pt x="326" y="796"/>
                  </a:lnTo>
                  <a:lnTo>
                    <a:pt x="306" y="792"/>
                  </a:lnTo>
                  <a:lnTo>
                    <a:pt x="286" y="786"/>
                  </a:lnTo>
                  <a:lnTo>
                    <a:pt x="267" y="780"/>
                  </a:lnTo>
                  <a:lnTo>
                    <a:pt x="249" y="773"/>
                  </a:lnTo>
                  <a:lnTo>
                    <a:pt x="231" y="764"/>
                  </a:lnTo>
                  <a:lnTo>
                    <a:pt x="214" y="756"/>
                  </a:lnTo>
                  <a:lnTo>
                    <a:pt x="197" y="746"/>
                  </a:lnTo>
                  <a:lnTo>
                    <a:pt x="180" y="736"/>
                  </a:lnTo>
                  <a:lnTo>
                    <a:pt x="164" y="724"/>
                  </a:lnTo>
                  <a:lnTo>
                    <a:pt x="148" y="713"/>
                  </a:lnTo>
                  <a:lnTo>
                    <a:pt x="133" y="700"/>
                  </a:lnTo>
                  <a:lnTo>
                    <a:pt x="119" y="685"/>
                  </a:lnTo>
                  <a:lnTo>
                    <a:pt x="106" y="671"/>
                  </a:lnTo>
                  <a:lnTo>
                    <a:pt x="93" y="656"/>
                  </a:lnTo>
                  <a:lnTo>
                    <a:pt x="82" y="641"/>
                  </a:lnTo>
                  <a:lnTo>
                    <a:pt x="70" y="625"/>
                  </a:lnTo>
                  <a:lnTo>
                    <a:pt x="59" y="609"/>
                  </a:lnTo>
                  <a:lnTo>
                    <a:pt x="49" y="592"/>
                  </a:lnTo>
                  <a:lnTo>
                    <a:pt x="40" y="575"/>
                  </a:lnTo>
                  <a:lnTo>
                    <a:pt x="33" y="556"/>
                  </a:lnTo>
                  <a:lnTo>
                    <a:pt x="24" y="537"/>
                  </a:lnTo>
                  <a:lnTo>
                    <a:pt x="18" y="519"/>
                  </a:lnTo>
                  <a:lnTo>
                    <a:pt x="13" y="500"/>
                  </a:lnTo>
                  <a:lnTo>
                    <a:pt x="8" y="480"/>
                  </a:lnTo>
                  <a:lnTo>
                    <a:pt x="5" y="460"/>
                  </a:lnTo>
                  <a:lnTo>
                    <a:pt x="3" y="439"/>
                  </a:lnTo>
                  <a:lnTo>
                    <a:pt x="1" y="418"/>
                  </a:lnTo>
                  <a:lnTo>
                    <a:pt x="0" y="39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47110" name="Freeform 5"/>
            <p:cNvSpPr>
              <a:spLocks/>
            </p:cNvSpPr>
            <p:nvPr/>
          </p:nvSpPr>
          <p:spPr bwMode="auto">
            <a:xfrm>
              <a:off x="1972" y="2084"/>
              <a:ext cx="72" cy="71"/>
            </a:xfrm>
            <a:custGeom>
              <a:avLst/>
              <a:gdLst>
                <a:gd name="T0" fmla="*/ 2 w 144"/>
                <a:gd name="T1" fmla="*/ 4 h 144"/>
                <a:gd name="T2" fmla="*/ 5 w 144"/>
                <a:gd name="T3" fmla="*/ 0 h 144"/>
                <a:gd name="T4" fmla="*/ 0 w 144"/>
                <a:gd name="T5" fmla="*/ 2 h 144"/>
                <a:gd name="T6" fmla="*/ 1 w 144"/>
                <a:gd name="T7" fmla="*/ 3 h 144"/>
                <a:gd name="T8" fmla="*/ 2 w 144"/>
                <a:gd name="T9" fmla="*/ 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"/>
                <a:gd name="T16" fmla="*/ 0 h 144"/>
                <a:gd name="T17" fmla="*/ 144 w 144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" h="144">
                  <a:moveTo>
                    <a:pt x="58" y="144"/>
                  </a:moveTo>
                  <a:lnTo>
                    <a:pt x="144" y="0"/>
                  </a:lnTo>
                  <a:lnTo>
                    <a:pt x="0" y="86"/>
                  </a:lnTo>
                  <a:lnTo>
                    <a:pt x="29" y="115"/>
                  </a:lnTo>
                  <a:lnTo>
                    <a:pt x="58" y="144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47111" name="Freeform 6"/>
            <p:cNvSpPr>
              <a:spLocks/>
            </p:cNvSpPr>
            <p:nvPr/>
          </p:nvSpPr>
          <p:spPr bwMode="auto">
            <a:xfrm>
              <a:off x="1670" y="1767"/>
              <a:ext cx="417" cy="403"/>
            </a:xfrm>
            <a:custGeom>
              <a:avLst/>
              <a:gdLst>
                <a:gd name="T0" fmla="*/ 1 w 834"/>
                <a:gd name="T1" fmla="*/ 13 h 805"/>
                <a:gd name="T2" fmla="*/ 1 w 834"/>
                <a:gd name="T3" fmla="*/ 11 h 805"/>
                <a:gd name="T4" fmla="*/ 1 w 834"/>
                <a:gd name="T5" fmla="*/ 9 h 805"/>
                <a:gd name="T6" fmla="*/ 2 w 834"/>
                <a:gd name="T7" fmla="*/ 7 h 805"/>
                <a:gd name="T8" fmla="*/ 3 w 834"/>
                <a:gd name="T9" fmla="*/ 6 h 805"/>
                <a:gd name="T10" fmla="*/ 4 w 834"/>
                <a:gd name="T11" fmla="*/ 4 h 805"/>
                <a:gd name="T12" fmla="*/ 6 w 834"/>
                <a:gd name="T13" fmla="*/ 3 h 805"/>
                <a:gd name="T14" fmla="*/ 7 w 834"/>
                <a:gd name="T15" fmla="*/ 2 h 805"/>
                <a:gd name="T16" fmla="*/ 9 w 834"/>
                <a:gd name="T17" fmla="*/ 1 h 805"/>
                <a:gd name="T18" fmla="*/ 11 w 834"/>
                <a:gd name="T19" fmla="*/ 1 h 805"/>
                <a:gd name="T20" fmla="*/ 13 w 834"/>
                <a:gd name="T21" fmla="*/ 1 h 805"/>
                <a:gd name="T22" fmla="*/ 14 w 834"/>
                <a:gd name="T23" fmla="*/ 0 h 805"/>
                <a:gd name="T24" fmla="*/ 16 w 834"/>
                <a:gd name="T25" fmla="*/ 1 h 805"/>
                <a:gd name="T26" fmla="*/ 18 w 834"/>
                <a:gd name="T27" fmla="*/ 1 h 805"/>
                <a:gd name="T28" fmla="*/ 19 w 834"/>
                <a:gd name="T29" fmla="*/ 2 h 805"/>
                <a:gd name="T30" fmla="*/ 21 w 834"/>
                <a:gd name="T31" fmla="*/ 3 h 805"/>
                <a:gd name="T32" fmla="*/ 22 w 834"/>
                <a:gd name="T33" fmla="*/ 4 h 805"/>
                <a:gd name="T34" fmla="*/ 24 w 834"/>
                <a:gd name="T35" fmla="*/ 5 h 805"/>
                <a:gd name="T36" fmla="*/ 25 w 834"/>
                <a:gd name="T37" fmla="*/ 7 h 805"/>
                <a:gd name="T38" fmla="*/ 26 w 834"/>
                <a:gd name="T39" fmla="*/ 8 h 805"/>
                <a:gd name="T40" fmla="*/ 26 w 834"/>
                <a:gd name="T41" fmla="*/ 10 h 805"/>
                <a:gd name="T42" fmla="*/ 27 w 834"/>
                <a:gd name="T43" fmla="*/ 12 h 805"/>
                <a:gd name="T44" fmla="*/ 27 w 834"/>
                <a:gd name="T45" fmla="*/ 13 h 805"/>
                <a:gd name="T46" fmla="*/ 27 w 834"/>
                <a:gd name="T47" fmla="*/ 14 h 805"/>
                <a:gd name="T48" fmla="*/ 26 w 834"/>
                <a:gd name="T49" fmla="*/ 16 h 805"/>
                <a:gd name="T50" fmla="*/ 26 w 834"/>
                <a:gd name="T51" fmla="*/ 18 h 805"/>
                <a:gd name="T52" fmla="*/ 25 w 834"/>
                <a:gd name="T53" fmla="*/ 20 h 805"/>
                <a:gd name="T54" fmla="*/ 24 w 834"/>
                <a:gd name="T55" fmla="*/ 21 h 805"/>
                <a:gd name="T56" fmla="*/ 22 w 834"/>
                <a:gd name="T57" fmla="*/ 22 h 805"/>
                <a:gd name="T58" fmla="*/ 21 w 834"/>
                <a:gd name="T59" fmla="*/ 23 h 805"/>
                <a:gd name="T60" fmla="*/ 19 w 834"/>
                <a:gd name="T61" fmla="*/ 24 h 805"/>
                <a:gd name="T62" fmla="*/ 18 w 834"/>
                <a:gd name="T63" fmla="*/ 25 h 805"/>
                <a:gd name="T64" fmla="*/ 16 w 834"/>
                <a:gd name="T65" fmla="*/ 25 h 805"/>
                <a:gd name="T66" fmla="*/ 14 w 834"/>
                <a:gd name="T67" fmla="*/ 26 h 805"/>
                <a:gd name="T68" fmla="*/ 14 w 834"/>
                <a:gd name="T69" fmla="*/ 26 h 805"/>
                <a:gd name="T70" fmla="*/ 14 w 834"/>
                <a:gd name="T71" fmla="*/ 26 h 805"/>
                <a:gd name="T72" fmla="*/ 14 w 834"/>
                <a:gd name="T73" fmla="*/ 26 h 805"/>
                <a:gd name="T74" fmla="*/ 14 w 834"/>
                <a:gd name="T75" fmla="*/ 26 h 805"/>
                <a:gd name="T76" fmla="*/ 14 w 834"/>
                <a:gd name="T77" fmla="*/ 26 h 805"/>
                <a:gd name="T78" fmla="*/ 14 w 834"/>
                <a:gd name="T79" fmla="*/ 26 h 805"/>
                <a:gd name="T80" fmla="*/ 14 w 834"/>
                <a:gd name="T81" fmla="*/ 26 h 805"/>
                <a:gd name="T82" fmla="*/ 14 w 834"/>
                <a:gd name="T83" fmla="*/ 26 h 805"/>
                <a:gd name="T84" fmla="*/ 14 w 834"/>
                <a:gd name="T85" fmla="*/ 26 h 805"/>
                <a:gd name="T86" fmla="*/ 14 w 834"/>
                <a:gd name="T87" fmla="*/ 26 h 805"/>
                <a:gd name="T88" fmla="*/ 14 w 834"/>
                <a:gd name="T89" fmla="*/ 26 h 805"/>
                <a:gd name="T90" fmla="*/ 13 w 834"/>
                <a:gd name="T91" fmla="*/ 26 h 805"/>
                <a:gd name="T92" fmla="*/ 11 w 834"/>
                <a:gd name="T93" fmla="*/ 25 h 805"/>
                <a:gd name="T94" fmla="*/ 9 w 834"/>
                <a:gd name="T95" fmla="*/ 25 h 805"/>
                <a:gd name="T96" fmla="*/ 7 w 834"/>
                <a:gd name="T97" fmla="*/ 24 h 805"/>
                <a:gd name="T98" fmla="*/ 6 w 834"/>
                <a:gd name="T99" fmla="*/ 23 h 805"/>
                <a:gd name="T100" fmla="*/ 4 w 834"/>
                <a:gd name="T101" fmla="*/ 22 h 805"/>
                <a:gd name="T102" fmla="*/ 3 w 834"/>
                <a:gd name="T103" fmla="*/ 21 h 805"/>
                <a:gd name="T104" fmla="*/ 2 w 834"/>
                <a:gd name="T105" fmla="*/ 19 h 805"/>
                <a:gd name="T106" fmla="*/ 1 w 834"/>
                <a:gd name="T107" fmla="*/ 17 h 805"/>
                <a:gd name="T108" fmla="*/ 1 w 834"/>
                <a:gd name="T109" fmla="*/ 15 h 805"/>
                <a:gd name="T110" fmla="*/ 1 w 834"/>
                <a:gd name="T111" fmla="*/ 14 h 80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34"/>
                <a:gd name="T169" fmla="*/ 0 h 805"/>
                <a:gd name="T170" fmla="*/ 834 w 834"/>
                <a:gd name="T171" fmla="*/ 805 h 80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34" h="805">
                  <a:moveTo>
                    <a:pt x="0" y="398"/>
                  </a:moveTo>
                  <a:lnTo>
                    <a:pt x="0" y="408"/>
                  </a:lnTo>
                  <a:lnTo>
                    <a:pt x="1" y="386"/>
                  </a:lnTo>
                  <a:lnTo>
                    <a:pt x="3" y="366"/>
                  </a:lnTo>
                  <a:lnTo>
                    <a:pt x="6" y="345"/>
                  </a:lnTo>
                  <a:lnTo>
                    <a:pt x="8" y="326"/>
                  </a:lnTo>
                  <a:lnTo>
                    <a:pt x="13" y="306"/>
                  </a:lnTo>
                  <a:lnTo>
                    <a:pt x="19" y="286"/>
                  </a:lnTo>
                  <a:lnTo>
                    <a:pt x="24" y="267"/>
                  </a:lnTo>
                  <a:lnTo>
                    <a:pt x="33" y="248"/>
                  </a:lnTo>
                  <a:lnTo>
                    <a:pt x="40" y="231"/>
                  </a:lnTo>
                  <a:lnTo>
                    <a:pt x="49" y="214"/>
                  </a:lnTo>
                  <a:lnTo>
                    <a:pt x="59" y="197"/>
                  </a:lnTo>
                  <a:lnTo>
                    <a:pt x="70" y="179"/>
                  </a:lnTo>
                  <a:lnTo>
                    <a:pt x="82" y="164"/>
                  </a:lnTo>
                  <a:lnTo>
                    <a:pt x="93" y="148"/>
                  </a:lnTo>
                  <a:lnTo>
                    <a:pt x="106" y="133"/>
                  </a:lnTo>
                  <a:lnTo>
                    <a:pt x="119" y="119"/>
                  </a:lnTo>
                  <a:lnTo>
                    <a:pt x="134" y="106"/>
                  </a:lnTo>
                  <a:lnTo>
                    <a:pt x="148" y="93"/>
                  </a:lnTo>
                  <a:lnTo>
                    <a:pt x="164" y="82"/>
                  </a:lnTo>
                  <a:lnTo>
                    <a:pt x="180" y="70"/>
                  </a:lnTo>
                  <a:lnTo>
                    <a:pt x="197" y="59"/>
                  </a:lnTo>
                  <a:lnTo>
                    <a:pt x="214" y="49"/>
                  </a:lnTo>
                  <a:lnTo>
                    <a:pt x="231" y="40"/>
                  </a:lnTo>
                  <a:lnTo>
                    <a:pt x="249" y="31"/>
                  </a:lnTo>
                  <a:lnTo>
                    <a:pt x="267" y="24"/>
                  </a:lnTo>
                  <a:lnTo>
                    <a:pt x="286" y="18"/>
                  </a:lnTo>
                  <a:lnTo>
                    <a:pt x="306" y="13"/>
                  </a:lnTo>
                  <a:lnTo>
                    <a:pt x="326" y="8"/>
                  </a:lnTo>
                  <a:lnTo>
                    <a:pt x="347" y="4"/>
                  </a:lnTo>
                  <a:lnTo>
                    <a:pt x="367" y="3"/>
                  </a:lnTo>
                  <a:lnTo>
                    <a:pt x="387" y="1"/>
                  </a:lnTo>
                  <a:lnTo>
                    <a:pt x="408" y="0"/>
                  </a:lnTo>
                  <a:lnTo>
                    <a:pt x="427" y="0"/>
                  </a:lnTo>
                  <a:lnTo>
                    <a:pt x="447" y="1"/>
                  </a:lnTo>
                  <a:lnTo>
                    <a:pt x="469" y="3"/>
                  </a:lnTo>
                  <a:lnTo>
                    <a:pt x="489" y="4"/>
                  </a:lnTo>
                  <a:lnTo>
                    <a:pt x="509" y="8"/>
                  </a:lnTo>
                  <a:lnTo>
                    <a:pt x="529" y="13"/>
                  </a:lnTo>
                  <a:lnTo>
                    <a:pt x="548" y="18"/>
                  </a:lnTo>
                  <a:lnTo>
                    <a:pt x="567" y="24"/>
                  </a:lnTo>
                  <a:lnTo>
                    <a:pt x="585" y="31"/>
                  </a:lnTo>
                  <a:lnTo>
                    <a:pt x="604" y="40"/>
                  </a:lnTo>
                  <a:lnTo>
                    <a:pt x="621" y="49"/>
                  </a:lnTo>
                  <a:lnTo>
                    <a:pt x="639" y="59"/>
                  </a:lnTo>
                  <a:lnTo>
                    <a:pt x="654" y="70"/>
                  </a:lnTo>
                  <a:lnTo>
                    <a:pt x="670" y="82"/>
                  </a:lnTo>
                  <a:lnTo>
                    <a:pt x="686" y="93"/>
                  </a:lnTo>
                  <a:lnTo>
                    <a:pt x="700" y="106"/>
                  </a:lnTo>
                  <a:lnTo>
                    <a:pt x="715" y="119"/>
                  </a:lnTo>
                  <a:lnTo>
                    <a:pt x="729" y="133"/>
                  </a:lnTo>
                  <a:lnTo>
                    <a:pt x="742" y="148"/>
                  </a:lnTo>
                  <a:lnTo>
                    <a:pt x="754" y="164"/>
                  </a:lnTo>
                  <a:lnTo>
                    <a:pt x="765" y="179"/>
                  </a:lnTo>
                  <a:lnTo>
                    <a:pt x="775" y="197"/>
                  </a:lnTo>
                  <a:lnTo>
                    <a:pt x="785" y="214"/>
                  </a:lnTo>
                  <a:lnTo>
                    <a:pt x="794" y="231"/>
                  </a:lnTo>
                  <a:lnTo>
                    <a:pt x="803" y="248"/>
                  </a:lnTo>
                  <a:lnTo>
                    <a:pt x="810" y="267"/>
                  </a:lnTo>
                  <a:lnTo>
                    <a:pt x="817" y="286"/>
                  </a:lnTo>
                  <a:lnTo>
                    <a:pt x="821" y="306"/>
                  </a:lnTo>
                  <a:lnTo>
                    <a:pt x="827" y="326"/>
                  </a:lnTo>
                  <a:lnTo>
                    <a:pt x="830" y="345"/>
                  </a:lnTo>
                  <a:lnTo>
                    <a:pt x="833" y="366"/>
                  </a:lnTo>
                  <a:lnTo>
                    <a:pt x="834" y="386"/>
                  </a:lnTo>
                  <a:lnTo>
                    <a:pt x="834" y="408"/>
                  </a:lnTo>
                  <a:lnTo>
                    <a:pt x="834" y="398"/>
                  </a:lnTo>
                  <a:lnTo>
                    <a:pt x="834" y="418"/>
                  </a:lnTo>
                  <a:lnTo>
                    <a:pt x="833" y="439"/>
                  </a:lnTo>
                  <a:lnTo>
                    <a:pt x="830" y="460"/>
                  </a:lnTo>
                  <a:lnTo>
                    <a:pt x="827" y="480"/>
                  </a:lnTo>
                  <a:lnTo>
                    <a:pt x="821" y="500"/>
                  </a:lnTo>
                  <a:lnTo>
                    <a:pt x="817" y="519"/>
                  </a:lnTo>
                  <a:lnTo>
                    <a:pt x="810" y="537"/>
                  </a:lnTo>
                  <a:lnTo>
                    <a:pt x="803" y="556"/>
                  </a:lnTo>
                  <a:lnTo>
                    <a:pt x="794" y="575"/>
                  </a:lnTo>
                  <a:lnTo>
                    <a:pt x="785" y="592"/>
                  </a:lnTo>
                  <a:lnTo>
                    <a:pt x="775" y="609"/>
                  </a:lnTo>
                  <a:lnTo>
                    <a:pt x="765" y="625"/>
                  </a:lnTo>
                  <a:lnTo>
                    <a:pt x="754" y="641"/>
                  </a:lnTo>
                  <a:lnTo>
                    <a:pt x="742" y="656"/>
                  </a:lnTo>
                  <a:lnTo>
                    <a:pt x="729" y="671"/>
                  </a:lnTo>
                  <a:lnTo>
                    <a:pt x="715" y="685"/>
                  </a:lnTo>
                  <a:lnTo>
                    <a:pt x="700" y="700"/>
                  </a:lnTo>
                  <a:lnTo>
                    <a:pt x="686" y="713"/>
                  </a:lnTo>
                  <a:lnTo>
                    <a:pt x="670" y="724"/>
                  </a:lnTo>
                  <a:lnTo>
                    <a:pt x="654" y="736"/>
                  </a:lnTo>
                  <a:lnTo>
                    <a:pt x="639" y="746"/>
                  </a:lnTo>
                  <a:lnTo>
                    <a:pt x="621" y="756"/>
                  </a:lnTo>
                  <a:lnTo>
                    <a:pt x="604" y="764"/>
                  </a:lnTo>
                  <a:lnTo>
                    <a:pt x="585" y="773"/>
                  </a:lnTo>
                  <a:lnTo>
                    <a:pt x="567" y="780"/>
                  </a:lnTo>
                  <a:lnTo>
                    <a:pt x="548" y="786"/>
                  </a:lnTo>
                  <a:lnTo>
                    <a:pt x="529" y="792"/>
                  </a:lnTo>
                  <a:lnTo>
                    <a:pt x="509" y="796"/>
                  </a:lnTo>
                  <a:lnTo>
                    <a:pt x="489" y="800"/>
                  </a:lnTo>
                  <a:lnTo>
                    <a:pt x="469" y="803"/>
                  </a:lnTo>
                  <a:lnTo>
                    <a:pt x="447" y="805"/>
                  </a:lnTo>
                  <a:lnTo>
                    <a:pt x="427" y="805"/>
                  </a:lnTo>
                  <a:lnTo>
                    <a:pt x="408" y="805"/>
                  </a:lnTo>
                  <a:lnTo>
                    <a:pt x="387" y="805"/>
                  </a:lnTo>
                  <a:lnTo>
                    <a:pt x="367" y="803"/>
                  </a:lnTo>
                  <a:lnTo>
                    <a:pt x="347" y="800"/>
                  </a:lnTo>
                  <a:lnTo>
                    <a:pt x="326" y="796"/>
                  </a:lnTo>
                  <a:lnTo>
                    <a:pt x="306" y="792"/>
                  </a:lnTo>
                  <a:lnTo>
                    <a:pt x="286" y="786"/>
                  </a:lnTo>
                  <a:lnTo>
                    <a:pt x="267" y="780"/>
                  </a:lnTo>
                  <a:lnTo>
                    <a:pt x="249" y="773"/>
                  </a:lnTo>
                  <a:lnTo>
                    <a:pt x="231" y="764"/>
                  </a:lnTo>
                  <a:lnTo>
                    <a:pt x="214" y="756"/>
                  </a:lnTo>
                  <a:lnTo>
                    <a:pt x="197" y="746"/>
                  </a:lnTo>
                  <a:lnTo>
                    <a:pt x="180" y="736"/>
                  </a:lnTo>
                  <a:lnTo>
                    <a:pt x="164" y="724"/>
                  </a:lnTo>
                  <a:lnTo>
                    <a:pt x="148" y="713"/>
                  </a:lnTo>
                  <a:lnTo>
                    <a:pt x="134" y="700"/>
                  </a:lnTo>
                  <a:lnTo>
                    <a:pt x="119" y="685"/>
                  </a:lnTo>
                  <a:lnTo>
                    <a:pt x="106" y="671"/>
                  </a:lnTo>
                  <a:lnTo>
                    <a:pt x="93" y="656"/>
                  </a:lnTo>
                  <a:lnTo>
                    <a:pt x="82" y="641"/>
                  </a:lnTo>
                  <a:lnTo>
                    <a:pt x="70" y="625"/>
                  </a:lnTo>
                  <a:lnTo>
                    <a:pt x="59" y="609"/>
                  </a:lnTo>
                  <a:lnTo>
                    <a:pt x="49" y="592"/>
                  </a:lnTo>
                  <a:lnTo>
                    <a:pt x="40" y="575"/>
                  </a:lnTo>
                  <a:lnTo>
                    <a:pt x="33" y="556"/>
                  </a:lnTo>
                  <a:lnTo>
                    <a:pt x="24" y="537"/>
                  </a:lnTo>
                  <a:lnTo>
                    <a:pt x="19" y="519"/>
                  </a:lnTo>
                  <a:lnTo>
                    <a:pt x="13" y="500"/>
                  </a:lnTo>
                  <a:lnTo>
                    <a:pt x="8" y="480"/>
                  </a:lnTo>
                  <a:lnTo>
                    <a:pt x="6" y="460"/>
                  </a:lnTo>
                  <a:lnTo>
                    <a:pt x="3" y="439"/>
                  </a:lnTo>
                  <a:lnTo>
                    <a:pt x="1" y="418"/>
                  </a:lnTo>
                  <a:lnTo>
                    <a:pt x="0" y="39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47112" name="Freeform 7"/>
            <p:cNvSpPr>
              <a:spLocks/>
            </p:cNvSpPr>
            <p:nvPr/>
          </p:nvSpPr>
          <p:spPr bwMode="auto">
            <a:xfrm>
              <a:off x="2029" y="1767"/>
              <a:ext cx="407" cy="406"/>
            </a:xfrm>
            <a:custGeom>
              <a:avLst/>
              <a:gdLst>
                <a:gd name="T0" fmla="*/ 12 w 814"/>
                <a:gd name="T1" fmla="*/ 0 h 814"/>
                <a:gd name="T2" fmla="*/ 10 w 814"/>
                <a:gd name="T3" fmla="*/ 0 h 814"/>
                <a:gd name="T4" fmla="*/ 8 w 814"/>
                <a:gd name="T5" fmla="*/ 1 h 814"/>
                <a:gd name="T6" fmla="*/ 7 w 814"/>
                <a:gd name="T7" fmla="*/ 1 h 814"/>
                <a:gd name="T8" fmla="*/ 5 w 814"/>
                <a:gd name="T9" fmla="*/ 2 h 814"/>
                <a:gd name="T10" fmla="*/ 4 w 814"/>
                <a:gd name="T11" fmla="*/ 4 h 814"/>
                <a:gd name="T12" fmla="*/ 3 w 814"/>
                <a:gd name="T13" fmla="*/ 5 h 814"/>
                <a:gd name="T14" fmla="*/ 2 w 814"/>
                <a:gd name="T15" fmla="*/ 7 h 814"/>
                <a:gd name="T16" fmla="*/ 1 w 814"/>
                <a:gd name="T17" fmla="*/ 8 h 814"/>
                <a:gd name="T18" fmla="*/ 1 w 814"/>
                <a:gd name="T19" fmla="*/ 10 h 814"/>
                <a:gd name="T20" fmla="*/ 0 w 814"/>
                <a:gd name="T21" fmla="*/ 12 h 814"/>
                <a:gd name="T22" fmla="*/ 1 w 814"/>
                <a:gd name="T23" fmla="*/ 14 h 814"/>
                <a:gd name="T24" fmla="*/ 1 w 814"/>
                <a:gd name="T25" fmla="*/ 15 h 814"/>
                <a:gd name="T26" fmla="*/ 1 w 814"/>
                <a:gd name="T27" fmla="*/ 17 h 814"/>
                <a:gd name="T28" fmla="*/ 2 w 814"/>
                <a:gd name="T29" fmla="*/ 19 h 814"/>
                <a:gd name="T30" fmla="*/ 3 w 814"/>
                <a:gd name="T31" fmla="*/ 20 h 814"/>
                <a:gd name="T32" fmla="*/ 5 w 814"/>
                <a:gd name="T33" fmla="*/ 22 h 814"/>
                <a:gd name="T34" fmla="*/ 6 w 814"/>
                <a:gd name="T35" fmla="*/ 23 h 814"/>
                <a:gd name="T36" fmla="*/ 8 w 814"/>
                <a:gd name="T37" fmla="*/ 24 h 814"/>
                <a:gd name="T38" fmla="*/ 9 w 814"/>
                <a:gd name="T39" fmla="*/ 24 h 814"/>
                <a:gd name="T40" fmla="*/ 11 w 814"/>
                <a:gd name="T41" fmla="*/ 25 h 814"/>
                <a:gd name="T42" fmla="*/ 13 w 814"/>
                <a:gd name="T43" fmla="*/ 25 h 814"/>
                <a:gd name="T44" fmla="*/ 14 w 814"/>
                <a:gd name="T45" fmla="*/ 25 h 814"/>
                <a:gd name="T46" fmla="*/ 16 w 814"/>
                <a:gd name="T47" fmla="*/ 25 h 814"/>
                <a:gd name="T48" fmla="*/ 18 w 814"/>
                <a:gd name="T49" fmla="*/ 24 h 814"/>
                <a:gd name="T50" fmla="*/ 20 w 814"/>
                <a:gd name="T51" fmla="*/ 23 h 814"/>
                <a:gd name="T52" fmla="*/ 21 w 814"/>
                <a:gd name="T53" fmla="*/ 22 h 814"/>
                <a:gd name="T54" fmla="*/ 23 w 814"/>
                <a:gd name="T55" fmla="*/ 21 h 814"/>
                <a:gd name="T56" fmla="*/ 24 w 814"/>
                <a:gd name="T57" fmla="*/ 19 h 814"/>
                <a:gd name="T58" fmla="*/ 25 w 814"/>
                <a:gd name="T59" fmla="*/ 18 h 814"/>
                <a:gd name="T60" fmla="*/ 25 w 814"/>
                <a:gd name="T61" fmla="*/ 16 h 814"/>
                <a:gd name="T62" fmla="*/ 26 w 814"/>
                <a:gd name="T63" fmla="*/ 14 h 814"/>
                <a:gd name="T64" fmla="*/ 26 w 814"/>
                <a:gd name="T65" fmla="*/ 12 h 814"/>
                <a:gd name="T66" fmla="*/ 26 w 814"/>
                <a:gd name="T67" fmla="*/ 11 h 814"/>
                <a:gd name="T68" fmla="*/ 26 w 814"/>
                <a:gd name="T69" fmla="*/ 9 h 814"/>
                <a:gd name="T70" fmla="*/ 25 w 814"/>
                <a:gd name="T71" fmla="*/ 7 h 814"/>
                <a:gd name="T72" fmla="*/ 24 w 814"/>
                <a:gd name="T73" fmla="*/ 6 h 814"/>
                <a:gd name="T74" fmla="*/ 23 w 814"/>
                <a:gd name="T75" fmla="*/ 4 h 814"/>
                <a:gd name="T76" fmla="*/ 22 w 814"/>
                <a:gd name="T77" fmla="*/ 3 h 814"/>
                <a:gd name="T78" fmla="*/ 20 w 814"/>
                <a:gd name="T79" fmla="*/ 2 h 814"/>
                <a:gd name="T80" fmla="*/ 19 w 814"/>
                <a:gd name="T81" fmla="*/ 1 h 814"/>
                <a:gd name="T82" fmla="*/ 17 w 814"/>
                <a:gd name="T83" fmla="*/ 0 h 814"/>
                <a:gd name="T84" fmla="*/ 15 w 814"/>
                <a:gd name="T85" fmla="*/ 0 h 814"/>
                <a:gd name="T86" fmla="*/ 13 w 814"/>
                <a:gd name="T87" fmla="*/ 0 h 81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14"/>
                <a:gd name="T133" fmla="*/ 0 h 814"/>
                <a:gd name="T134" fmla="*/ 814 w 814"/>
                <a:gd name="T135" fmla="*/ 814 h 81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14" h="814">
                  <a:moveTo>
                    <a:pt x="407" y="0"/>
                  </a:moveTo>
                  <a:lnTo>
                    <a:pt x="385" y="0"/>
                  </a:lnTo>
                  <a:lnTo>
                    <a:pt x="365" y="2"/>
                  </a:lnTo>
                  <a:lnTo>
                    <a:pt x="345" y="5"/>
                  </a:lnTo>
                  <a:lnTo>
                    <a:pt x="325" y="7"/>
                  </a:lnTo>
                  <a:lnTo>
                    <a:pt x="305" y="12"/>
                  </a:lnTo>
                  <a:lnTo>
                    <a:pt x="286" y="17"/>
                  </a:lnTo>
                  <a:lnTo>
                    <a:pt x="267" y="25"/>
                  </a:lnTo>
                  <a:lnTo>
                    <a:pt x="248" y="32"/>
                  </a:lnTo>
                  <a:lnTo>
                    <a:pt x="230" y="39"/>
                  </a:lnTo>
                  <a:lnTo>
                    <a:pt x="213" y="49"/>
                  </a:lnTo>
                  <a:lnTo>
                    <a:pt x="195" y="59"/>
                  </a:lnTo>
                  <a:lnTo>
                    <a:pt x="179" y="69"/>
                  </a:lnTo>
                  <a:lnTo>
                    <a:pt x="162" y="81"/>
                  </a:lnTo>
                  <a:lnTo>
                    <a:pt x="148" y="92"/>
                  </a:lnTo>
                  <a:lnTo>
                    <a:pt x="132" y="105"/>
                  </a:lnTo>
                  <a:lnTo>
                    <a:pt x="119" y="120"/>
                  </a:lnTo>
                  <a:lnTo>
                    <a:pt x="105" y="132"/>
                  </a:lnTo>
                  <a:lnTo>
                    <a:pt x="92" y="148"/>
                  </a:lnTo>
                  <a:lnTo>
                    <a:pt x="80" y="163"/>
                  </a:lnTo>
                  <a:lnTo>
                    <a:pt x="69" y="178"/>
                  </a:lnTo>
                  <a:lnTo>
                    <a:pt x="59" y="196"/>
                  </a:lnTo>
                  <a:lnTo>
                    <a:pt x="49" y="213"/>
                  </a:lnTo>
                  <a:lnTo>
                    <a:pt x="40" y="230"/>
                  </a:lnTo>
                  <a:lnTo>
                    <a:pt x="31" y="249"/>
                  </a:lnTo>
                  <a:lnTo>
                    <a:pt x="24" y="266"/>
                  </a:lnTo>
                  <a:lnTo>
                    <a:pt x="17" y="286"/>
                  </a:lnTo>
                  <a:lnTo>
                    <a:pt x="13" y="305"/>
                  </a:lnTo>
                  <a:lnTo>
                    <a:pt x="7" y="325"/>
                  </a:lnTo>
                  <a:lnTo>
                    <a:pt x="4" y="345"/>
                  </a:lnTo>
                  <a:lnTo>
                    <a:pt x="1" y="365"/>
                  </a:lnTo>
                  <a:lnTo>
                    <a:pt x="0" y="385"/>
                  </a:lnTo>
                  <a:lnTo>
                    <a:pt x="0" y="407"/>
                  </a:lnTo>
                  <a:lnTo>
                    <a:pt x="0" y="429"/>
                  </a:lnTo>
                  <a:lnTo>
                    <a:pt x="1" y="449"/>
                  </a:lnTo>
                  <a:lnTo>
                    <a:pt x="4" y="469"/>
                  </a:lnTo>
                  <a:lnTo>
                    <a:pt x="7" y="489"/>
                  </a:lnTo>
                  <a:lnTo>
                    <a:pt x="13" y="509"/>
                  </a:lnTo>
                  <a:lnTo>
                    <a:pt x="17" y="528"/>
                  </a:lnTo>
                  <a:lnTo>
                    <a:pt x="24" y="546"/>
                  </a:lnTo>
                  <a:lnTo>
                    <a:pt x="31" y="565"/>
                  </a:lnTo>
                  <a:lnTo>
                    <a:pt x="40" y="584"/>
                  </a:lnTo>
                  <a:lnTo>
                    <a:pt x="49" y="601"/>
                  </a:lnTo>
                  <a:lnTo>
                    <a:pt x="59" y="618"/>
                  </a:lnTo>
                  <a:lnTo>
                    <a:pt x="69" y="634"/>
                  </a:lnTo>
                  <a:lnTo>
                    <a:pt x="80" y="650"/>
                  </a:lnTo>
                  <a:lnTo>
                    <a:pt x="92" y="666"/>
                  </a:lnTo>
                  <a:lnTo>
                    <a:pt x="105" y="680"/>
                  </a:lnTo>
                  <a:lnTo>
                    <a:pt x="119" y="694"/>
                  </a:lnTo>
                  <a:lnTo>
                    <a:pt x="132" y="709"/>
                  </a:lnTo>
                  <a:lnTo>
                    <a:pt x="148" y="722"/>
                  </a:lnTo>
                  <a:lnTo>
                    <a:pt x="162" y="733"/>
                  </a:lnTo>
                  <a:lnTo>
                    <a:pt x="179" y="745"/>
                  </a:lnTo>
                  <a:lnTo>
                    <a:pt x="195" y="755"/>
                  </a:lnTo>
                  <a:lnTo>
                    <a:pt x="213" y="765"/>
                  </a:lnTo>
                  <a:lnTo>
                    <a:pt x="230" y="773"/>
                  </a:lnTo>
                  <a:lnTo>
                    <a:pt x="248" y="782"/>
                  </a:lnTo>
                  <a:lnTo>
                    <a:pt x="267" y="789"/>
                  </a:lnTo>
                  <a:lnTo>
                    <a:pt x="286" y="796"/>
                  </a:lnTo>
                  <a:lnTo>
                    <a:pt x="305" y="801"/>
                  </a:lnTo>
                  <a:lnTo>
                    <a:pt x="325" y="807"/>
                  </a:lnTo>
                  <a:lnTo>
                    <a:pt x="345" y="809"/>
                  </a:lnTo>
                  <a:lnTo>
                    <a:pt x="365" y="812"/>
                  </a:lnTo>
                  <a:lnTo>
                    <a:pt x="385" y="814"/>
                  </a:lnTo>
                  <a:lnTo>
                    <a:pt x="407" y="814"/>
                  </a:lnTo>
                  <a:lnTo>
                    <a:pt x="428" y="814"/>
                  </a:lnTo>
                  <a:lnTo>
                    <a:pt x="448" y="812"/>
                  </a:lnTo>
                  <a:lnTo>
                    <a:pt x="469" y="809"/>
                  </a:lnTo>
                  <a:lnTo>
                    <a:pt x="489" y="807"/>
                  </a:lnTo>
                  <a:lnTo>
                    <a:pt x="509" y="801"/>
                  </a:lnTo>
                  <a:lnTo>
                    <a:pt x="528" y="796"/>
                  </a:lnTo>
                  <a:lnTo>
                    <a:pt x="546" y="789"/>
                  </a:lnTo>
                  <a:lnTo>
                    <a:pt x="565" y="782"/>
                  </a:lnTo>
                  <a:lnTo>
                    <a:pt x="584" y="773"/>
                  </a:lnTo>
                  <a:lnTo>
                    <a:pt x="601" y="765"/>
                  </a:lnTo>
                  <a:lnTo>
                    <a:pt x="618" y="755"/>
                  </a:lnTo>
                  <a:lnTo>
                    <a:pt x="634" y="745"/>
                  </a:lnTo>
                  <a:lnTo>
                    <a:pt x="651" y="733"/>
                  </a:lnTo>
                  <a:lnTo>
                    <a:pt x="666" y="722"/>
                  </a:lnTo>
                  <a:lnTo>
                    <a:pt x="681" y="709"/>
                  </a:lnTo>
                  <a:lnTo>
                    <a:pt x="694" y="694"/>
                  </a:lnTo>
                  <a:lnTo>
                    <a:pt x="709" y="680"/>
                  </a:lnTo>
                  <a:lnTo>
                    <a:pt x="722" y="666"/>
                  </a:lnTo>
                  <a:lnTo>
                    <a:pt x="733" y="650"/>
                  </a:lnTo>
                  <a:lnTo>
                    <a:pt x="745" y="634"/>
                  </a:lnTo>
                  <a:lnTo>
                    <a:pt x="755" y="618"/>
                  </a:lnTo>
                  <a:lnTo>
                    <a:pt x="765" y="601"/>
                  </a:lnTo>
                  <a:lnTo>
                    <a:pt x="774" y="584"/>
                  </a:lnTo>
                  <a:lnTo>
                    <a:pt x="782" y="565"/>
                  </a:lnTo>
                  <a:lnTo>
                    <a:pt x="789" y="546"/>
                  </a:lnTo>
                  <a:lnTo>
                    <a:pt x="797" y="528"/>
                  </a:lnTo>
                  <a:lnTo>
                    <a:pt x="801" y="509"/>
                  </a:lnTo>
                  <a:lnTo>
                    <a:pt x="807" y="489"/>
                  </a:lnTo>
                  <a:lnTo>
                    <a:pt x="809" y="469"/>
                  </a:lnTo>
                  <a:lnTo>
                    <a:pt x="812" y="449"/>
                  </a:lnTo>
                  <a:lnTo>
                    <a:pt x="814" y="429"/>
                  </a:lnTo>
                  <a:lnTo>
                    <a:pt x="814" y="407"/>
                  </a:lnTo>
                  <a:lnTo>
                    <a:pt x="814" y="385"/>
                  </a:lnTo>
                  <a:lnTo>
                    <a:pt x="812" y="365"/>
                  </a:lnTo>
                  <a:lnTo>
                    <a:pt x="809" y="345"/>
                  </a:lnTo>
                  <a:lnTo>
                    <a:pt x="807" y="325"/>
                  </a:lnTo>
                  <a:lnTo>
                    <a:pt x="801" y="305"/>
                  </a:lnTo>
                  <a:lnTo>
                    <a:pt x="797" y="286"/>
                  </a:lnTo>
                  <a:lnTo>
                    <a:pt x="789" y="266"/>
                  </a:lnTo>
                  <a:lnTo>
                    <a:pt x="782" y="249"/>
                  </a:lnTo>
                  <a:lnTo>
                    <a:pt x="774" y="230"/>
                  </a:lnTo>
                  <a:lnTo>
                    <a:pt x="765" y="213"/>
                  </a:lnTo>
                  <a:lnTo>
                    <a:pt x="755" y="196"/>
                  </a:lnTo>
                  <a:lnTo>
                    <a:pt x="745" y="178"/>
                  </a:lnTo>
                  <a:lnTo>
                    <a:pt x="733" y="163"/>
                  </a:lnTo>
                  <a:lnTo>
                    <a:pt x="722" y="148"/>
                  </a:lnTo>
                  <a:lnTo>
                    <a:pt x="709" y="132"/>
                  </a:lnTo>
                  <a:lnTo>
                    <a:pt x="694" y="120"/>
                  </a:lnTo>
                  <a:lnTo>
                    <a:pt x="681" y="105"/>
                  </a:lnTo>
                  <a:lnTo>
                    <a:pt x="666" y="92"/>
                  </a:lnTo>
                  <a:lnTo>
                    <a:pt x="651" y="81"/>
                  </a:lnTo>
                  <a:lnTo>
                    <a:pt x="634" y="69"/>
                  </a:lnTo>
                  <a:lnTo>
                    <a:pt x="618" y="59"/>
                  </a:lnTo>
                  <a:lnTo>
                    <a:pt x="601" y="49"/>
                  </a:lnTo>
                  <a:lnTo>
                    <a:pt x="584" y="39"/>
                  </a:lnTo>
                  <a:lnTo>
                    <a:pt x="565" y="32"/>
                  </a:lnTo>
                  <a:lnTo>
                    <a:pt x="546" y="25"/>
                  </a:lnTo>
                  <a:lnTo>
                    <a:pt x="528" y="17"/>
                  </a:lnTo>
                  <a:lnTo>
                    <a:pt x="509" y="12"/>
                  </a:lnTo>
                  <a:lnTo>
                    <a:pt x="489" y="7"/>
                  </a:lnTo>
                  <a:lnTo>
                    <a:pt x="469" y="5"/>
                  </a:lnTo>
                  <a:lnTo>
                    <a:pt x="448" y="2"/>
                  </a:lnTo>
                  <a:lnTo>
                    <a:pt x="428" y="0"/>
                  </a:lnTo>
                  <a:lnTo>
                    <a:pt x="407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47113" name="Rectangle 8"/>
            <p:cNvSpPr>
              <a:spLocks noChangeArrowheads="1"/>
            </p:cNvSpPr>
            <p:nvPr/>
          </p:nvSpPr>
          <p:spPr bwMode="auto">
            <a:xfrm>
              <a:off x="2188" y="1904"/>
              <a:ext cx="12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dirty="0">
                  <a:solidFill>
                    <a:srgbClr val="000000"/>
                  </a:solidFill>
                  <a:latin typeface="Times-Roman" charset="0"/>
                </a:rPr>
                <a:t>A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47114" name="Rectangle 9"/>
            <p:cNvSpPr>
              <a:spLocks noChangeArrowheads="1"/>
            </p:cNvSpPr>
            <p:nvPr/>
          </p:nvSpPr>
          <p:spPr bwMode="auto">
            <a:xfrm>
              <a:off x="2495" y="2345"/>
              <a:ext cx="11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i="1" dirty="0">
                  <a:solidFill>
                    <a:srgbClr val="000000"/>
                  </a:solidFill>
                  <a:latin typeface="Times-Roman" charset="0"/>
                </a:rPr>
                <a:t>w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47115" name="Rectangle 10"/>
            <p:cNvSpPr>
              <a:spLocks noChangeArrowheads="1"/>
            </p:cNvSpPr>
            <p:nvPr/>
          </p:nvSpPr>
          <p:spPr bwMode="auto">
            <a:xfrm>
              <a:off x="2741" y="2345"/>
              <a:ext cx="9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dirty="0">
                  <a:solidFill>
                    <a:srgbClr val="000000"/>
                  </a:solidFill>
                  <a:latin typeface="Times-Roman" charset="0"/>
                </a:rPr>
                <a:t>0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47116" name="Rectangle 11"/>
            <p:cNvSpPr>
              <a:spLocks noChangeArrowheads="1"/>
            </p:cNvSpPr>
            <p:nvPr/>
          </p:nvSpPr>
          <p:spPr bwMode="auto">
            <a:xfrm>
              <a:off x="2624" y="2345"/>
              <a:ext cx="10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dirty="0">
                  <a:solidFill>
                    <a:srgbClr val="000000"/>
                  </a:solidFill>
                  <a:latin typeface="Times-Roman" charset="0"/>
                </a:rPr>
                <a:t>=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47117" name="Rectangle 12"/>
            <p:cNvSpPr>
              <a:spLocks noChangeArrowheads="1"/>
            </p:cNvSpPr>
            <p:nvPr/>
          </p:nvSpPr>
          <p:spPr bwMode="auto">
            <a:xfrm>
              <a:off x="2892" y="2345"/>
              <a:ext cx="8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i="1" dirty="0">
                  <a:solidFill>
                    <a:srgbClr val="000000"/>
                  </a:solidFill>
                  <a:latin typeface="Times-Roman" charset="0"/>
                </a:rPr>
                <a:t>z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47118" name="Rectangle 13"/>
            <p:cNvSpPr>
              <a:spLocks noChangeArrowheads="1"/>
            </p:cNvSpPr>
            <p:nvPr/>
          </p:nvSpPr>
          <p:spPr bwMode="auto">
            <a:xfrm>
              <a:off x="3101" y="2345"/>
              <a:ext cx="9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dirty="0">
                  <a:solidFill>
                    <a:srgbClr val="000000"/>
                  </a:solidFill>
                  <a:latin typeface="Times-Roman" charset="0"/>
                </a:rPr>
                <a:t>0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47119" name="Rectangle 14"/>
            <p:cNvSpPr>
              <a:spLocks noChangeArrowheads="1"/>
            </p:cNvSpPr>
            <p:nvPr/>
          </p:nvSpPr>
          <p:spPr bwMode="auto">
            <a:xfrm>
              <a:off x="2985" y="2345"/>
              <a:ext cx="10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dirty="0">
                  <a:solidFill>
                    <a:srgbClr val="000000"/>
                  </a:solidFill>
                  <a:latin typeface="Times-Roman" charset="0"/>
                </a:rPr>
                <a:t>=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47120" name="Rectangle 15"/>
            <p:cNvSpPr>
              <a:spLocks noChangeArrowheads="1"/>
            </p:cNvSpPr>
            <p:nvPr/>
          </p:nvSpPr>
          <p:spPr bwMode="auto">
            <a:xfrm>
              <a:off x="2838" y="2342"/>
              <a:ext cx="57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sz="1700" dirty="0">
                  <a:solidFill>
                    <a:srgbClr val="000000"/>
                  </a:solidFill>
                  <a:latin typeface="Symbol" pitchFamily="18" charset="2"/>
                </a:rPr>
                <a:t>¤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47121" name="Rectangle 16"/>
            <p:cNvSpPr>
              <a:spLocks noChangeArrowheads="1"/>
            </p:cNvSpPr>
            <p:nvPr/>
          </p:nvSpPr>
          <p:spPr bwMode="auto">
            <a:xfrm>
              <a:off x="4098" y="1894"/>
              <a:ext cx="11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i="1" dirty="0">
                  <a:solidFill>
                    <a:srgbClr val="000000"/>
                  </a:solidFill>
                  <a:latin typeface="Times-Roman" charset="0"/>
                </a:rPr>
                <a:t>w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47122" name="Rectangle 17"/>
            <p:cNvSpPr>
              <a:spLocks noChangeArrowheads="1"/>
            </p:cNvSpPr>
            <p:nvPr/>
          </p:nvSpPr>
          <p:spPr bwMode="auto">
            <a:xfrm>
              <a:off x="4343" y="1894"/>
              <a:ext cx="9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dirty="0">
                  <a:solidFill>
                    <a:srgbClr val="000000"/>
                  </a:solidFill>
                  <a:latin typeface="Times-Roman" charset="0"/>
                </a:rPr>
                <a:t>1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47123" name="Rectangle 18"/>
            <p:cNvSpPr>
              <a:spLocks noChangeArrowheads="1"/>
            </p:cNvSpPr>
            <p:nvPr/>
          </p:nvSpPr>
          <p:spPr bwMode="auto">
            <a:xfrm>
              <a:off x="4228" y="1894"/>
              <a:ext cx="10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dirty="0">
                  <a:solidFill>
                    <a:srgbClr val="000000"/>
                  </a:solidFill>
                  <a:latin typeface="Times-Roman" charset="0"/>
                </a:rPr>
                <a:t>=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47124" name="Rectangle 19"/>
            <p:cNvSpPr>
              <a:spLocks noChangeArrowheads="1"/>
            </p:cNvSpPr>
            <p:nvPr/>
          </p:nvSpPr>
          <p:spPr bwMode="auto">
            <a:xfrm>
              <a:off x="4494" y="1894"/>
              <a:ext cx="8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i="1" dirty="0">
                  <a:solidFill>
                    <a:srgbClr val="000000"/>
                  </a:solidFill>
                  <a:latin typeface="Times-Roman" charset="0"/>
                </a:rPr>
                <a:t>z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47125" name="Rectangle 20"/>
            <p:cNvSpPr>
              <a:spLocks noChangeArrowheads="1"/>
            </p:cNvSpPr>
            <p:nvPr/>
          </p:nvSpPr>
          <p:spPr bwMode="auto">
            <a:xfrm>
              <a:off x="4704" y="1894"/>
              <a:ext cx="9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dirty="0">
                  <a:solidFill>
                    <a:srgbClr val="000000"/>
                  </a:solidFill>
                  <a:latin typeface="Times-Roman" charset="0"/>
                </a:rPr>
                <a:t>1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47126" name="Rectangle 21"/>
            <p:cNvSpPr>
              <a:spLocks noChangeArrowheads="1"/>
            </p:cNvSpPr>
            <p:nvPr/>
          </p:nvSpPr>
          <p:spPr bwMode="auto">
            <a:xfrm>
              <a:off x="4588" y="1894"/>
              <a:ext cx="10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dirty="0">
                  <a:solidFill>
                    <a:srgbClr val="000000"/>
                  </a:solidFill>
                  <a:latin typeface="Times-Roman" charset="0"/>
                </a:rPr>
                <a:t>=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47127" name="Freeform 22"/>
            <p:cNvSpPr>
              <a:spLocks/>
            </p:cNvSpPr>
            <p:nvPr/>
          </p:nvSpPr>
          <p:spPr bwMode="auto">
            <a:xfrm>
              <a:off x="2849" y="2111"/>
              <a:ext cx="456" cy="177"/>
            </a:xfrm>
            <a:custGeom>
              <a:avLst/>
              <a:gdLst>
                <a:gd name="T0" fmla="*/ 27 w 914"/>
                <a:gd name="T1" fmla="*/ 0 h 355"/>
                <a:gd name="T2" fmla="*/ 26 w 914"/>
                <a:gd name="T3" fmla="*/ 1 h 355"/>
                <a:gd name="T4" fmla="*/ 25 w 914"/>
                <a:gd name="T5" fmla="*/ 2 h 355"/>
                <a:gd name="T6" fmla="*/ 24 w 914"/>
                <a:gd name="T7" fmla="*/ 3 h 355"/>
                <a:gd name="T8" fmla="*/ 23 w 914"/>
                <a:gd name="T9" fmla="*/ 4 h 355"/>
                <a:gd name="T10" fmla="*/ 22 w 914"/>
                <a:gd name="T11" fmla="*/ 4 h 355"/>
                <a:gd name="T12" fmla="*/ 21 w 914"/>
                <a:gd name="T13" fmla="*/ 5 h 355"/>
                <a:gd name="T14" fmla="*/ 21 w 914"/>
                <a:gd name="T15" fmla="*/ 5 h 355"/>
                <a:gd name="T16" fmla="*/ 20 w 914"/>
                <a:gd name="T17" fmla="*/ 5 h 355"/>
                <a:gd name="T18" fmla="*/ 20 w 914"/>
                <a:gd name="T19" fmla="*/ 6 h 355"/>
                <a:gd name="T20" fmla="*/ 19 w 914"/>
                <a:gd name="T21" fmla="*/ 6 h 355"/>
                <a:gd name="T22" fmla="*/ 19 w 914"/>
                <a:gd name="T23" fmla="*/ 6 h 355"/>
                <a:gd name="T24" fmla="*/ 18 w 914"/>
                <a:gd name="T25" fmla="*/ 7 h 355"/>
                <a:gd name="T26" fmla="*/ 18 w 914"/>
                <a:gd name="T27" fmla="*/ 7 h 355"/>
                <a:gd name="T28" fmla="*/ 17 w 914"/>
                <a:gd name="T29" fmla="*/ 7 h 355"/>
                <a:gd name="T30" fmla="*/ 16 w 914"/>
                <a:gd name="T31" fmla="*/ 7 h 355"/>
                <a:gd name="T32" fmla="*/ 16 w 914"/>
                <a:gd name="T33" fmla="*/ 7 h 355"/>
                <a:gd name="T34" fmla="*/ 15 w 914"/>
                <a:gd name="T35" fmla="*/ 8 h 355"/>
                <a:gd name="T36" fmla="*/ 15 w 914"/>
                <a:gd name="T37" fmla="*/ 8 h 355"/>
                <a:gd name="T38" fmla="*/ 14 w 914"/>
                <a:gd name="T39" fmla="*/ 8 h 355"/>
                <a:gd name="T40" fmla="*/ 14 w 914"/>
                <a:gd name="T41" fmla="*/ 8 h 355"/>
                <a:gd name="T42" fmla="*/ 13 w 914"/>
                <a:gd name="T43" fmla="*/ 9 h 355"/>
                <a:gd name="T44" fmla="*/ 13 w 914"/>
                <a:gd name="T45" fmla="*/ 9 h 355"/>
                <a:gd name="T46" fmla="*/ 13 w 914"/>
                <a:gd name="T47" fmla="*/ 9 h 355"/>
                <a:gd name="T48" fmla="*/ 12 w 914"/>
                <a:gd name="T49" fmla="*/ 9 h 355"/>
                <a:gd name="T50" fmla="*/ 12 w 914"/>
                <a:gd name="T51" fmla="*/ 9 h 355"/>
                <a:gd name="T52" fmla="*/ 11 w 914"/>
                <a:gd name="T53" fmla="*/ 9 h 355"/>
                <a:gd name="T54" fmla="*/ 11 w 914"/>
                <a:gd name="T55" fmla="*/ 9 h 355"/>
                <a:gd name="T56" fmla="*/ 10 w 914"/>
                <a:gd name="T57" fmla="*/ 9 h 355"/>
                <a:gd name="T58" fmla="*/ 10 w 914"/>
                <a:gd name="T59" fmla="*/ 9 h 355"/>
                <a:gd name="T60" fmla="*/ 9 w 914"/>
                <a:gd name="T61" fmla="*/ 10 h 355"/>
                <a:gd name="T62" fmla="*/ 8 w 914"/>
                <a:gd name="T63" fmla="*/ 10 h 355"/>
                <a:gd name="T64" fmla="*/ 7 w 914"/>
                <a:gd name="T65" fmla="*/ 10 h 355"/>
                <a:gd name="T66" fmla="*/ 7 w 914"/>
                <a:gd name="T67" fmla="*/ 10 h 355"/>
                <a:gd name="T68" fmla="*/ 6 w 914"/>
                <a:gd name="T69" fmla="*/ 10 h 355"/>
                <a:gd name="T70" fmla="*/ 6 w 914"/>
                <a:gd name="T71" fmla="*/ 10 h 355"/>
                <a:gd name="T72" fmla="*/ 5 w 914"/>
                <a:gd name="T73" fmla="*/ 10 h 355"/>
                <a:gd name="T74" fmla="*/ 4 w 914"/>
                <a:gd name="T75" fmla="*/ 10 h 355"/>
                <a:gd name="T76" fmla="*/ 4 w 914"/>
                <a:gd name="T77" fmla="*/ 10 h 355"/>
                <a:gd name="T78" fmla="*/ 3 w 914"/>
                <a:gd name="T79" fmla="*/ 10 h 355"/>
                <a:gd name="T80" fmla="*/ 3 w 914"/>
                <a:gd name="T81" fmla="*/ 11 h 355"/>
                <a:gd name="T82" fmla="*/ 3 w 914"/>
                <a:gd name="T83" fmla="*/ 11 h 355"/>
                <a:gd name="T84" fmla="*/ 2 w 914"/>
                <a:gd name="T85" fmla="*/ 11 h 355"/>
                <a:gd name="T86" fmla="*/ 2 w 914"/>
                <a:gd name="T87" fmla="*/ 11 h 355"/>
                <a:gd name="T88" fmla="*/ 2 w 914"/>
                <a:gd name="T89" fmla="*/ 11 h 355"/>
                <a:gd name="T90" fmla="*/ 1 w 914"/>
                <a:gd name="T91" fmla="*/ 11 h 355"/>
                <a:gd name="T92" fmla="*/ 1 w 914"/>
                <a:gd name="T93" fmla="*/ 11 h 355"/>
                <a:gd name="T94" fmla="*/ 0 w 914"/>
                <a:gd name="T95" fmla="*/ 11 h 355"/>
                <a:gd name="T96" fmla="*/ 0 w 914"/>
                <a:gd name="T97" fmla="*/ 11 h 35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14"/>
                <a:gd name="T148" fmla="*/ 0 h 355"/>
                <a:gd name="T149" fmla="*/ 914 w 914"/>
                <a:gd name="T150" fmla="*/ 355 h 35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14" h="355">
                  <a:moveTo>
                    <a:pt x="914" y="0"/>
                  </a:moveTo>
                  <a:lnTo>
                    <a:pt x="891" y="18"/>
                  </a:lnTo>
                  <a:lnTo>
                    <a:pt x="869" y="36"/>
                  </a:lnTo>
                  <a:lnTo>
                    <a:pt x="849" y="53"/>
                  </a:lnTo>
                  <a:lnTo>
                    <a:pt x="829" y="67"/>
                  </a:lnTo>
                  <a:lnTo>
                    <a:pt x="812" y="82"/>
                  </a:lnTo>
                  <a:lnTo>
                    <a:pt x="796" y="95"/>
                  </a:lnTo>
                  <a:lnTo>
                    <a:pt x="780" y="107"/>
                  </a:lnTo>
                  <a:lnTo>
                    <a:pt x="766" y="119"/>
                  </a:lnTo>
                  <a:lnTo>
                    <a:pt x="751" y="129"/>
                  </a:lnTo>
                  <a:lnTo>
                    <a:pt x="738" y="139"/>
                  </a:lnTo>
                  <a:lnTo>
                    <a:pt x="727" y="148"/>
                  </a:lnTo>
                  <a:lnTo>
                    <a:pt x="715" y="156"/>
                  </a:lnTo>
                  <a:lnTo>
                    <a:pt x="704" y="164"/>
                  </a:lnTo>
                  <a:lnTo>
                    <a:pt x="694" y="171"/>
                  </a:lnTo>
                  <a:lnTo>
                    <a:pt x="685" y="178"/>
                  </a:lnTo>
                  <a:lnTo>
                    <a:pt x="677" y="184"/>
                  </a:lnTo>
                  <a:lnTo>
                    <a:pt x="667" y="189"/>
                  </a:lnTo>
                  <a:lnTo>
                    <a:pt x="659" y="195"/>
                  </a:lnTo>
                  <a:lnTo>
                    <a:pt x="651" y="201"/>
                  </a:lnTo>
                  <a:lnTo>
                    <a:pt x="642" y="205"/>
                  </a:lnTo>
                  <a:lnTo>
                    <a:pt x="635" y="210"/>
                  </a:lnTo>
                  <a:lnTo>
                    <a:pt x="626" y="214"/>
                  </a:lnTo>
                  <a:lnTo>
                    <a:pt x="619" y="218"/>
                  </a:lnTo>
                  <a:lnTo>
                    <a:pt x="610" y="221"/>
                  </a:lnTo>
                  <a:lnTo>
                    <a:pt x="602" y="225"/>
                  </a:lnTo>
                  <a:lnTo>
                    <a:pt x="593" y="230"/>
                  </a:lnTo>
                  <a:lnTo>
                    <a:pt x="585" y="233"/>
                  </a:lnTo>
                  <a:lnTo>
                    <a:pt x="576" y="237"/>
                  </a:lnTo>
                  <a:lnTo>
                    <a:pt x="566" y="241"/>
                  </a:lnTo>
                  <a:lnTo>
                    <a:pt x="556" y="245"/>
                  </a:lnTo>
                  <a:lnTo>
                    <a:pt x="544" y="250"/>
                  </a:lnTo>
                  <a:lnTo>
                    <a:pt x="533" y="254"/>
                  </a:lnTo>
                  <a:lnTo>
                    <a:pt x="521" y="258"/>
                  </a:lnTo>
                  <a:lnTo>
                    <a:pt x="511" y="263"/>
                  </a:lnTo>
                  <a:lnTo>
                    <a:pt x="501" y="267"/>
                  </a:lnTo>
                  <a:lnTo>
                    <a:pt x="491" y="270"/>
                  </a:lnTo>
                  <a:lnTo>
                    <a:pt x="482" y="274"/>
                  </a:lnTo>
                  <a:lnTo>
                    <a:pt x="474" y="277"/>
                  </a:lnTo>
                  <a:lnTo>
                    <a:pt x="465" y="280"/>
                  </a:lnTo>
                  <a:lnTo>
                    <a:pt x="458" y="283"/>
                  </a:lnTo>
                  <a:lnTo>
                    <a:pt x="449" y="286"/>
                  </a:lnTo>
                  <a:lnTo>
                    <a:pt x="442" y="289"/>
                  </a:lnTo>
                  <a:lnTo>
                    <a:pt x="436" y="291"/>
                  </a:lnTo>
                  <a:lnTo>
                    <a:pt x="429" y="293"/>
                  </a:lnTo>
                  <a:lnTo>
                    <a:pt x="422" y="296"/>
                  </a:lnTo>
                  <a:lnTo>
                    <a:pt x="416" y="297"/>
                  </a:lnTo>
                  <a:lnTo>
                    <a:pt x="409" y="300"/>
                  </a:lnTo>
                  <a:lnTo>
                    <a:pt x="403" y="302"/>
                  </a:lnTo>
                  <a:lnTo>
                    <a:pt x="396" y="303"/>
                  </a:lnTo>
                  <a:lnTo>
                    <a:pt x="389" y="304"/>
                  </a:lnTo>
                  <a:lnTo>
                    <a:pt x="383" y="306"/>
                  </a:lnTo>
                  <a:lnTo>
                    <a:pt x="376" y="309"/>
                  </a:lnTo>
                  <a:lnTo>
                    <a:pt x="369" y="310"/>
                  </a:lnTo>
                  <a:lnTo>
                    <a:pt x="360" y="312"/>
                  </a:lnTo>
                  <a:lnTo>
                    <a:pt x="353" y="313"/>
                  </a:lnTo>
                  <a:lnTo>
                    <a:pt x="344" y="314"/>
                  </a:lnTo>
                  <a:lnTo>
                    <a:pt x="334" y="316"/>
                  </a:lnTo>
                  <a:lnTo>
                    <a:pt x="326" y="317"/>
                  </a:lnTo>
                  <a:lnTo>
                    <a:pt x="316" y="320"/>
                  </a:lnTo>
                  <a:lnTo>
                    <a:pt x="304" y="322"/>
                  </a:lnTo>
                  <a:lnTo>
                    <a:pt x="293" y="323"/>
                  </a:lnTo>
                  <a:lnTo>
                    <a:pt x="281" y="326"/>
                  </a:lnTo>
                  <a:lnTo>
                    <a:pt x="268" y="327"/>
                  </a:lnTo>
                  <a:lnTo>
                    <a:pt x="254" y="330"/>
                  </a:lnTo>
                  <a:lnTo>
                    <a:pt x="239" y="332"/>
                  </a:lnTo>
                  <a:lnTo>
                    <a:pt x="226" y="335"/>
                  </a:lnTo>
                  <a:lnTo>
                    <a:pt x="215" y="336"/>
                  </a:lnTo>
                  <a:lnTo>
                    <a:pt x="203" y="339"/>
                  </a:lnTo>
                  <a:lnTo>
                    <a:pt x="193" y="340"/>
                  </a:lnTo>
                  <a:lnTo>
                    <a:pt x="183" y="342"/>
                  </a:lnTo>
                  <a:lnTo>
                    <a:pt x="173" y="343"/>
                  </a:lnTo>
                  <a:lnTo>
                    <a:pt x="164" y="345"/>
                  </a:lnTo>
                  <a:lnTo>
                    <a:pt x="156" y="346"/>
                  </a:lnTo>
                  <a:lnTo>
                    <a:pt x="149" y="348"/>
                  </a:lnTo>
                  <a:lnTo>
                    <a:pt x="140" y="348"/>
                  </a:lnTo>
                  <a:lnTo>
                    <a:pt x="133" y="349"/>
                  </a:lnTo>
                  <a:lnTo>
                    <a:pt x="127" y="350"/>
                  </a:lnTo>
                  <a:lnTo>
                    <a:pt x="120" y="350"/>
                  </a:lnTo>
                  <a:lnTo>
                    <a:pt x="114" y="352"/>
                  </a:lnTo>
                  <a:lnTo>
                    <a:pt x="108" y="352"/>
                  </a:lnTo>
                  <a:lnTo>
                    <a:pt x="103" y="353"/>
                  </a:lnTo>
                  <a:lnTo>
                    <a:pt x="97" y="353"/>
                  </a:lnTo>
                  <a:lnTo>
                    <a:pt x="91" y="353"/>
                  </a:lnTo>
                  <a:lnTo>
                    <a:pt x="85" y="353"/>
                  </a:lnTo>
                  <a:lnTo>
                    <a:pt x="80" y="355"/>
                  </a:lnTo>
                  <a:lnTo>
                    <a:pt x="74" y="355"/>
                  </a:lnTo>
                  <a:lnTo>
                    <a:pt x="67" y="355"/>
                  </a:lnTo>
                  <a:lnTo>
                    <a:pt x="61" y="355"/>
                  </a:lnTo>
                  <a:lnTo>
                    <a:pt x="55" y="355"/>
                  </a:lnTo>
                  <a:lnTo>
                    <a:pt x="48" y="355"/>
                  </a:lnTo>
                  <a:lnTo>
                    <a:pt x="41" y="355"/>
                  </a:lnTo>
                  <a:lnTo>
                    <a:pt x="34" y="355"/>
                  </a:lnTo>
                  <a:lnTo>
                    <a:pt x="26" y="355"/>
                  </a:lnTo>
                  <a:lnTo>
                    <a:pt x="18" y="355"/>
                  </a:lnTo>
                  <a:lnTo>
                    <a:pt x="9" y="355"/>
                  </a:lnTo>
                  <a:lnTo>
                    <a:pt x="0" y="355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47128" name="Freeform 23"/>
            <p:cNvSpPr>
              <a:spLocks/>
            </p:cNvSpPr>
            <p:nvPr/>
          </p:nvSpPr>
          <p:spPr bwMode="auto">
            <a:xfrm>
              <a:off x="2404" y="2112"/>
              <a:ext cx="86" cy="72"/>
            </a:xfrm>
            <a:custGeom>
              <a:avLst/>
              <a:gdLst>
                <a:gd name="T0" fmla="*/ 5 w 173"/>
                <a:gd name="T1" fmla="*/ 3 h 143"/>
                <a:gd name="T2" fmla="*/ 0 w 173"/>
                <a:gd name="T3" fmla="*/ 0 h 143"/>
                <a:gd name="T4" fmla="*/ 3 w 173"/>
                <a:gd name="T5" fmla="*/ 5 h 143"/>
                <a:gd name="T6" fmla="*/ 4 w 173"/>
                <a:gd name="T7" fmla="*/ 4 h 143"/>
                <a:gd name="T8" fmla="*/ 5 w 173"/>
                <a:gd name="T9" fmla="*/ 3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"/>
                <a:gd name="T16" fmla="*/ 0 h 143"/>
                <a:gd name="T17" fmla="*/ 173 w 173"/>
                <a:gd name="T18" fmla="*/ 143 h 1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" h="143">
                  <a:moveTo>
                    <a:pt x="173" y="86"/>
                  </a:moveTo>
                  <a:lnTo>
                    <a:pt x="0" y="0"/>
                  </a:lnTo>
                  <a:lnTo>
                    <a:pt x="115" y="143"/>
                  </a:lnTo>
                  <a:lnTo>
                    <a:pt x="144" y="115"/>
                  </a:lnTo>
                  <a:lnTo>
                    <a:pt x="173" y="86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47129" name="Freeform 24"/>
            <p:cNvSpPr>
              <a:spLocks/>
            </p:cNvSpPr>
            <p:nvPr/>
          </p:nvSpPr>
          <p:spPr bwMode="auto">
            <a:xfrm>
              <a:off x="2478" y="2170"/>
              <a:ext cx="371" cy="118"/>
            </a:xfrm>
            <a:custGeom>
              <a:avLst/>
              <a:gdLst>
                <a:gd name="T0" fmla="*/ 1 w 742"/>
                <a:gd name="T1" fmla="*/ 1 h 236"/>
                <a:gd name="T2" fmla="*/ 1 w 742"/>
                <a:gd name="T3" fmla="*/ 1 h 236"/>
                <a:gd name="T4" fmla="*/ 2 w 742"/>
                <a:gd name="T5" fmla="*/ 2 h 236"/>
                <a:gd name="T6" fmla="*/ 2 w 742"/>
                <a:gd name="T7" fmla="*/ 2 h 236"/>
                <a:gd name="T8" fmla="*/ 3 w 742"/>
                <a:gd name="T9" fmla="*/ 2 h 236"/>
                <a:gd name="T10" fmla="*/ 3 w 742"/>
                <a:gd name="T11" fmla="*/ 2 h 236"/>
                <a:gd name="T12" fmla="*/ 3 w 742"/>
                <a:gd name="T13" fmla="*/ 3 h 236"/>
                <a:gd name="T14" fmla="*/ 4 w 742"/>
                <a:gd name="T15" fmla="*/ 3 h 236"/>
                <a:gd name="T16" fmla="*/ 4 w 742"/>
                <a:gd name="T17" fmla="*/ 3 h 236"/>
                <a:gd name="T18" fmla="*/ 4 w 742"/>
                <a:gd name="T19" fmla="*/ 3 h 236"/>
                <a:gd name="T20" fmla="*/ 5 w 742"/>
                <a:gd name="T21" fmla="*/ 4 h 236"/>
                <a:gd name="T22" fmla="*/ 5 w 742"/>
                <a:gd name="T23" fmla="*/ 4 h 236"/>
                <a:gd name="T24" fmla="*/ 5 w 742"/>
                <a:gd name="T25" fmla="*/ 4 h 236"/>
                <a:gd name="T26" fmla="*/ 6 w 742"/>
                <a:gd name="T27" fmla="*/ 4 h 236"/>
                <a:gd name="T28" fmla="*/ 6 w 742"/>
                <a:gd name="T29" fmla="*/ 4 h 236"/>
                <a:gd name="T30" fmla="*/ 7 w 742"/>
                <a:gd name="T31" fmla="*/ 5 h 236"/>
                <a:gd name="T32" fmla="*/ 7 w 742"/>
                <a:gd name="T33" fmla="*/ 5 h 236"/>
                <a:gd name="T34" fmla="*/ 8 w 742"/>
                <a:gd name="T35" fmla="*/ 5 h 236"/>
                <a:gd name="T36" fmla="*/ 8 w 742"/>
                <a:gd name="T37" fmla="*/ 5 h 236"/>
                <a:gd name="T38" fmla="*/ 9 w 742"/>
                <a:gd name="T39" fmla="*/ 5 h 236"/>
                <a:gd name="T40" fmla="*/ 9 w 742"/>
                <a:gd name="T41" fmla="*/ 6 h 236"/>
                <a:gd name="T42" fmla="*/ 10 w 742"/>
                <a:gd name="T43" fmla="*/ 6 h 236"/>
                <a:gd name="T44" fmla="*/ 10 w 742"/>
                <a:gd name="T45" fmla="*/ 6 h 236"/>
                <a:gd name="T46" fmla="*/ 11 w 742"/>
                <a:gd name="T47" fmla="*/ 6 h 236"/>
                <a:gd name="T48" fmla="*/ 11 w 742"/>
                <a:gd name="T49" fmla="*/ 6 h 236"/>
                <a:gd name="T50" fmla="*/ 12 w 742"/>
                <a:gd name="T51" fmla="*/ 6 h 236"/>
                <a:gd name="T52" fmla="*/ 12 w 742"/>
                <a:gd name="T53" fmla="*/ 6 h 236"/>
                <a:gd name="T54" fmla="*/ 12 w 742"/>
                <a:gd name="T55" fmla="*/ 7 h 236"/>
                <a:gd name="T56" fmla="*/ 13 w 742"/>
                <a:gd name="T57" fmla="*/ 7 h 236"/>
                <a:gd name="T58" fmla="*/ 13 w 742"/>
                <a:gd name="T59" fmla="*/ 7 h 236"/>
                <a:gd name="T60" fmla="*/ 14 w 742"/>
                <a:gd name="T61" fmla="*/ 7 h 236"/>
                <a:gd name="T62" fmla="*/ 15 w 742"/>
                <a:gd name="T63" fmla="*/ 7 h 236"/>
                <a:gd name="T64" fmla="*/ 16 w 742"/>
                <a:gd name="T65" fmla="*/ 7 h 236"/>
                <a:gd name="T66" fmla="*/ 16 w 742"/>
                <a:gd name="T67" fmla="*/ 7 h 236"/>
                <a:gd name="T68" fmla="*/ 17 w 742"/>
                <a:gd name="T69" fmla="*/ 7 h 236"/>
                <a:gd name="T70" fmla="*/ 18 w 742"/>
                <a:gd name="T71" fmla="*/ 7 h 236"/>
                <a:gd name="T72" fmla="*/ 18 w 742"/>
                <a:gd name="T73" fmla="*/ 7 h 236"/>
                <a:gd name="T74" fmla="*/ 19 w 742"/>
                <a:gd name="T75" fmla="*/ 8 h 236"/>
                <a:gd name="T76" fmla="*/ 19 w 742"/>
                <a:gd name="T77" fmla="*/ 8 h 236"/>
                <a:gd name="T78" fmla="*/ 20 w 742"/>
                <a:gd name="T79" fmla="*/ 8 h 236"/>
                <a:gd name="T80" fmla="*/ 20 w 742"/>
                <a:gd name="T81" fmla="*/ 8 h 236"/>
                <a:gd name="T82" fmla="*/ 20 w 742"/>
                <a:gd name="T83" fmla="*/ 8 h 236"/>
                <a:gd name="T84" fmla="*/ 21 w 742"/>
                <a:gd name="T85" fmla="*/ 8 h 236"/>
                <a:gd name="T86" fmla="*/ 21 w 742"/>
                <a:gd name="T87" fmla="*/ 8 h 236"/>
                <a:gd name="T88" fmla="*/ 22 w 742"/>
                <a:gd name="T89" fmla="*/ 8 h 236"/>
                <a:gd name="T90" fmla="*/ 22 w 742"/>
                <a:gd name="T91" fmla="*/ 8 h 236"/>
                <a:gd name="T92" fmla="*/ 22 w 742"/>
                <a:gd name="T93" fmla="*/ 8 h 236"/>
                <a:gd name="T94" fmla="*/ 23 w 742"/>
                <a:gd name="T95" fmla="*/ 8 h 236"/>
                <a:gd name="T96" fmla="*/ 23 w 742"/>
                <a:gd name="T97" fmla="*/ 8 h 2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2"/>
                <a:gd name="T148" fmla="*/ 0 h 236"/>
                <a:gd name="T149" fmla="*/ 742 w 742"/>
                <a:gd name="T150" fmla="*/ 236 h 2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2" h="236">
                  <a:moveTo>
                    <a:pt x="0" y="0"/>
                  </a:moveTo>
                  <a:lnTo>
                    <a:pt x="9" y="7"/>
                  </a:lnTo>
                  <a:lnTo>
                    <a:pt x="18" y="14"/>
                  </a:lnTo>
                  <a:lnTo>
                    <a:pt x="26" y="20"/>
                  </a:lnTo>
                  <a:lnTo>
                    <a:pt x="33" y="27"/>
                  </a:lnTo>
                  <a:lnTo>
                    <a:pt x="41" y="33"/>
                  </a:lnTo>
                  <a:lnTo>
                    <a:pt x="48" y="39"/>
                  </a:lnTo>
                  <a:lnTo>
                    <a:pt x="53" y="43"/>
                  </a:lnTo>
                  <a:lnTo>
                    <a:pt x="61" y="49"/>
                  </a:lnTo>
                  <a:lnTo>
                    <a:pt x="66" y="53"/>
                  </a:lnTo>
                  <a:lnTo>
                    <a:pt x="72" y="59"/>
                  </a:lnTo>
                  <a:lnTo>
                    <a:pt x="79" y="63"/>
                  </a:lnTo>
                  <a:lnTo>
                    <a:pt x="85" y="68"/>
                  </a:lnTo>
                  <a:lnTo>
                    <a:pt x="91" y="72"/>
                  </a:lnTo>
                  <a:lnTo>
                    <a:pt x="97" y="76"/>
                  </a:lnTo>
                  <a:lnTo>
                    <a:pt x="101" y="79"/>
                  </a:lnTo>
                  <a:lnTo>
                    <a:pt x="107" y="83"/>
                  </a:lnTo>
                  <a:lnTo>
                    <a:pt x="112" y="86"/>
                  </a:lnTo>
                  <a:lnTo>
                    <a:pt x="118" y="91"/>
                  </a:lnTo>
                  <a:lnTo>
                    <a:pt x="124" y="93"/>
                  </a:lnTo>
                  <a:lnTo>
                    <a:pt x="130" y="98"/>
                  </a:lnTo>
                  <a:lnTo>
                    <a:pt x="135" y="101"/>
                  </a:lnTo>
                  <a:lnTo>
                    <a:pt x="141" y="103"/>
                  </a:lnTo>
                  <a:lnTo>
                    <a:pt x="147" y="106"/>
                  </a:lnTo>
                  <a:lnTo>
                    <a:pt x="153" y="109"/>
                  </a:lnTo>
                  <a:lnTo>
                    <a:pt x="158" y="114"/>
                  </a:lnTo>
                  <a:lnTo>
                    <a:pt x="166" y="116"/>
                  </a:lnTo>
                  <a:lnTo>
                    <a:pt x="171" y="119"/>
                  </a:lnTo>
                  <a:lnTo>
                    <a:pt x="179" y="122"/>
                  </a:lnTo>
                  <a:lnTo>
                    <a:pt x="186" y="125"/>
                  </a:lnTo>
                  <a:lnTo>
                    <a:pt x="193" y="128"/>
                  </a:lnTo>
                  <a:lnTo>
                    <a:pt x="200" y="132"/>
                  </a:lnTo>
                  <a:lnTo>
                    <a:pt x="209" y="135"/>
                  </a:lnTo>
                  <a:lnTo>
                    <a:pt x="220" y="139"/>
                  </a:lnTo>
                  <a:lnTo>
                    <a:pt x="232" y="144"/>
                  </a:lnTo>
                  <a:lnTo>
                    <a:pt x="242" y="148"/>
                  </a:lnTo>
                  <a:lnTo>
                    <a:pt x="251" y="151"/>
                  </a:lnTo>
                  <a:lnTo>
                    <a:pt x="261" y="155"/>
                  </a:lnTo>
                  <a:lnTo>
                    <a:pt x="269" y="158"/>
                  </a:lnTo>
                  <a:lnTo>
                    <a:pt x="276" y="161"/>
                  </a:lnTo>
                  <a:lnTo>
                    <a:pt x="285" y="164"/>
                  </a:lnTo>
                  <a:lnTo>
                    <a:pt x="292" y="167"/>
                  </a:lnTo>
                  <a:lnTo>
                    <a:pt x="299" y="170"/>
                  </a:lnTo>
                  <a:lnTo>
                    <a:pt x="307" y="172"/>
                  </a:lnTo>
                  <a:lnTo>
                    <a:pt x="312" y="174"/>
                  </a:lnTo>
                  <a:lnTo>
                    <a:pt x="320" y="177"/>
                  </a:lnTo>
                  <a:lnTo>
                    <a:pt x="325" y="178"/>
                  </a:lnTo>
                  <a:lnTo>
                    <a:pt x="333" y="181"/>
                  </a:lnTo>
                  <a:lnTo>
                    <a:pt x="338" y="183"/>
                  </a:lnTo>
                  <a:lnTo>
                    <a:pt x="345" y="184"/>
                  </a:lnTo>
                  <a:lnTo>
                    <a:pt x="353" y="185"/>
                  </a:lnTo>
                  <a:lnTo>
                    <a:pt x="360" y="187"/>
                  </a:lnTo>
                  <a:lnTo>
                    <a:pt x="366" y="190"/>
                  </a:lnTo>
                  <a:lnTo>
                    <a:pt x="374" y="191"/>
                  </a:lnTo>
                  <a:lnTo>
                    <a:pt x="381" y="193"/>
                  </a:lnTo>
                  <a:lnTo>
                    <a:pt x="390" y="194"/>
                  </a:lnTo>
                  <a:lnTo>
                    <a:pt x="399" y="195"/>
                  </a:lnTo>
                  <a:lnTo>
                    <a:pt x="407" y="197"/>
                  </a:lnTo>
                  <a:lnTo>
                    <a:pt x="416" y="198"/>
                  </a:lnTo>
                  <a:lnTo>
                    <a:pt x="427" y="201"/>
                  </a:lnTo>
                  <a:lnTo>
                    <a:pt x="438" y="203"/>
                  </a:lnTo>
                  <a:lnTo>
                    <a:pt x="449" y="204"/>
                  </a:lnTo>
                  <a:lnTo>
                    <a:pt x="461" y="207"/>
                  </a:lnTo>
                  <a:lnTo>
                    <a:pt x="473" y="208"/>
                  </a:lnTo>
                  <a:lnTo>
                    <a:pt x="488" y="211"/>
                  </a:lnTo>
                  <a:lnTo>
                    <a:pt x="502" y="213"/>
                  </a:lnTo>
                  <a:lnTo>
                    <a:pt x="515" y="216"/>
                  </a:lnTo>
                  <a:lnTo>
                    <a:pt x="527" y="217"/>
                  </a:lnTo>
                  <a:lnTo>
                    <a:pt x="538" y="220"/>
                  </a:lnTo>
                  <a:lnTo>
                    <a:pt x="550" y="221"/>
                  </a:lnTo>
                  <a:lnTo>
                    <a:pt x="560" y="223"/>
                  </a:lnTo>
                  <a:lnTo>
                    <a:pt x="568" y="224"/>
                  </a:lnTo>
                  <a:lnTo>
                    <a:pt x="577" y="226"/>
                  </a:lnTo>
                  <a:lnTo>
                    <a:pt x="586" y="227"/>
                  </a:lnTo>
                  <a:lnTo>
                    <a:pt x="594" y="229"/>
                  </a:lnTo>
                  <a:lnTo>
                    <a:pt x="602" y="229"/>
                  </a:lnTo>
                  <a:lnTo>
                    <a:pt x="609" y="230"/>
                  </a:lnTo>
                  <a:lnTo>
                    <a:pt x="616" y="231"/>
                  </a:lnTo>
                  <a:lnTo>
                    <a:pt x="622" y="231"/>
                  </a:lnTo>
                  <a:lnTo>
                    <a:pt x="627" y="233"/>
                  </a:lnTo>
                  <a:lnTo>
                    <a:pt x="635" y="233"/>
                  </a:lnTo>
                  <a:lnTo>
                    <a:pt x="640" y="234"/>
                  </a:lnTo>
                  <a:lnTo>
                    <a:pt x="646" y="234"/>
                  </a:lnTo>
                  <a:lnTo>
                    <a:pt x="652" y="234"/>
                  </a:lnTo>
                  <a:lnTo>
                    <a:pt x="658" y="234"/>
                  </a:lnTo>
                  <a:lnTo>
                    <a:pt x="663" y="236"/>
                  </a:lnTo>
                  <a:lnTo>
                    <a:pt x="669" y="236"/>
                  </a:lnTo>
                  <a:lnTo>
                    <a:pt x="675" y="236"/>
                  </a:lnTo>
                  <a:lnTo>
                    <a:pt x="681" y="236"/>
                  </a:lnTo>
                  <a:lnTo>
                    <a:pt x="688" y="236"/>
                  </a:lnTo>
                  <a:lnTo>
                    <a:pt x="694" y="236"/>
                  </a:lnTo>
                  <a:lnTo>
                    <a:pt x="701" y="236"/>
                  </a:lnTo>
                  <a:lnTo>
                    <a:pt x="708" y="236"/>
                  </a:lnTo>
                  <a:lnTo>
                    <a:pt x="717" y="236"/>
                  </a:lnTo>
                  <a:lnTo>
                    <a:pt x="724" y="236"/>
                  </a:lnTo>
                  <a:lnTo>
                    <a:pt x="732" y="236"/>
                  </a:lnTo>
                  <a:lnTo>
                    <a:pt x="742" y="236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47130" name="Freeform 25"/>
            <p:cNvSpPr>
              <a:spLocks/>
            </p:cNvSpPr>
            <p:nvPr/>
          </p:nvSpPr>
          <p:spPr bwMode="auto">
            <a:xfrm>
              <a:off x="2395" y="1655"/>
              <a:ext cx="457" cy="177"/>
            </a:xfrm>
            <a:custGeom>
              <a:avLst/>
              <a:gdLst>
                <a:gd name="T0" fmla="*/ 0 w 915"/>
                <a:gd name="T1" fmla="*/ 10 h 355"/>
                <a:gd name="T2" fmla="*/ 2 w 915"/>
                <a:gd name="T3" fmla="*/ 9 h 355"/>
                <a:gd name="T4" fmla="*/ 3 w 915"/>
                <a:gd name="T5" fmla="*/ 8 h 355"/>
                <a:gd name="T6" fmla="*/ 4 w 915"/>
                <a:gd name="T7" fmla="*/ 7 h 355"/>
                <a:gd name="T8" fmla="*/ 5 w 915"/>
                <a:gd name="T9" fmla="*/ 7 h 355"/>
                <a:gd name="T10" fmla="*/ 5 w 915"/>
                <a:gd name="T11" fmla="*/ 6 h 355"/>
                <a:gd name="T12" fmla="*/ 6 w 915"/>
                <a:gd name="T13" fmla="*/ 5 h 355"/>
                <a:gd name="T14" fmla="*/ 7 w 915"/>
                <a:gd name="T15" fmla="*/ 5 h 355"/>
                <a:gd name="T16" fmla="*/ 7 w 915"/>
                <a:gd name="T17" fmla="*/ 5 h 355"/>
                <a:gd name="T18" fmla="*/ 8 w 915"/>
                <a:gd name="T19" fmla="*/ 4 h 355"/>
                <a:gd name="T20" fmla="*/ 8 w 915"/>
                <a:gd name="T21" fmla="*/ 4 h 355"/>
                <a:gd name="T22" fmla="*/ 9 w 915"/>
                <a:gd name="T23" fmla="*/ 4 h 355"/>
                <a:gd name="T24" fmla="*/ 9 w 915"/>
                <a:gd name="T25" fmla="*/ 4 h 355"/>
                <a:gd name="T26" fmla="*/ 10 w 915"/>
                <a:gd name="T27" fmla="*/ 3 h 355"/>
                <a:gd name="T28" fmla="*/ 10 w 915"/>
                <a:gd name="T29" fmla="*/ 3 h 355"/>
                <a:gd name="T30" fmla="*/ 11 w 915"/>
                <a:gd name="T31" fmla="*/ 3 h 355"/>
                <a:gd name="T32" fmla="*/ 11 w 915"/>
                <a:gd name="T33" fmla="*/ 3 h 355"/>
                <a:gd name="T34" fmla="*/ 12 w 915"/>
                <a:gd name="T35" fmla="*/ 2 h 355"/>
                <a:gd name="T36" fmla="*/ 13 w 915"/>
                <a:gd name="T37" fmla="*/ 2 h 355"/>
                <a:gd name="T38" fmla="*/ 13 w 915"/>
                <a:gd name="T39" fmla="*/ 2 h 355"/>
                <a:gd name="T40" fmla="*/ 14 w 915"/>
                <a:gd name="T41" fmla="*/ 2 h 355"/>
                <a:gd name="T42" fmla="*/ 14 w 915"/>
                <a:gd name="T43" fmla="*/ 2 h 355"/>
                <a:gd name="T44" fmla="*/ 15 w 915"/>
                <a:gd name="T45" fmla="*/ 1 h 355"/>
                <a:gd name="T46" fmla="*/ 15 w 915"/>
                <a:gd name="T47" fmla="*/ 1 h 355"/>
                <a:gd name="T48" fmla="*/ 15 w 915"/>
                <a:gd name="T49" fmla="*/ 1 h 355"/>
                <a:gd name="T50" fmla="*/ 16 w 915"/>
                <a:gd name="T51" fmla="*/ 1 h 355"/>
                <a:gd name="T52" fmla="*/ 16 w 915"/>
                <a:gd name="T53" fmla="*/ 1 h 355"/>
                <a:gd name="T54" fmla="*/ 17 w 915"/>
                <a:gd name="T55" fmla="*/ 1 h 355"/>
                <a:gd name="T56" fmla="*/ 17 w 915"/>
                <a:gd name="T57" fmla="*/ 1 h 355"/>
                <a:gd name="T58" fmla="*/ 18 w 915"/>
                <a:gd name="T59" fmla="*/ 1 h 355"/>
                <a:gd name="T60" fmla="*/ 19 w 915"/>
                <a:gd name="T61" fmla="*/ 1 h 355"/>
                <a:gd name="T62" fmla="*/ 19 w 915"/>
                <a:gd name="T63" fmla="*/ 0 h 355"/>
                <a:gd name="T64" fmla="*/ 20 w 915"/>
                <a:gd name="T65" fmla="*/ 0 h 355"/>
                <a:gd name="T66" fmla="*/ 21 w 915"/>
                <a:gd name="T67" fmla="*/ 0 h 355"/>
                <a:gd name="T68" fmla="*/ 21 w 915"/>
                <a:gd name="T69" fmla="*/ 0 h 355"/>
                <a:gd name="T70" fmla="*/ 22 w 915"/>
                <a:gd name="T71" fmla="*/ 0 h 355"/>
                <a:gd name="T72" fmla="*/ 23 w 915"/>
                <a:gd name="T73" fmla="*/ 0 h 355"/>
                <a:gd name="T74" fmla="*/ 23 w 915"/>
                <a:gd name="T75" fmla="*/ 0 h 355"/>
                <a:gd name="T76" fmla="*/ 24 w 915"/>
                <a:gd name="T77" fmla="*/ 0 h 355"/>
                <a:gd name="T78" fmla="*/ 24 w 915"/>
                <a:gd name="T79" fmla="*/ 0 h 355"/>
                <a:gd name="T80" fmla="*/ 25 w 915"/>
                <a:gd name="T81" fmla="*/ 0 h 355"/>
                <a:gd name="T82" fmla="*/ 25 w 915"/>
                <a:gd name="T83" fmla="*/ 0 h 355"/>
                <a:gd name="T84" fmla="*/ 25 w 915"/>
                <a:gd name="T85" fmla="*/ 0 h 355"/>
                <a:gd name="T86" fmla="*/ 26 w 915"/>
                <a:gd name="T87" fmla="*/ 0 h 355"/>
                <a:gd name="T88" fmla="*/ 26 w 915"/>
                <a:gd name="T89" fmla="*/ 0 h 355"/>
                <a:gd name="T90" fmla="*/ 26 w 915"/>
                <a:gd name="T91" fmla="*/ 0 h 355"/>
                <a:gd name="T92" fmla="*/ 27 w 915"/>
                <a:gd name="T93" fmla="*/ 0 h 355"/>
                <a:gd name="T94" fmla="*/ 27 w 915"/>
                <a:gd name="T95" fmla="*/ 0 h 355"/>
                <a:gd name="T96" fmla="*/ 28 w 915"/>
                <a:gd name="T97" fmla="*/ 0 h 35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15"/>
                <a:gd name="T148" fmla="*/ 0 h 355"/>
                <a:gd name="T149" fmla="*/ 915 w 915"/>
                <a:gd name="T150" fmla="*/ 355 h 35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15" h="355">
                  <a:moveTo>
                    <a:pt x="0" y="355"/>
                  </a:moveTo>
                  <a:lnTo>
                    <a:pt x="23" y="336"/>
                  </a:lnTo>
                  <a:lnTo>
                    <a:pt x="44" y="319"/>
                  </a:lnTo>
                  <a:lnTo>
                    <a:pt x="66" y="303"/>
                  </a:lnTo>
                  <a:lnTo>
                    <a:pt x="85" y="289"/>
                  </a:lnTo>
                  <a:lnTo>
                    <a:pt x="102" y="275"/>
                  </a:lnTo>
                  <a:lnTo>
                    <a:pt x="119" y="262"/>
                  </a:lnTo>
                  <a:lnTo>
                    <a:pt x="135" y="249"/>
                  </a:lnTo>
                  <a:lnTo>
                    <a:pt x="149" y="237"/>
                  </a:lnTo>
                  <a:lnTo>
                    <a:pt x="162" y="227"/>
                  </a:lnTo>
                  <a:lnTo>
                    <a:pt x="175" y="217"/>
                  </a:lnTo>
                  <a:lnTo>
                    <a:pt x="188" y="207"/>
                  </a:lnTo>
                  <a:lnTo>
                    <a:pt x="198" y="200"/>
                  </a:lnTo>
                  <a:lnTo>
                    <a:pt x="210" y="191"/>
                  </a:lnTo>
                  <a:lnTo>
                    <a:pt x="220" y="184"/>
                  </a:lnTo>
                  <a:lnTo>
                    <a:pt x="229" y="178"/>
                  </a:lnTo>
                  <a:lnTo>
                    <a:pt x="239" y="171"/>
                  </a:lnTo>
                  <a:lnTo>
                    <a:pt x="247" y="165"/>
                  </a:lnTo>
                  <a:lnTo>
                    <a:pt x="256" y="161"/>
                  </a:lnTo>
                  <a:lnTo>
                    <a:pt x="264" y="155"/>
                  </a:lnTo>
                  <a:lnTo>
                    <a:pt x="272" y="151"/>
                  </a:lnTo>
                  <a:lnTo>
                    <a:pt x="280" y="147"/>
                  </a:lnTo>
                  <a:lnTo>
                    <a:pt x="288" y="142"/>
                  </a:lnTo>
                  <a:lnTo>
                    <a:pt x="296" y="138"/>
                  </a:lnTo>
                  <a:lnTo>
                    <a:pt x="303" y="134"/>
                  </a:lnTo>
                  <a:lnTo>
                    <a:pt x="312" y="131"/>
                  </a:lnTo>
                  <a:lnTo>
                    <a:pt x="321" y="126"/>
                  </a:lnTo>
                  <a:lnTo>
                    <a:pt x="329" y="122"/>
                  </a:lnTo>
                  <a:lnTo>
                    <a:pt x="339" y="119"/>
                  </a:lnTo>
                  <a:lnTo>
                    <a:pt x="348" y="115"/>
                  </a:lnTo>
                  <a:lnTo>
                    <a:pt x="359" y="111"/>
                  </a:lnTo>
                  <a:lnTo>
                    <a:pt x="370" y="106"/>
                  </a:lnTo>
                  <a:lnTo>
                    <a:pt x="381" y="102"/>
                  </a:lnTo>
                  <a:lnTo>
                    <a:pt x="393" y="96"/>
                  </a:lnTo>
                  <a:lnTo>
                    <a:pt x="404" y="92"/>
                  </a:lnTo>
                  <a:lnTo>
                    <a:pt x="414" y="89"/>
                  </a:lnTo>
                  <a:lnTo>
                    <a:pt x="423" y="85"/>
                  </a:lnTo>
                  <a:lnTo>
                    <a:pt x="433" y="80"/>
                  </a:lnTo>
                  <a:lnTo>
                    <a:pt x="441" y="78"/>
                  </a:lnTo>
                  <a:lnTo>
                    <a:pt x="449" y="75"/>
                  </a:lnTo>
                  <a:lnTo>
                    <a:pt x="457" y="72"/>
                  </a:lnTo>
                  <a:lnTo>
                    <a:pt x="464" y="69"/>
                  </a:lnTo>
                  <a:lnTo>
                    <a:pt x="472" y="66"/>
                  </a:lnTo>
                  <a:lnTo>
                    <a:pt x="479" y="65"/>
                  </a:lnTo>
                  <a:lnTo>
                    <a:pt x="485" y="62"/>
                  </a:lnTo>
                  <a:lnTo>
                    <a:pt x="492" y="60"/>
                  </a:lnTo>
                  <a:lnTo>
                    <a:pt x="498" y="57"/>
                  </a:lnTo>
                  <a:lnTo>
                    <a:pt x="505" y="56"/>
                  </a:lnTo>
                  <a:lnTo>
                    <a:pt x="510" y="55"/>
                  </a:lnTo>
                  <a:lnTo>
                    <a:pt x="518" y="52"/>
                  </a:lnTo>
                  <a:lnTo>
                    <a:pt x="525" y="50"/>
                  </a:lnTo>
                  <a:lnTo>
                    <a:pt x="532" y="49"/>
                  </a:lnTo>
                  <a:lnTo>
                    <a:pt x="538" y="47"/>
                  </a:lnTo>
                  <a:lnTo>
                    <a:pt x="546" y="46"/>
                  </a:lnTo>
                  <a:lnTo>
                    <a:pt x="554" y="45"/>
                  </a:lnTo>
                  <a:lnTo>
                    <a:pt x="562" y="43"/>
                  </a:lnTo>
                  <a:lnTo>
                    <a:pt x="571" y="42"/>
                  </a:lnTo>
                  <a:lnTo>
                    <a:pt x="580" y="39"/>
                  </a:lnTo>
                  <a:lnTo>
                    <a:pt x="588" y="37"/>
                  </a:lnTo>
                  <a:lnTo>
                    <a:pt x="600" y="36"/>
                  </a:lnTo>
                  <a:lnTo>
                    <a:pt x="610" y="35"/>
                  </a:lnTo>
                  <a:lnTo>
                    <a:pt x="621" y="32"/>
                  </a:lnTo>
                  <a:lnTo>
                    <a:pt x="633" y="30"/>
                  </a:lnTo>
                  <a:lnTo>
                    <a:pt x="646" y="27"/>
                  </a:lnTo>
                  <a:lnTo>
                    <a:pt x="660" y="26"/>
                  </a:lnTo>
                  <a:lnTo>
                    <a:pt x="674" y="23"/>
                  </a:lnTo>
                  <a:lnTo>
                    <a:pt x="687" y="22"/>
                  </a:lnTo>
                  <a:lnTo>
                    <a:pt x="699" y="19"/>
                  </a:lnTo>
                  <a:lnTo>
                    <a:pt x="710" y="17"/>
                  </a:lnTo>
                  <a:lnTo>
                    <a:pt x="722" y="16"/>
                  </a:lnTo>
                  <a:lnTo>
                    <a:pt x="732" y="14"/>
                  </a:lnTo>
                  <a:lnTo>
                    <a:pt x="741" y="13"/>
                  </a:lnTo>
                  <a:lnTo>
                    <a:pt x="749" y="12"/>
                  </a:lnTo>
                  <a:lnTo>
                    <a:pt x="758" y="10"/>
                  </a:lnTo>
                  <a:lnTo>
                    <a:pt x="767" y="9"/>
                  </a:lnTo>
                  <a:lnTo>
                    <a:pt x="774" y="7"/>
                  </a:lnTo>
                  <a:lnTo>
                    <a:pt x="781" y="7"/>
                  </a:lnTo>
                  <a:lnTo>
                    <a:pt x="788" y="6"/>
                  </a:lnTo>
                  <a:lnTo>
                    <a:pt x="794" y="4"/>
                  </a:lnTo>
                  <a:lnTo>
                    <a:pt x="800" y="4"/>
                  </a:lnTo>
                  <a:lnTo>
                    <a:pt x="807" y="3"/>
                  </a:lnTo>
                  <a:lnTo>
                    <a:pt x="813" y="3"/>
                  </a:lnTo>
                  <a:lnTo>
                    <a:pt x="818" y="3"/>
                  </a:lnTo>
                  <a:lnTo>
                    <a:pt x="824" y="1"/>
                  </a:lnTo>
                  <a:lnTo>
                    <a:pt x="830" y="1"/>
                  </a:lnTo>
                  <a:lnTo>
                    <a:pt x="836" y="1"/>
                  </a:lnTo>
                  <a:lnTo>
                    <a:pt x="841" y="1"/>
                  </a:lnTo>
                  <a:lnTo>
                    <a:pt x="847" y="1"/>
                  </a:lnTo>
                  <a:lnTo>
                    <a:pt x="853" y="0"/>
                  </a:lnTo>
                  <a:lnTo>
                    <a:pt x="860" y="0"/>
                  </a:lnTo>
                  <a:lnTo>
                    <a:pt x="866" y="0"/>
                  </a:lnTo>
                  <a:lnTo>
                    <a:pt x="873" y="0"/>
                  </a:lnTo>
                  <a:lnTo>
                    <a:pt x="880" y="0"/>
                  </a:lnTo>
                  <a:lnTo>
                    <a:pt x="889" y="0"/>
                  </a:lnTo>
                  <a:lnTo>
                    <a:pt x="896" y="0"/>
                  </a:lnTo>
                  <a:lnTo>
                    <a:pt x="905" y="0"/>
                  </a:lnTo>
                  <a:lnTo>
                    <a:pt x="915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47131" name="Freeform 26"/>
            <p:cNvSpPr>
              <a:spLocks/>
            </p:cNvSpPr>
            <p:nvPr/>
          </p:nvSpPr>
          <p:spPr bwMode="auto">
            <a:xfrm>
              <a:off x="3209" y="1753"/>
              <a:ext cx="86" cy="72"/>
            </a:xfrm>
            <a:custGeom>
              <a:avLst/>
              <a:gdLst>
                <a:gd name="T0" fmla="*/ 0 w 173"/>
                <a:gd name="T1" fmla="*/ 2 h 144"/>
                <a:gd name="T2" fmla="*/ 5 w 173"/>
                <a:gd name="T3" fmla="*/ 5 h 144"/>
                <a:gd name="T4" fmla="*/ 1 w 173"/>
                <a:gd name="T5" fmla="*/ 0 h 144"/>
                <a:gd name="T6" fmla="*/ 0 w 173"/>
                <a:gd name="T7" fmla="*/ 1 h 144"/>
                <a:gd name="T8" fmla="*/ 0 w 173"/>
                <a:gd name="T9" fmla="*/ 2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"/>
                <a:gd name="T16" fmla="*/ 0 h 144"/>
                <a:gd name="T17" fmla="*/ 173 w 173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" h="144">
                  <a:moveTo>
                    <a:pt x="0" y="57"/>
                  </a:moveTo>
                  <a:lnTo>
                    <a:pt x="173" y="144"/>
                  </a:lnTo>
                  <a:lnTo>
                    <a:pt x="58" y="0"/>
                  </a:lnTo>
                  <a:lnTo>
                    <a:pt x="29" y="29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47132" name="Freeform 27"/>
            <p:cNvSpPr>
              <a:spLocks/>
            </p:cNvSpPr>
            <p:nvPr/>
          </p:nvSpPr>
          <p:spPr bwMode="auto">
            <a:xfrm>
              <a:off x="2852" y="1655"/>
              <a:ext cx="369" cy="107"/>
            </a:xfrm>
            <a:custGeom>
              <a:avLst/>
              <a:gdLst>
                <a:gd name="T0" fmla="*/ 23 w 736"/>
                <a:gd name="T1" fmla="*/ 6 h 216"/>
                <a:gd name="T2" fmla="*/ 23 w 736"/>
                <a:gd name="T3" fmla="*/ 6 h 216"/>
                <a:gd name="T4" fmla="*/ 22 w 736"/>
                <a:gd name="T5" fmla="*/ 5 h 216"/>
                <a:gd name="T6" fmla="*/ 22 w 736"/>
                <a:gd name="T7" fmla="*/ 5 h 216"/>
                <a:gd name="T8" fmla="*/ 22 w 736"/>
                <a:gd name="T9" fmla="*/ 5 h 216"/>
                <a:gd name="T10" fmla="*/ 21 w 736"/>
                <a:gd name="T11" fmla="*/ 5 h 216"/>
                <a:gd name="T12" fmla="*/ 21 w 736"/>
                <a:gd name="T13" fmla="*/ 4 h 216"/>
                <a:gd name="T14" fmla="*/ 20 w 736"/>
                <a:gd name="T15" fmla="*/ 4 h 216"/>
                <a:gd name="T16" fmla="*/ 20 w 736"/>
                <a:gd name="T17" fmla="*/ 4 h 216"/>
                <a:gd name="T18" fmla="*/ 20 w 736"/>
                <a:gd name="T19" fmla="*/ 4 h 216"/>
                <a:gd name="T20" fmla="*/ 19 w 736"/>
                <a:gd name="T21" fmla="*/ 4 h 216"/>
                <a:gd name="T22" fmla="*/ 19 w 736"/>
                <a:gd name="T23" fmla="*/ 3 h 216"/>
                <a:gd name="T24" fmla="*/ 19 w 736"/>
                <a:gd name="T25" fmla="*/ 3 h 216"/>
                <a:gd name="T26" fmla="*/ 18 w 736"/>
                <a:gd name="T27" fmla="*/ 3 h 216"/>
                <a:gd name="T28" fmla="*/ 18 w 736"/>
                <a:gd name="T29" fmla="*/ 3 h 216"/>
                <a:gd name="T30" fmla="*/ 17 w 736"/>
                <a:gd name="T31" fmla="*/ 3 h 216"/>
                <a:gd name="T32" fmla="*/ 17 w 736"/>
                <a:gd name="T33" fmla="*/ 3 h 216"/>
                <a:gd name="T34" fmla="*/ 16 w 736"/>
                <a:gd name="T35" fmla="*/ 2 h 216"/>
                <a:gd name="T36" fmla="*/ 16 w 736"/>
                <a:gd name="T37" fmla="*/ 2 h 216"/>
                <a:gd name="T38" fmla="*/ 15 w 736"/>
                <a:gd name="T39" fmla="*/ 2 h 216"/>
                <a:gd name="T40" fmla="*/ 15 w 736"/>
                <a:gd name="T41" fmla="*/ 2 h 216"/>
                <a:gd name="T42" fmla="*/ 14 w 736"/>
                <a:gd name="T43" fmla="*/ 2 h 216"/>
                <a:gd name="T44" fmla="*/ 14 w 736"/>
                <a:gd name="T45" fmla="*/ 1 h 216"/>
                <a:gd name="T46" fmla="*/ 13 w 736"/>
                <a:gd name="T47" fmla="*/ 1 h 216"/>
                <a:gd name="T48" fmla="*/ 13 w 736"/>
                <a:gd name="T49" fmla="*/ 1 h 216"/>
                <a:gd name="T50" fmla="*/ 13 w 736"/>
                <a:gd name="T51" fmla="*/ 1 h 216"/>
                <a:gd name="T52" fmla="*/ 12 w 736"/>
                <a:gd name="T53" fmla="*/ 1 h 216"/>
                <a:gd name="T54" fmla="*/ 12 w 736"/>
                <a:gd name="T55" fmla="*/ 1 h 216"/>
                <a:gd name="T56" fmla="*/ 11 w 736"/>
                <a:gd name="T57" fmla="*/ 1 h 216"/>
                <a:gd name="T58" fmla="*/ 11 w 736"/>
                <a:gd name="T59" fmla="*/ 1 h 216"/>
                <a:gd name="T60" fmla="*/ 10 w 736"/>
                <a:gd name="T61" fmla="*/ 1 h 216"/>
                <a:gd name="T62" fmla="*/ 9 w 736"/>
                <a:gd name="T63" fmla="*/ 0 h 216"/>
                <a:gd name="T64" fmla="*/ 8 w 736"/>
                <a:gd name="T65" fmla="*/ 0 h 216"/>
                <a:gd name="T66" fmla="*/ 8 w 736"/>
                <a:gd name="T67" fmla="*/ 0 h 216"/>
                <a:gd name="T68" fmla="*/ 7 w 736"/>
                <a:gd name="T69" fmla="*/ 0 h 216"/>
                <a:gd name="T70" fmla="*/ 6 w 736"/>
                <a:gd name="T71" fmla="*/ 0 h 216"/>
                <a:gd name="T72" fmla="*/ 6 w 736"/>
                <a:gd name="T73" fmla="*/ 0 h 216"/>
                <a:gd name="T74" fmla="*/ 5 w 736"/>
                <a:gd name="T75" fmla="*/ 0 h 216"/>
                <a:gd name="T76" fmla="*/ 5 w 736"/>
                <a:gd name="T77" fmla="*/ 0 h 216"/>
                <a:gd name="T78" fmla="*/ 4 w 736"/>
                <a:gd name="T79" fmla="*/ 0 h 216"/>
                <a:gd name="T80" fmla="*/ 4 w 736"/>
                <a:gd name="T81" fmla="*/ 0 h 216"/>
                <a:gd name="T82" fmla="*/ 4 w 736"/>
                <a:gd name="T83" fmla="*/ 0 h 216"/>
                <a:gd name="T84" fmla="*/ 3 w 736"/>
                <a:gd name="T85" fmla="*/ 0 h 216"/>
                <a:gd name="T86" fmla="*/ 3 w 736"/>
                <a:gd name="T87" fmla="*/ 0 h 216"/>
                <a:gd name="T88" fmla="*/ 3 w 736"/>
                <a:gd name="T89" fmla="*/ 0 h 216"/>
                <a:gd name="T90" fmla="*/ 2 w 736"/>
                <a:gd name="T91" fmla="*/ 0 h 216"/>
                <a:gd name="T92" fmla="*/ 2 w 736"/>
                <a:gd name="T93" fmla="*/ 0 h 216"/>
                <a:gd name="T94" fmla="*/ 1 w 736"/>
                <a:gd name="T95" fmla="*/ 0 h 216"/>
                <a:gd name="T96" fmla="*/ 1 w 736"/>
                <a:gd name="T97" fmla="*/ 0 h 2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36"/>
                <a:gd name="T148" fmla="*/ 0 h 216"/>
                <a:gd name="T149" fmla="*/ 736 w 736"/>
                <a:gd name="T150" fmla="*/ 216 h 21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36" h="216">
                  <a:moveTo>
                    <a:pt x="736" y="216"/>
                  </a:moveTo>
                  <a:lnTo>
                    <a:pt x="728" y="210"/>
                  </a:lnTo>
                  <a:lnTo>
                    <a:pt x="720" y="203"/>
                  </a:lnTo>
                  <a:lnTo>
                    <a:pt x="713" y="197"/>
                  </a:lnTo>
                  <a:lnTo>
                    <a:pt x="706" y="193"/>
                  </a:lnTo>
                  <a:lnTo>
                    <a:pt x="699" y="187"/>
                  </a:lnTo>
                  <a:lnTo>
                    <a:pt x="692" y="183"/>
                  </a:lnTo>
                  <a:lnTo>
                    <a:pt x="686" y="178"/>
                  </a:lnTo>
                  <a:lnTo>
                    <a:pt x="679" y="174"/>
                  </a:lnTo>
                  <a:lnTo>
                    <a:pt x="673" y="170"/>
                  </a:lnTo>
                  <a:lnTo>
                    <a:pt x="667" y="165"/>
                  </a:lnTo>
                  <a:lnTo>
                    <a:pt x="661" y="161"/>
                  </a:lnTo>
                  <a:lnTo>
                    <a:pt x="656" y="158"/>
                  </a:lnTo>
                  <a:lnTo>
                    <a:pt x="650" y="155"/>
                  </a:lnTo>
                  <a:lnTo>
                    <a:pt x="644" y="151"/>
                  </a:lnTo>
                  <a:lnTo>
                    <a:pt x="638" y="148"/>
                  </a:lnTo>
                  <a:lnTo>
                    <a:pt x="634" y="145"/>
                  </a:lnTo>
                  <a:lnTo>
                    <a:pt x="628" y="142"/>
                  </a:lnTo>
                  <a:lnTo>
                    <a:pt x="623" y="139"/>
                  </a:lnTo>
                  <a:lnTo>
                    <a:pt x="617" y="137"/>
                  </a:lnTo>
                  <a:lnTo>
                    <a:pt x="611" y="135"/>
                  </a:lnTo>
                  <a:lnTo>
                    <a:pt x="605" y="132"/>
                  </a:lnTo>
                  <a:lnTo>
                    <a:pt x="600" y="129"/>
                  </a:lnTo>
                  <a:lnTo>
                    <a:pt x="594" y="126"/>
                  </a:lnTo>
                  <a:lnTo>
                    <a:pt x="588" y="124"/>
                  </a:lnTo>
                  <a:lnTo>
                    <a:pt x="582" y="122"/>
                  </a:lnTo>
                  <a:lnTo>
                    <a:pt x="575" y="119"/>
                  </a:lnTo>
                  <a:lnTo>
                    <a:pt x="569" y="116"/>
                  </a:lnTo>
                  <a:lnTo>
                    <a:pt x="562" y="114"/>
                  </a:lnTo>
                  <a:lnTo>
                    <a:pt x="555" y="111"/>
                  </a:lnTo>
                  <a:lnTo>
                    <a:pt x="548" y="108"/>
                  </a:lnTo>
                  <a:lnTo>
                    <a:pt x="541" y="105"/>
                  </a:lnTo>
                  <a:lnTo>
                    <a:pt x="532" y="102"/>
                  </a:lnTo>
                  <a:lnTo>
                    <a:pt x="520" y="96"/>
                  </a:lnTo>
                  <a:lnTo>
                    <a:pt x="510" y="92"/>
                  </a:lnTo>
                  <a:lnTo>
                    <a:pt x="500" y="89"/>
                  </a:lnTo>
                  <a:lnTo>
                    <a:pt x="490" y="85"/>
                  </a:lnTo>
                  <a:lnTo>
                    <a:pt x="482" y="80"/>
                  </a:lnTo>
                  <a:lnTo>
                    <a:pt x="473" y="78"/>
                  </a:lnTo>
                  <a:lnTo>
                    <a:pt x="464" y="75"/>
                  </a:lnTo>
                  <a:lnTo>
                    <a:pt x="457" y="72"/>
                  </a:lnTo>
                  <a:lnTo>
                    <a:pt x="448" y="69"/>
                  </a:lnTo>
                  <a:lnTo>
                    <a:pt x="441" y="66"/>
                  </a:lnTo>
                  <a:lnTo>
                    <a:pt x="436" y="65"/>
                  </a:lnTo>
                  <a:lnTo>
                    <a:pt x="428" y="62"/>
                  </a:lnTo>
                  <a:lnTo>
                    <a:pt x="421" y="60"/>
                  </a:lnTo>
                  <a:lnTo>
                    <a:pt x="415" y="57"/>
                  </a:lnTo>
                  <a:lnTo>
                    <a:pt x="408" y="56"/>
                  </a:lnTo>
                  <a:lnTo>
                    <a:pt x="402" y="55"/>
                  </a:lnTo>
                  <a:lnTo>
                    <a:pt x="395" y="52"/>
                  </a:lnTo>
                  <a:lnTo>
                    <a:pt x="388" y="50"/>
                  </a:lnTo>
                  <a:lnTo>
                    <a:pt x="382" y="49"/>
                  </a:lnTo>
                  <a:lnTo>
                    <a:pt x="375" y="47"/>
                  </a:lnTo>
                  <a:lnTo>
                    <a:pt x="368" y="46"/>
                  </a:lnTo>
                  <a:lnTo>
                    <a:pt x="359" y="45"/>
                  </a:lnTo>
                  <a:lnTo>
                    <a:pt x="352" y="43"/>
                  </a:lnTo>
                  <a:lnTo>
                    <a:pt x="343" y="42"/>
                  </a:lnTo>
                  <a:lnTo>
                    <a:pt x="333" y="39"/>
                  </a:lnTo>
                  <a:lnTo>
                    <a:pt x="325" y="37"/>
                  </a:lnTo>
                  <a:lnTo>
                    <a:pt x="315" y="36"/>
                  </a:lnTo>
                  <a:lnTo>
                    <a:pt x="303" y="35"/>
                  </a:lnTo>
                  <a:lnTo>
                    <a:pt x="292" y="32"/>
                  </a:lnTo>
                  <a:lnTo>
                    <a:pt x="280" y="30"/>
                  </a:lnTo>
                  <a:lnTo>
                    <a:pt x="267" y="27"/>
                  </a:lnTo>
                  <a:lnTo>
                    <a:pt x="253" y="26"/>
                  </a:lnTo>
                  <a:lnTo>
                    <a:pt x="238" y="23"/>
                  </a:lnTo>
                  <a:lnTo>
                    <a:pt x="226" y="22"/>
                  </a:lnTo>
                  <a:lnTo>
                    <a:pt x="214" y="19"/>
                  </a:lnTo>
                  <a:lnTo>
                    <a:pt x="203" y="17"/>
                  </a:lnTo>
                  <a:lnTo>
                    <a:pt x="192" y="16"/>
                  </a:lnTo>
                  <a:lnTo>
                    <a:pt x="182" y="14"/>
                  </a:lnTo>
                  <a:lnTo>
                    <a:pt x="172" y="13"/>
                  </a:lnTo>
                  <a:lnTo>
                    <a:pt x="164" y="12"/>
                  </a:lnTo>
                  <a:lnTo>
                    <a:pt x="155" y="10"/>
                  </a:lnTo>
                  <a:lnTo>
                    <a:pt x="148" y="9"/>
                  </a:lnTo>
                  <a:lnTo>
                    <a:pt x="139" y="7"/>
                  </a:lnTo>
                  <a:lnTo>
                    <a:pt x="132" y="7"/>
                  </a:lnTo>
                  <a:lnTo>
                    <a:pt x="126" y="6"/>
                  </a:lnTo>
                  <a:lnTo>
                    <a:pt x="119" y="4"/>
                  </a:lnTo>
                  <a:lnTo>
                    <a:pt x="113" y="4"/>
                  </a:lnTo>
                  <a:lnTo>
                    <a:pt x="108" y="3"/>
                  </a:lnTo>
                  <a:lnTo>
                    <a:pt x="102" y="3"/>
                  </a:lnTo>
                  <a:lnTo>
                    <a:pt x="96" y="3"/>
                  </a:lnTo>
                  <a:lnTo>
                    <a:pt x="90" y="1"/>
                  </a:lnTo>
                  <a:lnTo>
                    <a:pt x="85" y="1"/>
                  </a:lnTo>
                  <a:lnTo>
                    <a:pt x="79" y="1"/>
                  </a:lnTo>
                  <a:lnTo>
                    <a:pt x="73" y="1"/>
                  </a:lnTo>
                  <a:lnTo>
                    <a:pt x="66" y="1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17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47133" name="Freeform 28"/>
            <p:cNvSpPr>
              <a:spLocks/>
            </p:cNvSpPr>
            <p:nvPr/>
          </p:nvSpPr>
          <p:spPr bwMode="auto">
            <a:xfrm>
              <a:off x="3252" y="1767"/>
              <a:ext cx="407" cy="406"/>
            </a:xfrm>
            <a:custGeom>
              <a:avLst/>
              <a:gdLst>
                <a:gd name="T0" fmla="*/ 12 w 814"/>
                <a:gd name="T1" fmla="*/ 0 h 814"/>
                <a:gd name="T2" fmla="*/ 10 w 814"/>
                <a:gd name="T3" fmla="*/ 0 h 814"/>
                <a:gd name="T4" fmla="*/ 8 w 814"/>
                <a:gd name="T5" fmla="*/ 1 h 814"/>
                <a:gd name="T6" fmla="*/ 7 w 814"/>
                <a:gd name="T7" fmla="*/ 1 h 814"/>
                <a:gd name="T8" fmla="*/ 5 w 814"/>
                <a:gd name="T9" fmla="*/ 2 h 814"/>
                <a:gd name="T10" fmla="*/ 4 w 814"/>
                <a:gd name="T11" fmla="*/ 4 h 814"/>
                <a:gd name="T12" fmla="*/ 3 w 814"/>
                <a:gd name="T13" fmla="*/ 5 h 814"/>
                <a:gd name="T14" fmla="*/ 2 w 814"/>
                <a:gd name="T15" fmla="*/ 7 h 814"/>
                <a:gd name="T16" fmla="*/ 1 w 814"/>
                <a:gd name="T17" fmla="*/ 8 h 814"/>
                <a:gd name="T18" fmla="*/ 1 w 814"/>
                <a:gd name="T19" fmla="*/ 10 h 814"/>
                <a:gd name="T20" fmla="*/ 0 w 814"/>
                <a:gd name="T21" fmla="*/ 12 h 814"/>
                <a:gd name="T22" fmla="*/ 1 w 814"/>
                <a:gd name="T23" fmla="*/ 14 h 814"/>
                <a:gd name="T24" fmla="*/ 1 w 814"/>
                <a:gd name="T25" fmla="*/ 15 h 814"/>
                <a:gd name="T26" fmla="*/ 1 w 814"/>
                <a:gd name="T27" fmla="*/ 17 h 814"/>
                <a:gd name="T28" fmla="*/ 2 w 814"/>
                <a:gd name="T29" fmla="*/ 19 h 814"/>
                <a:gd name="T30" fmla="*/ 3 w 814"/>
                <a:gd name="T31" fmla="*/ 20 h 814"/>
                <a:gd name="T32" fmla="*/ 5 w 814"/>
                <a:gd name="T33" fmla="*/ 22 h 814"/>
                <a:gd name="T34" fmla="*/ 6 w 814"/>
                <a:gd name="T35" fmla="*/ 23 h 814"/>
                <a:gd name="T36" fmla="*/ 8 w 814"/>
                <a:gd name="T37" fmla="*/ 24 h 814"/>
                <a:gd name="T38" fmla="*/ 9 w 814"/>
                <a:gd name="T39" fmla="*/ 24 h 814"/>
                <a:gd name="T40" fmla="*/ 11 w 814"/>
                <a:gd name="T41" fmla="*/ 25 h 814"/>
                <a:gd name="T42" fmla="*/ 13 w 814"/>
                <a:gd name="T43" fmla="*/ 25 h 814"/>
                <a:gd name="T44" fmla="*/ 14 w 814"/>
                <a:gd name="T45" fmla="*/ 25 h 814"/>
                <a:gd name="T46" fmla="*/ 16 w 814"/>
                <a:gd name="T47" fmla="*/ 25 h 814"/>
                <a:gd name="T48" fmla="*/ 18 w 814"/>
                <a:gd name="T49" fmla="*/ 24 h 814"/>
                <a:gd name="T50" fmla="*/ 20 w 814"/>
                <a:gd name="T51" fmla="*/ 23 h 814"/>
                <a:gd name="T52" fmla="*/ 21 w 814"/>
                <a:gd name="T53" fmla="*/ 22 h 814"/>
                <a:gd name="T54" fmla="*/ 23 w 814"/>
                <a:gd name="T55" fmla="*/ 21 h 814"/>
                <a:gd name="T56" fmla="*/ 24 w 814"/>
                <a:gd name="T57" fmla="*/ 19 h 814"/>
                <a:gd name="T58" fmla="*/ 25 w 814"/>
                <a:gd name="T59" fmla="*/ 18 h 814"/>
                <a:gd name="T60" fmla="*/ 25 w 814"/>
                <a:gd name="T61" fmla="*/ 16 h 814"/>
                <a:gd name="T62" fmla="*/ 26 w 814"/>
                <a:gd name="T63" fmla="*/ 14 h 814"/>
                <a:gd name="T64" fmla="*/ 26 w 814"/>
                <a:gd name="T65" fmla="*/ 12 h 814"/>
                <a:gd name="T66" fmla="*/ 26 w 814"/>
                <a:gd name="T67" fmla="*/ 11 h 814"/>
                <a:gd name="T68" fmla="*/ 26 w 814"/>
                <a:gd name="T69" fmla="*/ 9 h 814"/>
                <a:gd name="T70" fmla="*/ 25 w 814"/>
                <a:gd name="T71" fmla="*/ 7 h 814"/>
                <a:gd name="T72" fmla="*/ 24 w 814"/>
                <a:gd name="T73" fmla="*/ 6 h 814"/>
                <a:gd name="T74" fmla="*/ 23 w 814"/>
                <a:gd name="T75" fmla="*/ 4 h 814"/>
                <a:gd name="T76" fmla="*/ 22 w 814"/>
                <a:gd name="T77" fmla="*/ 3 h 814"/>
                <a:gd name="T78" fmla="*/ 20 w 814"/>
                <a:gd name="T79" fmla="*/ 2 h 814"/>
                <a:gd name="T80" fmla="*/ 19 w 814"/>
                <a:gd name="T81" fmla="*/ 1 h 814"/>
                <a:gd name="T82" fmla="*/ 17 w 814"/>
                <a:gd name="T83" fmla="*/ 0 h 814"/>
                <a:gd name="T84" fmla="*/ 15 w 814"/>
                <a:gd name="T85" fmla="*/ 0 h 814"/>
                <a:gd name="T86" fmla="*/ 13 w 814"/>
                <a:gd name="T87" fmla="*/ 0 h 81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14"/>
                <a:gd name="T133" fmla="*/ 0 h 814"/>
                <a:gd name="T134" fmla="*/ 814 w 814"/>
                <a:gd name="T135" fmla="*/ 814 h 81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14" h="814">
                  <a:moveTo>
                    <a:pt x="407" y="0"/>
                  </a:moveTo>
                  <a:lnTo>
                    <a:pt x="386" y="0"/>
                  </a:lnTo>
                  <a:lnTo>
                    <a:pt x="365" y="2"/>
                  </a:lnTo>
                  <a:lnTo>
                    <a:pt x="345" y="5"/>
                  </a:lnTo>
                  <a:lnTo>
                    <a:pt x="325" y="7"/>
                  </a:lnTo>
                  <a:lnTo>
                    <a:pt x="305" y="12"/>
                  </a:lnTo>
                  <a:lnTo>
                    <a:pt x="286" y="17"/>
                  </a:lnTo>
                  <a:lnTo>
                    <a:pt x="268" y="25"/>
                  </a:lnTo>
                  <a:lnTo>
                    <a:pt x="249" y="32"/>
                  </a:lnTo>
                  <a:lnTo>
                    <a:pt x="230" y="39"/>
                  </a:lnTo>
                  <a:lnTo>
                    <a:pt x="213" y="49"/>
                  </a:lnTo>
                  <a:lnTo>
                    <a:pt x="196" y="59"/>
                  </a:lnTo>
                  <a:lnTo>
                    <a:pt x="180" y="69"/>
                  </a:lnTo>
                  <a:lnTo>
                    <a:pt x="163" y="81"/>
                  </a:lnTo>
                  <a:lnTo>
                    <a:pt x="148" y="92"/>
                  </a:lnTo>
                  <a:lnTo>
                    <a:pt x="132" y="105"/>
                  </a:lnTo>
                  <a:lnTo>
                    <a:pt x="119" y="120"/>
                  </a:lnTo>
                  <a:lnTo>
                    <a:pt x="105" y="132"/>
                  </a:lnTo>
                  <a:lnTo>
                    <a:pt x="92" y="148"/>
                  </a:lnTo>
                  <a:lnTo>
                    <a:pt x="81" y="163"/>
                  </a:lnTo>
                  <a:lnTo>
                    <a:pt x="69" y="178"/>
                  </a:lnTo>
                  <a:lnTo>
                    <a:pt x="59" y="196"/>
                  </a:lnTo>
                  <a:lnTo>
                    <a:pt x="49" y="213"/>
                  </a:lnTo>
                  <a:lnTo>
                    <a:pt x="40" y="230"/>
                  </a:lnTo>
                  <a:lnTo>
                    <a:pt x="32" y="249"/>
                  </a:lnTo>
                  <a:lnTo>
                    <a:pt x="24" y="266"/>
                  </a:lnTo>
                  <a:lnTo>
                    <a:pt x="17" y="286"/>
                  </a:lnTo>
                  <a:lnTo>
                    <a:pt x="13" y="305"/>
                  </a:lnTo>
                  <a:lnTo>
                    <a:pt x="7" y="325"/>
                  </a:lnTo>
                  <a:lnTo>
                    <a:pt x="4" y="345"/>
                  </a:lnTo>
                  <a:lnTo>
                    <a:pt x="1" y="365"/>
                  </a:lnTo>
                  <a:lnTo>
                    <a:pt x="0" y="385"/>
                  </a:lnTo>
                  <a:lnTo>
                    <a:pt x="0" y="407"/>
                  </a:lnTo>
                  <a:lnTo>
                    <a:pt x="0" y="429"/>
                  </a:lnTo>
                  <a:lnTo>
                    <a:pt x="1" y="449"/>
                  </a:lnTo>
                  <a:lnTo>
                    <a:pt x="4" y="469"/>
                  </a:lnTo>
                  <a:lnTo>
                    <a:pt x="7" y="489"/>
                  </a:lnTo>
                  <a:lnTo>
                    <a:pt x="13" y="509"/>
                  </a:lnTo>
                  <a:lnTo>
                    <a:pt x="17" y="528"/>
                  </a:lnTo>
                  <a:lnTo>
                    <a:pt x="24" y="546"/>
                  </a:lnTo>
                  <a:lnTo>
                    <a:pt x="32" y="565"/>
                  </a:lnTo>
                  <a:lnTo>
                    <a:pt x="40" y="584"/>
                  </a:lnTo>
                  <a:lnTo>
                    <a:pt x="49" y="601"/>
                  </a:lnTo>
                  <a:lnTo>
                    <a:pt x="59" y="618"/>
                  </a:lnTo>
                  <a:lnTo>
                    <a:pt x="69" y="634"/>
                  </a:lnTo>
                  <a:lnTo>
                    <a:pt x="81" y="650"/>
                  </a:lnTo>
                  <a:lnTo>
                    <a:pt x="92" y="666"/>
                  </a:lnTo>
                  <a:lnTo>
                    <a:pt x="105" y="680"/>
                  </a:lnTo>
                  <a:lnTo>
                    <a:pt x="119" y="694"/>
                  </a:lnTo>
                  <a:lnTo>
                    <a:pt x="132" y="709"/>
                  </a:lnTo>
                  <a:lnTo>
                    <a:pt x="148" y="722"/>
                  </a:lnTo>
                  <a:lnTo>
                    <a:pt x="163" y="733"/>
                  </a:lnTo>
                  <a:lnTo>
                    <a:pt x="180" y="745"/>
                  </a:lnTo>
                  <a:lnTo>
                    <a:pt x="196" y="755"/>
                  </a:lnTo>
                  <a:lnTo>
                    <a:pt x="213" y="765"/>
                  </a:lnTo>
                  <a:lnTo>
                    <a:pt x="230" y="773"/>
                  </a:lnTo>
                  <a:lnTo>
                    <a:pt x="249" y="782"/>
                  </a:lnTo>
                  <a:lnTo>
                    <a:pt x="268" y="789"/>
                  </a:lnTo>
                  <a:lnTo>
                    <a:pt x="286" y="796"/>
                  </a:lnTo>
                  <a:lnTo>
                    <a:pt x="305" y="801"/>
                  </a:lnTo>
                  <a:lnTo>
                    <a:pt x="325" y="807"/>
                  </a:lnTo>
                  <a:lnTo>
                    <a:pt x="345" y="809"/>
                  </a:lnTo>
                  <a:lnTo>
                    <a:pt x="365" y="812"/>
                  </a:lnTo>
                  <a:lnTo>
                    <a:pt x="386" y="814"/>
                  </a:lnTo>
                  <a:lnTo>
                    <a:pt x="407" y="814"/>
                  </a:lnTo>
                  <a:lnTo>
                    <a:pt x="429" y="814"/>
                  </a:lnTo>
                  <a:lnTo>
                    <a:pt x="449" y="812"/>
                  </a:lnTo>
                  <a:lnTo>
                    <a:pt x="469" y="809"/>
                  </a:lnTo>
                  <a:lnTo>
                    <a:pt x="489" y="807"/>
                  </a:lnTo>
                  <a:lnTo>
                    <a:pt x="509" y="801"/>
                  </a:lnTo>
                  <a:lnTo>
                    <a:pt x="528" y="796"/>
                  </a:lnTo>
                  <a:lnTo>
                    <a:pt x="547" y="789"/>
                  </a:lnTo>
                  <a:lnTo>
                    <a:pt x="565" y="782"/>
                  </a:lnTo>
                  <a:lnTo>
                    <a:pt x="584" y="773"/>
                  </a:lnTo>
                  <a:lnTo>
                    <a:pt x="601" y="765"/>
                  </a:lnTo>
                  <a:lnTo>
                    <a:pt x="619" y="755"/>
                  </a:lnTo>
                  <a:lnTo>
                    <a:pt x="634" y="745"/>
                  </a:lnTo>
                  <a:lnTo>
                    <a:pt x="652" y="733"/>
                  </a:lnTo>
                  <a:lnTo>
                    <a:pt x="666" y="722"/>
                  </a:lnTo>
                  <a:lnTo>
                    <a:pt x="682" y="709"/>
                  </a:lnTo>
                  <a:lnTo>
                    <a:pt x="695" y="694"/>
                  </a:lnTo>
                  <a:lnTo>
                    <a:pt x="709" y="680"/>
                  </a:lnTo>
                  <a:lnTo>
                    <a:pt x="722" y="666"/>
                  </a:lnTo>
                  <a:lnTo>
                    <a:pt x="734" y="650"/>
                  </a:lnTo>
                  <a:lnTo>
                    <a:pt x="745" y="634"/>
                  </a:lnTo>
                  <a:lnTo>
                    <a:pt x="755" y="618"/>
                  </a:lnTo>
                  <a:lnTo>
                    <a:pt x="765" y="601"/>
                  </a:lnTo>
                  <a:lnTo>
                    <a:pt x="774" y="584"/>
                  </a:lnTo>
                  <a:lnTo>
                    <a:pt x="783" y="565"/>
                  </a:lnTo>
                  <a:lnTo>
                    <a:pt x="790" y="546"/>
                  </a:lnTo>
                  <a:lnTo>
                    <a:pt x="797" y="528"/>
                  </a:lnTo>
                  <a:lnTo>
                    <a:pt x="801" y="509"/>
                  </a:lnTo>
                  <a:lnTo>
                    <a:pt x="807" y="489"/>
                  </a:lnTo>
                  <a:lnTo>
                    <a:pt x="810" y="469"/>
                  </a:lnTo>
                  <a:lnTo>
                    <a:pt x="813" y="449"/>
                  </a:lnTo>
                  <a:lnTo>
                    <a:pt x="814" y="429"/>
                  </a:lnTo>
                  <a:lnTo>
                    <a:pt x="814" y="407"/>
                  </a:lnTo>
                  <a:lnTo>
                    <a:pt x="814" y="385"/>
                  </a:lnTo>
                  <a:lnTo>
                    <a:pt x="813" y="365"/>
                  </a:lnTo>
                  <a:lnTo>
                    <a:pt x="810" y="345"/>
                  </a:lnTo>
                  <a:lnTo>
                    <a:pt x="807" y="325"/>
                  </a:lnTo>
                  <a:lnTo>
                    <a:pt x="801" y="305"/>
                  </a:lnTo>
                  <a:lnTo>
                    <a:pt x="797" y="286"/>
                  </a:lnTo>
                  <a:lnTo>
                    <a:pt x="790" y="266"/>
                  </a:lnTo>
                  <a:lnTo>
                    <a:pt x="783" y="249"/>
                  </a:lnTo>
                  <a:lnTo>
                    <a:pt x="774" y="230"/>
                  </a:lnTo>
                  <a:lnTo>
                    <a:pt x="765" y="213"/>
                  </a:lnTo>
                  <a:lnTo>
                    <a:pt x="755" y="196"/>
                  </a:lnTo>
                  <a:lnTo>
                    <a:pt x="745" y="178"/>
                  </a:lnTo>
                  <a:lnTo>
                    <a:pt x="734" y="163"/>
                  </a:lnTo>
                  <a:lnTo>
                    <a:pt x="722" y="148"/>
                  </a:lnTo>
                  <a:lnTo>
                    <a:pt x="709" y="132"/>
                  </a:lnTo>
                  <a:lnTo>
                    <a:pt x="695" y="120"/>
                  </a:lnTo>
                  <a:lnTo>
                    <a:pt x="682" y="105"/>
                  </a:lnTo>
                  <a:lnTo>
                    <a:pt x="666" y="92"/>
                  </a:lnTo>
                  <a:lnTo>
                    <a:pt x="652" y="81"/>
                  </a:lnTo>
                  <a:lnTo>
                    <a:pt x="634" y="69"/>
                  </a:lnTo>
                  <a:lnTo>
                    <a:pt x="619" y="59"/>
                  </a:lnTo>
                  <a:lnTo>
                    <a:pt x="601" y="49"/>
                  </a:lnTo>
                  <a:lnTo>
                    <a:pt x="584" y="39"/>
                  </a:lnTo>
                  <a:lnTo>
                    <a:pt x="565" y="32"/>
                  </a:lnTo>
                  <a:lnTo>
                    <a:pt x="547" y="25"/>
                  </a:lnTo>
                  <a:lnTo>
                    <a:pt x="528" y="17"/>
                  </a:lnTo>
                  <a:lnTo>
                    <a:pt x="509" y="12"/>
                  </a:lnTo>
                  <a:lnTo>
                    <a:pt x="489" y="7"/>
                  </a:lnTo>
                  <a:lnTo>
                    <a:pt x="469" y="5"/>
                  </a:lnTo>
                  <a:lnTo>
                    <a:pt x="449" y="2"/>
                  </a:lnTo>
                  <a:lnTo>
                    <a:pt x="429" y="0"/>
                  </a:lnTo>
                  <a:lnTo>
                    <a:pt x="407" y="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47134" name="Rectangle 29"/>
            <p:cNvSpPr>
              <a:spLocks noChangeArrowheads="1"/>
            </p:cNvSpPr>
            <p:nvPr/>
          </p:nvSpPr>
          <p:spPr bwMode="auto">
            <a:xfrm>
              <a:off x="4440" y="1891"/>
              <a:ext cx="57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sz="1700" dirty="0">
                  <a:solidFill>
                    <a:srgbClr val="000000"/>
                  </a:solidFill>
                  <a:latin typeface="Symbol" pitchFamily="18" charset="2"/>
                </a:rPr>
                <a:t>¤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47135" name="Rectangle 30"/>
            <p:cNvSpPr>
              <a:spLocks noChangeArrowheads="1"/>
            </p:cNvSpPr>
            <p:nvPr/>
          </p:nvSpPr>
          <p:spPr bwMode="auto">
            <a:xfrm>
              <a:off x="3416" y="1904"/>
              <a:ext cx="11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dirty="0">
                  <a:solidFill>
                    <a:srgbClr val="000000"/>
                  </a:solidFill>
                  <a:latin typeface="Times-Roman" charset="0"/>
                </a:rPr>
                <a:t>B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47136" name="Rectangle 31"/>
            <p:cNvSpPr>
              <a:spLocks noChangeArrowheads="1"/>
            </p:cNvSpPr>
            <p:nvPr/>
          </p:nvSpPr>
          <p:spPr bwMode="auto">
            <a:xfrm>
              <a:off x="939" y="1894"/>
              <a:ext cx="11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i="1" dirty="0">
                  <a:solidFill>
                    <a:srgbClr val="000000"/>
                  </a:solidFill>
                  <a:latin typeface="Times-Roman" charset="0"/>
                </a:rPr>
                <a:t>w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47137" name="Rectangle 32"/>
            <p:cNvSpPr>
              <a:spLocks noChangeArrowheads="1"/>
            </p:cNvSpPr>
            <p:nvPr/>
          </p:nvSpPr>
          <p:spPr bwMode="auto">
            <a:xfrm>
              <a:off x="1185" y="1894"/>
              <a:ext cx="9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dirty="0">
                  <a:solidFill>
                    <a:srgbClr val="000000"/>
                  </a:solidFill>
                  <a:latin typeface="Times-Roman" charset="0"/>
                </a:rPr>
                <a:t>0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47138" name="Rectangle 33"/>
            <p:cNvSpPr>
              <a:spLocks noChangeArrowheads="1"/>
            </p:cNvSpPr>
            <p:nvPr/>
          </p:nvSpPr>
          <p:spPr bwMode="auto">
            <a:xfrm>
              <a:off x="1069" y="1894"/>
              <a:ext cx="10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dirty="0">
                  <a:solidFill>
                    <a:srgbClr val="000000"/>
                  </a:solidFill>
                  <a:latin typeface="Times-Roman" charset="0"/>
                </a:rPr>
                <a:t>=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47139" name="Rectangle 34"/>
            <p:cNvSpPr>
              <a:spLocks noChangeArrowheads="1"/>
            </p:cNvSpPr>
            <p:nvPr/>
          </p:nvSpPr>
          <p:spPr bwMode="auto">
            <a:xfrm>
              <a:off x="1336" y="1894"/>
              <a:ext cx="8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i="1" dirty="0">
                  <a:solidFill>
                    <a:srgbClr val="000000"/>
                  </a:solidFill>
                  <a:latin typeface="Times-Roman" charset="0"/>
                </a:rPr>
                <a:t>z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47140" name="Rectangle 35"/>
            <p:cNvSpPr>
              <a:spLocks noChangeArrowheads="1"/>
            </p:cNvSpPr>
            <p:nvPr/>
          </p:nvSpPr>
          <p:spPr bwMode="auto">
            <a:xfrm>
              <a:off x="1545" y="1894"/>
              <a:ext cx="9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dirty="0">
                  <a:solidFill>
                    <a:srgbClr val="000000"/>
                  </a:solidFill>
                  <a:latin typeface="Times-Roman" charset="0"/>
                </a:rPr>
                <a:t>0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47141" name="Rectangle 36"/>
            <p:cNvSpPr>
              <a:spLocks noChangeArrowheads="1"/>
            </p:cNvSpPr>
            <p:nvPr/>
          </p:nvSpPr>
          <p:spPr bwMode="auto">
            <a:xfrm>
              <a:off x="1430" y="1894"/>
              <a:ext cx="10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dirty="0">
                  <a:solidFill>
                    <a:srgbClr val="000000"/>
                  </a:solidFill>
                  <a:latin typeface="Times-Roman" charset="0"/>
                </a:rPr>
                <a:t>=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47142" name="Freeform 37"/>
            <p:cNvSpPr>
              <a:spLocks/>
            </p:cNvSpPr>
            <p:nvPr/>
          </p:nvSpPr>
          <p:spPr bwMode="auto">
            <a:xfrm>
              <a:off x="2217" y="1652"/>
              <a:ext cx="43" cy="87"/>
            </a:xfrm>
            <a:custGeom>
              <a:avLst/>
              <a:gdLst>
                <a:gd name="T0" fmla="*/ 0 w 86"/>
                <a:gd name="T1" fmla="*/ 0 h 172"/>
                <a:gd name="T2" fmla="*/ 1 w 86"/>
                <a:gd name="T3" fmla="*/ 6 h 172"/>
                <a:gd name="T4" fmla="*/ 3 w 86"/>
                <a:gd name="T5" fmla="*/ 0 h 172"/>
                <a:gd name="T6" fmla="*/ 1 w 86"/>
                <a:gd name="T7" fmla="*/ 0 h 172"/>
                <a:gd name="T8" fmla="*/ 0 w 86"/>
                <a:gd name="T9" fmla="*/ 0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172"/>
                <a:gd name="T17" fmla="*/ 86 w 86"/>
                <a:gd name="T18" fmla="*/ 172 h 1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172">
                  <a:moveTo>
                    <a:pt x="0" y="0"/>
                  </a:moveTo>
                  <a:lnTo>
                    <a:pt x="29" y="172"/>
                  </a:lnTo>
                  <a:lnTo>
                    <a:pt x="86" y="0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47143" name="Line 38"/>
            <p:cNvSpPr>
              <a:spLocks noChangeShapeType="1"/>
            </p:cNvSpPr>
            <p:nvPr/>
          </p:nvSpPr>
          <p:spPr bwMode="auto">
            <a:xfrm flipV="1">
              <a:off x="2231" y="1466"/>
              <a:ext cx="1" cy="186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47144" name="Rectangle 39"/>
            <p:cNvSpPr>
              <a:spLocks noChangeArrowheads="1"/>
            </p:cNvSpPr>
            <p:nvPr/>
          </p:nvSpPr>
          <p:spPr bwMode="auto">
            <a:xfrm>
              <a:off x="1282" y="1891"/>
              <a:ext cx="57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sz="1700" dirty="0">
                  <a:solidFill>
                    <a:srgbClr val="000000"/>
                  </a:solidFill>
                  <a:latin typeface="Symbol" pitchFamily="18" charset="2"/>
                </a:rPr>
                <a:t>¤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47145" name="Rectangle 40"/>
            <p:cNvSpPr>
              <a:spLocks noChangeArrowheads="1"/>
            </p:cNvSpPr>
            <p:nvPr/>
          </p:nvSpPr>
          <p:spPr bwMode="auto">
            <a:xfrm>
              <a:off x="2090" y="1278"/>
              <a:ext cx="31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dirty="0">
                  <a:solidFill>
                    <a:srgbClr val="000000"/>
                  </a:solidFill>
                  <a:latin typeface="Times-Roman" charset="0"/>
                </a:rPr>
                <a:t>Reset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47146" name="Rectangle 41"/>
            <p:cNvSpPr>
              <a:spLocks noChangeArrowheads="1"/>
            </p:cNvSpPr>
            <p:nvPr/>
          </p:nvSpPr>
          <p:spPr bwMode="auto">
            <a:xfrm>
              <a:off x="2495" y="1476"/>
              <a:ext cx="11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i="1" dirty="0">
                  <a:solidFill>
                    <a:srgbClr val="000000"/>
                  </a:solidFill>
                  <a:latin typeface="Times-Roman" charset="0"/>
                </a:rPr>
                <a:t>w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47147" name="Rectangle 42"/>
            <p:cNvSpPr>
              <a:spLocks noChangeArrowheads="1"/>
            </p:cNvSpPr>
            <p:nvPr/>
          </p:nvSpPr>
          <p:spPr bwMode="auto">
            <a:xfrm>
              <a:off x="2741" y="1476"/>
              <a:ext cx="9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dirty="0">
                  <a:solidFill>
                    <a:srgbClr val="000000"/>
                  </a:solidFill>
                  <a:latin typeface="Times-Roman" charset="0"/>
                </a:rPr>
                <a:t>1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47148" name="Rectangle 43"/>
            <p:cNvSpPr>
              <a:spLocks noChangeArrowheads="1"/>
            </p:cNvSpPr>
            <p:nvPr/>
          </p:nvSpPr>
          <p:spPr bwMode="auto">
            <a:xfrm>
              <a:off x="2624" y="1476"/>
              <a:ext cx="10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dirty="0">
                  <a:solidFill>
                    <a:srgbClr val="000000"/>
                  </a:solidFill>
                  <a:latin typeface="Times-Roman" charset="0"/>
                </a:rPr>
                <a:t>=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47149" name="Rectangle 44"/>
            <p:cNvSpPr>
              <a:spLocks noChangeArrowheads="1"/>
            </p:cNvSpPr>
            <p:nvPr/>
          </p:nvSpPr>
          <p:spPr bwMode="auto">
            <a:xfrm>
              <a:off x="2892" y="1476"/>
              <a:ext cx="8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i="1" dirty="0">
                  <a:solidFill>
                    <a:srgbClr val="000000"/>
                  </a:solidFill>
                  <a:latin typeface="Times-Roman" charset="0"/>
                </a:rPr>
                <a:t>z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47150" name="Rectangle 45"/>
            <p:cNvSpPr>
              <a:spLocks noChangeArrowheads="1"/>
            </p:cNvSpPr>
            <p:nvPr/>
          </p:nvSpPr>
          <p:spPr bwMode="auto">
            <a:xfrm>
              <a:off x="3101" y="1476"/>
              <a:ext cx="9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dirty="0">
                  <a:solidFill>
                    <a:srgbClr val="000000"/>
                  </a:solidFill>
                  <a:latin typeface="Times-Roman" charset="0"/>
                </a:rPr>
                <a:t>0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47151" name="Rectangle 46"/>
            <p:cNvSpPr>
              <a:spLocks noChangeArrowheads="1"/>
            </p:cNvSpPr>
            <p:nvPr/>
          </p:nvSpPr>
          <p:spPr bwMode="auto">
            <a:xfrm>
              <a:off x="2985" y="1476"/>
              <a:ext cx="10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dirty="0">
                  <a:solidFill>
                    <a:srgbClr val="000000"/>
                  </a:solidFill>
                  <a:latin typeface="Times-Roman" charset="0"/>
                </a:rPr>
                <a:t>=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47152" name="Rectangle 47"/>
            <p:cNvSpPr>
              <a:spLocks noChangeArrowheads="1"/>
            </p:cNvSpPr>
            <p:nvPr/>
          </p:nvSpPr>
          <p:spPr bwMode="auto">
            <a:xfrm>
              <a:off x="2838" y="1473"/>
              <a:ext cx="57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sz="1700" dirty="0">
                  <a:solidFill>
                    <a:srgbClr val="000000"/>
                  </a:solidFill>
                  <a:latin typeface="Symbol" pitchFamily="18" charset="2"/>
                </a:rPr>
                <a:t>¤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</p:grpSp>
      <p:sp>
        <p:nvSpPr>
          <p:cNvPr id="49" name="48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Mealy FSM – Example 3: State diagram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kumimoji="0" lang="en-US" sz="3600" dirty="0" smtClean="0"/>
              <a:t>ASM Chart for Mealy FSM – Example 3</a:t>
            </a:r>
          </a:p>
        </p:txBody>
      </p:sp>
      <p:pic>
        <p:nvPicPr>
          <p:cNvPr id="481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1219200"/>
            <a:ext cx="3749675" cy="5029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933450" y="1087438"/>
            <a:ext cx="8164513" cy="535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512763" algn="l"/>
                <a:tab pos="919163" algn="l"/>
                <a:tab pos="1366838" algn="l"/>
                <a:tab pos="1825625" algn="l"/>
                <a:tab pos="2286000" algn="l"/>
                <a:tab pos="2746375" algn="l"/>
                <a:tab pos="3205163" algn="l"/>
                <a:tab pos="3652838" algn="l"/>
                <a:tab pos="3889375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512763" algn="l"/>
                <a:tab pos="919163" algn="l"/>
                <a:tab pos="1366838" algn="l"/>
                <a:tab pos="1825625" algn="l"/>
                <a:tab pos="2286000" algn="l"/>
                <a:tab pos="2746375" algn="l"/>
                <a:tab pos="3205163" algn="l"/>
                <a:tab pos="3652838" algn="l"/>
                <a:tab pos="3889375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512763" algn="l"/>
                <a:tab pos="919163" algn="l"/>
                <a:tab pos="1366838" algn="l"/>
                <a:tab pos="1825625" algn="l"/>
                <a:tab pos="2286000" algn="l"/>
                <a:tab pos="2746375" algn="l"/>
                <a:tab pos="3205163" algn="l"/>
                <a:tab pos="3652838" algn="l"/>
                <a:tab pos="3889375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512763" algn="l"/>
                <a:tab pos="919163" algn="l"/>
                <a:tab pos="1366838" algn="l"/>
                <a:tab pos="1825625" algn="l"/>
                <a:tab pos="2286000" algn="l"/>
                <a:tab pos="2746375" algn="l"/>
                <a:tab pos="3205163" algn="l"/>
                <a:tab pos="3652838" algn="l"/>
                <a:tab pos="3889375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512763" algn="l"/>
                <a:tab pos="919163" algn="l"/>
                <a:tab pos="1366838" algn="l"/>
                <a:tab pos="1825625" algn="l"/>
                <a:tab pos="2286000" algn="l"/>
                <a:tab pos="2746375" algn="l"/>
                <a:tab pos="3205163" algn="l"/>
                <a:tab pos="3652838" algn="l"/>
                <a:tab pos="3889375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tabLst>
                <a:tab pos="512763" algn="l"/>
                <a:tab pos="919163" algn="l"/>
                <a:tab pos="1366838" algn="l"/>
                <a:tab pos="1825625" algn="l"/>
                <a:tab pos="2286000" algn="l"/>
                <a:tab pos="2746375" algn="l"/>
                <a:tab pos="3205163" algn="l"/>
                <a:tab pos="3652838" algn="l"/>
                <a:tab pos="3889375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tabLst>
                <a:tab pos="512763" algn="l"/>
                <a:tab pos="919163" algn="l"/>
                <a:tab pos="1366838" algn="l"/>
                <a:tab pos="1825625" algn="l"/>
                <a:tab pos="2286000" algn="l"/>
                <a:tab pos="2746375" algn="l"/>
                <a:tab pos="3205163" algn="l"/>
                <a:tab pos="3652838" algn="l"/>
                <a:tab pos="3889375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tabLst>
                <a:tab pos="512763" algn="l"/>
                <a:tab pos="919163" algn="l"/>
                <a:tab pos="1366838" algn="l"/>
                <a:tab pos="1825625" algn="l"/>
                <a:tab pos="2286000" algn="l"/>
                <a:tab pos="2746375" algn="l"/>
                <a:tab pos="3205163" algn="l"/>
                <a:tab pos="3652838" algn="l"/>
                <a:tab pos="3889375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tabLst>
                <a:tab pos="512763" algn="l"/>
                <a:tab pos="919163" algn="l"/>
                <a:tab pos="1366838" algn="l"/>
                <a:tab pos="1825625" algn="l"/>
                <a:tab pos="2286000" algn="l"/>
                <a:tab pos="2746375" algn="l"/>
                <a:tab pos="3205163" algn="l"/>
                <a:tab pos="3652838" algn="l"/>
                <a:tab pos="3889375" algn="l"/>
              </a:tabLst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sz="1800" b="1" dirty="0">
                <a:latin typeface="Courier New" pitchFamily="49" charset="0"/>
                <a:cs typeface="Courier New" pitchFamily="49" charset="0"/>
              </a:rPr>
              <a:t>LIBRARY ieee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800" b="1" dirty="0">
                <a:latin typeface="Courier New" pitchFamily="49" charset="0"/>
                <a:cs typeface="Courier New" pitchFamily="49" charset="0"/>
              </a:rPr>
              <a:t>USE ieee.std_logic_1164.all ;</a:t>
            </a:r>
          </a:p>
          <a:p>
            <a:pPr>
              <a:spcBef>
                <a:spcPct val="0"/>
              </a:spcBef>
              <a:buClrTx/>
            </a:pPr>
            <a:endParaRPr kumimoji="0" lang="en-US" sz="1800" b="1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ClrTx/>
            </a:pPr>
            <a:r>
              <a:rPr kumimoji="0" lang="en-US" sz="1800" b="1" dirty="0">
                <a:latin typeface="Courier New" pitchFamily="49" charset="0"/>
                <a:cs typeface="Courier New" pitchFamily="49" charset="0"/>
              </a:rPr>
              <a:t>ENTITY Mealy IS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800" b="1" dirty="0">
                <a:latin typeface="Courier New" pitchFamily="49" charset="0"/>
                <a:cs typeface="Courier New" pitchFamily="49" charset="0"/>
              </a:rPr>
              <a:t>	PORT ( 	clock     : IN 		STD_LOGIC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800" b="1" dirty="0">
                <a:latin typeface="Courier New" pitchFamily="49" charset="0"/>
                <a:cs typeface="Courier New" pitchFamily="49" charset="0"/>
              </a:rPr>
              <a:t>                     resetn   : IN 		STD_LOGIC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800" b="1" dirty="0">
                <a:latin typeface="Courier New" pitchFamily="49" charset="0"/>
                <a:cs typeface="Courier New" pitchFamily="49" charset="0"/>
              </a:rPr>
              <a:t>                     w 		: IN 		STD_LOGIC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800" b="1" dirty="0">
                <a:latin typeface="Courier New" pitchFamily="49" charset="0"/>
                <a:cs typeface="Courier New" pitchFamily="49" charset="0"/>
              </a:rPr>
              <a:t>			z      	: OUT 	STD_LOGIC )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800" b="1" dirty="0">
                <a:latin typeface="Courier New" pitchFamily="49" charset="0"/>
                <a:cs typeface="Courier New" pitchFamily="49" charset="0"/>
              </a:rPr>
              <a:t>END Mealy ;</a:t>
            </a:r>
          </a:p>
          <a:p>
            <a:pPr>
              <a:spcBef>
                <a:spcPct val="0"/>
              </a:spcBef>
              <a:buClrTx/>
            </a:pPr>
            <a:endParaRPr kumimoji="0" lang="en-US" sz="1800" b="1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ClrTx/>
            </a:pPr>
            <a:r>
              <a:rPr kumimoji="0" lang="en-US" sz="1800" b="1" dirty="0">
                <a:latin typeface="Courier New" pitchFamily="49" charset="0"/>
                <a:cs typeface="Courier New" pitchFamily="49" charset="0"/>
              </a:rPr>
              <a:t>ARCHITECTURE Behavior OF Mealy IS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800" b="1" dirty="0">
                <a:latin typeface="Courier New" pitchFamily="49" charset="0"/>
                <a:cs typeface="Courier New" pitchFamily="49" charset="0"/>
              </a:rPr>
              <a:t>	TYPE State_type IS (A, B)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800" b="1" dirty="0">
                <a:latin typeface="Courier New" pitchFamily="49" charset="0"/>
                <a:cs typeface="Courier New" pitchFamily="49" charset="0"/>
              </a:rPr>
              <a:t>	SIGNAL y : State_type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800" b="1" dirty="0">
                <a:latin typeface="Courier New" pitchFamily="49" charset="0"/>
                <a:cs typeface="Courier New" pitchFamily="49" charset="0"/>
              </a:rPr>
              <a:t>BEGIN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800" b="1" dirty="0">
                <a:latin typeface="Courier New" pitchFamily="49" charset="0"/>
                <a:cs typeface="Courier New" pitchFamily="49" charset="0"/>
              </a:rPr>
              <a:t>	PROCESS ( resetn, clock )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800" b="1" dirty="0">
                <a:latin typeface="Courier New" pitchFamily="49" charset="0"/>
                <a:cs typeface="Courier New" pitchFamily="49" charset="0"/>
              </a:rPr>
              <a:t>	BEGIN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800" b="1" dirty="0">
                <a:latin typeface="Courier New" pitchFamily="49" charset="0"/>
                <a:cs typeface="Courier New" pitchFamily="49" charset="0"/>
              </a:rPr>
              <a:t>		IF resetn = '0' THEN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800" b="1" dirty="0">
                <a:latin typeface="Courier New" pitchFamily="49" charset="0"/>
                <a:cs typeface="Courier New" pitchFamily="49" charset="0"/>
              </a:rPr>
              <a:t>			y &lt;= A 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sz="1800" b="1" dirty="0">
                <a:latin typeface="Courier New" pitchFamily="49" charset="0"/>
                <a:cs typeface="Courier New" pitchFamily="49" charset="0"/>
              </a:rPr>
              <a:t>		ELSIF (clock'EVENT AND clock = '1') THEN</a:t>
            </a:r>
          </a:p>
        </p:txBody>
      </p:sp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r>
              <a:rPr lang="fr-FR" dirty="0" smtClean="0"/>
              <a:t>Example 3: VHDL code (1)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kumimoji="0" lang="en-US" sz="1800" b="1" dirty="0" smtClean="0">
                <a:latin typeface="Courier New" pitchFamily="49" charset="0"/>
                <a:cs typeface="Courier New" pitchFamily="49" charset="0"/>
              </a:rPr>
              <a:t>			CASE y IS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kumimoji="0" lang="en-US" sz="1800" b="1" dirty="0" smtClean="0">
                <a:latin typeface="Courier New" pitchFamily="49" charset="0"/>
                <a:cs typeface="Courier New" pitchFamily="49" charset="0"/>
              </a:rPr>
              <a:t>			       WHEN A =&gt;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kumimoji="0" lang="en-US" sz="1800" b="1" dirty="0" smtClean="0">
                <a:latin typeface="Courier New" pitchFamily="49" charset="0"/>
                <a:cs typeface="Courier New" pitchFamily="49" charset="0"/>
              </a:rPr>
              <a:t>			              IF w = '0' THEN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kumimoji="0" lang="en-US" sz="1800" b="1" dirty="0" smtClean="0">
                <a:latin typeface="Courier New" pitchFamily="49" charset="0"/>
                <a:cs typeface="Courier New" pitchFamily="49" charset="0"/>
              </a:rPr>
              <a:t>                                                  y &lt;= A 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kumimoji="0" lang="en-US" sz="1800" b="1" dirty="0" smtClean="0">
                <a:latin typeface="Courier New" pitchFamily="49" charset="0"/>
                <a:cs typeface="Courier New" pitchFamily="49" charset="0"/>
              </a:rPr>
              <a:t>				ELSE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kumimoji="0" lang="en-US" sz="1800" b="1" dirty="0" smtClean="0">
                <a:latin typeface="Courier New" pitchFamily="49" charset="0"/>
                <a:cs typeface="Courier New" pitchFamily="49" charset="0"/>
              </a:rPr>
              <a:t>                                                  y &lt;= B 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kumimoji="0" lang="en-US" sz="1800" b="1" dirty="0" smtClean="0">
                <a:latin typeface="Courier New" pitchFamily="49" charset="0"/>
                <a:cs typeface="Courier New" pitchFamily="49" charset="0"/>
              </a:rPr>
              <a:t>				END IF 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kumimoji="0" lang="en-US" sz="1800" b="1" dirty="0" smtClean="0">
                <a:latin typeface="Courier New" pitchFamily="49" charset="0"/>
                <a:cs typeface="Courier New" pitchFamily="49" charset="0"/>
              </a:rPr>
              <a:t>			        WHEN B =&gt;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kumimoji="0" lang="en-US" sz="1800" b="1" dirty="0" smtClean="0">
                <a:latin typeface="Courier New" pitchFamily="49" charset="0"/>
                <a:cs typeface="Courier New" pitchFamily="49" charset="0"/>
              </a:rPr>
              <a:t>				IF w = '0' THEN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kumimoji="0" lang="en-US" sz="1800" b="1" dirty="0" smtClean="0">
                <a:latin typeface="Courier New" pitchFamily="49" charset="0"/>
                <a:cs typeface="Courier New" pitchFamily="49" charset="0"/>
              </a:rPr>
              <a:t>                                                   y &lt;= A 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kumimoji="0" lang="en-US" sz="1800" b="1" dirty="0" smtClean="0">
                <a:latin typeface="Courier New" pitchFamily="49" charset="0"/>
                <a:cs typeface="Courier New" pitchFamily="49" charset="0"/>
              </a:rPr>
              <a:t>				ELSE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kumimoji="0" lang="en-US" sz="1800" b="1" dirty="0" smtClean="0">
                <a:latin typeface="Courier New" pitchFamily="49" charset="0"/>
                <a:cs typeface="Courier New" pitchFamily="49" charset="0"/>
              </a:rPr>
              <a:t>                                                   y &lt;= B 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kumimoji="0" lang="en-US" sz="1800" b="1" dirty="0" smtClean="0">
                <a:latin typeface="Courier New" pitchFamily="49" charset="0"/>
                <a:cs typeface="Courier New" pitchFamily="49" charset="0"/>
              </a:rPr>
              <a:t>			        	END IF 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kumimoji="0" lang="en-US" sz="1800" b="1" dirty="0" smtClean="0">
                <a:latin typeface="Courier New" pitchFamily="49" charset="0"/>
                <a:cs typeface="Courier New" pitchFamily="49" charset="0"/>
              </a:rPr>
              <a:t>			END CASE ;</a:t>
            </a:r>
            <a:endParaRPr lang="pl-PL" sz="140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Example 3: VHDL code (2)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Example 3: VHDL code (3)</a:t>
            </a:r>
            <a:endParaRPr lang="el-GR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kumimoji="0" lang="pl-PL" sz="1800" b="1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kumimoji="0" lang="en-US" sz="1800" b="1" dirty="0" smtClean="0">
                <a:latin typeface="Courier New" pitchFamily="49" charset="0"/>
                <a:cs typeface="Courier New" pitchFamily="49" charset="0"/>
              </a:rPr>
              <a:t>END IF ;</a:t>
            </a:r>
          </a:p>
          <a:p>
            <a:pPr>
              <a:buFontTx/>
              <a:buNone/>
            </a:pPr>
            <a:r>
              <a:rPr kumimoji="0" lang="en-US" sz="1800" b="1" dirty="0" smtClean="0">
                <a:latin typeface="Courier New" pitchFamily="49" charset="0"/>
                <a:cs typeface="Courier New" pitchFamily="49" charset="0"/>
              </a:rPr>
              <a:t>	END PROCESS ;</a:t>
            </a:r>
          </a:p>
          <a:p>
            <a:pPr>
              <a:buFontTx/>
              <a:buNone/>
            </a:pPr>
            <a:endParaRPr kumimoji="0"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kumimoji="0" lang="en-US" sz="1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pl-PL" sz="1800" b="1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kumimoji="0" lang="en-US" sz="1800" b="1" dirty="0" smtClean="0">
                <a:latin typeface="Courier New" pitchFamily="49" charset="0"/>
                <a:cs typeface="Courier New" pitchFamily="49" charset="0"/>
              </a:rPr>
              <a:t>z &lt;= '1' WHEN </a:t>
            </a:r>
            <a:r>
              <a:rPr kumimoji="0" lang="pl-PL" sz="1800" b="1" smtClean="0">
                <a:latin typeface="Courier New" pitchFamily="49" charset="0"/>
                <a:cs typeface="Courier New" pitchFamily="49" charset="0"/>
              </a:rPr>
              <a:t>(</a:t>
            </a:r>
            <a:r>
              <a:rPr kumimoji="0" lang="en-US" sz="1800" b="1" dirty="0" smtClean="0">
                <a:latin typeface="Courier New" pitchFamily="49" charset="0"/>
                <a:cs typeface="Courier New" pitchFamily="49" charset="0"/>
              </a:rPr>
              <a:t>y = </a:t>
            </a:r>
            <a:r>
              <a:rPr kumimoji="0" lang="pl-PL" sz="1800" b="1" smtClean="0">
                <a:latin typeface="Courier New" pitchFamily="49" charset="0"/>
                <a:cs typeface="Courier New" pitchFamily="49" charset="0"/>
              </a:rPr>
              <a:t>B) AND (w=‘1’)</a:t>
            </a:r>
            <a:r>
              <a:rPr kumimoji="0" lang="en-US" sz="1800" b="1" dirty="0" smtClean="0">
                <a:latin typeface="Courier New" pitchFamily="49" charset="0"/>
                <a:cs typeface="Courier New" pitchFamily="49" charset="0"/>
              </a:rPr>
              <a:t> ELSE '0' ;</a:t>
            </a:r>
            <a:endParaRPr kumimoji="0" lang="pl-PL" sz="1800" b="1" smtClean="0"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endParaRPr kumimoji="0" lang="en-US" sz="1800" b="1" dirty="0" smtClean="0">
              <a:solidFill>
                <a:srgbClr val="660033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kumimoji="0" lang="en-US" sz="1800" b="1" dirty="0" smtClean="0">
                <a:latin typeface="Courier New" pitchFamily="49" charset="0"/>
                <a:cs typeface="Courier New" pitchFamily="49" charset="0"/>
              </a:rPr>
              <a:t>END Behavior ;</a:t>
            </a:r>
          </a:p>
          <a:p>
            <a:pPr>
              <a:buFontTx/>
              <a:buNone/>
            </a:pPr>
            <a:endParaRPr kumimoji="0"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endParaRPr lang="pl-PL" sz="1800" smtClean="0"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endParaRPr lang="pl-PL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063875" y="2649538"/>
            <a:ext cx="3048000" cy="2590800"/>
          </a:xfrm>
          <a:prstGeom prst="rect">
            <a:avLst/>
          </a:prstGeom>
          <a:solidFill>
            <a:srgbClr val="CC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3902075" y="3716338"/>
            <a:ext cx="13509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sz="2800" b="1" dirty="0"/>
              <a:t>Arbiter</a:t>
            </a:r>
          </a:p>
        </p:txBody>
      </p:sp>
      <p:sp>
        <p:nvSpPr>
          <p:cNvPr id="52229" name="Line 5"/>
          <p:cNvSpPr>
            <a:spLocks noChangeShapeType="1"/>
          </p:cNvSpPr>
          <p:nvPr/>
        </p:nvSpPr>
        <p:spPr bwMode="auto">
          <a:xfrm>
            <a:off x="1844675" y="3313113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52230" name="Line 6"/>
          <p:cNvSpPr>
            <a:spLocks noChangeShapeType="1"/>
          </p:cNvSpPr>
          <p:nvPr/>
        </p:nvSpPr>
        <p:spPr bwMode="auto">
          <a:xfrm>
            <a:off x="1844675" y="3998913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52231" name="Line 7"/>
          <p:cNvSpPr>
            <a:spLocks noChangeShapeType="1"/>
          </p:cNvSpPr>
          <p:nvPr/>
        </p:nvSpPr>
        <p:spPr bwMode="auto">
          <a:xfrm>
            <a:off x="1844675" y="4684713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52232" name="Line 8"/>
          <p:cNvSpPr>
            <a:spLocks noChangeShapeType="1"/>
          </p:cNvSpPr>
          <p:nvPr/>
        </p:nvSpPr>
        <p:spPr bwMode="auto">
          <a:xfrm>
            <a:off x="6145213" y="3328988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52233" name="Line 9"/>
          <p:cNvSpPr>
            <a:spLocks noChangeShapeType="1"/>
          </p:cNvSpPr>
          <p:nvPr/>
        </p:nvSpPr>
        <p:spPr bwMode="auto">
          <a:xfrm>
            <a:off x="6145213" y="4014788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52234" name="Line 10"/>
          <p:cNvSpPr>
            <a:spLocks noChangeShapeType="1"/>
          </p:cNvSpPr>
          <p:nvPr/>
        </p:nvSpPr>
        <p:spPr bwMode="auto">
          <a:xfrm>
            <a:off x="6145213" y="4700588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52235" name="Line 11"/>
          <p:cNvSpPr>
            <a:spLocks noChangeShapeType="1"/>
          </p:cNvSpPr>
          <p:nvPr/>
        </p:nvSpPr>
        <p:spPr bwMode="auto">
          <a:xfrm>
            <a:off x="4608513" y="2130425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4206875" y="1658938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sz="2400" b="1" dirty="0"/>
              <a:t>reset</a:t>
            </a:r>
          </a:p>
        </p:txBody>
      </p:sp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1262063" y="3084513"/>
            <a:ext cx="47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sz="2400" b="1" dirty="0"/>
              <a:t>r1</a:t>
            </a:r>
          </a:p>
        </p:txBody>
      </p:sp>
      <p:sp>
        <p:nvSpPr>
          <p:cNvPr id="52238" name="Text Box 14"/>
          <p:cNvSpPr txBox="1">
            <a:spLocks noChangeArrowheads="1"/>
          </p:cNvSpPr>
          <p:nvPr/>
        </p:nvSpPr>
        <p:spPr bwMode="auto">
          <a:xfrm>
            <a:off x="1262063" y="3735388"/>
            <a:ext cx="47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sz="2400" b="1" dirty="0"/>
              <a:t>r2</a:t>
            </a:r>
          </a:p>
        </p:txBody>
      </p:sp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1262063" y="4448175"/>
            <a:ext cx="47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sz="2400" b="1" dirty="0"/>
              <a:t>r3</a:t>
            </a:r>
          </a:p>
        </p:txBody>
      </p:sp>
      <p:sp>
        <p:nvSpPr>
          <p:cNvPr id="52240" name="Text Box 16"/>
          <p:cNvSpPr txBox="1">
            <a:spLocks noChangeArrowheads="1"/>
          </p:cNvSpPr>
          <p:nvPr/>
        </p:nvSpPr>
        <p:spPr bwMode="auto">
          <a:xfrm>
            <a:off x="7483475" y="3073400"/>
            <a:ext cx="53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sz="2400" b="1" dirty="0"/>
              <a:t>g1</a:t>
            </a:r>
          </a:p>
        </p:txBody>
      </p:sp>
      <p:sp>
        <p:nvSpPr>
          <p:cNvPr id="52241" name="Text Box 17"/>
          <p:cNvSpPr txBox="1">
            <a:spLocks noChangeArrowheads="1"/>
          </p:cNvSpPr>
          <p:nvPr/>
        </p:nvSpPr>
        <p:spPr bwMode="auto">
          <a:xfrm>
            <a:off x="7483475" y="3724275"/>
            <a:ext cx="53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sz="2400" b="1" dirty="0"/>
              <a:t>g2</a:t>
            </a:r>
          </a:p>
        </p:txBody>
      </p:sp>
      <p:sp>
        <p:nvSpPr>
          <p:cNvPr id="52242" name="Text Box 18"/>
          <p:cNvSpPr txBox="1">
            <a:spLocks noChangeArrowheads="1"/>
          </p:cNvSpPr>
          <p:nvPr/>
        </p:nvSpPr>
        <p:spPr bwMode="auto">
          <a:xfrm>
            <a:off x="7483475" y="4437063"/>
            <a:ext cx="53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sz="2400" b="1" dirty="0"/>
              <a:t>g3</a:t>
            </a:r>
          </a:p>
        </p:txBody>
      </p:sp>
      <p:sp>
        <p:nvSpPr>
          <p:cNvPr id="52243" name="Line 19"/>
          <p:cNvSpPr>
            <a:spLocks noChangeShapeType="1"/>
          </p:cNvSpPr>
          <p:nvPr/>
        </p:nvSpPr>
        <p:spPr bwMode="auto">
          <a:xfrm flipV="1">
            <a:off x="4578350" y="5237163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52244" name="Text Box 20"/>
          <p:cNvSpPr txBox="1">
            <a:spLocks noChangeArrowheads="1"/>
          </p:cNvSpPr>
          <p:nvPr/>
        </p:nvSpPr>
        <p:spPr bwMode="auto">
          <a:xfrm>
            <a:off x="4068763" y="5840413"/>
            <a:ext cx="963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sz="2400" b="1" dirty="0"/>
              <a:t>clock</a:t>
            </a:r>
          </a:p>
        </p:txBody>
      </p:sp>
      <p:sp>
        <p:nvSpPr>
          <p:cNvPr id="21" name="20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Control Unit Example: Arbiter (1)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Controller (Control Unit)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sz="2800" dirty="0" smtClean="0"/>
              <a:t>Ελέγχει τη μετακίνηση </a:t>
            </a:r>
            <a:r>
              <a:rPr lang="en-US" sz="2800" dirty="0" smtClean="0"/>
              <a:t>data </a:t>
            </a:r>
            <a:r>
              <a:rPr lang="el-GR" sz="2800" dirty="0" smtClean="0"/>
              <a:t>στο </a:t>
            </a:r>
            <a:r>
              <a:rPr lang="en-US" sz="2800" dirty="0" smtClean="0"/>
              <a:t>Datapath </a:t>
            </a:r>
            <a:r>
              <a:rPr lang="el-GR" sz="2800" dirty="0" smtClean="0"/>
              <a:t>με την επιλογή </a:t>
            </a:r>
            <a:r>
              <a:rPr lang="en-US" sz="2800" dirty="0" smtClean="0"/>
              <a:t>multiplexers </a:t>
            </a:r>
            <a:r>
              <a:rPr lang="el-GR" sz="2800" dirty="0" smtClean="0"/>
              <a:t>και ενεργοποιώντας ή απενεργοποιώντας </a:t>
            </a:r>
            <a:r>
              <a:rPr lang="en-US" sz="2800" dirty="0" smtClean="0"/>
              <a:t>resources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2800" dirty="0" smtClean="0"/>
              <a:t>Example: enable signals for registers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2800" dirty="0" smtClean="0"/>
              <a:t>Example: control signals for muxes </a:t>
            </a:r>
          </a:p>
          <a:p>
            <a:pPr>
              <a:lnSpc>
                <a:spcPct val="90000"/>
              </a:lnSpc>
            </a:pPr>
            <a:r>
              <a:rPr lang="el-GR" sz="2800" dirty="0" smtClean="0"/>
              <a:t>Παρέχει τα σήματα για να ενεργοποιηθούν διάφορα </a:t>
            </a:r>
            <a:r>
              <a:rPr lang="en-US" sz="2800" dirty="0" smtClean="0"/>
              <a:t>processing tasks </a:t>
            </a:r>
            <a:r>
              <a:rPr lang="el-GR" sz="2800" dirty="0" smtClean="0"/>
              <a:t>στο </a:t>
            </a:r>
            <a:r>
              <a:rPr lang="en-US" sz="2800" dirty="0" smtClean="0"/>
              <a:t>Datapath</a:t>
            </a:r>
          </a:p>
          <a:p>
            <a:pPr>
              <a:lnSpc>
                <a:spcPct val="90000"/>
              </a:lnSpc>
            </a:pPr>
            <a:r>
              <a:rPr lang="el-GR" sz="2800" dirty="0" smtClean="0"/>
              <a:t>Αποφασίζει την ακολουθία των λειτουργιών που </a:t>
            </a:r>
            <a:r>
              <a:rPr lang="el-GR" sz="2800" dirty="0" smtClean="0"/>
              <a:t>εκτελεί </a:t>
            </a:r>
            <a:r>
              <a:rPr lang="el-GR" sz="2800" dirty="0" smtClean="0"/>
              <a:t>το </a:t>
            </a:r>
            <a:r>
              <a:rPr lang="en-US" sz="2800" dirty="0" smtClean="0"/>
              <a:t>Datapath</a:t>
            </a:r>
          </a:p>
          <a:p>
            <a:pPr>
              <a:lnSpc>
                <a:spcPct val="90000"/>
              </a:lnSpc>
            </a:pPr>
            <a:r>
              <a:rPr lang="el-GR" sz="2800" dirty="0" smtClean="0"/>
              <a:t>Ακολουθεί κάποιο πρόγραμμα ή </a:t>
            </a:r>
            <a:r>
              <a:rPr lang="en-US" sz="2800" dirty="0" smtClean="0"/>
              <a:t>Schedule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895600" y="1066800"/>
            <a:ext cx="3282950" cy="5449888"/>
            <a:chOff x="1711" y="183"/>
            <a:chExt cx="2068" cy="3433"/>
          </a:xfrm>
        </p:grpSpPr>
        <p:sp>
          <p:nvSpPr>
            <p:cNvPr id="53252" name="Freeform 3"/>
            <p:cNvSpPr>
              <a:spLocks/>
            </p:cNvSpPr>
            <p:nvPr/>
          </p:nvSpPr>
          <p:spPr bwMode="auto">
            <a:xfrm>
              <a:off x="2808" y="3272"/>
              <a:ext cx="66" cy="79"/>
            </a:xfrm>
            <a:custGeom>
              <a:avLst/>
              <a:gdLst>
                <a:gd name="T0" fmla="*/ 4 w 133"/>
                <a:gd name="T1" fmla="*/ 3 h 159"/>
                <a:gd name="T2" fmla="*/ 0 w 133"/>
                <a:gd name="T3" fmla="*/ 0 h 159"/>
                <a:gd name="T4" fmla="*/ 2 w 133"/>
                <a:gd name="T5" fmla="*/ 4 h 159"/>
                <a:gd name="T6" fmla="*/ 3 w 133"/>
                <a:gd name="T7" fmla="*/ 4 h 159"/>
                <a:gd name="T8" fmla="*/ 4 w 133"/>
                <a:gd name="T9" fmla="*/ 3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3"/>
                <a:gd name="T16" fmla="*/ 0 h 159"/>
                <a:gd name="T17" fmla="*/ 133 w 133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3" h="159">
                  <a:moveTo>
                    <a:pt x="133" y="106"/>
                  </a:moveTo>
                  <a:lnTo>
                    <a:pt x="0" y="0"/>
                  </a:lnTo>
                  <a:lnTo>
                    <a:pt x="80" y="159"/>
                  </a:lnTo>
                  <a:lnTo>
                    <a:pt x="106" y="133"/>
                  </a:lnTo>
                  <a:lnTo>
                    <a:pt x="133" y="10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53253" name="Freeform 4"/>
            <p:cNvSpPr>
              <a:spLocks/>
            </p:cNvSpPr>
            <p:nvPr/>
          </p:nvSpPr>
          <p:spPr bwMode="auto">
            <a:xfrm>
              <a:off x="2517" y="3245"/>
              <a:ext cx="384" cy="371"/>
            </a:xfrm>
            <a:custGeom>
              <a:avLst/>
              <a:gdLst>
                <a:gd name="T0" fmla="*/ 0 w 769"/>
                <a:gd name="T1" fmla="*/ 11 h 743"/>
                <a:gd name="T2" fmla="*/ 0 w 769"/>
                <a:gd name="T3" fmla="*/ 9 h 743"/>
                <a:gd name="T4" fmla="*/ 0 w 769"/>
                <a:gd name="T5" fmla="*/ 7 h 743"/>
                <a:gd name="T6" fmla="*/ 1 w 769"/>
                <a:gd name="T7" fmla="*/ 6 h 743"/>
                <a:gd name="T8" fmla="*/ 2 w 769"/>
                <a:gd name="T9" fmla="*/ 4 h 743"/>
                <a:gd name="T10" fmla="*/ 3 w 769"/>
                <a:gd name="T11" fmla="*/ 3 h 743"/>
                <a:gd name="T12" fmla="*/ 4 w 769"/>
                <a:gd name="T13" fmla="*/ 2 h 743"/>
                <a:gd name="T14" fmla="*/ 6 w 769"/>
                <a:gd name="T15" fmla="*/ 1 h 743"/>
                <a:gd name="T16" fmla="*/ 7 w 769"/>
                <a:gd name="T17" fmla="*/ 0 h 743"/>
                <a:gd name="T18" fmla="*/ 9 w 769"/>
                <a:gd name="T19" fmla="*/ 0 h 743"/>
                <a:gd name="T20" fmla="*/ 11 w 769"/>
                <a:gd name="T21" fmla="*/ 0 h 743"/>
                <a:gd name="T22" fmla="*/ 12 w 769"/>
                <a:gd name="T23" fmla="*/ 0 h 743"/>
                <a:gd name="T24" fmla="*/ 14 w 769"/>
                <a:gd name="T25" fmla="*/ 0 h 743"/>
                <a:gd name="T26" fmla="*/ 15 w 769"/>
                <a:gd name="T27" fmla="*/ 0 h 743"/>
                <a:gd name="T28" fmla="*/ 17 w 769"/>
                <a:gd name="T29" fmla="*/ 1 h 743"/>
                <a:gd name="T30" fmla="*/ 18 w 769"/>
                <a:gd name="T31" fmla="*/ 2 h 743"/>
                <a:gd name="T32" fmla="*/ 20 w 769"/>
                <a:gd name="T33" fmla="*/ 3 h 743"/>
                <a:gd name="T34" fmla="*/ 21 w 769"/>
                <a:gd name="T35" fmla="*/ 4 h 743"/>
                <a:gd name="T36" fmla="*/ 22 w 769"/>
                <a:gd name="T37" fmla="*/ 5 h 743"/>
                <a:gd name="T38" fmla="*/ 23 w 769"/>
                <a:gd name="T39" fmla="*/ 7 h 743"/>
                <a:gd name="T40" fmla="*/ 23 w 769"/>
                <a:gd name="T41" fmla="*/ 8 h 743"/>
                <a:gd name="T42" fmla="*/ 23 w 769"/>
                <a:gd name="T43" fmla="*/ 10 h 743"/>
                <a:gd name="T44" fmla="*/ 24 w 769"/>
                <a:gd name="T45" fmla="*/ 11 h 743"/>
                <a:gd name="T46" fmla="*/ 23 w 769"/>
                <a:gd name="T47" fmla="*/ 12 h 743"/>
                <a:gd name="T48" fmla="*/ 23 w 769"/>
                <a:gd name="T49" fmla="*/ 14 h 743"/>
                <a:gd name="T50" fmla="*/ 23 w 769"/>
                <a:gd name="T51" fmla="*/ 16 h 743"/>
                <a:gd name="T52" fmla="*/ 22 w 769"/>
                <a:gd name="T53" fmla="*/ 17 h 743"/>
                <a:gd name="T54" fmla="*/ 21 w 769"/>
                <a:gd name="T55" fmla="*/ 18 h 743"/>
                <a:gd name="T56" fmla="*/ 20 w 769"/>
                <a:gd name="T57" fmla="*/ 20 h 743"/>
                <a:gd name="T58" fmla="*/ 18 w 769"/>
                <a:gd name="T59" fmla="*/ 21 h 743"/>
                <a:gd name="T60" fmla="*/ 17 w 769"/>
                <a:gd name="T61" fmla="*/ 22 h 743"/>
                <a:gd name="T62" fmla="*/ 15 w 769"/>
                <a:gd name="T63" fmla="*/ 22 h 743"/>
                <a:gd name="T64" fmla="*/ 14 w 769"/>
                <a:gd name="T65" fmla="*/ 23 h 743"/>
                <a:gd name="T66" fmla="*/ 12 w 769"/>
                <a:gd name="T67" fmla="*/ 23 h 743"/>
                <a:gd name="T68" fmla="*/ 12 w 769"/>
                <a:gd name="T69" fmla="*/ 23 h 743"/>
                <a:gd name="T70" fmla="*/ 12 w 769"/>
                <a:gd name="T71" fmla="*/ 23 h 743"/>
                <a:gd name="T72" fmla="*/ 12 w 769"/>
                <a:gd name="T73" fmla="*/ 23 h 743"/>
                <a:gd name="T74" fmla="*/ 12 w 769"/>
                <a:gd name="T75" fmla="*/ 23 h 743"/>
                <a:gd name="T76" fmla="*/ 12 w 769"/>
                <a:gd name="T77" fmla="*/ 23 h 743"/>
                <a:gd name="T78" fmla="*/ 12 w 769"/>
                <a:gd name="T79" fmla="*/ 23 h 743"/>
                <a:gd name="T80" fmla="*/ 12 w 769"/>
                <a:gd name="T81" fmla="*/ 23 h 743"/>
                <a:gd name="T82" fmla="*/ 12 w 769"/>
                <a:gd name="T83" fmla="*/ 23 h 743"/>
                <a:gd name="T84" fmla="*/ 12 w 769"/>
                <a:gd name="T85" fmla="*/ 23 h 743"/>
                <a:gd name="T86" fmla="*/ 12 w 769"/>
                <a:gd name="T87" fmla="*/ 23 h 743"/>
                <a:gd name="T88" fmla="*/ 12 w 769"/>
                <a:gd name="T89" fmla="*/ 23 h 743"/>
                <a:gd name="T90" fmla="*/ 11 w 769"/>
                <a:gd name="T91" fmla="*/ 23 h 743"/>
                <a:gd name="T92" fmla="*/ 9 w 769"/>
                <a:gd name="T93" fmla="*/ 23 h 743"/>
                <a:gd name="T94" fmla="*/ 7 w 769"/>
                <a:gd name="T95" fmla="*/ 22 h 743"/>
                <a:gd name="T96" fmla="*/ 6 w 769"/>
                <a:gd name="T97" fmla="*/ 21 h 743"/>
                <a:gd name="T98" fmla="*/ 4 w 769"/>
                <a:gd name="T99" fmla="*/ 20 h 743"/>
                <a:gd name="T100" fmla="*/ 3 w 769"/>
                <a:gd name="T101" fmla="*/ 19 h 743"/>
                <a:gd name="T102" fmla="*/ 2 w 769"/>
                <a:gd name="T103" fmla="*/ 18 h 743"/>
                <a:gd name="T104" fmla="*/ 1 w 769"/>
                <a:gd name="T105" fmla="*/ 17 h 743"/>
                <a:gd name="T106" fmla="*/ 0 w 769"/>
                <a:gd name="T107" fmla="*/ 15 h 743"/>
                <a:gd name="T108" fmla="*/ 0 w 769"/>
                <a:gd name="T109" fmla="*/ 13 h 743"/>
                <a:gd name="T110" fmla="*/ 0 w 769"/>
                <a:gd name="T111" fmla="*/ 12 h 74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69"/>
                <a:gd name="T169" fmla="*/ 0 h 743"/>
                <a:gd name="T170" fmla="*/ 769 w 769"/>
                <a:gd name="T171" fmla="*/ 743 h 74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69" h="743">
                  <a:moveTo>
                    <a:pt x="0" y="368"/>
                  </a:moveTo>
                  <a:lnTo>
                    <a:pt x="0" y="377"/>
                  </a:lnTo>
                  <a:lnTo>
                    <a:pt x="0" y="357"/>
                  </a:lnTo>
                  <a:lnTo>
                    <a:pt x="2" y="338"/>
                  </a:lnTo>
                  <a:lnTo>
                    <a:pt x="4" y="320"/>
                  </a:lnTo>
                  <a:lnTo>
                    <a:pt x="7" y="301"/>
                  </a:lnTo>
                  <a:lnTo>
                    <a:pt x="12" y="283"/>
                  </a:lnTo>
                  <a:lnTo>
                    <a:pt x="16" y="266"/>
                  </a:lnTo>
                  <a:lnTo>
                    <a:pt x="23" y="247"/>
                  </a:lnTo>
                  <a:lnTo>
                    <a:pt x="30" y="231"/>
                  </a:lnTo>
                  <a:lnTo>
                    <a:pt x="37" y="214"/>
                  </a:lnTo>
                  <a:lnTo>
                    <a:pt x="45" y="198"/>
                  </a:lnTo>
                  <a:lnTo>
                    <a:pt x="55" y="182"/>
                  </a:lnTo>
                  <a:lnTo>
                    <a:pt x="64" y="166"/>
                  </a:lnTo>
                  <a:lnTo>
                    <a:pt x="75" y="152"/>
                  </a:lnTo>
                  <a:lnTo>
                    <a:pt x="85" y="138"/>
                  </a:lnTo>
                  <a:lnTo>
                    <a:pt x="97" y="124"/>
                  </a:lnTo>
                  <a:lnTo>
                    <a:pt x="110" y="110"/>
                  </a:lnTo>
                  <a:lnTo>
                    <a:pt x="124" y="98"/>
                  </a:lnTo>
                  <a:lnTo>
                    <a:pt x="137" y="87"/>
                  </a:lnTo>
                  <a:lnTo>
                    <a:pt x="151" y="76"/>
                  </a:lnTo>
                  <a:lnTo>
                    <a:pt x="166" y="65"/>
                  </a:lnTo>
                  <a:lnTo>
                    <a:pt x="181" y="56"/>
                  </a:lnTo>
                  <a:lnTo>
                    <a:pt x="196" y="47"/>
                  </a:lnTo>
                  <a:lnTo>
                    <a:pt x="212" y="38"/>
                  </a:lnTo>
                  <a:lnTo>
                    <a:pt x="230" y="31"/>
                  </a:lnTo>
                  <a:lnTo>
                    <a:pt x="247" y="24"/>
                  </a:lnTo>
                  <a:lnTo>
                    <a:pt x="264" y="18"/>
                  </a:lnTo>
                  <a:lnTo>
                    <a:pt x="281" y="12"/>
                  </a:lnTo>
                  <a:lnTo>
                    <a:pt x="300" y="8"/>
                  </a:lnTo>
                  <a:lnTo>
                    <a:pt x="318" y="6"/>
                  </a:lnTo>
                  <a:lnTo>
                    <a:pt x="337" y="3"/>
                  </a:lnTo>
                  <a:lnTo>
                    <a:pt x="357" y="2"/>
                  </a:lnTo>
                  <a:lnTo>
                    <a:pt x="375" y="0"/>
                  </a:lnTo>
                  <a:lnTo>
                    <a:pt x="393" y="0"/>
                  </a:lnTo>
                  <a:lnTo>
                    <a:pt x="412" y="2"/>
                  </a:lnTo>
                  <a:lnTo>
                    <a:pt x="431" y="3"/>
                  </a:lnTo>
                  <a:lnTo>
                    <a:pt x="450" y="6"/>
                  </a:lnTo>
                  <a:lnTo>
                    <a:pt x="468" y="8"/>
                  </a:lnTo>
                  <a:lnTo>
                    <a:pt x="487" y="12"/>
                  </a:lnTo>
                  <a:lnTo>
                    <a:pt x="505" y="18"/>
                  </a:lnTo>
                  <a:lnTo>
                    <a:pt x="522" y="24"/>
                  </a:lnTo>
                  <a:lnTo>
                    <a:pt x="540" y="31"/>
                  </a:lnTo>
                  <a:lnTo>
                    <a:pt x="556" y="38"/>
                  </a:lnTo>
                  <a:lnTo>
                    <a:pt x="571" y="47"/>
                  </a:lnTo>
                  <a:lnTo>
                    <a:pt x="587" y="56"/>
                  </a:lnTo>
                  <a:lnTo>
                    <a:pt x="603" y="65"/>
                  </a:lnTo>
                  <a:lnTo>
                    <a:pt x="618" y="76"/>
                  </a:lnTo>
                  <a:lnTo>
                    <a:pt x="632" y="87"/>
                  </a:lnTo>
                  <a:lnTo>
                    <a:pt x="646" y="98"/>
                  </a:lnTo>
                  <a:lnTo>
                    <a:pt x="659" y="110"/>
                  </a:lnTo>
                  <a:lnTo>
                    <a:pt x="671" y="124"/>
                  </a:lnTo>
                  <a:lnTo>
                    <a:pt x="683" y="138"/>
                  </a:lnTo>
                  <a:lnTo>
                    <a:pt x="693" y="152"/>
                  </a:lnTo>
                  <a:lnTo>
                    <a:pt x="704" y="166"/>
                  </a:lnTo>
                  <a:lnTo>
                    <a:pt x="714" y="182"/>
                  </a:lnTo>
                  <a:lnTo>
                    <a:pt x="722" y="198"/>
                  </a:lnTo>
                  <a:lnTo>
                    <a:pt x="732" y="214"/>
                  </a:lnTo>
                  <a:lnTo>
                    <a:pt x="738" y="231"/>
                  </a:lnTo>
                  <a:lnTo>
                    <a:pt x="745" y="247"/>
                  </a:lnTo>
                  <a:lnTo>
                    <a:pt x="752" y="266"/>
                  </a:lnTo>
                  <a:lnTo>
                    <a:pt x="757" y="283"/>
                  </a:lnTo>
                  <a:lnTo>
                    <a:pt x="761" y="301"/>
                  </a:lnTo>
                  <a:lnTo>
                    <a:pt x="764" y="320"/>
                  </a:lnTo>
                  <a:lnTo>
                    <a:pt x="766" y="338"/>
                  </a:lnTo>
                  <a:lnTo>
                    <a:pt x="767" y="357"/>
                  </a:lnTo>
                  <a:lnTo>
                    <a:pt x="769" y="377"/>
                  </a:lnTo>
                  <a:lnTo>
                    <a:pt x="769" y="368"/>
                  </a:lnTo>
                  <a:lnTo>
                    <a:pt x="767" y="387"/>
                  </a:lnTo>
                  <a:lnTo>
                    <a:pt x="766" y="406"/>
                  </a:lnTo>
                  <a:lnTo>
                    <a:pt x="764" y="425"/>
                  </a:lnTo>
                  <a:lnTo>
                    <a:pt x="761" y="443"/>
                  </a:lnTo>
                  <a:lnTo>
                    <a:pt x="757" y="462"/>
                  </a:lnTo>
                  <a:lnTo>
                    <a:pt x="752" y="479"/>
                  </a:lnTo>
                  <a:lnTo>
                    <a:pt x="745" y="498"/>
                  </a:lnTo>
                  <a:lnTo>
                    <a:pt x="738" y="513"/>
                  </a:lnTo>
                  <a:lnTo>
                    <a:pt x="732" y="531"/>
                  </a:lnTo>
                  <a:lnTo>
                    <a:pt x="722" y="547"/>
                  </a:lnTo>
                  <a:lnTo>
                    <a:pt x="714" y="562"/>
                  </a:lnTo>
                  <a:lnTo>
                    <a:pt x="704" y="578"/>
                  </a:lnTo>
                  <a:lnTo>
                    <a:pt x="693" y="593"/>
                  </a:lnTo>
                  <a:lnTo>
                    <a:pt x="683" y="606"/>
                  </a:lnTo>
                  <a:lnTo>
                    <a:pt x="671" y="621"/>
                  </a:lnTo>
                  <a:lnTo>
                    <a:pt x="659" y="633"/>
                  </a:lnTo>
                  <a:lnTo>
                    <a:pt x="646" y="646"/>
                  </a:lnTo>
                  <a:lnTo>
                    <a:pt x="632" y="658"/>
                  </a:lnTo>
                  <a:lnTo>
                    <a:pt x="618" y="669"/>
                  </a:lnTo>
                  <a:lnTo>
                    <a:pt x="603" y="679"/>
                  </a:lnTo>
                  <a:lnTo>
                    <a:pt x="587" y="688"/>
                  </a:lnTo>
                  <a:lnTo>
                    <a:pt x="571" y="698"/>
                  </a:lnTo>
                  <a:lnTo>
                    <a:pt x="556" y="707"/>
                  </a:lnTo>
                  <a:lnTo>
                    <a:pt x="540" y="714"/>
                  </a:lnTo>
                  <a:lnTo>
                    <a:pt x="522" y="720"/>
                  </a:lnTo>
                  <a:lnTo>
                    <a:pt x="505" y="727"/>
                  </a:lnTo>
                  <a:lnTo>
                    <a:pt x="487" y="732"/>
                  </a:lnTo>
                  <a:lnTo>
                    <a:pt x="468" y="736"/>
                  </a:lnTo>
                  <a:lnTo>
                    <a:pt x="450" y="739"/>
                  </a:lnTo>
                  <a:lnTo>
                    <a:pt x="431" y="741"/>
                  </a:lnTo>
                  <a:lnTo>
                    <a:pt x="412" y="743"/>
                  </a:lnTo>
                  <a:lnTo>
                    <a:pt x="393" y="743"/>
                  </a:lnTo>
                  <a:lnTo>
                    <a:pt x="375" y="743"/>
                  </a:lnTo>
                  <a:lnTo>
                    <a:pt x="357" y="743"/>
                  </a:lnTo>
                  <a:lnTo>
                    <a:pt x="337" y="741"/>
                  </a:lnTo>
                  <a:lnTo>
                    <a:pt x="318" y="739"/>
                  </a:lnTo>
                  <a:lnTo>
                    <a:pt x="300" y="736"/>
                  </a:lnTo>
                  <a:lnTo>
                    <a:pt x="281" y="732"/>
                  </a:lnTo>
                  <a:lnTo>
                    <a:pt x="264" y="727"/>
                  </a:lnTo>
                  <a:lnTo>
                    <a:pt x="247" y="720"/>
                  </a:lnTo>
                  <a:lnTo>
                    <a:pt x="230" y="714"/>
                  </a:lnTo>
                  <a:lnTo>
                    <a:pt x="212" y="707"/>
                  </a:lnTo>
                  <a:lnTo>
                    <a:pt x="196" y="698"/>
                  </a:lnTo>
                  <a:lnTo>
                    <a:pt x="181" y="688"/>
                  </a:lnTo>
                  <a:lnTo>
                    <a:pt x="166" y="679"/>
                  </a:lnTo>
                  <a:lnTo>
                    <a:pt x="151" y="669"/>
                  </a:lnTo>
                  <a:lnTo>
                    <a:pt x="137" y="658"/>
                  </a:lnTo>
                  <a:lnTo>
                    <a:pt x="124" y="646"/>
                  </a:lnTo>
                  <a:lnTo>
                    <a:pt x="110" y="633"/>
                  </a:lnTo>
                  <a:lnTo>
                    <a:pt x="97" y="621"/>
                  </a:lnTo>
                  <a:lnTo>
                    <a:pt x="85" y="606"/>
                  </a:lnTo>
                  <a:lnTo>
                    <a:pt x="75" y="593"/>
                  </a:lnTo>
                  <a:lnTo>
                    <a:pt x="64" y="578"/>
                  </a:lnTo>
                  <a:lnTo>
                    <a:pt x="55" y="562"/>
                  </a:lnTo>
                  <a:lnTo>
                    <a:pt x="45" y="547"/>
                  </a:lnTo>
                  <a:lnTo>
                    <a:pt x="37" y="531"/>
                  </a:lnTo>
                  <a:lnTo>
                    <a:pt x="30" y="513"/>
                  </a:lnTo>
                  <a:lnTo>
                    <a:pt x="23" y="498"/>
                  </a:lnTo>
                  <a:lnTo>
                    <a:pt x="16" y="479"/>
                  </a:lnTo>
                  <a:lnTo>
                    <a:pt x="12" y="462"/>
                  </a:lnTo>
                  <a:lnTo>
                    <a:pt x="7" y="443"/>
                  </a:lnTo>
                  <a:lnTo>
                    <a:pt x="4" y="425"/>
                  </a:lnTo>
                  <a:lnTo>
                    <a:pt x="2" y="406"/>
                  </a:lnTo>
                  <a:lnTo>
                    <a:pt x="0" y="387"/>
                  </a:lnTo>
                  <a:lnTo>
                    <a:pt x="0" y="368"/>
                  </a:lnTo>
                  <a:close/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53254" name="Freeform 5"/>
            <p:cNvSpPr>
              <a:spLocks/>
            </p:cNvSpPr>
            <p:nvPr/>
          </p:nvSpPr>
          <p:spPr bwMode="auto">
            <a:xfrm>
              <a:off x="2808" y="2450"/>
              <a:ext cx="66" cy="66"/>
            </a:xfrm>
            <a:custGeom>
              <a:avLst/>
              <a:gdLst>
                <a:gd name="T0" fmla="*/ 4 w 133"/>
                <a:gd name="T1" fmla="*/ 3 h 132"/>
                <a:gd name="T2" fmla="*/ 0 w 133"/>
                <a:gd name="T3" fmla="*/ 0 h 132"/>
                <a:gd name="T4" fmla="*/ 2 w 133"/>
                <a:gd name="T5" fmla="*/ 5 h 132"/>
                <a:gd name="T6" fmla="*/ 3 w 133"/>
                <a:gd name="T7" fmla="*/ 4 h 132"/>
                <a:gd name="T8" fmla="*/ 4 w 133"/>
                <a:gd name="T9" fmla="*/ 3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3"/>
                <a:gd name="T16" fmla="*/ 0 h 132"/>
                <a:gd name="T17" fmla="*/ 133 w 133"/>
                <a:gd name="T18" fmla="*/ 132 h 1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3" h="132">
                  <a:moveTo>
                    <a:pt x="133" y="79"/>
                  </a:moveTo>
                  <a:lnTo>
                    <a:pt x="0" y="0"/>
                  </a:lnTo>
                  <a:lnTo>
                    <a:pt x="80" y="132"/>
                  </a:lnTo>
                  <a:lnTo>
                    <a:pt x="106" y="106"/>
                  </a:lnTo>
                  <a:lnTo>
                    <a:pt x="133" y="79"/>
                  </a:lnTo>
                  <a:close/>
                </a:path>
              </a:pathLst>
            </a:custGeom>
            <a:solidFill>
              <a:srgbClr val="000000"/>
            </a:solidFill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53255" name="Freeform 6"/>
            <p:cNvSpPr>
              <a:spLocks/>
            </p:cNvSpPr>
            <p:nvPr/>
          </p:nvSpPr>
          <p:spPr bwMode="auto">
            <a:xfrm>
              <a:off x="2517" y="2410"/>
              <a:ext cx="384" cy="384"/>
            </a:xfrm>
            <a:custGeom>
              <a:avLst/>
              <a:gdLst>
                <a:gd name="T0" fmla="*/ 0 w 769"/>
                <a:gd name="T1" fmla="*/ 11 h 769"/>
                <a:gd name="T2" fmla="*/ 0 w 769"/>
                <a:gd name="T3" fmla="*/ 9 h 769"/>
                <a:gd name="T4" fmla="*/ 0 w 769"/>
                <a:gd name="T5" fmla="*/ 7 h 769"/>
                <a:gd name="T6" fmla="*/ 1 w 769"/>
                <a:gd name="T7" fmla="*/ 6 h 769"/>
                <a:gd name="T8" fmla="*/ 2 w 769"/>
                <a:gd name="T9" fmla="*/ 4 h 769"/>
                <a:gd name="T10" fmla="*/ 3 w 769"/>
                <a:gd name="T11" fmla="*/ 3 h 769"/>
                <a:gd name="T12" fmla="*/ 4 w 769"/>
                <a:gd name="T13" fmla="*/ 2 h 769"/>
                <a:gd name="T14" fmla="*/ 6 w 769"/>
                <a:gd name="T15" fmla="*/ 1 h 769"/>
                <a:gd name="T16" fmla="*/ 7 w 769"/>
                <a:gd name="T17" fmla="*/ 0 h 769"/>
                <a:gd name="T18" fmla="*/ 9 w 769"/>
                <a:gd name="T19" fmla="*/ 0 h 769"/>
                <a:gd name="T20" fmla="*/ 11 w 769"/>
                <a:gd name="T21" fmla="*/ 0 h 769"/>
                <a:gd name="T22" fmla="*/ 12 w 769"/>
                <a:gd name="T23" fmla="*/ 0 h 769"/>
                <a:gd name="T24" fmla="*/ 14 w 769"/>
                <a:gd name="T25" fmla="*/ 0 h 769"/>
                <a:gd name="T26" fmla="*/ 15 w 769"/>
                <a:gd name="T27" fmla="*/ 0 h 769"/>
                <a:gd name="T28" fmla="*/ 17 w 769"/>
                <a:gd name="T29" fmla="*/ 1 h 769"/>
                <a:gd name="T30" fmla="*/ 18 w 769"/>
                <a:gd name="T31" fmla="*/ 2 h 769"/>
                <a:gd name="T32" fmla="*/ 20 w 769"/>
                <a:gd name="T33" fmla="*/ 3 h 769"/>
                <a:gd name="T34" fmla="*/ 21 w 769"/>
                <a:gd name="T35" fmla="*/ 4 h 769"/>
                <a:gd name="T36" fmla="*/ 22 w 769"/>
                <a:gd name="T37" fmla="*/ 5 h 769"/>
                <a:gd name="T38" fmla="*/ 23 w 769"/>
                <a:gd name="T39" fmla="*/ 7 h 769"/>
                <a:gd name="T40" fmla="*/ 23 w 769"/>
                <a:gd name="T41" fmla="*/ 8 h 769"/>
                <a:gd name="T42" fmla="*/ 23 w 769"/>
                <a:gd name="T43" fmla="*/ 10 h 769"/>
                <a:gd name="T44" fmla="*/ 24 w 769"/>
                <a:gd name="T45" fmla="*/ 11 h 769"/>
                <a:gd name="T46" fmla="*/ 23 w 769"/>
                <a:gd name="T47" fmla="*/ 13 h 769"/>
                <a:gd name="T48" fmla="*/ 23 w 769"/>
                <a:gd name="T49" fmla="*/ 15 h 769"/>
                <a:gd name="T50" fmla="*/ 23 w 769"/>
                <a:gd name="T51" fmla="*/ 16 h 769"/>
                <a:gd name="T52" fmla="*/ 22 w 769"/>
                <a:gd name="T53" fmla="*/ 18 h 769"/>
                <a:gd name="T54" fmla="*/ 21 w 769"/>
                <a:gd name="T55" fmla="*/ 19 h 769"/>
                <a:gd name="T56" fmla="*/ 20 w 769"/>
                <a:gd name="T57" fmla="*/ 21 h 769"/>
                <a:gd name="T58" fmla="*/ 18 w 769"/>
                <a:gd name="T59" fmla="*/ 22 h 769"/>
                <a:gd name="T60" fmla="*/ 17 w 769"/>
                <a:gd name="T61" fmla="*/ 22 h 769"/>
                <a:gd name="T62" fmla="*/ 15 w 769"/>
                <a:gd name="T63" fmla="*/ 23 h 769"/>
                <a:gd name="T64" fmla="*/ 14 w 769"/>
                <a:gd name="T65" fmla="*/ 23 h 769"/>
                <a:gd name="T66" fmla="*/ 12 w 769"/>
                <a:gd name="T67" fmla="*/ 24 h 769"/>
                <a:gd name="T68" fmla="*/ 12 w 769"/>
                <a:gd name="T69" fmla="*/ 24 h 769"/>
                <a:gd name="T70" fmla="*/ 12 w 769"/>
                <a:gd name="T71" fmla="*/ 24 h 769"/>
                <a:gd name="T72" fmla="*/ 12 w 769"/>
                <a:gd name="T73" fmla="*/ 24 h 769"/>
                <a:gd name="T74" fmla="*/ 12 w 769"/>
                <a:gd name="T75" fmla="*/ 24 h 769"/>
                <a:gd name="T76" fmla="*/ 12 w 769"/>
                <a:gd name="T77" fmla="*/ 24 h 769"/>
                <a:gd name="T78" fmla="*/ 12 w 769"/>
                <a:gd name="T79" fmla="*/ 24 h 769"/>
                <a:gd name="T80" fmla="*/ 12 w 769"/>
                <a:gd name="T81" fmla="*/ 24 h 769"/>
                <a:gd name="T82" fmla="*/ 12 w 769"/>
                <a:gd name="T83" fmla="*/ 24 h 769"/>
                <a:gd name="T84" fmla="*/ 12 w 769"/>
                <a:gd name="T85" fmla="*/ 24 h 769"/>
                <a:gd name="T86" fmla="*/ 12 w 769"/>
                <a:gd name="T87" fmla="*/ 24 h 769"/>
                <a:gd name="T88" fmla="*/ 12 w 769"/>
                <a:gd name="T89" fmla="*/ 24 h 769"/>
                <a:gd name="T90" fmla="*/ 11 w 769"/>
                <a:gd name="T91" fmla="*/ 24 h 769"/>
                <a:gd name="T92" fmla="*/ 9 w 769"/>
                <a:gd name="T93" fmla="*/ 23 h 769"/>
                <a:gd name="T94" fmla="*/ 7 w 769"/>
                <a:gd name="T95" fmla="*/ 23 h 769"/>
                <a:gd name="T96" fmla="*/ 6 w 769"/>
                <a:gd name="T97" fmla="*/ 22 h 769"/>
                <a:gd name="T98" fmla="*/ 4 w 769"/>
                <a:gd name="T99" fmla="*/ 21 h 769"/>
                <a:gd name="T100" fmla="*/ 3 w 769"/>
                <a:gd name="T101" fmla="*/ 20 h 769"/>
                <a:gd name="T102" fmla="*/ 2 w 769"/>
                <a:gd name="T103" fmla="*/ 19 h 769"/>
                <a:gd name="T104" fmla="*/ 1 w 769"/>
                <a:gd name="T105" fmla="*/ 17 h 769"/>
                <a:gd name="T106" fmla="*/ 0 w 769"/>
                <a:gd name="T107" fmla="*/ 16 h 769"/>
                <a:gd name="T108" fmla="*/ 0 w 769"/>
                <a:gd name="T109" fmla="*/ 14 h 769"/>
                <a:gd name="T110" fmla="*/ 0 w 769"/>
                <a:gd name="T111" fmla="*/ 12 h 76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69"/>
                <a:gd name="T169" fmla="*/ 0 h 769"/>
                <a:gd name="T170" fmla="*/ 769 w 769"/>
                <a:gd name="T171" fmla="*/ 769 h 76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69" h="769">
                  <a:moveTo>
                    <a:pt x="0" y="394"/>
                  </a:moveTo>
                  <a:lnTo>
                    <a:pt x="0" y="377"/>
                  </a:lnTo>
                  <a:lnTo>
                    <a:pt x="0" y="357"/>
                  </a:lnTo>
                  <a:lnTo>
                    <a:pt x="2" y="338"/>
                  </a:lnTo>
                  <a:lnTo>
                    <a:pt x="4" y="320"/>
                  </a:lnTo>
                  <a:lnTo>
                    <a:pt x="7" y="301"/>
                  </a:lnTo>
                  <a:lnTo>
                    <a:pt x="12" y="282"/>
                  </a:lnTo>
                  <a:lnTo>
                    <a:pt x="16" y="265"/>
                  </a:lnTo>
                  <a:lnTo>
                    <a:pt x="23" y="247"/>
                  </a:lnTo>
                  <a:lnTo>
                    <a:pt x="30" y="231"/>
                  </a:lnTo>
                  <a:lnTo>
                    <a:pt x="37" y="214"/>
                  </a:lnTo>
                  <a:lnTo>
                    <a:pt x="45" y="198"/>
                  </a:lnTo>
                  <a:lnTo>
                    <a:pt x="55" y="182"/>
                  </a:lnTo>
                  <a:lnTo>
                    <a:pt x="64" y="166"/>
                  </a:lnTo>
                  <a:lnTo>
                    <a:pt x="75" y="151"/>
                  </a:lnTo>
                  <a:lnTo>
                    <a:pt x="85" y="138"/>
                  </a:lnTo>
                  <a:lnTo>
                    <a:pt x="97" y="123"/>
                  </a:lnTo>
                  <a:lnTo>
                    <a:pt x="110" y="111"/>
                  </a:lnTo>
                  <a:lnTo>
                    <a:pt x="124" y="98"/>
                  </a:lnTo>
                  <a:lnTo>
                    <a:pt x="137" y="86"/>
                  </a:lnTo>
                  <a:lnTo>
                    <a:pt x="151" y="76"/>
                  </a:lnTo>
                  <a:lnTo>
                    <a:pt x="166" y="65"/>
                  </a:lnTo>
                  <a:lnTo>
                    <a:pt x="181" y="56"/>
                  </a:lnTo>
                  <a:lnTo>
                    <a:pt x="196" y="46"/>
                  </a:lnTo>
                  <a:lnTo>
                    <a:pt x="212" y="37"/>
                  </a:lnTo>
                  <a:lnTo>
                    <a:pt x="230" y="31"/>
                  </a:lnTo>
                  <a:lnTo>
                    <a:pt x="247" y="24"/>
                  </a:lnTo>
                  <a:lnTo>
                    <a:pt x="264" y="17"/>
                  </a:lnTo>
                  <a:lnTo>
                    <a:pt x="281" y="12"/>
                  </a:lnTo>
                  <a:lnTo>
                    <a:pt x="300" y="8"/>
                  </a:lnTo>
                  <a:lnTo>
                    <a:pt x="318" y="5"/>
                  </a:lnTo>
                  <a:lnTo>
                    <a:pt x="337" y="3"/>
                  </a:lnTo>
                  <a:lnTo>
                    <a:pt x="357" y="1"/>
                  </a:lnTo>
                  <a:lnTo>
                    <a:pt x="375" y="0"/>
                  </a:lnTo>
                  <a:lnTo>
                    <a:pt x="393" y="0"/>
                  </a:lnTo>
                  <a:lnTo>
                    <a:pt x="412" y="1"/>
                  </a:lnTo>
                  <a:lnTo>
                    <a:pt x="431" y="3"/>
                  </a:lnTo>
                  <a:lnTo>
                    <a:pt x="450" y="5"/>
                  </a:lnTo>
                  <a:lnTo>
                    <a:pt x="468" y="8"/>
                  </a:lnTo>
                  <a:lnTo>
                    <a:pt x="487" y="12"/>
                  </a:lnTo>
                  <a:lnTo>
                    <a:pt x="505" y="17"/>
                  </a:lnTo>
                  <a:lnTo>
                    <a:pt x="522" y="24"/>
                  </a:lnTo>
                  <a:lnTo>
                    <a:pt x="540" y="31"/>
                  </a:lnTo>
                  <a:lnTo>
                    <a:pt x="556" y="37"/>
                  </a:lnTo>
                  <a:lnTo>
                    <a:pt x="571" y="46"/>
                  </a:lnTo>
                  <a:lnTo>
                    <a:pt x="587" y="56"/>
                  </a:lnTo>
                  <a:lnTo>
                    <a:pt x="603" y="65"/>
                  </a:lnTo>
                  <a:lnTo>
                    <a:pt x="618" y="76"/>
                  </a:lnTo>
                  <a:lnTo>
                    <a:pt x="632" y="86"/>
                  </a:lnTo>
                  <a:lnTo>
                    <a:pt x="646" y="98"/>
                  </a:lnTo>
                  <a:lnTo>
                    <a:pt x="659" y="111"/>
                  </a:lnTo>
                  <a:lnTo>
                    <a:pt x="671" y="123"/>
                  </a:lnTo>
                  <a:lnTo>
                    <a:pt x="683" y="138"/>
                  </a:lnTo>
                  <a:lnTo>
                    <a:pt x="693" y="151"/>
                  </a:lnTo>
                  <a:lnTo>
                    <a:pt x="704" y="166"/>
                  </a:lnTo>
                  <a:lnTo>
                    <a:pt x="714" y="182"/>
                  </a:lnTo>
                  <a:lnTo>
                    <a:pt x="722" y="198"/>
                  </a:lnTo>
                  <a:lnTo>
                    <a:pt x="732" y="214"/>
                  </a:lnTo>
                  <a:lnTo>
                    <a:pt x="738" y="231"/>
                  </a:lnTo>
                  <a:lnTo>
                    <a:pt x="745" y="247"/>
                  </a:lnTo>
                  <a:lnTo>
                    <a:pt x="752" y="265"/>
                  </a:lnTo>
                  <a:lnTo>
                    <a:pt x="757" y="282"/>
                  </a:lnTo>
                  <a:lnTo>
                    <a:pt x="761" y="301"/>
                  </a:lnTo>
                  <a:lnTo>
                    <a:pt x="764" y="320"/>
                  </a:lnTo>
                  <a:lnTo>
                    <a:pt x="766" y="338"/>
                  </a:lnTo>
                  <a:lnTo>
                    <a:pt x="767" y="357"/>
                  </a:lnTo>
                  <a:lnTo>
                    <a:pt x="769" y="377"/>
                  </a:lnTo>
                  <a:lnTo>
                    <a:pt x="769" y="394"/>
                  </a:lnTo>
                  <a:lnTo>
                    <a:pt x="767" y="414"/>
                  </a:lnTo>
                  <a:lnTo>
                    <a:pt x="766" y="432"/>
                  </a:lnTo>
                  <a:lnTo>
                    <a:pt x="764" y="451"/>
                  </a:lnTo>
                  <a:lnTo>
                    <a:pt x="761" y="469"/>
                  </a:lnTo>
                  <a:lnTo>
                    <a:pt x="757" y="488"/>
                  </a:lnTo>
                  <a:lnTo>
                    <a:pt x="752" y="505"/>
                  </a:lnTo>
                  <a:lnTo>
                    <a:pt x="745" y="524"/>
                  </a:lnTo>
                  <a:lnTo>
                    <a:pt x="738" y="540"/>
                  </a:lnTo>
                  <a:lnTo>
                    <a:pt x="732" y="557"/>
                  </a:lnTo>
                  <a:lnTo>
                    <a:pt x="722" y="573"/>
                  </a:lnTo>
                  <a:lnTo>
                    <a:pt x="714" y="589"/>
                  </a:lnTo>
                  <a:lnTo>
                    <a:pt x="704" y="605"/>
                  </a:lnTo>
                  <a:lnTo>
                    <a:pt x="693" y="619"/>
                  </a:lnTo>
                  <a:lnTo>
                    <a:pt x="683" y="632"/>
                  </a:lnTo>
                  <a:lnTo>
                    <a:pt x="671" y="647"/>
                  </a:lnTo>
                  <a:lnTo>
                    <a:pt x="659" y="659"/>
                  </a:lnTo>
                  <a:lnTo>
                    <a:pt x="646" y="672"/>
                  </a:lnTo>
                  <a:lnTo>
                    <a:pt x="632" y="684"/>
                  </a:lnTo>
                  <a:lnTo>
                    <a:pt x="618" y="695"/>
                  </a:lnTo>
                  <a:lnTo>
                    <a:pt x="603" y="705"/>
                  </a:lnTo>
                  <a:lnTo>
                    <a:pt x="587" y="715"/>
                  </a:lnTo>
                  <a:lnTo>
                    <a:pt x="571" y="724"/>
                  </a:lnTo>
                  <a:lnTo>
                    <a:pt x="556" y="733"/>
                  </a:lnTo>
                  <a:lnTo>
                    <a:pt x="540" y="740"/>
                  </a:lnTo>
                  <a:lnTo>
                    <a:pt x="522" y="746"/>
                  </a:lnTo>
                  <a:lnTo>
                    <a:pt x="505" y="753"/>
                  </a:lnTo>
                  <a:lnTo>
                    <a:pt x="487" y="758"/>
                  </a:lnTo>
                  <a:lnTo>
                    <a:pt x="468" y="762"/>
                  </a:lnTo>
                  <a:lnTo>
                    <a:pt x="450" y="765"/>
                  </a:lnTo>
                  <a:lnTo>
                    <a:pt x="431" y="768"/>
                  </a:lnTo>
                  <a:lnTo>
                    <a:pt x="412" y="769"/>
                  </a:lnTo>
                  <a:lnTo>
                    <a:pt x="393" y="769"/>
                  </a:lnTo>
                  <a:lnTo>
                    <a:pt x="375" y="769"/>
                  </a:lnTo>
                  <a:lnTo>
                    <a:pt x="357" y="769"/>
                  </a:lnTo>
                  <a:lnTo>
                    <a:pt x="337" y="768"/>
                  </a:lnTo>
                  <a:lnTo>
                    <a:pt x="318" y="765"/>
                  </a:lnTo>
                  <a:lnTo>
                    <a:pt x="300" y="762"/>
                  </a:lnTo>
                  <a:lnTo>
                    <a:pt x="281" y="758"/>
                  </a:lnTo>
                  <a:lnTo>
                    <a:pt x="264" y="753"/>
                  </a:lnTo>
                  <a:lnTo>
                    <a:pt x="247" y="746"/>
                  </a:lnTo>
                  <a:lnTo>
                    <a:pt x="230" y="740"/>
                  </a:lnTo>
                  <a:lnTo>
                    <a:pt x="212" y="733"/>
                  </a:lnTo>
                  <a:lnTo>
                    <a:pt x="196" y="724"/>
                  </a:lnTo>
                  <a:lnTo>
                    <a:pt x="181" y="715"/>
                  </a:lnTo>
                  <a:lnTo>
                    <a:pt x="166" y="705"/>
                  </a:lnTo>
                  <a:lnTo>
                    <a:pt x="151" y="695"/>
                  </a:lnTo>
                  <a:lnTo>
                    <a:pt x="137" y="684"/>
                  </a:lnTo>
                  <a:lnTo>
                    <a:pt x="124" y="672"/>
                  </a:lnTo>
                  <a:lnTo>
                    <a:pt x="110" y="659"/>
                  </a:lnTo>
                  <a:lnTo>
                    <a:pt x="97" y="647"/>
                  </a:lnTo>
                  <a:lnTo>
                    <a:pt x="85" y="632"/>
                  </a:lnTo>
                  <a:lnTo>
                    <a:pt x="75" y="619"/>
                  </a:lnTo>
                  <a:lnTo>
                    <a:pt x="64" y="605"/>
                  </a:lnTo>
                  <a:lnTo>
                    <a:pt x="55" y="589"/>
                  </a:lnTo>
                  <a:lnTo>
                    <a:pt x="45" y="573"/>
                  </a:lnTo>
                  <a:lnTo>
                    <a:pt x="37" y="557"/>
                  </a:lnTo>
                  <a:lnTo>
                    <a:pt x="30" y="540"/>
                  </a:lnTo>
                  <a:lnTo>
                    <a:pt x="23" y="524"/>
                  </a:lnTo>
                  <a:lnTo>
                    <a:pt x="16" y="505"/>
                  </a:lnTo>
                  <a:lnTo>
                    <a:pt x="12" y="488"/>
                  </a:lnTo>
                  <a:lnTo>
                    <a:pt x="7" y="469"/>
                  </a:lnTo>
                  <a:lnTo>
                    <a:pt x="4" y="451"/>
                  </a:lnTo>
                  <a:lnTo>
                    <a:pt x="2" y="432"/>
                  </a:lnTo>
                  <a:lnTo>
                    <a:pt x="0" y="414"/>
                  </a:lnTo>
                  <a:lnTo>
                    <a:pt x="0" y="394"/>
                  </a:lnTo>
                  <a:close/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53256" name="Freeform 7"/>
            <p:cNvSpPr>
              <a:spLocks/>
            </p:cNvSpPr>
            <p:nvPr/>
          </p:nvSpPr>
          <p:spPr bwMode="auto">
            <a:xfrm>
              <a:off x="2808" y="1641"/>
              <a:ext cx="66" cy="66"/>
            </a:xfrm>
            <a:custGeom>
              <a:avLst/>
              <a:gdLst>
                <a:gd name="T0" fmla="*/ 4 w 133"/>
                <a:gd name="T1" fmla="*/ 2 h 133"/>
                <a:gd name="T2" fmla="*/ 0 w 133"/>
                <a:gd name="T3" fmla="*/ 0 h 133"/>
                <a:gd name="T4" fmla="*/ 2 w 133"/>
                <a:gd name="T5" fmla="*/ 4 h 133"/>
                <a:gd name="T6" fmla="*/ 3 w 133"/>
                <a:gd name="T7" fmla="*/ 3 h 133"/>
                <a:gd name="T8" fmla="*/ 4 w 133"/>
                <a:gd name="T9" fmla="*/ 2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3"/>
                <a:gd name="T16" fmla="*/ 0 h 133"/>
                <a:gd name="T17" fmla="*/ 133 w 133"/>
                <a:gd name="T18" fmla="*/ 133 h 1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3" h="133">
                  <a:moveTo>
                    <a:pt x="133" y="80"/>
                  </a:moveTo>
                  <a:lnTo>
                    <a:pt x="0" y="0"/>
                  </a:lnTo>
                  <a:lnTo>
                    <a:pt x="80" y="133"/>
                  </a:lnTo>
                  <a:lnTo>
                    <a:pt x="106" y="106"/>
                  </a:lnTo>
                  <a:lnTo>
                    <a:pt x="133" y="80"/>
                  </a:lnTo>
                  <a:close/>
                </a:path>
              </a:pathLst>
            </a:custGeom>
            <a:solidFill>
              <a:srgbClr val="000000"/>
            </a:solidFill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53257" name="Freeform 8"/>
            <p:cNvSpPr>
              <a:spLocks/>
            </p:cNvSpPr>
            <p:nvPr/>
          </p:nvSpPr>
          <p:spPr bwMode="auto">
            <a:xfrm>
              <a:off x="2517" y="1601"/>
              <a:ext cx="384" cy="385"/>
            </a:xfrm>
            <a:custGeom>
              <a:avLst/>
              <a:gdLst>
                <a:gd name="T0" fmla="*/ 0 w 769"/>
                <a:gd name="T1" fmla="*/ 12 h 769"/>
                <a:gd name="T2" fmla="*/ 0 w 769"/>
                <a:gd name="T3" fmla="*/ 10 h 769"/>
                <a:gd name="T4" fmla="*/ 0 w 769"/>
                <a:gd name="T5" fmla="*/ 8 h 769"/>
                <a:gd name="T6" fmla="*/ 1 w 769"/>
                <a:gd name="T7" fmla="*/ 7 h 769"/>
                <a:gd name="T8" fmla="*/ 2 w 769"/>
                <a:gd name="T9" fmla="*/ 5 h 769"/>
                <a:gd name="T10" fmla="*/ 3 w 769"/>
                <a:gd name="T11" fmla="*/ 4 h 769"/>
                <a:gd name="T12" fmla="*/ 4 w 769"/>
                <a:gd name="T13" fmla="*/ 3 h 769"/>
                <a:gd name="T14" fmla="*/ 6 w 769"/>
                <a:gd name="T15" fmla="*/ 2 h 769"/>
                <a:gd name="T16" fmla="*/ 7 w 769"/>
                <a:gd name="T17" fmla="*/ 1 h 769"/>
                <a:gd name="T18" fmla="*/ 9 w 769"/>
                <a:gd name="T19" fmla="*/ 1 h 769"/>
                <a:gd name="T20" fmla="*/ 11 w 769"/>
                <a:gd name="T21" fmla="*/ 1 h 769"/>
                <a:gd name="T22" fmla="*/ 12 w 769"/>
                <a:gd name="T23" fmla="*/ 0 h 769"/>
                <a:gd name="T24" fmla="*/ 14 w 769"/>
                <a:gd name="T25" fmla="*/ 1 h 769"/>
                <a:gd name="T26" fmla="*/ 15 w 769"/>
                <a:gd name="T27" fmla="*/ 1 h 769"/>
                <a:gd name="T28" fmla="*/ 17 w 769"/>
                <a:gd name="T29" fmla="*/ 2 h 769"/>
                <a:gd name="T30" fmla="*/ 18 w 769"/>
                <a:gd name="T31" fmla="*/ 3 h 769"/>
                <a:gd name="T32" fmla="*/ 20 w 769"/>
                <a:gd name="T33" fmla="*/ 4 h 769"/>
                <a:gd name="T34" fmla="*/ 21 w 769"/>
                <a:gd name="T35" fmla="*/ 5 h 769"/>
                <a:gd name="T36" fmla="*/ 22 w 769"/>
                <a:gd name="T37" fmla="*/ 6 h 769"/>
                <a:gd name="T38" fmla="*/ 23 w 769"/>
                <a:gd name="T39" fmla="*/ 8 h 769"/>
                <a:gd name="T40" fmla="*/ 23 w 769"/>
                <a:gd name="T41" fmla="*/ 9 h 769"/>
                <a:gd name="T42" fmla="*/ 23 w 769"/>
                <a:gd name="T43" fmla="*/ 11 h 769"/>
                <a:gd name="T44" fmla="*/ 24 w 769"/>
                <a:gd name="T45" fmla="*/ 12 h 769"/>
                <a:gd name="T46" fmla="*/ 23 w 769"/>
                <a:gd name="T47" fmla="*/ 14 h 769"/>
                <a:gd name="T48" fmla="*/ 23 w 769"/>
                <a:gd name="T49" fmla="*/ 16 h 769"/>
                <a:gd name="T50" fmla="*/ 23 w 769"/>
                <a:gd name="T51" fmla="*/ 17 h 769"/>
                <a:gd name="T52" fmla="*/ 22 w 769"/>
                <a:gd name="T53" fmla="*/ 19 h 769"/>
                <a:gd name="T54" fmla="*/ 21 w 769"/>
                <a:gd name="T55" fmla="*/ 20 h 769"/>
                <a:gd name="T56" fmla="*/ 20 w 769"/>
                <a:gd name="T57" fmla="*/ 21 h 769"/>
                <a:gd name="T58" fmla="*/ 18 w 769"/>
                <a:gd name="T59" fmla="*/ 23 h 769"/>
                <a:gd name="T60" fmla="*/ 17 w 769"/>
                <a:gd name="T61" fmla="*/ 23 h 769"/>
                <a:gd name="T62" fmla="*/ 15 w 769"/>
                <a:gd name="T63" fmla="*/ 24 h 769"/>
                <a:gd name="T64" fmla="*/ 14 w 769"/>
                <a:gd name="T65" fmla="*/ 24 h 769"/>
                <a:gd name="T66" fmla="*/ 12 w 769"/>
                <a:gd name="T67" fmla="*/ 25 h 769"/>
                <a:gd name="T68" fmla="*/ 12 w 769"/>
                <a:gd name="T69" fmla="*/ 25 h 769"/>
                <a:gd name="T70" fmla="*/ 12 w 769"/>
                <a:gd name="T71" fmla="*/ 25 h 769"/>
                <a:gd name="T72" fmla="*/ 12 w 769"/>
                <a:gd name="T73" fmla="*/ 25 h 769"/>
                <a:gd name="T74" fmla="*/ 12 w 769"/>
                <a:gd name="T75" fmla="*/ 25 h 769"/>
                <a:gd name="T76" fmla="*/ 12 w 769"/>
                <a:gd name="T77" fmla="*/ 25 h 769"/>
                <a:gd name="T78" fmla="*/ 12 w 769"/>
                <a:gd name="T79" fmla="*/ 25 h 769"/>
                <a:gd name="T80" fmla="*/ 12 w 769"/>
                <a:gd name="T81" fmla="*/ 25 h 769"/>
                <a:gd name="T82" fmla="*/ 12 w 769"/>
                <a:gd name="T83" fmla="*/ 25 h 769"/>
                <a:gd name="T84" fmla="*/ 12 w 769"/>
                <a:gd name="T85" fmla="*/ 25 h 769"/>
                <a:gd name="T86" fmla="*/ 12 w 769"/>
                <a:gd name="T87" fmla="*/ 25 h 769"/>
                <a:gd name="T88" fmla="*/ 12 w 769"/>
                <a:gd name="T89" fmla="*/ 25 h 769"/>
                <a:gd name="T90" fmla="*/ 11 w 769"/>
                <a:gd name="T91" fmla="*/ 25 h 769"/>
                <a:gd name="T92" fmla="*/ 9 w 769"/>
                <a:gd name="T93" fmla="*/ 24 h 769"/>
                <a:gd name="T94" fmla="*/ 7 w 769"/>
                <a:gd name="T95" fmla="*/ 24 h 769"/>
                <a:gd name="T96" fmla="*/ 6 w 769"/>
                <a:gd name="T97" fmla="*/ 23 h 769"/>
                <a:gd name="T98" fmla="*/ 4 w 769"/>
                <a:gd name="T99" fmla="*/ 22 h 769"/>
                <a:gd name="T100" fmla="*/ 3 w 769"/>
                <a:gd name="T101" fmla="*/ 21 h 769"/>
                <a:gd name="T102" fmla="*/ 2 w 769"/>
                <a:gd name="T103" fmla="*/ 20 h 769"/>
                <a:gd name="T104" fmla="*/ 1 w 769"/>
                <a:gd name="T105" fmla="*/ 18 h 769"/>
                <a:gd name="T106" fmla="*/ 0 w 769"/>
                <a:gd name="T107" fmla="*/ 17 h 769"/>
                <a:gd name="T108" fmla="*/ 0 w 769"/>
                <a:gd name="T109" fmla="*/ 15 h 769"/>
                <a:gd name="T110" fmla="*/ 0 w 769"/>
                <a:gd name="T111" fmla="*/ 13 h 76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69"/>
                <a:gd name="T169" fmla="*/ 0 h 769"/>
                <a:gd name="T170" fmla="*/ 769 w 769"/>
                <a:gd name="T171" fmla="*/ 769 h 76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69" h="769">
                  <a:moveTo>
                    <a:pt x="0" y="394"/>
                  </a:moveTo>
                  <a:lnTo>
                    <a:pt x="0" y="376"/>
                  </a:lnTo>
                  <a:lnTo>
                    <a:pt x="0" y="356"/>
                  </a:lnTo>
                  <a:lnTo>
                    <a:pt x="2" y="338"/>
                  </a:lnTo>
                  <a:lnTo>
                    <a:pt x="4" y="319"/>
                  </a:lnTo>
                  <a:lnTo>
                    <a:pt x="7" y="301"/>
                  </a:lnTo>
                  <a:lnTo>
                    <a:pt x="12" y="282"/>
                  </a:lnTo>
                  <a:lnTo>
                    <a:pt x="16" y="265"/>
                  </a:lnTo>
                  <a:lnTo>
                    <a:pt x="23" y="246"/>
                  </a:lnTo>
                  <a:lnTo>
                    <a:pt x="30" y="230"/>
                  </a:lnTo>
                  <a:lnTo>
                    <a:pt x="37" y="213"/>
                  </a:lnTo>
                  <a:lnTo>
                    <a:pt x="45" y="197"/>
                  </a:lnTo>
                  <a:lnTo>
                    <a:pt x="55" y="181"/>
                  </a:lnTo>
                  <a:lnTo>
                    <a:pt x="64" y="166"/>
                  </a:lnTo>
                  <a:lnTo>
                    <a:pt x="75" y="151"/>
                  </a:lnTo>
                  <a:lnTo>
                    <a:pt x="85" y="138"/>
                  </a:lnTo>
                  <a:lnTo>
                    <a:pt x="97" y="123"/>
                  </a:lnTo>
                  <a:lnTo>
                    <a:pt x="110" y="111"/>
                  </a:lnTo>
                  <a:lnTo>
                    <a:pt x="124" y="98"/>
                  </a:lnTo>
                  <a:lnTo>
                    <a:pt x="137" y="86"/>
                  </a:lnTo>
                  <a:lnTo>
                    <a:pt x="151" y="75"/>
                  </a:lnTo>
                  <a:lnTo>
                    <a:pt x="166" y="65"/>
                  </a:lnTo>
                  <a:lnTo>
                    <a:pt x="181" y="55"/>
                  </a:lnTo>
                  <a:lnTo>
                    <a:pt x="196" y="46"/>
                  </a:lnTo>
                  <a:lnTo>
                    <a:pt x="212" y="37"/>
                  </a:lnTo>
                  <a:lnTo>
                    <a:pt x="230" y="30"/>
                  </a:lnTo>
                  <a:lnTo>
                    <a:pt x="247" y="24"/>
                  </a:lnTo>
                  <a:lnTo>
                    <a:pt x="264" y="17"/>
                  </a:lnTo>
                  <a:lnTo>
                    <a:pt x="281" y="12"/>
                  </a:lnTo>
                  <a:lnTo>
                    <a:pt x="300" y="8"/>
                  </a:lnTo>
                  <a:lnTo>
                    <a:pt x="318" y="5"/>
                  </a:lnTo>
                  <a:lnTo>
                    <a:pt x="337" y="2"/>
                  </a:lnTo>
                  <a:lnTo>
                    <a:pt x="357" y="1"/>
                  </a:lnTo>
                  <a:lnTo>
                    <a:pt x="375" y="0"/>
                  </a:lnTo>
                  <a:lnTo>
                    <a:pt x="393" y="0"/>
                  </a:lnTo>
                  <a:lnTo>
                    <a:pt x="412" y="1"/>
                  </a:lnTo>
                  <a:lnTo>
                    <a:pt x="431" y="2"/>
                  </a:lnTo>
                  <a:lnTo>
                    <a:pt x="450" y="5"/>
                  </a:lnTo>
                  <a:lnTo>
                    <a:pt x="468" y="8"/>
                  </a:lnTo>
                  <a:lnTo>
                    <a:pt x="487" y="12"/>
                  </a:lnTo>
                  <a:lnTo>
                    <a:pt x="505" y="17"/>
                  </a:lnTo>
                  <a:lnTo>
                    <a:pt x="522" y="24"/>
                  </a:lnTo>
                  <a:lnTo>
                    <a:pt x="540" y="30"/>
                  </a:lnTo>
                  <a:lnTo>
                    <a:pt x="556" y="37"/>
                  </a:lnTo>
                  <a:lnTo>
                    <a:pt x="571" y="46"/>
                  </a:lnTo>
                  <a:lnTo>
                    <a:pt x="587" y="55"/>
                  </a:lnTo>
                  <a:lnTo>
                    <a:pt x="603" y="65"/>
                  </a:lnTo>
                  <a:lnTo>
                    <a:pt x="618" y="75"/>
                  </a:lnTo>
                  <a:lnTo>
                    <a:pt x="632" y="86"/>
                  </a:lnTo>
                  <a:lnTo>
                    <a:pt x="646" y="98"/>
                  </a:lnTo>
                  <a:lnTo>
                    <a:pt x="659" y="111"/>
                  </a:lnTo>
                  <a:lnTo>
                    <a:pt x="671" y="123"/>
                  </a:lnTo>
                  <a:lnTo>
                    <a:pt x="683" y="138"/>
                  </a:lnTo>
                  <a:lnTo>
                    <a:pt x="693" y="151"/>
                  </a:lnTo>
                  <a:lnTo>
                    <a:pt x="704" y="166"/>
                  </a:lnTo>
                  <a:lnTo>
                    <a:pt x="714" y="181"/>
                  </a:lnTo>
                  <a:lnTo>
                    <a:pt x="722" y="197"/>
                  </a:lnTo>
                  <a:lnTo>
                    <a:pt x="732" y="213"/>
                  </a:lnTo>
                  <a:lnTo>
                    <a:pt x="738" y="230"/>
                  </a:lnTo>
                  <a:lnTo>
                    <a:pt x="745" y="246"/>
                  </a:lnTo>
                  <a:lnTo>
                    <a:pt x="752" y="265"/>
                  </a:lnTo>
                  <a:lnTo>
                    <a:pt x="757" y="282"/>
                  </a:lnTo>
                  <a:lnTo>
                    <a:pt x="761" y="301"/>
                  </a:lnTo>
                  <a:lnTo>
                    <a:pt x="764" y="319"/>
                  </a:lnTo>
                  <a:lnTo>
                    <a:pt x="766" y="338"/>
                  </a:lnTo>
                  <a:lnTo>
                    <a:pt x="767" y="356"/>
                  </a:lnTo>
                  <a:lnTo>
                    <a:pt x="769" y="376"/>
                  </a:lnTo>
                  <a:lnTo>
                    <a:pt x="769" y="394"/>
                  </a:lnTo>
                  <a:lnTo>
                    <a:pt x="767" y="413"/>
                  </a:lnTo>
                  <a:lnTo>
                    <a:pt x="766" y="432"/>
                  </a:lnTo>
                  <a:lnTo>
                    <a:pt x="764" y="451"/>
                  </a:lnTo>
                  <a:lnTo>
                    <a:pt x="761" y="469"/>
                  </a:lnTo>
                  <a:lnTo>
                    <a:pt x="757" y="488"/>
                  </a:lnTo>
                  <a:lnTo>
                    <a:pt x="752" y="505"/>
                  </a:lnTo>
                  <a:lnTo>
                    <a:pt x="745" y="523"/>
                  </a:lnTo>
                  <a:lnTo>
                    <a:pt x="738" y="539"/>
                  </a:lnTo>
                  <a:lnTo>
                    <a:pt x="732" y="557"/>
                  </a:lnTo>
                  <a:lnTo>
                    <a:pt x="722" y="572"/>
                  </a:lnTo>
                  <a:lnTo>
                    <a:pt x="714" y="588"/>
                  </a:lnTo>
                  <a:lnTo>
                    <a:pt x="704" y="604"/>
                  </a:lnTo>
                  <a:lnTo>
                    <a:pt x="693" y="619"/>
                  </a:lnTo>
                  <a:lnTo>
                    <a:pt x="683" y="632"/>
                  </a:lnTo>
                  <a:lnTo>
                    <a:pt x="671" y="647"/>
                  </a:lnTo>
                  <a:lnTo>
                    <a:pt x="659" y="659"/>
                  </a:lnTo>
                  <a:lnTo>
                    <a:pt x="646" y="672"/>
                  </a:lnTo>
                  <a:lnTo>
                    <a:pt x="632" y="684"/>
                  </a:lnTo>
                  <a:lnTo>
                    <a:pt x="618" y="694"/>
                  </a:lnTo>
                  <a:lnTo>
                    <a:pt x="603" y="705"/>
                  </a:lnTo>
                  <a:lnTo>
                    <a:pt x="587" y="714"/>
                  </a:lnTo>
                  <a:lnTo>
                    <a:pt x="571" y="724"/>
                  </a:lnTo>
                  <a:lnTo>
                    <a:pt x="556" y="733"/>
                  </a:lnTo>
                  <a:lnTo>
                    <a:pt x="540" y="740"/>
                  </a:lnTo>
                  <a:lnTo>
                    <a:pt x="522" y="746"/>
                  </a:lnTo>
                  <a:lnTo>
                    <a:pt x="505" y="753"/>
                  </a:lnTo>
                  <a:lnTo>
                    <a:pt x="487" y="758"/>
                  </a:lnTo>
                  <a:lnTo>
                    <a:pt x="468" y="762"/>
                  </a:lnTo>
                  <a:lnTo>
                    <a:pt x="450" y="765"/>
                  </a:lnTo>
                  <a:lnTo>
                    <a:pt x="431" y="767"/>
                  </a:lnTo>
                  <a:lnTo>
                    <a:pt x="412" y="769"/>
                  </a:lnTo>
                  <a:lnTo>
                    <a:pt x="393" y="769"/>
                  </a:lnTo>
                  <a:lnTo>
                    <a:pt x="375" y="769"/>
                  </a:lnTo>
                  <a:lnTo>
                    <a:pt x="357" y="769"/>
                  </a:lnTo>
                  <a:lnTo>
                    <a:pt x="337" y="767"/>
                  </a:lnTo>
                  <a:lnTo>
                    <a:pt x="318" y="765"/>
                  </a:lnTo>
                  <a:lnTo>
                    <a:pt x="300" y="762"/>
                  </a:lnTo>
                  <a:lnTo>
                    <a:pt x="281" y="758"/>
                  </a:lnTo>
                  <a:lnTo>
                    <a:pt x="264" y="753"/>
                  </a:lnTo>
                  <a:lnTo>
                    <a:pt x="247" y="746"/>
                  </a:lnTo>
                  <a:lnTo>
                    <a:pt x="230" y="740"/>
                  </a:lnTo>
                  <a:lnTo>
                    <a:pt x="212" y="733"/>
                  </a:lnTo>
                  <a:lnTo>
                    <a:pt x="196" y="724"/>
                  </a:lnTo>
                  <a:lnTo>
                    <a:pt x="181" y="714"/>
                  </a:lnTo>
                  <a:lnTo>
                    <a:pt x="166" y="705"/>
                  </a:lnTo>
                  <a:lnTo>
                    <a:pt x="151" y="694"/>
                  </a:lnTo>
                  <a:lnTo>
                    <a:pt x="137" y="684"/>
                  </a:lnTo>
                  <a:lnTo>
                    <a:pt x="124" y="672"/>
                  </a:lnTo>
                  <a:lnTo>
                    <a:pt x="110" y="659"/>
                  </a:lnTo>
                  <a:lnTo>
                    <a:pt x="97" y="647"/>
                  </a:lnTo>
                  <a:lnTo>
                    <a:pt x="85" y="632"/>
                  </a:lnTo>
                  <a:lnTo>
                    <a:pt x="75" y="619"/>
                  </a:lnTo>
                  <a:lnTo>
                    <a:pt x="64" y="604"/>
                  </a:lnTo>
                  <a:lnTo>
                    <a:pt x="55" y="588"/>
                  </a:lnTo>
                  <a:lnTo>
                    <a:pt x="45" y="572"/>
                  </a:lnTo>
                  <a:lnTo>
                    <a:pt x="37" y="557"/>
                  </a:lnTo>
                  <a:lnTo>
                    <a:pt x="30" y="539"/>
                  </a:lnTo>
                  <a:lnTo>
                    <a:pt x="23" y="523"/>
                  </a:lnTo>
                  <a:lnTo>
                    <a:pt x="16" y="505"/>
                  </a:lnTo>
                  <a:lnTo>
                    <a:pt x="12" y="488"/>
                  </a:lnTo>
                  <a:lnTo>
                    <a:pt x="7" y="469"/>
                  </a:lnTo>
                  <a:lnTo>
                    <a:pt x="4" y="451"/>
                  </a:lnTo>
                  <a:lnTo>
                    <a:pt x="2" y="432"/>
                  </a:lnTo>
                  <a:lnTo>
                    <a:pt x="0" y="413"/>
                  </a:lnTo>
                  <a:lnTo>
                    <a:pt x="0" y="394"/>
                  </a:lnTo>
                  <a:close/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53258" name="Freeform 9"/>
            <p:cNvSpPr>
              <a:spLocks/>
            </p:cNvSpPr>
            <p:nvPr/>
          </p:nvSpPr>
          <p:spPr bwMode="auto">
            <a:xfrm>
              <a:off x="2808" y="461"/>
              <a:ext cx="66" cy="67"/>
            </a:xfrm>
            <a:custGeom>
              <a:avLst/>
              <a:gdLst>
                <a:gd name="T0" fmla="*/ 2 w 133"/>
                <a:gd name="T1" fmla="*/ 0 h 132"/>
                <a:gd name="T2" fmla="*/ 0 w 133"/>
                <a:gd name="T3" fmla="*/ 5 h 132"/>
                <a:gd name="T4" fmla="*/ 4 w 133"/>
                <a:gd name="T5" fmla="*/ 2 h 132"/>
                <a:gd name="T6" fmla="*/ 3 w 133"/>
                <a:gd name="T7" fmla="*/ 1 h 132"/>
                <a:gd name="T8" fmla="*/ 2 w 133"/>
                <a:gd name="T9" fmla="*/ 0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3"/>
                <a:gd name="T16" fmla="*/ 0 h 132"/>
                <a:gd name="T17" fmla="*/ 133 w 133"/>
                <a:gd name="T18" fmla="*/ 132 h 1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3" h="132">
                  <a:moveTo>
                    <a:pt x="80" y="0"/>
                  </a:moveTo>
                  <a:lnTo>
                    <a:pt x="0" y="132"/>
                  </a:lnTo>
                  <a:lnTo>
                    <a:pt x="133" y="53"/>
                  </a:lnTo>
                  <a:lnTo>
                    <a:pt x="106" y="26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00"/>
            </a:solidFill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53259" name="Freeform 10"/>
            <p:cNvSpPr>
              <a:spLocks/>
            </p:cNvSpPr>
            <p:nvPr/>
          </p:nvSpPr>
          <p:spPr bwMode="auto">
            <a:xfrm>
              <a:off x="2517" y="183"/>
              <a:ext cx="384" cy="384"/>
            </a:xfrm>
            <a:custGeom>
              <a:avLst/>
              <a:gdLst>
                <a:gd name="T0" fmla="*/ 0 w 769"/>
                <a:gd name="T1" fmla="*/ 11 h 769"/>
                <a:gd name="T2" fmla="*/ 0 w 769"/>
                <a:gd name="T3" fmla="*/ 9 h 769"/>
                <a:gd name="T4" fmla="*/ 0 w 769"/>
                <a:gd name="T5" fmla="*/ 7 h 769"/>
                <a:gd name="T6" fmla="*/ 1 w 769"/>
                <a:gd name="T7" fmla="*/ 6 h 769"/>
                <a:gd name="T8" fmla="*/ 2 w 769"/>
                <a:gd name="T9" fmla="*/ 4 h 769"/>
                <a:gd name="T10" fmla="*/ 3 w 769"/>
                <a:gd name="T11" fmla="*/ 3 h 769"/>
                <a:gd name="T12" fmla="*/ 4 w 769"/>
                <a:gd name="T13" fmla="*/ 2 h 769"/>
                <a:gd name="T14" fmla="*/ 6 w 769"/>
                <a:gd name="T15" fmla="*/ 1 h 769"/>
                <a:gd name="T16" fmla="*/ 7 w 769"/>
                <a:gd name="T17" fmla="*/ 0 h 769"/>
                <a:gd name="T18" fmla="*/ 9 w 769"/>
                <a:gd name="T19" fmla="*/ 0 h 769"/>
                <a:gd name="T20" fmla="*/ 11 w 769"/>
                <a:gd name="T21" fmla="*/ 0 h 769"/>
                <a:gd name="T22" fmla="*/ 12 w 769"/>
                <a:gd name="T23" fmla="*/ 0 h 769"/>
                <a:gd name="T24" fmla="*/ 14 w 769"/>
                <a:gd name="T25" fmla="*/ 0 h 769"/>
                <a:gd name="T26" fmla="*/ 15 w 769"/>
                <a:gd name="T27" fmla="*/ 0 h 769"/>
                <a:gd name="T28" fmla="*/ 17 w 769"/>
                <a:gd name="T29" fmla="*/ 1 h 769"/>
                <a:gd name="T30" fmla="*/ 18 w 769"/>
                <a:gd name="T31" fmla="*/ 2 h 769"/>
                <a:gd name="T32" fmla="*/ 20 w 769"/>
                <a:gd name="T33" fmla="*/ 3 h 769"/>
                <a:gd name="T34" fmla="*/ 21 w 769"/>
                <a:gd name="T35" fmla="*/ 4 h 769"/>
                <a:gd name="T36" fmla="*/ 22 w 769"/>
                <a:gd name="T37" fmla="*/ 5 h 769"/>
                <a:gd name="T38" fmla="*/ 23 w 769"/>
                <a:gd name="T39" fmla="*/ 7 h 769"/>
                <a:gd name="T40" fmla="*/ 23 w 769"/>
                <a:gd name="T41" fmla="*/ 8 h 769"/>
                <a:gd name="T42" fmla="*/ 23 w 769"/>
                <a:gd name="T43" fmla="*/ 10 h 769"/>
                <a:gd name="T44" fmla="*/ 24 w 769"/>
                <a:gd name="T45" fmla="*/ 11 h 769"/>
                <a:gd name="T46" fmla="*/ 23 w 769"/>
                <a:gd name="T47" fmla="*/ 13 h 769"/>
                <a:gd name="T48" fmla="*/ 23 w 769"/>
                <a:gd name="T49" fmla="*/ 15 h 769"/>
                <a:gd name="T50" fmla="*/ 23 w 769"/>
                <a:gd name="T51" fmla="*/ 16 h 769"/>
                <a:gd name="T52" fmla="*/ 22 w 769"/>
                <a:gd name="T53" fmla="*/ 18 h 769"/>
                <a:gd name="T54" fmla="*/ 21 w 769"/>
                <a:gd name="T55" fmla="*/ 19 h 769"/>
                <a:gd name="T56" fmla="*/ 20 w 769"/>
                <a:gd name="T57" fmla="*/ 21 h 769"/>
                <a:gd name="T58" fmla="*/ 18 w 769"/>
                <a:gd name="T59" fmla="*/ 22 h 769"/>
                <a:gd name="T60" fmla="*/ 17 w 769"/>
                <a:gd name="T61" fmla="*/ 22 h 769"/>
                <a:gd name="T62" fmla="*/ 15 w 769"/>
                <a:gd name="T63" fmla="*/ 23 h 769"/>
                <a:gd name="T64" fmla="*/ 14 w 769"/>
                <a:gd name="T65" fmla="*/ 23 h 769"/>
                <a:gd name="T66" fmla="*/ 12 w 769"/>
                <a:gd name="T67" fmla="*/ 24 h 769"/>
                <a:gd name="T68" fmla="*/ 12 w 769"/>
                <a:gd name="T69" fmla="*/ 24 h 769"/>
                <a:gd name="T70" fmla="*/ 12 w 769"/>
                <a:gd name="T71" fmla="*/ 24 h 769"/>
                <a:gd name="T72" fmla="*/ 12 w 769"/>
                <a:gd name="T73" fmla="*/ 24 h 769"/>
                <a:gd name="T74" fmla="*/ 12 w 769"/>
                <a:gd name="T75" fmla="*/ 24 h 769"/>
                <a:gd name="T76" fmla="*/ 12 w 769"/>
                <a:gd name="T77" fmla="*/ 24 h 769"/>
                <a:gd name="T78" fmla="*/ 12 w 769"/>
                <a:gd name="T79" fmla="*/ 24 h 769"/>
                <a:gd name="T80" fmla="*/ 12 w 769"/>
                <a:gd name="T81" fmla="*/ 24 h 769"/>
                <a:gd name="T82" fmla="*/ 12 w 769"/>
                <a:gd name="T83" fmla="*/ 24 h 769"/>
                <a:gd name="T84" fmla="*/ 12 w 769"/>
                <a:gd name="T85" fmla="*/ 24 h 769"/>
                <a:gd name="T86" fmla="*/ 12 w 769"/>
                <a:gd name="T87" fmla="*/ 24 h 769"/>
                <a:gd name="T88" fmla="*/ 12 w 769"/>
                <a:gd name="T89" fmla="*/ 24 h 769"/>
                <a:gd name="T90" fmla="*/ 11 w 769"/>
                <a:gd name="T91" fmla="*/ 24 h 769"/>
                <a:gd name="T92" fmla="*/ 9 w 769"/>
                <a:gd name="T93" fmla="*/ 23 h 769"/>
                <a:gd name="T94" fmla="*/ 7 w 769"/>
                <a:gd name="T95" fmla="*/ 23 h 769"/>
                <a:gd name="T96" fmla="*/ 6 w 769"/>
                <a:gd name="T97" fmla="*/ 22 h 769"/>
                <a:gd name="T98" fmla="*/ 4 w 769"/>
                <a:gd name="T99" fmla="*/ 21 h 769"/>
                <a:gd name="T100" fmla="*/ 3 w 769"/>
                <a:gd name="T101" fmla="*/ 20 h 769"/>
                <a:gd name="T102" fmla="*/ 2 w 769"/>
                <a:gd name="T103" fmla="*/ 19 h 769"/>
                <a:gd name="T104" fmla="*/ 1 w 769"/>
                <a:gd name="T105" fmla="*/ 17 h 769"/>
                <a:gd name="T106" fmla="*/ 0 w 769"/>
                <a:gd name="T107" fmla="*/ 16 h 769"/>
                <a:gd name="T108" fmla="*/ 0 w 769"/>
                <a:gd name="T109" fmla="*/ 14 h 769"/>
                <a:gd name="T110" fmla="*/ 0 w 769"/>
                <a:gd name="T111" fmla="*/ 12 h 76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69"/>
                <a:gd name="T169" fmla="*/ 0 h 769"/>
                <a:gd name="T170" fmla="*/ 769 w 769"/>
                <a:gd name="T171" fmla="*/ 769 h 76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69" h="769">
                  <a:moveTo>
                    <a:pt x="0" y="394"/>
                  </a:moveTo>
                  <a:lnTo>
                    <a:pt x="0" y="376"/>
                  </a:lnTo>
                  <a:lnTo>
                    <a:pt x="0" y="357"/>
                  </a:lnTo>
                  <a:lnTo>
                    <a:pt x="2" y="338"/>
                  </a:lnTo>
                  <a:lnTo>
                    <a:pt x="4" y="319"/>
                  </a:lnTo>
                  <a:lnTo>
                    <a:pt x="7" y="301"/>
                  </a:lnTo>
                  <a:lnTo>
                    <a:pt x="12" y="282"/>
                  </a:lnTo>
                  <a:lnTo>
                    <a:pt x="16" y="265"/>
                  </a:lnTo>
                  <a:lnTo>
                    <a:pt x="23" y="246"/>
                  </a:lnTo>
                  <a:lnTo>
                    <a:pt x="30" y="231"/>
                  </a:lnTo>
                  <a:lnTo>
                    <a:pt x="37" y="213"/>
                  </a:lnTo>
                  <a:lnTo>
                    <a:pt x="45" y="197"/>
                  </a:lnTo>
                  <a:lnTo>
                    <a:pt x="55" y="182"/>
                  </a:lnTo>
                  <a:lnTo>
                    <a:pt x="64" y="166"/>
                  </a:lnTo>
                  <a:lnTo>
                    <a:pt x="75" y="151"/>
                  </a:lnTo>
                  <a:lnTo>
                    <a:pt x="85" y="138"/>
                  </a:lnTo>
                  <a:lnTo>
                    <a:pt x="97" y="123"/>
                  </a:lnTo>
                  <a:lnTo>
                    <a:pt x="110" y="111"/>
                  </a:lnTo>
                  <a:lnTo>
                    <a:pt x="124" y="98"/>
                  </a:lnTo>
                  <a:lnTo>
                    <a:pt x="137" y="86"/>
                  </a:lnTo>
                  <a:lnTo>
                    <a:pt x="151" y="75"/>
                  </a:lnTo>
                  <a:lnTo>
                    <a:pt x="166" y="65"/>
                  </a:lnTo>
                  <a:lnTo>
                    <a:pt x="181" y="56"/>
                  </a:lnTo>
                  <a:lnTo>
                    <a:pt x="196" y="46"/>
                  </a:lnTo>
                  <a:lnTo>
                    <a:pt x="212" y="37"/>
                  </a:lnTo>
                  <a:lnTo>
                    <a:pt x="230" y="30"/>
                  </a:lnTo>
                  <a:lnTo>
                    <a:pt x="247" y="24"/>
                  </a:lnTo>
                  <a:lnTo>
                    <a:pt x="264" y="17"/>
                  </a:lnTo>
                  <a:lnTo>
                    <a:pt x="281" y="12"/>
                  </a:lnTo>
                  <a:lnTo>
                    <a:pt x="300" y="8"/>
                  </a:lnTo>
                  <a:lnTo>
                    <a:pt x="318" y="5"/>
                  </a:lnTo>
                  <a:lnTo>
                    <a:pt x="337" y="3"/>
                  </a:lnTo>
                  <a:lnTo>
                    <a:pt x="357" y="1"/>
                  </a:lnTo>
                  <a:lnTo>
                    <a:pt x="375" y="0"/>
                  </a:lnTo>
                  <a:lnTo>
                    <a:pt x="393" y="0"/>
                  </a:lnTo>
                  <a:lnTo>
                    <a:pt x="412" y="1"/>
                  </a:lnTo>
                  <a:lnTo>
                    <a:pt x="431" y="3"/>
                  </a:lnTo>
                  <a:lnTo>
                    <a:pt x="450" y="5"/>
                  </a:lnTo>
                  <a:lnTo>
                    <a:pt x="468" y="8"/>
                  </a:lnTo>
                  <a:lnTo>
                    <a:pt x="487" y="12"/>
                  </a:lnTo>
                  <a:lnTo>
                    <a:pt x="505" y="17"/>
                  </a:lnTo>
                  <a:lnTo>
                    <a:pt x="522" y="24"/>
                  </a:lnTo>
                  <a:lnTo>
                    <a:pt x="540" y="30"/>
                  </a:lnTo>
                  <a:lnTo>
                    <a:pt x="556" y="37"/>
                  </a:lnTo>
                  <a:lnTo>
                    <a:pt x="571" y="46"/>
                  </a:lnTo>
                  <a:lnTo>
                    <a:pt x="587" y="56"/>
                  </a:lnTo>
                  <a:lnTo>
                    <a:pt x="603" y="65"/>
                  </a:lnTo>
                  <a:lnTo>
                    <a:pt x="618" y="75"/>
                  </a:lnTo>
                  <a:lnTo>
                    <a:pt x="632" y="86"/>
                  </a:lnTo>
                  <a:lnTo>
                    <a:pt x="646" y="98"/>
                  </a:lnTo>
                  <a:lnTo>
                    <a:pt x="659" y="111"/>
                  </a:lnTo>
                  <a:lnTo>
                    <a:pt x="671" y="123"/>
                  </a:lnTo>
                  <a:lnTo>
                    <a:pt x="683" y="138"/>
                  </a:lnTo>
                  <a:lnTo>
                    <a:pt x="693" y="151"/>
                  </a:lnTo>
                  <a:lnTo>
                    <a:pt x="704" y="166"/>
                  </a:lnTo>
                  <a:lnTo>
                    <a:pt x="714" y="182"/>
                  </a:lnTo>
                  <a:lnTo>
                    <a:pt x="722" y="197"/>
                  </a:lnTo>
                  <a:lnTo>
                    <a:pt x="732" y="213"/>
                  </a:lnTo>
                  <a:lnTo>
                    <a:pt x="738" y="231"/>
                  </a:lnTo>
                  <a:lnTo>
                    <a:pt x="745" y="246"/>
                  </a:lnTo>
                  <a:lnTo>
                    <a:pt x="752" y="265"/>
                  </a:lnTo>
                  <a:lnTo>
                    <a:pt x="757" y="282"/>
                  </a:lnTo>
                  <a:lnTo>
                    <a:pt x="761" y="301"/>
                  </a:lnTo>
                  <a:lnTo>
                    <a:pt x="764" y="319"/>
                  </a:lnTo>
                  <a:lnTo>
                    <a:pt x="766" y="338"/>
                  </a:lnTo>
                  <a:lnTo>
                    <a:pt x="767" y="357"/>
                  </a:lnTo>
                  <a:lnTo>
                    <a:pt x="769" y="376"/>
                  </a:lnTo>
                  <a:lnTo>
                    <a:pt x="769" y="394"/>
                  </a:lnTo>
                  <a:lnTo>
                    <a:pt x="767" y="414"/>
                  </a:lnTo>
                  <a:lnTo>
                    <a:pt x="766" y="432"/>
                  </a:lnTo>
                  <a:lnTo>
                    <a:pt x="764" y="451"/>
                  </a:lnTo>
                  <a:lnTo>
                    <a:pt x="761" y="469"/>
                  </a:lnTo>
                  <a:lnTo>
                    <a:pt x="757" y="488"/>
                  </a:lnTo>
                  <a:lnTo>
                    <a:pt x="752" y="505"/>
                  </a:lnTo>
                  <a:lnTo>
                    <a:pt x="745" y="524"/>
                  </a:lnTo>
                  <a:lnTo>
                    <a:pt x="738" y="539"/>
                  </a:lnTo>
                  <a:lnTo>
                    <a:pt x="732" y="557"/>
                  </a:lnTo>
                  <a:lnTo>
                    <a:pt x="722" y="573"/>
                  </a:lnTo>
                  <a:lnTo>
                    <a:pt x="714" y="589"/>
                  </a:lnTo>
                  <a:lnTo>
                    <a:pt x="704" y="604"/>
                  </a:lnTo>
                  <a:lnTo>
                    <a:pt x="693" y="619"/>
                  </a:lnTo>
                  <a:lnTo>
                    <a:pt x="683" y="632"/>
                  </a:lnTo>
                  <a:lnTo>
                    <a:pt x="671" y="647"/>
                  </a:lnTo>
                  <a:lnTo>
                    <a:pt x="659" y="659"/>
                  </a:lnTo>
                  <a:lnTo>
                    <a:pt x="646" y="672"/>
                  </a:lnTo>
                  <a:lnTo>
                    <a:pt x="632" y="684"/>
                  </a:lnTo>
                  <a:lnTo>
                    <a:pt x="618" y="695"/>
                  </a:lnTo>
                  <a:lnTo>
                    <a:pt x="603" y="705"/>
                  </a:lnTo>
                  <a:lnTo>
                    <a:pt x="587" y="714"/>
                  </a:lnTo>
                  <a:lnTo>
                    <a:pt x="571" y="724"/>
                  </a:lnTo>
                  <a:lnTo>
                    <a:pt x="556" y="733"/>
                  </a:lnTo>
                  <a:lnTo>
                    <a:pt x="540" y="740"/>
                  </a:lnTo>
                  <a:lnTo>
                    <a:pt x="522" y="746"/>
                  </a:lnTo>
                  <a:lnTo>
                    <a:pt x="505" y="753"/>
                  </a:lnTo>
                  <a:lnTo>
                    <a:pt x="487" y="758"/>
                  </a:lnTo>
                  <a:lnTo>
                    <a:pt x="468" y="762"/>
                  </a:lnTo>
                  <a:lnTo>
                    <a:pt x="450" y="765"/>
                  </a:lnTo>
                  <a:lnTo>
                    <a:pt x="431" y="767"/>
                  </a:lnTo>
                  <a:lnTo>
                    <a:pt x="412" y="769"/>
                  </a:lnTo>
                  <a:lnTo>
                    <a:pt x="393" y="769"/>
                  </a:lnTo>
                  <a:lnTo>
                    <a:pt x="375" y="769"/>
                  </a:lnTo>
                  <a:lnTo>
                    <a:pt x="357" y="769"/>
                  </a:lnTo>
                  <a:lnTo>
                    <a:pt x="337" y="767"/>
                  </a:lnTo>
                  <a:lnTo>
                    <a:pt x="318" y="765"/>
                  </a:lnTo>
                  <a:lnTo>
                    <a:pt x="300" y="762"/>
                  </a:lnTo>
                  <a:lnTo>
                    <a:pt x="281" y="758"/>
                  </a:lnTo>
                  <a:lnTo>
                    <a:pt x="264" y="753"/>
                  </a:lnTo>
                  <a:lnTo>
                    <a:pt x="247" y="746"/>
                  </a:lnTo>
                  <a:lnTo>
                    <a:pt x="230" y="740"/>
                  </a:lnTo>
                  <a:lnTo>
                    <a:pt x="212" y="733"/>
                  </a:lnTo>
                  <a:lnTo>
                    <a:pt x="196" y="724"/>
                  </a:lnTo>
                  <a:lnTo>
                    <a:pt x="181" y="714"/>
                  </a:lnTo>
                  <a:lnTo>
                    <a:pt x="166" y="705"/>
                  </a:lnTo>
                  <a:lnTo>
                    <a:pt x="151" y="695"/>
                  </a:lnTo>
                  <a:lnTo>
                    <a:pt x="137" y="684"/>
                  </a:lnTo>
                  <a:lnTo>
                    <a:pt x="124" y="672"/>
                  </a:lnTo>
                  <a:lnTo>
                    <a:pt x="110" y="659"/>
                  </a:lnTo>
                  <a:lnTo>
                    <a:pt x="97" y="647"/>
                  </a:lnTo>
                  <a:lnTo>
                    <a:pt x="85" y="632"/>
                  </a:lnTo>
                  <a:lnTo>
                    <a:pt x="75" y="619"/>
                  </a:lnTo>
                  <a:lnTo>
                    <a:pt x="64" y="604"/>
                  </a:lnTo>
                  <a:lnTo>
                    <a:pt x="55" y="589"/>
                  </a:lnTo>
                  <a:lnTo>
                    <a:pt x="45" y="573"/>
                  </a:lnTo>
                  <a:lnTo>
                    <a:pt x="37" y="557"/>
                  </a:lnTo>
                  <a:lnTo>
                    <a:pt x="30" y="539"/>
                  </a:lnTo>
                  <a:lnTo>
                    <a:pt x="23" y="524"/>
                  </a:lnTo>
                  <a:lnTo>
                    <a:pt x="16" y="505"/>
                  </a:lnTo>
                  <a:lnTo>
                    <a:pt x="12" y="488"/>
                  </a:lnTo>
                  <a:lnTo>
                    <a:pt x="7" y="469"/>
                  </a:lnTo>
                  <a:lnTo>
                    <a:pt x="4" y="451"/>
                  </a:lnTo>
                  <a:lnTo>
                    <a:pt x="2" y="432"/>
                  </a:lnTo>
                  <a:lnTo>
                    <a:pt x="0" y="414"/>
                  </a:lnTo>
                  <a:lnTo>
                    <a:pt x="0" y="394"/>
                  </a:lnTo>
                  <a:close/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53260" name="Freeform 11"/>
            <p:cNvSpPr>
              <a:spLocks/>
            </p:cNvSpPr>
            <p:nvPr/>
          </p:nvSpPr>
          <p:spPr bwMode="auto">
            <a:xfrm>
              <a:off x="2487" y="526"/>
              <a:ext cx="437" cy="377"/>
            </a:xfrm>
            <a:custGeom>
              <a:avLst/>
              <a:gdLst>
                <a:gd name="T0" fmla="*/ 13 w 874"/>
                <a:gd name="T1" fmla="*/ 1 h 753"/>
                <a:gd name="T2" fmla="*/ 11 w 874"/>
                <a:gd name="T3" fmla="*/ 1 h 753"/>
                <a:gd name="T4" fmla="*/ 9 w 874"/>
                <a:gd name="T5" fmla="*/ 1 h 753"/>
                <a:gd name="T6" fmla="*/ 7 w 874"/>
                <a:gd name="T7" fmla="*/ 2 h 753"/>
                <a:gd name="T8" fmla="*/ 5 w 874"/>
                <a:gd name="T9" fmla="*/ 3 h 753"/>
                <a:gd name="T10" fmla="*/ 4 w 874"/>
                <a:gd name="T11" fmla="*/ 4 h 753"/>
                <a:gd name="T12" fmla="*/ 3 w 874"/>
                <a:gd name="T13" fmla="*/ 6 h 753"/>
                <a:gd name="T14" fmla="*/ 2 w 874"/>
                <a:gd name="T15" fmla="*/ 7 h 753"/>
                <a:gd name="T16" fmla="*/ 1 w 874"/>
                <a:gd name="T17" fmla="*/ 9 h 753"/>
                <a:gd name="T18" fmla="*/ 1 w 874"/>
                <a:gd name="T19" fmla="*/ 10 h 753"/>
                <a:gd name="T20" fmla="*/ 0 w 874"/>
                <a:gd name="T21" fmla="*/ 12 h 753"/>
                <a:gd name="T22" fmla="*/ 1 w 874"/>
                <a:gd name="T23" fmla="*/ 13 h 753"/>
                <a:gd name="T24" fmla="*/ 1 w 874"/>
                <a:gd name="T25" fmla="*/ 15 h 753"/>
                <a:gd name="T26" fmla="*/ 2 w 874"/>
                <a:gd name="T27" fmla="*/ 17 h 753"/>
                <a:gd name="T28" fmla="*/ 2 w 874"/>
                <a:gd name="T29" fmla="*/ 18 h 753"/>
                <a:gd name="T30" fmla="*/ 4 w 874"/>
                <a:gd name="T31" fmla="*/ 20 h 753"/>
                <a:gd name="T32" fmla="*/ 5 w 874"/>
                <a:gd name="T33" fmla="*/ 21 h 753"/>
                <a:gd name="T34" fmla="*/ 6 w 874"/>
                <a:gd name="T35" fmla="*/ 22 h 753"/>
                <a:gd name="T36" fmla="*/ 8 w 874"/>
                <a:gd name="T37" fmla="*/ 23 h 753"/>
                <a:gd name="T38" fmla="*/ 10 w 874"/>
                <a:gd name="T39" fmla="*/ 24 h 753"/>
                <a:gd name="T40" fmla="*/ 12 w 874"/>
                <a:gd name="T41" fmla="*/ 24 h 753"/>
                <a:gd name="T42" fmla="*/ 14 w 874"/>
                <a:gd name="T43" fmla="*/ 24 h 753"/>
                <a:gd name="T44" fmla="*/ 16 w 874"/>
                <a:gd name="T45" fmla="*/ 24 h 753"/>
                <a:gd name="T46" fmla="*/ 18 w 874"/>
                <a:gd name="T47" fmla="*/ 24 h 753"/>
                <a:gd name="T48" fmla="*/ 19 w 874"/>
                <a:gd name="T49" fmla="*/ 23 h 753"/>
                <a:gd name="T50" fmla="*/ 21 w 874"/>
                <a:gd name="T51" fmla="*/ 22 h 753"/>
                <a:gd name="T52" fmla="*/ 23 w 874"/>
                <a:gd name="T53" fmla="*/ 21 h 753"/>
                <a:gd name="T54" fmla="*/ 24 w 874"/>
                <a:gd name="T55" fmla="*/ 20 h 753"/>
                <a:gd name="T56" fmla="*/ 25 w 874"/>
                <a:gd name="T57" fmla="*/ 19 h 753"/>
                <a:gd name="T58" fmla="*/ 26 w 874"/>
                <a:gd name="T59" fmla="*/ 17 h 753"/>
                <a:gd name="T60" fmla="*/ 27 w 874"/>
                <a:gd name="T61" fmla="*/ 16 h 753"/>
                <a:gd name="T62" fmla="*/ 28 w 874"/>
                <a:gd name="T63" fmla="*/ 14 h 753"/>
                <a:gd name="T64" fmla="*/ 28 w 874"/>
                <a:gd name="T65" fmla="*/ 12 h 753"/>
                <a:gd name="T66" fmla="*/ 28 w 874"/>
                <a:gd name="T67" fmla="*/ 11 h 753"/>
                <a:gd name="T68" fmla="*/ 27 w 874"/>
                <a:gd name="T69" fmla="*/ 9 h 753"/>
                <a:gd name="T70" fmla="*/ 27 w 874"/>
                <a:gd name="T71" fmla="*/ 8 h 753"/>
                <a:gd name="T72" fmla="*/ 26 w 874"/>
                <a:gd name="T73" fmla="*/ 6 h 753"/>
                <a:gd name="T74" fmla="*/ 25 w 874"/>
                <a:gd name="T75" fmla="*/ 5 h 753"/>
                <a:gd name="T76" fmla="*/ 23 w 874"/>
                <a:gd name="T77" fmla="*/ 4 h 753"/>
                <a:gd name="T78" fmla="*/ 22 w 874"/>
                <a:gd name="T79" fmla="*/ 3 h 753"/>
                <a:gd name="T80" fmla="*/ 20 w 874"/>
                <a:gd name="T81" fmla="*/ 2 h 753"/>
                <a:gd name="T82" fmla="*/ 18 w 874"/>
                <a:gd name="T83" fmla="*/ 1 h 753"/>
                <a:gd name="T84" fmla="*/ 16 w 874"/>
                <a:gd name="T85" fmla="*/ 1 h 753"/>
                <a:gd name="T86" fmla="*/ 14 w 874"/>
                <a:gd name="T87" fmla="*/ 0 h 75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74"/>
                <a:gd name="T133" fmla="*/ 0 h 753"/>
                <a:gd name="T134" fmla="*/ 874 w 874"/>
                <a:gd name="T135" fmla="*/ 753 h 75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74" h="753">
                  <a:moveTo>
                    <a:pt x="437" y="0"/>
                  </a:moveTo>
                  <a:lnTo>
                    <a:pt x="414" y="1"/>
                  </a:lnTo>
                  <a:lnTo>
                    <a:pt x="392" y="2"/>
                  </a:lnTo>
                  <a:lnTo>
                    <a:pt x="371" y="5"/>
                  </a:lnTo>
                  <a:lnTo>
                    <a:pt x="348" y="8"/>
                  </a:lnTo>
                  <a:lnTo>
                    <a:pt x="327" y="12"/>
                  </a:lnTo>
                  <a:lnTo>
                    <a:pt x="307" y="17"/>
                  </a:lnTo>
                  <a:lnTo>
                    <a:pt x="286" y="23"/>
                  </a:lnTo>
                  <a:lnTo>
                    <a:pt x="266" y="30"/>
                  </a:lnTo>
                  <a:lnTo>
                    <a:pt x="248" y="38"/>
                  </a:lnTo>
                  <a:lnTo>
                    <a:pt x="228" y="46"/>
                  </a:lnTo>
                  <a:lnTo>
                    <a:pt x="210" y="55"/>
                  </a:lnTo>
                  <a:lnTo>
                    <a:pt x="192" y="65"/>
                  </a:lnTo>
                  <a:lnTo>
                    <a:pt x="175" y="75"/>
                  </a:lnTo>
                  <a:lnTo>
                    <a:pt x="159" y="86"/>
                  </a:lnTo>
                  <a:lnTo>
                    <a:pt x="143" y="98"/>
                  </a:lnTo>
                  <a:lnTo>
                    <a:pt x="127" y="111"/>
                  </a:lnTo>
                  <a:lnTo>
                    <a:pt x="112" y="124"/>
                  </a:lnTo>
                  <a:lnTo>
                    <a:pt x="99" y="137"/>
                  </a:lnTo>
                  <a:lnTo>
                    <a:pt x="86" y="152"/>
                  </a:lnTo>
                  <a:lnTo>
                    <a:pt x="74" y="167"/>
                  </a:lnTo>
                  <a:lnTo>
                    <a:pt x="62" y="181"/>
                  </a:lnTo>
                  <a:lnTo>
                    <a:pt x="51" y="197"/>
                  </a:lnTo>
                  <a:lnTo>
                    <a:pt x="42" y="213"/>
                  </a:lnTo>
                  <a:lnTo>
                    <a:pt x="34" y="230"/>
                  </a:lnTo>
                  <a:lnTo>
                    <a:pt x="26" y="248"/>
                  </a:lnTo>
                  <a:lnTo>
                    <a:pt x="18" y="265"/>
                  </a:lnTo>
                  <a:lnTo>
                    <a:pt x="13" y="283"/>
                  </a:lnTo>
                  <a:lnTo>
                    <a:pt x="8" y="301"/>
                  </a:lnTo>
                  <a:lnTo>
                    <a:pt x="4" y="319"/>
                  </a:lnTo>
                  <a:lnTo>
                    <a:pt x="1" y="338"/>
                  </a:lnTo>
                  <a:lnTo>
                    <a:pt x="0" y="358"/>
                  </a:lnTo>
                  <a:lnTo>
                    <a:pt x="0" y="376"/>
                  </a:lnTo>
                  <a:lnTo>
                    <a:pt x="0" y="396"/>
                  </a:lnTo>
                  <a:lnTo>
                    <a:pt x="1" y="416"/>
                  </a:lnTo>
                  <a:lnTo>
                    <a:pt x="4" y="434"/>
                  </a:lnTo>
                  <a:lnTo>
                    <a:pt x="8" y="453"/>
                  </a:lnTo>
                  <a:lnTo>
                    <a:pt x="13" y="470"/>
                  </a:lnTo>
                  <a:lnTo>
                    <a:pt x="18" y="489"/>
                  </a:lnTo>
                  <a:lnTo>
                    <a:pt x="26" y="506"/>
                  </a:lnTo>
                  <a:lnTo>
                    <a:pt x="34" y="523"/>
                  </a:lnTo>
                  <a:lnTo>
                    <a:pt x="42" y="540"/>
                  </a:lnTo>
                  <a:lnTo>
                    <a:pt x="51" y="556"/>
                  </a:lnTo>
                  <a:lnTo>
                    <a:pt x="62" y="572"/>
                  </a:lnTo>
                  <a:lnTo>
                    <a:pt x="74" y="587"/>
                  </a:lnTo>
                  <a:lnTo>
                    <a:pt x="86" y="601"/>
                  </a:lnTo>
                  <a:lnTo>
                    <a:pt x="99" y="616"/>
                  </a:lnTo>
                  <a:lnTo>
                    <a:pt x="112" y="629"/>
                  </a:lnTo>
                  <a:lnTo>
                    <a:pt x="127" y="643"/>
                  </a:lnTo>
                  <a:lnTo>
                    <a:pt x="143" y="656"/>
                  </a:lnTo>
                  <a:lnTo>
                    <a:pt x="159" y="668"/>
                  </a:lnTo>
                  <a:lnTo>
                    <a:pt x="175" y="678"/>
                  </a:lnTo>
                  <a:lnTo>
                    <a:pt x="192" y="689"/>
                  </a:lnTo>
                  <a:lnTo>
                    <a:pt x="210" y="698"/>
                  </a:lnTo>
                  <a:lnTo>
                    <a:pt x="228" y="708"/>
                  </a:lnTo>
                  <a:lnTo>
                    <a:pt x="248" y="715"/>
                  </a:lnTo>
                  <a:lnTo>
                    <a:pt x="266" y="723"/>
                  </a:lnTo>
                  <a:lnTo>
                    <a:pt x="286" y="730"/>
                  </a:lnTo>
                  <a:lnTo>
                    <a:pt x="307" y="737"/>
                  </a:lnTo>
                  <a:lnTo>
                    <a:pt x="327" y="742"/>
                  </a:lnTo>
                  <a:lnTo>
                    <a:pt x="348" y="746"/>
                  </a:lnTo>
                  <a:lnTo>
                    <a:pt x="371" y="749"/>
                  </a:lnTo>
                  <a:lnTo>
                    <a:pt x="392" y="751"/>
                  </a:lnTo>
                  <a:lnTo>
                    <a:pt x="414" y="753"/>
                  </a:lnTo>
                  <a:lnTo>
                    <a:pt x="437" y="753"/>
                  </a:lnTo>
                  <a:lnTo>
                    <a:pt x="460" y="753"/>
                  </a:lnTo>
                  <a:lnTo>
                    <a:pt x="482" y="751"/>
                  </a:lnTo>
                  <a:lnTo>
                    <a:pt x="503" y="749"/>
                  </a:lnTo>
                  <a:lnTo>
                    <a:pt x="524" y="746"/>
                  </a:lnTo>
                  <a:lnTo>
                    <a:pt x="546" y="742"/>
                  </a:lnTo>
                  <a:lnTo>
                    <a:pt x="567" y="737"/>
                  </a:lnTo>
                  <a:lnTo>
                    <a:pt x="587" y="730"/>
                  </a:lnTo>
                  <a:lnTo>
                    <a:pt x="607" y="723"/>
                  </a:lnTo>
                  <a:lnTo>
                    <a:pt x="626" y="715"/>
                  </a:lnTo>
                  <a:lnTo>
                    <a:pt x="645" y="708"/>
                  </a:lnTo>
                  <a:lnTo>
                    <a:pt x="664" y="698"/>
                  </a:lnTo>
                  <a:lnTo>
                    <a:pt x="681" y="689"/>
                  </a:lnTo>
                  <a:lnTo>
                    <a:pt x="698" y="678"/>
                  </a:lnTo>
                  <a:lnTo>
                    <a:pt x="715" y="668"/>
                  </a:lnTo>
                  <a:lnTo>
                    <a:pt x="731" y="656"/>
                  </a:lnTo>
                  <a:lnTo>
                    <a:pt x="746" y="643"/>
                  </a:lnTo>
                  <a:lnTo>
                    <a:pt x="760" y="629"/>
                  </a:lnTo>
                  <a:lnTo>
                    <a:pt x="775" y="616"/>
                  </a:lnTo>
                  <a:lnTo>
                    <a:pt x="787" y="601"/>
                  </a:lnTo>
                  <a:lnTo>
                    <a:pt x="800" y="587"/>
                  </a:lnTo>
                  <a:lnTo>
                    <a:pt x="811" y="572"/>
                  </a:lnTo>
                  <a:lnTo>
                    <a:pt x="821" y="556"/>
                  </a:lnTo>
                  <a:lnTo>
                    <a:pt x="830" y="540"/>
                  </a:lnTo>
                  <a:lnTo>
                    <a:pt x="840" y="523"/>
                  </a:lnTo>
                  <a:lnTo>
                    <a:pt x="848" y="506"/>
                  </a:lnTo>
                  <a:lnTo>
                    <a:pt x="854" y="489"/>
                  </a:lnTo>
                  <a:lnTo>
                    <a:pt x="861" y="470"/>
                  </a:lnTo>
                  <a:lnTo>
                    <a:pt x="865" y="453"/>
                  </a:lnTo>
                  <a:lnTo>
                    <a:pt x="869" y="434"/>
                  </a:lnTo>
                  <a:lnTo>
                    <a:pt x="872" y="416"/>
                  </a:lnTo>
                  <a:lnTo>
                    <a:pt x="874" y="396"/>
                  </a:lnTo>
                  <a:lnTo>
                    <a:pt x="874" y="376"/>
                  </a:lnTo>
                  <a:lnTo>
                    <a:pt x="874" y="358"/>
                  </a:lnTo>
                  <a:lnTo>
                    <a:pt x="872" y="338"/>
                  </a:lnTo>
                  <a:lnTo>
                    <a:pt x="869" y="319"/>
                  </a:lnTo>
                  <a:lnTo>
                    <a:pt x="865" y="301"/>
                  </a:lnTo>
                  <a:lnTo>
                    <a:pt x="861" y="283"/>
                  </a:lnTo>
                  <a:lnTo>
                    <a:pt x="854" y="265"/>
                  </a:lnTo>
                  <a:lnTo>
                    <a:pt x="848" y="248"/>
                  </a:lnTo>
                  <a:lnTo>
                    <a:pt x="840" y="230"/>
                  </a:lnTo>
                  <a:lnTo>
                    <a:pt x="830" y="213"/>
                  </a:lnTo>
                  <a:lnTo>
                    <a:pt x="821" y="197"/>
                  </a:lnTo>
                  <a:lnTo>
                    <a:pt x="811" y="181"/>
                  </a:lnTo>
                  <a:lnTo>
                    <a:pt x="800" y="167"/>
                  </a:lnTo>
                  <a:lnTo>
                    <a:pt x="787" y="152"/>
                  </a:lnTo>
                  <a:lnTo>
                    <a:pt x="775" y="137"/>
                  </a:lnTo>
                  <a:lnTo>
                    <a:pt x="760" y="124"/>
                  </a:lnTo>
                  <a:lnTo>
                    <a:pt x="746" y="111"/>
                  </a:lnTo>
                  <a:lnTo>
                    <a:pt x="731" y="98"/>
                  </a:lnTo>
                  <a:lnTo>
                    <a:pt x="715" y="86"/>
                  </a:lnTo>
                  <a:lnTo>
                    <a:pt x="698" y="75"/>
                  </a:lnTo>
                  <a:lnTo>
                    <a:pt x="681" y="65"/>
                  </a:lnTo>
                  <a:lnTo>
                    <a:pt x="664" y="55"/>
                  </a:lnTo>
                  <a:lnTo>
                    <a:pt x="645" y="46"/>
                  </a:lnTo>
                  <a:lnTo>
                    <a:pt x="626" y="38"/>
                  </a:lnTo>
                  <a:lnTo>
                    <a:pt x="607" y="30"/>
                  </a:lnTo>
                  <a:lnTo>
                    <a:pt x="587" y="23"/>
                  </a:lnTo>
                  <a:lnTo>
                    <a:pt x="567" y="17"/>
                  </a:lnTo>
                  <a:lnTo>
                    <a:pt x="546" y="12"/>
                  </a:lnTo>
                  <a:lnTo>
                    <a:pt x="524" y="8"/>
                  </a:lnTo>
                  <a:lnTo>
                    <a:pt x="503" y="5"/>
                  </a:lnTo>
                  <a:lnTo>
                    <a:pt x="482" y="2"/>
                  </a:lnTo>
                  <a:lnTo>
                    <a:pt x="460" y="1"/>
                  </a:lnTo>
                  <a:lnTo>
                    <a:pt x="437" y="0"/>
                  </a:lnTo>
                </a:path>
              </a:pathLst>
            </a:custGeom>
            <a:solidFill>
              <a:schemeClr val="bg1"/>
            </a:solidFill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53261" name="Rectangle 12"/>
            <p:cNvSpPr>
              <a:spLocks noChangeArrowheads="1"/>
            </p:cNvSpPr>
            <p:nvPr/>
          </p:nvSpPr>
          <p:spPr bwMode="auto">
            <a:xfrm>
              <a:off x="2619" y="650"/>
              <a:ext cx="18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sz="1500" dirty="0">
                  <a:solidFill>
                    <a:srgbClr val="000000"/>
                  </a:solidFill>
                  <a:latin typeface="Times-Roman" charset="0"/>
                </a:rPr>
                <a:t>Idle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53262" name="Freeform 13"/>
            <p:cNvSpPr>
              <a:spLocks/>
            </p:cNvSpPr>
            <p:nvPr/>
          </p:nvSpPr>
          <p:spPr bwMode="auto">
            <a:xfrm>
              <a:off x="2342" y="1269"/>
              <a:ext cx="751" cy="376"/>
            </a:xfrm>
            <a:custGeom>
              <a:avLst/>
              <a:gdLst>
                <a:gd name="T0" fmla="*/ 22 w 1502"/>
                <a:gd name="T1" fmla="*/ 0 h 753"/>
                <a:gd name="T2" fmla="*/ 18 w 1502"/>
                <a:gd name="T3" fmla="*/ 0 h 753"/>
                <a:gd name="T4" fmla="*/ 15 w 1502"/>
                <a:gd name="T5" fmla="*/ 0 h 753"/>
                <a:gd name="T6" fmla="*/ 12 w 1502"/>
                <a:gd name="T7" fmla="*/ 1 h 753"/>
                <a:gd name="T8" fmla="*/ 9 w 1502"/>
                <a:gd name="T9" fmla="*/ 2 h 753"/>
                <a:gd name="T10" fmla="*/ 7 w 1502"/>
                <a:gd name="T11" fmla="*/ 3 h 753"/>
                <a:gd name="T12" fmla="*/ 4 w 1502"/>
                <a:gd name="T13" fmla="*/ 5 h 753"/>
                <a:gd name="T14" fmla="*/ 3 w 1502"/>
                <a:gd name="T15" fmla="*/ 6 h 753"/>
                <a:gd name="T16" fmla="*/ 2 w 1502"/>
                <a:gd name="T17" fmla="*/ 8 h 753"/>
                <a:gd name="T18" fmla="*/ 1 w 1502"/>
                <a:gd name="T19" fmla="*/ 10 h 753"/>
                <a:gd name="T20" fmla="*/ 0 w 1502"/>
                <a:gd name="T21" fmla="*/ 11 h 753"/>
                <a:gd name="T22" fmla="*/ 1 w 1502"/>
                <a:gd name="T23" fmla="*/ 13 h 753"/>
                <a:gd name="T24" fmla="*/ 1 w 1502"/>
                <a:gd name="T25" fmla="*/ 14 h 753"/>
                <a:gd name="T26" fmla="*/ 2 w 1502"/>
                <a:gd name="T27" fmla="*/ 16 h 753"/>
                <a:gd name="T28" fmla="*/ 4 w 1502"/>
                <a:gd name="T29" fmla="*/ 17 h 753"/>
                <a:gd name="T30" fmla="*/ 6 w 1502"/>
                <a:gd name="T31" fmla="*/ 19 h 753"/>
                <a:gd name="T32" fmla="*/ 8 w 1502"/>
                <a:gd name="T33" fmla="*/ 20 h 753"/>
                <a:gd name="T34" fmla="*/ 11 w 1502"/>
                <a:gd name="T35" fmla="*/ 21 h 753"/>
                <a:gd name="T36" fmla="*/ 14 w 1502"/>
                <a:gd name="T37" fmla="*/ 22 h 753"/>
                <a:gd name="T38" fmla="*/ 17 w 1502"/>
                <a:gd name="T39" fmla="*/ 23 h 753"/>
                <a:gd name="T40" fmla="*/ 20 w 1502"/>
                <a:gd name="T41" fmla="*/ 23 h 753"/>
                <a:gd name="T42" fmla="*/ 24 w 1502"/>
                <a:gd name="T43" fmla="*/ 23 h 753"/>
                <a:gd name="T44" fmla="*/ 26 w 1502"/>
                <a:gd name="T45" fmla="*/ 23 h 753"/>
                <a:gd name="T46" fmla="*/ 30 w 1502"/>
                <a:gd name="T47" fmla="*/ 23 h 753"/>
                <a:gd name="T48" fmla="*/ 33 w 1502"/>
                <a:gd name="T49" fmla="*/ 22 h 753"/>
                <a:gd name="T50" fmla="*/ 36 w 1502"/>
                <a:gd name="T51" fmla="*/ 21 h 753"/>
                <a:gd name="T52" fmla="*/ 39 w 1502"/>
                <a:gd name="T53" fmla="*/ 20 h 753"/>
                <a:gd name="T54" fmla="*/ 41 w 1502"/>
                <a:gd name="T55" fmla="*/ 19 h 753"/>
                <a:gd name="T56" fmla="*/ 43 w 1502"/>
                <a:gd name="T57" fmla="*/ 18 h 753"/>
                <a:gd name="T58" fmla="*/ 45 w 1502"/>
                <a:gd name="T59" fmla="*/ 16 h 753"/>
                <a:gd name="T60" fmla="*/ 46 w 1502"/>
                <a:gd name="T61" fmla="*/ 15 h 753"/>
                <a:gd name="T62" fmla="*/ 47 w 1502"/>
                <a:gd name="T63" fmla="*/ 13 h 753"/>
                <a:gd name="T64" fmla="*/ 47 w 1502"/>
                <a:gd name="T65" fmla="*/ 11 h 753"/>
                <a:gd name="T66" fmla="*/ 47 w 1502"/>
                <a:gd name="T67" fmla="*/ 10 h 753"/>
                <a:gd name="T68" fmla="*/ 47 w 1502"/>
                <a:gd name="T69" fmla="*/ 8 h 753"/>
                <a:gd name="T70" fmla="*/ 46 w 1502"/>
                <a:gd name="T71" fmla="*/ 7 h 753"/>
                <a:gd name="T72" fmla="*/ 44 w 1502"/>
                <a:gd name="T73" fmla="*/ 5 h 753"/>
                <a:gd name="T74" fmla="*/ 42 w 1502"/>
                <a:gd name="T75" fmla="*/ 4 h 753"/>
                <a:gd name="T76" fmla="*/ 40 w 1502"/>
                <a:gd name="T77" fmla="*/ 3 h 753"/>
                <a:gd name="T78" fmla="*/ 37 w 1502"/>
                <a:gd name="T79" fmla="*/ 2 h 753"/>
                <a:gd name="T80" fmla="*/ 34 w 1502"/>
                <a:gd name="T81" fmla="*/ 1 h 753"/>
                <a:gd name="T82" fmla="*/ 31 w 1502"/>
                <a:gd name="T83" fmla="*/ 0 h 753"/>
                <a:gd name="T84" fmla="*/ 28 w 1502"/>
                <a:gd name="T85" fmla="*/ 0 h 753"/>
                <a:gd name="T86" fmla="*/ 24 w 1502"/>
                <a:gd name="T87" fmla="*/ 0 h 75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502"/>
                <a:gd name="T133" fmla="*/ 0 h 753"/>
                <a:gd name="T134" fmla="*/ 1502 w 1502"/>
                <a:gd name="T135" fmla="*/ 753 h 75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502" h="753">
                  <a:moveTo>
                    <a:pt x="751" y="0"/>
                  </a:moveTo>
                  <a:lnTo>
                    <a:pt x="712" y="2"/>
                  </a:lnTo>
                  <a:lnTo>
                    <a:pt x="674" y="3"/>
                  </a:lnTo>
                  <a:lnTo>
                    <a:pt x="637" y="6"/>
                  </a:lnTo>
                  <a:lnTo>
                    <a:pt x="600" y="8"/>
                  </a:lnTo>
                  <a:lnTo>
                    <a:pt x="563" y="12"/>
                  </a:lnTo>
                  <a:lnTo>
                    <a:pt x="528" y="18"/>
                  </a:lnTo>
                  <a:lnTo>
                    <a:pt x="492" y="24"/>
                  </a:lnTo>
                  <a:lnTo>
                    <a:pt x="458" y="31"/>
                  </a:lnTo>
                  <a:lnTo>
                    <a:pt x="425" y="39"/>
                  </a:lnTo>
                  <a:lnTo>
                    <a:pt x="393" y="47"/>
                  </a:lnTo>
                  <a:lnTo>
                    <a:pt x="361" y="56"/>
                  </a:lnTo>
                  <a:lnTo>
                    <a:pt x="331" y="65"/>
                  </a:lnTo>
                  <a:lnTo>
                    <a:pt x="302" y="76"/>
                  </a:lnTo>
                  <a:lnTo>
                    <a:pt x="274" y="86"/>
                  </a:lnTo>
                  <a:lnTo>
                    <a:pt x="246" y="98"/>
                  </a:lnTo>
                  <a:lnTo>
                    <a:pt x="220" y="112"/>
                  </a:lnTo>
                  <a:lnTo>
                    <a:pt x="194" y="125"/>
                  </a:lnTo>
                  <a:lnTo>
                    <a:pt x="172" y="138"/>
                  </a:lnTo>
                  <a:lnTo>
                    <a:pt x="149" y="153"/>
                  </a:lnTo>
                  <a:lnTo>
                    <a:pt x="128" y="167"/>
                  </a:lnTo>
                  <a:lnTo>
                    <a:pt x="108" y="182"/>
                  </a:lnTo>
                  <a:lnTo>
                    <a:pt x="91" y="198"/>
                  </a:lnTo>
                  <a:lnTo>
                    <a:pt x="74" y="214"/>
                  </a:lnTo>
                  <a:lnTo>
                    <a:pt x="59" y="231"/>
                  </a:lnTo>
                  <a:lnTo>
                    <a:pt x="46" y="248"/>
                  </a:lnTo>
                  <a:lnTo>
                    <a:pt x="34" y="265"/>
                  </a:lnTo>
                  <a:lnTo>
                    <a:pt x="23" y="284"/>
                  </a:lnTo>
                  <a:lnTo>
                    <a:pt x="16" y="301"/>
                  </a:lnTo>
                  <a:lnTo>
                    <a:pt x="9" y="320"/>
                  </a:lnTo>
                  <a:lnTo>
                    <a:pt x="4" y="338"/>
                  </a:lnTo>
                  <a:lnTo>
                    <a:pt x="1" y="358"/>
                  </a:lnTo>
                  <a:lnTo>
                    <a:pt x="0" y="377"/>
                  </a:lnTo>
                  <a:lnTo>
                    <a:pt x="1" y="397"/>
                  </a:lnTo>
                  <a:lnTo>
                    <a:pt x="4" y="417"/>
                  </a:lnTo>
                  <a:lnTo>
                    <a:pt x="9" y="435"/>
                  </a:lnTo>
                  <a:lnTo>
                    <a:pt x="16" y="454"/>
                  </a:lnTo>
                  <a:lnTo>
                    <a:pt x="23" y="471"/>
                  </a:lnTo>
                  <a:lnTo>
                    <a:pt x="34" y="489"/>
                  </a:lnTo>
                  <a:lnTo>
                    <a:pt x="46" y="507"/>
                  </a:lnTo>
                  <a:lnTo>
                    <a:pt x="59" y="524"/>
                  </a:lnTo>
                  <a:lnTo>
                    <a:pt x="74" y="541"/>
                  </a:lnTo>
                  <a:lnTo>
                    <a:pt x="91" y="557"/>
                  </a:lnTo>
                  <a:lnTo>
                    <a:pt x="108" y="573"/>
                  </a:lnTo>
                  <a:lnTo>
                    <a:pt x="128" y="588"/>
                  </a:lnTo>
                  <a:lnTo>
                    <a:pt x="149" y="602"/>
                  </a:lnTo>
                  <a:lnTo>
                    <a:pt x="172" y="617"/>
                  </a:lnTo>
                  <a:lnTo>
                    <a:pt x="194" y="630"/>
                  </a:lnTo>
                  <a:lnTo>
                    <a:pt x="220" y="643"/>
                  </a:lnTo>
                  <a:lnTo>
                    <a:pt x="246" y="657"/>
                  </a:lnTo>
                  <a:lnTo>
                    <a:pt x="274" y="668"/>
                  </a:lnTo>
                  <a:lnTo>
                    <a:pt x="302" y="679"/>
                  </a:lnTo>
                  <a:lnTo>
                    <a:pt x="331" y="690"/>
                  </a:lnTo>
                  <a:lnTo>
                    <a:pt x="361" y="699"/>
                  </a:lnTo>
                  <a:lnTo>
                    <a:pt x="393" y="708"/>
                  </a:lnTo>
                  <a:lnTo>
                    <a:pt x="425" y="716"/>
                  </a:lnTo>
                  <a:lnTo>
                    <a:pt x="458" y="724"/>
                  </a:lnTo>
                  <a:lnTo>
                    <a:pt x="492" y="731"/>
                  </a:lnTo>
                  <a:lnTo>
                    <a:pt x="528" y="737"/>
                  </a:lnTo>
                  <a:lnTo>
                    <a:pt x="563" y="743"/>
                  </a:lnTo>
                  <a:lnTo>
                    <a:pt x="600" y="747"/>
                  </a:lnTo>
                  <a:lnTo>
                    <a:pt x="637" y="749"/>
                  </a:lnTo>
                  <a:lnTo>
                    <a:pt x="674" y="752"/>
                  </a:lnTo>
                  <a:lnTo>
                    <a:pt x="712" y="753"/>
                  </a:lnTo>
                  <a:lnTo>
                    <a:pt x="751" y="753"/>
                  </a:lnTo>
                  <a:lnTo>
                    <a:pt x="789" y="753"/>
                  </a:lnTo>
                  <a:lnTo>
                    <a:pt x="828" y="752"/>
                  </a:lnTo>
                  <a:lnTo>
                    <a:pt x="866" y="749"/>
                  </a:lnTo>
                  <a:lnTo>
                    <a:pt x="902" y="747"/>
                  </a:lnTo>
                  <a:lnTo>
                    <a:pt x="939" y="743"/>
                  </a:lnTo>
                  <a:lnTo>
                    <a:pt x="975" y="737"/>
                  </a:lnTo>
                  <a:lnTo>
                    <a:pt x="1009" y="731"/>
                  </a:lnTo>
                  <a:lnTo>
                    <a:pt x="1044" y="724"/>
                  </a:lnTo>
                  <a:lnTo>
                    <a:pt x="1077" y="716"/>
                  </a:lnTo>
                  <a:lnTo>
                    <a:pt x="1109" y="708"/>
                  </a:lnTo>
                  <a:lnTo>
                    <a:pt x="1140" y="699"/>
                  </a:lnTo>
                  <a:lnTo>
                    <a:pt x="1171" y="690"/>
                  </a:lnTo>
                  <a:lnTo>
                    <a:pt x="1200" y="679"/>
                  </a:lnTo>
                  <a:lnTo>
                    <a:pt x="1229" y="668"/>
                  </a:lnTo>
                  <a:lnTo>
                    <a:pt x="1256" y="657"/>
                  </a:lnTo>
                  <a:lnTo>
                    <a:pt x="1282" y="643"/>
                  </a:lnTo>
                  <a:lnTo>
                    <a:pt x="1307" y="630"/>
                  </a:lnTo>
                  <a:lnTo>
                    <a:pt x="1331" y="617"/>
                  </a:lnTo>
                  <a:lnTo>
                    <a:pt x="1354" y="602"/>
                  </a:lnTo>
                  <a:lnTo>
                    <a:pt x="1374" y="588"/>
                  </a:lnTo>
                  <a:lnTo>
                    <a:pt x="1393" y="573"/>
                  </a:lnTo>
                  <a:lnTo>
                    <a:pt x="1412" y="557"/>
                  </a:lnTo>
                  <a:lnTo>
                    <a:pt x="1428" y="541"/>
                  </a:lnTo>
                  <a:lnTo>
                    <a:pt x="1444" y="524"/>
                  </a:lnTo>
                  <a:lnTo>
                    <a:pt x="1457" y="507"/>
                  </a:lnTo>
                  <a:lnTo>
                    <a:pt x="1469" y="489"/>
                  </a:lnTo>
                  <a:lnTo>
                    <a:pt x="1478" y="471"/>
                  </a:lnTo>
                  <a:lnTo>
                    <a:pt x="1487" y="454"/>
                  </a:lnTo>
                  <a:lnTo>
                    <a:pt x="1494" y="435"/>
                  </a:lnTo>
                  <a:lnTo>
                    <a:pt x="1498" y="417"/>
                  </a:lnTo>
                  <a:lnTo>
                    <a:pt x="1501" y="397"/>
                  </a:lnTo>
                  <a:lnTo>
                    <a:pt x="1502" y="377"/>
                  </a:lnTo>
                  <a:lnTo>
                    <a:pt x="1501" y="358"/>
                  </a:lnTo>
                  <a:lnTo>
                    <a:pt x="1498" y="338"/>
                  </a:lnTo>
                  <a:lnTo>
                    <a:pt x="1494" y="320"/>
                  </a:lnTo>
                  <a:lnTo>
                    <a:pt x="1487" y="301"/>
                  </a:lnTo>
                  <a:lnTo>
                    <a:pt x="1478" y="284"/>
                  </a:lnTo>
                  <a:lnTo>
                    <a:pt x="1469" y="265"/>
                  </a:lnTo>
                  <a:lnTo>
                    <a:pt x="1457" y="248"/>
                  </a:lnTo>
                  <a:lnTo>
                    <a:pt x="1444" y="231"/>
                  </a:lnTo>
                  <a:lnTo>
                    <a:pt x="1428" y="214"/>
                  </a:lnTo>
                  <a:lnTo>
                    <a:pt x="1412" y="198"/>
                  </a:lnTo>
                  <a:lnTo>
                    <a:pt x="1393" y="182"/>
                  </a:lnTo>
                  <a:lnTo>
                    <a:pt x="1374" y="167"/>
                  </a:lnTo>
                  <a:lnTo>
                    <a:pt x="1354" y="153"/>
                  </a:lnTo>
                  <a:lnTo>
                    <a:pt x="1331" y="138"/>
                  </a:lnTo>
                  <a:lnTo>
                    <a:pt x="1307" y="125"/>
                  </a:lnTo>
                  <a:lnTo>
                    <a:pt x="1282" y="112"/>
                  </a:lnTo>
                  <a:lnTo>
                    <a:pt x="1256" y="98"/>
                  </a:lnTo>
                  <a:lnTo>
                    <a:pt x="1229" y="86"/>
                  </a:lnTo>
                  <a:lnTo>
                    <a:pt x="1200" y="76"/>
                  </a:lnTo>
                  <a:lnTo>
                    <a:pt x="1171" y="65"/>
                  </a:lnTo>
                  <a:lnTo>
                    <a:pt x="1140" y="56"/>
                  </a:lnTo>
                  <a:lnTo>
                    <a:pt x="1109" y="47"/>
                  </a:lnTo>
                  <a:lnTo>
                    <a:pt x="1077" y="39"/>
                  </a:lnTo>
                  <a:lnTo>
                    <a:pt x="1044" y="31"/>
                  </a:lnTo>
                  <a:lnTo>
                    <a:pt x="1009" y="24"/>
                  </a:lnTo>
                  <a:lnTo>
                    <a:pt x="975" y="18"/>
                  </a:lnTo>
                  <a:lnTo>
                    <a:pt x="939" y="12"/>
                  </a:lnTo>
                  <a:lnTo>
                    <a:pt x="902" y="8"/>
                  </a:lnTo>
                  <a:lnTo>
                    <a:pt x="866" y="6"/>
                  </a:lnTo>
                  <a:lnTo>
                    <a:pt x="828" y="3"/>
                  </a:lnTo>
                  <a:lnTo>
                    <a:pt x="789" y="2"/>
                  </a:lnTo>
                  <a:lnTo>
                    <a:pt x="751" y="0"/>
                  </a:lnTo>
                </a:path>
              </a:pathLst>
            </a:custGeom>
            <a:solidFill>
              <a:schemeClr val="bg1"/>
            </a:solidFill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53263" name="Freeform 14"/>
            <p:cNvSpPr>
              <a:spLocks/>
            </p:cNvSpPr>
            <p:nvPr/>
          </p:nvSpPr>
          <p:spPr bwMode="auto">
            <a:xfrm>
              <a:off x="3100" y="2185"/>
              <a:ext cx="79" cy="66"/>
            </a:xfrm>
            <a:custGeom>
              <a:avLst/>
              <a:gdLst>
                <a:gd name="T0" fmla="*/ 3 w 159"/>
                <a:gd name="T1" fmla="*/ 0 h 133"/>
                <a:gd name="T2" fmla="*/ 0 w 159"/>
                <a:gd name="T3" fmla="*/ 4 h 133"/>
                <a:gd name="T4" fmla="*/ 4 w 159"/>
                <a:gd name="T5" fmla="*/ 1 h 133"/>
                <a:gd name="T6" fmla="*/ 4 w 159"/>
                <a:gd name="T7" fmla="*/ 0 h 133"/>
                <a:gd name="T8" fmla="*/ 3 w 159"/>
                <a:gd name="T9" fmla="*/ 0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9"/>
                <a:gd name="T16" fmla="*/ 0 h 133"/>
                <a:gd name="T17" fmla="*/ 159 w 159"/>
                <a:gd name="T18" fmla="*/ 133 h 1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9" h="133">
                  <a:moveTo>
                    <a:pt x="106" y="0"/>
                  </a:moveTo>
                  <a:lnTo>
                    <a:pt x="0" y="133"/>
                  </a:lnTo>
                  <a:lnTo>
                    <a:pt x="159" y="53"/>
                  </a:lnTo>
                  <a:lnTo>
                    <a:pt x="133" y="27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000000"/>
            </a:solidFill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53264" name="Freeform 15"/>
            <p:cNvSpPr>
              <a:spLocks/>
            </p:cNvSpPr>
            <p:nvPr/>
          </p:nvSpPr>
          <p:spPr bwMode="auto">
            <a:xfrm>
              <a:off x="2917" y="773"/>
              <a:ext cx="426" cy="1422"/>
            </a:xfrm>
            <a:custGeom>
              <a:avLst/>
              <a:gdLst>
                <a:gd name="T0" fmla="*/ 0 w 850"/>
                <a:gd name="T1" fmla="*/ 0 h 2845"/>
                <a:gd name="T2" fmla="*/ 3 w 850"/>
                <a:gd name="T3" fmla="*/ 1 h 2845"/>
                <a:gd name="T4" fmla="*/ 6 w 850"/>
                <a:gd name="T5" fmla="*/ 4 h 2845"/>
                <a:gd name="T6" fmla="*/ 9 w 850"/>
                <a:gd name="T7" fmla="*/ 6 h 2845"/>
                <a:gd name="T8" fmla="*/ 11 w 850"/>
                <a:gd name="T9" fmla="*/ 8 h 2845"/>
                <a:gd name="T10" fmla="*/ 13 w 850"/>
                <a:gd name="T11" fmla="*/ 11 h 2845"/>
                <a:gd name="T12" fmla="*/ 15 w 850"/>
                <a:gd name="T13" fmla="*/ 14 h 2845"/>
                <a:gd name="T14" fmla="*/ 17 w 850"/>
                <a:gd name="T15" fmla="*/ 17 h 2845"/>
                <a:gd name="T16" fmla="*/ 19 w 850"/>
                <a:gd name="T17" fmla="*/ 20 h 2845"/>
                <a:gd name="T18" fmla="*/ 20 w 850"/>
                <a:gd name="T19" fmla="*/ 23 h 2845"/>
                <a:gd name="T20" fmla="*/ 21 w 850"/>
                <a:gd name="T21" fmla="*/ 26 h 2845"/>
                <a:gd name="T22" fmla="*/ 23 w 850"/>
                <a:gd name="T23" fmla="*/ 29 h 2845"/>
                <a:gd name="T24" fmla="*/ 24 w 850"/>
                <a:gd name="T25" fmla="*/ 32 h 2845"/>
                <a:gd name="T26" fmla="*/ 25 w 850"/>
                <a:gd name="T27" fmla="*/ 36 h 2845"/>
                <a:gd name="T28" fmla="*/ 25 w 850"/>
                <a:gd name="T29" fmla="*/ 39 h 2845"/>
                <a:gd name="T30" fmla="*/ 26 w 850"/>
                <a:gd name="T31" fmla="*/ 43 h 2845"/>
                <a:gd name="T32" fmla="*/ 27 w 850"/>
                <a:gd name="T33" fmla="*/ 46 h 2845"/>
                <a:gd name="T34" fmla="*/ 27 w 850"/>
                <a:gd name="T35" fmla="*/ 49 h 2845"/>
                <a:gd name="T36" fmla="*/ 27 w 850"/>
                <a:gd name="T37" fmla="*/ 53 h 2845"/>
                <a:gd name="T38" fmla="*/ 27 w 850"/>
                <a:gd name="T39" fmla="*/ 56 h 2845"/>
                <a:gd name="T40" fmla="*/ 27 w 850"/>
                <a:gd name="T41" fmla="*/ 59 h 2845"/>
                <a:gd name="T42" fmla="*/ 27 w 850"/>
                <a:gd name="T43" fmla="*/ 62 h 2845"/>
                <a:gd name="T44" fmla="*/ 26 w 850"/>
                <a:gd name="T45" fmla="*/ 66 h 2845"/>
                <a:gd name="T46" fmla="*/ 26 w 850"/>
                <a:gd name="T47" fmla="*/ 69 h 2845"/>
                <a:gd name="T48" fmla="*/ 25 w 850"/>
                <a:gd name="T49" fmla="*/ 71 h 2845"/>
                <a:gd name="T50" fmla="*/ 25 w 850"/>
                <a:gd name="T51" fmla="*/ 74 h 2845"/>
                <a:gd name="T52" fmla="*/ 24 w 850"/>
                <a:gd name="T53" fmla="*/ 77 h 2845"/>
                <a:gd name="T54" fmla="*/ 23 w 850"/>
                <a:gd name="T55" fmla="*/ 79 h 2845"/>
                <a:gd name="T56" fmla="*/ 22 w 850"/>
                <a:gd name="T57" fmla="*/ 81 h 2845"/>
                <a:gd name="T58" fmla="*/ 21 w 850"/>
                <a:gd name="T59" fmla="*/ 83 h 2845"/>
                <a:gd name="T60" fmla="*/ 19 w 850"/>
                <a:gd name="T61" fmla="*/ 85 h 2845"/>
                <a:gd name="T62" fmla="*/ 18 w 850"/>
                <a:gd name="T63" fmla="*/ 87 h 2845"/>
                <a:gd name="T64" fmla="*/ 16 w 850"/>
                <a:gd name="T65" fmla="*/ 88 h 284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50"/>
                <a:gd name="T100" fmla="*/ 0 h 2845"/>
                <a:gd name="T101" fmla="*/ 850 w 850"/>
                <a:gd name="T102" fmla="*/ 2845 h 284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50" h="2845">
                  <a:moveTo>
                    <a:pt x="0" y="0"/>
                  </a:moveTo>
                  <a:lnTo>
                    <a:pt x="91" y="61"/>
                  </a:lnTo>
                  <a:lnTo>
                    <a:pt x="177" y="128"/>
                  </a:lnTo>
                  <a:lnTo>
                    <a:pt x="257" y="201"/>
                  </a:lnTo>
                  <a:lnTo>
                    <a:pt x="331" y="279"/>
                  </a:lnTo>
                  <a:lnTo>
                    <a:pt x="401" y="363"/>
                  </a:lnTo>
                  <a:lnTo>
                    <a:pt x="465" y="452"/>
                  </a:lnTo>
                  <a:lnTo>
                    <a:pt x="525" y="545"/>
                  </a:lnTo>
                  <a:lnTo>
                    <a:pt x="579" y="640"/>
                  </a:lnTo>
                  <a:lnTo>
                    <a:pt x="627" y="739"/>
                  </a:lnTo>
                  <a:lnTo>
                    <a:pt x="670" y="842"/>
                  </a:lnTo>
                  <a:lnTo>
                    <a:pt x="710" y="946"/>
                  </a:lnTo>
                  <a:lnTo>
                    <a:pt x="743" y="1052"/>
                  </a:lnTo>
                  <a:lnTo>
                    <a:pt x="772" y="1160"/>
                  </a:lnTo>
                  <a:lnTo>
                    <a:pt x="797" y="1268"/>
                  </a:lnTo>
                  <a:lnTo>
                    <a:pt x="817" y="1377"/>
                  </a:lnTo>
                  <a:lnTo>
                    <a:pt x="832" y="1486"/>
                  </a:lnTo>
                  <a:lnTo>
                    <a:pt x="843" y="1594"/>
                  </a:lnTo>
                  <a:lnTo>
                    <a:pt x="849" y="1702"/>
                  </a:lnTo>
                  <a:lnTo>
                    <a:pt x="850" y="1808"/>
                  </a:lnTo>
                  <a:lnTo>
                    <a:pt x="848" y="1913"/>
                  </a:lnTo>
                  <a:lnTo>
                    <a:pt x="841" y="2013"/>
                  </a:lnTo>
                  <a:lnTo>
                    <a:pt x="831" y="2113"/>
                  </a:lnTo>
                  <a:lnTo>
                    <a:pt x="815" y="2208"/>
                  </a:lnTo>
                  <a:lnTo>
                    <a:pt x="795" y="2300"/>
                  </a:lnTo>
                  <a:lnTo>
                    <a:pt x="772" y="2389"/>
                  </a:lnTo>
                  <a:lnTo>
                    <a:pt x="745" y="2471"/>
                  </a:lnTo>
                  <a:lnTo>
                    <a:pt x="714" y="2549"/>
                  </a:lnTo>
                  <a:lnTo>
                    <a:pt x="678" y="2621"/>
                  </a:lnTo>
                  <a:lnTo>
                    <a:pt x="640" y="2687"/>
                  </a:lnTo>
                  <a:lnTo>
                    <a:pt x="597" y="2746"/>
                  </a:lnTo>
                  <a:lnTo>
                    <a:pt x="551" y="2800"/>
                  </a:lnTo>
                  <a:lnTo>
                    <a:pt x="502" y="2845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53265" name="Rectangle 16"/>
            <p:cNvSpPr>
              <a:spLocks noChangeArrowheads="1"/>
            </p:cNvSpPr>
            <p:nvPr/>
          </p:nvSpPr>
          <p:spPr bwMode="auto">
            <a:xfrm>
              <a:off x="2956" y="245"/>
              <a:ext cx="21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sz="1500" dirty="0">
                  <a:solidFill>
                    <a:srgbClr val="000000"/>
                  </a:solidFill>
                  <a:latin typeface="Times-Roman" charset="0"/>
                </a:rPr>
                <a:t>000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53266" name="Freeform 17"/>
            <p:cNvSpPr>
              <a:spLocks/>
            </p:cNvSpPr>
            <p:nvPr/>
          </p:nvSpPr>
          <p:spPr bwMode="auto">
            <a:xfrm>
              <a:off x="2464" y="501"/>
              <a:ext cx="79" cy="66"/>
            </a:xfrm>
            <a:custGeom>
              <a:avLst/>
              <a:gdLst>
                <a:gd name="T0" fmla="*/ 0 w 159"/>
                <a:gd name="T1" fmla="*/ 1 h 133"/>
                <a:gd name="T2" fmla="*/ 4 w 159"/>
                <a:gd name="T3" fmla="*/ 4 h 133"/>
                <a:gd name="T4" fmla="*/ 1 w 159"/>
                <a:gd name="T5" fmla="*/ 0 h 133"/>
                <a:gd name="T6" fmla="*/ 0 w 159"/>
                <a:gd name="T7" fmla="*/ 0 h 133"/>
                <a:gd name="T8" fmla="*/ 0 w 159"/>
                <a:gd name="T9" fmla="*/ 1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9"/>
                <a:gd name="T16" fmla="*/ 0 h 133"/>
                <a:gd name="T17" fmla="*/ 159 w 159"/>
                <a:gd name="T18" fmla="*/ 133 h 1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9" h="133">
                  <a:moveTo>
                    <a:pt x="0" y="53"/>
                  </a:moveTo>
                  <a:lnTo>
                    <a:pt x="159" y="133"/>
                  </a:lnTo>
                  <a:lnTo>
                    <a:pt x="53" y="0"/>
                  </a:lnTo>
                  <a:lnTo>
                    <a:pt x="27" y="27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00"/>
            </a:solidFill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53267" name="Line 18"/>
            <p:cNvSpPr>
              <a:spLocks noChangeShapeType="1"/>
            </p:cNvSpPr>
            <p:nvPr/>
          </p:nvSpPr>
          <p:spPr bwMode="auto">
            <a:xfrm>
              <a:off x="2331" y="395"/>
              <a:ext cx="146" cy="11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53268" name="Rectangle 19"/>
            <p:cNvSpPr>
              <a:spLocks noChangeArrowheads="1"/>
            </p:cNvSpPr>
            <p:nvPr/>
          </p:nvSpPr>
          <p:spPr bwMode="auto">
            <a:xfrm>
              <a:off x="2956" y="1786"/>
              <a:ext cx="21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sz="1500" dirty="0">
                  <a:solidFill>
                    <a:srgbClr val="000000"/>
                  </a:solidFill>
                  <a:latin typeface="Times-Roman" charset="0"/>
                </a:rPr>
                <a:t>1xx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53269" name="Rectangle 20"/>
            <p:cNvSpPr>
              <a:spLocks noChangeArrowheads="1"/>
            </p:cNvSpPr>
            <p:nvPr/>
          </p:nvSpPr>
          <p:spPr bwMode="auto">
            <a:xfrm>
              <a:off x="2028" y="256"/>
              <a:ext cx="29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sz="1500" dirty="0">
                  <a:solidFill>
                    <a:srgbClr val="000000"/>
                  </a:solidFill>
                  <a:latin typeface="Times-Roman" charset="0"/>
                </a:rPr>
                <a:t>Reset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53270" name="Rectangle 21"/>
            <p:cNvSpPr>
              <a:spLocks noChangeArrowheads="1"/>
            </p:cNvSpPr>
            <p:nvPr/>
          </p:nvSpPr>
          <p:spPr bwMode="auto">
            <a:xfrm>
              <a:off x="2428" y="1380"/>
              <a:ext cx="21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sz="1500" dirty="0">
                  <a:solidFill>
                    <a:srgbClr val="000000"/>
                  </a:solidFill>
                  <a:latin typeface="Times-Roman" charset="0"/>
                </a:rPr>
                <a:t>gnt1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53271" name="Rectangle 22"/>
            <p:cNvSpPr>
              <a:spLocks noChangeArrowheads="1"/>
            </p:cNvSpPr>
            <p:nvPr/>
          </p:nvSpPr>
          <p:spPr bwMode="auto">
            <a:xfrm>
              <a:off x="2719" y="1380"/>
              <a:ext cx="9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sz="1500" i="1" dirty="0">
                  <a:solidFill>
                    <a:srgbClr val="000000"/>
                  </a:solidFill>
                  <a:latin typeface="Times-Roman" charset="0"/>
                </a:rPr>
                <a:t>g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53272" name="Rectangle 23"/>
            <p:cNvSpPr>
              <a:spLocks noChangeArrowheads="1"/>
            </p:cNvSpPr>
            <p:nvPr/>
          </p:nvSpPr>
          <p:spPr bwMode="auto">
            <a:xfrm>
              <a:off x="2783" y="1440"/>
              <a:ext cx="7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sz="1200" dirty="0">
                  <a:solidFill>
                    <a:srgbClr val="000000"/>
                  </a:solidFill>
                  <a:latin typeface="Times-Roman" charset="0"/>
                </a:rPr>
                <a:t>1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53273" name="Rectangle 24"/>
            <p:cNvSpPr>
              <a:spLocks noChangeArrowheads="1"/>
            </p:cNvSpPr>
            <p:nvPr/>
          </p:nvSpPr>
          <p:spPr bwMode="auto">
            <a:xfrm>
              <a:off x="2670" y="1376"/>
              <a:ext cx="5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dirty="0">
                  <a:solidFill>
                    <a:srgbClr val="000000"/>
                  </a:solidFill>
                  <a:latin typeface="Symbol" pitchFamily="18" charset="2"/>
                </a:rPr>
                <a:t>¤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53274" name="Rectangle 25"/>
            <p:cNvSpPr>
              <a:spLocks noChangeArrowheads="1"/>
            </p:cNvSpPr>
            <p:nvPr/>
          </p:nvSpPr>
          <p:spPr bwMode="auto">
            <a:xfrm>
              <a:off x="2941" y="1380"/>
              <a:ext cx="9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sz="1500" dirty="0">
                  <a:solidFill>
                    <a:srgbClr val="000000"/>
                  </a:solidFill>
                  <a:latin typeface="Times-Roman" charset="0"/>
                </a:rPr>
                <a:t>1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53275" name="Freeform 26"/>
            <p:cNvSpPr>
              <a:spLocks/>
            </p:cNvSpPr>
            <p:nvPr/>
          </p:nvSpPr>
          <p:spPr bwMode="auto">
            <a:xfrm>
              <a:off x="2342" y="2077"/>
              <a:ext cx="751" cy="377"/>
            </a:xfrm>
            <a:custGeom>
              <a:avLst/>
              <a:gdLst>
                <a:gd name="T0" fmla="*/ 22 w 1502"/>
                <a:gd name="T1" fmla="*/ 1 h 753"/>
                <a:gd name="T2" fmla="*/ 18 w 1502"/>
                <a:gd name="T3" fmla="*/ 1 h 753"/>
                <a:gd name="T4" fmla="*/ 15 w 1502"/>
                <a:gd name="T5" fmla="*/ 1 h 753"/>
                <a:gd name="T6" fmla="*/ 12 w 1502"/>
                <a:gd name="T7" fmla="*/ 2 h 753"/>
                <a:gd name="T8" fmla="*/ 9 w 1502"/>
                <a:gd name="T9" fmla="*/ 3 h 753"/>
                <a:gd name="T10" fmla="*/ 7 w 1502"/>
                <a:gd name="T11" fmla="*/ 4 h 753"/>
                <a:gd name="T12" fmla="*/ 4 w 1502"/>
                <a:gd name="T13" fmla="*/ 6 h 753"/>
                <a:gd name="T14" fmla="*/ 3 w 1502"/>
                <a:gd name="T15" fmla="*/ 7 h 753"/>
                <a:gd name="T16" fmla="*/ 2 w 1502"/>
                <a:gd name="T17" fmla="*/ 9 h 753"/>
                <a:gd name="T18" fmla="*/ 1 w 1502"/>
                <a:gd name="T19" fmla="*/ 10 h 753"/>
                <a:gd name="T20" fmla="*/ 0 w 1502"/>
                <a:gd name="T21" fmla="*/ 12 h 753"/>
                <a:gd name="T22" fmla="*/ 1 w 1502"/>
                <a:gd name="T23" fmla="*/ 13 h 753"/>
                <a:gd name="T24" fmla="*/ 1 w 1502"/>
                <a:gd name="T25" fmla="*/ 15 h 753"/>
                <a:gd name="T26" fmla="*/ 2 w 1502"/>
                <a:gd name="T27" fmla="*/ 17 h 753"/>
                <a:gd name="T28" fmla="*/ 4 w 1502"/>
                <a:gd name="T29" fmla="*/ 18 h 753"/>
                <a:gd name="T30" fmla="*/ 6 w 1502"/>
                <a:gd name="T31" fmla="*/ 20 h 753"/>
                <a:gd name="T32" fmla="*/ 8 w 1502"/>
                <a:gd name="T33" fmla="*/ 21 h 753"/>
                <a:gd name="T34" fmla="*/ 11 w 1502"/>
                <a:gd name="T35" fmla="*/ 22 h 753"/>
                <a:gd name="T36" fmla="*/ 14 w 1502"/>
                <a:gd name="T37" fmla="*/ 23 h 753"/>
                <a:gd name="T38" fmla="*/ 17 w 1502"/>
                <a:gd name="T39" fmla="*/ 24 h 753"/>
                <a:gd name="T40" fmla="*/ 20 w 1502"/>
                <a:gd name="T41" fmla="*/ 24 h 753"/>
                <a:gd name="T42" fmla="*/ 24 w 1502"/>
                <a:gd name="T43" fmla="*/ 24 h 753"/>
                <a:gd name="T44" fmla="*/ 26 w 1502"/>
                <a:gd name="T45" fmla="*/ 24 h 753"/>
                <a:gd name="T46" fmla="*/ 30 w 1502"/>
                <a:gd name="T47" fmla="*/ 24 h 753"/>
                <a:gd name="T48" fmla="*/ 33 w 1502"/>
                <a:gd name="T49" fmla="*/ 23 h 753"/>
                <a:gd name="T50" fmla="*/ 36 w 1502"/>
                <a:gd name="T51" fmla="*/ 22 h 753"/>
                <a:gd name="T52" fmla="*/ 39 w 1502"/>
                <a:gd name="T53" fmla="*/ 21 h 753"/>
                <a:gd name="T54" fmla="*/ 41 w 1502"/>
                <a:gd name="T55" fmla="*/ 20 h 753"/>
                <a:gd name="T56" fmla="*/ 43 w 1502"/>
                <a:gd name="T57" fmla="*/ 19 h 753"/>
                <a:gd name="T58" fmla="*/ 45 w 1502"/>
                <a:gd name="T59" fmla="*/ 17 h 753"/>
                <a:gd name="T60" fmla="*/ 46 w 1502"/>
                <a:gd name="T61" fmla="*/ 16 h 753"/>
                <a:gd name="T62" fmla="*/ 47 w 1502"/>
                <a:gd name="T63" fmla="*/ 14 h 753"/>
                <a:gd name="T64" fmla="*/ 47 w 1502"/>
                <a:gd name="T65" fmla="*/ 12 h 753"/>
                <a:gd name="T66" fmla="*/ 47 w 1502"/>
                <a:gd name="T67" fmla="*/ 11 h 753"/>
                <a:gd name="T68" fmla="*/ 47 w 1502"/>
                <a:gd name="T69" fmla="*/ 9 h 753"/>
                <a:gd name="T70" fmla="*/ 46 w 1502"/>
                <a:gd name="T71" fmla="*/ 8 h 753"/>
                <a:gd name="T72" fmla="*/ 44 w 1502"/>
                <a:gd name="T73" fmla="*/ 6 h 753"/>
                <a:gd name="T74" fmla="*/ 42 w 1502"/>
                <a:gd name="T75" fmla="*/ 5 h 753"/>
                <a:gd name="T76" fmla="*/ 40 w 1502"/>
                <a:gd name="T77" fmla="*/ 4 h 753"/>
                <a:gd name="T78" fmla="*/ 37 w 1502"/>
                <a:gd name="T79" fmla="*/ 3 h 753"/>
                <a:gd name="T80" fmla="*/ 34 w 1502"/>
                <a:gd name="T81" fmla="*/ 2 h 753"/>
                <a:gd name="T82" fmla="*/ 31 w 1502"/>
                <a:gd name="T83" fmla="*/ 1 h 753"/>
                <a:gd name="T84" fmla="*/ 28 w 1502"/>
                <a:gd name="T85" fmla="*/ 1 h 753"/>
                <a:gd name="T86" fmla="*/ 24 w 1502"/>
                <a:gd name="T87" fmla="*/ 0 h 75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502"/>
                <a:gd name="T133" fmla="*/ 0 h 753"/>
                <a:gd name="T134" fmla="*/ 1502 w 1502"/>
                <a:gd name="T135" fmla="*/ 753 h 75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502" h="753">
                  <a:moveTo>
                    <a:pt x="751" y="0"/>
                  </a:moveTo>
                  <a:lnTo>
                    <a:pt x="712" y="1"/>
                  </a:lnTo>
                  <a:lnTo>
                    <a:pt x="674" y="2"/>
                  </a:lnTo>
                  <a:lnTo>
                    <a:pt x="637" y="5"/>
                  </a:lnTo>
                  <a:lnTo>
                    <a:pt x="600" y="8"/>
                  </a:lnTo>
                  <a:lnTo>
                    <a:pt x="563" y="12"/>
                  </a:lnTo>
                  <a:lnTo>
                    <a:pt x="528" y="17"/>
                  </a:lnTo>
                  <a:lnTo>
                    <a:pt x="492" y="23"/>
                  </a:lnTo>
                  <a:lnTo>
                    <a:pt x="458" y="30"/>
                  </a:lnTo>
                  <a:lnTo>
                    <a:pt x="425" y="38"/>
                  </a:lnTo>
                  <a:lnTo>
                    <a:pt x="393" y="46"/>
                  </a:lnTo>
                  <a:lnTo>
                    <a:pt x="361" y="55"/>
                  </a:lnTo>
                  <a:lnTo>
                    <a:pt x="331" y="65"/>
                  </a:lnTo>
                  <a:lnTo>
                    <a:pt x="302" y="75"/>
                  </a:lnTo>
                  <a:lnTo>
                    <a:pt x="274" y="86"/>
                  </a:lnTo>
                  <a:lnTo>
                    <a:pt x="246" y="98"/>
                  </a:lnTo>
                  <a:lnTo>
                    <a:pt x="220" y="111"/>
                  </a:lnTo>
                  <a:lnTo>
                    <a:pt x="194" y="124"/>
                  </a:lnTo>
                  <a:lnTo>
                    <a:pt x="172" y="137"/>
                  </a:lnTo>
                  <a:lnTo>
                    <a:pt x="149" y="152"/>
                  </a:lnTo>
                  <a:lnTo>
                    <a:pt x="128" y="167"/>
                  </a:lnTo>
                  <a:lnTo>
                    <a:pt x="108" y="181"/>
                  </a:lnTo>
                  <a:lnTo>
                    <a:pt x="91" y="197"/>
                  </a:lnTo>
                  <a:lnTo>
                    <a:pt x="74" y="213"/>
                  </a:lnTo>
                  <a:lnTo>
                    <a:pt x="59" y="230"/>
                  </a:lnTo>
                  <a:lnTo>
                    <a:pt x="46" y="248"/>
                  </a:lnTo>
                  <a:lnTo>
                    <a:pt x="34" y="265"/>
                  </a:lnTo>
                  <a:lnTo>
                    <a:pt x="23" y="283"/>
                  </a:lnTo>
                  <a:lnTo>
                    <a:pt x="16" y="301"/>
                  </a:lnTo>
                  <a:lnTo>
                    <a:pt x="9" y="319"/>
                  </a:lnTo>
                  <a:lnTo>
                    <a:pt x="4" y="338"/>
                  </a:lnTo>
                  <a:lnTo>
                    <a:pt x="1" y="358"/>
                  </a:lnTo>
                  <a:lnTo>
                    <a:pt x="0" y="376"/>
                  </a:lnTo>
                  <a:lnTo>
                    <a:pt x="1" y="396"/>
                  </a:lnTo>
                  <a:lnTo>
                    <a:pt x="4" y="416"/>
                  </a:lnTo>
                  <a:lnTo>
                    <a:pt x="9" y="434"/>
                  </a:lnTo>
                  <a:lnTo>
                    <a:pt x="16" y="453"/>
                  </a:lnTo>
                  <a:lnTo>
                    <a:pt x="23" y="470"/>
                  </a:lnTo>
                  <a:lnTo>
                    <a:pt x="34" y="489"/>
                  </a:lnTo>
                  <a:lnTo>
                    <a:pt x="46" y="506"/>
                  </a:lnTo>
                  <a:lnTo>
                    <a:pt x="59" y="523"/>
                  </a:lnTo>
                  <a:lnTo>
                    <a:pt x="74" y="540"/>
                  </a:lnTo>
                  <a:lnTo>
                    <a:pt x="91" y="556"/>
                  </a:lnTo>
                  <a:lnTo>
                    <a:pt x="108" y="572"/>
                  </a:lnTo>
                  <a:lnTo>
                    <a:pt x="128" y="587"/>
                  </a:lnTo>
                  <a:lnTo>
                    <a:pt x="149" y="601"/>
                  </a:lnTo>
                  <a:lnTo>
                    <a:pt x="172" y="616"/>
                  </a:lnTo>
                  <a:lnTo>
                    <a:pt x="194" y="629"/>
                  </a:lnTo>
                  <a:lnTo>
                    <a:pt x="220" y="643"/>
                  </a:lnTo>
                  <a:lnTo>
                    <a:pt x="246" y="656"/>
                  </a:lnTo>
                  <a:lnTo>
                    <a:pt x="274" y="668"/>
                  </a:lnTo>
                  <a:lnTo>
                    <a:pt x="302" y="678"/>
                  </a:lnTo>
                  <a:lnTo>
                    <a:pt x="331" y="689"/>
                  </a:lnTo>
                  <a:lnTo>
                    <a:pt x="361" y="698"/>
                  </a:lnTo>
                  <a:lnTo>
                    <a:pt x="393" y="708"/>
                  </a:lnTo>
                  <a:lnTo>
                    <a:pt x="425" y="715"/>
                  </a:lnTo>
                  <a:lnTo>
                    <a:pt x="458" y="723"/>
                  </a:lnTo>
                  <a:lnTo>
                    <a:pt x="492" y="730"/>
                  </a:lnTo>
                  <a:lnTo>
                    <a:pt x="528" y="737"/>
                  </a:lnTo>
                  <a:lnTo>
                    <a:pt x="563" y="742"/>
                  </a:lnTo>
                  <a:lnTo>
                    <a:pt x="600" y="746"/>
                  </a:lnTo>
                  <a:lnTo>
                    <a:pt x="637" y="749"/>
                  </a:lnTo>
                  <a:lnTo>
                    <a:pt x="674" y="751"/>
                  </a:lnTo>
                  <a:lnTo>
                    <a:pt x="712" y="753"/>
                  </a:lnTo>
                  <a:lnTo>
                    <a:pt x="751" y="753"/>
                  </a:lnTo>
                  <a:lnTo>
                    <a:pt x="789" y="753"/>
                  </a:lnTo>
                  <a:lnTo>
                    <a:pt x="828" y="751"/>
                  </a:lnTo>
                  <a:lnTo>
                    <a:pt x="866" y="749"/>
                  </a:lnTo>
                  <a:lnTo>
                    <a:pt x="902" y="746"/>
                  </a:lnTo>
                  <a:lnTo>
                    <a:pt x="939" y="742"/>
                  </a:lnTo>
                  <a:lnTo>
                    <a:pt x="975" y="737"/>
                  </a:lnTo>
                  <a:lnTo>
                    <a:pt x="1009" y="730"/>
                  </a:lnTo>
                  <a:lnTo>
                    <a:pt x="1044" y="723"/>
                  </a:lnTo>
                  <a:lnTo>
                    <a:pt x="1077" y="715"/>
                  </a:lnTo>
                  <a:lnTo>
                    <a:pt x="1109" y="708"/>
                  </a:lnTo>
                  <a:lnTo>
                    <a:pt x="1140" y="698"/>
                  </a:lnTo>
                  <a:lnTo>
                    <a:pt x="1171" y="689"/>
                  </a:lnTo>
                  <a:lnTo>
                    <a:pt x="1200" y="678"/>
                  </a:lnTo>
                  <a:lnTo>
                    <a:pt x="1229" y="668"/>
                  </a:lnTo>
                  <a:lnTo>
                    <a:pt x="1256" y="656"/>
                  </a:lnTo>
                  <a:lnTo>
                    <a:pt x="1282" y="643"/>
                  </a:lnTo>
                  <a:lnTo>
                    <a:pt x="1307" y="629"/>
                  </a:lnTo>
                  <a:lnTo>
                    <a:pt x="1331" y="616"/>
                  </a:lnTo>
                  <a:lnTo>
                    <a:pt x="1354" y="601"/>
                  </a:lnTo>
                  <a:lnTo>
                    <a:pt x="1374" y="587"/>
                  </a:lnTo>
                  <a:lnTo>
                    <a:pt x="1393" y="572"/>
                  </a:lnTo>
                  <a:lnTo>
                    <a:pt x="1412" y="556"/>
                  </a:lnTo>
                  <a:lnTo>
                    <a:pt x="1428" y="540"/>
                  </a:lnTo>
                  <a:lnTo>
                    <a:pt x="1444" y="523"/>
                  </a:lnTo>
                  <a:lnTo>
                    <a:pt x="1457" y="506"/>
                  </a:lnTo>
                  <a:lnTo>
                    <a:pt x="1469" y="489"/>
                  </a:lnTo>
                  <a:lnTo>
                    <a:pt x="1478" y="470"/>
                  </a:lnTo>
                  <a:lnTo>
                    <a:pt x="1487" y="453"/>
                  </a:lnTo>
                  <a:lnTo>
                    <a:pt x="1494" y="434"/>
                  </a:lnTo>
                  <a:lnTo>
                    <a:pt x="1498" y="416"/>
                  </a:lnTo>
                  <a:lnTo>
                    <a:pt x="1501" y="396"/>
                  </a:lnTo>
                  <a:lnTo>
                    <a:pt x="1502" y="376"/>
                  </a:lnTo>
                  <a:lnTo>
                    <a:pt x="1501" y="358"/>
                  </a:lnTo>
                  <a:lnTo>
                    <a:pt x="1498" y="338"/>
                  </a:lnTo>
                  <a:lnTo>
                    <a:pt x="1494" y="319"/>
                  </a:lnTo>
                  <a:lnTo>
                    <a:pt x="1487" y="301"/>
                  </a:lnTo>
                  <a:lnTo>
                    <a:pt x="1478" y="283"/>
                  </a:lnTo>
                  <a:lnTo>
                    <a:pt x="1469" y="265"/>
                  </a:lnTo>
                  <a:lnTo>
                    <a:pt x="1457" y="248"/>
                  </a:lnTo>
                  <a:lnTo>
                    <a:pt x="1444" y="230"/>
                  </a:lnTo>
                  <a:lnTo>
                    <a:pt x="1428" y="213"/>
                  </a:lnTo>
                  <a:lnTo>
                    <a:pt x="1412" y="197"/>
                  </a:lnTo>
                  <a:lnTo>
                    <a:pt x="1393" y="181"/>
                  </a:lnTo>
                  <a:lnTo>
                    <a:pt x="1374" y="167"/>
                  </a:lnTo>
                  <a:lnTo>
                    <a:pt x="1354" y="152"/>
                  </a:lnTo>
                  <a:lnTo>
                    <a:pt x="1331" y="137"/>
                  </a:lnTo>
                  <a:lnTo>
                    <a:pt x="1307" y="124"/>
                  </a:lnTo>
                  <a:lnTo>
                    <a:pt x="1282" y="111"/>
                  </a:lnTo>
                  <a:lnTo>
                    <a:pt x="1256" y="98"/>
                  </a:lnTo>
                  <a:lnTo>
                    <a:pt x="1229" y="86"/>
                  </a:lnTo>
                  <a:lnTo>
                    <a:pt x="1200" y="75"/>
                  </a:lnTo>
                  <a:lnTo>
                    <a:pt x="1171" y="65"/>
                  </a:lnTo>
                  <a:lnTo>
                    <a:pt x="1140" y="55"/>
                  </a:lnTo>
                  <a:lnTo>
                    <a:pt x="1109" y="46"/>
                  </a:lnTo>
                  <a:lnTo>
                    <a:pt x="1077" y="38"/>
                  </a:lnTo>
                  <a:lnTo>
                    <a:pt x="1044" y="30"/>
                  </a:lnTo>
                  <a:lnTo>
                    <a:pt x="1009" y="23"/>
                  </a:lnTo>
                  <a:lnTo>
                    <a:pt x="975" y="17"/>
                  </a:lnTo>
                  <a:lnTo>
                    <a:pt x="939" y="12"/>
                  </a:lnTo>
                  <a:lnTo>
                    <a:pt x="902" y="8"/>
                  </a:lnTo>
                  <a:lnTo>
                    <a:pt x="866" y="5"/>
                  </a:lnTo>
                  <a:lnTo>
                    <a:pt x="828" y="2"/>
                  </a:lnTo>
                  <a:lnTo>
                    <a:pt x="789" y="1"/>
                  </a:lnTo>
                  <a:lnTo>
                    <a:pt x="751" y="0"/>
                  </a:lnTo>
                </a:path>
              </a:pathLst>
            </a:custGeom>
            <a:solidFill>
              <a:schemeClr val="bg1"/>
            </a:solidFill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53276" name="Rectangle 27"/>
            <p:cNvSpPr>
              <a:spLocks noChangeArrowheads="1"/>
            </p:cNvSpPr>
            <p:nvPr/>
          </p:nvSpPr>
          <p:spPr bwMode="auto">
            <a:xfrm>
              <a:off x="2853" y="1380"/>
              <a:ext cx="9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sz="1500" dirty="0">
                  <a:solidFill>
                    <a:srgbClr val="000000"/>
                  </a:solidFill>
                  <a:latin typeface="Times-Roman" charset="0"/>
                </a:rPr>
                <a:t>=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53277" name="Rectangle 28"/>
            <p:cNvSpPr>
              <a:spLocks noChangeArrowheads="1"/>
            </p:cNvSpPr>
            <p:nvPr/>
          </p:nvSpPr>
          <p:spPr bwMode="auto">
            <a:xfrm>
              <a:off x="2956" y="2605"/>
              <a:ext cx="21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sz="1500" dirty="0">
                  <a:solidFill>
                    <a:srgbClr val="000000"/>
                  </a:solidFill>
                  <a:latin typeface="Times-Roman" charset="0"/>
                </a:rPr>
                <a:t>x1x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53278" name="Rectangle 29"/>
            <p:cNvSpPr>
              <a:spLocks noChangeArrowheads="1"/>
            </p:cNvSpPr>
            <p:nvPr/>
          </p:nvSpPr>
          <p:spPr bwMode="auto">
            <a:xfrm>
              <a:off x="2428" y="2188"/>
              <a:ext cx="21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sz="1500" dirty="0">
                  <a:solidFill>
                    <a:srgbClr val="000000"/>
                  </a:solidFill>
                  <a:latin typeface="Times-Roman" charset="0"/>
                </a:rPr>
                <a:t>gnt2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53279" name="Rectangle 30"/>
            <p:cNvSpPr>
              <a:spLocks noChangeArrowheads="1"/>
            </p:cNvSpPr>
            <p:nvPr/>
          </p:nvSpPr>
          <p:spPr bwMode="auto">
            <a:xfrm>
              <a:off x="2719" y="2188"/>
              <a:ext cx="9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sz="1500" i="1" dirty="0">
                  <a:solidFill>
                    <a:srgbClr val="000000"/>
                  </a:solidFill>
                  <a:latin typeface="Times-Roman" charset="0"/>
                </a:rPr>
                <a:t>g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53280" name="Rectangle 31"/>
            <p:cNvSpPr>
              <a:spLocks noChangeArrowheads="1"/>
            </p:cNvSpPr>
            <p:nvPr/>
          </p:nvSpPr>
          <p:spPr bwMode="auto">
            <a:xfrm>
              <a:off x="2783" y="2247"/>
              <a:ext cx="7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sz="1200" dirty="0">
                  <a:solidFill>
                    <a:srgbClr val="000000"/>
                  </a:solidFill>
                  <a:latin typeface="Times-Roman" charset="0"/>
                </a:rPr>
                <a:t>2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53281" name="Rectangle 32"/>
            <p:cNvSpPr>
              <a:spLocks noChangeArrowheads="1"/>
            </p:cNvSpPr>
            <p:nvPr/>
          </p:nvSpPr>
          <p:spPr bwMode="auto">
            <a:xfrm>
              <a:off x="2670" y="2184"/>
              <a:ext cx="5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dirty="0">
                  <a:solidFill>
                    <a:srgbClr val="000000"/>
                  </a:solidFill>
                  <a:latin typeface="Symbol" pitchFamily="18" charset="2"/>
                </a:rPr>
                <a:t>¤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53282" name="Rectangle 33"/>
            <p:cNvSpPr>
              <a:spLocks noChangeArrowheads="1"/>
            </p:cNvSpPr>
            <p:nvPr/>
          </p:nvSpPr>
          <p:spPr bwMode="auto">
            <a:xfrm>
              <a:off x="2941" y="2188"/>
              <a:ext cx="9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sz="1500" dirty="0">
                  <a:solidFill>
                    <a:srgbClr val="000000"/>
                  </a:solidFill>
                  <a:latin typeface="Times-Roman" charset="0"/>
                </a:rPr>
                <a:t>1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53283" name="Freeform 34"/>
            <p:cNvSpPr>
              <a:spLocks/>
            </p:cNvSpPr>
            <p:nvPr/>
          </p:nvSpPr>
          <p:spPr bwMode="auto">
            <a:xfrm>
              <a:off x="2342" y="2899"/>
              <a:ext cx="751" cy="377"/>
            </a:xfrm>
            <a:custGeom>
              <a:avLst/>
              <a:gdLst>
                <a:gd name="T0" fmla="*/ 22 w 1502"/>
                <a:gd name="T1" fmla="*/ 1 h 753"/>
                <a:gd name="T2" fmla="*/ 18 w 1502"/>
                <a:gd name="T3" fmla="*/ 1 h 753"/>
                <a:gd name="T4" fmla="*/ 15 w 1502"/>
                <a:gd name="T5" fmla="*/ 1 h 753"/>
                <a:gd name="T6" fmla="*/ 12 w 1502"/>
                <a:gd name="T7" fmla="*/ 2 h 753"/>
                <a:gd name="T8" fmla="*/ 9 w 1502"/>
                <a:gd name="T9" fmla="*/ 3 h 753"/>
                <a:gd name="T10" fmla="*/ 7 w 1502"/>
                <a:gd name="T11" fmla="*/ 4 h 753"/>
                <a:gd name="T12" fmla="*/ 4 w 1502"/>
                <a:gd name="T13" fmla="*/ 6 h 753"/>
                <a:gd name="T14" fmla="*/ 3 w 1502"/>
                <a:gd name="T15" fmla="*/ 7 h 753"/>
                <a:gd name="T16" fmla="*/ 2 w 1502"/>
                <a:gd name="T17" fmla="*/ 9 h 753"/>
                <a:gd name="T18" fmla="*/ 1 w 1502"/>
                <a:gd name="T19" fmla="*/ 10 h 753"/>
                <a:gd name="T20" fmla="*/ 0 w 1502"/>
                <a:gd name="T21" fmla="*/ 12 h 753"/>
                <a:gd name="T22" fmla="*/ 1 w 1502"/>
                <a:gd name="T23" fmla="*/ 14 h 753"/>
                <a:gd name="T24" fmla="*/ 1 w 1502"/>
                <a:gd name="T25" fmla="*/ 15 h 753"/>
                <a:gd name="T26" fmla="*/ 2 w 1502"/>
                <a:gd name="T27" fmla="*/ 17 h 753"/>
                <a:gd name="T28" fmla="*/ 4 w 1502"/>
                <a:gd name="T29" fmla="*/ 18 h 753"/>
                <a:gd name="T30" fmla="*/ 6 w 1502"/>
                <a:gd name="T31" fmla="*/ 20 h 753"/>
                <a:gd name="T32" fmla="*/ 8 w 1502"/>
                <a:gd name="T33" fmla="*/ 21 h 753"/>
                <a:gd name="T34" fmla="*/ 11 w 1502"/>
                <a:gd name="T35" fmla="*/ 22 h 753"/>
                <a:gd name="T36" fmla="*/ 14 w 1502"/>
                <a:gd name="T37" fmla="*/ 23 h 753"/>
                <a:gd name="T38" fmla="*/ 17 w 1502"/>
                <a:gd name="T39" fmla="*/ 24 h 753"/>
                <a:gd name="T40" fmla="*/ 20 w 1502"/>
                <a:gd name="T41" fmla="*/ 24 h 753"/>
                <a:gd name="T42" fmla="*/ 24 w 1502"/>
                <a:gd name="T43" fmla="*/ 24 h 753"/>
                <a:gd name="T44" fmla="*/ 26 w 1502"/>
                <a:gd name="T45" fmla="*/ 24 h 753"/>
                <a:gd name="T46" fmla="*/ 30 w 1502"/>
                <a:gd name="T47" fmla="*/ 24 h 753"/>
                <a:gd name="T48" fmla="*/ 33 w 1502"/>
                <a:gd name="T49" fmla="*/ 23 h 753"/>
                <a:gd name="T50" fmla="*/ 36 w 1502"/>
                <a:gd name="T51" fmla="*/ 22 h 753"/>
                <a:gd name="T52" fmla="*/ 39 w 1502"/>
                <a:gd name="T53" fmla="*/ 21 h 753"/>
                <a:gd name="T54" fmla="*/ 41 w 1502"/>
                <a:gd name="T55" fmla="*/ 20 h 753"/>
                <a:gd name="T56" fmla="*/ 43 w 1502"/>
                <a:gd name="T57" fmla="*/ 19 h 753"/>
                <a:gd name="T58" fmla="*/ 45 w 1502"/>
                <a:gd name="T59" fmla="*/ 17 h 753"/>
                <a:gd name="T60" fmla="*/ 46 w 1502"/>
                <a:gd name="T61" fmla="*/ 16 h 753"/>
                <a:gd name="T62" fmla="*/ 47 w 1502"/>
                <a:gd name="T63" fmla="*/ 14 h 753"/>
                <a:gd name="T64" fmla="*/ 47 w 1502"/>
                <a:gd name="T65" fmla="*/ 12 h 753"/>
                <a:gd name="T66" fmla="*/ 47 w 1502"/>
                <a:gd name="T67" fmla="*/ 11 h 753"/>
                <a:gd name="T68" fmla="*/ 47 w 1502"/>
                <a:gd name="T69" fmla="*/ 9 h 753"/>
                <a:gd name="T70" fmla="*/ 46 w 1502"/>
                <a:gd name="T71" fmla="*/ 8 h 753"/>
                <a:gd name="T72" fmla="*/ 44 w 1502"/>
                <a:gd name="T73" fmla="*/ 6 h 753"/>
                <a:gd name="T74" fmla="*/ 42 w 1502"/>
                <a:gd name="T75" fmla="*/ 5 h 753"/>
                <a:gd name="T76" fmla="*/ 40 w 1502"/>
                <a:gd name="T77" fmla="*/ 4 h 753"/>
                <a:gd name="T78" fmla="*/ 37 w 1502"/>
                <a:gd name="T79" fmla="*/ 3 h 753"/>
                <a:gd name="T80" fmla="*/ 34 w 1502"/>
                <a:gd name="T81" fmla="*/ 2 h 753"/>
                <a:gd name="T82" fmla="*/ 31 w 1502"/>
                <a:gd name="T83" fmla="*/ 1 h 753"/>
                <a:gd name="T84" fmla="*/ 28 w 1502"/>
                <a:gd name="T85" fmla="*/ 1 h 753"/>
                <a:gd name="T86" fmla="*/ 24 w 1502"/>
                <a:gd name="T87" fmla="*/ 0 h 75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502"/>
                <a:gd name="T133" fmla="*/ 0 h 753"/>
                <a:gd name="T134" fmla="*/ 1502 w 1502"/>
                <a:gd name="T135" fmla="*/ 753 h 75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502" h="753">
                  <a:moveTo>
                    <a:pt x="751" y="0"/>
                  </a:moveTo>
                  <a:lnTo>
                    <a:pt x="712" y="2"/>
                  </a:lnTo>
                  <a:lnTo>
                    <a:pt x="674" y="3"/>
                  </a:lnTo>
                  <a:lnTo>
                    <a:pt x="637" y="6"/>
                  </a:lnTo>
                  <a:lnTo>
                    <a:pt x="600" y="8"/>
                  </a:lnTo>
                  <a:lnTo>
                    <a:pt x="563" y="12"/>
                  </a:lnTo>
                  <a:lnTo>
                    <a:pt x="528" y="18"/>
                  </a:lnTo>
                  <a:lnTo>
                    <a:pt x="492" y="24"/>
                  </a:lnTo>
                  <a:lnTo>
                    <a:pt x="458" y="31"/>
                  </a:lnTo>
                  <a:lnTo>
                    <a:pt x="425" y="38"/>
                  </a:lnTo>
                  <a:lnTo>
                    <a:pt x="393" y="47"/>
                  </a:lnTo>
                  <a:lnTo>
                    <a:pt x="361" y="56"/>
                  </a:lnTo>
                  <a:lnTo>
                    <a:pt x="331" y="65"/>
                  </a:lnTo>
                  <a:lnTo>
                    <a:pt x="302" y="76"/>
                  </a:lnTo>
                  <a:lnTo>
                    <a:pt x="274" y="87"/>
                  </a:lnTo>
                  <a:lnTo>
                    <a:pt x="246" y="98"/>
                  </a:lnTo>
                  <a:lnTo>
                    <a:pt x="220" y="112"/>
                  </a:lnTo>
                  <a:lnTo>
                    <a:pt x="194" y="125"/>
                  </a:lnTo>
                  <a:lnTo>
                    <a:pt x="172" y="138"/>
                  </a:lnTo>
                  <a:lnTo>
                    <a:pt x="149" y="153"/>
                  </a:lnTo>
                  <a:lnTo>
                    <a:pt x="128" y="167"/>
                  </a:lnTo>
                  <a:lnTo>
                    <a:pt x="108" y="182"/>
                  </a:lnTo>
                  <a:lnTo>
                    <a:pt x="91" y="198"/>
                  </a:lnTo>
                  <a:lnTo>
                    <a:pt x="74" y="214"/>
                  </a:lnTo>
                  <a:lnTo>
                    <a:pt x="59" y="231"/>
                  </a:lnTo>
                  <a:lnTo>
                    <a:pt x="46" y="248"/>
                  </a:lnTo>
                  <a:lnTo>
                    <a:pt x="34" y="266"/>
                  </a:lnTo>
                  <a:lnTo>
                    <a:pt x="23" y="284"/>
                  </a:lnTo>
                  <a:lnTo>
                    <a:pt x="16" y="301"/>
                  </a:lnTo>
                  <a:lnTo>
                    <a:pt x="9" y="320"/>
                  </a:lnTo>
                  <a:lnTo>
                    <a:pt x="4" y="338"/>
                  </a:lnTo>
                  <a:lnTo>
                    <a:pt x="1" y="358"/>
                  </a:lnTo>
                  <a:lnTo>
                    <a:pt x="0" y="377"/>
                  </a:lnTo>
                  <a:lnTo>
                    <a:pt x="1" y="397"/>
                  </a:lnTo>
                  <a:lnTo>
                    <a:pt x="4" y="417"/>
                  </a:lnTo>
                  <a:lnTo>
                    <a:pt x="9" y="435"/>
                  </a:lnTo>
                  <a:lnTo>
                    <a:pt x="16" y="454"/>
                  </a:lnTo>
                  <a:lnTo>
                    <a:pt x="23" y="471"/>
                  </a:lnTo>
                  <a:lnTo>
                    <a:pt x="34" y="490"/>
                  </a:lnTo>
                  <a:lnTo>
                    <a:pt x="46" y="507"/>
                  </a:lnTo>
                  <a:lnTo>
                    <a:pt x="59" y="524"/>
                  </a:lnTo>
                  <a:lnTo>
                    <a:pt x="74" y="541"/>
                  </a:lnTo>
                  <a:lnTo>
                    <a:pt x="91" y="557"/>
                  </a:lnTo>
                  <a:lnTo>
                    <a:pt x="108" y="573"/>
                  </a:lnTo>
                  <a:lnTo>
                    <a:pt x="128" y="588"/>
                  </a:lnTo>
                  <a:lnTo>
                    <a:pt x="149" y="602"/>
                  </a:lnTo>
                  <a:lnTo>
                    <a:pt x="172" y="617"/>
                  </a:lnTo>
                  <a:lnTo>
                    <a:pt x="194" y="630"/>
                  </a:lnTo>
                  <a:lnTo>
                    <a:pt x="220" y="643"/>
                  </a:lnTo>
                  <a:lnTo>
                    <a:pt x="246" y="657"/>
                  </a:lnTo>
                  <a:lnTo>
                    <a:pt x="274" y="669"/>
                  </a:lnTo>
                  <a:lnTo>
                    <a:pt x="302" y="679"/>
                  </a:lnTo>
                  <a:lnTo>
                    <a:pt x="331" y="690"/>
                  </a:lnTo>
                  <a:lnTo>
                    <a:pt x="361" y="699"/>
                  </a:lnTo>
                  <a:lnTo>
                    <a:pt x="393" y="708"/>
                  </a:lnTo>
                  <a:lnTo>
                    <a:pt x="425" y="716"/>
                  </a:lnTo>
                  <a:lnTo>
                    <a:pt x="458" y="724"/>
                  </a:lnTo>
                  <a:lnTo>
                    <a:pt x="492" y="731"/>
                  </a:lnTo>
                  <a:lnTo>
                    <a:pt x="528" y="737"/>
                  </a:lnTo>
                  <a:lnTo>
                    <a:pt x="563" y="743"/>
                  </a:lnTo>
                  <a:lnTo>
                    <a:pt x="600" y="747"/>
                  </a:lnTo>
                  <a:lnTo>
                    <a:pt x="637" y="749"/>
                  </a:lnTo>
                  <a:lnTo>
                    <a:pt x="674" y="752"/>
                  </a:lnTo>
                  <a:lnTo>
                    <a:pt x="712" y="753"/>
                  </a:lnTo>
                  <a:lnTo>
                    <a:pt x="751" y="753"/>
                  </a:lnTo>
                  <a:lnTo>
                    <a:pt x="789" y="753"/>
                  </a:lnTo>
                  <a:lnTo>
                    <a:pt x="828" y="752"/>
                  </a:lnTo>
                  <a:lnTo>
                    <a:pt x="866" y="749"/>
                  </a:lnTo>
                  <a:lnTo>
                    <a:pt x="902" y="747"/>
                  </a:lnTo>
                  <a:lnTo>
                    <a:pt x="939" y="743"/>
                  </a:lnTo>
                  <a:lnTo>
                    <a:pt x="975" y="737"/>
                  </a:lnTo>
                  <a:lnTo>
                    <a:pt x="1009" y="731"/>
                  </a:lnTo>
                  <a:lnTo>
                    <a:pt x="1044" y="724"/>
                  </a:lnTo>
                  <a:lnTo>
                    <a:pt x="1077" y="716"/>
                  </a:lnTo>
                  <a:lnTo>
                    <a:pt x="1109" y="708"/>
                  </a:lnTo>
                  <a:lnTo>
                    <a:pt x="1140" y="699"/>
                  </a:lnTo>
                  <a:lnTo>
                    <a:pt x="1171" y="690"/>
                  </a:lnTo>
                  <a:lnTo>
                    <a:pt x="1200" y="679"/>
                  </a:lnTo>
                  <a:lnTo>
                    <a:pt x="1229" y="669"/>
                  </a:lnTo>
                  <a:lnTo>
                    <a:pt x="1256" y="657"/>
                  </a:lnTo>
                  <a:lnTo>
                    <a:pt x="1282" y="643"/>
                  </a:lnTo>
                  <a:lnTo>
                    <a:pt x="1307" y="630"/>
                  </a:lnTo>
                  <a:lnTo>
                    <a:pt x="1331" y="617"/>
                  </a:lnTo>
                  <a:lnTo>
                    <a:pt x="1354" y="602"/>
                  </a:lnTo>
                  <a:lnTo>
                    <a:pt x="1374" y="588"/>
                  </a:lnTo>
                  <a:lnTo>
                    <a:pt x="1393" y="573"/>
                  </a:lnTo>
                  <a:lnTo>
                    <a:pt x="1412" y="557"/>
                  </a:lnTo>
                  <a:lnTo>
                    <a:pt x="1428" y="541"/>
                  </a:lnTo>
                  <a:lnTo>
                    <a:pt x="1444" y="524"/>
                  </a:lnTo>
                  <a:lnTo>
                    <a:pt x="1457" y="507"/>
                  </a:lnTo>
                  <a:lnTo>
                    <a:pt x="1469" y="490"/>
                  </a:lnTo>
                  <a:lnTo>
                    <a:pt x="1478" y="471"/>
                  </a:lnTo>
                  <a:lnTo>
                    <a:pt x="1487" y="454"/>
                  </a:lnTo>
                  <a:lnTo>
                    <a:pt x="1494" y="435"/>
                  </a:lnTo>
                  <a:lnTo>
                    <a:pt x="1498" y="417"/>
                  </a:lnTo>
                  <a:lnTo>
                    <a:pt x="1501" y="397"/>
                  </a:lnTo>
                  <a:lnTo>
                    <a:pt x="1502" y="377"/>
                  </a:lnTo>
                  <a:lnTo>
                    <a:pt x="1501" y="358"/>
                  </a:lnTo>
                  <a:lnTo>
                    <a:pt x="1498" y="338"/>
                  </a:lnTo>
                  <a:lnTo>
                    <a:pt x="1494" y="320"/>
                  </a:lnTo>
                  <a:lnTo>
                    <a:pt x="1487" y="301"/>
                  </a:lnTo>
                  <a:lnTo>
                    <a:pt x="1478" y="284"/>
                  </a:lnTo>
                  <a:lnTo>
                    <a:pt x="1469" y="266"/>
                  </a:lnTo>
                  <a:lnTo>
                    <a:pt x="1457" y="248"/>
                  </a:lnTo>
                  <a:lnTo>
                    <a:pt x="1444" y="231"/>
                  </a:lnTo>
                  <a:lnTo>
                    <a:pt x="1428" y="214"/>
                  </a:lnTo>
                  <a:lnTo>
                    <a:pt x="1412" y="198"/>
                  </a:lnTo>
                  <a:lnTo>
                    <a:pt x="1393" y="182"/>
                  </a:lnTo>
                  <a:lnTo>
                    <a:pt x="1374" y="167"/>
                  </a:lnTo>
                  <a:lnTo>
                    <a:pt x="1354" y="153"/>
                  </a:lnTo>
                  <a:lnTo>
                    <a:pt x="1331" y="138"/>
                  </a:lnTo>
                  <a:lnTo>
                    <a:pt x="1307" y="125"/>
                  </a:lnTo>
                  <a:lnTo>
                    <a:pt x="1282" y="112"/>
                  </a:lnTo>
                  <a:lnTo>
                    <a:pt x="1256" y="98"/>
                  </a:lnTo>
                  <a:lnTo>
                    <a:pt x="1229" y="87"/>
                  </a:lnTo>
                  <a:lnTo>
                    <a:pt x="1200" y="76"/>
                  </a:lnTo>
                  <a:lnTo>
                    <a:pt x="1171" y="65"/>
                  </a:lnTo>
                  <a:lnTo>
                    <a:pt x="1140" y="56"/>
                  </a:lnTo>
                  <a:lnTo>
                    <a:pt x="1109" y="47"/>
                  </a:lnTo>
                  <a:lnTo>
                    <a:pt x="1077" y="38"/>
                  </a:lnTo>
                  <a:lnTo>
                    <a:pt x="1044" y="31"/>
                  </a:lnTo>
                  <a:lnTo>
                    <a:pt x="1009" y="24"/>
                  </a:lnTo>
                  <a:lnTo>
                    <a:pt x="975" y="18"/>
                  </a:lnTo>
                  <a:lnTo>
                    <a:pt x="939" y="12"/>
                  </a:lnTo>
                  <a:lnTo>
                    <a:pt x="902" y="8"/>
                  </a:lnTo>
                  <a:lnTo>
                    <a:pt x="866" y="6"/>
                  </a:lnTo>
                  <a:lnTo>
                    <a:pt x="828" y="3"/>
                  </a:lnTo>
                  <a:lnTo>
                    <a:pt x="789" y="2"/>
                  </a:lnTo>
                  <a:lnTo>
                    <a:pt x="751" y="0"/>
                  </a:lnTo>
                </a:path>
              </a:pathLst>
            </a:custGeom>
            <a:solidFill>
              <a:schemeClr val="bg1"/>
            </a:solidFill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53284" name="Rectangle 35"/>
            <p:cNvSpPr>
              <a:spLocks noChangeArrowheads="1"/>
            </p:cNvSpPr>
            <p:nvPr/>
          </p:nvSpPr>
          <p:spPr bwMode="auto">
            <a:xfrm>
              <a:off x="2853" y="2188"/>
              <a:ext cx="9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sz="1500" dirty="0">
                  <a:solidFill>
                    <a:srgbClr val="000000"/>
                  </a:solidFill>
                  <a:latin typeface="Times-Roman" charset="0"/>
                </a:rPr>
                <a:t>=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53285" name="Rectangle 36"/>
            <p:cNvSpPr>
              <a:spLocks noChangeArrowheads="1"/>
            </p:cNvSpPr>
            <p:nvPr/>
          </p:nvSpPr>
          <p:spPr bwMode="auto">
            <a:xfrm>
              <a:off x="2956" y="3435"/>
              <a:ext cx="21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sz="1500" dirty="0">
                  <a:solidFill>
                    <a:srgbClr val="000000"/>
                  </a:solidFill>
                  <a:latin typeface="Times-Roman" charset="0"/>
                </a:rPr>
                <a:t>xx1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53286" name="Rectangle 37"/>
            <p:cNvSpPr>
              <a:spLocks noChangeArrowheads="1"/>
            </p:cNvSpPr>
            <p:nvPr/>
          </p:nvSpPr>
          <p:spPr bwMode="auto">
            <a:xfrm>
              <a:off x="2428" y="3018"/>
              <a:ext cx="21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sz="1500" dirty="0">
                  <a:solidFill>
                    <a:srgbClr val="000000"/>
                  </a:solidFill>
                  <a:latin typeface="Times-Roman" charset="0"/>
                </a:rPr>
                <a:t>gnt3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53287" name="Rectangle 38"/>
            <p:cNvSpPr>
              <a:spLocks noChangeArrowheads="1"/>
            </p:cNvSpPr>
            <p:nvPr/>
          </p:nvSpPr>
          <p:spPr bwMode="auto">
            <a:xfrm>
              <a:off x="2719" y="3018"/>
              <a:ext cx="9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sz="1500" i="1" dirty="0">
                  <a:solidFill>
                    <a:srgbClr val="000000"/>
                  </a:solidFill>
                  <a:latin typeface="Times-Roman" charset="0"/>
                </a:rPr>
                <a:t>g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53288" name="Rectangle 39"/>
            <p:cNvSpPr>
              <a:spLocks noChangeArrowheads="1"/>
            </p:cNvSpPr>
            <p:nvPr/>
          </p:nvSpPr>
          <p:spPr bwMode="auto">
            <a:xfrm>
              <a:off x="2783" y="3077"/>
              <a:ext cx="7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sz="1200" dirty="0">
                  <a:solidFill>
                    <a:srgbClr val="000000"/>
                  </a:solidFill>
                  <a:latin typeface="Times-Roman" charset="0"/>
                </a:rPr>
                <a:t>3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53289" name="Rectangle 40"/>
            <p:cNvSpPr>
              <a:spLocks noChangeArrowheads="1"/>
            </p:cNvSpPr>
            <p:nvPr/>
          </p:nvSpPr>
          <p:spPr bwMode="auto">
            <a:xfrm>
              <a:off x="2670" y="3014"/>
              <a:ext cx="5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dirty="0">
                  <a:solidFill>
                    <a:srgbClr val="000000"/>
                  </a:solidFill>
                  <a:latin typeface="Symbol" pitchFamily="18" charset="2"/>
                </a:rPr>
                <a:t>¤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53290" name="Rectangle 41"/>
            <p:cNvSpPr>
              <a:spLocks noChangeArrowheads="1"/>
            </p:cNvSpPr>
            <p:nvPr/>
          </p:nvSpPr>
          <p:spPr bwMode="auto">
            <a:xfrm>
              <a:off x="2941" y="3018"/>
              <a:ext cx="9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sz="1500" dirty="0">
                  <a:solidFill>
                    <a:srgbClr val="000000"/>
                  </a:solidFill>
                  <a:latin typeface="Times-Roman" charset="0"/>
                </a:rPr>
                <a:t>1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53291" name="Freeform 42"/>
            <p:cNvSpPr>
              <a:spLocks/>
            </p:cNvSpPr>
            <p:nvPr/>
          </p:nvSpPr>
          <p:spPr bwMode="auto">
            <a:xfrm>
              <a:off x="2835" y="1177"/>
              <a:ext cx="39" cy="80"/>
            </a:xfrm>
            <a:custGeom>
              <a:avLst/>
              <a:gdLst>
                <a:gd name="T0" fmla="*/ 0 w 80"/>
                <a:gd name="T1" fmla="*/ 0 h 159"/>
                <a:gd name="T2" fmla="*/ 0 w 80"/>
                <a:gd name="T3" fmla="*/ 5 h 159"/>
                <a:gd name="T4" fmla="*/ 2 w 80"/>
                <a:gd name="T5" fmla="*/ 0 h 159"/>
                <a:gd name="T6" fmla="*/ 0 w 80"/>
                <a:gd name="T7" fmla="*/ 0 h 159"/>
                <a:gd name="T8" fmla="*/ 0 w 80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59"/>
                <a:gd name="T17" fmla="*/ 80 w 80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59">
                  <a:moveTo>
                    <a:pt x="0" y="0"/>
                  </a:moveTo>
                  <a:lnTo>
                    <a:pt x="27" y="159"/>
                  </a:lnTo>
                  <a:lnTo>
                    <a:pt x="80" y="0"/>
                  </a:lnTo>
                  <a:lnTo>
                    <a:pt x="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53292" name="Freeform 43"/>
            <p:cNvSpPr>
              <a:spLocks/>
            </p:cNvSpPr>
            <p:nvPr/>
          </p:nvSpPr>
          <p:spPr bwMode="auto">
            <a:xfrm>
              <a:off x="2827" y="868"/>
              <a:ext cx="32" cy="305"/>
            </a:xfrm>
            <a:custGeom>
              <a:avLst/>
              <a:gdLst>
                <a:gd name="T0" fmla="*/ 0 w 62"/>
                <a:gd name="T1" fmla="*/ 0 h 609"/>
                <a:gd name="T2" fmla="*/ 1 w 62"/>
                <a:gd name="T3" fmla="*/ 1 h 609"/>
                <a:gd name="T4" fmla="*/ 1 w 62"/>
                <a:gd name="T5" fmla="*/ 2 h 609"/>
                <a:gd name="T6" fmla="*/ 1 w 62"/>
                <a:gd name="T7" fmla="*/ 2 h 609"/>
                <a:gd name="T8" fmla="*/ 1 w 62"/>
                <a:gd name="T9" fmla="*/ 3 h 609"/>
                <a:gd name="T10" fmla="*/ 1 w 62"/>
                <a:gd name="T11" fmla="*/ 3 h 609"/>
                <a:gd name="T12" fmla="*/ 2 w 62"/>
                <a:gd name="T13" fmla="*/ 4 h 609"/>
                <a:gd name="T14" fmla="*/ 2 w 62"/>
                <a:gd name="T15" fmla="*/ 4 h 609"/>
                <a:gd name="T16" fmla="*/ 2 w 62"/>
                <a:gd name="T17" fmla="*/ 5 h 609"/>
                <a:gd name="T18" fmla="*/ 2 w 62"/>
                <a:gd name="T19" fmla="*/ 5 h 609"/>
                <a:gd name="T20" fmla="*/ 2 w 62"/>
                <a:gd name="T21" fmla="*/ 6 h 609"/>
                <a:gd name="T22" fmla="*/ 2 w 62"/>
                <a:gd name="T23" fmla="*/ 7 h 609"/>
                <a:gd name="T24" fmla="*/ 2 w 62"/>
                <a:gd name="T25" fmla="*/ 7 h 609"/>
                <a:gd name="T26" fmla="*/ 2 w 62"/>
                <a:gd name="T27" fmla="*/ 8 h 609"/>
                <a:gd name="T28" fmla="*/ 2 w 62"/>
                <a:gd name="T29" fmla="*/ 8 h 609"/>
                <a:gd name="T30" fmla="*/ 2 w 62"/>
                <a:gd name="T31" fmla="*/ 9 h 609"/>
                <a:gd name="T32" fmla="*/ 2 w 62"/>
                <a:gd name="T33" fmla="*/ 10 h 609"/>
                <a:gd name="T34" fmla="*/ 2 w 62"/>
                <a:gd name="T35" fmla="*/ 10 h 609"/>
                <a:gd name="T36" fmla="*/ 2 w 62"/>
                <a:gd name="T37" fmla="*/ 11 h 609"/>
                <a:gd name="T38" fmla="*/ 3 w 62"/>
                <a:gd name="T39" fmla="*/ 11 h 609"/>
                <a:gd name="T40" fmla="*/ 3 w 62"/>
                <a:gd name="T41" fmla="*/ 12 h 609"/>
                <a:gd name="T42" fmla="*/ 3 w 62"/>
                <a:gd name="T43" fmla="*/ 13 h 609"/>
                <a:gd name="T44" fmla="*/ 3 w 62"/>
                <a:gd name="T45" fmla="*/ 13 h 609"/>
                <a:gd name="T46" fmla="*/ 2 w 62"/>
                <a:gd name="T47" fmla="*/ 14 h 609"/>
                <a:gd name="T48" fmla="*/ 2 w 62"/>
                <a:gd name="T49" fmla="*/ 15 h 609"/>
                <a:gd name="T50" fmla="*/ 2 w 62"/>
                <a:gd name="T51" fmla="*/ 15 h 609"/>
                <a:gd name="T52" fmla="*/ 2 w 62"/>
                <a:gd name="T53" fmla="*/ 16 h 609"/>
                <a:gd name="T54" fmla="*/ 2 w 62"/>
                <a:gd name="T55" fmla="*/ 16 h 609"/>
                <a:gd name="T56" fmla="*/ 2 w 62"/>
                <a:gd name="T57" fmla="*/ 17 h 609"/>
                <a:gd name="T58" fmla="*/ 2 w 62"/>
                <a:gd name="T59" fmla="*/ 18 h 609"/>
                <a:gd name="T60" fmla="*/ 2 w 62"/>
                <a:gd name="T61" fmla="*/ 18 h 609"/>
                <a:gd name="T62" fmla="*/ 2 w 62"/>
                <a:gd name="T63" fmla="*/ 19 h 609"/>
                <a:gd name="T64" fmla="*/ 2 w 62"/>
                <a:gd name="T65" fmla="*/ 20 h 6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2"/>
                <a:gd name="T100" fmla="*/ 0 h 609"/>
                <a:gd name="T101" fmla="*/ 62 w 62"/>
                <a:gd name="T102" fmla="*/ 609 h 6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2" h="609">
                  <a:moveTo>
                    <a:pt x="0" y="0"/>
                  </a:moveTo>
                  <a:lnTo>
                    <a:pt x="6" y="17"/>
                  </a:lnTo>
                  <a:lnTo>
                    <a:pt x="13" y="34"/>
                  </a:lnTo>
                  <a:lnTo>
                    <a:pt x="18" y="51"/>
                  </a:lnTo>
                  <a:lnTo>
                    <a:pt x="24" y="69"/>
                  </a:lnTo>
                  <a:lnTo>
                    <a:pt x="29" y="87"/>
                  </a:lnTo>
                  <a:lnTo>
                    <a:pt x="33" y="104"/>
                  </a:lnTo>
                  <a:lnTo>
                    <a:pt x="37" y="123"/>
                  </a:lnTo>
                  <a:lnTo>
                    <a:pt x="41" y="141"/>
                  </a:lnTo>
                  <a:lnTo>
                    <a:pt x="45" y="160"/>
                  </a:lnTo>
                  <a:lnTo>
                    <a:pt x="47" y="179"/>
                  </a:lnTo>
                  <a:lnTo>
                    <a:pt x="50" y="197"/>
                  </a:lnTo>
                  <a:lnTo>
                    <a:pt x="53" y="216"/>
                  </a:lnTo>
                  <a:lnTo>
                    <a:pt x="55" y="236"/>
                  </a:lnTo>
                  <a:lnTo>
                    <a:pt x="57" y="254"/>
                  </a:lnTo>
                  <a:lnTo>
                    <a:pt x="58" y="274"/>
                  </a:lnTo>
                  <a:lnTo>
                    <a:pt x="59" y="294"/>
                  </a:lnTo>
                  <a:lnTo>
                    <a:pt x="61" y="314"/>
                  </a:lnTo>
                  <a:lnTo>
                    <a:pt x="61" y="332"/>
                  </a:lnTo>
                  <a:lnTo>
                    <a:pt x="62" y="352"/>
                  </a:lnTo>
                  <a:lnTo>
                    <a:pt x="62" y="372"/>
                  </a:lnTo>
                  <a:lnTo>
                    <a:pt x="62" y="392"/>
                  </a:lnTo>
                  <a:lnTo>
                    <a:pt x="62" y="412"/>
                  </a:lnTo>
                  <a:lnTo>
                    <a:pt x="61" y="432"/>
                  </a:lnTo>
                  <a:lnTo>
                    <a:pt x="61" y="452"/>
                  </a:lnTo>
                  <a:lnTo>
                    <a:pt x="59" y="472"/>
                  </a:lnTo>
                  <a:lnTo>
                    <a:pt x="58" y="491"/>
                  </a:lnTo>
                  <a:lnTo>
                    <a:pt x="57" y="511"/>
                  </a:lnTo>
                  <a:lnTo>
                    <a:pt x="55" y="531"/>
                  </a:lnTo>
                  <a:lnTo>
                    <a:pt x="54" y="550"/>
                  </a:lnTo>
                  <a:lnTo>
                    <a:pt x="53" y="570"/>
                  </a:lnTo>
                  <a:lnTo>
                    <a:pt x="50" y="590"/>
                  </a:lnTo>
                  <a:lnTo>
                    <a:pt x="49" y="609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53293" name="Rectangle 44"/>
            <p:cNvSpPr>
              <a:spLocks noChangeArrowheads="1"/>
            </p:cNvSpPr>
            <p:nvPr/>
          </p:nvSpPr>
          <p:spPr bwMode="auto">
            <a:xfrm>
              <a:off x="2853" y="3018"/>
              <a:ext cx="9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sz="1500" dirty="0">
                  <a:solidFill>
                    <a:srgbClr val="000000"/>
                  </a:solidFill>
                  <a:latin typeface="Times-Roman" charset="0"/>
                </a:rPr>
                <a:t>=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53294" name="Rectangle 45"/>
            <p:cNvSpPr>
              <a:spLocks noChangeArrowheads="1"/>
            </p:cNvSpPr>
            <p:nvPr/>
          </p:nvSpPr>
          <p:spPr bwMode="auto">
            <a:xfrm>
              <a:off x="2346" y="1003"/>
              <a:ext cx="21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sz="1500" dirty="0">
                  <a:solidFill>
                    <a:srgbClr val="000000"/>
                  </a:solidFill>
                  <a:latin typeface="Times-Roman" charset="0"/>
                </a:rPr>
                <a:t>0xx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53295" name="Rectangle 46"/>
            <p:cNvSpPr>
              <a:spLocks noChangeArrowheads="1"/>
            </p:cNvSpPr>
            <p:nvPr/>
          </p:nvSpPr>
          <p:spPr bwMode="auto">
            <a:xfrm>
              <a:off x="2923" y="1003"/>
              <a:ext cx="21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sz="1500" dirty="0">
                  <a:solidFill>
                    <a:srgbClr val="000000"/>
                  </a:solidFill>
                  <a:latin typeface="Times-Roman" charset="0"/>
                </a:rPr>
                <a:t>1xx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53296" name="Freeform 47"/>
            <p:cNvSpPr>
              <a:spLocks/>
            </p:cNvSpPr>
            <p:nvPr/>
          </p:nvSpPr>
          <p:spPr bwMode="auto">
            <a:xfrm>
              <a:off x="2424" y="780"/>
              <a:ext cx="66" cy="66"/>
            </a:xfrm>
            <a:custGeom>
              <a:avLst/>
              <a:gdLst>
                <a:gd name="T0" fmla="*/ 1 w 132"/>
                <a:gd name="T1" fmla="*/ 4 h 133"/>
                <a:gd name="T2" fmla="*/ 5 w 132"/>
                <a:gd name="T3" fmla="*/ 0 h 133"/>
                <a:gd name="T4" fmla="*/ 0 w 132"/>
                <a:gd name="T5" fmla="*/ 2 h 133"/>
                <a:gd name="T6" fmla="*/ 0 w 132"/>
                <a:gd name="T7" fmla="*/ 3 h 133"/>
                <a:gd name="T8" fmla="*/ 1 w 132"/>
                <a:gd name="T9" fmla="*/ 4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133"/>
                <a:gd name="T17" fmla="*/ 132 w 132"/>
                <a:gd name="T18" fmla="*/ 133 h 1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133">
                  <a:moveTo>
                    <a:pt x="26" y="133"/>
                  </a:moveTo>
                  <a:lnTo>
                    <a:pt x="132" y="0"/>
                  </a:lnTo>
                  <a:lnTo>
                    <a:pt x="0" y="80"/>
                  </a:lnTo>
                  <a:lnTo>
                    <a:pt x="0" y="106"/>
                  </a:lnTo>
                  <a:lnTo>
                    <a:pt x="26" y="133"/>
                  </a:lnTo>
                  <a:close/>
                </a:path>
              </a:pathLst>
            </a:custGeom>
            <a:solidFill>
              <a:srgbClr val="000000"/>
            </a:solidFill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53297" name="Freeform 48"/>
            <p:cNvSpPr>
              <a:spLocks/>
            </p:cNvSpPr>
            <p:nvPr/>
          </p:nvSpPr>
          <p:spPr bwMode="auto">
            <a:xfrm>
              <a:off x="2089" y="833"/>
              <a:ext cx="335" cy="1427"/>
            </a:xfrm>
            <a:custGeom>
              <a:avLst/>
              <a:gdLst>
                <a:gd name="T0" fmla="*/ 21 w 669"/>
                <a:gd name="T1" fmla="*/ 0 h 2854"/>
                <a:gd name="T2" fmla="*/ 19 w 669"/>
                <a:gd name="T3" fmla="*/ 3 h 2854"/>
                <a:gd name="T4" fmla="*/ 16 w 669"/>
                <a:gd name="T5" fmla="*/ 5 h 2854"/>
                <a:gd name="T6" fmla="*/ 14 w 669"/>
                <a:gd name="T7" fmla="*/ 8 h 2854"/>
                <a:gd name="T8" fmla="*/ 12 w 669"/>
                <a:gd name="T9" fmla="*/ 10 h 2854"/>
                <a:gd name="T10" fmla="*/ 10 w 669"/>
                <a:gd name="T11" fmla="*/ 13 h 2854"/>
                <a:gd name="T12" fmla="*/ 8 w 669"/>
                <a:gd name="T13" fmla="*/ 16 h 2854"/>
                <a:gd name="T14" fmla="*/ 6 w 669"/>
                <a:gd name="T15" fmla="*/ 19 h 2854"/>
                <a:gd name="T16" fmla="*/ 5 w 669"/>
                <a:gd name="T17" fmla="*/ 22 h 2854"/>
                <a:gd name="T18" fmla="*/ 4 w 669"/>
                <a:gd name="T19" fmla="*/ 26 h 2854"/>
                <a:gd name="T20" fmla="*/ 3 w 669"/>
                <a:gd name="T21" fmla="*/ 29 h 2854"/>
                <a:gd name="T22" fmla="*/ 2 w 669"/>
                <a:gd name="T23" fmla="*/ 33 h 2854"/>
                <a:gd name="T24" fmla="*/ 1 w 669"/>
                <a:gd name="T25" fmla="*/ 36 h 2854"/>
                <a:gd name="T26" fmla="*/ 1 w 669"/>
                <a:gd name="T27" fmla="*/ 40 h 2854"/>
                <a:gd name="T28" fmla="*/ 1 w 669"/>
                <a:gd name="T29" fmla="*/ 43 h 2854"/>
                <a:gd name="T30" fmla="*/ 1 w 669"/>
                <a:gd name="T31" fmla="*/ 47 h 2854"/>
                <a:gd name="T32" fmla="*/ 0 w 669"/>
                <a:gd name="T33" fmla="*/ 50 h 2854"/>
                <a:gd name="T34" fmla="*/ 1 w 669"/>
                <a:gd name="T35" fmla="*/ 54 h 2854"/>
                <a:gd name="T36" fmla="*/ 1 w 669"/>
                <a:gd name="T37" fmla="*/ 57 h 2854"/>
                <a:gd name="T38" fmla="*/ 1 w 669"/>
                <a:gd name="T39" fmla="*/ 60 h 2854"/>
                <a:gd name="T40" fmla="*/ 2 w 669"/>
                <a:gd name="T41" fmla="*/ 63 h 2854"/>
                <a:gd name="T42" fmla="*/ 2 w 669"/>
                <a:gd name="T43" fmla="*/ 67 h 2854"/>
                <a:gd name="T44" fmla="*/ 3 w 669"/>
                <a:gd name="T45" fmla="*/ 70 h 2854"/>
                <a:gd name="T46" fmla="*/ 4 w 669"/>
                <a:gd name="T47" fmla="*/ 73 h 2854"/>
                <a:gd name="T48" fmla="*/ 5 w 669"/>
                <a:gd name="T49" fmla="*/ 75 h 2854"/>
                <a:gd name="T50" fmla="*/ 6 w 669"/>
                <a:gd name="T51" fmla="*/ 78 h 2854"/>
                <a:gd name="T52" fmla="*/ 7 w 669"/>
                <a:gd name="T53" fmla="*/ 80 h 2854"/>
                <a:gd name="T54" fmla="*/ 9 w 669"/>
                <a:gd name="T55" fmla="*/ 82 h 2854"/>
                <a:gd name="T56" fmla="*/ 10 w 669"/>
                <a:gd name="T57" fmla="*/ 84 h 2854"/>
                <a:gd name="T58" fmla="*/ 11 w 669"/>
                <a:gd name="T59" fmla="*/ 86 h 2854"/>
                <a:gd name="T60" fmla="*/ 13 w 669"/>
                <a:gd name="T61" fmla="*/ 88 h 2854"/>
                <a:gd name="T62" fmla="*/ 14 w 669"/>
                <a:gd name="T63" fmla="*/ 89 h 2854"/>
                <a:gd name="T64" fmla="*/ 16 w 669"/>
                <a:gd name="T65" fmla="*/ 90 h 28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9"/>
                <a:gd name="T100" fmla="*/ 0 h 2854"/>
                <a:gd name="T101" fmla="*/ 669 w 669"/>
                <a:gd name="T102" fmla="*/ 2854 h 28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9" h="2854">
                  <a:moveTo>
                    <a:pt x="669" y="0"/>
                  </a:moveTo>
                  <a:lnTo>
                    <a:pt x="580" y="69"/>
                  </a:lnTo>
                  <a:lnTo>
                    <a:pt x="498" y="145"/>
                  </a:lnTo>
                  <a:lnTo>
                    <a:pt x="424" y="226"/>
                  </a:lnTo>
                  <a:lnTo>
                    <a:pt x="355" y="312"/>
                  </a:lnTo>
                  <a:lnTo>
                    <a:pt x="294" y="403"/>
                  </a:lnTo>
                  <a:lnTo>
                    <a:pt x="238" y="500"/>
                  </a:lnTo>
                  <a:lnTo>
                    <a:pt x="189" y="600"/>
                  </a:lnTo>
                  <a:lnTo>
                    <a:pt x="147" y="703"/>
                  </a:lnTo>
                  <a:lnTo>
                    <a:pt x="110" y="809"/>
                  </a:lnTo>
                  <a:lnTo>
                    <a:pt x="78" y="918"/>
                  </a:lnTo>
                  <a:lnTo>
                    <a:pt x="52" y="1028"/>
                  </a:lnTo>
                  <a:lnTo>
                    <a:pt x="32" y="1139"/>
                  </a:lnTo>
                  <a:lnTo>
                    <a:pt x="16" y="1252"/>
                  </a:lnTo>
                  <a:lnTo>
                    <a:pt x="6" y="1364"/>
                  </a:lnTo>
                  <a:lnTo>
                    <a:pt x="1" y="1476"/>
                  </a:lnTo>
                  <a:lnTo>
                    <a:pt x="0" y="1588"/>
                  </a:lnTo>
                  <a:lnTo>
                    <a:pt x="4" y="1699"/>
                  </a:lnTo>
                  <a:lnTo>
                    <a:pt x="12" y="1807"/>
                  </a:lnTo>
                  <a:lnTo>
                    <a:pt x="25" y="1913"/>
                  </a:lnTo>
                  <a:lnTo>
                    <a:pt x="41" y="2017"/>
                  </a:lnTo>
                  <a:lnTo>
                    <a:pt x="61" y="2117"/>
                  </a:lnTo>
                  <a:lnTo>
                    <a:pt x="86" y="2214"/>
                  </a:lnTo>
                  <a:lnTo>
                    <a:pt x="114" y="2306"/>
                  </a:lnTo>
                  <a:lnTo>
                    <a:pt x="144" y="2393"/>
                  </a:lnTo>
                  <a:lnTo>
                    <a:pt x="179" y="2475"/>
                  </a:lnTo>
                  <a:lnTo>
                    <a:pt x="216" y="2551"/>
                  </a:lnTo>
                  <a:lnTo>
                    <a:pt x="257" y="2621"/>
                  </a:lnTo>
                  <a:lnTo>
                    <a:pt x="299" y="2683"/>
                  </a:lnTo>
                  <a:lnTo>
                    <a:pt x="344" y="2739"/>
                  </a:lnTo>
                  <a:lnTo>
                    <a:pt x="393" y="2786"/>
                  </a:lnTo>
                  <a:lnTo>
                    <a:pt x="444" y="2825"/>
                  </a:lnTo>
                  <a:lnTo>
                    <a:pt x="495" y="2854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53298" name="Rectangle 49"/>
            <p:cNvSpPr>
              <a:spLocks noChangeArrowheads="1"/>
            </p:cNvSpPr>
            <p:nvPr/>
          </p:nvSpPr>
          <p:spPr bwMode="auto">
            <a:xfrm>
              <a:off x="3376" y="1815"/>
              <a:ext cx="21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sz="1500" dirty="0">
                  <a:solidFill>
                    <a:srgbClr val="000000"/>
                  </a:solidFill>
                  <a:latin typeface="Times-Roman" charset="0"/>
                </a:rPr>
                <a:t>01x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53299" name="Freeform 50"/>
            <p:cNvSpPr>
              <a:spLocks/>
            </p:cNvSpPr>
            <p:nvPr/>
          </p:nvSpPr>
          <p:spPr bwMode="auto">
            <a:xfrm>
              <a:off x="3100" y="3020"/>
              <a:ext cx="79" cy="53"/>
            </a:xfrm>
            <a:custGeom>
              <a:avLst/>
              <a:gdLst>
                <a:gd name="T0" fmla="*/ 4 w 159"/>
                <a:gd name="T1" fmla="*/ 0 h 106"/>
                <a:gd name="T2" fmla="*/ 0 w 159"/>
                <a:gd name="T3" fmla="*/ 4 h 106"/>
                <a:gd name="T4" fmla="*/ 4 w 159"/>
                <a:gd name="T5" fmla="*/ 2 h 106"/>
                <a:gd name="T6" fmla="*/ 4 w 159"/>
                <a:gd name="T7" fmla="*/ 1 h 106"/>
                <a:gd name="T8" fmla="*/ 4 w 159"/>
                <a:gd name="T9" fmla="*/ 0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9"/>
                <a:gd name="T16" fmla="*/ 0 h 106"/>
                <a:gd name="T17" fmla="*/ 159 w 159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9" h="106">
                  <a:moveTo>
                    <a:pt x="133" y="0"/>
                  </a:moveTo>
                  <a:lnTo>
                    <a:pt x="0" y="106"/>
                  </a:lnTo>
                  <a:lnTo>
                    <a:pt x="159" y="53"/>
                  </a:lnTo>
                  <a:lnTo>
                    <a:pt x="133" y="26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000000"/>
            </a:solidFill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53300" name="Freeform 51"/>
            <p:cNvSpPr>
              <a:spLocks/>
            </p:cNvSpPr>
            <p:nvPr/>
          </p:nvSpPr>
          <p:spPr bwMode="auto">
            <a:xfrm>
              <a:off x="2931" y="709"/>
              <a:ext cx="771" cy="2323"/>
            </a:xfrm>
            <a:custGeom>
              <a:avLst/>
              <a:gdLst>
                <a:gd name="T0" fmla="*/ 0 w 1543"/>
                <a:gd name="T1" fmla="*/ 0 h 4648"/>
                <a:gd name="T2" fmla="*/ 7 w 1543"/>
                <a:gd name="T3" fmla="*/ 5 h 4648"/>
                <a:gd name="T4" fmla="*/ 14 w 1543"/>
                <a:gd name="T5" fmla="*/ 10 h 4648"/>
                <a:gd name="T6" fmla="*/ 20 w 1543"/>
                <a:gd name="T7" fmla="*/ 16 h 4648"/>
                <a:gd name="T8" fmla="*/ 25 w 1543"/>
                <a:gd name="T9" fmla="*/ 21 h 4648"/>
                <a:gd name="T10" fmla="*/ 30 w 1543"/>
                <a:gd name="T11" fmla="*/ 27 h 4648"/>
                <a:gd name="T12" fmla="*/ 34 w 1543"/>
                <a:gd name="T13" fmla="*/ 33 h 4648"/>
                <a:gd name="T14" fmla="*/ 37 w 1543"/>
                <a:gd name="T15" fmla="*/ 38 h 4648"/>
                <a:gd name="T16" fmla="*/ 40 w 1543"/>
                <a:gd name="T17" fmla="*/ 44 h 4648"/>
                <a:gd name="T18" fmla="*/ 43 w 1543"/>
                <a:gd name="T19" fmla="*/ 50 h 4648"/>
                <a:gd name="T20" fmla="*/ 44 w 1543"/>
                <a:gd name="T21" fmla="*/ 55 h 4648"/>
                <a:gd name="T22" fmla="*/ 46 w 1543"/>
                <a:gd name="T23" fmla="*/ 61 h 4648"/>
                <a:gd name="T24" fmla="*/ 47 w 1543"/>
                <a:gd name="T25" fmla="*/ 66 h 4648"/>
                <a:gd name="T26" fmla="*/ 48 w 1543"/>
                <a:gd name="T27" fmla="*/ 72 h 4648"/>
                <a:gd name="T28" fmla="*/ 48 w 1543"/>
                <a:gd name="T29" fmla="*/ 77 h 4648"/>
                <a:gd name="T30" fmla="*/ 48 w 1543"/>
                <a:gd name="T31" fmla="*/ 82 h 4648"/>
                <a:gd name="T32" fmla="*/ 47 w 1543"/>
                <a:gd name="T33" fmla="*/ 88 h 4648"/>
                <a:gd name="T34" fmla="*/ 46 w 1543"/>
                <a:gd name="T35" fmla="*/ 93 h 4648"/>
                <a:gd name="T36" fmla="*/ 45 w 1543"/>
                <a:gd name="T37" fmla="*/ 97 h 4648"/>
                <a:gd name="T38" fmla="*/ 44 w 1543"/>
                <a:gd name="T39" fmla="*/ 102 h 4648"/>
                <a:gd name="T40" fmla="*/ 42 w 1543"/>
                <a:gd name="T41" fmla="*/ 107 h 4648"/>
                <a:gd name="T42" fmla="*/ 40 w 1543"/>
                <a:gd name="T43" fmla="*/ 111 h 4648"/>
                <a:gd name="T44" fmla="*/ 38 w 1543"/>
                <a:gd name="T45" fmla="*/ 115 h 4648"/>
                <a:gd name="T46" fmla="*/ 36 w 1543"/>
                <a:gd name="T47" fmla="*/ 120 h 4648"/>
                <a:gd name="T48" fmla="*/ 34 w 1543"/>
                <a:gd name="T49" fmla="*/ 123 h 4648"/>
                <a:gd name="T50" fmla="*/ 32 w 1543"/>
                <a:gd name="T51" fmla="*/ 127 h 4648"/>
                <a:gd name="T52" fmla="*/ 29 w 1543"/>
                <a:gd name="T53" fmla="*/ 130 h 4648"/>
                <a:gd name="T54" fmla="*/ 27 w 1543"/>
                <a:gd name="T55" fmla="*/ 133 h 4648"/>
                <a:gd name="T56" fmla="*/ 24 w 1543"/>
                <a:gd name="T57" fmla="*/ 136 h 4648"/>
                <a:gd name="T58" fmla="*/ 22 w 1543"/>
                <a:gd name="T59" fmla="*/ 139 h 4648"/>
                <a:gd name="T60" fmla="*/ 19 w 1543"/>
                <a:gd name="T61" fmla="*/ 141 h 4648"/>
                <a:gd name="T62" fmla="*/ 17 w 1543"/>
                <a:gd name="T63" fmla="*/ 143 h 4648"/>
                <a:gd name="T64" fmla="*/ 15 w 1543"/>
                <a:gd name="T65" fmla="*/ 145 h 464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43"/>
                <a:gd name="T100" fmla="*/ 0 h 4648"/>
                <a:gd name="T101" fmla="*/ 1543 w 1543"/>
                <a:gd name="T102" fmla="*/ 4648 h 464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43" h="4648">
                  <a:moveTo>
                    <a:pt x="0" y="0"/>
                  </a:moveTo>
                  <a:lnTo>
                    <a:pt x="236" y="172"/>
                  </a:lnTo>
                  <a:lnTo>
                    <a:pt x="450" y="347"/>
                  </a:lnTo>
                  <a:lnTo>
                    <a:pt x="640" y="525"/>
                  </a:lnTo>
                  <a:lnTo>
                    <a:pt x="811" y="703"/>
                  </a:lnTo>
                  <a:lnTo>
                    <a:pt x="961" y="883"/>
                  </a:lnTo>
                  <a:lnTo>
                    <a:pt x="1091" y="1063"/>
                  </a:lnTo>
                  <a:lnTo>
                    <a:pt x="1203" y="1244"/>
                  </a:lnTo>
                  <a:lnTo>
                    <a:pt x="1297" y="1424"/>
                  </a:lnTo>
                  <a:lnTo>
                    <a:pt x="1376" y="1604"/>
                  </a:lnTo>
                  <a:lnTo>
                    <a:pt x="1438" y="1784"/>
                  </a:lnTo>
                  <a:lnTo>
                    <a:pt x="1484" y="1962"/>
                  </a:lnTo>
                  <a:lnTo>
                    <a:pt x="1516" y="2138"/>
                  </a:lnTo>
                  <a:lnTo>
                    <a:pt x="1536" y="2312"/>
                  </a:lnTo>
                  <a:lnTo>
                    <a:pt x="1543" y="2483"/>
                  </a:lnTo>
                  <a:lnTo>
                    <a:pt x="1537" y="2653"/>
                  </a:lnTo>
                  <a:lnTo>
                    <a:pt x="1521" y="2817"/>
                  </a:lnTo>
                  <a:lnTo>
                    <a:pt x="1496" y="2979"/>
                  </a:lnTo>
                  <a:lnTo>
                    <a:pt x="1460" y="3135"/>
                  </a:lnTo>
                  <a:lnTo>
                    <a:pt x="1417" y="3288"/>
                  </a:lnTo>
                  <a:lnTo>
                    <a:pt x="1366" y="3435"/>
                  </a:lnTo>
                  <a:lnTo>
                    <a:pt x="1309" y="3577"/>
                  </a:lnTo>
                  <a:lnTo>
                    <a:pt x="1246" y="3712"/>
                  </a:lnTo>
                  <a:lnTo>
                    <a:pt x="1178" y="3841"/>
                  </a:lnTo>
                  <a:lnTo>
                    <a:pt x="1107" y="3964"/>
                  </a:lnTo>
                  <a:lnTo>
                    <a:pt x="1031" y="4079"/>
                  </a:lnTo>
                  <a:lnTo>
                    <a:pt x="953" y="4187"/>
                  </a:lnTo>
                  <a:lnTo>
                    <a:pt x="875" y="4286"/>
                  </a:lnTo>
                  <a:lnTo>
                    <a:pt x="795" y="4377"/>
                  </a:lnTo>
                  <a:lnTo>
                    <a:pt x="716" y="4460"/>
                  </a:lnTo>
                  <a:lnTo>
                    <a:pt x="638" y="4533"/>
                  </a:lnTo>
                  <a:lnTo>
                    <a:pt x="561" y="4595"/>
                  </a:lnTo>
                  <a:lnTo>
                    <a:pt x="487" y="4648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53301" name="Rectangle 52"/>
            <p:cNvSpPr>
              <a:spLocks noChangeArrowheads="1"/>
            </p:cNvSpPr>
            <p:nvPr/>
          </p:nvSpPr>
          <p:spPr bwMode="auto">
            <a:xfrm>
              <a:off x="1888" y="1815"/>
              <a:ext cx="21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sz="1500" dirty="0">
                  <a:solidFill>
                    <a:srgbClr val="000000"/>
                  </a:solidFill>
                  <a:latin typeface="Times-Roman" charset="0"/>
                </a:rPr>
                <a:t>x0x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53302" name="Freeform 53"/>
            <p:cNvSpPr>
              <a:spLocks/>
            </p:cNvSpPr>
            <p:nvPr/>
          </p:nvSpPr>
          <p:spPr bwMode="auto">
            <a:xfrm>
              <a:off x="2411" y="713"/>
              <a:ext cx="66" cy="67"/>
            </a:xfrm>
            <a:custGeom>
              <a:avLst/>
              <a:gdLst>
                <a:gd name="T0" fmla="*/ 0 w 133"/>
                <a:gd name="T1" fmla="*/ 5 h 133"/>
                <a:gd name="T2" fmla="*/ 4 w 133"/>
                <a:gd name="T3" fmla="*/ 0 h 133"/>
                <a:gd name="T4" fmla="*/ 0 w 133"/>
                <a:gd name="T5" fmla="*/ 3 h 133"/>
                <a:gd name="T6" fmla="*/ 0 w 133"/>
                <a:gd name="T7" fmla="*/ 4 h 133"/>
                <a:gd name="T8" fmla="*/ 0 w 133"/>
                <a:gd name="T9" fmla="*/ 5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3"/>
                <a:gd name="T16" fmla="*/ 0 h 133"/>
                <a:gd name="T17" fmla="*/ 133 w 133"/>
                <a:gd name="T18" fmla="*/ 133 h 1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3" h="133">
                  <a:moveTo>
                    <a:pt x="27" y="133"/>
                  </a:moveTo>
                  <a:lnTo>
                    <a:pt x="133" y="0"/>
                  </a:lnTo>
                  <a:lnTo>
                    <a:pt x="0" y="80"/>
                  </a:lnTo>
                  <a:lnTo>
                    <a:pt x="0" y="106"/>
                  </a:lnTo>
                  <a:lnTo>
                    <a:pt x="27" y="133"/>
                  </a:lnTo>
                  <a:close/>
                </a:path>
              </a:pathLst>
            </a:custGeom>
            <a:solidFill>
              <a:srgbClr val="000000"/>
            </a:solidFill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53303" name="Freeform 54"/>
            <p:cNvSpPr>
              <a:spLocks/>
            </p:cNvSpPr>
            <p:nvPr/>
          </p:nvSpPr>
          <p:spPr bwMode="auto">
            <a:xfrm>
              <a:off x="1722" y="769"/>
              <a:ext cx="689" cy="2321"/>
            </a:xfrm>
            <a:custGeom>
              <a:avLst/>
              <a:gdLst>
                <a:gd name="T0" fmla="*/ 44 w 1378"/>
                <a:gd name="T1" fmla="*/ 0 h 4642"/>
                <a:gd name="T2" fmla="*/ 36 w 1378"/>
                <a:gd name="T3" fmla="*/ 6 h 4642"/>
                <a:gd name="T4" fmla="*/ 29 w 1378"/>
                <a:gd name="T5" fmla="*/ 12 h 4642"/>
                <a:gd name="T6" fmla="*/ 24 w 1378"/>
                <a:gd name="T7" fmla="*/ 18 h 4642"/>
                <a:gd name="T8" fmla="*/ 19 w 1378"/>
                <a:gd name="T9" fmla="*/ 24 h 4642"/>
                <a:gd name="T10" fmla="*/ 14 w 1378"/>
                <a:gd name="T11" fmla="*/ 29 h 4642"/>
                <a:gd name="T12" fmla="*/ 10 w 1378"/>
                <a:gd name="T13" fmla="*/ 35 h 4642"/>
                <a:gd name="T14" fmla="*/ 7 w 1378"/>
                <a:gd name="T15" fmla="*/ 41 h 4642"/>
                <a:gd name="T16" fmla="*/ 5 w 1378"/>
                <a:gd name="T17" fmla="*/ 47 h 4642"/>
                <a:gd name="T18" fmla="*/ 3 w 1378"/>
                <a:gd name="T19" fmla="*/ 53 h 4642"/>
                <a:gd name="T20" fmla="*/ 2 w 1378"/>
                <a:gd name="T21" fmla="*/ 59 h 4642"/>
                <a:gd name="T22" fmla="*/ 1 w 1378"/>
                <a:gd name="T23" fmla="*/ 65 h 4642"/>
                <a:gd name="T24" fmla="*/ 0 w 1378"/>
                <a:gd name="T25" fmla="*/ 70 h 4642"/>
                <a:gd name="T26" fmla="*/ 1 w 1378"/>
                <a:gd name="T27" fmla="*/ 76 h 4642"/>
                <a:gd name="T28" fmla="*/ 1 w 1378"/>
                <a:gd name="T29" fmla="*/ 82 h 4642"/>
                <a:gd name="T30" fmla="*/ 2 w 1378"/>
                <a:gd name="T31" fmla="*/ 87 h 4642"/>
                <a:gd name="T32" fmla="*/ 3 w 1378"/>
                <a:gd name="T33" fmla="*/ 92 h 4642"/>
                <a:gd name="T34" fmla="*/ 4 w 1378"/>
                <a:gd name="T35" fmla="*/ 97 h 4642"/>
                <a:gd name="T36" fmla="*/ 6 w 1378"/>
                <a:gd name="T37" fmla="*/ 102 h 4642"/>
                <a:gd name="T38" fmla="*/ 8 w 1378"/>
                <a:gd name="T39" fmla="*/ 107 h 4642"/>
                <a:gd name="T40" fmla="*/ 10 w 1378"/>
                <a:gd name="T41" fmla="*/ 112 h 4642"/>
                <a:gd name="T42" fmla="*/ 13 w 1378"/>
                <a:gd name="T43" fmla="*/ 116 h 4642"/>
                <a:gd name="T44" fmla="*/ 15 w 1378"/>
                <a:gd name="T45" fmla="*/ 120 h 4642"/>
                <a:gd name="T46" fmla="*/ 18 w 1378"/>
                <a:gd name="T47" fmla="*/ 124 h 4642"/>
                <a:gd name="T48" fmla="*/ 20 w 1378"/>
                <a:gd name="T49" fmla="*/ 128 h 4642"/>
                <a:gd name="T50" fmla="*/ 23 w 1378"/>
                <a:gd name="T51" fmla="*/ 131 h 4642"/>
                <a:gd name="T52" fmla="*/ 25 w 1378"/>
                <a:gd name="T53" fmla="*/ 134 h 4642"/>
                <a:gd name="T54" fmla="*/ 28 w 1378"/>
                <a:gd name="T55" fmla="*/ 137 h 4642"/>
                <a:gd name="T56" fmla="*/ 30 w 1378"/>
                <a:gd name="T57" fmla="*/ 139 h 4642"/>
                <a:gd name="T58" fmla="*/ 33 w 1378"/>
                <a:gd name="T59" fmla="*/ 141 h 4642"/>
                <a:gd name="T60" fmla="*/ 35 w 1378"/>
                <a:gd name="T61" fmla="*/ 143 h 4642"/>
                <a:gd name="T62" fmla="*/ 37 w 1378"/>
                <a:gd name="T63" fmla="*/ 145 h 4642"/>
                <a:gd name="T64" fmla="*/ 39 w 1378"/>
                <a:gd name="T65" fmla="*/ 146 h 46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8"/>
                <a:gd name="T100" fmla="*/ 0 h 4642"/>
                <a:gd name="T101" fmla="*/ 1378 w 1378"/>
                <a:gd name="T102" fmla="*/ 4642 h 46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8" h="4642">
                  <a:moveTo>
                    <a:pt x="1378" y="0"/>
                  </a:moveTo>
                  <a:lnTo>
                    <a:pt x="1141" y="181"/>
                  </a:lnTo>
                  <a:lnTo>
                    <a:pt x="929" y="366"/>
                  </a:lnTo>
                  <a:lnTo>
                    <a:pt x="742" y="551"/>
                  </a:lnTo>
                  <a:lnTo>
                    <a:pt x="579" y="738"/>
                  </a:lnTo>
                  <a:lnTo>
                    <a:pt x="438" y="928"/>
                  </a:lnTo>
                  <a:lnTo>
                    <a:pt x="319" y="1116"/>
                  </a:lnTo>
                  <a:lnTo>
                    <a:pt x="221" y="1306"/>
                  </a:lnTo>
                  <a:lnTo>
                    <a:pt x="142" y="1495"/>
                  </a:lnTo>
                  <a:lnTo>
                    <a:pt x="82" y="1683"/>
                  </a:lnTo>
                  <a:lnTo>
                    <a:pt x="38" y="1870"/>
                  </a:lnTo>
                  <a:lnTo>
                    <a:pt x="12" y="2055"/>
                  </a:lnTo>
                  <a:lnTo>
                    <a:pt x="0" y="2237"/>
                  </a:lnTo>
                  <a:lnTo>
                    <a:pt x="1" y="2418"/>
                  </a:lnTo>
                  <a:lnTo>
                    <a:pt x="16" y="2594"/>
                  </a:lnTo>
                  <a:lnTo>
                    <a:pt x="44" y="2766"/>
                  </a:lnTo>
                  <a:lnTo>
                    <a:pt x="81" y="2935"/>
                  </a:lnTo>
                  <a:lnTo>
                    <a:pt x="127" y="3099"/>
                  </a:lnTo>
                  <a:lnTo>
                    <a:pt x="183" y="3257"/>
                  </a:lnTo>
                  <a:lnTo>
                    <a:pt x="245" y="3409"/>
                  </a:lnTo>
                  <a:lnTo>
                    <a:pt x="314" y="3556"/>
                  </a:lnTo>
                  <a:lnTo>
                    <a:pt x="388" y="3696"/>
                  </a:lnTo>
                  <a:lnTo>
                    <a:pt x="466" y="3828"/>
                  </a:lnTo>
                  <a:lnTo>
                    <a:pt x="547" y="3953"/>
                  </a:lnTo>
                  <a:lnTo>
                    <a:pt x="631" y="4068"/>
                  </a:lnTo>
                  <a:lnTo>
                    <a:pt x="714" y="4176"/>
                  </a:lnTo>
                  <a:lnTo>
                    <a:pt x="797" y="4275"/>
                  </a:lnTo>
                  <a:lnTo>
                    <a:pt x="880" y="4362"/>
                  </a:lnTo>
                  <a:lnTo>
                    <a:pt x="960" y="4441"/>
                  </a:lnTo>
                  <a:lnTo>
                    <a:pt x="1036" y="4508"/>
                  </a:lnTo>
                  <a:lnTo>
                    <a:pt x="1107" y="4565"/>
                  </a:lnTo>
                  <a:lnTo>
                    <a:pt x="1174" y="4609"/>
                  </a:lnTo>
                  <a:lnTo>
                    <a:pt x="1232" y="4642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53304" name="Rectangle 55"/>
            <p:cNvSpPr>
              <a:spLocks noChangeArrowheads="1"/>
            </p:cNvSpPr>
            <p:nvPr/>
          </p:nvSpPr>
          <p:spPr bwMode="auto">
            <a:xfrm>
              <a:off x="3569" y="2640"/>
              <a:ext cx="21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sz="1500" dirty="0">
                  <a:solidFill>
                    <a:srgbClr val="000000"/>
                  </a:solidFill>
                  <a:latin typeface="Times-Roman" charset="0"/>
                </a:rPr>
                <a:t>001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  <p:sp>
          <p:nvSpPr>
            <p:cNvPr id="53305" name="Freeform 56"/>
            <p:cNvSpPr>
              <a:spLocks/>
            </p:cNvSpPr>
            <p:nvPr/>
          </p:nvSpPr>
          <p:spPr bwMode="auto">
            <a:xfrm>
              <a:off x="2556" y="886"/>
              <a:ext cx="40" cy="79"/>
            </a:xfrm>
            <a:custGeom>
              <a:avLst/>
              <a:gdLst>
                <a:gd name="T0" fmla="*/ 3 w 79"/>
                <a:gd name="T1" fmla="*/ 4 h 159"/>
                <a:gd name="T2" fmla="*/ 3 w 79"/>
                <a:gd name="T3" fmla="*/ 0 h 159"/>
                <a:gd name="T4" fmla="*/ 0 w 79"/>
                <a:gd name="T5" fmla="*/ 4 h 159"/>
                <a:gd name="T6" fmla="*/ 1 w 79"/>
                <a:gd name="T7" fmla="*/ 4 h 159"/>
                <a:gd name="T8" fmla="*/ 3 w 79"/>
                <a:gd name="T9" fmla="*/ 4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159"/>
                <a:gd name="T17" fmla="*/ 79 w 79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159">
                  <a:moveTo>
                    <a:pt x="79" y="159"/>
                  </a:moveTo>
                  <a:lnTo>
                    <a:pt x="79" y="0"/>
                  </a:lnTo>
                  <a:lnTo>
                    <a:pt x="0" y="159"/>
                  </a:lnTo>
                  <a:lnTo>
                    <a:pt x="26" y="159"/>
                  </a:lnTo>
                  <a:lnTo>
                    <a:pt x="79" y="159"/>
                  </a:lnTo>
                  <a:close/>
                </a:path>
              </a:pathLst>
            </a:custGeom>
            <a:solidFill>
              <a:srgbClr val="000000"/>
            </a:solidFill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53306" name="Freeform 57"/>
            <p:cNvSpPr>
              <a:spLocks/>
            </p:cNvSpPr>
            <p:nvPr/>
          </p:nvSpPr>
          <p:spPr bwMode="auto">
            <a:xfrm>
              <a:off x="2564" y="970"/>
              <a:ext cx="22" cy="306"/>
            </a:xfrm>
            <a:custGeom>
              <a:avLst/>
              <a:gdLst>
                <a:gd name="T0" fmla="*/ 0 w 46"/>
                <a:gd name="T1" fmla="*/ 0 h 613"/>
                <a:gd name="T2" fmla="*/ 0 w 46"/>
                <a:gd name="T3" fmla="*/ 0 h 613"/>
                <a:gd name="T4" fmla="*/ 0 w 46"/>
                <a:gd name="T5" fmla="*/ 1 h 613"/>
                <a:gd name="T6" fmla="*/ 0 w 46"/>
                <a:gd name="T7" fmla="*/ 1 h 613"/>
                <a:gd name="T8" fmla="*/ 0 w 46"/>
                <a:gd name="T9" fmla="*/ 2 h 613"/>
                <a:gd name="T10" fmla="*/ 0 w 46"/>
                <a:gd name="T11" fmla="*/ 2 h 613"/>
                <a:gd name="T12" fmla="*/ 0 w 46"/>
                <a:gd name="T13" fmla="*/ 3 h 613"/>
                <a:gd name="T14" fmla="*/ 0 w 46"/>
                <a:gd name="T15" fmla="*/ 4 h 613"/>
                <a:gd name="T16" fmla="*/ 0 w 46"/>
                <a:gd name="T17" fmla="*/ 4 h 613"/>
                <a:gd name="T18" fmla="*/ 0 w 46"/>
                <a:gd name="T19" fmla="*/ 5 h 613"/>
                <a:gd name="T20" fmla="*/ 0 w 46"/>
                <a:gd name="T21" fmla="*/ 5 h 613"/>
                <a:gd name="T22" fmla="*/ 0 w 46"/>
                <a:gd name="T23" fmla="*/ 6 h 613"/>
                <a:gd name="T24" fmla="*/ 0 w 46"/>
                <a:gd name="T25" fmla="*/ 7 h 613"/>
                <a:gd name="T26" fmla="*/ 0 w 46"/>
                <a:gd name="T27" fmla="*/ 7 h 613"/>
                <a:gd name="T28" fmla="*/ 0 w 46"/>
                <a:gd name="T29" fmla="*/ 8 h 613"/>
                <a:gd name="T30" fmla="*/ 0 w 46"/>
                <a:gd name="T31" fmla="*/ 9 h 613"/>
                <a:gd name="T32" fmla="*/ 0 w 46"/>
                <a:gd name="T33" fmla="*/ 9 h 613"/>
                <a:gd name="T34" fmla="*/ 0 w 46"/>
                <a:gd name="T35" fmla="*/ 10 h 613"/>
                <a:gd name="T36" fmla="*/ 0 w 46"/>
                <a:gd name="T37" fmla="*/ 10 h 613"/>
                <a:gd name="T38" fmla="*/ 0 w 46"/>
                <a:gd name="T39" fmla="*/ 11 h 613"/>
                <a:gd name="T40" fmla="*/ 0 w 46"/>
                <a:gd name="T41" fmla="*/ 12 h 613"/>
                <a:gd name="T42" fmla="*/ 0 w 46"/>
                <a:gd name="T43" fmla="*/ 12 h 613"/>
                <a:gd name="T44" fmla="*/ 0 w 46"/>
                <a:gd name="T45" fmla="*/ 13 h 613"/>
                <a:gd name="T46" fmla="*/ 0 w 46"/>
                <a:gd name="T47" fmla="*/ 13 h 613"/>
                <a:gd name="T48" fmla="*/ 0 w 46"/>
                <a:gd name="T49" fmla="*/ 14 h 613"/>
                <a:gd name="T50" fmla="*/ 0 w 46"/>
                <a:gd name="T51" fmla="*/ 15 h 613"/>
                <a:gd name="T52" fmla="*/ 0 w 46"/>
                <a:gd name="T53" fmla="*/ 15 h 613"/>
                <a:gd name="T54" fmla="*/ 1 w 46"/>
                <a:gd name="T55" fmla="*/ 16 h 613"/>
                <a:gd name="T56" fmla="*/ 1 w 46"/>
                <a:gd name="T57" fmla="*/ 16 h 613"/>
                <a:gd name="T58" fmla="*/ 1 w 46"/>
                <a:gd name="T59" fmla="*/ 17 h 613"/>
                <a:gd name="T60" fmla="*/ 1 w 46"/>
                <a:gd name="T61" fmla="*/ 18 h 613"/>
                <a:gd name="T62" fmla="*/ 1 w 46"/>
                <a:gd name="T63" fmla="*/ 18 h 613"/>
                <a:gd name="T64" fmla="*/ 1 w 46"/>
                <a:gd name="T65" fmla="*/ 19 h 61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6"/>
                <a:gd name="T100" fmla="*/ 0 h 613"/>
                <a:gd name="T101" fmla="*/ 46 w 46"/>
                <a:gd name="T102" fmla="*/ 613 h 61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6" h="613">
                  <a:moveTo>
                    <a:pt x="20" y="0"/>
                  </a:moveTo>
                  <a:lnTo>
                    <a:pt x="16" y="19"/>
                  </a:lnTo>
                  <a:lnTo>
                    <a:pt x="12" y="38"/>
                  </a:lnTo>
                  <a:lnTo>
                    <a:pt x="10" y="56"/>
                  </a:lnTo>
                  <a:lnTo>
                    <a:pt x="7" y="75"/>
                  </a:lnTo>
                  <a:lnTo>
                    <a:pt x="4" y="95"/>
                  </a:lnTo>
                  <a:lnTo>
                    <a:pt x="3" y="113"/>
                  </a:lnTo>
                  <a:lnTo>
                    <a:pt x="2" y="133"/>
                  </a:lnTo>
                  <a:lnTo>
                    <a:pt x="0" y="153"/>
                  </a:lnTo>
                  <a:lnTo>
                    <a:pt x="0" y="171"/>
                  </a:lnTo>
                  <a:lnTo>
                    <a:pt x="0" y="191"/>
                  </a:lnTo>
                  <a:lnTo>
                    <a:pt x="0" y="211"/>
                  </a:lnTo>
                  <a:lnTo>
                    <a:pt x="2" y="231"/>
                  </a:lnTo>
                  <a:lnTo>
                    <a:pt x="2" y="251"/>
                  </a:lnTo>
                  <a:lnTo>
                    <a:pt x="3" y="271"/>
                  </a:lnTo>
                  <a:lnTo>
                    <a:pt x="4" y="289"/>
                  </a:lnTo>
                  <a:lnTo>
                    <a:pt x="6" y="309"/>
                  </a:lnTo>
                  <a:lnTo>
                    <a:pt x="8" y="329"/>
                  </a:lnTo>
                  <a:lnTo>
                    <a:pt x="10" y="349"/>
                  </a:lnTo>
                  <a:lnTo>
                    <a:pt x="12" y="369"/>
                  </a:lnTo>
                  <a:lnTo>
                    <a:pt x="15" y="389"/>
                  </a:lnTo>
                  <a:lnTo>
                    <a:pt x="18" y="407"/>
                  </a:lnTo>
                  <a:lnTo>
                    <a:pt x="20" y="427"/>
                  </a:lnTo>
                  <a:lnTo>
                    <a:pt x="23" y="446"/>
                  </a:lnTo>
                  <a:lnTo>
                    <a:pt x="26" y="466"/>
                  </a:lnTo>
                  <a:lnTo>
                    <a:pt x="28" y="484"/>
                  </a:lnTo>
                  <a:lnTo>
                    <a:pt x="31" y="503"/>
                  </a:lnTo>
                  <a:lnTo>
                    <a:pt x="34" y="521"/>
                  </a:lnTo>
                  <a:lnTo>
                    <a:pt x="36" y="540"/>
                  </a:lnTo>
                  <a:lnTo>
                    <a:pt x="38" y="559"/>
                  </a:lnTo>
                  <a:lnTo>
                    <a:pt x="40" y="577"/>
                  </a:lnTo>
                  <a:lnTo>
                    <a:pt x="43" y="594"/>
                  </a:lnTo>
                  <a:lnTo>
                    <a:pt x="46" y="613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53307" name="Rectangle 58"/>
            <p:cNvSpPr>
              <a:spLocks noChangeArrowheads="1"/>
            </p:cNvSpPr>
            <p:nvPr/>
          </p:nvSpPr>
          <p:spPr bwMode="auto">
            <a:xfrm>
              <a:off x="1711" y="2640"/>
              <a:ext cx="21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ClrTx/>
              </a:pPr>
              <a:r>
                <a:rPr kumimoji="0" lang="en-US" sz="1500" dirty="0">
                  <a:solidFill>
                    <a:srgbClr val="000000"/>
                  </a:solidFill>
                  <a:latin typeface="Times-Roman" charset="0"/>
                </a:rPr>
                <a:t>xx0 </a:t>
              </a:r>
              <a:endParaRPr kumimoji="0" lang="en-US" sz="2400" dirty="0">
                <a:latin typeface="Times New Roman" pitchFamily="18" charset="0"/>
              </a:endParaRPr>
            </a:p>
          </p:txBody>
        </p:sp>
      </p:grpSp>
      <p:sp>
        <p:nvSpPr>
          <p:cNvPr id="60" name="59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r>
              <a:rPr lang="en-GB" dirty="0" smtClean="0"/>
              <a:t>Control Unit Example: Arbiter (2)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143000"/>
            <a:ext cx="3336925" cy="520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r>
              <a:rPr lang="en-GB" dirty="0" smtClean="0"/>
              <a:t>Control Unit Example: Arbiter (3)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600" dirty="0" smtClean="0"/>
              <a:t>ASM Chart for Control Unit - Example 4</a:t>
            </a:r>
          </a:p>
        </p:txBody>
      </p:sp>
      <p:pic>
        <p:nvPicPr>
          <p:cNvPr id="552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1219200"/>
            <a:ext cx="4662488" cy="5029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Example </a:t>
            </a:r>
            <a:r>
              <a:rPr lang="en-US" dirty="0" smtClean="0"/>
              <a:t>4</a:t>
            </a:r>
            <a:r>
              <a:rPr lang="pl-PL" smtClean="0"/>
              <a:t>: VHDL code (1)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152400" y="1447800"/>
            <a:ext cx="866140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pl-PL" sz="1800">
                <a:latin typeface="Courier New" pitchFamily="49" charset="0"/>
                <a:cs typeface="Courier New" pitchFamily="49" charset="0"/>
              </a:rPr>
              <a:t>LIBRARY ieee;</a:t>
            </a:r>
          </a:p>
          <a:p>
            <a:r>
              <a:rPr lang="pl-PL" sz="1800">
                <a:latin typeface="Courier New" pitchFamily="49" charset="0"/>
                <a:cs typeface="Courier New" pitchFamily="49" charset="0"/>
              </a:rPr>
              <a:t>USE ieee.std_logic_1164.all;</a:t>
            </a:r>
          </a:p>
          <a:p>
            <a:endParaRPr lang="pl-PL" sz="1800">
              <a:latin typeface="Courier New" pitchFamily="49" charset="0"/>
              <a:cs typeface="Courier New" pitchFamily="49" charset="0"/>
            </a:endParaRPr>
          </a:p>
          <a:p>
            <a:r>
              <a:rPr lang="pl-PL" sz="1800">
                <a:latin typeface="Courier New" pitchFamily="49" charset="0"/>
                <a:cs typeface="Courier New" pitchFamily="49" charset="0"/>
              </a:rPr>
              <a:t>ENTITY arbiter IS</a:t>
            </a:r>
          </a:p>
          <a:p>
            <a:r>
              <a:rPr lang="pl-PL" sz="1800">
                <a:latin typeface="Courier New" pitchFamily="49" charset="0"/>
                <a:cs typeface="Courier New" pitchFamily="49" charset="0"/>
              </a:rPr>
              <a:t>	PORT ( Clock, Resetn 	: IN 	STD_LOGIC ;</a:t>
            </a:r>
          </a:p>
          <a:p>
            <a:r>
              <a:rPr lang="pl-PL" sz="1800">
                <a:latin typeface="Courier New" pitchFamily="49" charset="0"/>
                <a:cs typeface="Courier New" pitchFamily="49" charset="0"/>
              </a:rPr>
              <a:t>		   r 		: IN	STD_LOGIC_VECTOR(1 TO 3) ;</a:t>
            </a:r>
          </a:p>
          <a:p>
            <a:r>
              <a:rPr lang="pl-PL" sz="1800">
                <a:latin typeface="Courier New" pitchFamily="49" charset="0"/>
                <a:cs typeface="Courier New" pitchFamily="49" charset="0"/>
              </a:rPr>
              <a:t>		   g 		: OUT 	STD_LOGIC_VECTOR(1 TO 3) ) ;</a:t>
            </a:r>
          </a:p>
          <a:p>
            <a:r>
              <a:rPr lang="pl-PL" sz="1800">
                <a:latin typeface="Courier New" pitchFamily="49" charset="0"/>
                <a:cs typeface="Courier New" pitchFamily="49" charset="0"/>
              </a:rPr>
              <a:t>END arbiter ;</a:t>
            </a:r>
          </a:p>
          <a:p>
            <a:endParaRPr lang="pl-PL" sz="1800">
              <a:latin typeface="Courier New" pitchFamily="49" charset="0"/>
              <a:cs typeface="Courier New" pitchFamily="49" charset="0"/>
            </a:endParaRPr>
          </a:p>
          <a:p>
            <a:r>
              <a:rPr lang="pl-PL" sz="1800">
                <a:latin typeface="Courier New" pitchFamily="49" charset="0"/>
                <a:cs typeface="Courier New" pitchFamily="49" charset="0"/>
              </a:rPr>
              <a:t>ARCHITECTURE Behavior OF arbiter IS</a:t>
            </a:r>
          </a:p>
          <a:p>
            <a:r>
              <a:rPr lang="pl-PL" sz="1800">
                <a:latin typeface="Courier New" pitchFamily="49" charset="0"/>
                <a:cs typeface="Courier New" pitchFamily="49" charset="0"/>
              </a:rPr>
              <a:t>	TYPE State_type IS (Idle, gnt1, gnt2, gnt3) ;</a:t>
            </a:r>
          </a:p>
          <a:p>
            <a:r>
              <a:rPr lang="pl-PL" sz="1800">
                <a:latin typeface="Courier New" pitchFamily="49" charset="0"/>
                <a:cs typeface="Courier New" pitchFamily="49" charset="0"/>
              </a:rPr>
              <a:t>	SIGNAL y : State_type ;</a:t>
            </a:r>
          </a:p>
          <a:p>
            <a:endParaRPr lang="pl-PL" sz="180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Example </a:t>
            </a:r>
            <a:r>
              <a:rPr lang="en-US" dirty="0" smtClean="0"/>
              <a:t>4</a:t>
            </a:r>
            <a:r>
              <a:rPr lang="pl-PL" smtClean="0"/>
              <a:t>: VHDL code (2)</a:t>
            </a: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669925" y="1258888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pl-PL" sz="2400"/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467544" y="1340768"/>
            <a:ext cx="8345488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BEGIN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	PROCESS ( Resetn, Clock 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	BEGIN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		IF Resetn = '0' THEN y &lt;= Idle 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		ELSIF (Clock'EVENT AND Clock = '1') THEN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			CASE y IS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				WHEN Idle =&gt;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					IF r(1) = '1' THEN y &lt;= gnt1 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					ELSIF r(2) = '1' THEN y &lt;= gnt2 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					ELSIF r(3) = '1' THEN y &lt;= gnt3 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					ELSE y &lt;= Idle 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					END IF 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				WHEN gnt1 =&gt;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					IF r(1) = '1' THEN y &lt;= gnt1 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					ELSE y &lt;= Idle 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					END IF 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				WHEN gnt2 =&gt;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					IF r(2) = '1' THEN y &lt;= gnt2 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					ELSE y &lt;= Idle 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					END IF 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Example </a:t>
            </a:r>
            <a:r>
              <a:rPr lang="en-US" dirty="0" smtClean="0"/>
              <a:t>4</a:t>
            </a:r>
            <a:r>
              <a:rPr lang="pl-PL" smtClean="0"/>
              <a:t>: VHDL code (3)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				WHEN gnt3 =&gt;</a:t>
            </a:r>
          </a:p>
          <a:p>
            <a:pPr>
              <a:buFontTx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					IF r(3) = '1' THEN y &lt;= gnt3 ;</a:t>
            </a:r>
          </a:p>
          <a:p>
            <a:pPr>
              <a:buFontTx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					ELSE y &lt;= Idle ;</a:t>
            </a:r>
          </a:p>
          <a:p>
            <a:pPr>
              <a:buFontTx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					END IF ;</a:t>
            </a:r>
          </a:p>
          <a:p>
            <a:pPr>
              <a:buFontTx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			END CASE ;</a:t>
            </a:r>
          </a:p>
          <a:p>
            <a:pPr>
              <a:buFontTx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		END IF ;</a:t>
            </a:r>
          </a:p>
          <a:p>
            <a:pPr>
              <a:buFontTx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	END PROCESS ;</a:t>
            </a:r>
            <a:endParaRPr lang="pl-PL" sz="1400" smtClean="0"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	g(1) &lt;= '1' WHEN y = gnt1 ELSE '0' ;</a:t>
            </a:r>
          </a:p>
          <a:p>
            <a:pPr>
              <a:buFontTx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	g(2) &lt;= '1' WHEN y = gnt2 ELSE '0' ;</a:t>
            </a:r>
          </a:p>
          <a:p>
            <a:pPr>
              <a:buFontTx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	g(3) &lt;= '1' WHEN y = gnt3 ELSE '0' ;</a:t>
            </a:r>
          </a:p>
          <a:p>
            <a:pPr>
              <a:buFontTx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END Behavior ;</a:t>
            </a:r>
          </a:p>
          <a:p>
            <a:pPr>
              <a:buFontTx/>
              <a:buNone/>
            </a:pPr>
            <a:endParaRPr lang="pl-PL" sz="140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330200" y="1193800"/>
            <a:ext cx="66484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ARCHITECTURE behavioral OF shiftn IS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kumimoji="0" lang="en-US" b="1" dirty="0">
                <a:solidFill>
                  <a:srgbClr val="A50021"/>
                </a:solidFill>
                <a:latin typeface="Courier New" pitchFamily="49" charset="0"/>
                <a:cs typeface="Courier New" pitchFamily="49" charset="0"/>
              </a:rPr>
              <a:t>SIGNAL Qt: STD_LOGIC_VECTOR(N-1 DOWNTO 0);</a:t>
            </a:r>
            <a:r>
              <a:rPr kumimoji="0"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BEGIN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PROCESS (Clock)</a:t>
            </a:r>
          </a:p>
          <a:p>
            <a:pPr>
              <a:spcBef>
                <a:spcPct val="0"/>
              </a:spcBef>
              <a:buClrTx/>
            </a:pPr>
            <a:r>
              <a:rPr kumimoji="0" lang="el-GR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BEGIN</a:t>
            </a:r>
          </a:p>
          <a:p>
            <a:pPr>
              <a:spcBef>
                <a:spcPct val="0"/>
              </a:spcBef>
              <a:buClrTx/>
            </a:pPr>
            <a:r>
              <a:rPr kumimoji="0" lang="el-GR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IF rising_edge(Clock) THEN</a:t>
            </a:r>
          </a:p>
          <a:p>
            <a:pPr>
              <a:spcBef>
                <a:spcPct val="0"/>
              </a:spcBef>
              <a:buClrTx/>
            </a:pPr>
            <a:r>
              <a:rPr kumimoji="0" lang="el-GR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IF Load = '1' THEN</a:t>
            </a:r>
          </a:p>
          <a:p>
            <a:pPr>
              <a:spcBef>
                <a:spcPct val="0"/>
              </a:spcBef>
              <a:buClrTx/>
            </a:pPr>
            <a:r>
              <a:rPr kumimoji="0" lang="el-GR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Qt &lt;= D ;</a:t>
            </a:r>
          </a:p>
          <a:p>
            <a:pPr>
              <a:spcBef>
                <a:spcPct val="0"/>
              </a:spcBef>
              <a:buClrTx/>
            </a:pPr>
            <a:r>
              <a:rPr kumimoji="0" lang="el-GR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ELSIF Enable = ‘1’ THEN</a:t>
            </a:r>
          </a:p>
          <a:p>
            <a:pPr>
              <a:spcBef>
                <a:spcPct val="0"/>
              </a:spcBef>
              <a:buClrTx/>
            </a:pPr>
            <a:r>
              <a:rPr kumimoji="0" lang="el-GR" b="1" dirty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kumimoji="0" lang="en-US" b="1" dirty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Genbits: FOR i IN 0 TO N-2 LOOP</a:t>
            </a:r>
          </a:p>
          <a:p>
            <a:pPr>
              <a:spcBef>
                <a:spcPct val="0"/>
              </a:spcBef>
              <a:buClrTx/>
            </a:pPr>
            <a:r>
              <a:rPr kumimoji="0" lang="el-GR" b="1" dirty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kumimoji="0" lang="en-US" b="1" dirty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Qt(i) &lt;= Qt(i+1) ;</a:t>
            </a:r>
          </a:p>
          <a:p>
            <a:pPr>
              <a:spcBef>
                <a:spcPct val="0"/>
              </a:spcBef>
              <a:buClrTx/>
            </a:pPr>
            <a:r>
              <a:rPr kumimoji="0" lang="el-GR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 LOOP ;</a:t>
            </a:r>
          </a:p>
          <a:p>
            <a:pPr>
              <a:spcBef>
                <a:spcPct val="0"/>
              </a:spcBef>
              <a:buClrTx/>
            </a:pPr>
            <a:r>
              <a:rPr kumimoji="0" lang="el-GR" b="1" dirty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kumimoji="0" lang="en-US" b="1" dirty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Qt(N-1) &lt;= Sin ;</a:t>
            </a:r>
          </a:p>
          <a:p>
            <a:pPr>
              <a:spcBef>
                <a:spcPct val="0"/>
              </a:spcBef>
              <a:buClrTx/>
            </a:pPr>
            <a:r>
              <a:rPr kumimoji="0" lang="el-GR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 IF;</a:t>
            </a:r>
          </a:p>
          <a:p>
            <a:pPr>
              <a:spcBef>
                <a:spcPct val="0"/>
              </a:spcBef>
              <a:buClrTx/>
            </a:pPr>
            <a:r>
              <a:rPr kumimoji="0" lang="el-GR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 IF ;</a:t>
            </a:r>
          </a:p>
          <a:p>
            <a:pPr>
              <a:spcBef>
                <a:spcPct val="0"/>
              </a:spcBef>
              <a:buClrTx/>
            </a:pPr>
            <a:r>
              <a:rPr kumimoji="0" lang="el-GR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 PROCESS ;</a:t>
            </a:r>
          </a:p>
          <a:p>
            <a:pPr>
              <a:spcBef>
                <a:spcPct val="0"/>
              </a:spcBef>
              <a:buClrTx/>
            </a:pPr>
            <a:r>
              <a:rPr kumimoji="0" lang="el-GR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Q &lt;= Qt;</a:t>
            </a:r>
          </a:p>
          <a:p>
            <a:pPr>
              <a:spcBef>
                <a:spcPct val="0"/>
              </a:spcBef>
              <a:buClrTx/>
            </a:pPr>
            <a:r>
              <a:rPr kumimoji="0"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END behavior al;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943600" y="4114800"/>
            <a:ext cx="2828925" cy="2133600"/>
            <a:chOff x="2064" y="2496"/>
            <a:chExt cx="1782" cy="1344"/>
          </a:xfrm>
        </p:grpSpPr>
        <p:sp>
          <p:nvSpPr>
            <p:cNvPr id="45061" name="Line 5"/>
            <p:cNvSpPr>
              <a:spLocks noChangeShapeType="1"/>
            </p:cNvSpPr>
            <p:nvPr/>
          </p:nvSpPr>
          <p:spPr bwMode="auto">
            <a:xfrm rot="5943736" flipV="1">
              <a:off x="2571" y="3640"/>
              <a:ext cx="48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45062" name="Line 6"/>
            <p:cNvSpPr>
              <a:spLocks noChangeShapeType="1"/>
            </p:cNvSpPr>
            <p:nvPr/>
          </p:nvSpPr>
          <p:spPr bwMode="auto">
            <a:xfrm rot="5943736" flipH="1" flipV="1">
              <a:off x="2564" y="3687"/>
              <a:ext cx="48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45063" name="Text Box 7"/>
            <p:cNvSpPr txBox="1">
              <a:spLocks noChangeArrowheads="1"/>
            </p:cNvSpPr>
            <p:nvPr/>
          </p:nvSpPr>
          <p:spPr bwMode="auto">
            <a:xfrm>
              <a:off x="2944" y="2915"/>
              <a:ext cx="14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</a:pPr>
              <a:r>
                <a:rPr kumimoji="0" lang="en-US" b="1" dirty="0">
                  <a:latin typeface="Times New Roman" pitchFamily="18" charset="0"/>
                </a:rPr>
                <a:t>Q</a:t>
              </a:r>
            </a:p>
          </p:txBody>
        </p:sp>
        <p:sp>
          <p:nvSpPr>
            <p:cNvPr id="45064" name="Text Box 8"/>
            <p:cNvSpPr txBox="1">
              <a:spLocks noChangeArrowheads="1"/>
            </p:cNvSpPr>
            <p:nvPr/>
          </p:nvSpPr>
          <p:spPr bwMode="auto">
            <a:xfrm>
              <a:off x="2592" y="2727"/>
              <a:ext cx="62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</a:pPr>
              <a:r>
                <a:rPr kumimoji="0" lang="en-US" b="1" dirty="0">
                  <a:latin typeface="Times New Roman" pitchFamily="18" charset="0"/>
                </a:rPr>
                <a:t>Enable</a:t>
              </a:r>
            </a:p>
          </p:txBody>
        </p:sp>
        <p:sp>
          <p:nvSpPr>
            <p:cNvPr id="45065" name="Line 9"/>
            <p:cNvSpPr>
              <a:spLocks noChangeShapeType="1"/>
            </p:cNvSpPr>
            <p:nvPr/>
          </p:nvSpPr>
          <p:spPr bwMode="auto">
            <a:xfrm>
              <a:off x="2832" y="2496"/>
              <a:ext cx="0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45066" name="Rectangle 10"/>
            <p:cNvSpPr>
              <a:spLocks noChangeArrowheads="1"/>
            </p:cNvSpPr>
            <p:nvPr/>
          </p:nvSpPr>
          <p:spPr bwMode="auto">
            <a:xfrm>
              <a:off x="2544" y="2775"/>
              <a:ext cx="576" cy="106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45067" name="Text Box 11"/>
            <p:cNvSpPr txBox="1">
              <a:spLocks noChangeArrowheads="1"/>
            </p:cNvSpPr>
            <p:nvPr/>
          </p:nvSpPr>
          <p:spPr bwMode="auto">
            <a:xfrm>
              <a:off x="2608" y="3592"/>
              <a:ext cx="62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</a:pPr>
              <a:r>
                <a:rPr kumimoji="0" lang="en-US" b="1" dirty="0">
                  <a:latin typeface="Times New Roman" pitchFamily="18" charset="0"/>
                </a:rPr>
                <a:t>Clock</a:t>
              </a:r>
            </a:p>
          </p:txBody>
        </p:sp>
        <p:sp>
          <p:nvSpPr>
            <p:cNvPr id="45068" name="Text Box 12"/>
            <p:cNvSpPr txBox="1">
              <a:spLocks noChangeArrowheads="1"/>
            </p:cNvSpPr>
            <p:nvPr/>
          </p:nvSpPr>
          <p:spPr bwMode="auto">
            <a:xfrm>
              <a:off x="3378" y="3425"/>
              <a:ext cx="4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</a:pPr>
              <a:r>
                <a:rPr kumimoji="0" lang="en-US" sz="1800" b="1" dirty="0">
                  <a:latin typeface="Times New Roman" pitchFamily="18" charset="0"/>
                </a:rPr>
                <a:t>shiftn</a:t>
              </a:r>
            </a:p>
          </p:txBody>
        </p:sp>
        <p:sp>
          <p:nvSpPr>
            <p:cNvPr id="45069" name="Line 13"/>
            <p:cNvSpPr>
              <a:spLocks noChangeShapeType="1"/>
            </p:cNvSpPr>
            <p:nvPr/>
          </p:nvSpPr>
          <p:spPr bwMode="auto">
            <a:xfrm rot="-5400000">
              <a:off x="2304" y="3472"/>
              <a:ext cx="0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3120" y="2705"/>
              <a:ext cx="480" cy="375"/>
              <a:chOff x="3024" y="2793"/>
              <a:chExt cx="480" cy="375"/>
            </a:xfrm>
          </p:grpSpPr>
          <p:sp>
            <p:nvSpPr>
              <p:cNvPr id="45080" name="Line 15"/>
              <p:cNvSpPr>
                <a:spLocks noChangeShapeType="1"/>
              </p:cNvSpPr>
              <p:nvPr/>
            </p:nvSpPr>
            <p:spPr bwMode="auto">
              <a:xfrm rot="-5400000">
                <a:off x="3264" y="2871"/>
                <a:ext cx="0" cy="48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dirty="0"/>
              </a:p>
            </p:txBody>
          </p:sp>
          <p:sp>
            <p:nvSpPr>
              <p:cNvPr id="45081" name="Line 16"/>
              <p:cNvSpPr>
                <a:spLocks noChangeShapeType="1"/>
              </p:cNvSpPr>
              <p:nvPr/>
            </p:nvSpPr>
            <p:spPr bwMode="auto">
              <a:xfrm flipH="1">
                <a:off x="3216" y="3024"/>
                <a:ext cx="48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dirty="0"/>
              </a:p>
            </p:txBody>
          </p:sp>
          <p:sp>
            <p:nvSpPr>
              <p:cNvPr id="45082" name="Text Box 17"/>
              <p:cNvSpPr txBox="1">
                <a:spLocks noChangeArrowheads="1"/>
              </p:cNvSpPr>
              <p:nvPr/>
            </p:nvSpPr>
            <p:spPr bwMode="auto">
              <a:xfrm>
                <a:off x="3168" y="2793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</a:pPr>
                <a:r>
                  <a:rPr kumimoji="0" lang="en-US" b="1" dirty="0">
                    <a:latin typeface="Times New Roman" pitchFamily="18" charset="0"/>
                  </a:rPr>
                  <a:t>N</a:t>
                </a:r>
              </a:p>
            </p:txBody>
          </p:sp>
        </p:grpSp>
        <p:sp>
          <p:nvSpPr>
            <p:cNvPr id="45071" name="Text Box 18"/>
            <p:cNvSpPr txBox="1">
              <a:spLocks noChangeArrowheads="1"/>
            </p:cNvSpPr>
            <p:nvPr/>
          </p:nvSpPr>
          <p:spPr bwMode="auto">
            <a:xfrm>
              <a:off x="2512" y="2912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</a:pPr>
              <a:r>
                <a:rPr kumimoji="0" lang="en-US" b="1" dirty="0"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45072" name="Line 19"/>
            <p:cNvSpPr>
              <a:spLocks noChangeShapeType="1"/>
            </p:cNvSpPr>
            <p:nvPr/>
          </p:nvSpPr>
          <p:spPr bwMode="auto">
            <a:xfrm>
              <a:off x="2064" y="3232"/>
              <a:ext cx="4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45073" name="Line 20"/>
            <p:cNvSpPr>
              <a:spLocks noChangeShapeType="1"/>
            </p:cNvSpPr>
            <p:nvPr/>
          </p:nvSpPr>
          <p:spPr bwMode="auto">
            <a:xfrm>
              <a:off x="2064" y="3424"/>
              <a:ext cx="4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45074" name="Text Box 21"/>
            <p:cNvSpPr txBox="1">
              <a:spLocks noChangeArrowheads="1"/>
            </p:cNvSpPr>
            <p:nvPr/>
          </p:nvSpPr>
          <p:spPr bwMode="auto">
            <a:xfrm>
              <a:off x="2512" y="3116"/>
              <a:ext cx="40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</a:pPr>
              <a:r>
                <a:rPr kumimoji="0" lang="en-US" b="1" dirty="0">
                  <a:latin typeface="Times New Roman" pitchFamily="18" charset="0"/>
                </a:rPr>
                <a:t>Load</a:t>
              </a:r>
            </a:p>
          </p:txBody>
        </p:sp>
        <p:sp>
          <p:nvSpPr>
            <p:cNvPr id="45075" name="Text Box 22"/>
            <p:cNvSpPr txBox="1">
              <a:spLocks noChangeArrowheads="1"/>
            </p:cNvSpPr>
            <p:nvPr/>
          </p:nvSpPr>
          <p:spPr bwMode="auto">
            <a:xfrm>
              <a:off x="2512" y="3320"/>
              <a:ext cx="29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defRPr kumimoji="1"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</a:pPr>
              <a:r>
                <a:rPr kumimoji="0" lang="en-US" b="1" dirty="0">
                  <a:latin typeface="Times New Roman" pitchFamily="18" charset="0"/>
                </a:rPr>
                <a:t>Sin</a:t>
              </a:r>
            </a:p>
          </p:txBody>
        </p:sp>
        <p:grpSp>
          <p:nvGrpSpPr>
            <p:cNvPr id="4" name="Group 23"/>
            <p:cNvGrpSpPr>
              <a:grpSpLocks/>
            </p:cNvGrpSpPr>
            <p:nvPr/>
          </p:nvGrpSpPr>
          <p:grpSpPr bwMode="auto">
            <a:xfrm>
              <a:off x="2064" y="2697"/>
              <a:ext cx="480" cy="375"/>
              <a:chOff x="3024" y="2793"/>
              <a:chExt cx="480" cy="375"/>
            </a:xfrm>
          </p:grpSpPr>
          <p:sp>
            <p:nvSpPr>
              <p:cNvPr id="45077" name="Line 24"/>
              <p:cNvSpPr>
                <a:spLocks noChangeShapeType="1"/>
              </p:cNvSpPr>
              <p:nvPr/>
            </p:nvSpPr>
            <p:spPr bwMode="auto">
              <a:xfrm rot="-5400000">
                <a:off x="3264" y="2871"/>
                <a:ext cx="0" cy="48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dirty="0"/>
              </a:p>
            </p:txBody>
          </p:sp>
          <p:sp>
            <p:nvSpPr>
              <p:cNvPr id="45078" name="Line 25"/>
              <p:cNvSpPr>
                <a:spLocks noChangeShapeType="1"/>
              </p:cNvSpPr>
              <p:nvPr/>
            </p:nvSpPr>
            <p:spPr bwMode="auto">
              <a:xfrm flipH="1">
                <a:off x="3216" y="3024"/>
                <a:ext cx="48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dirty="0"/>
              </a:p>
            </p:txBody>
          </p:sp>
          <p:sp>
            <p:nvSpPr>
              <p:cNvPr id="45079" name="Text Box 26"/>
              <p:cNvSpPr txBox="1">
                <a:spLocks noChangeArrowheads="1"/>
              </p:cNvSpPr>
              <p:nvPr/>
            </p:nvSpPr>
            <p:spPr bwMode="auto">
              <a:xfrm>
                <a:off x="3168" y="2793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defRPr kumimoji="1"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</a:pPr>
                <a:r>
                  <a:rPr kumimoji="0" lang="en-US" b="1" dirty="0">
                    <a:latin typeface="Times New Roman" pitchFamily="18" charset="0"/>
                  </a:rPr>
                  <a:t>N</a:t>
                </a:r>
              </a:p>
            </p:txBody>
          </p:sp>
        </p:grpSp>
      </p:grpSp>
      <p:sp>
        <p:nvSpPr>
          <p:cNvPr id="27" name="26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r>
              <a:rPr lang="en-US" dirty="0" smtClean="0"/>
              <a:t>N-bit shift register with parallel load (2)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Ιωάννης Βογιατζής 2015. Ιωάννης Βογιατζής. «Σχεδίαση ψηφιακών συστημάτων. Ενότητα </a:t>
            </a:r>
            <a:r>
              <a:rPr lang="en-US" sz="2000" dirty="0" smtClean="0"/>
              <a:t>4:</a:t>
            </a:r>
            <a:r>
              <a:rPr lang="el-GR" sz="2000" dirty="0" smtClean="0"/>
              <a:t> </a:t>
            </a:r>
            <a:r>
              <a:rPr lang="en-US" sz="2000" dirty="0" smtClean="0"/>
              <a:t>Finite State Machines, Algorithmic State Machine (ASM) Charts, and VHDL code</a:t>
            </a:r>
            <a:r>
              <a:rPr lang="el-GR" sz="2000" dirty="0" smtClean="0"/>
              <a:t>». Έκδοση</a:t>
            </a:r>
            <a:r>
              <a:rPr lang="el-GR" sz="2000" dirty="0"/>
              <a:t>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2015.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Controller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Μπορεί να είναι προγραμματιζόμενος ή όχι</a:t>
            </a:r>
            <a:endParaRPr lang="en-US" sz="2400" dirty="0" smtClean="0"/>
          </a:p>
          <a:p>
            <a:r>
              <a:rPr lang="el-GR" sz="2400" dirty="0" smtClean="0">
                <a:cs typeface="Times New Roman" pitchFamily="18" charset="0"/>
              </a:rPr>
              <a:t>Προγραμματιζόμενος </a:t>
            </a:r>
          </a:p>
          <a:p>
            <a:pPr lvl="1"/>
            <a:r>
              <a:rPr lang="el-GR" sz="2000" dirty="0" smtClean="0">
                <a:cs typeface="Times New Roman" pitchFamily="18" charset="0"/>
              </a:rPr>
              <a:t>Έχει ένα </a:t>
            </a:r>
            <a:r>
              <a:rPr lang="en-US" sz="2000" dirty="0" smtClean="0">
                <a:cs typeface="Times New Roman" pitchFamily="18" charset="0"/>
              </a:rPr>
              <a:t>program counter </a:t>
            </a:r>
            <a:r>
              <a:rPr lang="el-GR" sz="2000" dirty="0" smtClean="0">
                <a:cs typeface="Times New Roman" pitchFamily="18" charset="0"/>
              </a:rPr>
              <a:t>που δείχνει στην επόμενη εντολή</a:t>
            </a:r>
            <a:endParaRPr lang="en-US" sz="2000" dirty="0" smtClean="0">
              <a:cs typeface="Times New Roman" pitchFamily="18" charset="0"/>
            </a:endParaRPr>
          </a:p>
          <a:p>
            <a:pPr lvl="1"/>
            <a:r>
              <a:rPr lang="el-GR" sz="2400" dirty="0" smtClean="0">
                <a:cs typeface="Times New Roman" pitchFamily="18" charset="0"/>
              </a:rPr>
              <a:t>Οι εντολές φυλάσσονται σε μια </a:t>
            </a:r>
            <a:r>
              <a:rPr lang="en-US" sz="2400" dirty="0" smtClean="0">
                <a:cs typeface="Times New Roman" pitchFamily="18" charset="0"/>
              </a:rPr>
              <a:t>RAM or ROM</a:t>
            </a:r>
          </a:p>
          <a:p>
            <a:pPr lvl="1"/>
            <a:r>
              <a:rPr lang="el-GR" sz="2400" dirty="0" smtClean="0">
                <a:cs typeface="Times New Roman" pitchFamily="18" charset="0"/>
              </a:rPr>
              <a:t>Ένας </a:t>
            </a:r>
            <a:r>
              <a:rPr lang="en-US" sz="2400" dirty="0" smtClean="0">
                <a:cs typeface="Times New Roman" pitchFamily="18" charset="0"/>
              </a:rPr>
              <a:t>Microprocessor </a:t>
            </a:r>
            <a:r>
              <a:rPr lang="el-GR" sz="2400" dirty="0" smtClean="0">
                <a:cs typeface="Times New Roman" pitchFamily="18" charset="0"/>
              </a:rPr>
              <a:t>είναι παράδειγμα τέτοιου συστήματος</a:t>
            </a:r>
            <a:endParaRPr lang="en-US" sz="2400" dirty="0" smtClean="0">
              <a:cs typeface="Times New Roman" pitchFamily="18" charset="0"/>
            </a:endParaRPr>
          </a:p>
          <a:p>
            <a:r>
              <a:rPr lang="el-GR" sz="2400" dirty="0" smtClean="0">
                <a:cs typeface="Times New Roman" pitchFamily="18" charset="0"/>
              </a:rPr>
              <a:t>Όχι προγραμματιζόμενος</a:t>
            </a:r>
            <a:endParaRPr lang="en-US" sz="2400" dirty="0" smtClean="0">
              <a:cs typeface="Times New Roman" pitchFamily="18" charset="0"/>
            </a:endParaRPr>
          </a:p>
          <a:p>
            <a:pPr lvl="1"/>
            <a:r>
              <a:rPr lang="el-GR" sz="2400" dirty="0" smtClean="0">
                <a:cs typeface="Times New Roman" pitchFamily="18" charset="0"/>
              </a:rPr>
              <a:t>Υλοποιεί την ίδια λειτουργία</a:t>
            </a:r>
            <a:endParaRPr lang="en-US" sz="2400" dirty="0" smtClean="0">
              <a:cs typeface="Times New Roman" pitchFamily="18" charset="0"/>
            </a:endParaRPr>
          </a:p>
          <a:p>
            <a:pPr lvl="1"/>
            <a:r>
              <a:rPr lang="el-GR" sz="2400" dirty="0" smtClean="0">
                <a:cs typeface="Times New Roman" pitchFamily="18" charset="0"/>
              </a:rPr>
              <a:t>Άλλος όρος είναι </a:t>
            </a:r>
            <a:r>
              <a:rPr lang="en-US" sz="2400" dirty="0" smtClean="0">
                <a:cs typeface="Times New Roman" pitchFamily="18" charset="0"/>
              </a:rPr>
              <a:t>“hardwired state machine” or “hardwired instructions”</a:t>
            </a:r>
            <a:endParaRPr lang="en-US" sz="2400" b="1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Finite State Machines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 smtClean="0"/>
              <a:t>Τα ψηφιακά συστήματα και οι </a:t>
            </a:r>
            <a:r>
              <a:rPr lang="en-US" sz="2800" dirty="0" smtClean="0"/>
              <a:t>Controllers </a:t>
            </a:r>
            <a:r>
              <a:rPr lang="el-GR" sz="2800" dirty="0" smtClean="0"/>
              <a:t>μπορούν να περιγραφούν ως </a:t>
            </a:r>
            <a:r>
              <a:rPr lang="en-US" sz="2800" dirty="0" smtClean="0"/>
              <a:t>Finite State Machines (FSMs)</a:t>
            </a:r>
          </a:p>
          <a:p>
            <a:r>
              <a:rPr lang="el-GR" sz="2800" dirty="0" smtClean="0"/>
              <a:t>Τα </a:t>
            </a:r>
            <a:r>
              <a:rPr lang="en-US" sz="2800" dirty="0" smtClean="0"/>
              <a:t>FSMs </a:t>
            </a:r>
            <a:r>
              <a:rPr lang="el-GR" sz="2800" dirty="0" smtClean="0"/>
              <a:t>μπορούν να περιγραφούν με χρήση</a:t>
            </a:r>
            <a:endParaRPr lang="en-US" sz="2800" dirty="0" smtClean="0"/>
          </a:p>
          <a:p>
            <a:pPr lvl="1"/>
            <a:r>
              <a:rPr lang="en-US" b="1" dirty="0" smtClean="0">
                <a:solidFill>
                  <a:srgbClr val="660033"/>
                </a:solidFill>
              </a:rPr>
              <a:t>State Diagrams and State Tables</a:t>
            </a:r>
            <a:r>
              <a:rPr lang="en-US" dirty="0" smtClean="0"/>
              <a:t> – </a:t>
            </a:r>
            <a:r>
              <a:rPr lang="el-GR" dirty="0" smtClean="0"/>
              <a:t>για απλά συστήματα με λίγες εισόδους και εξόδους</a:t>
            </a:r>
            <a:endParaRPr lang="en-US" dirty="0" smtClean="0"/>
          </a:p>
          <a:p>
            <a:pPr lvl="1"/>
            <a:r>
              <a:rPr lang="en-US" b="1" dirty="0" smtClean="0">
                <a:solidFill>
                  <a:srgbClr val="660033"/>
                </a:solidFill>
              </a:rPr>
              <a:t>Algorithmic State Machine (ASM) Charts</a:t>
            </a:r>
            <a:r>
              <a:rPr lang="en-US" dirty="0" smtClean="0"/>
              <a:t> – </a:t>
            </a:r>
            <a:r>
              <a:rPr lang="el-GR" dirty="0" smtClean="0"/>
              <a:t>για πιο πολύπλοκα ψηφιακά συστήματα</a:t>
            </a:r>
            <a:endParaRPr lang="en-US" dirty="0" smtClean="0"/>
          </a:p>
          <a:p>
            <a:r>
              <a:rPr lang="el-GR" sz="2800" dirty="0" smtClean="0">
                <a:cs typeface="Times New Roman" pitchFamily="18" charset="0"/>
              </a:rPr>
              <a:t>Οι περιγραφές αυτές μπορούν να μεταφραστούν σε κώδικα </a:t>
            </a:r>
            <a:r>
              <a:rPr lang="en-US" sz="2800" dirty="0" smtClean="0">
                <a:cs typeface="Times New Roman" pitchFamily="18" charset="0"/>
              </a:rPr>
              <a:t>VHDL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495800" y="1308100"/>
            <a:ext cx="2667000" cy="990600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990600" y="3517900"/>
            <a:ext cx="2514600" cy="1295400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4343400" y="3517900"/>
            <a:ext cx="4572000" cy="1295400"/>
          </a:xfrm>
          <a:prstGeom prst="rect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4559300" y="3657600"/>
            <a:ext cx="1676400" cy="9906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1054100" y="3670300"/>
            <a:ext cx="2374900" cy="9906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6527800" y="3657600"/>
            <a:ext cx="2235200" cy="9906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2057400" y="4889500"/>
            <a:ext cx="6858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99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250" name="AutoShape 10"/>
          <p:cNvSpPr>
            <a:spLocks noChangeArrowheads="1"/>
          </p:cNvSpPr>
          <p:nvPr/>
        </p:nvSpPr>
        <p:spPr bwMode="auto">
          <a:xfrm>
            <a:off x="5257800" y="4889500"/>
            <a:ext cx="6858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99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>
            <a:off x="7239000" y="4889500"/>
            <a:ext cx="6858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99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4724400" y="1536700"/>
            <a:ext cx="2165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pl-PL" sz="2800"/>
              <a:t>Pseudocode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304800" y="2971800"/>
            <a:ext cx="16303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800" dirty="0"/>
              <a:t>Datapath</a:t>
            </a:r>
            <a:endParaRPr lang="pl-PL" sz="2800"/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6858000" y="2971800"/>
            <a:ext cx="1730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pl-PL" sz="2800"/>
              <a:t>Control</a:t>
            </a:r>
            <a:r>
              <a:rPr lang="en-US" sz="2800" dirty="0"/>
              <a:t>ler</a:t>
            </a:r>
            <a:endParaRPr lang="pl-PL" sz="2800"/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1638300" y="3697288"/>
            <a:ext cx="12874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pl-PL" sz="2400"/>
              <a:t>Block</a:t>
            </a:r>
          </a:p>
          <a:p>
            <a:pPr algn="ctr"/>
            <a:r>
              <a:rPr lang="pl-PL" sz="2400"/>
              <a:t>diagram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4749800" y="3684588"/>
            <a:ext cx="12874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pl-PL" sz="2400"/>
              <a:t>Block</a:t>
            </a:r>
          </a:p>
          <a:p>
            <a:pPr algn="ctr"/>
            <a:r>
              <a:rPr lang="pl-PL" sz="2400"/>
              <a:t>diagram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6616700" y="3695700"/>
            <a:ext cx="20828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2400" dirty="0"/>
              <a:t>State diagram</a:t>
            </a:r>
          </a:p>
          <a:p>
            <a:pPr algn="ctr"/>
            <a:r>
              <a:rPr lang="en-US" sz="2400" i="1" dirty="0"/>
              <a:t>or </a:t>
            </a:r>
            <a:r>
              <a:rPr lang="pl-PL" sz="2400"/>
              <a:t>ASM</a:t>
            </a:r>
            <a:r>
              <a:rPr lang="en-US" sz="2400" dirty="0"/>
              <a:t> chart</a:t>
            </a:r>
            <a:endParaRPr lang="pl-PL" sz="2400"/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1295400" y="5651500"/>
            <a:ext cx="20050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pl-PL" sz="2800"/>
              <a:t>VHDL code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4495800" y="5651500"/>
            <a:ext cx="20050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pl-PL" sz="2800"/>
              <a:t>VHDL code</a:t>
            </a: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6781800" y="5651500"/>
            <a:ext cx="20050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pl-PL" sz="2800"/>
              <a:t>VHDL code</a:t>
            </a:r>
          </a:p>
        </p:txBody>
      </p:sp>
      <p:sp>
        <p:nvSpPr>
          <p:cNvPr id="10261" name="AutoShape 21"/>
          <p:cNvSpPr>
            <a:spLocks noChangeArrowheads="1"/>
          </p:cNvSpPr>
          <p:nvPr/>
        </p:nvSpPr>
        <p:spPr bwMode="auto">
          <a:xfrm rot="2772515">
            <a:off x="3733800" y="2514600"/>
            <a:ext cx="6858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262" name="AutoShape 22"/>
          <p:cNvSpPr>
            <a:spLocks noChangeArrowheads="1"/>
          </p:cNvSpPr>
          <p:nvPr/>
        </p:nvSpPr>
        <p:spPr bwMode="auto">
          <a:xfrm rot="18827485" flipH="1">
            <a:off x="4572000" y="2514600"/>
            <a:ext cx="6858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A5002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263" name="Rectangle 23"/>
          <p:cNvSpPr>
            <a:spLocks noChangeArrowheads="1"/>
          </p:cNvSpPr>
          <p:nvPr/>
        </p:nvSpPr>
        <p:spPr bwMode="auto">
          <a:xfrm>
            <a:off x="1676400" y="1295400"/>
            <a:ext cx="2667000" cy="990600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2239963" y="1524000"/>
            <a:ext cx="15700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kumimoji="1"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 kumimoji="1"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pl-PL" sz="2800"/>
              <a:t>Interface</a:t>
            </a:r>
          </a:p>
        </p:txBody>
      </p:sp>
      <p:sp>
        <p:nvSpPr>
          <p:cNvPr id="10265" name="AutoShape 25"/>
          <p:cNvSpPr>
            <a:spLocks/>
          </p:cNvSpPr>
          <p:nvPr/>
        </p:nvSpPr>
        <p:spPr bwMode="auto">
          <a:xfrm rot="5400000">
            <a:off x="4457700" y="1714500"/>
            <a:ext cx="76200" cy="1371600"/>
          </a:xfrm>
          <a:prstGeom prst="rightBrace">
            <a:avLst>
              <a:gd name="adj1" fmla="val 1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26" name="25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Hardware Design with RTL VHDL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Finite State Machines</a:t>
            </a:r>
            <a:endParaRPr lang="el-GR" dirty="0"/>
          </a:p>
        </p:txBody>
      </p:sp>
      <p:sp>
        <p:nvSpPr>
          <p:cNvPr id="4" name="3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xo-opistho_simeiomata">
  <a:themeElements>
    <a:clrScheme name="Προσαρμοσμένο 2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161</TotalTime>
  <Words>2136</Words>
  <Application>Microsoft Office PowerPoint</Application>
  <PresentationFormat>Προβολή στην οθόνη (4:3)</PresentationFormat>
  <Paragraphs>701</Paragraphs>
  <Slides>63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63</vt:i4>
      </vt:variant>
    </vt:vector>
  </HeadingPairs>
  <TitlesOfParts>
    <vt:vector size="66" baseType="lpstr">
      <vt:lpstr>template</vt:lpstr>
      <vt:lpstr>1_exo-opistho_simeiomata</vt:lpstr>
      <vt:lpstr>OC_template_updated</vt:lpstr>
      <vt:lpstr>Σχεδίαση ψηφιακών συστημάτων </vt:lpstr>
      <vt:lpstr>Datapath και Controller</vt:lpstr>
      <vt:lpstr>Δομή τυπικού ψηφιακού συστήματος</vt:lpstr>
      <vt:lpstr>Datapath (Execution Unit)</vt:lpstr>
      <vt:lpstr>Controller (Control Unit)</vt:lpstr>
      <vt:lpstr>Controller</vt:lpstr>
      <vt:lpstr>Finite State Machines</vt:lpstr>
      <vt:lpstr>Hardware Design with RTL VHDL</vt:lpstr>
      <vt:lpstr>Finite State Machines</vt:lpstr>
      <vt:lpstr>Finite State Machines (FSMs)</vt:lpstr>
      <vt:lpstr>Moore FSM</vt:lpstr>
      <vt:lpstr>Mealy FSM</vt:lpstr>
      <vt:lpstr>State Diagrams</vt:lpstr>
      <vt:lpstr>Moore Machine</vt:lpstr>
      <vt:lpstr>Mealy Machine</vt:lpstr>
      <vt:lpstr>Moore vs. Mealy FSM (1)</vt:lpstr>
      <vt:lpstr>Moore vs. Mealy FSM (2)</vt:lpstr>
      <vt:lpstr>Moore FSM - Example 1</vt:lpstr>
      <vt:lpstr>Mealy FSM - Example 1</vt:lpstr>
      <vt:lpstr>Moore &amp; Mealy FSMs – Example 1</vt:lpstr>
      <vt:lpstr>Finite State Machines in VHDL</vt:lpstr>
      <vt:lpstr>FSMs in VHDL</vt:lpstr>
      <vt:lpstr>Moore FSM</vt:lpstr>
      <vt:lpstr>Mealy FSM</vt:lpstr>
      <vt:lpstr>Moore FSM - Example 1</vt:lpstr>
      <vt:lpstr>Moore FSM in VHDL (1)</vt:lpstr>
      <vt:lpstr>Moore FSM in VHDL (2)</vt:lpstr>
      <vt:lpstr>Mealy FSM - Example 1</vt:lpstr>
      <vt:lpstr>Mealy FSM in VHDL (1)</vt:lpstr>
      <vt:lpstr>Mealy FSM in VHDL (2)</vt:lpstr>
      <vt:lpstr>Algorithmic State Machine (ASM) Charts</vt:lpstr>
      <vt:lpstr>Algorithmic State Machine</vt:lpstr>
      <vt:lpstr>Elements used in ASM charts (1)</vt:lpstr>
      <vt:lpstr>State Box</vt:lpstr>
      <vt:lpstr>Decision Box</vt:lpstr>
      <vt:lpstr>Conditional Output Box</vt:lpstr>
      <vt:lpstr>ASMs representing simple FSM</vt:lpstr>
      <vt:lpstr>Moore FSM – Example 2: State diagram</vt:lpstr>
      <vt:lpstr>Moore FSM – Example 2: State table</vt:lpstr>
      <vt:lpstr>ASM Chart for Moore FSM – Example 2</vt:lpstr>
      <vt:lpstr>Example 2: VHDL code (1)</vt:lpstr>
      <vt:lpstr>Example 2: VHDL code (2)</vt:lpstr>
      <vt:lpstr>Example 2: VHDL code (3)</vt:lpstr>
      <vt:lpstr>Mealy FSM – Example 3: State diagram</vt:lpstr>
      <vt:lpstr>ASM Chart for Mealy FSM – Example 3</vt:lpstr>
      <vt:lpstr>Example 3: VHDL code (1)</vt:lpstr>
      <vt:lpstr>Example 3: VHDL code (2)</vt:lpstr>
      <vt:lpstr>Example 3: VHDL code (3)</vt:lpstr>
      <vt:lpstr>Control Unit Example: Arbiter (1)</vt:lpstr>
      <vt:lpstr>Control Unit Example: Arbiter (2)</vt:lpstr>
      <vt:lpstr>Control Unit Example: Arbiter (3)</vt:lpstr>
      <vt:lpstr>ASM Chart for Control Unit - Example 4</vt:lpstr>
      <vt:lpstr>Example 4: VHDL code (1)</vt:lpstr>
      <vt:lpstr>Example 4: VHDL code (2)</vt:lpstr>
      <vt:lpstr>Example 4: VHDL code (3)</vt:lpstr>
      <vt:lpstr>N-bit shift register with parallel load (2)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Κοσμητολογία ΙΙI (Ε)</dc:title>
  <dc:creator>opencourses@teiath.gr</dc:creator>
  <cp:lastModifiedBy>natasakar new</cp:lastModifiedBy>
  <cp:revision>36</cp:revision>
  <dcterms:created xsi:type="dcterms:W3CDTF">2015-05-07T06:49:08Z</dcterms:created>
  <dcterms:modified xsi:type="dcterms:W3CDTF">2015-08-24T06:50:55Z</dcterms:modified>
</cp:coreProperties>
</file>