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07" r:id="rId1"/>
    <p:sldMasterId id="2147483696" r:id="rId2"/>
    <p:sldMasterId id="2147483720" r:id="rId3"/>
  </p:sldMasterIdLst>
  <p:notesMasterIdLst>
    <p:notesMasterId r:id="rId27"/>
  </p:notesMasterIdLst>
  <p:handoutMasterIdLst>
    <p:handoutMasterId r:id="rId28"/>
  </p:handoutMasterIdLst>
  <p:sldIdLst>
    <p:sldId id="275" r:id="rId4"/>
    <p:sldId id="258" r:id="rId5"/>
    <p:sldId id="259" r:id="rId6"/>
    <p:sldId id="260" r:id="rId7"/>
    <p:sldId id="290" r:id="rId8"/>
    <p:sldId id="262" r:id="rId9"/>
    <p:sldId id="291" r:id="rId10"/>
    <p:sldId id="264" r:id="rId11"/>
    <p:sldId id="265" r:id="rId12"/>
    <p:sldId id="292" r:id="rId13"/>
    <p:sldId id="268" r:id="rId14"/>
    <p:sldId id="270" r:id="rId15"/>
    <p:sldId id="271" r:id="rId16"/>
    <p:sldId id="272" r:id="rId17"/>
    <p:sldId id="293" r:id="rId18"/>
    <p:sldId id="282" r:id="rId19"/>
    <p:sldId id="276" r:id="rId20"/>
    <p:sldId id="277" r:id="rId21"/>
    <p:sldId id="278" r:id="rId22"/>
    <p:sldId id="286" r:id="rId23"/>
    <p:sldId id="287" r:id="rId24"/>
    <p:sldId id="288" r:id="rId25"/>
    <p:sldId id="289" r:id="rId26"/>
  </p:sldIdLst>
  <p:sldSz cx="9144000" cy="6858000" type="screen4x3"/>
  <p:notesSz cx="7104063" cy="10234613"/>
  <p:custDataLst>
    <p:tags r:id="rId2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FCEA"/>
    <a:srgbClr val="004A82"/>
    <a:srgbClr val="820000"/>
    <a:srgbClr val="EFF789"/>
    <a:srgbClr val="1A5F17"/>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81" d="100"/>
          <a:sy n="81" d="100"/>
        </p:scale>
        <p:origin x="-84" y="-6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6/5/2015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6/5/2015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16</a:t>
            </a:fld>
            <a:endParaRPr lang="el-GR">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17</a:t>
            </a:fld>
            <a:endParaRPr lang="el-GR">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18</a:t>
            </a:fld>
            <a:endParaRPr lang="el-GR">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19</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21</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22</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a:xfrm>
            <a:off x="457200" y="6356350"/>
            <a:ext cx="2133600" cy="365125"/>
          </a:xfrm>
          <a:prstGeom prst="rect">
            <a:avLst/>
          </a:prstGeom>
        </p:spPr>
        <p:txBody>
          <a:bodyPr/>
          <a:lstStyle/>
          <a:p>
            <a:fld id="{1628AC48-B763-4D9A-8B7D-316F773A1DF2}" type="datetimeFigureOut">
              <a:rPr lang="el-GR" smtClean="0"/>
              <a:t>6/5/2015</a:t>
            </a:fld>
            <a:endParaRPr lang="el-GR"/>
          </a:p>
        </p:txBody>
      </p:sp>
      <p:sp>
        <p:nvSpPr>
          <p:cNvPr id="5" name="Θέση υποσέλιδου 4"/>
          <p:cNvSpPr>
            <a:spLocks noGrp="1"/>
          </p:cNvSpPr>
          <p:nvPr>
            <p:ph type="ftr" sz="quarter" idx="11"/>
          </p:nvPr>
        </p:nvSpPr>
        <p:spPr>
          <a:xfrm>
            <a:off x="3124200" y="6356350"/>
            <a:ext cx="2895600" cy="365125"/>
          </a:xfrm>
          <a:prstGeom prst="rect">
            <a:avLst/>
          </a:prstGeom>
        </p:spPr>
        <p:txBody>
          <a:bodyPr/>
          <a:lstStyle/>
          <a:p>
            <a:endParaRPr lang="el-GR"/>
          </a:p>
        </p:txBody>
      </p:sp>
      <p:sp>
        <p:nvSpPr>
          <p:cNvPr id="6" name="Θέση αριθμού διαφάνειας 5"/>
          <p:cNvSpPr>
            <a:spLocks noGrp="1"/>
          </p:cNvSpPr>
          <p:nvPr>
            <p:ph type="sldNum" sz="quarter" idx="12"/>
          </p:nvPr>
        </p:nvSpPr>
        <p:spPr/>
        <p:txBody>
          <a:bodyPr/>
          <a:lstStyle/>
          <a:p>
            <a:fld id="{E8D3281F-1C18-4F4B-BFA9-0025669948A9}" type="slidenum">
              <a:rPr lang="el-GR" smtClean="0"/>
              <a:t>‹#›</a:t>
            </a:fld>
            <a:endParaRPr lang="el-GR"/>
          </a:p>
        </p:txBody>
      </p:sp>
    </p:spTree>
    <p:extLst>
      <p:ext uri="{BB962C8B-B14F-4D97-AF65-F5344CB8AC3E}">
        <p14:creationId xmlns:p14="http://schemas.microsoft.com/office/powerpoint/2010/main" val="16903968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a:xfrm>
            <a:off x="457200" y="6356350"/>
            <a:ext cx="2133600" cy="365125"/>
          </a:xfrm>
          <a:prstGeom prst="rect">
            <a:avLst/>
          </a:prstGeom>
        </p:spPr>
        <p:txBody>
          <a:bodyPr/>
          <a:lstStyle/>
          <a:p>
            <a:fld id="{1628AC48-B763-4D9A-8B7D-316F773A1DF2}" type="datetimeFigureOut">
              <a:rPr lang="el-GR" smtClean="0"/>
              <a:t>6/5/2015</a:t>
            </a:fld>
            <a:endParaRPr lang="el-GR"/>
          </a:p>
        </p:txBody>
      </p:sp>
      <p:sp>
        <p:nvSpPr>
          <p:cNvPr id="6" name="Θέση υποσέλιδου 5"/>
          <p:cNvSpPr>
            <a:spLocks noGrp="1"/>
          </p:cNvSpPr>
          <p:nvPr>
            <p:ph type="ftr" sz="quarter" idx="11"/>
          </p:nvPr>
        </p:nvSpPr>
        <p:spPr>
          <a:xfrm>
            <a:off x="3124200" y="6356350"/>
            <a:ext cx="2895600" cy="365125"/>
          </a:xfrm>
          <a:prstGeom prst="rect">
            <a:avLst/>
          </a:prstGeom>
        </p:spPr>
        <p:txBody>
          <a:bodyPr/>
          <a:lstStyle/>
          <a:p>
            <a:endParaRPr lang="el-GR"/>
          </a:p>
        </p:txBody>
      </p:sp>
      <p:sp>
        <p:nvSpPr>
          <p:cNvPr id="7" name="Θέση αριθμού διαφάνειας 6"/>
          <p:cNvSpPr>
            <a:spLocks noGrp="1"/>
          </p:cNvSpPr>
          <p:nvPr>
            <p:ph type="sldNum" sz="quarter" idx="12"/>
          </p:nvPr>
        </p:nvSpPr>
        <p:spPr/>
        <p:txBody>
          <a:bodyPr/>
          <a:lstStyle/>
          <a:p>
            <a:fld id="{E8D3281F-1C18-4F4B-BFA9-0025669948A9}" type="slidenum">
              <a:rPr lang="el-GR" smtClean="0"/>
              <a:t>‹#›</a:t>
            </a:fld>
            <a:endParaRPr lang="el-GR"/>
          </a:p>
        </p:txBody>
      </p:sp>
    </p:spTree>
    <p:extLst>
      <p:ext uri="{BB962C8B-B14F-4D97-AF65-F5344CB8AC3E}">
        <p14:creationId xmlns:p14="http://schemas.microsoft.com/office/powerpoint/2010/main" val="876068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a:xfrm>
            <a:off x="457200" y="6356350"/>
            <a:ext cx="2133600" cy="365125"/>
          </a:xfrm>
          <a:prstGeom prst="rect">
            <a:avLst/>
          </a:prstGeom>
        </p:spPr>
        <p:txBody>
          <a:bodyPr/>
          <a:lstStyle/>
          <a:p>
            <a:fld id="{1628AC48-B763-4D9A-8B7D-316F773A1DF2}" type="datetimeFigureOut">
              <a:rPr lang="el-GR" smtClean="0"/>
              <a:t>6/5/2015</a:t>
            </a:fld>
            <a:endParaRPr lang="el-GR"/>
          </a:p>
        </p:txBody>
      </p:sp>
      <p:sp>
        <p:nvSpPr>
          <p:cNvPr id="5" name="Θέση υποσέλιδου 4"/>
          <p:cNvSpPr>
            <a:spLocks noGrp="1"/>
          </p:cNvSpPr>
          <p:nvPr>
            <p:ph type="ftr" sz="quarter" idx="11"/>
          </p:nvPr>
        </p:nvSpPr>
        <p:spPr>
          <a:xfrm>
            <a:off x="3124200" y="6356350"/>
            <a:ext cx="2895600" cy="365125"/>
          </a:xfrm>
          <a:prstGeom prst="rect">
            <a:avLst/>
          </a:prstGeom>
        </p:spPr>
        <p:txBody>
          <a:bodyPr/>
          <a:lstStyle/>
          <a:p>
            <a:endParaRPr lang="el-GR"/>
          </a:p>
        </p:txBody>
      </p:sp>
      <p:sp>
        <p:nvSpPr>
          <p:cNvPr id="6" name="Θέση αριθμού διαφάνειας 5"/>
          <p:cNvSpPr>
            <a:spLocks noGrp="1"/>
          </p:cNvSpPr>
          <p:nvPr>
            <p:ph type="sldNum" sz="quarter" idx="12"/>
          </p:nvPr>
        </p:nvSpPr>
        <p:spPr/>
        <p:txBody>
          <a:bodyPr/>
          <a:lstStyle/>
          <a:p>
            <a:fld id="{E8D3281F-1C18-4F4B-BFA9-0025669948A9}" type="slidenum">
              <a:rPr lang="el-GR" smtClean="0"/>
              <a:t>‹#›</a:t>
            </a:fld>
            <a:endParaRPr lang="el-GR"/>
          </a:p>
        </p:txBody>
      </p:sp>
    </p:spTree>
    <p:extLst>
      <p:ext uri="{BB962C8B-B14F-4D97-AF65-F5344CB8AC3E}">
        <p14:creationId xmlns:p14="http://schemas.microsoft.com/office/powerpoint/2010/main" val="3644409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a:xfrm>
            <a:off x="457200" y="6356350"/>
            <a:ext cx="2133600" cy="365125"/>
          </a:xfrm>
          <a:prstGeom prst="rect">
            <a:avLst/>
          </a:prstGeom>
        </p:spPr>
        <p:txBody>
          <a:bodyPr/>
          <a:lstStyle/>
          <a:p>
            <a:fld id="{1628AC48-B763-4D9A-8B7D-316F773A1DF2}" type="datetimeFigureOut">
              <a:rPr lang="el-GR" smtClean="0"/>
              <a:t>6/5/2015</a:t>
            </a:fld>
            <a:endParaRPr lang="el-GR"/>
          </a:p>
        </p:txBody>
      </p:sp>
      <p:sp>
        <p:nvSpPr>
          <p:cNvPr id="5" name="Θέση υποσέλιδου 4"/>
          <p:cNvSpPr>
            <a:spLocks noGrp="1"/>
          </p:cNvSpPr>
          <p:nvPr>
            <p:ph type="ftr" sz="quarter" idx="11"/>
          </p:nvPr>
        </p:nvSpPr>
        <p:spPr>
          <a:xfrm>
            <a:off x="3124200" y="6356350"/>
            <a:ext cx="2895600" cy="365125"/>
          </a:xfrm>
          <a:prstGeom prst="rect">
            <a:avLst/>
          </a:prstGeom>
        </p:spPr>
        <p:txBody>
          <a:bodyPr/>
          <a:lstStyle/>
          <a:p>
            <a:endParaRPr lang="el-GR"/>
          </a:p>
        </p:txBody>
      </p:sp>
      <p:sp>
        <p:nvSpPr>
          <p:cNvPr id="6" name="Θέση αριθμού διαφάνειας 5"/>
          <p:cNvSpPr>
            <a:spLocks noGrp="1"/>
          </p:cNvSpPr>
          <p:nvPr>
            <p:ph type="sldNum" sz="quarter" idx="12"/>
          </p:nvPr>
        </p:nvSpPr>
        <p:spPr/>
        <p:txBody>
          <a:bodyPr/>
          <a:lstStyle/>
          <a:p>
            <a:fld id="{E8D3281F-1C18-4F4B-BFA9-0025669948A9}" type="slidenum">
              <a:rPr lang="el-GR" smtClean="0"/>
              <a:t>‹#›</a:t>
            </a:fld>
            <a:endParaRPr lang="el-GR"/>
          </a:p>
        </p:txBody>
      </p:sp>
    </p:spTree>
    <p:extLst>
      <p:ext uri="{BB962C8B-B14F-4D97-AF65-F5344CB8AC3E}">
        <p14:creationId xmlns:p14="http://schemas.microsoft.com/office/powerpoint/2010/main" val="2257763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922114"/>
          </a:xfrm>
        </p:spPr>
        <p:txBody>
          <a:body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57200" y="1340768"/>
            <a:ext cx="8229600" cy="4785395"/>
          </a:xfrm>
        </p:spPr>
        <p:txBody>
          <a:bodyPr/>
          <a:lstStyle>
            <a:lvl1pPr marL="342900" indent="-342900">
              <a:buClr>
                <a:schemeClr val="accent3">
                  <a:lumMod val="50000"/>
                </a:schemeClr>
              </a:buClr>
              <a:buFont typeface="Wingdings" panose="05000000000000000000" pitchFamily="2" charset="2"/>
              <a:buChar char="§"/>
              <a:defRPr/>
            </a:lvl1pPr>
            <a:lvl2pPr marL="742950" indent="-285750">
              <a:buClr>
                <a:srgbClr val="C00000"/>
              </a:buClr>
              <a:buSzPct val="80000"/>
              <a:buFont typeface="Wingdings" panose="05000000000000000000" pitchFamily="2" charset="2"/>
              <a:buChar char="§"/>
              <a:defRPr/>
            </a:lvl2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8" name="Θέση αριθμού διαφάνειας 3"/>
          <p:cNvSpPr>
            <a:spLocks noGrp="1"/>
          </p:cNvSpPr>
          <p:nvPr>
            <p:ph type="sldNum" sz="quarter" idx="12"/>
          </p:nvPr>
        </p:nvSpPr>
        <p:spPr>
          <a:xfrm>
            <a:off x="6553200" y="6356351"/>
            <a:ext cx="1475184" cy="313010"/>
          </a:xfrm>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20319416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1780168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085794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2756691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4501618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0006642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7263648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961264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922114"/>
          </a:xfrm>
        </p:spPr>
        <p:txBody>
          <a:bodyPr>
            <a:normAutofit/>
          </a:bodyPr>
          <a:lstStyle>
            <a:lvl1pPr>
              <a:defRPr sz="3600"/>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57200" y="1340768"/>
            <a:ext cx="8229600" cy="4785395"/>
          </a:xfrm>
        </p:spPr>
        <p:txBody>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8" name="Θέση αριθμού διαφάνειας 3"/>
          <p:cNvSpPr>
            <a:spLocks noGrp="1"/>
          </p:cNvSpPr>
          <p:nvPr>
            <p:ph type="sldNum" sz="quarter" idx="12"/>
          </p:nvPr>
        </p:nvSpPr>
        <p:spPr>
          <a:xfrm>
            <a:off x="6553200" y="6356351"/>
            <a:ext cx="1475184" cy="313010"/>
          </a:xfrm>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45233900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4495979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2189896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104181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a:xfrm>
            <a:off x="457200" y="6356350"/>
            <a:ext cx="2133600" cy="365125"/>
          </a:xfrm>
          <a:prstGeom prst="rect">
            <a:avLst/>
          </a:prstGeom>
        </p:spPr>
        <p:txBody>
          <a:bodyPr/>
          <a:lstStyle/>
          <a:p>
            <a:fld id="{1628AC48-B763-4D9A-8B7D-316F773A1DF2}" type="datetimeFigureOut">
              <a:rPr lang="el-GR" smtClean="0"/>
              <a:t>6/5/2015</a:t>
            </a:fld>
            <a:endParaRPr lang="el-GR"/>
          </a:p>
        </p:txBody>
      </p:sp>
      <p:sp>
        <p:nvSpPr>
          <p:cNvPr id="5" name="Θέση υποσέλιδου 4"/>
          <p:cNvSpPr>
            <a:spLocks noGrp="1"/>
          </p:cNvSpPr>
          <p:nvPr>
            <p:ph type="ftr" sz="quarter" idx="11"/>
          </p:nvPr>
        </p:nvSpPr>
        <p:spPr>
          <a:xfrm>
            <a:off x="3124200" y="6356350"/>
            <a:ext cx="2895600" cy="365125"/>
          </a:xfrm>
          <a:prstGeom prst="rect">
            <a:avLst/>
          </a:prstGeom>
        </p:spPr>
        <p:txBody>
          <a:bodyPr/>
          <a:lstStyle/>
          <a:p>
            <a:endParaRPr lang="el-GR"/>
          </a:p>
        </p:txBody>
      </p:sp>
      <p:sp>
        <p:nvSpPr>
          <p:cNvPr id="6" name="Θέση αριθμού διαφάνειας 5"/>
          <p:cNvSpPr>
            <a:spLocks noGrp="1"/>
          </p:cNvSpPr>
          <p:nvPr>
            <p:ph type="sldNum" sz="quarter" idx="12"/>
          </p:nvPr>
        </p:nvSpPr>
        <p:spPr/>
        <p:txBody>
          <a:bodyPr/>
          <a:lstStyle/>
          <a:p>
            <a:fld id="{E8D3281F-1C18-4F4B-BFA9-0025669948A9}" type="slidenum">
              <a:rPr lang="el-GR" smtClean="0"/>
              <a:t>‹#›</a:t>
            </a:fld>
            <a:endParaRPr lang="el-GR"/>
          </a:p>
        </p:txBody>
      </p:sp>
    </p:spTree>
    <p:extLst>
      <p:ext uri="{BB962C8B-B14F-4D97-AF65-F5344CB8AC3E}">
        <p14:creationId xmlns:p14="http://schemas.microsoft.com/office/powerpoint/2010/main" val="488746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a:xfrm>
            <a:off x="457200" y="6356350"/>
            <a:ext cx="2133600" cy="365125"/>
          </a:xfrm>
          <a:prstGeom prst="rect">
            <a:avLst/>
          </a:prstGeom>
        </p:spPr>
        <p:txBody>
          <a:bodyPr/>
          <a:lstStyle/>
          <a:p>
            <a:fld id="{1628AC48-B763-4D9A-8B7D-316F773A1DF2}" type="datetimeFigureOut">
              <a:rPr lang="el-GR" smtClean="0"/>
              <a:t>6/5/2015</a:t>
            </a:fld>
            <a:endParaRPr lang="el-GR"/>
          </a:p>
        </p:txBody>
      </p:sp>
      <p:sp>
        <p:nvSpPr>
          <p:cNvPr id="6" name="Θέση υποσέλιδου 5"/>
          <p:cNvSpPr>
            <a:spLocks noGrp="1"/>
          </p:cNvSpPr>
          <p:nvPr>
            <p:ph type="ftr" sz="quarter" idx="11"/>
          </p:nvPr>
        </p:nvSpPr>
        <p:spPr>
          <a:xfrm>
            <a:off x="3124200" y="6356350"/>
            <a:ext cx="2895600" cy="365125"/>
          </a:xfrm>
          <a:prstGeom prst="rect">
            <a:avLst/>
          </a:prstGeom>
        </p:spPr>
        <p:txBody>
          <a:bodyPr/>
          <a:lstStyle/>
          <a:p>
            <a:endParaRPr lang="el-GR"/>
          </a:p>
        </p:txBody>
      </p:sp>
      <p:sp>
        <p:nvSpPr>
          <p:cNvPr id="7" name="Θέση αριθμού διαφάνειας 6"/>
          <p:cNvSpPr>
            <a:spLocks noGrp="1"/>
          </p:cNvSpPr>
          <p:nvPr>
            <p:ph type="sldNum" sz="quarter" idx="12"/>
          </p:nvPr>
        </p:nvSpPr>
        <p:spPr/>
        <p:txBody>
          <a:bodyPr/>
          <a:lstStyle/>
          <a:p>
            <a:fld id="{E8D3281F-1C18-4F4B-BFA9-0025669948A9}" type="slidenum">
              <a:rPr lang="el-GR" smtClean="0"/>
              <a:t>‹#›</a:t>
            </a:fld>
            <a:endParaRPr lang="el-GR"/>
          </a:p>
        </p:txBody>
      </p:sp>
    </p:spTree>
    <p:extLst>
      <p:ext uri="{BB962C8B-B14F-4D97-AF65-F5344CB8AC3E}">
        <p14:creationId xmlns:p14="http://schemas.microsoft.com/office/powerpoint/2010/main" val="253524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a:xfrm>
            <a:off x="457200" y="6356350"/>
            <a:ext cx="2133600" cy="365125"/>
          </a:xfrm>
          <a:prstGeom prst="rect">
            <a:avLst/>
          </a:prstGeom>
        </p:spPr>
        <p:txBody>
          <a:bodyPr/>
          <a:lstStyle/>
          <a:p>
            <a:fld id="{1628AC48-B763-4D9A-8B7D-316F773A1DF2}" type="datetimeFigureOut">
              <a:rPr lang="el-GR" smtClean="0"/>
              <a:t>6/5/2015</a:t>
            </a:fld>
            <a:endParaRPr lang="el-GR"/>
          </a:p>
        </p:txBody>
      </p:sp>
      <p:sp>
        <p:nvSpPr>
          <p:cNvPr id="8" name="Θέση υποσέλιδου 7"/>
          <p:cNvSpPr>
            <a:spLocks noGrp="1"/>
          </p:cNvSpPr>
          <p:nvPr>
            <p:ph type="ftr" sz="quarter" idx="11"/>
          </p:nvPr>
        </p:nvSpPr>
        <p:spPr>
          <a:xfrm>
            <a:off x="3124200" y="6356350"/>
            <a:ext cx="2895600" cy="365125"/>
          </a:xfrm>
          <a:prstGeom prst="rect">
            <a:avLst/>
          </a:prstGeom>
        </p:spPr>
        <p:txBody>
          <a:bodyPr/>
          <a:lstStyle/>
          <a:p>
            <a:endParaRPr lang="el-GR"/>
          </a:p>
        </p:txBody>
      </p:sp>
      <p:sp>
        <p:nvSpPr>
          <p:cNvPr id="9" name="Θέση αριθμού διαφάνειας 8"/>
          <p:cNvSpPr>
            <a:spLocks noGrp="1"/>
          </p:cNvSpPr>
          <p:nvPr>
            <p:ph type="sldNum" sz="quarter" idx="12"/>
          </p:nvPr>
        </p:nvSpPr>
        <p:spPr/>
        <p:txBody>
          <a:bodyPr/>
          <a:lstStyle/>
          <a:p>
            <a:fld id="{E8D3281F-1C18-4F4B-BFA9-0025669948A9}" type="slidenum">
              <a:rPr lang="el-GR" smtClean="0"/>
              <a:t>‹#›</a:t>
            </a:fld>
            <a:endParaRPr lang="el-GR"/>
          </a:p>
        </p:txBody>
      </p:sp>
    </p:spTree>
    <p:extLst>
      <p:ext uri="{BB962C8B-B14F-4D97-AF65-F5344CB8AC3E}">
        <p14:creationId xmlns:p14="http://schemas.microsoft.com/office/powerpoint/2010/main" val="915652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a:xfrm>
            <a:off x="457200" y="6356350"/>
            <a:ext cx="2133600" cy="365125"/>
          </a:xfrm>
          <a:prstGeom prst="rect">
            <a:avLst/>
          </a:prstGeom>
        </p:spPr>
        <p:txBody>
          <a:bodyPr/>
          <a:lstStyle/>
          <a:p>
            <a:fld id="{1628AC48-B763-4D9A-8B7D-316F773A1DF2}" type="datetimeFigureOut">
              <a:rPr lang="el-GR" smtClean="0"/>
              <a:t>6/5/2015</a:t>
            </a:fld>
            <a:endParaRPr lang="el-GR"/>
          </a:p>
        </p:txBody>
      </p:sp>
      <p:sp>
        <p:nvSpPr>
          <p:cNvPr id="4" name="Θέση υποσέλιδου 3"/>
          <p:cNvSpPr>
            <a:spLocks noGrp="1"/>
          </p:cNvSpPr>
          <p:nvPr>
            <p:ph type="ftr" sz="quarter" idx="11"/>
          </p:nvPr>
        </p:nvSpPr>
        <p:spPr>
          <a:xfrm>
            <a:off x="3124200" y="6356350"/>
            <a:ext cx="2895600" cy="365125"/>
          </a:xfrm>
          <a:prstGeom prst="rect">
            <a:avLst/>
          </a:prstGeom>
        </p:spPr>
        <p:txBody>
          <a:bodyPr/>
          <a:lstStyle/>
          <a:p>
            <a:endParaRPr lang="el-GR"/>
          </a:p>
        </p:txBody>
      </p:sp>
      <p:sp>
        <p:nvSpPr>
          <p:cNvPr id="5" name="Θέση αριθμού διαφάνειας 4"/>
          <p:cNvSpPr>
            <a:spLocks noGrp="1"/>
          </p:cNvSpPr>
          <p:nvPr>
            <p:ph type="sldNum" sz="quarter" idx="12"/>
          </p:nvPr>
        </p:nvSpPr>
        <p:spPr/>
        <p:txBody>
          <a:bodyPr/>
          <a:lstStyle/>
          <a:p>
            <a:fld id="{E8D3281F-1C18-4F4B-BFA9-0025669948A9}" type="slidenum">
              <a:rPr lang="el-GR" smtClean="0"/>
              <a:t>‹#›</a:t>
            </a:fld>
            <a:endParaRPr lang="el-GR"/>
          </a:p>
        </p:txBody>
      </p:sp>
    </p:spTree>
    <p:extLst>
      <p:ext uri="{BB962C8B-B14F-4D97-AF65-F5344CB8AC3E}">
        <p14:creationId xmlns:p14="http://schemas.microsoft.com/office/powerpoint/2010/main" val="2391472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a:xfrm>
            <a:off x="457200" y="6356350"/>
            <a:ext cx="2133600" cy="365125"/>
          </a:xfrm>
          <a:prstGeom prst="rect">
            <a:avLst/>
          </a:prstGeom>
        </p:spPr>
        <p:txBody>
          <a:bodyPr/>
          <a:lstStyle/>
          <a:p>
            <a:fld id="{1628AC48-B763-4D9A-8B7D-316F773A1DF2}" type="datetimeFigureOut">
              <a:rPr lang="el-GR" smtClean="0"/>
              <a:t>6/5/2015</a:t>
            </a:fld>
            <a:endParaRPr lang="el-GR"/>
          </a:p>
        </p:txBody>
      </p:sp>
      <p:sp>
        <p:nvSpPr>
          <p:cNvPr id="3" name="Θέση υποσέλιδου 2"/>
          <p:cNvSpPr>
            <a:spLocks noGrp="1"/>
          </p:cNvSpPr>
          <p:nvPr>
            <p:ph type="ftr" sz="quarter" idx="11"/>
          </p:nvPr>
        </p:nvSpPr>
        <p:spPr>
          <a:xfrm>
            <a:off x="3124200" y="6356350"/>
            <a:ext cx="2895600" cy="365125"/>
          </a:xfrm>
          <a:prstGeom prst="rect">
            <a:avLst/>
          </a:prstGeom>
        </p:spPr>
        <p:txBody>
          <a:bodyPr/>
          <a:lstStyle/>
          <a:p>
            <a:endParaRPr lang="el-GR"/>
          </a:p>
        </p:txBody>
      </p:sp>
      <p:sp>
        <p:nvSpPr>
          <p:cNvPr id="4" name="Θέση αριθμού διαφάνειας 3"/>
          <p:cNvSpPr>
            <a:spLocks noGrp="1"/>
          </p:cNvSpPr>
          <p:nvPr>
            <p:ph type="sldNum" sz="quarter" idx="12"/>
          </p:nvPr>
        </p:nvSpPr>
        <p:spPr/>
        <p:txBody>
          <a:bodyPr/>
          <a:lstStyle/>
          <a:p>
            <a:fld id="{E8D3281F-1C18-4F4B-BFA9-0025669948A9}" type="slidenum">
              <a:rPr lang="el-GR" smtClean="0"/>
              <a:t>‹#›</a:t>
            </a:fld>
            <a:endParaRPr lang="el-GR"/>
          </a:p>
        </p:txBody>
      </p:sp>
    </p:spTree>
    <p:extLst>
      <p:ext uri="{BB962C8B-B14F-4D97-AF65-F5344CB8AC3E}">
        <p14:creationId xmlns:p14="http://schemas.microsoft.com/office/powerpoint/2010/main" val="602741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a:xfrm>
            <a:off x="457200" y="6356350"/>
            <a:ext cx="2133600" cy="365125"/>
          </a:xfrm>
          <a:prstGeom prst="rect">
            <a:avLst/>
          </a:prstGeom>
        </p:spPr>
        <p:txBody>
          <a:bodyPr/>
          <a:lstStyle/>
          <a:p>
            <a:fld id="{1628AC48-B763-4D9A-8B7D-316F773A1DF2}" type="datetimeFigureOut">
              <a:rPr lang="el-GR" smtClean="0"/>
              <a:t>6/5/2015</a:t>
            </a:fld>
            <a:endParaRPr lang="el-GR"/>
          </a:p>
        </p:txBody>
      </p:sp>
      <p:sp>
        <p:nvSpPr>
          <p:cNvPr id="6" name="Θέση υποσέλιδου 5"/>
          <p:cNvSpPr>
            <a:spLocks noGrp="1"/>
          </p:cNvSpPr>
          <p:nvPr>
            <p:ph type="ftr" sz="quarter" idx="11"/>
          </p:nvPr>
        </p:nvSpPr>
        <p:spPr>
          <a:xfrm>
            <a:off x="3124200" y="6356350"/>
            <a:ext cx="2895600" cy="365125"/>
          </a:xfrm>
          <a:prstGeom prst="rect">
            <a:avLst/>
          </a:prstGeom>
        </p:spPr>
        <p:txBody>
          <a:bodyPr/>
          <a:lstStyle/>
          <a:p>
            <a:endParaRPr lang="el-GR"/>
          </a:p>
        </p:txBody>
      </p:sp>
      <p:sp>
        <p:nvSpPr>
          <p:cNvPr id="7" name="Θέση αριθμού διαφάνειας 6"/>
          <p:cNvSpPr>
            <a:spLocks noGrp="1"/>
          </p:cNvSpPr>
          <p:nvPr>
            <p:ph type="sldNum" sz="quarter" idx="12"/>
          </p:nvPr>
        </p:nvSpPr>
        <p:spPr/>
        <p:txBody>
          <a:bodyPr/>
          <a:lstStyle/>
          <a:p>
            <a:fld id="{E8D3281F-1C18-4F4B-BFA9-0025669948A9}" type="slidenum">
              <a:rPr lang="el-GR" smtClean="0"/>
              <a:t>‹#›</a:t>
            </a:fld>
            <a:endParaRPr lang="el-GR"/>
          </a:p>
        </p:txBody>
      </p:sp>
    </p:spTree>
    <p:extLst>
      <p:ext uri="{BB962C8B-B14F-4D97-AF65-F5344CB8AC3E}">
        <p14:creationId xmlns:p14="http://schemas.microsoft.com/office/powerpoint/2010/main" val="37472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4"/>
          </p:nvPr>
        </p:nvSpPr>
        <p:spPr>
          <a:xfrm>
            <a:off x="6553200" y="6356351"/>
            <a:ext cx="1475184" cy="313010"/>
          </a:xfrm>
          <a:prstGeom prst="rect">
            <a:avLst/>
          </a:prstGeom>
        </p:spPr>
        <p:txBody>
          <a:bodyPr vert="horz" lIns="91440" tIns="45720" rIns="91440" bIns="45720" rtlCol="0" anchor="ctr"/>
          <a:lstStyle>
            <a:lvl1pPr algn="r">
              <a:defRPr sz="1200">
                <a:solidFill>
                  <a:schemeClr val="tx1">
                    <a:tint val="75000"/>
                  </a:schemeClr>
                </a:solidFill>
              </a:defRPr>
            </a:lvl1pPr>
          </a:lstStyle>
          <a:p>
            <a:fld id="{E8D3281F-1C18-4F4B-BFA9-0025669948A9}" type="slidenum">
              <a:rPr lang="el-GR" smtClean="0"/>
              <a:t>‹#›</a:t>
            </a:fld>
            <a:endParaRPr lang="el-GR"/>
          </a:p>
        </p:txBody>
      </p:sp>
      <p:sp>
        <p:nvSpPr>
          <p:cNvPr id="7" name="Right Triangle 7"/>
          <p:cNvSpPr/>
          <p:nvPr userDrawn="1"/>
        </p:nvSpPr>
        <p:spPr>
          <a:xfrm rot="5400000">
            <a:off x="216022" y="-216024"/>
            <a:ext cx="864098" cy="1296146"/>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Right Triangle 8"/>
          <p:cNvSpPr/>
          <p:nvPr userDrawn="1"/>
        </p:nvSpPr>
        <p:spPr>
          <a:xfrm rot="16200000">
            <a:off x="8073840" y="5777879"/>
            <a:ext cx="864098" cy="1296146"/>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336543843"/>
      </p:ext>
    </p:extLst>
  </p:cSld>
  <p:clrMap bg1="lt1" tx1="dk1" bg2="lt2" tx2="dk2" accent1="accent1" accent2="accent2" accent3="accent3" accent4="accent4" accent5="accent5" accent6="accent6" hlink="hlink" folHlink="folHlink"/>
  <p:sldLayoutIdLst>
    <p:sldLayoutId id="2147483708" r:id="rId1"/>
    <p:sldLayoutId id="2147483719"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iming>
    <p:tnLst>
      <p:par>
        <p:cTn id="1" dur="indefinite" restart="never" nodeType="tmRoot"/>
      </p:par>
    </p:tnLst>
  </p:timing>
  <p:txStyles>
    <p:titleStyle>
      <a:lvl1pPr algn="ctr" defTabSz="914400" rtl="0" eaLnBrk="1" latinLnBrk="0" hangingPunct="1">
        <a:spcBef>
          <a:spcPct val="0"/>
        </a:spcBef>
        <a:buNone/>
        <a:defRPr sz="4000" b="1" kern="1200">
          <a:solidFill>
            <a:srgbClr val="003399"/>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80245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1340768"/>
            <a:ext cx="8640960" cy="1470025"/>
          </a:xfrm>
        </p:spPr>
        <p:txBody>
          <a:bodyPr>
            <a:normAutofit/>
          </a:bodyPr>
          <a:lstStyle/>
          <a:p>
            <a:pPr lvl="1" algn="ctr"/>
            <a:r>
              <a:rPr lang="el-GR" sz="3600" b="1" dirty="0" smtClean="0">
                <a:solidFill>
                  <a:schemeClr val="tx1"/>
                </a:solidFill>
                <a:latin typeface="+mn-lt"/>
              </a:rPr>
              <a:t>Αντικειμενοστρεφής Προγραμματισμός (Θ)</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a:t>
            </a:r>
            <a:r>
              <a:rPr lang="en-US" sz="2800" b="1" dirty="0" smtClean="0"/>
              <a:t>3</a:t>
            </a:r>
            <a:r>
              <a:rPr lang="el-GR" sz="2800" dirty="0" smtClean="0"/>
              <a:t>:</a:t>
            </a:r>
            <a:r>
              <a:rPr lang="en-US" sz="2800" dirty="0" smtClean="0"/>
              <a:t> C++ </a:t>
            </a:r>
            <a:r>
              <a:rPr lang="el-GR" sz="2800" dirty="0" smtClean="0"/>
              <a:t>Δείκτες</a:t>
            </a:r>
            <a:endParaRPr lang="en-US" sz="2800" dirty="0" smtClean="0"/>
          </a:p>
          <a:p>
            <a:pPr>
              <a:spcBef>
                <a:spcPts val="0"/>
              </a:spcBef>
            </a:pPr>
            <a:r>
              <a:rPr lang="el-GR" sz="2400" dirty="0" smtClean="0"/>
              <a:t>Κλειώ </a:t>
            </a:r>
            <a:r>
              <a:rPr lang="el-GR" sz="2400" dirty="0" err="1" smtClean="0"/>
              <a:t>Σγουροπούλου</a:t>
            </a:r>
            <a:endParaRPr lang="el-GR" sz="2400" dirty="0"/>
          </a:p>
          <a:p>
            <a:pPr>
              <a:spcBef>
                <a:spcPts val="0"/>
              </a:spcBef>
            </a:pPr>
            <a:r>
              <a:rPr lang="el-GR" sz="2400" dirty="0"/>
              <a:t>Τμήμα </a:t>
            </a:r>
            <a:r>
              <a:rPr lang="el-GR" sz="2400" dirty="0" smtClean="0"/>
              <a:t>Μηχανικών Πληροφορικής Τ.Ε.</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l-GR" altLang="el-GR" dirty="0"/>
              <a:t>Δείκτες </a:t>
            </a:r>
            <a:r>
              <a:rPr lang="en-US" altLang="el-GR" dirty="0" smtClean="0"/>
              <a:t>void </a:t>
            </a:r>
            <a:r>
              <a:rPr lang="en-US" altLang="el-GR" b="0" dirty="0" smtClean="0"/>
              <a:t>2/2</a:t>
            </a:r>
            <a:endParaRPr lang="el-GR" altLang="el-GR" b="0" dirty="0"/>
          </a:p>
        </p:txBody>
      </p:sp>
      <p:sp>
        <p:nvSpPr>
          <p:cNvPr id="140292" name="Text Box 4"/>
          <p:cNvSpPr txBox="1">
            <a:spLocks noChangeArrowheads="1"/>
          </p:cNvSpPr>
          <p:nvPr/>
        </p:nvSpPr>
        <p:spPr bwMode="auto">
          <a:xfrm>
            <a:off x="684213" y="1628775"/>
            <a:ext cx="7991475" cy="4737100"/>
          </a:xfrm>
          <a:prstGeom prst="rect">
            <a:avLst/>
          </a:prstGeom>
          <a:solidFill>
            <a:srgbClr val="D4FC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1600" b="1">
                <a:effectLst/>
                <a:latin typeface="Courier" pitchFamily="49" charset="0"/>
              </a:rPr>
              <a:t>#include &lt;iostream.h&gt;</a:t>
            </a:r>
          </a:p>
          <a:p>
            <a:r>
              <a:rPr lang="el-GR" altLang="el-GR" sz="1600" b="1">
                <a:solidFill>
                  <a:schemeClr val="accent2"/>
                </a:solidFill>
                <a:effectLst/>
                <a:latin typeface="Courier" pitchFamily="49" charset="0"/>
              </a:rPr>
              <a:t>void</a:t>
            </a:r>
            <a:r>
              <a:rPr lang="el-GR" altLang="el-GR" sz="1600" b="1">
                <a:effectLst/>
                <a:latin typeface="Courier" pitchFamily="49" charset="0"/>
              </a:rPr>
              <a:t> </a:t>
            </a:r>
            <a:r>
              <a:rPr lang="el-GR" altLang="el-GR" sz="1600" b="1">
                <a:solidFill>
                  <a:schemeClr val="accent2"/>
                </a:solidFill>
                <a:effectLst/>
                <a:latin typeface="Courier" pitchFamily="49" charset="0"/>
              </a:rPr>
              <a:t>increase</a:t>
            </a:r>
            <a:r>
              <a:rPr lang="el-GR" altLang="el-GR" sz="1600" b="1">
                <a:effectLst/>
                <a:latin typeface="Courier" pitchFamily="49" charset="0"/>
              </a:rPr>
              <a:t> (</a:t>
            </a:r>
            <a:r>
              <a:rPr lang="el-GR" altLang="el-GR" sz="1600" b="1">
                <a:solidFill>
                  <a:schemeClr val="accent2"/>
                </a:solidFill>
                <a:effectLst/>
                <a:latin typeface="Courier" pitchFamily="49" charset="0"/>
              </a:rPr>
              <a:t>void* data</a:t>
            </a:r>
            <a:r>
              <a:rPr lang="el-GR" altLang="el-GR" sz="1600" b="1">
                <a:effectLst/>
                <a:latin typeface="Courier" pitchFamily="49" charset="0"/>
              </a:rPr>
              <a:t>, </a:t>
            </a:r>
            <a:r>
              <a:rPr lang="el-GR" altLang="el-GR" sz="1600" b="1">
                <a:solidFill>
                  <a:schemeClr val="accent2"/>
                </a:solidFill>
                <a:effectLst/>
                <a:latin typeface="Courier" pitchFamily="49" charset="0"/>
              </a:rPr>
              <a:t>int type</a:t>
            </a:r>
            <a:r>
              <a:rPr lang="el-GR" altLang="el-GR" sz="1600" b="1">
                <a:effectLst/>
                <a:latin typeface="Courier" pitchFamily="49" charset="0"/>
              </a:rPr>
              <a:t>)</a:t>
            </a:r>
          </a:p>
          <a:p>
            <a:r>
              <a:rPr lang="el-GR" altLang="el-GR" sz="1600" b="1">
                <a:effectLst/>
                <a:latin typeface="Courier" pitchFamily="49" charset="0"/>
              </a:rPr>
              <a:t>{</a:t>
            </a:r>
          </a:p>
          <a:p>
            <a:r>
              <a:rPr lang="el-GR" altLang="el-GR" sz="1600" b="1">
                <a:effectLst/>
                <a:latin typeface="Courier" pitchFamily="49" charset="0"/>
              </a:rPr>
              <a:t>  </a:t>
            </a:r>
            <a:r>
              <a:rPr lang="el-GR" altLang="el-GR" sz="1600" b="1">
                <a:solidFill>
                  <a:srgbClr val="0000FF"/>
                </a:solidFill>
                <a:effectLst/>
                <a:latin typeface="Courier" pitchFamily="49" charset="0"/>
              </a:rPr>
              <a:t>switch (type)</a:t>
            </a:r>
          </a:p>
          <a:p>
            <a:r>
              <a:rPr lang="el-GR" altLang="el-GR" sz="1600" b="1">
                <a:solidFill>
                  <a:srgbClr val="0000FF"/>
                </a:solidFill>
                <a:effectLst/>
                <a:latin typeface="Courier" pitchFamily="49" charset="0"/>
              </a:rPr>
              <a:t>  {</a:t>
            </a:r>
          </a:p>
          <a:p>
            <a:r>
              <a:rPr lang="el-GR" altLang="el-GR" sz="1600" b="1">
                <a:solidFill>
                  <a:srgbClr val="0000FF"/>
                </a:solidFill>
                <a:effectLst/>
                <a:latin typeface="Courier" pitchFamily="49" charset="0"/>
              </a:rPr>
              <a:t>    case sizeof(char) : (*((char*)data))++; break;</a:t>
            </a:r>
          </a:p>
          <a:p>
            <a:r>
              <a:rPr lang="el-GR" altLang="el-GR" sz="1600" b="1">
                <a:solidFill>
                  <a:srgbClr val="0000FF"/>
                </a:solidFill>
                <a:effectLst/>
                <a:latin typeface="Courier" pitchFamily="49" charset="0"/>
              </a:rPr>
              <a:t>    case sizeof(short): (*((short*)data))++; break;</a:t>
            </a:r>
          </a:p>
          <a:p>
            <a:r>
              <a:rPr lang="el-GR" altLang="el-GR" sz="1600" b="1">
                <a:solidFill>
                  <a:srgbClr val="0000FF"/>
                </a:solidFill>
                <a:effectLst/>
                <a:latin typeface="Courier" pitchFamily="49" charset="0"/>
              </a:rPr>
              <a:t>    case sizeof(long) : (*((long*)data))++; break;</a:t>
            </a:r>
          </a:p>
          <a:p>
            <a:r>
              <a:rPr lang="el-GR" altLang="el-GR" sz="1600" b="1">
                <a:solidFill>
                  <a:srgbClr val="0000FF"/>
                </a:solidFill>
                <a:effectLst/>
                <a:latin typeface="Courier" pitchFamily="49" charset="0"/>
              </a:rPr>
              <a:t>  }</a:t>
            </a:r>
          </a:p>
          <a:p>
            <a:r>
              <a:rPr lang="el-GR" altLang="el-GR" sz="1600" b="1">
                <a:effectLst/>
                <a:latin typeface="Courier" pitchFamily="49" charset="0"/>
              </a:rPr>
              <a:t>}</a:t>
            </a:r>
          </a:p>
          <a:p>
            <a:r>
              <a:rPr lang="en-US" altLang="el-GR" sz="1600" b="1">
                <a:effectLst/>
                <a:latin typeface="Courier" pitchFamily="49" charset="0"/>
              </a:rPr>
              <a:t>int main ()</a:t>
            </a:r>
          </a:p>
          <a:p>
            <a:r>
              <a:rPr lang="en-US" altLang="el-GR" sz="1600" b="1">
                <a:effectLst/>
                <a:latin typeface="Courier" pitchFamily="49" charset="0"/>
              </a:rPr>
              <a:t>{</a:t>
            </a:r>
          </a:p>
          <a:p>
            <a:r>
              <a:rPr lang="en-US" altLang="el-GR" sz="1600" b="1">
                <a:effectLst/>
                <a:latin typeface="Courier" pitchFamily="49" charset="0"/>
              </a:rPr>
              <a:t>  char a = 5;</a:t>
            </a:r>
            <a:r>
              <a:rPr lang="el-GR" altLang="el-GR" sz="1600" b="1">
                <a:effectLst/>
                <a:latin typeface="Courier" pitchFamily="49" charset="0"/>
              </a:rPr>
              <a:t> </a:t>
            </a:r>
            <a:r>
              <a:rPr lang="en-US" altLang="el-GR" sz="1600" b="1">
                <a:effectLst/>
                <a:latin typeface="Courier" pitchFamily="49" charset="0"/>
              </a:rPr>
              <a:t>short b = 9;long c = 12;</a:t>
            </a:r>
          </a:p>
          <a:p>
            <a:r>
              <a:rPr lang="en-US" altLang="el-GR" sz="1600" b="1">
                <a:effectLst/>
                <a:latin typeface="Courier" pitchFamily="49" charset="0"/>
              </a:rPr>
              <a:t>  </a:t>
            </a:r>
            <a:r>
              <a:rPr lang="en-US" altLang="el-GR" sz="1600" b="1">
                <a:solidFill>
                  <a:schemeClr val="hlink"/>
                </a:solidFill>
                <a:effectLst/>
                <a:latin typeface="Courier" pitchFamily="49" charset="0"/>
              </a:rPr>
              <a:t>increase (&amp;a,</a:t>
            </a:r>
            <a:r>
              <a:rPr lang="el-GR" altLang="el-GR" sz="1600" b="1">
                <a:solidFill>
                  <a:schemeClr val="hlink"/>
                </a:solidFill>
                <a:effectLst/>
                <a:latin typeface="Courier" pitchFamily="49" charset="0"/>
              </a:rPr>
              <a:t> </a:t>
            </a:r>
            <a:r>
              <a:rPr lang="en-US" altLang="el-GR" sz="1600" b="1">
                <a:solidFill>
                  <a:schemeClr val="hlink"/>
                </a:solidFill>
                <a:effectLst/>
                <a:latin typeface="Courier" pitchFamily="49" charset="0"/>
              </a:rPr>
              <a:t>sizeof(a))</a:t>
            </a:r>
            <a:r>
              <a:rPr lang="en-US" altLang="el-GR" sz="1600" b="1">
                <a:effectLst/>
                <a:latin typeface="Courier" pitchFamily="49" charset="0"/>
              </a:rPr>
              <a:t>;</a:t>
            </a:r>
          </a:p>
          <a:p>
            <a:r>
              <a:rPr lang="en-US" altLang="el-GR" sz="1600" b="1">
                <a:effectLst/>
                <a:latin typeface="Courier" pitchFamily="49" charset="0"/>
              </a:rPr>
              <a:t>  </a:t>
            </a:r>
            <a:r>
              <a:rPr lang="en-US" altLang="el-GR" sz="1600" b="1">
                <a:solidFill>
                  <a:schemeClr val="hlink"/>
                </a:solidFill>
                <a:effectLst/>
                <a:latin typeface="Courier" pitchFamily="49" charset="0"/>
              </a:rPr>
              <a:t>increase (&amp;b,</a:t>
            </a:r>
            <a:r>
              <a:rPr lang="el-GR" altLang="el-GR" sz="1600" b="1">
                <a:solidFill>
                  <a:schemeClr val="hlink"/>
                </a:solidFill>
                <a:effectLst/>
                <a:latin typeface="Courier" pitchFamily="49" charset="0"/>
              </a:rPr>
              <a:t> </a:t>
            </a:r>
            <a:r>
              <a:rPr lang="en-US" altLang="el-GR" sz="1600" b="1">
                <a:solidFill>
                  <a:schemeClr val="hlink"/>
                </a:solidFill>
                <a:effectLst/>
                <a:latin typeface="Courier" pitchFamily="49" charset="0"/>
              </a:rPr>
              <a:t>sizeof(b))</a:t>
            </a:r>
            <a:r>
              <a:rPr lang="en-US" altLang="el-GR" sz="1600" b="1">
                <a:effectLst/>
                <a:latin typeface="Courier" pitchFamily="49" charset="0"/>
              </a:rPr>
              <a:t>;</a:t>
            </a:r>
          </a:p>
          <a:p>
            <a:r>
              <a:rPr lang="en-US" altLang="el-GR" sz="1600" b="1">
                <a:effectLst/>
                <a:latin typeface="Courier" pitchFamily="49" charset="0"/>
              </a:rPr>
              <a:t>  </a:t>
            </a:r>
            <a:r>
              <a:rPr lang="en-US" altLang="el-GR" sz="1600" b="1">
                <a:solidFill>
                  <a:schemeClr val="hlink"/>
                </a:solidFill>
                <a:effectLst/>
                <a:latin typeface="Courier" pitchFamily="49" charset="0"/>
              </a:rPr>
              <a:t>increase (&amp;c,</a:t>
            </a:r>
            <a:r>
              <a:rPr lang="el-GR" altLang="el-GR" sz="1600" b="1">
                <a:solidFill>
                  <a:schemeClr val="hlink"/>
                </a:solidFill>
                <a:effectLst/>
                <a:latin typeface="Courier" pitchFamily="49" charset="0"/>
              </a:rPr>
              <a:t> </a:t>
            </a:r>
            <a:r>
              <a:rPr lang="en-US" altLang="el-GR" sz="1600" b="1">
                <a:solidFill>
                  <a:schemeClr val="hlink"/>
                </a:solidFill>
                <a:effectLst/>
                <a:latin typeface="Courier" pitchFamily="49" charset="0"/>
              </a:rPr>
              <a:t>sizeof(c))</a:t>
            </a:r>
            <a:r>
              <a:rPr lang="en-US" altLang="el-GR" sz="1600" b="1">
                <a:effectLst/>
                <a:latin typeface="Courier" pitchFamily="49" charset="0"/>
              </a:rPr>
              <a:t>;</a:t>
            </a:r>
          </a:p>
          <a:p>
            <a:r>
              <a:rPr lang="en-US" altLang="el-GR" sz="1600" b="1">
                <a:effectLst/>
                <a:latin typeface="Courier" pitchFamily="49" charset="0"/>
              </a:rPr>
              <a:t>  cout &lt;&lt; (int) a &lt;&lt; ", " &lt;&lt; b &lt;&lt; ", " &lt;&lt; c;</a:t>
            </a:r>
          </a:p>
          <a:p>
            <a:r>
              <a:rPr lang="en-US" altLang="el-GR" sz="1600" b="1">
                <a:effectLst/>
                <a:latin typeface="Courier" pitchFamily="49" charset="0"/>
              </a:rPr>
              <a:t>  return 0;</a:t>
            </a:r>
          </a:p>
          <a:p>
            <a:r>
              <a:rPr lang="en-US" altLang="el-GR" sz="1600" b="1">
                <a:effectLst/>
                <a:latin typeface="Courier" pitchFamily="49" charset="0"/>
              </a:rPr>
              <a:t>}</a:t>
            </a:r>
            <a:endParaRPr lang="el-GR" altLang="el-GR" sz="1600" b="1">
              <a:effectLst/>
              <a:latin typeface="Courier" pitchFamily="49" charset="0"/>
            </a:endParaRPr>
          </a:p>
        </p:txBody>
      </p:sp>
      <p:sp>
        <p:nvSpPr>
          <p:cNvPr id="140293" name="Text Box 5"/>
          <p:cNvSpPr txBox="1">
            <a:spLocks noChangeArrowheads="1"/>
          </p:cNvSpPr>
          <p:nvPr/>
        </p:nvSpPr>
        <p:spPr bwMode="auto">
          <a:xfrm>
            <a:off x="7091363" y="1773238"/>
            <a:ext cx="1512887" cy="3365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1600" b="1">
                <a:solidFill>
                  <a:srgbClr val="FFFFFF"/>
                </a:solidFill>
                <a:effectLst/>
                <a:latin typeface="Courier" pitchFamily="49" charset="0"/>
              </a:rPr>
              <a:t>6, 10, 13</a:t>
            </a:r>
          </a:p>
        </p:txBody>
      </p:sp>
    </p:spTree>
    <p:extLst>
      <p:ext uri="{BB962C8B-B14F-4D97-AF65-F5344CB8AC3E}">
        <p14:creationId xmlns:p14="http://schemas.microsoft.com/office/powerpoint/2010/main" val="3568124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Δείκτες σε </a:t>
            </a:r>
            <a:r>
              <a:rPr lang="el-GR" dirty="0" smtClean="0"/>
              <a:t>συναρτήσεις </a:t>
            </a:r>
            <a:r>
              <a:rPr lang="el-GR" sz="3200" b="0" dirty="0" smtClean="0"/>
              <a:t> </a:t>
            </a:r>
            <a:r>
              <a:rPr lang="en-US" sz="3200" b="0" dirty="0" smtClean="0"/>
              <a:t>1/</a:t>
            </a:r>
            <a:r>
              <a:rPr lang="en-US" sz="3200" b="0" dirty="0"/>
              <a:t>2</a:t>
            </a:r>
            <a:endParaRPr lang="el-GR" sz="3200" b="0" dirty="0"/>
          </a:p>
        </p:txBody>
      </p:sp>
      <p:sp>
        <p:nvSpPr>
          <p:cNvPr id="3" name="Θέση περιεχομένου 2"/>
          <p:cNvSpPr>
            <a:spLocks noGrp="1"/>
          </p:cNvSpPr>
          <p:nvPr>
            <p:ph idx="1"/>
          </p:nvPr>
        </p:nvSpPr>
        <p:spPr/>
        <p:txBody>
          <a:bodyPr/>
          <a:lstStyle/>
          <a:p>
            <a:r>
              <a:rPr lang="el-GR" dirty="0"/>
              <a:t>Η C++ επιτρέπει λειτουργίες με δείκτες σε συναρτήσεις. Η ιδιότητα αυτή είναι ιδιαίτερα χρήσιμη για το πέρασμα μιας συνάρτησης ως παραμέτρου σε μια άλλη </a:t>
            </a:r>
            <a:r>
              <a:rPr lang="el-GR" dirty="0" smtClean="0"/>
              <a:t>συνάρτηση.</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1366708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Δείκτες σε συναρτήσεις </a:t>
            </a:r>
            <a:r>
              <a:rPr lang="el-GR" sz="3200" b="0" dirty="0" smtClean="0"/>
              <a:t>2</a:t>
            </a:r>
            <a:r>
              <a:rPr lang="en-US" sz="3200" b="0" dirty="0" smtClean="0"/>
              <a:t>/2</a:t>
            </a:r>
            <a:endParaRPr lang="el-GR" dirty="0"/>
          </a:p>
        </p:txBody>
      </p:sp>
      <p:sp>
        <p:nvSpPr>
          <p:cNvPr id="3" name="Θέση περιεχομένου 2"/>
          <p:cNvSpPr>
            <a:spLocks noGrp="1"/>
          </p:cNvSpPr>
          <p:nvPr>
            <p:ph idx="1"/>
          </p:nvPr>
        </p:nvSpPr>
        <p:spPr>
          <a:solidFill>
            <a:srgbClr val="D4FCEA"/>
          </a:solidFill>
        </p:spPr>
        <p:txBody>
          <a:bodyPr/>
          <a:lstStyle/>
          <a:p>
            <a:pPr marL="0" lvl="0" indent="0" fontAlgn="base">
              <a:spcBef>
                <a:spcPct val="0"/>
              </a:spcBef>
              <a:spcAft>
                <a:spcPct val="0"/>
              </a:spcAft>
              <a:buClrTx/>
              <a:buNone/>
            </a:pPr>
            <a:r>
              <a:rPr lang="el-GR" altLang="el-GR" sz="1900" b="1" dirty="0">
                <a:solidFill>
                  <a:prstClr val="black"/>
                </a:solidFill>
                <a:latin typeface="Courier" pitchFamily="49" charset="0"/>
              </a:rPr>
              <a:t>#</a:t>
            </a:r>
            <a:r>
              <a:rPr lang="el-GR" altLang="el-GR" sz="1900" b="1" dirty="0" err="1">
                <a:solidFill>
                  <a:prstClr val="black"/>
                </a:solidFill>
                <a:latin typeface="Courier" pitchFamily="49" charset="0"/>
              </a:rPr>
              <a:t>include</a:t>
            </a:r>
            <a:r>
              <a:rPr lang="el-GR" altLang="el-GR" sz="1900" b="1" dirty="0">
                <a:solidFill>
                  <a:prstClr val="black"/>
                </a:solidFill>
                <a:latin typeface="Courier" pitchFamily="49" charset="0"/>
              </a:rPr>
              <a:t> &lt;</a:t>
            </a:r>
            <a:r>
              <a:rPr lang="el-GR" altLang="el-GR" sz="1900" b="1" dirty="0" err="1">
                <a:solidFill>
                  <a:prstClr val="black"/>
                </a:solidFill>
                <a:latin typeface="Courier" pitchFamily="49" charset="0"/>
              </a:rPr>
              <a:t>iostream.h</a:t>
            </a:r>
            <a:r>
              <a:rPr lang="el-GR" altLang="el-GR" sz="1900" b="1" dirty="0">
                <a:solidFill>
                  <a:prstClr val="black"/>
                </a:solidFill>
                <a:latin typeface="Courier" pitchFamily="49" charset="0"/>
              </a:rPr>
              <a:t>&gt;</a:t>
            </a:r>
          </a:p>
          <a:p>
            <a:pPr marL="0" lvl="0" indent="0" fontAlgn="base">
              <a:spcBef>
                <a:spcPct val="0"/>
              </a:spcBef>
              <a:spcAft>
                <a:spcPct val="0"/>
              </a:spcAft>
              <a:buClrTx/>
              <a:buNone/>
            </a:pPr>
            <a:endParaRPr lang="el-GR" altLang="el-GR" sz="1900" b="1" dirty="0">
              <a:solidFill>
                <a:prstClr val="black"/>
              </a:solidFill>
              <a:latin typeface="Courier" pitchFamily="49" charset="0"/>
            </a:endParaRPr>
          </a:p>
          <a:p>
            <a:pPr marL="0" lvl="0" indent="0" fontAlgn="base">
              <a:spcBef>
                <a:spcPct val="0"/>
              </a:spcBef>
              <a:spcAft>
                <a:spcPct val="0"/>
              </a:spcAft>
              <a:buClrTx/>
              <a:buNone/>
            </a:pPr>
            <a:r>
              <a:rPr lang="el-GR" altLang="el-GR" sz="1900" b="1" dirty="0" err="1">
                <a:solidFill>
                  <a:prstClr val="black"/>
                </a:solidFill>
                <a:latin typeface="Courier" pitchFamily="49" charset="0"/>
              </a:rPr>
              <a:t>int</a:t>
            </a:r>
            <a:r>
              <a:rPr lang="el-GR" altLang="el-GR" sz="1900" b="1" dirty="0">
                <a:solidFill>
                  <a:prstClr val="black"/>
                </a:solidFill>
                <a:latin typeface="Courier" pitchFamily="49" charset="0"/>
              </a:rPr>
              <a:t> </a:t>
            </a:r>
            <a:r>
              <a:rPr lang="el-GR" altLang="el-GR" sz="1900" b="1" dirty="0" err="1">
                <a:solidFill>
                  <a:prstClr val="black"/>
                </a:solidFill>
                <a:latin typeface="Courier" pitchFamily="49" charset="0"/>
              </a:rPr>
              <a:t>addition</a:t>
            </a:r>
            <a:r>
              <a:rPr lang="el-GR" altLang="el-GR" sz="1900" b="1" dirty="0">
                <a:solidFill>
                  <a:prstClr val="black"/>
                </a:solidFill>
                <a:latin typeface="Courier" pitchFamily="49" charset="0"/>
              </a:rPr>
              <a:t> (</a:t>
            </a:r>
            <a:r>
              <a:rPr lang="el-GR" altLang="el-GR" sz="1900" b="1" dirty="0" err="1">
                <a:solidFill>
                  <a:prstClr val="black"/>
                </a:solidFill>
                <a:latin typeface="Courier" pitchFamily="49" charset="0"/>
              </a:rPr>
              <a:t>int</a:t>
            </a:r>
            <a:r>
              <a:rPr lang="el-GR" altLang="el-GR" sz="1900" b="1" dirty="0">
                <a:solidFill>
                  <a:prstClr val="black"/>
                </a:solidFill>
                <a:latin typeface="Courier" pitchFamily="49" charset="0"/>
              </a:rPr>
              <a:t> a, </a:t>
            </a:r>
            <a:r>
              <a:rPr lang="el-GR" altLang="el-GR" sz="1900" b="1" dirty="0" err="1">
                <a:solidFill>
                  <a:prstClr val="black"/>
                </a:solidFill>
                <a:latin typeface="Courier" pitchFamily="49" charset="0"/>
              </a:rPr>
              <a:t>int</a:t>
            </a:r>
            <a:r>
              <a:rPr lang="el-GR" altLang="el-GR" sz="1900" b="1" dirty="0">
                <a:solidFill>
                  <a:prstClr val="black"/>
                </a:solidFill>
                <a:latin typeface="Courier" pitchFamily="49" charset="0"/>
              </a:rPr>
              <a:t> b)</a:t>
            </a:r>
          </a:p>
          <a:p>
            <a:pPr marL="0" lvl="0" indent="0" fontAlgn="base">
              <a:spcBef>
                <a:spcPct val="0"/>
              </a:spcBef>
              <a:spcAft>
                <a:spcPct val="0"/>
              </a:spcAft>
              <a:buClrTx/>
              <a:buNone/>
            </a:pPr>
            <a:r>
              <a:rPr lang="el-GR" altLang="el-GR" sz="1900" b="1" dirty="0">
                <a:solidFill>
                  <a:prstClr val="black"/>
                </a:solidFill>
                <a:latin typeface="Courier" pitchFamily="49" charset="0"/>
              </a:rPr>
              <a:t>{ </a:t>
            </a:r>
            <a:r>
              <a:rPr lang="el-GR" altLang="el-GR" sz="1900" b="1" dirty="0" err="1">
                <a:solidFill>
                  <a:prstClr val="black"/>
                </a:solidFill>
                <a:latin typeface="Courier" pitchFamily="49" charset="0"/>
              </a:rPr>
              <a:t>return</a:t>
            </a:r>
            <a:r>
              <a:rPr lang="el-GR" altLang="el-GR" sz="1900" b="1" dirty="0">
                <a:solidFill>
                  <a:prstClr val="black"/>
                </a:solidFill>
                <a:latin typeface="Courier" pitchFamily="49" charset="0"/>
              </a:rPr>
              <a:t> (</a:t>
            </a:r>
            <a:r>
              <a:rPr lang="el-GR" altLang="el-GR" sz="1900" b="1" dirty="0" err="1">
                <a:solidFill>
                  <a:prstClr val="black"/>
                </a:solidFill>
                <a:latin typeface="Courier" pitchFamily="49" charset="0"/>
              </a:rPr>
              <a:t>a+b</a:t>
            </a:r>
            <a:r>
              <a:rPr lang="el-GR" altLang="el-GR" sz="1900" b="1" dirty="0">
                <a:solidFill>
                  <a:prstClr val="black"/>
                </a:solidFill>
                <a:latin typeface="Courier" pitchFamily="49" charset="0"/>
              </a:rPr>
              <a:t>); }</a:t>
            </a:r>
          </a:p>
          <a:p>
            <a:pPr marL="0" lvl="0" indent="0" fontAlgn="base">
              <a:spcBef>
                <a:spcPct val="0"/>
              </a:spcBef>
              <a:spcAft>
                <a:spcPct val="0"/>
              </a:spcAft>
              <a:buClrTx/>
              <a:buNone/>
            </a:pPr>
            <a:endParaRPr lang="el-GR" altLang="el-GR" sz="1900" b="1" dirty="0">
              <a:solidFill>
                <a:prstClr val="black"/>
              </a:solidFill>
              <a:latin typeface="Courier" pitchFamily="49" charset="0"/>
            </a:endParaRPr>
          </a:p>
          <a:p>
            <a:pPr marL="0" lvl="0" indent="0" fontAlgn="base">
              <a:spcBef>
                <a:spcPct val="0"/>
              </a:spcBef>
              <a:spcAft>
                <a:spcPct val="0"/>
              </a:spcAft>
              <a:buClrTx/>
              <a:buNone/>
            </a:pPr>
            <a:r>
              <a:rPr lang="el-GR" altLang="el-GR" sz="1900" b="1" dirty="0" err="1">
                <a:solidFill>
                  <a:prstClr val="black"/>
                </a:solidFill>
                <a:latin typeface="Courier" pitchFamily="49" charset="0"/>
              </a:rPr>
              <a:t>int</a:t>
            </a:r>
            <a:r>
              <a:rPr lang="el-GR" altLang="el-GR" sz="1900" b="1" dirty="0">
                <a:solidFill>
                  <a:prstClr val="black"/>
                </a:solidFill>
                <a:latin typeface="Courier" pitchFamily="49" charset="0"/>
              </a:rPr>
              <a:t> </a:t>
            </a:r>
            <a:r>
              <a:rPr lang="el-GR" altLang="el-GR" sz="1900" b="1" dirty="0" err="1">
                <a:solidFill>
                  <a:prstClr val="black"/>
                </a:solidFill>
                <a:latin typeface="Courier" pitchFamily="49" charset="0"/>
              </a:rPr>
              <a:t>subtraction</a:t>
            </a:r>
            <a:r>
              <a:rPr lang="el-GR" altLang="el-GR" sz="1900" b="1" dirty="0">
                <a:solidFill>
                  <a:prstClr val="black"/>
                </a:solidFill>
                <a:latin typeface="Courier" pitchFamily="49" charset="0"/>
              </a:rPr>
              <a:t> (</a:t>
            </a:r>
            <a:r>
              <a:rPr lang="el-GR" altLang="el-GR" sz="1900" b="1" dirty="0" err="1">
                <a:solidFill>
                  <a:prstClr val="black"/>
                </a:solidFill>
                <a:latin typeface="Courier" pitchFamily="49" charset="0"/>
              </a:rPr>
              <a:t>int</a:t>
            </a:r>
            <a:r>
              <a:rPr lang="el-GR" altLang="el-GR" sz="1900" b="1" dirty="0">
                <a:solidFill>
                  <a:prstClr val="black"/>
                </a:solidFill>
                <a:latin typeface="Courier" pitchFamily="49" charset="0"/>
              </a:rPr>
              <a:t> a, </a:t>
            </a:r>
            <a:r>
              <a:rPr lang="el-GR" altLang="el-GR" sz="1900" b="1" dirty="0" err="1">
                <a:solidFill>
                  <a:prstClr val="black"/>
                </a:solidFill>
                <a:latin typeface="Courier" pitchFamily="49" charset="0"/>
              </a:rPr>
              <a:t>int</a:t>
            </a:r>
            <a:r>
              <a:rPr lang="el-GR" altLang="el-GR" sz="1900" b="1" dirty="0">
                <a:solidFill>
                  <a:prstClr val="black"/>
                </a:solidFill>
                <a:latin typeface="Courier" pitchFamily="49" charset="0"/>
              </a:rPr>
              <a:t> b)</a:t>
            </a:r>
          </a:p>
          <a:p>
            <a:pPr marL="0" lvl="0" indent="0" fontAlgn="base">
              <a:spcBef>
                <a:spcPct val="0"/>
              </a:spcBef>
              <a:spcAft>
                <a:spcPct val="0"/>
              </a:spcAft>
              <a:buClrTx/>
              <a:buNone/>
            </a:pPr>
            <a:r>
              <a:rPr lang="el-GR" altLang="el-GR" sz="1900" b="1" dirty="0">
                <a:solidFill>
                  <a:prstClr val="black"/>
                </a:solidFill>
                <a:latin typeface="Courier" pitchFamily="49" charset="0"/>
              </a:rPr>
              <a:t>{ </a:t>
            </a:r>
            <a:r>
              <a:rPr lang="el-GR" altLang="el-GR" sz="1900" b="1" dirty="0" err="1">
                <a:solidFill>
                  <a:prstClr val="black"/>
                </a:solidFill>
                <a:latin typeface="Courier" pitchFamily="49" charset="0"/>
              </a:rPr>
              <a:t>return</a:t>
            </a:r>
            <a:r>
              <a:rPr lang="el-GR" altLang="el-GR" sz="1900" b="1" dirty="0">
                <a:solidFill>
                  <a:prstClr val="black"/>
                </a:solidFill>
                <a:latin typeface="Courier" pitchFamily="49" charset="0"/>
              </a:rPr>
              <a:t> (a-b); }</a:t>
            </a:r>
          </a:p>
          <a:p>
            <a:pPr marL="0" lvl="0" indent="0" fontAlgn="base">
              <a:spcBef>
                <a:spcPct val="0"/>
              </a:spcBef>
              <a:spcAft>
                <a:spcPct val="0"/>
              </a:spcAft>
              <a:buClrTx/>
              <a:buNone/>
            </a:pPr>
            <a:endParaRPr lang="el-GR" altLang="el-GR" sz="1900" b="1" dirty="0">
              <a:solidFill>
                <a:prstClr val="black"/>
              </a:solidFill>
              <a:latin typeface="Courier" pitchFamily="49" charset="0"/>
            </a:endParaRPr>
          </a:p>
          <a:p>
            <a:pPr marL="0" lvl="0" indent="0" fontAlgn="base">
              <a:spcBef>
                <a:spcPct val="0"/>
              </a:spcBef>
              <a:spcAft>
                <a:spcPct val="0"/>
              </a:spcAft>
              <a:buClrTx/>
              <a:buNone/>
            </a:pPr>
            <a:r>
              <a:rPr lang="el-GR" altLang="el-GR" sz="1900" b="1" dirty="0" err="1">
                <a:solidFill>
                  <a:srgbClr val="C0504D"/>
                </a:solidFill>
                <a:latin typeface="Courier" pitchFamily="49" charset="0"/>
              </a:rPr>
              <a:t>int</a:t>
            </a:r>
            <a:r>
              <a:rPr lang="el-GR" altLang="el-GR" sz="1900" b="1" dirty="0">
                <a:solidFill>
                  <a:srgbClr val="C0504D"/>
                </a:solidFill>
                <a:latin typeface="Courier" pitchFamily="49" charset="0"/>
              </a:rPr>
              <a:t> (*</a:t>
            </a:r>
            <a:r>
              <a:rPr lang="el-GR" altLang="el-GR" sz="1900" b="1" dirty="0" err="1">
                <a:solidFill>
                  <a:srgbClr val="C0504D"/>
                </a:solidFill>
                <a:latin typeface="Courier" pitchFamily="49" charset="0"/>
              </a:rPr>
              <a:t>minus)(int,int</a:t>
            </a:r>
            <a:r>
              <a:rPr lang="el-GR" altLang="el-GR" sz="1900" b="1" dirty="0">
                <a:solidFill>
                  <a:srgbClr val="C0504D"/>
                </a:solidFill>
                <a:latin typeface="Courier" pitchFamily="49" charset="0"/>
              </a:rPr>
              <a:t>) = </a:t>
            </a:r>
            <a:r>
              <a:rPr lang="el-GR" altLang="el-GR" sz="1900" b="1" dirty="0" err="1">
                <a:solidFill>
                  <a:srgbClr val="C0504D"/>
                </a:solidFill>
                <a:latin typeface="Courier" pitchFamily="49" charset="0"/>
              </a:rPr>
              <a:t>subtraction</a:t>
            </a:r>
            <a:r>
              <a:rPr lang="el-GR" altLang="el-GR" sz="1900" b="1" dirty="0">
                <a:solidFill>
                  <a:srgbClr val="C0504D"/>
                </a:solidFill>
                <a:latin typeface="Courier" pitchFamily="49" charset="0"/>
              </a:rPr>
              <a:t>;</a:t>
            </a:r>
          </a:p>
          <a:p>
            <a:pPr marL="0" lvl="0" indent="0" fontAlgn="base">
              <a:spcBef>
                <a:spcPct val="0"/>
              </a:spcBef>
              <a:spcAft>
                <a:spcPct val="0"/>
              </a:spcAft>
              <a:buClrTx/>
              <a:buNone/>
            </a:pPr>
            <a:endParaRPr lang="el-GR" altLang="el-GR" sz="1900" b="1" dirty="0">
              <a:solidFill>
                <a:prstClr val="black"/>
              </a:solidFill>
              <a:latin typeface="Courier" pitchFamily="49" charset="0"/>
            </a:endParaRPr>
          </a:p>
          <a:p>
            <a:pPr marL="0" lvl="0" indent="0" fontAlgn="base">
              <a:spcBef>
                <a:spcPct val="0"/>
              </a:spcBef>
              <a:spcAft>
                <a:spcPct val="0"/>
              </a:spcAft>
              <a:buClrTx/>
              <a:buNone/>
            </a:pPr>
            <a:r>
              <a:rPr lang="el-GR" altLang="el-GR" sz="1900" b="1" dirty="0" err="1">
                <a:solidFill>
                  <a:prstClr val="black"/>
                </a:solidFill>
                <a:latin typeface="Courier" pitchFamily="49" charset="0"/>
              </a:rPr>
              <a:t>int</a:t>
            </a:r>
            <a:r>
              <a:rPr lang="el-GR" altLang="el-GR" sz="1900" b="1" dirty="0">
                <a:solidFill>
                  <a:prstClr val="black"/>
                </a:solidFill>
                <a:latin typeface="Courier" pitchFamily="49" charset="0"/>
              </a:rPr>
              <a:t> </a:t>
            </a:r>
            <a:r>
              <a:rPr lang="el-GR" altLang="el-GR" sz="1900" b="1" dirty="0" err="1">
                <a:solidFill>
                  <a:prstClr val="black"/>
                </a:solidFill>
                <a:latin typeface="Courier" pitchFamily="49" charset="0"/>
              </a:rPr>
              <a:t>operation</a:t>
            </a:r>
            <a:r>
              <a:rPr lang="el-GR" altLang="el-GR" sz="1900" b="1" dirty="0">
                <a:solidFill>
                  <a:prstClr val="black"/>
                </a:solidFill>
                <a:latin typeface="Courier" pitchFamily="49" charset="0"/>
              </a:rPr>
              <a:t> (</a:t>
            </a:r>
            <a:r>
              <a:rPr lang="el-GR" altLang="el-GR" sz="1900" b="1" dirty="0" err="1">
                <a:solidFill>
                  <a:prstClr val="black"/>
                </a:solidFill>
                <a:latin typeface="Courier" pitchFamily="49" charset="0"/>
              </a:rPr>
              <a:t>int</a:t>
            </a:r>
            <a:r>
              <a:rPr lang="el-GR" altLang="el-GR" sz="1900" b="1" dirty="0">
                <a:solidFill>
                  <a:prstClr val="black"/>
                </a:solidFill>
                <a:latin typeface="Courier" pitchFamily="49" charset="0"/>
              </a:rPr>
              <a:t> x, </a:t>
            </a:r>
            <a:r>
              <a:rPr lang="el-GR" altLang="el-GR" sz="1900" b="1" dirty="0" err="1">
                <a:solidFill>
                  <a:prstClr val="black"/>
                </a:solidFill>
                <a:latin typeface="Courier" pitchFamily="49" charset="0"/>
              </a:rPr>
              <a:t>int</a:t>
            </a:r>
            <a:r>
              <a:rPr lang="el-GR" altLang="el-GR" sz="1900" b="1" dirty="0">
                <a:solidFill>
                  <a:prstClr val="black"/>
                </a:solidFill>
                <a:latin typeface="Courier" pitchFamily="49" charset="0"/>
              </a:rPr>
              <a:t> y, </a:t>
            </a:r>
            <a:r>
              <a:rPr lang="el-GR" altLang="el-GR" sz="1900" b="1" dirty="0" err="1">
                <a:solidFill>
                  <a:prstClr val="black"/>
                </a:solidFill>
                <a:latin typeface="Courier" pitchFamily="49" charset="0"/>
              </a:rPr>
              <a:t>int</a:t>
            </a:r>
            <a:r>
              <a:rPr lang="el-GR" altLang="el-GR" sz="1900" b="1" dirty="0">
                <a:solidFill>
                  <a:prstClr val="black"/>
                </a:solidFill>
                <a:latin typeface="Courier" pitchFamily="49" charset="0"/>
              </a:rPr>
              <a:t> (*</a:t>
            </a:r>
            <a:r>
              <a:rPr lang="el-GR" altLang="el-GR" sz="1900" b="1" dirty="0" err="1">
                <a:solidFill>
                  <a:prstClr val="black"/>
                </a:solidFill>
                <a:latin typeface="Courier" pitchFamily="49" charset="0"/>
              </a:rPr>
              <a:t>functocall)(int,int</a:t>
            </a:r>
            <a:r>
              <a:rPr lang="el-GR" altLang="el-GR" sz="1900" b="1" dirty="0">
                <a:solidFill>
                  <a:prstClr val="black"/>
                </a:solidFill>
                <a:latin typeface="Courier" pitchFamily="49" charset="0"/>
              </a:rPr>
              <a:t>))</a:t>
            </a:r>
          </a:p>
          <a:p>
            <a:pPr marL="0" lvl="0" indent="0" fontAlgn="base">
              <a:spcBef>
                <a:spcPct val="0"/>
              </a:spcBef>
              <a:spcAft>
                <a:spcPct val="0"/>
              </a:spcAft>
              <a:buClrTx/>
              <a:buNone/>
            </a:pPr>
            <a:r>
              <a:rPr lang="el-GR" altLang="el-GR" sz="1900" b="1" dirty="0">
                <a:solidFill>
                  <a:prstClr val="black"/>
                </a:solidFill>
                <a:latin typeface="Courier" pitchFamily="49" charset="0"/>
              </a:rPr>
              <a:t>{ </a:t>
            </a:r>
            <a:r>
              <a:rPr lang="el-GR" altLang="el-GR" sz="1900" b="1" dirty="0" err="1">
                <a:solidFill>
                  <a:prstClr val="black"/>
                </a:solidFill>
                <a:latin typeface="Courier" pitchFamily="49" charset="0"/>
              </a:rPr>
              <a:t>int</a:t>
            </a:r>
            <a:r>
              <a:rPr lang="el-GR" altLang="el-GR" sz="1900" b="1" dirty="0">
                <a:solidFill>
                  <a:prstClr val="black"/>
                </a:solidFill>
                <a:latin typeface="Courier" pitchFamily="49" charset="0"/>
              </a:rPr>
              <a:t> g;</a:t>
            </a:r>
          </a:p>
          <a:p>
            <a:pPr marL="0" lvl="0" indent="0" fontAlgn="base">
              <a:spcBef>
                <a:spcPct val="0"/>
              </a:spcBef>
              <a:spcAft>
                <a:spcPct val="0"/>
              </a:spcAft>
              <a:buClrTx/>
              <a:buNone/>
            </a:pPr>
            <a:r>
              <a:rPr lang="el-GR" altLang="el-GR" sz="1900" b="1" dirty="0">
                <a:solidFill>
                  <a:prstClr val="black"/>
                </a:solidFill>
                <a:latin typeface="Courier" pitchFamily="49" charset="0"/>
              </a:rPr>
              <a:t>  g = (*</a:t>
            </a:r>
            <a:r>
              <a:rPr lang="el-GR" altLang="el-GR" sz="1900" b="1" dirty="0" err="1">
                <a:solidFill>
                  <a:prstClr val="black"/>
                </a:solidFill>
                <a:latin typeface="Courier" pitchFamily="49" charset="0"/>
              </a:rPr>
              <a:t>functocall)(x,y</a:t>
            </a:r>
            <a:r>
              <a:rPr lang="el-GR" altLang="el-GR" sz="1900" b="1" dirty="0">
                <a:solidFill>
                  <a:prstClr val="black"/>
                </a:solidFill>
                <a:latin typeface="Courier" pitchFamily="49" charset="0"/>
              </a:rPr>
              <a:t>);</a:t>
            </a:r>
          </a:p>
          <a:p>
            <a:pPr marL="0" lvl="0" indent="0" fontAlgn="base">
              <a:spcBef>
                <a:spcPct val="0"/>
              </a:spcBef>
              <a:spcAft>
                <a:spcPct val="0"/>
              </a:spcAft>
              <a:buClrTx/>
              <a:buNone/>
            </a:pPr>
            <a:r>
              <a:rPr lang="el-GR" altLang="el-GR" sz="1900" b="1" dirty="0">
                <a:solidFill>
                  <a:prstClr val="black"/>
                </a:solidFill>
                <a:latin typeface="Courier" pitchFamily="49" charset="0"/>
              </a:rPr>
              <a:t>  </a:t>
            </a:r>
            <a:r>
              <a:rPr lang="el-GR" altLang="el-GR" sz="1900" b="1" dirty="0" err="1">
                <a:solidFill>
                  <a:prstClr val="black"/>
                </a:solidFill>
                <a:latin typeface="Courier" pitchFamily="49" charset="0"/>
              </a:rPr>
              <a:t>return</a:t>
            </a:r>
            <a:r>
              <a:rPr lang="el-GR" altLang="el-GR" sz="1900" b="1" dirty="0">
                <a:solidFill>
                  <a:prstClr val="black"/>
                </a:solidFill>
                <a:latin typeface="Courier" pitchFamily="49" charset="0"/>
              </a:rPr>
              <a:t> (g);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
        <p:nvSpPr>
          <p:cNvPr id="7" name="Rectangle 6"/>
          <p:cNvSpPr>
            <a:spLocks noChangeArrowheads="1"/>
          </p:cNvSpPr>
          <p:nvPr/>
        </p:nvSpPr>
        <p:spPr bwMode="auto">
          <a:xfrm>
            <a:off x="4895850" y="1145173"/>
            <a:ext cx="4248150" cy="2062103"/>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1600" b="1" dirty="0" err="1">
                <a:effectLst/>
                <a:latin typeface="Courier" pitchFamily="49" charset="0"/>
              </a:rPr>
              <a:t>int</a:t>
            </a:r>
            <a:r>
              <a:rPr lang="el-GR" altLang="el-GR" sz="1600" b="1" dirty="0">
                <a:effectLst/>
                <a:latin typeface="Courier" pitchFamily="49" charset="0"/>
              </a:rPr>
              <a:t> </a:t>
            </a:r>
            <a:r>
              <a:rPr lang="el-GR" altLang="el-GR" sz="1600" b="1" dirty="0" err="1">
                <a:effectLst/>
                <a:latin typeface="Courier" pitchFamily="49" charset="0"/>
              </a:rPr>
              <a:t>main</a:t>
            </a:r>
            <a:r>
              <a:rPr lang="el-GR" altLang="el-GR" sz="1600" b="1" dirty="0">
                <a:effectLst/>
                <a:latin typeface="Courier" pitchFamily="49" charset="0"/>
              </a:rPr>
              <a:t> ()</a:t>
            </a:r>
          </a:p>
          <a:p>
            <a:r>
              <a:rPr lang="el-GR" altLang="el-GR" sz="1600" b="1" dirty="0">
                <a:effectLst/>
                <a:latin typeface="Courier" pitchFamily="49" charset="0"/>
              </a:rPr>
              <a:t>{</a:t>
            </a:r>
          </a:p>
          <a:p>
            <a:r>
              <a:rPr lang="el-GR" altLang="el-GR" sz="1600" b="1" dirty="0">
                <a:effectLst/>
                <a:latin typeface="Courier" pitchFamily="49" charset="0"/>
              </a:rPr>
              <a:t>  </a:t>
            </a:r>
            <a:r>
              <a:rPr lang="el-GR" altLang="el-GR" sz="1600" b="1" dirty="0" err="1">
                <a:effectLst/>
                <a:latin typeface="Courier" pitchFamily="49" charset="0"/>
              </a:rPr>
              <a:t>int</a:t>
            </a:r>
            <a:r>
              <a:rPr lang="el-GR" altLang="el-GR" sz="1600" b="1" dirty="0">
                <a:effectLst/>
                <a:latin typeface="Courier" pitchFamily="49" charset="0"/>
              </a:rPr>
              <a:t> </a:t>
            </a:r>
            <a:r>
              <a:rPr lang="el-GR" altLang="el-GR" sz="1600" b="1" dirty="0" err="1">
                <a:effectLst/>
                <a:latin typeface="Courier" pitchFamily="49" charset="0"/>
              </a:rPr>
              <a:t>m,n</a:t>
            </a:r>
            <a:r>
              <a:rPr lang="el-GR" altLang="el-GR" sz="1600" b="1" dirty="0">
                <a:effectLst/>
                <a:latin typeface="Courier" pitchFamily="49" charset="0"/>
              </a:rPr>
              <a:t>;</a:t>
            </a:r>
          </a:p>
          <a:p>
            <a:r>
              <a:rPr lang="el-GR" altLang="el-GR" sz="1600" b="1" dirty="0">
                <a:effectLst/>
                <a:latin typeface="Courier" pitchFamily="49" charset="0"/>
              </a:rPr>
              <a:t>  m = </a:t>
            </a:r>
            <a:r>
              <a:rPr lang="el-GR" altLang="el-GR" sz="1600" b="1" dirty="0" err="1">
                <a:effectLst/>
                <a:latin typeface="Courier" pitchFamily="49" charset="0"/>
              </a:rPr>
              <a:t>operation</a:t>
            </a:r>
            <a:r>
              <a:rPr lang="el-GR" altLang="el-GR" sz="1600" b="1" dirty="0">
                <a:effectLst/>
                <a:latin typeface="Courier" pitchFamily="49" charset="0"/>
              </a:rPr>
              <a:t> (7, 5, </a:t>
            </a:r>
            <a:r>
              <a:rPr lang="el-GR" altLang="el-GR" sz="1600" b="1" dirty="0" err="1">
                <a:effectLst/>
                <a:latin typeface="Courier" pitchFamily="49" charset="0"/>
              </a:rPr>
              <a:t>addition</a:t>
            </a:r>
            <a:r>
              <a:rPr lang="el-GR" altLang="el-GR" sz="1600" b="1" dirty="0">
                <a:effectLst/>
                <a:latin typeface="Courier" pitchFamily="49" charset="0"/>
              </a:rPr>
              <a:t>);</a:t>
            </a:r>
          </a:p>
          <a:p>
            <a:r>
              <a:rPr lang="el-GR" altLang="el-GR" sz="1600" b="1" dirty="0">
                <a:effectLst/>
                <a:latin typeface="Courier" pitchFamily="49" charset="0"/>
              </a:rPr>
              <a:t>  n = </a:t>
            </a:r>
            <a:r>
              <a:rPr lang="el-GR" altLang="el-GR" sz="1600" b="1" dirty="0" err="1">
                <a:effectLst/>
                <a:latin typeface="Courier" pitchFamily="49" charset="0"/>
              </a:rPr>
              <a:t>operation</a:t>
            </a:r>
            <a:r>
              <a:rPr lang="el-GR" altLang="el-GR" sz="1600" b="1" dirty="0">
                <a:effectLst/>
                <a:latin typeface="Courier" pitchFamily="49" charset="0"/>
              </a:rPr>
              <a:t> (20, m, </a:t>
            </a:r>
            <a:r>
              <a:rPr lang="el-GR" altLang="el-GR" sz="1600" b="1" dirty="0" err="1">
                <a:effectLst/>
                <a:latin typeface="Courier" pitchFamily="49" charset="0"/>
              </a:rPr>
              <a:t>minus</a:t>
            </a:r>
            <a:r>
              <a:rPr lang="el-GR" altLang="el-GR" sz="1600" b="1" dirty="0">
                <a:effectLst/>
                <a:latin typeface="Courier" pitchFamily="49" charset="0"/>
              </a:rPr>
              <a:t>);</a:t>
            </a:r>
          </a:p>
          <a:p>
            <a:r>
              <a:rPr lang="el-GR" altLang="el-GR" sz="1600" b="1" dirty="0">
                <a:effectLst/>
                <a:latin typeface="Courier" pitchFamily="49" charset="0"/>
              </a:rPr>
              <a:t>  </a:t>
            </a:r>
            <a:r>
              <a:rPr lang="el-GR" altLang="el-GR" sz="1600" b="1" dirty="0" err="1">
                <a:effectLst/>
                <a:latin typeface="Courier" pitchFamily="49" charset="0"/>
              </a:rPr>
              <a:t>cout</a:t>
            </a:r>
            <a:r>
              <a:rPr lang="el-GR" altLang="el-GR" sz="1600" b="1" dirty="0">
                <a:effectLst/>
                <a:latin typeface="Courier" pitchFamily="49" charset="0"/>
              </a:rPr>
              <a:t> &lt;&lt;n;</a:t>
            </a:r>
          </a:p>
          <a:p>
            <a:r>
              <a:rPr lang="el-GR" altLang="el-GR" sz="1600" b="1" dirty="0">
                <a:effectLst/>
                <a:latin typeface="Courier" pitchFamily="49" charset="0"/>
              </a:rPr>
              <a:t>  </a:t>
            </a:r>
            <a:r>
              <a:rPr lang="el-GR" altLang="el-GR" sz="1600" b="1" dirty="0" err="1">
                <a:effectLst/>
                <a:latin typeface="Courier" pitchFamily="49" charset="0"/>
              </a:rPr>
              <a:t>return</a:t>
            </a:r>
            <a:r>
              <a:rPr lang="el-GR" altLang="el-GR" sz="1600" b="1" dirty="0">
                <a:effectLst/>
                <a:latin typeface="Courier" pitchFamily="49" charset="0"/>
              </a:rPr>
              <a:t> 0;</a:t>
            </a:r>
          </a:p>
          <a:p>
            <a:r>
              <a:rPr lang="el-GR" altLang="el-GR" sz="1600" b="1" dirty="0">
                <a:effectLst/>
                <a:latin typeface="Courier" pitchFamily="49" charset="0"/>
              </a:rPr>
              <a:t>}</a:t>
            </a:r>
          </a:p>
        </p:txBody>
      </p:sp>
      <p:sp>
        <p:nvSpPr>
          <p:cNvPr id="9" name="Text Box 7"/>
          <p:cNvSpPr txBox="1">
            <a:spLocks noChangeArrowheads="1"/>
          </p:cNvSpPr>
          <p:nvPr/>
        </p:nvSpPr>
        <p:spPr bwMode="auto">
          <a:xfrm>
            <a:off x="7728921" y="5455047"/>
            <a:ext cx="503238" cy="3365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1600" b="1" dirty="0">
                <a:solidFill>
                  <a:srgbClr val="FFFFFF"/>
                </a:solidFill>
                <a:effectLst/>
                <a:latin typeface="Courier" pitchFamily="49" charset="0"/>
              </a:rPr>
              <a:t>8</a:t>
            </a:r>
          </a:p>
        </p:txBody>
      </p:sp>
    </p:spTree>
    <p:extLst>
      <p:ext uri="{BB962C8B-B14F-4D97-AF65-F5344CB8AC3E}">
        <p14:creationId xmlns:p14="http://schemas.microsoft.com/office/powerpoint/2010/main" val="3442441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Δυναμική </a:t>
            </a:r>
            <a:r>
              <a:rPr lang="el-GR" dirty="0" smtClean="0"/>
              <a:t>μνήμη </a:t>
            </a:r>
            <a:r>
              <a:rPr lang="el-GR" sz="3200" b="0" dirty="0" smtClean="0"/>
              <a:t>1</a:t>
            </a:r>
            <a:r>
              <a:rPr lang="en-US" sz="3200" b="0" dirty="0" smtClean="0"/>
              <a:t>/</a:t>
            </a:r>
            <a:r>
              <a:rPr lang="en-US" sz="3200" b="0" dirty="0"/>
              <a:t>3</a:t>
            </a:r>
            <a:endParaRPr lang="el-GR" sz="3200" b="0" dirty="0"/>
          </a:p>
        </p:txBody>
      </p:sp>
      <p:sp>
        <p:nvSpPr>
          <p:cNvPr id="3" name="Θέση περιεχομένου 2"/>
          <p:cNvSpPr>
            <a:spLocks noGrp="1"/>
          </p:cNvSpPr>
          <p:nvPr>
            <p:ph idx="1"/>
          </p:nvPr>
        </p:nvSpPr>
        <p:spPr/>
        <p:txBody>
          <a:bodyPr/>
          <a:lstStyle/>
          <a:p>
            <a:r>
              <a:rPr lang="el-GR" dirty="0"/>
              <a:t>Ανάγκη για μεταβλητή ποσότητα μνήμης κατά τη διάρκεια εκτέλεσης του προγράμματος </a:t>
            </a:r>
          </a:p>
          <a:p>
            <a:r>
              <a:rPr lang="el-GR" dirty="0"/>
              <a:t>Για τη λειτουργία δυναμικής μνήμης η C++ ενσωματώνει τους τελεστές </a:t>
            </a:r>
            <a:r>
              <a:rPr lang="el-GR" sz="2200" b="1" dirty="0" err="1">
                <a:solidFill>
                  <a:srgbClr val="820000"/>
                </a:solidFill>
              </a:rPr>
              <a:t>new</a:t>
            </a:r>
            <a:r>
              <a:rPr lang="el-GR" sz="2200" b="1" dirty="0">
                <a:solidFill>
                  <a:srgbClr val="820000"/>
                </a:solidFill>
              </a:rPr>
              <a:t> </a:t>
            </a:r>
            <a:r>
              <a:rPr lang="el-GR" dirty="0"/>
              <a:t>και </a:t>
            </a:r>
            <a:r>
              <a:rPr lang="el-GR" sz="2200" b="1" dirty="0" err="1">
                <a:solidFill>
                  <a:srgbClr val="820000"/>
                </a:solidFill>
              </a:rPr>
              <a:t>delete</a:t>
            </a:r>
            <a:endParaRPr lang="el-GR" sz="2200" b="1" dirty="0">
              <a:solidFill>
                <a:srgbClr val="820000"/>
              </a:solidFill>
            </a:endParaRPr>
          </a:p>
          <a:p>
            <a:r>
              <a:rPr lang="el-GR" dirty="0"/>
              <a:t>Με τον τελεστή </a:t>
            </a:r>
            <a:r>
              <a:rPr lang="el-GR" sz="2200" b="1" dirty="0" err="1">
                <a:solidFill>
                  <a:srgbClr val="820000"/>
                </a:solidFill>
              </a:rPr>
              <a:t>new</a:t>
            </a:r>
            <a:r>
              <a:rPr lang="el-GR" sz="2200" b="1" dirty="0">
                <a:solidFill>
                  <a:srgbClr val="820000"/>
                </a:solidFill>
              </a:rPr>
              <a:t> </a:t>
            </a:r>
            <a:r>
              <a:rPr lang="el-GR" dirty="0"/>
              <a:t>αιτούμαστε ποσότητα μνήμης</a:t>
            </a:r>
          </a:p>
          <a:p>
            <a:pPr lvl="1"/>
            <a:r>
              <a:rPr lang="en-US" b="1" dirty="0" smtClean="0">
                <a:solidFill>
                  <a:srgbClr val="004A82"/>
                </a:solidFill>
              </a:rPr>
              <a:t>pointer </a:t>
            </a:r>
            <a:r>
              <a:rPr lang="en-US" b="1" dirty="0">
                <a:solidFill>
                  <a:srgbClr val="004A82"/>
                </a:solidFill>
              </a:rPr>
              <a:t>=</a:t>
            </a:r>
            <a:r>
              <a:rPr lang="en-US" dirty="0"/>
              <a:t> </a:t>
            </a:r>
            <a:r>
              <a:rPr lang="en-US" b="1" dirty="0">
                <a:solidFill>
                  <a:srgbClr val="820000"/>
                </a:solidFill>
              </a:rPr>
              <a:t>new</a:t>
            </a:r>
            <a:r>
              <a:rPr lang="en-US" dirty="0"/>
              <a:t> </a:t>
            </a:r>
            <a:r>
              <a:rPr lang="en-US" b="1" dirty="0">
                <a:solidFill>
                  <a:srgbClr val="004A82"/>
                </a:solidFill>
              </a:rPr>
              <a:t>type</a:t>
            </a:r>
            <a:r>
              <a:rPr lang="en-US" dirty="0"/>
              <a:t> ή</a:t>
            </a:r>
          </a:p>
          <a:p>
            <a:pPr lvl="1"/>
            <a:r>
              <a:rPr lang="en-US" dirty="0"/>
              <a:t> </a:t>
            </a:r>
            <a:r>
              <a:rPr lang="en-US" b="1" dirty="0">
                <a:solidFill>
                  <a:srgbClr val="004A82"/>
                </a:solidFill>
              </a:rPr>
              <a:t>pointer =</a:t>
            </a:r>
            <a:r>
              <a:rPr lang="en-US" dirty="0"/>
              <a:t> </a:t>
            </a:r>
            <a:r>
              <a:rPr lang="en-US" b="1" dirty="0">
                <a:solidFill>
                  <a:srgbClr val="820000"/>
                </a:solidFill>
              </a:rPr>
              <a:t>new</a:t>
            </a:r>
            <a:r>
              <a:rPr lang="en-US" dirty="0"/>
              <a:t> </a:t>
            </a:r>
            <a:r>
              <a:rPr lang="en-US" b="1" dirty="0">
                <a:solidFill>
                  <a:srgbClr val="004A82"/>
                </a:solidFill>
              </a:rPr>
              <a:t>type [elements] </a:t>
            </a:r>
          </a:p>
          <a:p>
            <a:pPr lvl="1"/>
            <a:r>
              <a:rPr lang="en-US" dirty="0"/>
              <a:t>π.χ. </a:t>
            </a:r>
            <a:br>
              <a:rPr lang="en-US" dirty="0"/>
            </a:br>
            <a:r>
              <a:rPr lang="en-US" dirty="0" err="1"/>
              <a:t>int</a:t>
            </a:r>
            <a:r>
              <a:rPr lang="en-US" dirty="0"/>
              <a:t> * bobby;</a:t>
            </a:r>
          </a:p>
          <a:p>
            <a:pPr lvl="1"/>
            <a:r>
              <a:rPr lang="en-US" dirty="0" smtClean="0"/>
              <a:t>bobby </a:t>
            </a:r>
            <a:r>
              <a:rPr lang="en-US" dirty="0"/>
              <a:t>= new </a:t>
            </a:r>
            <a:r>
              <a:rPr lang="en-US" dirty="0" err="1"/>
              <a:t>int</a:t>
            </a:r>
            <a:r>
              <a:rPr lang="en-US" dirty="0"/>
              <a:t> [5];</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5085184"/>
            <a:ext cx="3924300" cy="1262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5398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Δυναμική μνήμη </a:t>
            </a:r>
            <a:r>
              <a:rPr lang="el-GR" sz="3200" b="0" dirty="0" smtClean="0"/>
              <a:t>2</a:t>
            </a:r>
            <a:r>
              <a:rPr lang="en-US" sz="3200" b="0" dirty="0" smtClean="0"/>
              <a:t>/</a:t>
            </a:r>
            <a:r>
              <a:rPr lang="en-US" sz="3200" b="0" dirty="0"/>
              <a:t>3</a:t>
            </a:r>
            <a:endParaRPr lang="el-GR" dirty="0"/>
          </a:p>
        </p:txBody>
      </p:sp>
      <p:sp>
        <p:nvSpPr>
          <p:cNvPr id="3" name="Θέση περιεχομένου 2"/>
          <p:cNvSpPr>
            <a:spLocks noGrp="1"/>
          </p:cNvSpPr>
          <p:nvPr>
            <p:ph idx="1"/>
          </p:nvPr>
        </p:nvSpPr>
        <p:spPr/>
        <p:txBody>
          <a:bodyPr/>
          <a:lstStyle/>
          <a:p>
            <a:r>
              <a:rPr lang="el-GR" dirty="0"/>
              <a:t>Με τον τελεστή </a:t>
            </a:r>
            <a:r>
              <a:rPr lang="el-GR" b="1" dirty="0" err="1">
                <a:solidFill>
                  <a:srgbClr val="820000"/>
                </a:solidFill>
              </a:rPr>
              <a:t>delete</a:t>
            </a:r>
            <a:r>
              <a:rPr lang="el-GR" dirty="0"/>
              <a:t> αποδεσμεύουμε ποσότητα μνήμης που δεν χρησιμοποιούμε πλέον</a:t>
            </a:r>
          </a:p>
          <a:p>
            <a:r>
              <a:rPr lang="el-GR" dirty="0"/>
              <a:t> </a:t>
            </a:r>
            <a:r>
              <a:rPr lang="el-GR" b="1" dirty="0" err="1">
                <a:solidFill>
                  <a:srgbClr val="820000"/>
                </a:solidFill>
              </a:rPr>
              <a:t>delete</a:t>
            </a:r>
            <a:r>
              <a:rPr lang="el-GR" dirty="0"/>
              <a:t> </a:t>
            </a:r>
            <a:r>
              <a:rPr lang="el-GR" b="1" dirty="0" err="1">
                <a:solidFill>
                  <a:srgbClr val="004A82"/>
                </a:solidFill>
              </a:rPr>
              <a:t>pointer</a:t>
            </a:r>
            <a:r>
              <a:rPr lang="el-GR" dirty="0"/>
              <a:t> ή</a:t>
            </a:r>
          </a:p>
          <a:p>
            <a:r>
              <a:rPr lang="el-GR" dirty="0"/>
              <a:t> </a:t>
            </a:r>
            <a:r>
              <a:rPr lang="el-GR" b="1" dirty="0" err="1">
                <a:solidFill>
                  <a:srgbClr val="820000"/>
                </a:solidFill>
              </a:rPr>
              <a:t>delete</a:t>
            </a:r>
            <a:r>
              <a:rPr lang="el-GR" dirty="0"/>
              <a:t> </a:t>
            </a:r>
            <a:r>
              <a:rPr lang="el-GR" b="1" dirty="0">
                <a:solidFill>
                  <a:srgbClr val="004A82"/>
                </a:solidFill>
              </a:rPr>
              <a:t>[] </a:t>
            </a:r>
            <a:r>
              <a:rPr lang="el-GR" b="1" dirty="0" err="1">
                <a:solidFill>
                  <a:srgbClr val="004A82"/>
                </a:solidFill>
              </a:rPr>
              <a:t>pointer</a:t>
            </a:r>
            <a:endParaRPr lang="el-GR" b="1" dirty="0">
              <a:solidFill>
                <a:srgbClr val="004A82"/>
              </a:solidFill>
            </a:endParaRP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
        <p:nvSpPr>
          <p:cNvPr id="7" name="Rectangle 5"/>
          <p:cNvSpPr>
            <a:spLocks noChangeArrowheads="1"/>
          </p:cNvSpPr>
          <p:nvPr/>
        </p:nvSpPr>
        <p:spPr bwMode="auto">
          <a:xfrm>
            <a:off x="827584" y="3068960"/>
            <a:ext cx="7488238" cy="3025775"/>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1600" b="1" dirty="0">
                <a:effectLst/>
                <a:latin typeface="Courier" pitchFamily="49" charset="0"/>
              </a:rPr>
              <a:t>#</a:t>
            </a:r>
            <a:r>
              <a:rPr lang="el-GR" altLang="el-GR" sz="1600" b="1" dirty="0" err="1">
                <a:effectLst/>
                <a:latin typeface="Courier" pitchFamily="49" charset="0"/>
              </a:rPr>
              <a:t>include</a:t>
            </a:r>
            <a:r>
              <a:rPr lang="el-GR" altLang="el-GR" sz="1600" b="1" dirty="0">
                <a:effectLst/>
                <a:latin typeface="Courier" pitchFamily="49" charset="0"/>
              </a:rPr>
              <a:t> &lt;</a:t>
            </a:r>
            <a:r>
              <a:rPr lang="el-GR" altLang="el-GR" sz="1600" b="1" dirty="0" err="1">
                <a:effectLst/>
                <a:latin typeface="Courier" pitchFamily="49" charset="0"/>
              </a:rPr>
              <a:t>iostream</a:t>
            </a:r>
            <a:r>
              <a:rPr lang="el-GR" altLang="el-GR" sz="1600" b="1" dirty="0">
                <a:effectLst/>
                <a:latin typeface="Courier" pitchFamily="49" charset="0"/>
              </a:rPr>
              <a:t>&gt;</a:t>
            </a:r>
          </a:p>
          <a:p>
            <a:endParaRPr lang="el-GR" altLang="el-GR" sz="1600" b="1" dirty="0">
              <a:effectLst/>
              <a:latin typeface="Courier" pitchFamily="49" charset="0"/>
            </a:endParaRPr>
          </a:p>
          <a:p>
            <a:r>
              <a:rPr lang="el-GR" altLang="el-GR" sz="1600" b="1" dirty="0" err="1">
                <a:effectLst/>
                <a:latin typeface="Courier" pitchFamily="49" charset="0"/>
              </a:rPr>
              <a:t>int</a:t>
            </a:r>
            <a:r>
              <a:rPr lang="el-GR" altLang="el-GR" sz="1600" b="1" dirty="0">
                <a:effectLst/>
                <a:latin typeface="Courier" pitchFamily="49" charset="0"/>
              </a:rPr>
              <a:t> </a:t>
            </a:r>
            <a:r>
              <a:rPr lang="el-GR" altLang="el-GR" sz="1600" b="1" dirty="0" err="1">
                <a:effectLst/>
                <a:latin typeface="Courier" pitchFamily="49" charset="0"/>
              </a:rPr>
              <a:t>main</a:t>
            </a:r>
            <a:r>
              <a:rPr lang="el-GR" altLang="el-GR" sz="1600" b="1" dirty="0">
                <a:effectLst/>
                <a:latin typeface="Courier" pitchFamily="49" charset="0"/>
              </a:rPr>
              <a:t>() </a:t>
            </a:r>
          </a:p>
          <a:p>
            <a:r>
              <a:rPr lang="el-GR" altLang="el-GR" sz="1600" b="1" dirty="0">
                <a:effectLst/>
                <a:latin typeface="Courier" pitchFamily="49" charset="0"/>
              </a:rPr>
              <a:t>{</a:t>
            </a:r>
          </a:p>
          <a:p>
            <a:r>
              <a:rPr lang="el-GR" altLang="el-GR" sz="1600" b="1" dirty="0" err="1">
                <a:effectLst/>
                <a:latin typeface="Courier" pitchFamily="49" charset="0"/>
              </a:rPr>
              <a:t>int</a:t>
            </a:r>
            <a:r>
              <a:rPr lang="el-GR" altLang="el-GR" sz="1600" b="1" dirty="0">
                <a:effectLst/>
                <a:latin typeface="Courier" pitchFamily="49" charset="0"/>
              </a:rPr>
              <a:t> n;</a:t>
            </a:r>
          </a:p>
          <a:p>
            <a:r>
              <a:rPr lang="el-GR" altLang="el-GR" sz="1600" b="1" dirty="0" err="1">
                <a:effectLst/>
                <a:latin typeface="Courier" pitchFamily="49" charset="0"/>
              </a:rPr>
              <a:t>cout</a:t>
            </a:r>
            <a:r>
              <a:rPr lang="el-GR" altLang="el-GR" sz="1600" b="1" dirty="0">
                <a:effectLst/>
                <a:latin typeface="Courier" pitchFamily="49" charset="0"/>
              </a:rPr>
              <a:t> &lt;&lt; "</a:t>
            </a:r>
            <a:r>
              <a:rPr lang="el-GR" altLang="el-GR" sz="1600" b="1" dirty="0" err="1">
                <a:effectLst/>
                <a:latin typeface="Courier" pitchFamily="49" charset="0"/>
              </a:rPr>
              <a:t>What</a:t>
            </a:r>
            <a:r>
              <a:rPr lang="el-GR" altLang="el-GR" sz="1600" b="1" dirty="0">
                <a:effectLst/>
                <a:latin typeface="Courier" pitchFamily="49" charset="0"/>
              </a:rPr>
              <a:t> </a:t>
            </a:r>
            <a:r>
              <a:rPr lang="el-GR" altLang="el-GR" sz="1600" b="1" dirty="0" err="1">
                <a:effectLst/>
                <a:latin typeface="Courier" pitchFamily="49" charset="0"/>
              </a:rPr>
              <a:t>array</a:t>
            </a:r>
            <a:r>
              <a:rPr lang="el-GR" altLang="el-GR" sz="1600" b="1" dirty="0">
                <a:effectLst/>
                <a:latin typeface="Courier" pitchFamily="49" charset="0"/>
              </a:rPr>
              <a:t> </a:t>
            </a:r>
            <a:r>
              <a:rPr lang="el-GR" altLang="el-GR" sz="1600" b="1" dirty="0" err="1">
                <a:effectLst/>
                <a:latin typeface="Courier" pitchFamily="49" charset="0"/>
              </a:rPr>
              <a:t>size</a:t>
            </a:r>
            <a:r>
              <a:rPr lang="el-GR" altLang="el-GR" sz="1600" b="1" dirty="0">
                <a:effectLst/>
                <a:latin typeface="Courier" pitchFamily="49" charset="0"/>
              </a:rPr>
              <a:t> ? ";</a:t>
            </a:r>
          </a:p>
          <a:p>
            <a:r>
              <a:rPr lang="el-GR" altLang="el-GR" sz="1600" b="1" dirty="0" err="1">
                <a:effectLst/>
                <a:latin typeface="Courier" pitchFamily="49" charset="0"/>
              </a:rPr>
              <a:t>cin</a:t>
            </a:r>
            <a:r>
              <a:rPr lang="el-GR" altLang="el-GR" sz="1600" b="1" dirty="0">
                <a:effectLst/>
                <a:latin typeface="Courier" pitchFamily="49" charset="0"/>
              </a:rPr>
              <a:t> &gt;&gt; n;</a:t>
            </a:r>
          </a:p>
          <a:p>
            <a:r>
              <a:rPr lang="el-GR" altLang="el-GR" sz="1600" b="1" dirty="0" err="1">
                <a:solidFill>
                  <a:schemeClr val="accent2"/>
                </a:solidFill>
                <a:effectLst/>
                <a:latin typeface="Courier" pitchFamily="49" charset="0"/>
              </a:rPr>
              <a:t>int</a:t>
            </a:r>
            <a:r>
              <a:rPr lang="el-GR" altLang="el-GR" sz="1600" b="1" dirty="0">
                <a:solidFill>
                  <a:schemeClr val="accent2"/>
                </a:solidFill>
                <a:effectLst/>
                <a:latin typeface="Courier" pitchFamily="49" charset="0"/>
              </a:rPr>
              <a:t> *x = </a:t>
            </a:r>
            <a:r>
              <a:rPr lang="el-GR" altLang="el-GR" sz="1600" b="1" dirty="0" err="1">
                <a:solidFill>
                  <a:schemeClr val="accent2"/>
                </a:solidFill>
                <a:effectLst/>
                <a:latin typeface="Courier" pitchFamily="49" charset="0"/>
              </a:rPr>
              <a:t>new</a:t>
            </a:r>
            <a:r>
              <a:rPr lang="el-GR" altLang="el-GR" sz="1600" b="1" dirty="0">
                <a:solidFill>
                  <a:schemeClr val="accent2"/>
                </a:solidFill>
                <a:effectLst/>
                <a:latin typeface="Courier" pitchFamily="49" charset="0"/>
              </a:rPr>
              <a:t> </a:t>
            </a:r>
            <a:r>
              <a:rPr lang="el-GR" altLang="el-GR" sz="1600" b="1" dirty="0" err="1">
                <a:solidFill>
                  <a:schemeClr val="accent2"/>
                </a:solidFill>
                <a:effectLst/>
                <a:latin typeface="Courier" pitchFamily="49" charset="0"/>
              </a:rPr>
              <a:t>int[n</a:t>
            </a:r>
            <a:r>
              <a:rPr lang="el-GR" altLang="el-GR" sz="1600" b="1" dirty="0">
                <a:solidFill>
                  <a:schemeClr val="accent2"/>
                </a:solidFill>
                <a:effectLst/>
                <a:latin typeface="Courier" pitchFamily="49" charset="0"/>
              </a:rPr>
              <a:t>];</a:t>
            </a:r>
          </a:p>
          <a:p>
            <a:r>
              <a:rPr lang="el-GR" altLang="el-GR" sz="1600" b="1" dirty="0" err="1">
                <a:effectLst/>
                <a:latin typeface="Courier" pitchFamily="49" charset="0"/>
              </a:rPr>
              <a:t>for(int</a:t>
            </a:r>
            <a:r>
              <a:rPr lang="el-GR" altLang="el-GR" sz="1600" b="1" dirty="0">
                <a:effectLst/>
                <a:latin typeface="Courier" pitchFamily="49" charset="0"/>
              </a:rPr>
              <a:t> k = 0; k &lt; n; k++) </a:t>
            </a:r>
          </a:p>
          <a:p>
            <a:r>
              <a:rPr lang="el-GR" altLang="el-GR" sz="1600" b="1" dirty="0">
                <a:effectLst/>
                <a:latin typeface="Courier" pitchFamily="49" charset="0"/>
              </a:rPr>
              <a:t>  </a:t>
            </a:r>
            <a:r>
              <a:rPr lang="el-GR" altLang="el-GR" sz="1600" b="1" dirty="0" err="1">
                <a:effectLst/>
                <a:latin typeface="Courier" pitchFamily="49" charset="0"/>
              </a:rPr>
              <a:t>x[k</a:t>
            </a:r>
            <a:r>
              <a:rPr lang="el-GR" altLang="el-GR" sz="1600" b="1" dirty="0">
                <a:effectLst/>
                <a:latin typeface="Courier" pitchFamily="49" charset="0"/>
              </a:rPr>
              <a:t>] = </a:t>
            </a:r>
            <a:r>
              <a:rPr lang="el-GR" altLang="el-GR" sz="1600" b="1" dirty="0" err="1">
                <a:effectLst/>
                <a:latin typeface="Courier" pitchFamily="49" charset="0"/>
              </a:rPr>
              <a:t>k*k</a:t>
            </a:r>
            <a:r>
              <a:rPr lang="el-GR" altLang="el-GR" sz="1600" b="1" dirty="0">
                <a:effectLst/>
                <a:latin typeface="Courier" pitchFamily="49" charset="0"/>
              </a:rPr>
              <a:t>;</a:t>
            </a:r>
          </a:p>
          <a:p>
            <a:r>
              <a:rPr lang="el-GR" altLang="el-GR" sz="1600" b="1" dirty="0" err="1">
                <a:solidFill>
                  <a:schemeClr val="accent2"/>
                </a:solidFill>
                <a:effectLst/>
                <a:latin typeface="Courier" pitchFamily="49" charset="0"/>
              </a:rPr>
              <a:t>delete</a:t>
            </a:r>
            <a:r>
              <a:rPr lang="el-GR" altLang="el-GR" sz="1600" b="1" dirty="0">
                <a:solidFill>
                  <a:schemeClr val="accent2"/>
                </a:solidFill>
                <a:effectLst/>
                <a:latin typeface="Courier" pitchFamily="49" charset="0"/>
              </a:rPr>
              <a:t>[] x;</a:t>
            </a:r>
          </a:p>
          <a:p>
            <a:r>
              <a:rPr lang="el-GR" altLang="el-GR" sz="1600" b="1" dirty="0">
                <a:effectLst/>
                <a:latin typeface="Courier" pitchFamily="49" charset="0"/>
              </a:rPr>
              <a:t>}</a:t>
            </a:r>
          </a:p>
        </p:txBody>
      </p:sp>
    </p:spTree>
    <p:extLst>
      <p:ext uri="{BB962C8B-B14F-4D97-AF65-F5344CB8AC3E}">
        <p14:creationId xmlns:p14="http://schemas.microsoft.com/office/powerpoint/2010/main" val="537407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l-GR" altLang="el-GR" dirty="0"/>
              <a:t>Δυναμική </a:t>
            </a:r>
            <a:r>
              <a:rPr lang="el-GR" altLang="el-GR" dirty="0" smtClean="0"/>
              <a:t>μνήμη</a:t>
            </a:r>
            <a:r>
              <a:rPr lang="en-US" altLang="el-GR" dirty="0" smtClean="0"/>
              <a:t> </a:t>
            </a:r>
            <a:r>
              <a:rPr lang="en-US" altLang="el-GR" b="0" dirty="0" smtClean="0"/>
              <a:t>3/3</a:t>
            </a:r>
            <a:endParaRPr lang="el-GR" altLang="el-GR" b="0" dirty="0"/>
          </a:p>
        </p:txBody>
      </p:sp>
      <p:sp>
        <p:nvSpPr>
          <p:cNvPr id="147460" name="Text Box 4"/>
          <p:cNvSpPr txBox="1">
            <a:spLocks noChangeArrowheads="1"/>
          </p:cNvSpPr>
          <p:nvPr/>
        </p:nvSpPr>
        <p:spPr bwMode="auto">
          <a:xfrm>
            <a:off x="827088" y="1644650"/>
            <a:ext cx="7848600" cy="4664075"/>
          </a:xfrm>
          <a:prstGeom prst="rect">
            <a:avLst/>
          </a:prstGeom>
          <a:solidFill>
            <a:srgbClr val="D4FC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1500" b="1">
                <a:effectLst/>
                <a:latin typeface="Courier" pitchFamily="49" charset="0"/>
              </a:rPr>
              <a:t>#include &lt;iostream.h&gt;</a:t>
            </a:r>
          </a:p>
          <a:p>
            <a:r>
              <a:rPr lang="el-GR" altLang="el-GR" sz="1500" b="1">
                <a:effectLst/>
                <a:latin typeface="Courier" pitchFamily="49" charset="0"/>
              </a:rPr>
              <a:t>#include &lt;stdlib.h&gt;</a:t>
            </a:r>
          </a:p>
          <a:p>
            <a:endParaRPr lang="en-US" altLang="el-GR" sz="1500" b="1">
              <a:effectLst/>
              <a:latin typeface="Courier" pitchFamily="49" charset="0"/>
            </a:endParaRPr>
          </a:p>
          <a:p>
            <a:r>
              <a:rPr lang="el-GR" altLang="el-GR" sz="1500" b="1">
                <a:effectLst/>
                <a:latin typeface="Courier" pitchFamily="49" charset="0"/>
              </a:rPr>
              <a:t>int main ()</a:t>
            </a:r>
          </a:p>
          <a:p>
            <a:r>
              <a:rPr lang="el-GR" altLang="el-GR" sz="1500" b="1">
                <a:effectLst/>
                <a:latin typeface="Courier" pitchFamily="49" charset="0"/>
              </a:rPr>
              <a:t>{</a:t>
            </a:r>
            <a:r>
              <a:rPr lang="en-US" altLang="el-GR" sz="1500" b="1">
                <a:effectLst/>
                <a:latin typeface="Courier" pitchFamily="49" charset="0"/>
              </a:rPr>
              <a:t> </a:t>
            </a:r>
            <a:r>
              <a:rPr lang="el-GR" altLang="el-GR" sz="1500" b="1">
                <a:effectLst/>
                <a:latin typeface="Courier" pitchFamily="49" charset="0"/>
              </a:rPr>
              <a:t>char input [100];</a:t>
            </a:r>
            <a:r>
              <a:rPr lang="en-US" altLang="el-GR" sz="1500" b="1">
                <a:effectLst/>
                <a:latin typeface="Courier" pitchFamily="49" charset="0"/>
              </a:rPr>
              <a:t> </a:t>
            </a:r>
            <a:r>
              <a:rPr lang="el-GR" altLang="el-GR" sz="1500" b="1">
                <a:effectLst/>
                <a:latin typeface="Courier" pitchFamily="49" charset="0"/>
              </a:rPr>
              <a:t>int i,n;</a:t>
            </a:r>
            <a:r>
              <a:rPr lang="en-US" altLang="el-GR" sz="1500" b="1">
                <a:effectLst/>
                <a:latin typeface="Courier" pitchFamily="49" charset="0"/>
              </a:rPr>
              <a:t> </a:t>
            </a:r>
            <a:r>
              <a:rPr lang="el-GR" altLang="el-GR" sz="1500" b="1">
                <a:effectLst/>
                <a:latin typeface="Courier" pitchFamily="49" charset="0"/>
              </a:rPr>
              <a:t>long * l;</a:t>
            </a:r>
          </a:p>
          <a:p>
            <a:r>
              <a:rPr lang="el-GR" altLang="el-GR" sz="1500" b="1">
                <a:effectLst/>
                <a:latin typeface="Courier" pitchFamily="49" charset="0"/>
              </a:rPr>
              <a:t>  cout &lt;&lt; "How many numbers do you want to type in? ";</a:t>
            </a:r>
          </a:p>
          <a:p>
            <a:r>
              <a:rPr lang="el-GR" altLang="el-GR" sz="1500" b="1">
                <a:effectLst/>
                <a:latin typeface="Courier" pitchFamily="49" charset="0"/>
              </a:rPr>
              <a:t>  cin.getline (input,100); i=atoi (input);</a:t>
            </a:r>
          </a:p>
          <a:p>
            <a:r>
              <a:rPr lang="el-GR" altLang="el-GR" sz="1500" b="1">
                <a:effectLst/>
                <a:latin typeface="Courier" pitchFamily="49" charset="0"/>
              </a:rPr>
              <a:t>  l= new long[i];</a:t>
            </a:r>
          </a:p>
          <a:p>
            <a:r>
              <a:rPr lang="el-GR" altLang="el-GR" sz="1500" b="1">
                <a:effectLst/>
                <a:latin typeface="Courier" pitchFamily="49" charset="0"/>
              </a:rPr>
              <a:t>  if (l == NULL) exit (1);</a:t>
            </a:r>
          </a:p>
          <a:p>
            <a:r>
              <a:rPr lang="el-GR" altLang="el-GR" sz="1500" b="1">
                <a:effectLst/>
                <a:latin typeface="Courier" pitchFamily="49" charset="0"/>
              </a:rPr>
              <a:t>  for (n=0; n&lt;i; n++)</a:t>
            </a:r>
          </a:p>
          <a:p>
            <a:r>
              <a:rPr lang="el-GR" altLang="el-GR" sz="1500" b="1">
                <a:effectLst/>
                <a:latin typeface="Courier" pitchFamily="49" charset="0"/>
              </a:rPr>
              <a:t>  {</a:t>
            </a:r>
          </a:p>
          <a:p>
            <a:r>
              <a:rPr lang="el-GR" altLang="el-GR" sz="1500" b="1">
                <a:effectLst/>
                <a:latin typeface="Courier" pitchFamily="49" charset="0"/>
              </a:rPr>
              <a:t>    cout &lt;&lt; "Enter number: ";</a:t>
            </a:r>
          </a:p>
          <a:p>
            <a:r>
              <a:rPr lang="el-GR" altLang="el-GR" sz="1500" b="1">
                <a:effectLst/>
                <a:latin typeface="Courier" pitchFamily="49" charset="0"/>
              </a:rPr>
              <a:t>    cin.getline (input,100); </a:t>
            </a:r>
            <a:endParaRPr lang="en-US" altLang="el-GR" sz="1500" b="1">
              <a:effectLst/>
              <a:latin typeface="Courier" pitchFamily="49" charset="0"/>
            </a:endParaRPr>
          </a:p>
          <a:p>
            <a:r>
              <a:rPr lang="en-US" altLang="el-GR" sz="1500" b="1">
                <a:effectLst/>
                <a:latin typeface="Courier" pitchFamily="49" charset="0"/>
              </a:rPr>
              <a:t>    </a:t>
            </a:r>
            <a:r>
              <a:rPr lang="el-GR" altLang="el-GR" sz="1500" b="1">
                <a:effectLst/>
                <a:latin typeface="Courier" pitchFamily="49" charset="0"/>
              </a:rPr>
              <a:t>l[n]=atol (input);</a:t>
            </a:r>
          </a:p>
          <a:p>
            <a:r>
              <a:rPr lang="el-GR" altLang="el-GR" sz="1500" b="1">
                <a:effectLst/>
                <a:latin typeface="Courier" pitchFamily="49" charset="0"/>
              </a:rPr>
              <a:t>  }</a:t>
            </a:r>
          </a:p>
          <a:p>
            <a:r>
              <a:rPr lang="el-GR" altLang="el-GR" sz="1500" b="1">
                <a:effectLst/>
                <a:latin typeface="Courier" pitchFamily="49" charset="0"/>
              </a:rPr>
              <a:t>  cout &lt;&lt; "You have entered: ";</a:t>
            </a:r>
          </a:p>
          <a:p>
            <a:r>
              <a:rPr lang="el-GR" altLang="el-GR" sz="1500" b="1">
                <a:effectLst/>
                <a:latin typeface="Courier" pitchFamily="49" charset="0"/>
              </a:rPr>
              <a:t>  for (n=0; n&lt;i; n++)</a:t>
            </a:r>
          </a:p>
          <a:p>
            <a:r>
              <a:rPr lang="el-GR" altLang="el-GR" sz="1500" b="1">
                <a:effectLst/>
                <a:latin typeface="Courier" pitchFamily="49" charset="0"/>
              </a:rPr>
              <a:t>    cout &lt;&lt; l[n] &lt;&lt; ", ";</a:t>
            </a:r>
          </a:p>
          <a:p>
            <a:r>
              <a:rPr lang="el-GR" altLang="el-GR" sz="1500" b="1">
                <a:effectLst/>
                <a:latin typeface="Courier" pitchFamily="49" charset="0"/>
              </a:rPr>
              <a:t>  delete[] l;</a:t>
            </a:r>
          </a:p>
          <a:p>
            <a:r>
              <a:rPr lang="el-GR" altLang="el-GR" sz="1500" b="1">
                <a:effectLst/>
                <a:latin typeface="Courier" pitchFamily="49" charset="0"/>
              </a:rPr>
              <a:t>  return 0;}</a:t>
            </a:r>
          </a:p>
        </p:txBody>
      </p:sp>
      <p:sp>
        <p:nvSpPr>
          <p:cNvPr id="147462" name="Text Box 6"/>
          <p:cNvSpPr txBox="1">
            <a:spLocks noChangeArrowheads="1"/>
          </p:cNvSpPr>
          <p:nvPr/>
        </p:nvSpPr>
        <p:spPr bwMode="auto">
          <a:xfrm>
            <a:off x="4895850" y="3933825"/>
            <a:ext cx="4140200" cy="22923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600" b="1">
                <a:solidFill>
                  <a:srgbClr val="FFFFFF"/>
                </a:solidFill>
                <a:effectLst/>
                <a:latin typeface="Courier" pitchFamily="49" charset="0"/>
              </a:rPr>
              <a:t>How many numbers do you want to type in? 5</a:t>
            </a:r>
          </a:p>
          <a:p>
            <a:r>
              <a:rPr lang="en-US" altLang="el-GR" sz="1600" b="1">
                <a:solidFill>
                  <a:srgbClr val="FFFFFF"/>
                </a:solidFill>
                <a:effectLst/>
                <a:latin typeface="Courier" pitchFamily="49" charset="0"/>
              </a:rPr>
              <a:t>Enter number : 75</a:t>
            </a:r>
          </a:p>
          <a:p>
            <a:r>
              <a:rPr lang="en-US" altLang="el-GR" sz="1600" b="1">
                <a:solidFill>
                  <a:srgbClr val="FFFFFF"/>
                </a:solidFill>
                <a:effectLst/>
                <a:latin typeface="Courier" pitchFamily="49" charset="0"/>
              </a:rPr>
              <a:t>Enter number : 436</a:t>
            </a:r>
          </a:p>
          <a:p>
            <a:r>
              <a:rPr lang="en-US" altLang="el-GR" sz="1600" b="1">
                <a:solidFill>
                  <a:srgbClr val="FFFFFF"/>
                </a:solidFill>
                <a:effectLst/>
                <a:latin typeface="Courier" pitchFamily="49" charset="0"/>
              </a:rPr>
              <a:t>Enter number : 1067</a:t>
            </a:r>
          </a:p>
          <a:p>
            <a:r>
              <a:rPr lang="en-US" altLang="el-GR" sz="1600" b="1">
                <a:solidFill>
                  <a:srgbClr val="FFFFFF"/>
                </a:solidFill>
                <a:effectLst/>
                <a:latin typeface="Courier" pitchFamily="49" charset="0"/>
              </a:rPr>
              <a:t>Enter number : 8</a:t>
            </a:r>
          </a:p>
          <a:p>
            <a:r>
              <a:rPr lang="en-US" altLang="el-GR" sz="1600" b="1">
                <a:solidFill>
                  <a:srgbClr val="FFFFFF"/>
                </a:solidFill>
                <a:effectLst/>
                <a:latin typeface="Courier" pitchFamily="49" charset="0"/>
              </a:rPr>
              <a:t>Enter number : 32</a:t>
            </a:r>
          </a:p>
          <a:p>
            <a:r>
              <a:rPr lang="en-US" altLang="el-GR" sz="1600" b="1">
                <a:solidFill>
                  <a:srgbClr val="FFFFFF"/>
                </a:solidFill>
                <a:effectLst/>
                <a:latin typeface="Courier" pitchFamily="49" charset="0"/>
              </a:rPr>
              <a:t>You have entered: 75, 436, 1067, 8, 32,</a:t>
            </a:r>
            <a:endParaRPr lang="el-GR" altLang="el-GR" sz="1600" b="1">
              <a:solidFill>
                <a:srgbClr val="FFFFFF"/>
              </a:solidFill>
              <a:effectLst/>
              <a:latin typeface="Courier" pitchFamily="49" charset="0"/>
            </a:endParaRPr>
          </a:p>
        </p:txBody>
      </p:sp>
    </p:spTree>
    <p:extLst>
      <p:ext uri="{BB962C8B-B14F-4D97-AF65-F5344CB8AC3E}">
        <p14:creationId xmlns:p14="http://schemas.microsoft.com/office/powerpoint/2010/main" val="141015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l-GR" altLang="el-GR" sz="2600" dirty="0" err="1">
                <a:solidFill>
                  <a:schemeClr val="accent2"/>
                </a:solidFill>
                <a:latin typeface="+mn-lt"/>
              </a:rPr>
              <a:t>int</a:t>
            </a:r>
            <a:r>
              <a:rPr lang="el-GR" altLang="el-GR" sz="2600" dirty="0">
                <a:solidFill>
                  <a:schemeClr val="accent2"/>
                </a:solidFill>
                <a:latin typeface="+mn-lt"/>
              </a:rPr>
              <a:t> </a:t>
            </a:r>
            <a:r>
              <a:rPr lang="el-GR" altLang="el-GR" sz="2600" dirty="0" err="1">
                <a:solidFill>
                  <a:schemeClr val="accent2"/>
                </a:solidFill>
                <a:latin typeface="+mn-lt"/>
              </a:rPr>
              <a:t>main(int</a:t>
            </a:r>
            <a:r>
              <a:rPr lang="el-GR" altLang="el-GR" sz="2600" dirty="0">
                <a:solidFill>
                  <a:schemeClr val="accent2"/>
                </a:solidFill>
                <a:latin typeface="+mn-lt"/>
              </a:rPr>
              <a:t> </a:t>
            </a:r>
            <a:r>
              <a:rPr lang="el-GR" altLang="el-GR" sz="2600" dirty="0" err="1">
                <a:solidFill>
                  <a:schemeClr val="accent2"/>
                </a:solidFill>
                <a:latin typeface="+mn-lt"/>
              </a:rPr>
              <a:t>argc</a:t>
            </a:r>
            <a:r>
              <a:rPr lang="el-GR" altLang="el-GR" sz="2600" dirty="0">
                <a:solidFill>
                  <a:schemeClr val="accent2"/>
                </a:solidFill>
                <a:latin typeface="+mn-lt"/>
              </a:rPr>
              <a:t>, </a:t>
            </a:r>
            <a:r>
              <a:rPr lang="el-GR" altLang="el-GR" sz="2600" dirty="0" err="1">
                <a:solidFill>
                  <a:schemeClr val="accent2"/>
                </a:solidFill>
                <a:latin typeface="+mn-lt"/>
              </a:rPr>
              <a:t>char</a:t>
            </a:r>
            <a:r>
              <a:rPr lang="el-GR" altLang="el-GR" sz="2600" dirty="0">
                <a:solidFill>
                  <a:schemeClr val="accent2"/>
                </a:solidFill>
                <a:latin typeface="+mn-lt"/>
              </a:rPr>
              <a:t> **</a:t>
            </a:r>
            <a:r>
              <a:rPr lang="el-GR" altLang="el-GR" sz="2600" dirty="0" err="1">
                <a:solidFill>
                  <a:schemeClr val="accent2"/>
                </a:solidFill>
                <a:latin typeface="+mn-lt"/>
              </a:rPr>
              <a:t>argv</a:t>
            </a:r>
            <a:r>
              <a:rPr lang="el-GR" altLang="el-GR" sz="2600" dirty="0">
                <a:solidFill>
                  <a:schemeClr val="accent2"/>
                </a:solidFill>
                <a:latin typeface="+mn-lt"/>
              </a:rPr>
              <a:t>)</a:t>
            </a:r>
            <a:r>
              <a:rPr lang="el-GR" altLang="el-GR" sz="3800" dirty="0">
                <a:latin typeface="+mn-lt"/>
              </a:rPr>
              <a:t> </a:t>
            </a:r>
            <a:r>
              <a:rPr lang="en-US" altLang="el-GR" sz="3800" dirty="0">
                <a:latin typeface="+mn-lt"/>
              </a:rPr>
              <a:t> (!!!)</a:t>
            </a:r>
            <a:endParaRPr lang="el-GR" altLang="el-GR" sz="3800" dirty="0">
              <a:latin typeface="+mn-lt"/>
            </a:endParaRPr>
          </a:p>
        </p:txBody>
      </p:sp>
      <p:sp>
        <p:nvSpPr>
          <p:cNvPr id="148483" name="Rectangle 3"/>
          <p:cNvSpPr>
            <a:spLocks noGrp="1" noChangeArrowheads="1"/>
          </p:cNvSpPr>
          <p:nvPr>
            <p:ph idx="1"/>
          </p:nvPr>
        </p:nvSpPr>
        <p:spPr>
          <a:xfrm>
            <a:off x="453476" y="1475238"/>
            <a:ext cx="8229600" cy="1953762"/>
          </a:xfrm>
          <a:solidFill>
            <a:srgbClr val="D4FCEA"/>
          </a:solidFill>
        </p:spPr>
        <p:txBody>
          <a:bodyPr>
            <a:normAutofit/>
          </a:bodyPr>
          <a:lstStyle/>
          <a:p>
            <a:pPr marL="0" indent="0">
              <a:spcBef>
                <a:spcPct val="0"/>
              </a:spcBef>
              <a:buClrTx/>
              <a:buSzTx/>
              <a:buFontTx/>
              <a:buNone/>
            </a:pPr>
            <a:r>
              <a:rPr lang="el-GR" altLang="el-GR" sz="1600" b="1" dirty="0">
                <a:latin typeface="Courier" pitchFamily="49" charset="0"/>
              </a:rPr>
              <a:t>#</a:t>
            </a:r>
            <a:r>
              <a:rPr lang="el-GR" altLang="el-GR" sz="1600" b="1" dirty="0" err="1">
                <a:latin typeface="Courier" pitchFamily="49" charset="0"/>
              </a:rPr>
              <a:t>include</a:t>
            </a:r>
            <a:r>
              <a:rPr lang="el-GR" altLang="el-GR" sz="1600" b="1" dirty="0">
                <a:latin typeface="Courier" pitchFamily="49" charset="0"/>
              </a:rPr>
              <a:t> &lt;</a:t>
            </a:r>
            <a:r>
              <a:rPr lang="el-GR" altLang="el-GR" sz="1600" b="1" dirty="0" err="1">
                <a:latin typeface="Courier" pitchFamily="49" charset="0"/>
              </a:rPr>
              <a:t>iostream</a:t>
            </a:r>
            <a:r>
              <a:rPr lang="el-GR" altLang="el-GR" sz="1600" b="1" dirty="0">
                <a:latin typeface="Courier" pitchFamily="49" charset="0"/>
              </a:rPr>
              <a:t>&gt;</a:t>
            </a:r>
          </a:p>
          <a:p>
            <a:pPr marL="0" indent="0">
              <a:spcBef>
                <a:spcPct val="0"/>
              </a:spcBef>
              <a:buClrTx/>
              <a:buSzTx/>
              <a:buFontTx/>
              <a:buNone/>
            </a:pPr>
            <a:endParaRPr lang="en-US" altLang="el-GR" sz="1600" b="1" dirty="0">
              <a:latin typeface="Courier" pitchFamily="49" charset="0"/>
            </a:endParaRPr>
          </a:p>
          <a:p>
            <a:pPr marL="0" indent="0">
              <a:spcBef>
                <a:spcPct val="0"/>
              </a:spcBef>
              <a:buClrTx/>
              <a:buSzTx/>
              <a:buFontTx/>
              <a:buNone/>
            </a:pPr>
            <a:r>
              <a:rPr lang="el-GR" altLang="el-GR" sz="1600" b="1" dirty="0" err="1">
                <a:latin typeface="Courier" pitchFamily="49" charset="0"/>
              </a:rPr>
              <a:t>int</a:t>
            </a:r>
            <a:r>
              <a:rPr lang="el-GR" altLang="el-GR" sz="1600" b="1" dirty="0">
                <a:latin typeface="Courier" pitchFamily="49" charset="0"/>
              </a:rPr>
              <a:t> </a:t>
            </a:r>
            <a:r>
              <a:rPr lang="el-GR" altLang="el-GR" sz="1600" b="1" dirty="0" err="1">
                <a:latin typeface="Courier" pitchFamily="49" charset="0"/>
              </a:rPr>
              <a:t>main(int</a:t>
            </a:r>
            <a:r>
              <a:rPr lang="el-GR" altLang="el-GR" sz="1600" b="1" dirty="0">
                <a:latin typeface="Courier" pitchFamily="49" charset="0"/>
              </a:rPr>
              <a:t> </a:t>
            </a:r>
            <a:r>
              <a:rPr lang="el-GR" altLang="el-GR" sz="1600" b="1" dirty="0" err="1">
                <a:latin typeface="Courier" pitchFamily="49" charset="0"/>
              </a:rPr>
              <a:t>argc</a:t>
            </a:r>
            <a:r>
              <a:rPr lang="el-GR" altLang="el-GR" sz="1600" b="1" dirty="0">
                <a:latin typeface="Courier" pitchFamily="49" charset="0"/>
              </a:rPr>
              <a:t>, </a:t>
            </a:r>
            <a:r>
              <a:rPr lang="el-GR" altLang="el-GR" sz="1600" b="1" dirty="0" err="1">
                <a:latin typeface="Courier" pitchFamily="49" charset="0"/>
              </a:rPr>
              <a:t>char</a:t>
            </a:r>
            <a:r>
              <a:rPr lang="el-GR" altLang="el-GR" sz="1600" b="1" dirty="0">
                <a:latin typeface="Courier" pitchFamily="49" charset="0"/>
              </a:rPr>
              <a:t> **</a:t>
            </a:r>
            <a:r>
              <a:rPr lang="el-GR" altLang="el-GR" sz="1600" b="1" dirty="0" err="1">
                <a:latin typeface="Courier" pitchFamily="49" charset="0"/>
              </a:rPr>
              <a:t>argv</a:t>
            </a:r>
            <a:r>
              <a:rPr lang="el-GR" altLang="el-GR" sz="1600" b="1" dirty="0">
                <a:latin typeface="Courier" pitchFamily="49" charset="0"/>
              </a:rPr>
              <a:t>) </a:t>
            </a:r>
            <a:endParaRPr lang="en-US" altLang="el-GR" sz="1600" b="1" dirty="0">
              <a:latin typeface="Courier" pitchFamily="49" charset="0"/>
            </a:endParaRPr>
          </a:p>
          <a:p>
            <a:pPr marL="0" indent="0">
              <a:spcBef>
                <a:spcPct val="0"/>
              </a:spcBef>
              <a:buClrTx/>
              <a:buSzTx/>
              <a:buFontTx/>
              <a:buNone/>
            </a:pPr>
            <a:r>
              <a:rPr lang="el-GR" altLang="el-GR" sz="1600" b="1" dirty="0">
                <a:latin typeface="Courier" pitchFamily="49" charset="0"/>
              </a:rPr>
              <a:t>{</a:t>
            </a:r>
          </a:p>
          <a:p>
            <a:pPr marL="0" indent="0">
              <a:spcBef>
                <a:spcPct val="0"/>
              </a:spcBef>
              <a:buClrTx/>
              <a:buSzTx/>
              <a:buFontTx/>
              <a:buNone/>
            </a:pPr>
            <a:r>
              <a:rPr lang="en-US" altLang="el-GR" sz="1600" b="1" dirty="0">
                <a:latin typeface="Courier" pitchFamily="49" charset="0"/>
              </a:rPr>
              <a:t>  </a:t>
            </a:r>
            <a:r>
              <a:rPr lang="el-GR" altLang="el-GR" sz="1600" b="1" dirty="0" err="1">
                <a:latin typeface="Courier" pitchFamily="49" charset="0"/>
              </a:rPr>
              <a:t>for(int</a:t>
            </a:r>
            <a:r>
              <a:rPr lang="el-GR" altLang="el-GR" sz="1600" b="1" dirty="0">
                <a:latin typeface="Courier" pitchFamily="49" charset="0"/>
              </a:rPr>
              <a:t> i = 0; </a:t>
            </a:r>
            <a:r>
              <a:rPr lang="el-GR" altLang="el-GR" sz="1600" b="1" dirty="0" err="1">
                <a:latin typeface="Courier" pitchFamily="49" charset="0"/>
              </a:rPr>
              <a:t>i&lt;argc</a:t>
            </a:r>
            <a:r>
              <a:rPr lang="el-GR" altLang="el-GR" sz="1600" b="1" dirty="0">
                <a:latin typeface="Courier" pitchFamily="49" charset="0"/>
              </a:rPr>
              <a:t>; i++)</a:t>
            </a:r>
          </a:p>
          <a:p>
            <a:pPr marL="0" indent="0">
              <a:spcBef>
                <a:spcPct val="0"/>
              </a:spcBef>
              <a:buClrTx/>
              <a:buSzTx/>
              <a:buFontTx/>
              <a:buNone/>
            </a:pPr>
            <a:r>
              <a:rPr lang="en-US" altLang="el-GR" sz="1600" b="1" dirty="0">
                <a:latin typeface="Courier" pitchFamily="49" charset="0"/>
              </a:rPr>
              <a:t>  </a:t>
            </a:r>
            <a:r>
              <a:rPr lang="el-GR" altLang="el-GR" sz="1600" b="1" dirty="0" err="1">
                <a:latin typeface="Courier" pitchFamily="49" charset="0"/>
              </a:rPr>
              <a:t>cout</a:t>
            </a:r>
            <a:r>
              <a:rPr lang="el-GR" altLang="el-GR" sz="1600" b="1" dirty="0">
                <a:latin typeface="Courier" pitchFamily="49" charset="0"/>
              </a:rPr>
              <a:t> &lt;&lt; "</a:t>
            </a:r>
            <a:r>
              <a:rPr lang="el-GR" altLang="el-GR" sz="1600" b="1" dirty="0" err="1">
                <a:latin typeface="Courier" pitchFamily="49" charset="0"/>
              </a:rPr>
              <a:t>argument</a:t>
            </a:r>
            <a:r>
              <a:rPr lang="el-GR" altLang="el-GR" sz="1600" b="1" dirty="0">
                <a:latin typeface="Courier" pitchFamily="49" charset="0"/>
              </a:rPr>
              <a:t> #" &lt;&lt; i &lt;&lt; " </a:t>
            </a:r>
            <a:r>
              <a:rPr lang="el-GR" altLang="el-GR" sz="1600" b="1" dirty="0" err="1">
                <a:latin typeface="Courier" pitchFamily="49" charset="0"/>
              </a:rPr>
              <a:t>is</a:t>
            </a:r>
            <a:r>
              <a:rPr lang="el-GR" altLang="el-GR" sz="1600" b="1" dirty="0">
                <a:latin typeface="Courier" pitchFamily="49" charset="0"/>
              </a:rPr>
              <a:t> ’" &lt;&lt; </a:t>
            </a:r>
            <a:r>
              <a:rPr lang="el-GR" altLang="el-GR" sz="1600" b="1" dirty="0" err="1">
                <a:latin typeface="Courier" pitchFamily="49" charset="0"/>
              </a:rPr>
              <a:t>argv[i</a:t>
            </a:r>
            <a:r>
              <a:rPr lang="el-GR" altLang="el-GR" sz="1600" b="1" dirty="0">
                <a:latin typeface="Courier" pitchFamily="49" charset="0"/>
              </a:rPr>
              <a:t>] &lt;&lt; "’\n";</a:t>
            </a:r>
          </a:p>
          <a:p>
            <a:pPr marL="0" indent="0">
              <a:spcBef>
                <a:spcPct val="0"/>
              </a:spcBef>
              <a:buClrTx/>
              <a:buSzTx/>
              <a:buFontTx/>
              <a:buNone/>
            </a:pPr>
            <a:r>
              <a:rPr lang="el-GR" altLang="el-GR" sz="1600" b="1" dirty="0">
                <a:latin typeface="Courier" pitchFamily="49" charset="0"/>
              </a:rPr>
              <a:t>}</a:t>
            </a:r>
          </a:p>
          <a:p>
            <a:pPr marL="0" indent="0">
              <a:spcBef>
                <a:spcPct val="0"/>
              </a:spcBef>
              <a:buClrTx/>
              <a:buSzTx/>
              <a:buFontTx/>
              <a:buNone/>
            </a:pPr>
            <a:endParaRPr lang="el-GR" altLang="el-GR" sz="1600" b="1" dirty="0">
              <a:latin typeface="Courier" pitchFamily="49" charset="0"/>
            </a:endParaRPr>
          </a:p>
          <a:p>
            <a:pPr marL="0" indent="0">
              <a:spcBef>
                <a:spcPct val="0"/>
              </a:spcBef>
              <a:buClrTx/>
              <a:buSzTx/>
              <a:buFontTx/>
              <a:buNone/>
            </a:pPr>
            <a:endParaRPr lang="el-GR" altLang="el-GR" sz="1600" b="1" dirty="0">
              <a:latin typeface="Courier" pitchFamily="49" charset="0"/>
            </a:endParaRPr>
          </a:p>
        </p:txBody>
      </p:sp>
      <p:sp>
        <p:nvSpPr>
          <p:cNvPr id="148484" name="Rectangle 4"/>
          <p:cNvSpPr>
            <a:spLocks noChangeArrowheads="1"/>
          </p:cNvSpPr>
          <p:nvPr/>
        </p:nvSpPr>
        <p:spPr bwMode="auto">
          <a:xfrm>
            <a:off x="3348038" y="3500438"/>
            <a:ext cx="5318125" cy="27813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600" b="1">
                <a:solidFill>
                  <a:srgbClr val="FFFFFF"/>
                </a:solidFill>
                <a:effectLst/>
                <a:latin typeface="Courier" pitchFamily="49" charset="0"/>
              </a:rPr>
              <a:t>&gt; ./test this is just a bunch of arguments</a:t>
            </a:r>
            <a:br>
              <a:rPr lang="el-GR" altLang="el-GR" sz="1600" b="1">
                <a:solidFill>
                  <a:srgbClr val="FFFFFF"/>
                </a:solidFill>
                <a:effectLst/>
                <a:latin typeface="Courier" pitchFamily="49" charset="0"/>
              </a:rPr>
            </a:br>
            <a:r>
              <a:rPr lang="en-US" altLang="el-GR" sz="1600" b="1">
                <a:solidFill>
                  <a:srgbClr val="FFFFFF"/>
                </a:solidFill>
                <a:effectLst/>
                <a:latin typeface="Courier" pitchFamily="49" charset="0"/>
              </a:rPr>
              <a:t/>
            </a:r>
            <a:br>
              <a:rPr lang="en-US" altLang="el-GR" sz="1600" b="1">
                <a:solidFill>
                  <a:srgbClr val="FFFFFF"/>
                </a:solidFill>
                <a:effectLst/>
                <a:latin typeface="Courier" pitchFamily="49" charset="0"/>
              </a:rPr>
            </a:br>
            <a:r>
              <a:rPr lang="el-GR" altLang="el-GR" sz="1600" b="1">
                <a:solidFill>
                  <a:srgbClr val="FFFFFF"/>
                </a:solidFill>
                <a:effectLst/>
                <a:latin typeface="Courier" pitchFamily="49" charset="0"/>
              </a:rPr>
              <a:t>argument #0 is ’./test’</a:t>
            </a:r>
            <a:br>
              <a:rPr lang="el-GR" altLang="el-GR" sz="1600" b="1">
                <a:solidFill>
                  <a:srgbClr val="FFFFFF"/>
                </a:solidFill>
                <a:effectLst/>
                <a:latin typeface="Courier" pitchFamily="49" charset="0"/>
              </a:rPr>
            </a:br>
            <a:r>
              <a:rPr lang="el-GR" altLang="el-GR" sz="1600" b="1">
                <a:solidFill>
                  <a:srgbClr val="FFFFFF"/>
                </a:solidFill>
                <a:effectLst/>
                <a:latin typeface="Courier" pitchFamily="49" charset="0"/>
              </a:rPr>
              <a:t>argument #1 is ’this’</a:t>
            </a:r>
            <a:br>
              <a:rPr lang="el-GR" altLang="el-GR" sz="1600" b="1">
                <a:solidFill>
                  <a:srgbClr val="FFFFFF"/>
                </a:solidFill>
                <a:effectLst/>
                <a:latin typeface="Courier" pitchFamily="49" charset="0"/>
              </a:rPr>
            </a:br>
            <a:r>
              <a:rPr lang="el-GR" altLang="el-GR" sz="1600" b="1">
                <a:solidFill>
                  <a:srgbClr val="FFFFFF"/>
                </a:solidFill>
                <a:effectLst/>
                <a:latin typeface="Courier" pitchFamily="49" charset="0"/>
              </a:rPr>
              <a:t>argument #2 is ’is’</a:t>
            </a:r>
            <a:br>
              <a:rPr lang="el-GR" altLang="el-GR" sz="1600" b="1">
                <a:solidFill>
                  <a:srgbClr val="FFFFFF"/>
                </a:solidFill>
                <a:effectLst/>
                <a:latin typeface="Courier" pitchFamily="49" charset="0"/>
              </a:rPr>
            </a:br>
            <a:r>
              <a:rPr lang="el-GR" altLang="el-GR" sz="1600" b="1">
                <a:solidFill>
                  <a:srgbClr val="FFFFFF"/>
                </a:solidFill>
                <a:effectLst/>
                <a:latin typeface="Courier" pitchFamily="49" charset="0"/>
              </a:rPr>
              <a:t>argument #3 is ’just’</a:t>
            </a:r>
            <a:br>
              <a:rPr lang="el-GR" altLang="el-GR" sz="1600" b="1">
                <a:solidFill>
                  <a:srgbClr val="FFFFFF"/>
                </a:solidFill>
                <a:effectLst/>
                <a:latin typeface="Courier" pitchFamily="49" charset="0"/>
              </a:rPr>
            </a:br>
            <a:r>
              <a:rPr lang="el-GR" altLang="el-GR" sz="1600" b="1">
                <a:solidFill>
                  <a:srgbClr val="FFFFFF"/>
                </a:solidFill>
                <a:effectLst/>
                <a:latin typeface="Courier" pitchFamily="49" charset="0"/>
              </a:rPr>
              <a:t>argument #4 is ’a’</a:t>
            </a:r>
            <a:br>
              <a:rPr lang="el-GR" altLang="el-GR" sz="1600" b="1">
                <a:solidFill>
                  <a:srgbClr val="FFFFFF"/>
                </a:solidFill>
                <a:effectLst/>
                <a:latin typeface="Courier" pitchFamily="49" charset="0"/>
              </a:rPr>
            </a:br>
            <a:r>
              <a:rPr lang="el-GR" altLang="el-GR" sz="1600" b="1">
                <a:solidFill>
                  <a:srgbClr val="FFFFFF"/>
                </a:solidFill>
                <a:effectLst/>
                <a:latin typeface="Courier" pitchFamily="49" charset="0"/>
              </a:rPr>
              <a:t>argument #5 is ’bunch’</a:t>
            </a:r>
            <a:br>
              <a:rPr lang="el-GR" altLang="el-GR" sz="1600" b="1">
                <a:solidFill>
                  <a:srgbClr val="FFFFFF"/>
                </a:solidFill>
                <a:effectLst/>
                <a:latin typeface="Courier" pitchFamily="49" charset="0"/>
              </a:rPr>
            </a:br>
            <a:r>
              <a:rPr lang="el-GR" altLang="el-GR" sz="1600" b="1">
                <a:solidFill>
                  <a:srgbClr val="FFFFFF"/>
                </a:solidFill>
                <a:effectLst/>
                <a:latin typeface="Courier" pitchFamily="49" charset="0"/>
              </a:rPr>
              <a:t>argument #6 is ’of’</a:t>
            </a:r>
            <a:br>
              <a:rPr lang="el-GR" altLang="el-GR" sz="1600" b="1">
                <a:solidFill>
                  <a:srgbClr val="FFFFFF"/>
                </a:solidFill>
                <a:effectLst/>
                <a:latin typeface="Courier" pitchFamily="49" charset="0"/>
              </a:rPr>
            </a:br>
            <a:r>
              <a:rPr lang="el-GR" altLang="el-GR" sz="1600" b="1">
                <a:solidFill>
                  <a:srgbClr val="FFFFFF"/>
                </a:solidFill>
                <a:effectLst/>
                <a:latin typeface="Courier" pitchFamily="49" charset="0"/>
              </a:rPr>
              <a:t>argument #7 is ’arguments’</a:t>
            </a:r>
            <a:br>
              <a:rPr lang="el-GR" altLang="el-GR" sz="1600" b="1">
                <a:solidFill>
                  <a:srgbClr val="FFFFFF"/>
                </a:solidFill>
                <a:effectLst/>
                <a:latin typeface="Courier" pitchFamily="49" charset="0"/>
              </a:rPr>
            </a:br>
            <a:endParaRPr lang="el-GR" altLang="el-GR" sz="1600" b="1">
              <a:solidFill>
                <a:srgbClr val="FFFFFF"/>
              </a:solidFill>
              <a:effectLst/>
              <a:latin typeface="Courier" pitchFamily="49" charset="0"/>
            </a:endParaRPr>
          </a:p>
        </p:txBody>
      </p:sp>
    </p:spTree>
    <p:extLst>
      <p:ext uri="{BB962C8B-B14F-4D97-AF65-F5344CB8AC3E}">
        <p14:creationId xmlns:p14="http://schemas.microsoft.com/office/powerpoint/2010/main" val="1283879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Κλειώ </a:t>
            </a:r>
            <a:r>
              <a:rPr lang="el-GR" sz="2000" dirty="0" err="1" smtClean="0"/>
              <a:t>Σγουροπούλου</a:t>
            </a:r>
            <a:r>
              <a:rPr lang="el-GR" sz="2000" dirty="0" smtClean="0"/>
              <a:t> 2014. Κλειώ </a:t>
            </a:r>
            <a:r>
              <a:rPr lang="el-GR" sz="2000" dirty="0" err="1" smtClean="0"/>
              <a:t>Σγουροπούλου</a:t>
            </a:r>
            <a:r>
              <a:rPr lang="el-GR" sz="2000" dirty="0" smtClean="0"/>
              <a:t>. «Αντικειμενοστραφής Προγραμματισμός-Θ. Ενότητα 3</a:t>
            </a:r>
            <a:r>
              <a:rPr lang="en-US" sz="2000" dirty="0" smtClean="0"/>
              <a:t>:</a:t>
            </a:r>
            <a:r>
              <a:rPr lang="el-GR" sz="2000" dirty="0" smtClean="0"/>
              <a:t> </a:t>
            </a:r>
            <a:r>
              <a:rPr lang="en-US" sz="2000" dirty="0" smtClean="0"/>
              <a:t>C++</a:t>
            </a:r>
            <a:r>
              <a:rPr lang="el-GR" sz="2000" smtClean="0"/>
              <a:t> Δείκτες».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Δείκτες </a:t>
            </a:r>
            <a:r>
              <a:rPr lang="el-GR" sz="3200" b="0" dirty="0" smtClean="0"/>
              <a:t>1</a:t>
            </a:r>
            <a:r>
              <a:rPr lang="en-US" sz="3200" b="0" dirty="0" smtClean="0"/>
              <a:t>/</a:t>
            </a:r>
            <a:r>
              <a:rPr lang="el-GR" sz="3200" b="0" dirty="0" smtClean="0"/>
              <a:t>4</a:t>
            </a:r>
            <a:endParaRPr lang="el-GR" sz="3200" b="0" dirty="0"/>
          </a:p>
        </p:txBody>
      </p:sp>
      <p:sp>
        <p:nvSpPr>
          <p:cNvPr id="3" name="Θέση περιεχομένου 2"/>
          <p:cNvSpPr>
            <a:spLocks noGrp="1"/>
          </p:cNvSpPr>
          <p:nvPr>
            <p:ph idx="1"/>
          </p:nvPr>
        </p:nvSpPr>
        <p:spPr/>
        <p:txBody>
          <a:bodyPr>
            <a:normAutofit/>
          </a:bodyPr>
          <a:lstStyle/>
          <a:p>
            <a:r>
              <a:rPr lang="el-GR" b="1" dirty="0"/>
              <a:t>Σύμβαση</a:t>
            </a:r>
          </a:p>
          <a:p>
            <a:pPr lvl="1"/>
            <a:r>
              <a:rPr lang="el-GR" dirty="0"/>
              <a:t>Θεωρούμε ότι η μνήμη του υπολογιστή είναι μια διαδοχή από κελιά του 1 </a:t>
            </a:r>
            <a:r>
              <a:rPr lang="el-GR" dirty="0" err="1"/>
              <a:t>byte</a:t>
            </a:r>
            <a:r>
              <a:rPr lang="el-GR" dirty="0"/>
              <a:t>, κάθε ένα από τα οποία έχει μια μοναδική διεύθυνση</a:t>
            </a:r>
          </a:p>
          <a:p>
            <a:r>
              <a:rPr lang="el-GR" b="1" dirty="0"/>
              <a:t>Τελεστής </a:t>
            </a:r>
            <a:r>
              <a:rPr lang="el-GR" b="1" dirty="0">
                <a:solidFill>
                  <a:srgbClr val="820000"/>
                </a:solidFill>
              </a:rPr>
              <a:t>&amp;</a:t>
            </a:r>
          </a:p>
          <a:p>
            <a:pPr lvl="1"/>
            <a:r>
              <a:rPr lang="el-GR" dirty="0"/>
              <a:t>Το λειτουργικό σύστημα αναλαμβάνει την αποθήκευση των μεταβλητών στη μνήμη. Η δ/</a:t>
            </a:r>
            <a:r>
              <a:rPr lang="el-GR" dirty="0" err="1"/>
              <a:t>νση</a:t>
            </a:r>
            <a:r>
              <a:rPr lang="el-GR" dirty="0"/>
              <a:t> στην οποία έχει τοποθετηθεί μια μεταβλητή δίνεται με τη βοήθεια του </a:t>
            </a:r>
            <a:r>
              <a:rPr lang="el-GR" b="1" dirty="0">
                <a:solidFill>
                  <a:srgbClr val="820000"/>
                </a:solidFill>
              </a:rPr>
              <a:t>&amp;</a:t>
            </a:r>
            <a:r>
              <a:rPr lang="el-GR" dirty="0"/>
              <a:t> (</a:t>
            </a:r>
            <a:r>
              <a:rPr lang="el-GR" b="1" dirty="0">
                <a:solidFill>
                  <a:srgbClr val="820000"/>
                </a:solidFill>
              </a:rPr>
              <a:t>διεύθυνση του...</a:t>
            </a:r>
            <a:r>
              <a:rPr lang="el-GR" dirty="0"/>
              <a:t>)</a:t>
            </a:r>
          </a:p>
          <a:p>
            <a:pPr lvl="1"/>
            <a:r>
              <a:rPr lang="el-GR" dirty="0"/>
              <a:t>Έστω η μεταβλητή </a:t>
            </a:r>
            <a:r>
              <a:rPr lang="el-GR" b="1" dirty="0" err="1">
                <a:solidFill>
                  <a:srgbClr val="820000"/>
                </a:solidFill>
              </a:rPr>
              <a:t>andy</a:t>
            </a:r>
            <a:r>
              <a:rPr lang="el-GR" b="1" dirty="0">
                <a:solidFill>
                  <a:srgbClr val="820000"/>
                </a:solidFill>
              </a:rPr>
              <a:t>,</a:t>
            </a:r>
            <a:r>
              <a:rPr lang="el-GR" dirty="0"/>
              <a:t> που έχει τοποθετηθεί στη δ/</a:t>
            </a:r>
            <a:r>
              <a:rPr lang="el-GR" dirty="0" err="1"/>
              <a:t>νση</a:t>
            </a:r>
            <a:r>
              <a:rPr lang="el-GR" dirty="0"/>
              <a:t> </a:t>
            </a:r>
            <a:r>
              <a:rPr lang="el-GR" b="1" dirty="0">
                <a:solidFill>
                  <a:srgbClr val="820000"/>
                </a:solidFill>
              </a:rPr>
              <a:t>1776</a:t>
            </a:r>
          </a:p>
          <a:p>
            <a:pPr lvl="2"/>
            <a:r>
              <a:rPr lang="el-GR" sz="2200" dirty="0" err="1"/>
              <a:t>andy</a:t>
            </a:r>
            <a:r>
              <a:rPr lang="el-GR" sz="2200" dirty="0"/>
              <a:t> = 25;</a:t>
            </a:r>
            <a:br>
              <a:rPr lang="el-GR" sz="2200" dirty="0"/>
            </a:br>
            <a:r>
              <a:rPr lang="el-GR" sz="2200" dirty="0" err="1"/>
              <a:t>fred</a:t>
            </a:r>
            <a:r>
              <a:rPr lang="el-GR" sz="2200" dirty="0"/>
              <a:t> = </a:t>
            </a:r>
            <a:r>
              <a:rPr lang="el-GR" sz="2200" dirty="0" err="1"/>
              <a:t>andy</a:t>
            </a:r>
            <a:r>
              <a:rPr lang="el-GR" sz="2200" dirty="0"/>
              <a:t>;</a:t>
            </a:r>
            <a:br>
              <a:rPr lang="el-GR" sz="2200" dirty="0"/>
            </a:br>
            <a:r>
              <a:rPr lang="el-GR" sz="2200" dirty="0" err="1"/>
              <a:t>ted</a:t>
            </a:r>
            <a:r>
              <a:rPr lang="el-GR" sz="2200" dirty="0"/>
              <a:t> = &amp;</a:t>
            </a:r>
            <a:r>
              <a:rPr lang="el-GR" sz="2200" dirty="0" err="1"/>
              <a:t>andy</a:t>
            </a:r>
            <a:r>
              <a:rPr lang="el-GR" sz="2200"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pic>
        <p:nvPicPr>
          <p:cNvPr id="5"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4869160"/>
            <a:ext cx="3959225" cy="139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881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9112474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69140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10496094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73688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Δείκτες </a:t>
            </a:r>
            <a:r>
              <a:rPr lang="el-GR" sz="3200" b="0" dirty="0" smtClean="0"/>
              <a:t>2</a:t>
            </a:r>
            <a:r>
              <a:rPr lang="en-US" sz="3200" b="0" dirty="0" smtClean="0"/>
              <a:t>/</a:t>
            </a:r>
            <a:r>
              <a:rPr lang="el-GR" sz="3200" b="0" dirty="0" smtClean="0"/>
              <a:t>4</a:t>
            </a:r>
            <a:endParaRPr lang="el-GR" dirty="0"/>
          </a:p>
        </p:txBody>
      </p:sp>
      <p:sp>
        <p:nvSpPr>
          <p:cNvPr id="3" name="Θέση περιεχομένου 2"/>
          <p:cNvSpPr>
            <a:spLocks noGrp="1"/>
          </p:cNvSpPr>
          <p:nvPr>
            <p:ph idx="1"/>
          </p:nvPr>
        </p:nvSpPr>
        <p:spPr/>
        <p:txBody>
          <a:bodyPr/>
          <a:lstStyle/>
          <a:p>
            <a:pPr lvl="1"/>
            <a:r>
              <a:rPr lang="el-GR" dirty="0"/>
              <a:t>Η μεταβλητή που αποθηκεύει τη δ/</a:t>
            </a:r>
            <a:r>
              <a:rPr lang="el-GR" dirty="0" err="1"/>
              <a:t>νση</a:t>
            </a:r>
            <a:r>
              <a:rPr lang="el-GR" dirty="0"/>
              <a:t> μιας άλλης μεταβλητής καλείται </a:t>
            </a:r>
            <a:r>
              <a:rPr lang="el-GR" b="1" dirty="0"/>
              <a:t>δείκτης</a:t>
            </a:r>
          </a:p>
          <a:p>
            <a:r>
              <a:rPr lang="el-GR" b="1" dirty="0"/>
              <a:t>Τελεστής </a:t>
            </a:r>
            <a:r>
              <a:rPr lang="el-GR" b="1" dirty="0">
                <a:solidFill>
                  <a:srgbClr val="820000"/>
                </a:solidFill>
              </a:rPr>
              <a:t>*</a:t>
            </a:r>
          </a:p>
          <a:p>
            <a:pPr lvl="1"/>
            <a:r>
              <a:rPr lang="el-GR" dirty="0"/>
              <a:t>Χρησιμοποιώντας ένα δείκτη μπορούμε να προσπελάσουμε απευθείας την τιμή της μεταβλητής στην οποία δείχνει ο δείκτης, με τη βοήθεια του τελεστή </a:t>
            </a:r>
            <a:r>
              <a:rPr lang="el-GR" b="1" dirty="0">
                <a:solidFill>
                  <a:srgbClr val="820000"/>
                </a:solidFill>
              </a:rPr>
              <a:t>*</a:t>
            </a:r>
            <a:r>
              <a:rPr lang="el-GR" dirty="0"/>
              <a:t> (</a:t>
            </a:r>
            <a:r>
              <a:rPr lang="el-GR" b="1" dirty="0">
                <a:solidFill>
                  <a:srgbClr val="820000"/>
                </a:solidFill>
              </a:rPr>
              <a:t>τιμή της </a:t>
            </a:r>
            <a:r>
              <a:rPr lang="el-GR" b="1" dirty="0" err="1">
                <a:solidFill>
                  <a:srgbClr val="820000"/>
                </a:solidFill>
              </a:rPr>
              <a:t>δν</a:t>
            </a:r>
            <a:r>
              <a:rPr lang="el-GR" b="1" dirty="0">
                <a:solidFill>
                  <a:srgbClr val="820000"/>
                </a:solidFill>
              </a:rPr>
              <a:t>/σης που δείχνει ο...</a:t>
            </a:r>
            <a:r>
              <a:rPr lang="el-GR" dirty="0"/>
              <a:t>)</a:t>
            </a:r>
          </a:p>
          <a:p>
            <a:pPr lvl="1"/>
            <a:r>
              <a:rPr lang="el-GR" dirty="0"/>
              <a:t>Στο προηγούμενο παράδειγμα:</a:t>
            </a:r>
          </a:p>
          <a:p>
            <a:pPr lvl="2"/>
            <a:r>
              <a:rPr lang="el-GR" b="1" dirty="0" err="1">
                <a:solidFill>
                  <a:srgbClr val="004A82"/>
                </a:solidFill>
              </a:rPr>
              <a:t>beth</a:t>
            </a:r>
            <a:r>
              <a:rPr lang="el-GR" b="1" dirty="0">
                <a:solidFill>
                  <a:srgbClr val="004A82"/>
                </a:solidFill>
              </a:rPr>
              <a:t> = *</a:t>
            </a:r>
            <a:r>
              <a:rPr lang="el-GR" b="1" dirty="0" err="1">
                <a:solidFill>
                  <a:srgbClr val="004A82"/>
                </a:solidFill>
              </a:rPr>
              <a:t>ted</a:t>
            </a:r>
            <a:r>
              <a:rPr lang="el-GR" b="1" dirty="0">
                <a:solidFill>
                  <a:srgbClr val="004A82"/>
                </a:solidFill>
              </a:rPr>
              <a:t>;</a:t>
            </a:r>
            <a:br>
              <a:rPr lang="el-GR" b="1" dirty="0">
                <a:solidFill>
                  <a:srgbClr val="004A82"/>
                </a:solidFill>
              </a:rPr>
            </a:br>
            <a:endParaRPr lang="el-GR" b="1" dirty="0">
              <a:solidFill>
                <a:srgbClr val="004A82"/>
              </a:solidFill>
            </a:endParaRP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4365104"/>
            <a:ext cx="4800600"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099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Δείκτες</a:t>
            </a:r>
            <a:r>
              <a:rPr lang="en-US" dirty="0" smtClean="0"/>
              <a:t> </a:t>
            </a:r>
            <a:r>
              <a:rPr lang="el-GR" sz="3200" b="0" dirty="0" smtClean="0"/>
              <a:t>3</a:t>
            </a:r>
            <a:r>
              <a:rPr lang="en-US" sz="3200" b="0" dirty="0" smtClean="0"/>
              <a:t>/</a:t>
            </a:r>
            <a:r>
              <a:rPr lang="el-GR" sz="3200" b="0" dirty="0" smtClean="0"/>
              <a:t>4</a:t>
            </a:r>
            <a:endParaRPr lang="el-GR" dirty="0"/>
          </a:p>
        </p:txBody>
      </p:sp>
      <p:sp>
        <p:nvSpPr>
          <p:cNvPr id="3" name="Θέση περιεχομένου 2"/>
          <p:cNvSpPr>
            <a:spLocks noGrp="1"/>
          </p:cNvSpPr>
          <p:nvPr>
            <p:ph idx="1"/>
          </p:nvPr>
        </p:nvSpPr>
        <p:spPr/>
        <p:txBody>
          <a:bodyPr/>
          <a:lstStyle/>
          <a:p>
            <a:r>
              <a:rPr lang="el-GR" b="1" dirty="0"/>
              <a:t>Δήλωση δεικτών</a:t>
            </a:r>
          </a:p>
          <a:p>
            <a:pPr lvl="1"/>
            <a:r>
              <a:rPr lang="el-GR" dirty="0"/>
              <a:t>Είναι απαραίτητη η δήλωση του τύπου κάθε δείκτη</a:t>
            </a:r>
          </a:p>
          <a:p>
            <a:pPr lvl="2"/>
            <a:r>
              <a:rPr lang="el-GR" sz="2200" b="1" dirty="0" err="1">
                <a:solidFill>
                  <a:srgbClr val="820000"/>
                </a:solidFill>
              </a:rPr>
              <a:t>type</a:t>
            </a:r>
            <a:r>
              <a:rPr lang="el-GR" sz="2200" dirty="0"/>
              <a:t> </a:t>
            </a:r>
            <a:r>
              <a:rPr lang="el-GR" sz="2200" b="1" dirty="0">
                <a:solidFill>
                  <a:srgbClr val="004A82"/>
                </a:solidFill>
              </a:rPr>
              <a:t>*</a:t>
            </a:r>
            <a:r>
              <a:rPr lang="el-GR" sz="2200" dirty="0"/>
              <a:t> </a:t>
            </a:r>
            <a:r>
              <a:rPr lang="el-GR" sz="2200" b="1" dirty="0" err="1">
                <a:solidFill>
                  <a:srgbClr val="820000"/>
                </a:solidFill>
              </a:rPr>
              <a:t>pointer_name</a:t>
            </a:r>
            <a:r>
              <a:rPr lang="el-GR" sz="2200" dirty="0"/>
              <a:t>; </a:t>
            </a:r>
          </a:p>
          <a:p>
            <a:pPr lvl="2"/>
            <a:r>
              <a:rPr lang="el-GR" sz="2200" b="1" dirty="0" err="1">
                <a:solidFill>
                  <a:srgbClr val="004A82"/>
                </a:solidFill>
              </a:rPr>
              <a:t>int</a:t>
            </a:r>
            <a:r>
              <a:rPr lang="el-GR" sz="2200" b="1" dirty="0">
                <a:solidFill>
                  <a:srgbClr val="004A82"/>
                </a:solidFill>
              </a:rPr>
              <a:t> * </a:t>
            </a:r>
            <a:r>
              <a:rPr lang="el-GR" sz="2200" b="1" dirty="0" err="1">
                <a:solidFill>
                  <a:srgbClr val="004A82"/>
                </a:solidFill>
              </a:rPr>
              <a:t>number</a:t>
            </a:r>
            <a:r>
              <a:rPr lang="el-GR" sz="2200" b="1" dirty="0">
                <a:solidFill>
                  <a:srgbClr val="004A82"/>
                </a:solidFill>
              </a:rPr>
              <a:t>;</a:t>
            </a:r>
            <a:br>
              <a:rPr lang="el-GR" sz="2200" b="1" dirty="0">
                <a:solidFill>
                  <a:srgbClr val="004A82"/>
                </a:solidFill>
              </a:rPr>
            </a:br>
            <a:r>
              <a:rPr lang="el-GR" sz="2200" b="1" dirty="0" err="1">
                <a:solidFill>
                  <a:srgbClr val="004A82"/>
                </a:solidFill>
              </a:rPr>
              <a:t>char</a:t>
            </a:r>
            <a:r>
              <a:rPr lang="el-GR" sz="2200" b="1" dirty="0">
                <a:solidFill>
                  <a:srgbClr val="004A82"/>
                </a:solidFill>
              </a:rPr>
              <a:t> * </a:t>
            </a:r>
            <a:r>
              <a:rPr lang="el-GR" sz="2200" b="1" dirty="0" err="1">
                <a:solidFill>
                  <a:srgbClr val="004A82"/>
                </a:solidFill>
              </a:rPr>
              <a:t>character</a:t>
            </a:r>
            <a:r>
              <a:rPr lang="el-GR" sz="2200" b="1" dirty="0">
                <a:solidFill>
                  <a:srgbClr val="004A82"/>
                </a:solidFill>
              </a:rPr>
              <a:t/>
            </a:r>
            <a:br>
              <a:rPr lang="el-GR" sz="2200" b="1" dirty="0">
                <a:solidFill>
                  <a:srgbClr val="004A82"/>
                </a:solidFill>
              </a:rPr>
            </a:br>
            <a:r>
              <a:rPr lang="el-GR" sz="2200" b="1" dirty="0" err="1">
                <a:solidFill>
                  <a:srgbClr val="004A82"/>
                </a:solidFill>
              </a:rPr>
              <a:t>float</a:t>
            </a:r>
            <a:r>
              <a:rPr lang="el-GR" sz="2200" b="1" dirty="0">
                <a:solidFill>
                  <a:srgbClr val="004A82"/>
                </a:solidFill>
              </a:rPr>
              <a:t> * </a:t>
            </a:r>
            <a:r>
              <a:rPr lang="el-GR" sz="2200" b="1" dirty="0" err="1">
                <a:solidFill>
                  <a:srgbClr val="004A82"/>
                </a:solidFill>
              </a:rPr>
              <a:t>greatnumber</a:t>
            </a:r>
            <a:r>
              <a:rPr lang="el-GR" sz="2200" b="1" dirty="0">
                <a:solidFill>
                  <a:srgbClr val="004A82"/>
                </a:solidFill>
              </a:rPr>
              <a:t>;</a:t>
            </a:r>
          </a:p>
          <a:p>
            <a:r>
              <a:rPr lang="el-GR" b="1" dirty="0">
                <a:solidFill>
                  <a:srgbClr val="820000"/>
                </a:solidFill>
              </a:rPr>
              <a:t>Προσοχή</a:t>
            </a:r>
            <a:r>
              <a:rPr lang="el-GR" dirty="0"/>
              <a:t>! Ο τελεστής </a:t>
            </a:r>
            <a:r>
              <a:rPr lang="el-GR" b="1" dirty="0">
                <a:solidFill>
                  <a:srgbClr val="820000"/>
                </a:solidFill>
              </a:rPr>
              <a:t>*</a:t>
            </a:r>
            <a:r>
              <a:rPr lang="el-GR" dirty="0"/>
              <a:t> στις παραπάνω δηλώσεις σημαίνει ότι οι εν λόγω μεταβλητές είναι δείκτες των αντίστοιχων τύπων, ενώ στην εντολή </a:t>
            </a:r>
            <a:r>
              <a:rPr lang="el-GR" b="1" dirty="0" err="1">
                <a:solidFill>
                  <a:srgbClr val="004A82"/>
                </a:solidFill>
              </a:rPr>
              <a:t>beth</a:t>
            </a:r>
            <a:r>
              <a:rPr lang="el-GR" b="1" dirty="0">
                <a:solidFill>
                  <a:srgbClr val="004A82"/>
                </a:solidFill>
              </a:rPr>
              <a:t> = *</a:t>
            </a:r>
            <a:r>
              <a:rPr lang="el-GR" b="1" dirty="0" err="1">
                <a:solidFill>
                  <a:srgbClr val="004A82"/>
                </a:solidFill>
              </a:rPr>
              <a:t>ted</a:t>
            </a:r>
            <a:r>
              <a:rPr lang="el-GR" b="1" dirty="0">
                <a:solidFill>
                  <a:srgbClr val="004A82"/>
                </a:solidFill>
              </a:rPr>
              <a:t> </a:t>
            </a:r>
            <a:r>
              <a:rPr lang="el-GR" dirty="0"/>
              <a:t>έχει διαφορετική σημασία.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681807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title"/>
          </p:nvPr>
        </p:nvSpPr>
        <p:spPr/>
        <p:txBody>
          <a:bodyPr/>
          <a:lstStyle/>
          <a:p>
            <a:r>
              <a:rPr lang="el-GR" altLang="el-GR" dirty="0" smtClean="0"/>
              <a:t>Δείκτες</a:t>
            </a:r>
            <a:r>
              <a:rPr lang="en-US" altLang="el-GR" dirty="0"/>
              <a:t> </a:t>
            </a:r>
            <a:r>
              <a:rPr lang="en-US" altLang="el-GR" b="0" dirty="0" smtClean="0"/>
              <a:t>4/4</a:t>
            </a:r>
            <a:endParaRPr lang="el-GR" altLang="el-GR" b="0" dirty="0"/>
          </a:p>
        </p:txBody>
      </p:sp>
      <p:sp>
        <p:nvSpPr>
          <p:cNvPr id="118791" name="Text Box 7"/>
          <p:cNvSpPr txBox="1">
            <a:spLocks noChangeArrowheads="1"/>
          </p:cNvSpPr>
          <p:nvPr/>
        </p:nvSpPr>
        <p:spPr bwMode="auto">
          <a:xfrm>
            <a:off x="827088" y="1700213"/>
            <a:ext cx="7848600" cy="4248150"/>
          </a:xfrm>
          <a:prstGeom prst="rect">
            <a:avLst/>
          </a:prstGeom>
          <a:solidFill>
            <a:srgbClr val="D4FC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600" b="1">
                <a:effectLst/>
                <a:latin typeface="Courier" pitchFamily="49" charset="0"/>
              </a:rPr>
              <a:t>#include &lt;iostream.h&gt;</a:t>
            </a:r>
          </a:p>
          <a:p>
            <a:endParaRPr lang="en-US" altLang="el-GR" sz="1600" b="1">
              <a:effectLst/>
              <a:latin typeface="Courier" pitchFamily="49" charset="0"/>
            </a:endParaRPr>
          </a:p>
          <a:p>
            <a:r>
              <a:rPr lang="en-US" altLang="el-GR" sz="1600" b="1">
                <a:effectLst/>
                <a:latin typeface="Courier" pitchFamily="49" charset="0"/>
              </a:rPr>
              <a:t>int main ()</a:t>
            </a:r>
          </a:p>
          <a:p>
            <a:r>
              <a:rPr lang="en-US" altLang="el-GR" sz="1600" b="1">
                <a:effectLst/>
                <a:latin typeface="Courier" pitchFamily="49" charset="0"/>
              </a:rPr>
              <a:t>{</a:t>
            </a:r>
          </a:p>
          <a:p>
            <a:r>
              <a:rPr lang="en-US" altLang="el-GR" sz="1600" b="1">
                <a:effectLst/>
                <a:latin typeface="Courier" pitchFamily="49" charset="0"/>
              </a:rPr>
              <a:t>  int value1 = 5, value2 = 15;</a:t>
            </a:r>
          </a:p>
          <a:p>
            <a:r>
              <a:rPr lang="en-US" altLang="el-GR" sz="1600" b="1">
                <a:effectLst/>
                <a:latin typeface="Courier" pitchFamily="49" charset="0"/>
              </a:rPr>
              <a:t>  int *p1, *p2;</a:t>
            </a:r>
          </a:p>
          <a:p>
            <a:endParaRPr lang="en-US" altLang="el-GR" sz="1600" b="1">
              <a:effectLst/>
              <a:latin typeface="Courier" pitchFamily="49" charset="0"/>
            </a:endParaRPr>
          </a:p>
          <a:p>
            <a:r>
              <a:rPr lang="en-US" altLang="el-GR" sz="1600" b="1">
                <a:effectLst/>
                <a:latin typeface="Courier" pitchFamily="49" charset="0"/>
              </a:rPr>
              <a:t>  p1 = &amp;value1; </a:t>
            </a:r>
            <a:endParaRPr lang="el-GR" altLang="el-GR" sz="1600" b="1">
              <a:effectLst/>
              <a:latin typeface="Courier" pitchFamily="49" charset="0"/>
            </a:endParaRPr>
          </a:p>
          <a:p>
            <a:r>
              <a:rPr lang="el-GR" altLang="el-GR" sz="1600" b="1">
                <a:effectLst/>
                <a:latin typeface="Courier" pitchFamily="49" charset="0"/>
              </a:rPr>
              <a:t>  </a:t>
            </a:r>
            <a:r>
              <a:rPr lang="en-US" altLang="el-GR" sz="1600" b="1">
                <a:effectLst/>
                <a:latin typeface="Courier" pitchFamily="49" charset="0"/>
              </a:rPr>
              <a:t>p2 = &amp;value2;     </a:t>
            </a:r>
          </a:p>
          <a:p>
            <a:r>
              <a:rPr lang="en-US" altLang="el-GR" sz="1600" b="1">
                <a:effectLst/>
                <a:latin typeface="Courier" pitchFamily="49" charset="0"/>
              </a:rPr>
              <a:t>  *p1 = 10;         </a:t>
            </a:r>
          </a:p>
          <a:p>
            <a:r>
              <a:rPr lang="en-US" altLang="el-GR" sz="1600" b="1">
                <a:effectLst/>
                <a:latin typeface="Courier" pitchFamily="49" charset="0"/>
              </a:rPr>
              <a:t>  *p2 = *p1; </a:t>
            </a:r>
            <a:endParaRPr lang="el-GR" altLang="el-GR" sz="1600" b="1">
              <a:effectLst/>
              <a:latin typeface="Courier" pitchFamily="49" charset="0"/>
            </a:endParaRPr>
          </a:p>
          <a:p>
            <a:r>
              <a:rPr lang="el-GR" altLang="el-GR" sz="1600" b="1">
                <a:effectLst/>
                <a:latin typeface="Courier" pitchFamily="49" charset="0"/>
              </a:rPr>
              <a:t>  </a:t>
            </a:r>
            <a:r>
              <a:rPr lang="en-US" altLang="el-GR" sz="1600" b="1">
                <a:effectLst/>
                <a:latin typeface="Courier" pitchFamily="49" charset="0"/>
              </a:rPr>
              <a:t>p1 = p2;</a:t>
            </a:r>
          </a:p>
          <a:p>
            <a:r>
              <a:rPr lang="en-US" altLang="el-GR" sz="1600" b="1">
                <a:effectLst/>
                <a:latin typeface="Courier" pitchFamily="49" charset="0"/>
              </a:rPr>
              <a:t>  *p1 = 20;         </a:t>
            </a:r>
          </a:p>
          <a:p>
            <a:r>
              <a:rPr lang="en-US" altLang="el-GR" sz="1600" b="1">
                <a:effectLst/>
                <a:latin typeface="Courier" pitchFamily="49" charset="0"/>
              </a:rPr>
              <a:t>  </a:t>
            </a:r>
          </a:p>
          <a:p>
            <a:r>
              <a:rPr lang="en-US" altLang="el-GR" sz="1600" b="1">
                <a:effectLst/>
                <a:latin typeface="Courier" pitchFamily="49" charset="0"/>
              </a:rPr>
              <a:t>  cout &lt;&lt; "value1==" &lt;&lt; value1 &lt;&lt; "/ value2==" &lt;&lt; value2;</a:t>
            </a:r>
          </a:p>
          <a:p>
            <a:r>
              <a:rPr lang="en-US" altLang="el-GR" sz="1600" b="1">
                <a:effectLst/>
                <a:latin typeface="Courier" pitchFamily="49" charset="0"/>
              </a:rPr>
              <a:t>  return 0;</a:t>
            </a:r>
          </a:p>
          <a:p>
            <a:r>
              <a:rPr lang="en-US" altLang="el-GR" sz="1600" b="1">
                <a:effectLst/>
                <a:latin typeface="Courier" pitchFamily="49" charset="0"/>
              </a:rPr>
              <a:t>}</a:t>
            </a:r>
            <a:endParaRPr lang="el-GR" altLang="el-GR" sz="1600" b="1">
              <a:effectLst/>
              <a:latin typeface="Courier" pitchFamily="49" charset="0"/>
            </a:endParaRPr>
          </a:p>
        </p:txBody>
      </p:sp>
      <p:sp>
        <p:nvSpPr>
          <p:cNvPr id="118792" name="Text Box 8"/>
          <p:cNvSpPr txBox="1">
            <a:spLocks noChangeArrowheads="1"/>
          </p:cNvSpPr>
          <p:nvPr/>
        </p:nvSpPr>
        <p:spPr bwMode="auto">
          <a:xfrm>
            <a:off x="5435600" y="1773238"/>
            <a:ext cx="3095625" cy="3365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600" b="1">
                <a:solidFill>
                  <a:srgbClr val="FFFFFF"/>
                </a:solidFill>
                <a:effectLst/>
                <a:latin typeface="Courier" pitchFamily="49" charset="0"/>
              </a:rPr>
              <a:t>value1==10 / value2==20</a:t>
            </a:r>
            <a:endParaRPr lang="el-GR" altLang="el-GR" sz="1600" b="1">
              <a:solidFill>
                <a:srgbClr val="FFFFFF"/>
              </a:solidFill>
              <a:effectLst/>
              <a:latin typeface="Courier" pitchFamily="49" charset="0"/>
            </a:endParaRPr>
          </a:p>
        </p:txBody>
      </p:sp>
    </p:spTree>
    <p:extLst>
      <p:ext uri="{BB962C8B-B14F-4D97-AF65-F5344CB8AC3E}">
        <p14:creationId xmlns:p14="http://schemas.microsoft.com/office/powerpoint/2010/main" val="1983284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7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Δείκτες και </a:t>
            </a:r>
            <a:r>
              <a:rPr lang="el-GR" dirty="0" smtClean="0"/>
              <a:t>πίνακες </a:t>
            </a:r>
            <a:r>
              <a:rPr lang="el-GR" sz="3200" b="0" dirty="0" smtClean="0"/>
              <a:t>1</a:t>
            </a:r>
            <a:r>
              <a:rPr lang="en-US" sz="3200" b="0" dirty="0" smtClean="0"/>
              <a:t>/</a:t>
            </a:r>
            <a:r>
              <a:rPr lang="el-GR" sz="3200" b="0" dirty="0" smtClean="0"/>
              <a:t>2</a:t>
            </a:r>
            <a:endParaRPr lang="el-GR" sz="3200" b="0" dirty="0"/>
          </a:p>
        </p:txBody>
      </p:sp>
      <p:sp>
        <p:nvSpPr>
          <p:cNvPr id="3" name="Θέση περιεχομένου 2"/>
          <p:cNvSpPr>
            <a:spLocks noGrp="1"/>
          </p:cNvSpPr>
          <p:nvPr>
            <p:ph idx="1"/>
          </p:nvPr>
        </p:nvSpPr>
        <p:spPr/>
        <p:txBody>
          <a:bodyPr>
            <a:normAutofit lnSpcReduction="10000"/>
          </a:bodyPr>
          <a:lstStyle/>
          <a:p>
            <a:r>
              <a:rPr lang="el-GR" dirty="0"/>
              <a:t>Η έννοια του πίνακα είναι άμεσα συνδεδεμένη με αυτή των δεικτών. Το όνομα ενός πίνακα </a:t>
            </a:r>
            <a:r>
              <a:rPr lang="el-GR" dirty="0" err="1"/>
              <a:t>ισοδυμανεί</a:t>
            </a:r>
            <a:r>
              <a:rPr lang="el-GR" dirty="0"/>
              <a:t> με τη διεύθυνση του πρώτου του στοιχείου</a:t>
            </a:r>
          </a:p>
          <a:p>
            <a:pPr lvl="1"/>
            <a:r>
              <a:rPr lang="el-GR" b="1" dirty="0">
                <a:solidFill>
                  <a:srgbClr val="004A82"/>
                </a:solidFill>
              </a:rPr>
              <a:t> </a:t>
            </a:r>
            <a:r>
              <a:rPr lang="el-GR" b="1" dirty="0" err="1">
                <a:solidFill>
                  <a:srgbClr val="004A82"/>
                </a:solidFill>
              </a:rPr>
              <a:t>int</a:t>
            </a:r>
            <a:r>
              <a:rPr lang="el-GR" b="1" dirty="0">
                <a:solidFill>
                  <a:srgbClr val="004A82"/>
                </a:solidFill>
              </a:rPr>
              <a:t> </a:t>
            </a:r>
            <a:r>
              <a:rPr lang="el-GR" b="1" dirty="0" err="1">
                <a:solidFill>
                  <a:srgbClr val="004A82"/>
                </a:solidFill>
              </a:rPr>
              <a:t>numbers</a:t>
            </a:r>
            <a:r>
              <a:rPr lang="el-GR" b="1" dirty="0">
                <a:solidFill>
                  <a:srgbClr val="004A82"/>
                </a:solidFill>
              </a:rPr>
              <a:t> [20];</a:t>
            </a:r>
          </a:p>
          <a:p>
            <a:pPr lvl="1"/>
            <a:r>
              <a:rPr lang="el-GR" b="1" dirty="0">
                <a:solidFill>
                  <a:srgbClr val="004A82"/>
                </a:solidFill>
              </a:rPr>
              <a:t> </a:t>
            </a:r>
            <a:r>
              <a:rPr lang="el-GR" b="1" dirty="0" err="1">
                <a:solidFill>
                  <a:srgbClr val="004A82"/>
                </a:solidFill>
              </a:rPr>
              <a:t>int</a:t>
            </a:r>
            <a:r>
              <a:rPr lang="el-GR" b="1" dirty="0">
                <a:solidFill>
                  <a:srgbClr val="004A82"/>
                </a:solidFill>
              </a:rPr>
              <a:t> * p;</a:t>
            </a:r>
          </a:p>
          <a:p>
            <a:pPr lvl="1"/>
            <a:r>
              <a:rPr lang="el-GR" b="1" dirty="0">
                <a:solidFill>
                  <a:srgbClr val="004A82"/>
                </a:solidFill>
              </a:rPr>
              <a:t> p = </a:t>
            </a:r>
            <a:r>
              <a:rPr lang="el-GR" b="1" dirty="0" err="1">
                <a:solidFill>
                  <a:srgbClr val="004A82"/>
                </a:solidFill>
              </a:rPr>
              <a:t>numbers</a:t>
            </a:r>
            <a:r>
              <a:rPr lang="el-GR" b="1" dirty="0">
                <a:solidFill>
                  <a:srgbClr val="004A82"/>
                </a:solidFill>
              </a:rPr>
              <a:t>;</a:t>
            </a:r>
          </a:p>
          <a:p>
            <a:r>
              <a:rPr lang="el-GR" dirty="0"/>
              <a:t>Διαφορά του </a:t>
            </a:r>
            <a:r>
              <a:rPr lang="el-GR" b="1" dirty="0">
                <a:solidFill>
                  <a:srgbClr val="004A82"/>
                </a:solidFill>
              </a:rPr>
              <a:t>p</a:t>
            </a:r>
            <a:r>
              <a:rPr lang="el-GR" dirty="0"/>
              <a:t> και του </a:t>
            </a:r>
            <a:r>
              <a:rPr lang="el-GR" b="1" dirty="0" err="1">
                <a:solidFill>
                  <a:srgbClr val="004A82"/>
                </a:solidFill>
              </a:rPr>
              <a:t>numbers</a:t>
            </a:r>
            <a:r>
              <a:rPr lang="el-GR" b="1" dirty="0">
                <a:solidFill>
                  <a:srgbClr val="004A82"/>
                </a:solidFill>
              </a:rPr>
              <a:t>;</a:t>
            </a:r>
          </a:p>
          <a:p>
            <a:pPr lvl="1"/>
            <a:r>
              <a:rPr lang="el-GR" dirty="0"/>
              <a:t>Η </a:t>
            </a:r>
            <a:r>
              <a:rPr lang="el-GR" b="1" dirty="0">
                <a:solidFill>
                  <a:srgbClr val="004A82"/>
                </a:solidFill>
              </a:rPr>
              <a:t>p</a:t>
            </a:r>
            <a:r>
              <a:rPr lang="el-GR" dirty="0"/>
              <a:t> </a:t>
            </a:r>
            <a:r>
              <a:rPr lang="el-GR" dirty="0" smtClean="0"/>
              <a:t>είναι </a:t>
            </a:r>
            <a:r>
              <a:rPr lang="el-GR" dirty="0"/>
              <a:t>μια μεταβλητή δείκτη, ενώ η </a:t>
            </a:r>
            <a:r>
              <a:rPr lang="el-GR" b="1" dirty="0" err="1">
                <a:solidFill>
                  <a:srgbClr val="004A82"/>
                </a:solidFill>
              </a:rPr>
              <a:t>numbers</a:t>
            </a:r>
            <a:r>
              <a:rPr lang="el-GR" dirty="0"/>
              <a:t> είναι σταθερά δείκτη. Αυτό σημαίνει ότι δεν είναι νόμιμη η ανάθεση:</a:t>
            </a:r>
          </a:p>
          <a:p>
            <a:pPr marL="0" indent="0" algn="ctr">
              <a:buNone/>
            </a:pPr>
            <a:r>
              <a:rPr lang="el-GR" b="1" dirty="0" err="1" smtClean="0">
                <a:solidFill>
                  <a:srgbClr val="820000"/>
                </a:solidFill>
              </a:rPr>
              <a:t>numbers</a:t>
            </a:r>
            <a:r>
              <a:rPr lang="el-GR" b="1" dirty="0" smtClean="0">
                <a:solidFill>
                  <a:srgbClr val="820000"/>
                </a:solidFill>
              </a:rPr>
              <a:t> </a:t>
            </a:r>
            <a:r>
              <a:rPr lang="el-GR" b="1" dirty="0">
                <a:solidFill>
                  <a:srgbClr val="820000"/>
                </a:solidFill>
              </a:rPr>
              <a:t>= p;</a:t>
            </a:r>
          </a:p>
          <a:p>
            <a:r>
              <a:rPr lang="el-GR" b="1" dirty="0">
                <a:solidFill>
                  <a:srgbClr val="004A82"/>
                </a:solidFill>
              </a:rPr>
              <a:t>a[5] = 0; </a:t>
            </a:r>
            <a:br>
              <a:rPr lang="el-GR" b="1" dirty="0">
                <a:solidFill>
                  <a:srgbClr val="004A82"/>
                </a:solidFill>
              </a:rPr>
            </a:br>
            <a:r>
              <a:rPr lang="el-GR" b="1" dirty="0">
                <a:solidFill>
                  <a:srgbClr val="004A82"/>
                </a:solidFill>
              </a:rPr>
              <a:t>*(</a:t>
            </a:r>
            <a:r>
              <a:rPr lang="el-GR" b="1" dirty="0" err="1">
                <a:solidFill>
                  <a:srgbClr val="004A82"/>
                </a:solidFill>
              </a:rPr>
              <a:t>a+5</a:t>
            </a:r>
            <a:r>
              <a:rPr lang="el-GR" b="1" dirty="0">
                <a:solidFill>
                  <a:srgbClr val="004A82"/>
                </a:solidFill>
              </a:rPr>
              <a:t>) = 0;</a:t>
            </a:r>
            <a:r>
              <a:rPr lang="el-GR" dirty="0"/>
              <a:t>	Ισοδύναμες εκφράσεις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131704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l-GR" altLang="el-GR" dirty="0"/>
              <a:t>Δείκτες και </a:t>
            </a:r>
            <a:r>
              <a:rPr lang="el-GR" altLang="el-GR" dirty="0" smtClean="0"/>
              <a:t>πίνακες</a:t>
            </a:r>
            <a:r>
              <a:rPr lang="en-US" altLang="el-GR" dirty="0" smtClean="0"/>
              <a:t> </a:t>
            </a:r>
            <a:r>
              <a:rPr lang="en-US" altLang="el-GR" b="0" dirty="0" smtClean="0"/>
              <a:t>2/2</a:t>
            </a:r>
            <a:endParaRPr lang="el-GR" altLang="el-GR" b="0" dirty="0"/>
          </a:p>
        </p:txBody>
      </p:sp>
      <p:sp>
        <p:nvSpPr>
          <p:cNvPr id="137221" name="Text Box 5"/>
          <p:cNvSpPr txBox="1">
            <a:spLocks noChangeArrowheads="1"/>
          </p:cNvSpPr>
          <p:nvPr/>
        </p:nvSpPr>
        <p:spPr bwMode="auto">
          <a:xfrm>
            <a:off x="827088" y="1700213"/>
            <a:ext cx="7848600" cy="4737100"/>
          </a:xfrm>
          <a:prstGeom prst="rect">
            <a:avLst/>
          </a:prstGeom>
          <a:solidFill>
            <a:srgbClr val="D4FC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600" b="1">
                <a:effectLst/>
                <a:latin typeface="Courier" pitchFamily="49" charset="0"/>
              </a:rPr>
              <a:t>#include &lt;iostream.h&gt;</a:t>
            </a:r>
          </a:p>
          <a:p>
            <a:r>
              <a:rPr lang="en-US" altLang="el-GR" sz="1600" b="1">
                <a:effectLst/>
                <a:latin typeface="Courier" pitchFamily="49" charset="0"/>
              </a:rPr>
              <a:t>int main ()</a:t>
            </a:r>
          </a:p>
          <a:p>
            <a:r>
              <a:rPr lang="en-US" altLang="el-GR" sz="1600" b="1">
                <a:effectLst/>
                <a:latin typeface="Courier" pitchFamily="49" charset="0"/>
              </a:rPr>
              <a:t>{</a:t>
            </a:r>
          </a:p>
          <a:p>
            <a:r>
              <a:rPr lang="en-US" altLang="el-GR" sz="1600" b="1">
                <a:effectLst/>
                <a:latin typeface="Courier" pitchFamily="49" charset="0"/>
              </a:rPr>
              <a:t>  int numbers[5];</a:t>
            </a:r>
          </a:p>
          <a:p>
            <a:r>
              <a:rPr lang="en-US" altLang="el-GR" sz="1600" b="1">
                <a:effectLst/>
                <a:latin typeface="Courier" pitchFamily="49" charset="0"/>
              </a:rPr>
              <a:t>  int * p;</a:t>
            </a:r>
          </a:p>
          <a:p>
            <a:r>
              <a:rPr lang="en-US" altLang="el-GR" sz="1600" b="1">
                <a:effectLst/>
                <a:latin typeface="Courier" pitchFamily="49" charset="0"/>
              </a:rPr>
              <a:t>  p = numbers;  </a:t>
            </a:r>
            <a:r>
              <a:rPr lang="el-GR" altLang="el-GR" sz="1600" b="1">
                <a:effectLst/>
                <a:latin typeface="Courier" pitchFamily="49" charset="0"/>
              </a:rPr>
              <a:t/>
            </a:r>
            <a:br>
              <a:rPr lang="el-GR" altLang="el-GR" sz="1600" b="1">
                <a:effectLst/>
                <a:latin typeface="Courier" pitchFamily="49" charset="0"/>
              </a:rPr>
            </a:br>
            <a:r>
              <a:rPr lang="el-GR" altLang="el-GR" sz="1600" b="1">
                <a:effectLst/>
                <a:latin typeface="Courier" pitchFamily="49" charset="0"/>
              </a:rPr>
              <a:t>  </a:t>
            </a:r>
            <a:r>
              <a:rPr lang="en-US" altLang="el-GR" sz="1600" b="1">
                <a:effectLst/>
                <a:latin typeface="Courier" pitchFamily="49" charset="0"/>
              </a:rPr>
              <a:t>*p = 10;</a:t>
            </a:r>
          </a:p>
          <a:p>
            <a:r>
              <a:rPr lang="en-US" altLang="el-GR" sz="1600" b="1">
                <a:effectLst/>
                <a:latin typeface="Courier" pitchFamily="49" charset="0"/>
              </a:rPr>
              <a:t>  p++;  </a:t>
            </a:r>
            <a:endParaRPr lang="el-GR" altLang="el-GR" sz="1600" b="1">
              <a:effectLst/>
              <a:latin typeface="Courier" pitchFamily="49" charset="0"/>
            </a:endParaRPr>
          </a:p>
          <a:p>
            <a:r>
              <a:rPr lang="el-GR" altLang="el-GR" sz="1600" b="1">
                <a:effectLst/>
                <a:latin typeface="Courier" pitchFamily="49" charset="0"/>
              </a:rPr>
              <a:t>  </a:t>
            </a:r>
            <a:r>
              <a:rPr lang="en-US" altLang="el-GR" sz="1600" b="1">
                <a:effectLst/>
                <a:latin typeface="Courier" pitchFamily="49" charset="0"/>
              </a:rPr>
              <a:t>*p = 20;</a:t>
            </a:r>
          </a:p>
          <a:p>
            <a:r>
              <a:rPr lang="en-US" altLang="el-GR" sz="1600" b="1">
                <a:effectLst/>
                <a:latin typeface="Courier" pitchFamily="49" charset="0"/>
              </a:rPr>
              <a:t>  p = &amp;numbers[2];  </a:t>
            </a:r>
            <a:endParaRPr lang="el-GR" altLang="el-GR" sz="1600" b="1">
              <a:effectLst/>
              <a:latin typeface="Courier" pitchFamily="49" charset="0"/>
            </a:endParaRPr>
          </a:p>
          <a:p>
            <a:r>
              <a:rPr lang="el-GR" altLang="el-GR" sz="1600" b="1">
                <a:effectLst/>
                <a:latin typeface="Courier" pitchFamily="49" charset="0"/>
              </a:rPr>
              <a:t>  </a:t>
            </a:r>
            <a:r>
              <a:rPr lang="en-US" altLang="el-GR" sz="1600" b="1">
                <a:effectLst/>
                <a:latin typeface="Courier" pitchFamily="49" charset="0"/>
              </a:rPr>
              <a:t>*p = 30;</a:t>
            </a:r>
          </a:p>
          <a:p>
            <a:r>
              <a:rPr lang="en-US" altLang="el-GR" sz="1600" b="1">
                <a:effectLst/>
                <a:latin typeface="Courier" pitchFamily="49" charset="0"/>
              </a:rPr>
              <a:t>  p = numbers + 3;  </a:t>
            </a:r>
            <a:endParaRPr lang="el-GR" altLang="el-GR" sz="1600" b="1">
              <a:effectLst/>
              <a:latin typeface="Courier" pitchFamily="49" charset="0"/>
            </a:endParaRPr>
          </a:p>
          <a:p>
            <a:r>
              <a:rPr lang="el-GR" altLang="el-GR" sz="1600" b="1">
                <a:effectLst/>
                <a:latin typeface="Courier" pitchFamily="49" charset="0"/>
              </a:rPr>
              <a:t>  </a:t>
            </a:r>
            <a:r>
              <a:rPr lang="en-US" altLang="el-GR" sz="1600" b="1">
                <a:effectLst/>
                <a:latin typeface="Courier" pitchFamily="49" charset="0"/>
              </a:rPr>
              <a:t>*p = 40;</a:t>
            </a:r>
          </a:p>
          <a:p>
            <a:r>
              <a:rPr lang="en-US" altLang="el-GR" sz="1600" b="1">
                <a:effectLst/>
                <a:latin typeface="Courier" pitchFamily="49" charset="0"/>
              </a:rPr>
              <a:t>  p = numbers;  </a:t>
            </a:r>
            <a:endParaRPr lang="el-GR" altLang="el-GR" sz="1600" b="1">
              <a:effectLst/>
              <a:latin typeface="Courier" pitchFamily="49" charset="0"/>
            </a:endParaRPr>
          </a:p>
          <a:p>
            <a:r>
              <a:rPr lang="el-GR" altLang="el-GR" sz="1600" b="1">
                <a:effectLst/>
                <a:latin typeface="Courier" pitchFamily="49" charset="0"/>
              </a:rPr>
              <a:t>  </a:t>
            </a:r>
            <a:r>
              <a:rPr lang="en-US" altLang="el-GR" sz="1600" b="1">
                <a:effectLst/>
                <a:latin typeface="Courier" pitchFamily="49" charset="0"/>
              </a:rPr>
              <a:t>*(p+4) = 50;</a:t>
            </a:r>
          </a:p>
          <a:p>
            <a:r>
              <a:rPr lang="en-US" altLang="el-GR" sz="1600" b="1">
                <a:effectLst/>
                <a:latin typeface="Courier" pitchFamily="49" charset="0"/>
              </a:rPr>
              <a:t>  for (int n=0; n&lt;5; n++)</a:t>
            </a:r>
          </a:p>
          <a:p>
            <a:r>
              <a:rPr lang="en-US" altLang="el-GR" sz="1600" b="1">
                <a:effectLst/>
                <a:latin typeface="Courier" pitchFamily="49" charset="0"/>
              </a:rPr>
              <a:t>    cout &lt;&lt; numbers[n] &lt;&lt; ", ";</a:t>
            </a:r>
          </a:p>
          <a:p>
            <a:r>
              <a:rPr lang="en-US" altLang="el-GR" sz="1600" b="1">
                <a:effectLst/>
                <a:latin typeface="Courier" pitchFamily="49" charset="0"/>
              </a:rPr>
              <a:t>  return 0;</a:t>
            </a:r>
          </a:p>
          <a:p>
            <a:r>
              <a:rPr lang="en-US" altLang="el-GR" sz="1600" b="1">
                <a:effectLst/>
                <a:latin typeface="Courier" pitchFamily="49" charset="0"/>
              </a:rPr>
              <a:t>}</a:t>
            </a:r>
            <a:endParaRPr lang="el-GR" altLang="el-GR" sz="1600" b="1">
              <a:effectLst/>
              <a:latin typeface="Courier" pitchFamily="49" charset="0"/>
            </a:endParaRPr>
          </a:p>
        </p:txBody>
      </p:sp>
      <p:sp>
        <p:nvSpPr>
          <p:cNvPr id="137222" name="Text Box 6"/>
          <p:cNvSpPr txBox="1">
            <a:spLocks noChangeArrowheads="1"/>
          </p:cNvSpPr>
          <p:nvPr/>
        </p:nvSpPr>
        <p:spPr bwMode="auto">
          <a:xfrm>
            <a:off x="5435600" y="1773238"/>
            <a:ext cx="3095625" cy="3365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600" b="1">
                <a:solidFill>
                  <a:srgbClr val="FFFFFF"/>
                </a:solidFill>
                <a:effectLst/>
                <a:latin typeface="Courier" pitchFamily="49" charset="0"/>
              </a:rPr>
              <a:t>10, 20, 30, 40, 50,</a:t>
            </a:r>
            <a:endParaRPr lang="el-GR" altLang="el-GR" sz="1600" b="1">
              <a:solidFill>
                <a:srgbClr val="FFFFFF"/>
              </a:solidFill>
              <a:effectLst/>
              <a:latin typeface="Courier" pitchFamily="49" charset="0"/>
            </a:endParaRPr>
          </a:p>
        </p:txBody>
      </p:sp>
    </p:spTree>
    <p:extLst>
      <p:ext uri="{BB962C8B-B14F-4D97-AF65-F5344CB8AC3E}">
        <p14:creationId xmlns:p14="http://schemas.microsoft.com/office/powerpoint/2010/main" val="73250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Δείκτες σε δείκτες</a:t>
            </a:r>
          </a:p>
        </p:txBody>
      </p:sp>
      <p:sp>
        <p:nvSpPr>
          <p:cNvPr id="3" name="Θέση περιεχομένου 2"/>
          <p:cNvSpPr>
            <a:spLocks noGrp="1"/>
          </p:cNvSpPr>
          <p:nvPr>
            <p:ph idx="1"/>
          </p:nvPr>
        </p:nvSpPr>
        <p:spPr/>
        <p:txBody>
          <a:bodyPr/>
          <a:lstStyle/>
          <a:p>
            <a:r>
              <a:rPr lang="el-GR" dirty="0"/>
              <a:t>Η C++ επιτρέπει τη χρήση δεικτών που δείχνουν σε δείκτες, οι οποίοι με τη σειρά τους δείχνουν σε δεδομένα. Αυτή η λειτουργία επιτυγχάνεται με τη χρήση ενός αστερίσκου για κάθε επίπεδο αναφοράς</a:t>
            </a:r>
          </a:p>
          <a:p>
            <a:pPr lvl="1"/>
            <a:r>
              <a:rPr lang="pt-BR" b="1" dirty="0">
                <a:solidFill>
                  <a:srgbClr val="004A82"/>
                </a:solidFill>
              </a:rPr>
              <a:t>char a;</a:t>
            </a:r>
            <a:br>
              <a:rPr lang="pt-BR" b="1" dirty="0">
                <a:solidFill>
                  <a:srgbClr val="004A82"/>
                </a:solidFill>
              </a:rPr>
            </a:br>
            <a:r>
              <a:rPr lang="pt-BR" b="1" dirty="0">
                <a:solidFill>
                  <a:srgbClr val="004A82"/>
                </a:solidFill>
              </a:rPr>
              <a:t>char * b; </a:t>
            </a:r>
            <a:br>
              <a:rPr lang="pt-BR" b="1" dirty="0">
                <a:solidFill>
                  <a:srgbClr val="004A82"/>
                </a:solidFill>
              </a:rPr>
            </a:br>
            <a:r>
              <a:rPr lang="pt-BR" b="1" dirty="0">
                <a:solidFill>
                  <a:srgbClr val="004A82"/>
                </a:solidFill>
              </a:rPr>
              <a:t>char ** c;</a:t>
            </a:r>
            <a:br>
              <a:rPr lang="pt-BR" b="1" dirty="0">
                <a:solidFill>
                  <a:srgbClr val="004A82"/>
                </a:solidFill>
              </a:rPr>
            </a:br>
            <a:r>
              <a:rPr lang="pt-BR" b="1" dirty="0">
                <a:solidFill>
                  <a:srgbClr val="004A82"/>
                </a:solidFill>
              </a:rPr>
              <a:t>a = 'z';</a:t>
            </a:r>
            <a:br>
              <a:rPr lang="pt-BR" b="1" dirty="0">
                <a:solidFill>
                  <a:srgbClr val="004A82"/>
                </a:solidFill>
              </a:rPr>
            </a:br>
            <a:r>
              <a:rPr lang="pt-BR" b="1" dirty="0">
                <a:solidFill>
                  <a:srgbClr val="004A82"/>
                </a:solidFill>
              </a:rPr>
              <a:t>b = &amp;a;</a:t>
            </a:r>
            <a:br>
              <a:rPr lang="pt-BR" b="1" dirty="0">
                <a:solidFill>
                  <a:srgbClr val="004A82"/>
                </a:solidFill>
              </a:rPr>
            </a:br>
            <a:r>
              <a:rPr lang="pt-BR" b="1" dirty="0">
                <a:solidFill>
                  <a:srgbClr val="004A82"/>
                </a:solidFill>
              </a:rPr>
              <a:t>c = &amp;b;</a:t>
            </a:r>
          </a:p>
          <a:p>
            <a:r>
              <a:rPr lang="el-GR" dirty="0"/>
              <a:t>Υποθέτουμε ότι η ανάθεση στη μνήμη είναι στις θέσεις </a:t>
            </a:r>
            <a:r>
              <a:rPr lang="el-GR" b="1" dirty="0">
                <a:solidFill>
                  <a:srgbClr val="004A82"/>
                </a:solidFill>
              </a:rPr>
              <a:t>7230, 8092 </a:t>
            </a:r>
            <a:r>
              <a:rPr lang="el-GR" dirty="0"/>
              <a:t>και</a:t>
            </a:r>
            <a:r>
              <a:rPr lang="el-GR" b="1" dirty="0">
                <a:solidFill>
                  <a:srgbClr val="004A82"/>
                </a:solidFill>
              </a:rPr>
              <a:t> 10502;</a:t>
            </a:r>
          </a:p>
          <a:p>
            <a:endParaRPr lang="el-GR" b="1" dirty="0">
              <a:solidFill>
                <a:srgbClr val="004A82"/>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5339933"/>
            <a:ext cx="3313113" cy="10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968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Δείκτες </a:t>
            </a:r>
            <a:r>
              <a:rPr lang="en-US" dirty="0" smtClean="0"/>
              <a:t>void</a:t>
            </a:r>
            <a:r>
              <a:rPr lang="el-GR" dirty="0" smtClean="0"/>
              <a:t> </a:t>
            </a:r>
            <a:r>
              <a:rPr lang="el-GR" sz="3200" b="0" dirty="0" smtClean="0"/>
              <a:t>1</a:t>
            </a:r>
            <a:r>
              <a:rPr lang="en-US" sz="3200" b="0" dirty="0" smtClean="0"/>
              <a:t>/</a:t>
            </a:r>
            <a:r>
              <a:rPr lang="en-US" sz="3200" b="0" dirty="0"/>
              <a:t>2</a:t>
            </a:r>
            <a:endParaRPr lang="el-GR" sz="3200" b="0" dirty="0"/>
          </a:p>
        </p:txBody>
      </p:sp>
      <p:sp>
        <p:nvSpPr>
          <p:cNvPr id="3" name="Θέση περιεχομένου 2"/>
          <p:cNvSpPr>
            <a:spLocks noGrp="1"/>
          </p:cNvSpPr>
          <p:nvPr>
            <p:ph idx="1"/>
          </p:nvPr>
        </p:nvSpPr>
        <p:spPr/>
        <p:txBody>
          <a:bodyPr/>
          <a:lstStyle/>
          <a:p>
            <a:r>
              <a:rPr lang="el-GR" dirty="0"/>
              <a:t>Οι δείκτες </a:t>
            </a:r>
            <a:r>
              <a:rPr lang="el-GR" b="1" dirty="0" err="1">
                <a:solidFill>
                  <a:srgbClr val="820000"/>
                </a:solidFill>
              </a:rPr>
              <a:t>void</a:t>
            </a:r>
            <a:r>
              <a:rPr lang="el-GR" dirty="0"/>
              <a:t> είναι ειδικού τύπου δείκτες που μπορεί να δείχνουν σε οποιοδήποτε τύπο δεδομένων, με μοναδικό περιορισμό ότι τα δεδομένα στα οποία δείχνουν δεν μπορούν να αναφερθούν άμεσα, εφόσον το μέγεθός τους είναι ακαθόριστο. </a:t>
            </a:r>
          </a:p>
          <a:p>
            <a:r>
              <a:rPr lang="el-GR" dirty="0"/>
              <a:t>Για το λόγο αυτό πρέπει να χρησιμοποιούμε μετατροπείς τύπου, ώστε ένας δείκτης </a:t>
            </a:r>
            <a:r>
              <a:rPr lang="el-GR" b="1" dirty="0" err="1">
                <a:solidFill>
                  <a:srgbClr val="820000"/>
                </a:solidFill>
              </a:rPr>
              <a:t>void</a:t>
            </a:r>
            <a:r>
              <a:rPr lang="el-GR" b="1" dirty="0">
                <a:solidFill>
                  <a:srgbClr val="820000"/>
                </a:solidFill>
              </a:rPr>
              <a:t> </a:t>
            </a:r>
            <a:r>
              <a:rPr lang="el-GR" dirty="0"/>
              <a:t> να μετατραπεί σε δείκτη συγκεκριμένου τύπου στον οποίο να μπορούμε να αναφερθούμε.</a:t>
            </a:r>
          </a:p>
          <a:p>
            <a:r>
              <a:rPr lang="el-GR" dirty="0"/>
              <a:t>Χρησιμότητα: πέρασμα γενικών παραμέτρων σε συναρτήσεις.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4362038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722</TotalTime>
  <Words>1747</Words>
  <Application>Microsoft Office PowerPoint</Application>
  <PresentationFormat>Προβολή στην οθόνη (4:3)</PresentationFormat>
  <Paragraphs>259</Paragraphs>
  <Slides>23</Slides>
  <Notes>7</Notes>
  <HiddenSlides>0</HiddenSlides>
  <MMClips>0</MMClips>
  <ScaleCrop>false</ScaleCrop>
  <HeadingPairs>
    <vt:vector size="4" baseType="variant">
      <vt:variant>
        <vt:lpstr>Θέμα</vt:lpstr>
      </vt:variant>
      <vt:variant>
        <vt:i4>3</vt:i4>
      </vt:variant>
      <vt:variant>
        <vt:lpstr>Τίτλοι διαφανειών</vt:lpstr>
      </vt:variant>
      <vt:variant>
        <vt:i4>23</vt:i4>
      </vt:variant>
    </vt:vector>
  </HeadingPairs>
  <TitlesOfParts>
    <vt:vector size="26" baseType="lpstr">
      <vt:lpstr>Προσαρμοσμένη σχεδίαση</vt:lpstr>
      <vt:lpstr>1_OC_template_updated</vt:lpstr>
      <vt:lpstr>OC_template_updated</vt:lpstr>
      <vt:lpstr>Αντικειμενοστρεφής Προγραμματισμός (Θ)</vt:lpstr>
      <vt:lpstr>Δείκτες 1/4</vt:lpstr>
      <vt:lpstr>Δείκτες 2/4</vt:lpstr>
      <vt:lpstr>Δείκτες 3/4</vt:lpstr>
      <vt:lpstr>Δείκτες 4/4</vt:lpstr>
      <vt:lpstr>Δείκτες και πίνακες 1/2</vt:lpstr>
      <vt:lpstr>Δείκτες και πίνακες 2/2</vt:lpstr>
      <vt:lpstr>Δείκτες σε δείκτες</vt:lpstr>
      <vt:lpstr>Δείκτες void 1/2</vt:lpstr>
      <vt:lpstr>Δείκτες void 2/2</vt:lpstr>
      <vt:lpstr>Δείκτες σε συναρτήσεις  1/2</vt:lpstr>
      <vt:lpstr>Δείκτες σε συναρτήσεις 2/2</vt:lpstr>
      <vt:lpstr>Δυναμική μνήμη 1/3</vt:lpstr>
      <vt:lpstr>Δυναμική μνήμη 2/3</vt:lpstr>
      <vt:lpstr>Δυναμική μνήμη 3/3</vt:lpstr>
      <vt:lpstr>int main(int argc, char **argv)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53</cp:revision>
  <dcterms:created xsi:type="dcterms:W3CDTF">2014-05-20T07:14:25Z</dcterms:created>
  <dcterms:modified xsi:type="dcterms:W3CDTF">2015-05-06T08:02:51Z</dcterms:modified>
</cp:coreProperties>
</file>