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8" r:id="rId3"/>
    <p:sldMasterId id="2147483719" r:id="rId4"/>
  </p:sldMasterIdLst>
  <p:notesMasterIdLst>
    <p:notesMasterId r:id="rId71"/>
  </p:notesMasterIdLst>
  <p:handoutMasterIdLst>
    <p:handoutMasterId r:id="rId72"/>
  </p:handoutMasterIdLst>
  <p:sldIdLst>
    <p:sldId id="327" r:id="rId5"/>
    <p:sldId id="269" r:id="rId6"/>
    <p:sldId id="270" r:id="rId7"/>
    <p:sldId id="271" r:id="rId8"/>
    <p:sldId id="272" r:id="rId9"/>
    <p:sldId id="273" r:id="rId10"/>
    <p:sldId id="274" r:id="rId11"/>
    <p:sldId id="276" r:id="rId12"/>
    <p:sldId id="275" r:id="rId13"/>
    <p:sldId id="277" r:id="rId14"/>
    <p:sldId id="278" r:id="rId15"/>
    <p:sldId id="279" r:id="rId16"/>
    <p:sldId id="280" r:id="rId17"/>
    <p:sldId id="281" r:id="rId18"/>
    <p:sldId id="282" r:id="rId19"/>
    <p:sldId id="283" r:id="rId20"/>
    <p:sldId id="284" r:id="rId21"/>
    <p:sldId id="285"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8" r:id="rId63"/>
    <p:sldId id="329" r:id="rId64"/>
    <p:sldId id="330" r:id="rId65"/>
    <p:sldId id="335" r:id="rId66"/>
    <p:sldId id="336" r:id="rId67"/>
    <p:sldId id="332" r:id="rId68"/>
    <p:sldId id="333" r:id="rId69"/>
    <p:sldId id="334" r:id="rId70"/>
  </p:sldIdLst>
  <p:sldSz cx="9144000" cy="6858000" type="screen4x3"/>
  <p:notesSz cx="7104063" cy="10234613"/>
  <p:custDataLst>
    <p:tags r:id="rId73"/>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075"/>
    <a:srgbClr val="820000"/>
    <a:srgbClr val="06405D"/>
    <a:srgbClr val="063852"/>
    <a:srgbClr val="004A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93829" autoAdjust="0"/>
  </p:normalViewPr>
  <p:slideViewPr>
    <p:cSldViewPr>
      <p:cViewPr varScale="1">
        <p:scale>
          <a:sx n="110" d="100"/>
          <a:sy n="110" d="100"/>
        </p:scale>
        <p:origin x="-182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10/3/2015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10/3/2015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0</a:t>
            </a:fld>
            <a:endParaRPr lang="el-GR" dirty="0">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11</a:t>
            </a:fld>
            <a:endParaRPr lang="el-GR" dirty="0"/>
          </a:p>
        </p:txBody>
      </p:sp>
    </p:spTree>
    <p:extLst>
      <p:ext uri="{BB962C8B-B14F-4D97-AF65-F5344CB8AC3E}">
        <p14:creationId xmlns:p14="http://schemas.microsoft.com/office/powerpoint/2010/main" val="2337950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12</a:t>
            </a:fld>
            <a:endParaRPr lang="el-GR" dirty="0"/>
          </a:p>
        </p:txBody>
      </p:sp>
    </p:spTree>
    <p:extLst>
      <p:ext uri="{BB962C8B-B14F-4D97-AF65-F5344CB8AC3E}">
        <p14:creationId xmlns:p14="http://schemas.microsoft.com/office/powerpoint/2010/main" val="81204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13</a:t>
            </a:fld>
            <a:endParaRPr lang="el-GR" dirty="0"/>
          </a:p>
        </p:txBody>
      </p:sp>
    </p:spTree>
    <p:extLst>
      <p:ext uri="{BB962C8B-B14F-4D97-AF65-F5344CB8AC3E}">
        <p14:creationId xmlns:p14="http://schemas.microsoft.com/office/powerpoint/2010/main" val="4136065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14</a:t>
            </a:fld>
            <a:endParaRPr lang="el-GR" dirty="0"/>
          </a:p>
        </p:txBody>
      </p:sp>
    </p:spTree>
    <p:extLst>
      <p:ext uri="{BB962C8B-B14F-4D97-AF65-F5344CB8AC3E}">
        <p14:creationId xmlns:p14="http://schemas.microsoft.com/office/powerpoint/2010/main" val="3225264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17</a:t>
            </a:fld>
            <a:endParaRPr lang="el-GR" dirty="0"/>
          </a:p>
        </p:txBody>
      </p:sp>
    </p:spTree>
    <p:extLst>
      <p:ext uri="{BB962C8B-B14F-4D97-AF65-F5344CB8AC3E}">
        <p14:creationId xmlns:p14="http://schemas.microsoft.com/office/powerpoint/2010/main" val="3848891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18</a:t>
            </a:fld>
            <a:endParaRPr lang="el-GR" dirty="0"/>
          </a:p>
        </p:txBody>
      </p:sp>
    </p:spTree>
    <p:extLst>
      <p:ext uri="{BB962C8B-B14F-4D97-AF65-F5344CB8AC3E}">
        <p14:creationId xmlns:p14="http://schemas.microsoft.com/office/powerpoint/2010/main" val="634353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21</a:t>
            </a:fld>
            <a:endParaRPr lang="el-GR" dirty="0"/>
          </a:p>
        </p:txBody>
      </p:sp>
    </p:spTree>
    <p:extLst>
      <p:ext uri="{BB962C8B-B14F-4D97-AF65-F5344CB8AC3E}">
        <p14:creationId xmlns:p14="http://schemas.microsoft.com/office/powerpoint/2010/main" val="1335350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22</a:t>
            </a:fld>
            <a:endParaRPr lang="el-GR" dirty="0"/>
          </a:p>
        </p:txBody>
      </p:sp>
    </p:spTree>
    <p:extLst>
      <p:ext uri="{BB962C8B-B14F-4D97-AF65-F5344CB8AC3E}">
        <p14:creationId xmlns:p14="http://schemas.microsoft.com/office/powerpoint/2010/main" val="204539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23</a:t>
            </a:fld>
            <a:endParaRPr lang="el-GR" dirty="0"/>
          </a:p>
        </p:txBody>
      </p:sp>
    </p:spTree>
    <p:extLst>
      <p:ext uri="{BB962C8B-B14F-4D97-AF65-F5344CB8AC3E}">
        <p14:creationId xmlns:p14="http://schemas.microsoft.com/office/powerpoint/2010/main" val="3422057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24</a:t>
            </a:fld>
            <a:endParaRPr lang="el-GR" dirty="0"/>
          </a:p>
        </p:txBody>
      </p:sp>
    </p:spTree>
    <p:extLst>
      <p:ext uri="{BB962C8B-B14F-4D97-AF65-F5344CB8AC3E}">
        <p14:creationId xmlns:p14="http://schemas.microsoft.com/office/powerpoint/2010/main" val="305193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a:t>
            </a:fld>
            <a:endParaRPr lang="el-GR" dirty="0"/>
          </a:p>
        </p:txBody>
      </p:sp>
    </p:spTree>
    <p:extLst>
      <p:ext uri="{BB962C8B-B14F-4D97-AF65-F5344CB8AC3E}">
        <p14:creationId xmlns:p14="http://schemas.microsoft.com/office/powerpoint/2010/main" val="583741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25</a:t>
            </a:fld>
            <a:endParaRPr lang="el-GR" dirty="0"/>
          </a:p>
        </p:txBody>
      </p:sp>
    </p:spTree>
    <p:extLst>
      <p:ext uri="{BB962C8B-B14F-4D97-AF65-F5344CB8AC3E}">
        <p14:creationId xmlns:p14="http://schemas.microsoft.com/office/powerpoint/2010/main" val="3026851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32</a:t>
            </a:fld>
            <a:endParaRPr lang="el-GR" dirty="0"/>
          </a:p>
        </p:txBody>
      </p:sp>
    </p:spTree>
    <p:extLst>
      <p:ext uri="{BB962C8B-B14F-4D97-AF65-F5344CB8AC3E}">
        <p14:creationId xmlns:p14="http://schemas.microsoft.com/office/powerpoint/2010/main" val="4293155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33</a:t>
            </a:fld>
            <a:endParaRPr lang="el-GR" dirty="0"/>
          </a:p>
        </p:txBody>
      </p:sp>
    </p:spTree>
    <p:extLst>
      <p:ext uri="{BB962C8B-B14F-4D97-AF65-F5344CB8AC3E}">
        <p14:creationId xmlns:p14="http://schemas.microsoft.com/office/powerpoint/2010/main" val="239888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34</a:t>
            </a:fld>
            <a:endParaRPr lang="el-GR" dirty="0"/>
          </a:p>
        </p:txBody>
      </p:sp>
    </p:spTree>
    <p:extLst>
      <p:ext uri="{BB962C8B-B14F-4D97-AF65-F5344CB8AC3E}">
        <p14:creationId xmlns:p14="http://schemas.microsoft.com/office/powerpoint/2010/main" val="745153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35</a:t>
            </a:fld>
            <a:endParaRPr lang="el-GR" dirty="0"/>
          </a:p>
        </p:txBody>
      </p:sp>
    </p:spTree>
    <p:extLst>
      <p:ext uri="{BB962C8B-B14F-4D97-AF65-F5344CB8AC3E}">
        <p14:creationId xmlns:p14="http://schemas.microsoft.com/office/powerpoint/2010/main" val="2136324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36</a:t>
            </a:fld>
            <a:endParaRPr lang="el-GR" dirty="0"/>
          </a:p>
        </p:txBody>
      </p:sp>
    </p:spTree>
    <p:extLst>
      <p:ext uri="{BB962C8B-B14F-4D97-AF65-F5344CB8AC3E}">
        <p14:creationId xmlns:p14="http://schemas.microsoft.com/office/powerpoint/2010/main" val="439360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38</a:t>
            </a:fld>
            <a:endParaRPr lang="el-GR" dirty="0"/>
          </a:p>
        </p:txBody>
      </p:sp>
    </p:spTree>
    <p:extLst>
      <p:ext uri="{BB962C8B-B14F-4D97-AF65-F5344CB8AC3E}">
        <p14:creationId xmlns:p14="http://schemas.microsoft.com/office/powerpoint/2010/main" val="387084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39</a:t>
            </a:fld>
            <a:endParaRPr lang="el-GR" dirty="0"/>
          </a:p>
        </p:txBody>
      </p:sp>
    </p:spTree>
    <p:extLst>
      <p:ext uri="{BB962C8B-B14F-4D97-AF65-F5344CB8AC3E}">
        <p14:creationId xmlns:p14="http://schemas.microsoft.com/office/powerpoint/2010/main" val="1217246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40</a:t>
            </a:fld>
            <a:endParaRPr lang="el-GR" dirty="0"/>
          </a:p>
        </p:txBody>
      </p:sp>
    </p:spTree>
    <p:extLst>
      <p:ext uri="{BB962C8B-B14F-4D97-AF65-F5344CB8AC3E}">
        <p14:creationId xmlns:p14="http://schemas.microsoft.com/office/powerpoint/2010/main" val="3579619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44</a:t>
            </a:fld>
            <a:endParaRPr lang="el-GR" dirty="0"/>
          </a:p>
        </p:txBody>
      </p:sp>
    </p:spTree>
    <p:extLst>
      <p:ext uri="{BB962C8B-B14F-4D97-AF65-F5344CB8AC3E}">
        <p14:creationId xmlns:p14="http://schemas.microsoft.com/office/powerpoint/2010/main" val="308226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a:t>
            </a:fld>
            <a:endParaRPr lang="el-GR" dirty="0"/>
          </a:p>
        </p:txBody>
      </p:sp>
    </p:spTree>
    <p:extLst>
      <p:ext uri="{BB962C8B-B14F-4D97-AF65-F5344CB8AC3E}">
        <p14:creationId xmlns:p14="http://schemas.microsoft.com/office/powerpoint/2010/main" val="669257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45</a:t>
            </a:fld>
            <a:endParaRPr lang="el-GR" dirty="0"/>
          </a:p>
        </p:txBody>
      </p:sp>
    </p:spTree>
    <p:extLst>
      <p:ext uri="{BB962C8B-B14F-4D97-AF65-F5344CB8AC3E}">
        <p14:creationId xmlns:p14="http://schemas.microsoft.com/office/powerpoint/2010/main" val="2943244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46</a:t>
            </a:fld>
            <a:endParaRPr lang="el-GR" dirty="0"/>
          </a:p>
        </p:txBody>
      </p:sp>
    </p:spTree>
    <p:extLst>
      <p:ext uri="{BB962C8B-B14F-4D97-AF65-F5344CB8AC3E}">
        <p14:creationId xmlns:p14="http://schemas.microsoft.com/office/powerpoint/2010/main" val="3899032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47</a:t>
            </a:fld>
            <a:endParaRPr lang="el-GR" dirty="0"/>
          </a:p>
        </p:txBody>
      </p:sp>
    </p:spTree>
    <p:extLst>
      <p:ext uri="{BB962C8B-B14F-4D97-AF65-F5344CB8AC3E}">
        <p14:creationId xmlns:p14="http://schemas.microsoft.com/office/powerpoint/2010/main" val="1883311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48</a:t>
            </a:fld>
            <a:endParaRPr lang="el-GR" dirty="0"/>
          </a:p>
        </p:txBody>
      </p:sp>
    </p:spTree>
    <p:extLst>
      <p:ext uri="{BB962C8B-B14F-4D97-AF65-F5344CB8AC3E}">
        <p14:creationId xmlns:p14="http://schemas.microsoft.com/office/powerpoint/2010/main" val="624240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49</a:t>
            </a:fld>
            <a:endParaRPr lang="el-GR" dirty="0"/>
          </a:p>
        </p:txBody>
      </p:sp>
    </p:spTree>
    <p:extLst>
      <p:ext uri="{BB962C8B-B14F-4D97-AF65-F5344CB8AC3E}">
        <p14:creationId xmlns:p14="http://schemas.microsoft.com/office/powerpoint/2010/main" val="3767114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51</a:t>
            </a:fld>
            <a:endParaRPr lang="el-GR" dirty="0"/>
          </a:p>
        </p:txBody>
      </p:sp>
    </p:spTree>
    <p:extLst>
      <p:ext uri="{BB962C8B-B14F-4D97-AF65-F5344CB8AC3E}">
        <p14:creationId xmlns:p14="http://schemas.microsoft.com/office/powerpoint/2010/main" val="2749293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53</a:t>
            </a:fld>
            <a:endParaRPr lang="el-GR" dirty="0"/>
          </a:p>
        </p:txBody>
      </p:sp>
    </p:spTree>
    <p:extLst>
      <p:ext uri="{BB962C8B-B14F-4D97-AF65-F5344CB8AC3E}">
        <p14:creationId xmlns:p14="http://schemas.microsoft.com/office/powerpoint/2010/main" val="3171862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54</a:t>
            </a:fld>
            <a:endParaRPr lang="el-GR" dirty="0"/>
          </a:p>
        </p:txBody>
      </p:sp>
    </p:spTree>
    <p:extLst>
      <p:ext uri="{BB962C8B-B14F-4D97-AF65-F5344CB8AC3E}">
        <p14:creationId xmlns:p14="http://schemas.microsoft.com/office/powerpoint/2010/main" val="1195018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55</a:t>
            </a:fld>
            <a:endParaRPr lang="el-GR" dirty="0"/>
          </a:p>
        </p:txBody>
      </p:sp>
    </p:spTree>
    <p:extLst>
      <p:ext uri="{BB962C8B-B14F-4D97-AF65-F5344CB8AC3E}">
        <p14:creationId xmlns:p14="http://schemas.microsoft.com/office/powerpoint/2010/main" val="1775746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58</a:t>
            </a:fld>
            <a:endParaRPr lang="el-GR" dirty="0">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a:t>
            </a:fld>
            <a:endParaRPr lang="el-GR" dirty="0"/>
          </a:p>
        </p:txBody>
      </p:sp>
    </p:spTree>
    <p:extLst>
      <p:ext uri="{BB962C8B-B14F-4D97-AF65-F5344CB8AC3E}">
        <p14:creationId xmlns:p14="http://schemas.microsoft.com/office/powerpoint/2010/main" val="2455862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59</a:t>
            </a:fld>
            <a:endParaRPr lang="el-GR" dirty="0">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60</a:t>
            </a:fld>
            <a:endParaRPr lang="el-GR" dirty="0">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61</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63</a:t>
            </a:fld>
            <a:endParaRPr lang="el-GR" dirty="0">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64</a:t>
            </a:fld>
            <a:endParaRPr lang="el-GR" dirty="0">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65</a:t>
            </a:fld>
            <a:endParaRPr lang="el-GR" dirty="0">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a:t>
            </a:fld>
            <a:endParaRPr lang="el-GR" dirty="0"/>
          </a:p>
        </p:txBody>
      </p:sp>
    </p:spTree>
    <p:extLst>
      <p:ext uri="{BB962C8B-B14F-4D97-AF65-F5344CB8AC3E}">
        <p14:creationId xmlns:p14="http://schemas.microsoft.com/office/powerpoint/2010/main" val="144408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6</a:t>
            </a:fld>
            <a:endParaRPr lang="el-GR" dirty="0"/>
          </a:p>
        </p:txBody>
      </p:sp>
    </p:spTree>
    <p:extLst>
      <p:ext uri="{BB962C8B-B14F-4D97-AF65-F5344CB8AC3E}">
        <p14:creationId xmlns:p14="http://schemas.microsoft.com/office/powerpoint/2010/main" val="3484568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7</a:t>
            </a:fld>
            <a:endParaRPr lang="el-GR" dirty="0"/>
          </a:p>
        </p:txBody>
      </p:sp>
    </p:spTree>
    <p:extLst>
      <p:ext uri="{BB962C8B-B14F-4D97-AF65-F5344CB8AC3E}">
        <p14:creationId xmlns:p14="http://schemas.microsoft.com/office/powerpoint/2010/main" val="3018012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8</a:t>
            </a:fld>
            <a:endParaRPr lang="el-GR" dirty="0"/>
          </a:p>
        </p:txBody>
      </p:sp>
    </p:spTree>
    <p:extLst>
      <p:ext uri="{BB962C8B-B14F-4D97-AF65-F5344CB8AC3E}">
        <p14:creationId xmlns:p14="http://schemas.microsoft.com/office/powerpoint/2010/main" val="1306671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10</a:t>
            </a:fld>
            <a:endParaRPr lang="el-GR" dirty="0"/>
          </a:p>
        </p:txBody>
      </p:sp>
    </p:spTree>
    <p:extLst>
      <p:ext uri="{BB962C8B-B14F-4D97-AF65-F5344CB8AC3E}">
        <p14:creationId xmlns:p14="http://schemas.microsoft.com/office/powerpoint/2010/main" val="4157387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94940872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l-GR" dirty="0"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109295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00898205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2915057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15125536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rgbClr val="004A82"/>
                </a:solidFill>
              </a:defRPr>
            </a:lvl1pPr>
          </a:lstStyle>
          <a:p>
            <a:r>
              <a:rPr lang="el-GR" dirty="0"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78792156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34981804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76774555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7169100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75075"/>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888127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n-US" altLang="el-GR" dirty="0"/>
          </a:p>
        </p:txBody>
      </p:sp>
      <p:sp>
        <p:nvSpPr>
          <p:cNvPr id="3" name="Θέση υποσέλιδου 2"/>
          <p:cNvSpPr>
            <a:spLocks noGrp="1"/>
          </p:cNvSpPr>
          <p:nvPr>
            <p:ph type="ftr" sz="quarter" idx="11"/>
          </p:nvPr>
        </p:nvSpPr>
        <p:spPr/>
        <p:txBody>
          <a:bodyPr/>
          <a:lstStyle>
            <a:lvl1pPr>
              <a:defRPr/>
            </a:lvl1pPr>
          </a:lstStyle>
          <a:p>
            <a:endParaRPr lang="en-US" altLang="el-GR" dirty="0"/>
          </a:p>
        </p:txBody>
      </p:sp>
      <p:sp>
        <p:nvSpPr>
          <p:cNvPr id="4" name="Θέση αριθμού διαφάνειας 3"/>
          <p:cNvSpPr>
            <a:spLocks noGrp="1"/>
          </p:cNvSpPr>
          <p:nvPr>
            <p:ph type="sldNum" sz="quarter" idx="12"/>
          </p:nvPr>
        </p:nvSpPr>
        <p:spPr/>
        <p:txBody>
          <a:bodyPr/>
          <a:lstStyle>
            <a:lvl1pPr>
              <a:defRPr/>
            </a:lvl1pPr>
          </a:lstStyle>
          <a:p>
            <a:fld id="{8BCDB4E2-4AC4-45F7-A39A-4662E7016060}" type="slidenum">
              <a:rPr lang="en-US" altLang="el-GR"/>
              <a:pPr/>
              <a:t>‹#›</a:t>
            </a:fld>
            <a:endParaRPr lang="en-US" altLang="el-GR" dirty="0"/>
          </a:p>
        </p:txBody>
      </p:sp>
    </p:spTree>
    <p:extLst>
      <p:ext uri="{BB962C8B-B14F-4D97-AF65-F5344CB8AC3E}">
        <p14:creationId xmlns:p14="http://schemas.microsoft.com/office/powerpoint/2010/main" val="3067110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63444974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11800262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28969443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6724623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3944049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63911726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5396739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086582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9407602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39289607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18432182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08011820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37077731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08277183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34731878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21633358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4300511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1930039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19546531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7691120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rgbClr val="075075"/>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75075"/>
                </a:solidFill>
              </a:defRPr>
            </a:lvl1pPr>
          </a:lstStyle>
          <a:p>
            <a:r>
              <a:rPr lang="el-GR" smtClean="0"/>
              <a:t>Στυλ κύριου τίτλου</a:t>
            </a:r>
            <a:endParaRPr lang="el-GR"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323528" y="116632"/>
            <a:ext cx="8496944" cy="662473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820000"/>
              </a:solidFill>
            </a:endParaRPr>
          </a:p>
        </p:txBody>
      </p:sp>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rgbClr val="075075"/>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5173556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rgbClr val="004A8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7261802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8313644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42.xml"/><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kumimoji="0" lang="el-GR" sz="3600" b="1" i="0" u="none" strike="noStrike" kern="0" cap="none" spc="0" normalizeH="0" baseline="0" noProof="0" dirty="0" smtClean="0">
                <a:ln>
                  <a:noFill/>
                </a:ln>
                <a:solidFill>
                  <a:prstClr val="black"/>
                </a:solidFill>
                <a:effectLst/>
                <a:uLnTx/>
                <a:uFillTx/>
                <a:latin typeface="Calibri"/>
              </a:rPr>
              <a:t>Ακίνητη Προσθετική Ι (Θ)</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3"/>
            <a:ext cx="9144000" cy="1752600"/>
          </a:xfrm>
        </p:spPr>
        <p:txBody>
          <a:bodyPr>
            <a:normAutofit fontScale="92500" lnSpcReduction="20000"/>
          </a:bodyPr>
          <a:lstStyle/>
          <a:p>
            <a:pPr lvl="0">
              <a:spcBef>
                <a:spcPct val="0"/>
              </a:spcBef>
              <a:spcAft>
                <a:spcPts val="1200"/>
              </a:spcAft>
            </a:pPr>
            <a:r>
              <a:rPr lang="el-GR" sz="2400" b="1" dirty="0" smtClean="0">
                <a:solidFill>
                  <a:sysClr val="windowText" lastClr="000000"/>
                </a:solidFill>
                <a:latin typeface="Arial" charset="0"/>
              </a:rPr>
              <a:t>Ενότητα </a:t>
            </a:r>
            <a:r>
              <a:rPr lang="en-US" sz="2400" b="1" dirty="0" smtClean="0">
                <a:solidFill>
                  <a:sysClr val="windowText" lastClr="000000"/>
                </a:solidFill>
                <a:latin typeface="Arial" charset="0"/>
              </a:rPr>
              <a:t>11 </a:t>
            </a:r>
            <a:r>
              <a:rPr lang="el-GR" sz="2400" dirty="0" smtClean="0">
                <a:solidFill>
                  <a:sysClr val="windowText" lastClr="000000"/>
                </a:solidFill>
                <a:latin typeface="Arial" charset="0"/>
              </a:rPr>
              <a:t>:</a:t>
            </a:r>
            <a:r>
              <a:rPr lang="en-US" sz="2400" dirty="0" smtClean="0">
                <a:solidFill>
                  <a:sysClr val="windowText" lastClr="000000"/>
                </a:solidFill>
                <a:latin typeface="Arial" charset="0"/>
              </a:rPr>
              <a:t> </a:t>
            </a:r>
            <a:r>
              <a:rPr lang="el-GR" sz="2400" dirty="0" smtClean="0">
                <a:solidFill>
                  <a:prstClr val="black"/>
                </a:solidFill>
                <a:latin typeface="Arial" charset="0"/>
              </a:rPr>
              <a:t>Επεξεργασία του Χυτού μετά τη Χύτευση</a:t>
            </a:r>
            <a:endParaRPr lang="en-US" sz="2400" dirty="0" smtClean="0">
              <a:solidFill>
                <a:prstClr val="black"/>
              </a:solidFill>
              <a:latin typeface="Arial" charset="0"/>
            </a:endParaRPr>
          </a:p>
          <a:p>
            <a:pPr fontAlgn="auto">
              <a:spcAft>
                <a:spcPts val="0"/>
              </a:spcAft>
            </a:pPr>
            <a:r>
              <a:rPr lang="el-GR" sz="2800" dirty="0" smtClean="0">
                <a:solidFill>
                  <a:sysClr val="windowText" lastClr="000000"/>
                </a:solidFill>
              </a:rPr>
              <a:t>Αριστείδης </a:t>
            </a:r>
            <a:r>
              <a:rPr lang="el-GR" sz="2800" dirty="0">
                <a:solidFill>
                  <a:sysClr val="windowText" lastClr="000000"/>
                </a:solidFill>
              </a:rPr>
              <a:t>Γαλιατσάτος</a:t>
            </a:r>
          </a:p>
          <a:p>
            <a:pPr fontAlgn="auto">
              <a:spcAft>
                <a:spcPts val="0"/>
              </a:spcAft>
            </a:pPr>
            <a:r>
              <a:rPr lang="en-US" sz="2800" dirty="0">
                <a:solidFill>
                  <a:sysClr val="windowText" lastClr="000000"/>
                </a:solidFill>
              </a:rPr>
              <a:t>DDs, Dr Dent. </a:t>
            </a:r>
            <a:r>
              <a:rPr lang="el-GR" sz="2800" dirty="0">
                <a:solidFill>
                  <a:sysClr val="windowText" lastClr="000000"/>
                </a:solidFill>
              </a:rPr>
              <a:t>Επίκουρος  Καθηγητής ΤΕΙ Αθήνας</a:t>
            </a:r>
          </a:p>
          <a:p>
            <a:pPr fontAlgn="auto">
              <a:spcAft>
                <a:spcPts val="0"/>
              </a:spcAft>
            </a:pPr>
            <a:r>
              <a:rPr lang="el-GR" sz="2800" dirty="0">
                <a:solidFill>
                  <a:sysClr val="windowText" lastClr="000000"/>
                </a:solidFill>
              </a:rPr>
              <a:t>Τμήμα Οδοντικής Τεχνολογίας</a:t>
            </a:r>
          </a:p>
        </p:txBody>
      </p:sp>
      <p:pic>
        <p:nvPicPr>
          <p:cNvPr id="6" name="Picture 5" descr="Λογότυπο έργου Ανοικτών Ακαδημαϊκών Μαθημάτων"/>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solidFill>
                  <a:prstClr val="black"/>
                </a:solidFill>
                <a:latin typeface="Calibri"/>
              </a:rPr>
              <a:t>Ανοικτά Ακαδημαϊκά </a:t>
            </a:r>
            <a:r>
              <a:rPr lang="el-GR" sz="1600" dirty="0" smtClean="0">
                <a:solidFill>
                  <a:prstClr val="black"/>
                </a:solidFill>
                <a:latin typeface="Calibri"/>
              </a:rPr>
              <a:t>Μαθήματα στο ΤΕΙ Αθήνας</a:t>
            </a:r>
            <a:endParaRPr lang="el-GR" sz="1600" dirty="0">
              <a:solidFill>
                <a:prstClr val="black"/>
              </a:solidFill>
              <a:latin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938084284"/>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878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smtClean="0"/>
              <a:t>(9 </a:t>
            </a:r>
            <a:r>
              <a:rPr lang="el-GR" sz="3200" b="0" dirty="0"/>
              <a:t>από 24</a:t>
            </a:r>
            <a:r>
              <a:rPr lang="el-GR" sz="3200" b="0"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a:t>
            </a:fld>
            <a:endParaRPr lang="el-GR" dirty="0"/>
          </a:p>
        </p:txBody>
      </p:sp>
      <p:pic>
        <p:nvPicPr>
          <p:cNvPr id="7" name="Θέση περιεχομένου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75656" y="1224184"/>
            <a:ext cx="6096382" cy="4572464"/>
          </a:xfrm>
          <a:prstGeom prst="rect">
            <a:avLst/>
          </a:prstGeom>
        </p:spPr>
      </p:pic>
      <p:sp>
        <p:nvSpPr>
          <p:cNvPr id="8" name="Ορθογώνιο 7"/>
          <p:cNvSpPr/>
          <p:nvPr/>
        </p:nvSpPr>
        <p:spPr>
          <a:xfrm>
            <a:off x="1663705" y="5937632"/>
            <a:ext cx="5720284" cy="430887"/>
          </a:xfrm>
          <a:prstGeom prst="rect">
            <a:avLst/>
          </a:prstGeom>
        </p:spPr>
        <p:txBody>
          <a:bodyPr wrap="none">
            <a:spAutoFit/>
          </a:bodyPr>
          <a:lstStyle/>
          <a:p>
            <a:r>
              <a:rPr lang="el-GR" sz="2200" dirty="0" smtClean="0">
                <a:latin typeface="+mn-lt"/>
              </a:rPr>
              <a:t>Μέγεθος κόκκων υλικού αμμοβολής: 50-125 </a:t>
            </a:r>
            <a:r>
              <a:rPr lang="el-GR" sz="2200" dirty="0">
                <a:latin typeface="+mn-lt"/>
              </a:rPr>
              <a:t>μ</a:t>
            </a:r>
            <a:r>
              <a:rPr lang="en-US" sz="2200" dirty="0">
                <a:latin typeface="+mn-lt"/>
              </a:rPr>
              <a:t>m</a:t>
            </a:r>
          </a:p>
        </p:txBody>
      </p:sp>
      <p:sp>
        <p:nvSpPr>
          <p:cNvPr id="9" name="TextBox 8"/>
          <p:cNvSpPr txBox="1"/>
          <p:nvPr/>
        </p:nvSpPr>
        <p:spPr>
          <a:xfrm rot="16200000">
            <a:off x="6619355" y="3272901"/>
            <a:ext cx="2269058" cy="276999"/>
          </a:xfrm>
          <a:prstGeom prst="rect">
            <a:avLst/>
          </a:prstGeom>
          <a:noFill/>
        </p:spPr>
        <p:txBody>
          <a:bodyPr wrap="square" rtlCol="0">
            <a:spAutoFit/>
          </a:bodyPr>
          <a:lstStyle/>
          <a:p>
            <a:r>
              <a:rPr lang="el-GR" sz="1200" dirty="0">
                <a:solidFill>
                  <a:srgbClr val="595959"/>
                </a:solidFill>
                <a:latin typeface="Calibri" pitchFamily="34" charset="0"/>
              </a:rPr>
              <a:t>© </a:t>
            </a:r>
            <a:r>
              <a:rPr lang="el-GR" sz="1200" dirty="0" smtClean="0">
                <a:solidFill>
                  <a:schemeClr val="tx1">
                    <a:lumMod val="75000"/>
                    <a:lumOff val="25000"/>
                  </a:schemeClr>
                </a:solidFill>
                <a:latin typeface="+mn-lt"/>
              </a:rPr>
              <a:t>Γαλιατσάτος Αριστείδης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7484240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smtClean="0"/>
              <a:t>(10 από</a:t>
            </a:r>
            <a:r>
              <a:rPr lang="en-US" sz="3200" b="0" dirty="0" smtClean="0"/>
              <a:t>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99592" y="1196752"/>
            <a:ext cx="7139136" cy="4251558"/>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a:t>
            </a:fld>
            <a:endParaRPr lang="el-GR" dirty="0"/>
          </a:p>
        </p:txBody>
      </p:sp>
      <p:sp>
        <p:nvSpPr>
          <p:cNvPr id="6" name="Rectangle 1"/>
          <p:cNvSpPr>
            <a:spLocks noChangeArrowheads="1"/>
          </p:cNvSpPr>
          <p:nvPr/>
        </p:nvSpPr>
        <p:spPr bwMode="auto">
          <a:xfrm>
            <a:off x="971600" y="5517232"/>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154698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a:t>(</a:t>
            </a:r>
            <a:r>
              <a:rPr lang="el-GR" sz="3200" b="0" dirty="0" smtClean="0"/>
              <a:t>11 </a:t>
            </a:r>
            <a:r>
              <a:rPr lang="el-GR" sz="3200" b="0" dirty="0"/>
              <a:t>από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55517" y="1196975"/>
            <a:ext cx="5232965"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11</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477307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 </a:t>
            </a:r>
            <a:r>
              <a:rPr lang="el-GR" sz="3200" b="0" dirty="0" smtClean="0"/>
              <a:t>(12 </a:t>
            </a:r>
            <a:r>
              <a:rPr lang="el-GR" sz="3200" b="0" dirty="0"/>
              <a:t>από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40643" y="1196975"/>
            <a:ext cx="5062714"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12</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560219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a:t>(</a:t>
            </a:r>
            <a:r>
              <a:rPr lang="el-GR" sz="3200" b="0" dirty="0" smtClean="0"/>
              <a:t>13 </a:t>
            </a:r>
            <a:r>
              <a:rPr lang="el-GR" sz="3200" b="0" dirty="0"/>
              <a:t>από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86879" y="1196975"/>
            <a:ext cx="5170241"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897277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a:t>(</a:t>
            </a:r>
            <a:r>
              <a:rPr lang="el-GR" sz="3200" b="0" dirty="0" smtClean="0"/>
              <a:t>14 </a:t>
            </a:r>
            <a:r>
              <a:rPr lang="el-GR" sz="3200" b="0" dirty="0"/>
              <a:t>από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52649" y="1196975"/>
            <a:ext cx="4838701"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14</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944242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a:t>(</a:t>
            </a:r>
            <a:r>
              <a:rPr lang="el-GR" sz="3200" b="0" dirty="0" smtClean="0"/>
              <a:t>15 </a:t>
            </a:r>
            <a:r>
              <a:rPr lang="el-GR" sz="3200" b="0" dirty="0"/>
              <a:t>από 24</a:t>
            </a:r>
            <a:r>
              <a:rPr lang="el-GR" sz="3200" b="0" dirty="0" smtClean="0"/>
              <a:t>)</a:t>
            </a:r>
            <a:endParaRPr lang="el-GR" dirty="0"/>
          </a:p>
        </p:txBody>
      </p:sp>
      <p:sp>
        <p:nvSpPr>
          <p:cNvPr id="3" name="Θέση περιεχομένου 2"/>
          <p:cNvSpPr>
            <a:spLocks noGrp="1"/>
          </p:cNvSpPr>
          <p:nvPr>
            <p:ph idx="1"/>
          </p:nvPr>
        </p:nvSpPr>
        <p:spPr>
          <a:xfrm>
            <a:off x="1259632" y="2204864"/>
            <a:ext cx="6408712" cy="2592288"/>
          </a:xfrm>
        </p:spPr>
        <p:txBody>
          <a:bodyPr>
            <a:normAutofit/>
          </a:bodyPr>
          <a:lstStyle/>
          <a:p>
            <a:pPr marL="0" indent="0" algn="ctr">
              <a:buNone/>
            </a:pPr>
            <a:r>
              <a:rPr lang="el-GR" sz="2400" dirty="0"/>
              <a:t>Με την αμμοβολή του χυτού απομακρύνονται αφενός τα </a:t>
            </a:r>
            <a:r>
              <a:rPr lang="el-GR" sz="2400" b="1" dirty="0">
                <a:solidFill>
                  <a:srgbClr val="075075"/>
                </a:solidFill>
              </a:rPr>
              <a:t>ίχνη του πυροχώματος</a:t>
            </a:r>
            <a:r>
              <a:rPr lang="el-GR" sz="2400" dirty="0"/>
              <a:t> και αφετέρου τα </a:t>
            </a:r>
            <a:r>
              <a:rPr lang="el-GR" sz="2400" b="1" dirty="0">
                <a:solidFill>
                  <a:srgbClr val="075075"/>
                </a:solidFill>
              </a:rPr>
              <a:t>επιφανειακά οξείδια </a:t>
            </a:r>
            <a:r>
              <a:rPr lang="el-GR" sz="2400" dirty="0"/>
              <a:t>που έχουν σχηματιστεί κατά τη χύτευση.</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15</a:t>
            </a:fld>
            <a:endParaRPr lang="el-GR" dirty="0"/>
          </a:p>
        </p:txBody>
      </p:sp>
    </p:spTree>
    <p:extLst>
      <p:ext uri="{BB962C8B-B14F-4D97-AF65-F5344CB8AC3E}">
        <p14:creationId xmlns:p14="http://schemas.microsoft.com/office/powerpoint/2010/main" val="23800427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60648"/>
            <a:ext cx="8229600" cy="908720"/>
          </a:xfrm>
        </p:spPr>
        <p:txBody>
          <a:bodyPr/>
          <a:lstStyle/>
          <a:p>
            <a:r>
              <a:rPr lang="el-GR" dirty="0"/>
              <a:t>Επεξεργασία του χυτού</a:t>
            </a:r>
            <a:r>
              <a:rPr lang="el-GR" dirty="0" smtClean="0"/>
              <a:t> </a:t>
            </a:r>
            <a:r>
              <a:rPr lang="el-GR" sz="3200" b="0" dirty="0"/>
              <a:t>(</a:t>
            </a:r>
            <a:r>
              <a:rPr lang="el-GR" sz="3200" b="0" dirty="0" smtClean="0"/>
              <a:t>16 </a:t>
            </a:r>
            <a:r>
              <a:rPr lang="el-GR" sz="3200" b="0" dirty="0"/>
              <a:t>από 24</a:t>
            </a:r>
            <a:r>
              <a:rPr lang="el-GR" sz="3200" b="0" dirty="0" smtClean="0"/>
              <a:t>)</a:t>
            </a:r>
            <a:endParaRPr lang="el-GR" dirty="0"/>
          </a:p>
        </p:txBody>
      </p:sp>
      <p:sp>
        <p:nvSpPr>
          <p:cNvPr id="3" name="Θέση περιεχομένου 2"/>
          <p:cNvSpPr>
            <a:spLocks noGrp="1"/>
          </p:cNvSpPr>
          <p:nvPr>
            <p:ph idx="1"/>
          </p:nvPr>
        </p:nvSpPr>
        <p:spPr>
          <a:xfrm>
            <a:off x="971599" y="2276872"/>
            <a:ext cx="6984777" cy="1944216"/>
          </a:xfrm>
        </p:spPr>
        <p:txBody>
          <a:bodyPr>
            <a:normAutofit/>
          </a:bodyPr>
          <a:lstStyle/>
          <a:p>
            <a:pPr marL="0" indent="0" algn="ctr">
              <a:buNone/>
            </a:pPr>
            <a:r>
              <a:rPr lang="el-GR" sz="2400" b="1" dirty="0">
                <a:solidFill>
                  <a:srgbClr val="075075"/>
                </a:solidFill>
              </a:rPr>
              <a:t>Για τα χυτά από χρυσοκράματα </a:t>
            </a:r>
            <a:r>
              <a:rPr lang="el-GR" sz="2400" dirty="0"/>
              <a:t>ο καθαρισμός αυτός γίνεται με χημικό τρόπο, σε υδατικό διάλυμα θειικού οξέος 50%</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16</a:t>
            </a:fld>
            <a:endParaRPr lang="el-GR" dirty="0"/>
          </a:p>
        </p:txBody>
      </p:sp>
    </p:spTree>
    <p:extLst>
      <p:ext uri="{BB962C8B-B14F-4D97-AF65-F5344CB8AC3E}">
        <p14:creationId xmlns:p14="http://schemas.microsoft.com/office/powerpoint/2010/main" val="3936311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a:t>(</a:t>
            </a:r>
            <a:r>
              <a:rPr lang="el-GR" sz="3200" b="0" dirty="0" smtClean="0"/>
              <a:t>17 </a:t>
            </a:r>
            <a:r>
              <a:rPr lang="el-GR" sz="3200" b="0" dirty="0"/>
              <a:t>από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61202" y="1200712"/>
            <a:ext cx="5842283"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17</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63063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a:t>
            </a:r>
            <a:r>
              <a:rPr lang="el-GR" dirty="0" smtClean="0"/>
              <a:t>χυτού </a:t>
            </a:r>
            <a:r>
              <a:rPr lang="el-GR" sz="3200" b="0" dirty="0"/>
              <a:t>(</a:t>
            </a:r>
            <a:r>
              <a:rPr lang="el-GR" sz="3200" b="0" dirty="0" smtClean="0"/>
              <a:t>18 </a:t>
            </a:r>
            <a:r>
              <a:rPr lang="el-GR" sz="3200" b="0" dirty="0"/>
              <a:t>από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73248" y="1124744"/>
            <a:ext cx="4818191" cy="4502047"/>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18</a:t>
            </a:fld>
            <a:endParaRPr lang="el-GR" dirty="0"/>
          </a:p>
        </p:txBody>
      </p:sp>
      <p:sp>
        <p:nvSpPr>
          <p:cNvPr id="6" name="Ορθογώνιο 5"/>
          <p:cNvSpPr/>
          <p:nvPr/>
        </p:nvSpPr>
        <p:spPr>
          <a:xfrm>
            <a:off x="539552" y="5626791"/>
            <a:ext cx="8320105" cy="769441"/>
          </a:xfrm>
          <a:prstGeom prst="rect">
            <a:avLst/>
          </a:prstGeom>
        </p:spPr>
        <p:txBody>
          <a:bodyPr wrap="square">
            <a:spAutoFit/>
          </a:bodyPr>
          <a:lstStyle/>
          <a:p>
            <a:pPr algn="ctr"/>
            <a:r>
              <a:rPr lang="el-GR" sz="2200" dirty="0">
                <a:latin typeface="+mn-lt"/>
              </a:rPr>
              <a:t>Το διάλυμα θερμαίνεται χωρίς να φθάσει στη θερμοκρασία βρασμού και το χυτό αφαιρείται όταν αποκτήσει λαμπερό χρώμα</a:t>
            </a:r>
          </a:p>
        </p:txBody>
      </p:sp>
      <p:sp>
        <p:nvSpPr>
          <p:cNvPr id="7" name="Rectangle 1"/>
          <p:cNvSpPr>
            <a:spLocks noChangeArrowheads="1"/>
          </p:cNvSpPr>
          <p:nvPr/>
        </p:nvSpPr>
        <p:spPr bwMode="auto">
          <a:xfrm rot="-5400000">
            <a:off x="5157646" y="3162163"/>
            <a:ext cx="4536505"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2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801646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435496" y="260648"/>
            <a:ext cx="8229600" cy="908720"/>
          </a:xfrm>
        </p:spPr>
        <p:txBody>
          <a:bodyPr/>
          <a:lstStyle/>
          <a:p>
            <a:r>
              <a:rPr lang="el-GR" dirty="0" smtClean="0"/>
              <a:t>Επεξεργασία του χυτού </a:t>
            </a:r>
            <a:r>
              <a:rPr lang="el-GR" sz="3200" b="0" dirty="0" smtClean="0"/>
              <a:t>(1 από </a:t>
            </a:r>
            <a:r>
              <a:rPr lang="el-GR" sz="3200" b="0" dirty="0"/>
              <a:t>24</a:t>
            </a:r>
            <a:r>
              <a:rPr lang="el-GR" sz="3200" b="0" dirty="0" smtClean="0"/>
              <a:t>)</a:t>
            </a:r>
            <a:endParaRPr lang="el-GR" sz="3200" b="0" dirty="0"/>
          </a:p>
        </p:txBody>
      </p:sp>
      <p:sp>
        <p:nvSpPr>
          <p:cNvPr id="6" name="Θέση περιεχομένου 5"/>
          <p:cNvSpPr>
            <a:spLocks noGrp="1"/>
          </p:cNvSpPr>
          <p:nvPr>
            <p:ph idx="1"/>
          </p:nvPr>
        </p:nvSpPr>
        <p:spPr>
          <a:xfrm>
            <a:off x="1907704" y="1522352"/>
            <a:ext cx="5184576" cy="5040560"/>
          </a:xfrm>
        </p:spPr>
        <p:txBody>
          <a:bodyPr/>
          <a:lstStyle/>
          <a:p>
            <a:pPr marL="0" indent="0" algn="ctr">
              <a:spcBef>
                <a:spcPts val="3600"/>
              </a:spcBef>
              <a:buNone/>
            </a:pPr>
            <a:r>
              <a:rPr lang="el-GR" sz="2400" dirty="0" smtClean="0"/>
              <a:t>Η επεξεργασία του χυτού μετά τη χύτευση περιλαμβάνει τα εξής στάδια:</a:t>
            </a:r>
          </a:p>
          <a:p>
            <a:pPr marL="457200" indent="-457200">
              <a:spcBef>
                <a:spcPts val="3600"/>
              </a:spcBef>
              <a:buFont typeface="+mj-lt"/>
              <a:buAutoNum type="arabicPeriod"/>
            </a:pPr>
            <a:r>
              <a:rPr lang="el-GR" sz="2400" b="1" dirty="0" smtClean="0"/>
              <a:t>Καθαρισμός από το πυρόχωμα,</a:t>
            </a:r>
          </a:p>
          <a:p>
            <a:pPr marL="457200" indent="-457200">
              <a:spcBef>
                <a:spcPts val="3600"/>
              </a:spcBef>
              <a:buFont typeface="+mj-lt"/>
              <a:buAutoNum type="arabicPeriod"/>
            </a:pPr>
            <a:r>
              <a:rPr lang="el-GR" sz="2400" b="1" dirty="0" smtClean="0"/>
              <a:t>Λείανση,</a:t>
            </a:r>
          </a:p>
          <a:p>
            <a:pPr marL="457200" indent="-457200">
              <a:spcBef>
                <a:spcPts val="3600"/>
              </a:spcBef>
              <a:buFont typeface="+mj-lt"/>
              <a:buAutoNum type="arabicPeriod"/>
            </a:pPr>
            <a:r>
              <a:rPr lang="el-GR" sz="2400" b="1" dirty="0" smtClean="0"/>
              <a:t>Στίλβωση.</a:t>
            </a:r>
          </a:p>
          <a:p>
            <a:pPr marL="514350" indent="-514350">
              <a:buFont typeface="+mj-lt"/>
              <a:buAutoNum type="arabicPeriod"/>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a:t>
            </a:fld>
            <a:endParaRPr lang="el-GR" dirty="0">
              <a:solidFill>
                <a:prstClr val="black"/>
              </a:solidFill>
            </a:endParaRPr>
          </a:p>
        </p:txBody>
      </p:sp>
    </p:spTree>
    <p:extLst>
      <p:ext uri="{BB962C8B-B14F-4D97-AF65-F5344CB8AC3E}">
        <p14:creationId xmlns:p14="http://schemas.microsoft.com/office/powerpoint/2010/main" val="8711464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32656"/>
            <a:ext cx="8229600" cy="908720"/>
          </a:xfrm>
        </p:spPr>
        <p:txBody>
          <a:bodyPr>
            <a:normAutofit/>
          </a:bodyPr>
          <a:lstStyle/>
          <a:p>
            <a:r>
              <a:rPr lang="el-GR" dirty="0"/>
              <a:t>Επεξεργασία του χυτού</a:t>
            </a:r>
            <a:r>
              <a:rPr lang="el-GR" dirty="0" smtClean="0"/>
              <a:t> </a:t>
            </a:r>
            <a:r>
              <a:rPr lang="el-GR" sz="3200" b="0" dirty="0" smtClean="0"/>
              <a:t>(19 από </a:t>
            </a:r>
            <a:r>
              <a:rPr lang="el-GR" sz="3200" b="0" dirty="0"/>
              <a:t>24</a:t>
            </a:r>
            <a:r>
              <a:rPr lang="el-GR" sz="3200" b="0" dirty="0" smtClean="0"/>
              <a:t>)</a:t>
            </a:r>
            <a:endParaRPr lang="el-GR" dirty="0"/>
          </a:p>
        </p:txBody>
      </p:sp>
      <p:sp>
        <p:nvSpPr>
          <p:cNvPr id="3" name="Θέση περιεχομένου 2"/>
          <p:cNvSpPr>
            <a:spLocks noGrp="1"/>
          </p:cNvSpPr>
          <p:nvPr>
            <p:ph idx="1"/>
          </p:nvPr>
        </p:nvSpPr>
        <p:spPr>
          <a:xfrm>
            <a:off x="971600" y="1988840"/>
            <a:ext cx="6840760" cy="2520280"/>
          </a:xfrm>
        </p:spPr>
        <p:txBody>
          <a:bodyPr>
            <a:normAutofit/>
          </a:bodyPr>
          <a:lstStyle/>
          <a:p>
            <a:pPr marL="0" indent="0" algn="ctr">
              <a:buNone/>
            </a:pPr>
            <a:r>
              <a:rPr lang="el-GR" sz="2400" dirty="0"/>
              <a:t>Τα χυτά από </a:t>
            </a:r>
            <a:r>
              <a:rPr lang="el-GR" sz="2400" b="1" dirty="0">
                <a:solidFill>
                  <a:srgbClr val="075075"/>
                </a:solidFill>
              </a:rPr>
              <a:t>βασικά κράματα </a:t>
            </a:r>
            <a:r>
              <a:rPr lang="el-GR" sz="2400" dirty="0"/>
              <a:t>μετάλλων δεν τοποθετούνται ποτέ για τον καθαρισμό τους σε λουτρό οξέων, αλλά σε συσκευή ηλεκτρόλυσης, ενώ τα χυτά από </a:t>
            </a:r>
            <a:r>
              <a:rPr lang="el-GR" sz="2400" b="1" dirty="0">
                <a:solidFill>
                  <a:srgbClr val="075075"/>
                </a:solidFill>
              </a:rPr>
              <a:t>αργυροπαλλαδιούχα κράματα </a:t>
            </a:r>
            <a:r>
              <a:rPr lang="el-GR" sz="2400" dirty="0"/>
              <a:t>δεν πρέπει να τοποθετούνται σε λουτρό υδροφθορικού οξέος.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19</a:t>
            </a:fld>
            <a:endParaRPr lang="el-GR" dirty="0"/>
          </a:p>
        </p:txBody>
      </p:sp>
    </p:spTree>
    <p:extLst>
      <p:ext uri="{BB962C8B-B14F-4D97-AF65-F5344CB8AC3E}">
        <p14:creationId xmlns:p14="http://schemas.microsoft.com/office/powerpoint/2010/main" val="3722684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60648"/>
            <a:ext cx="8229600" cy="908720"/>
          </a:xfrm>
        </p:spPr>
        <p:txBody>
          <a:bodyPr/>
          <a:lstStyle/>
          <a:p>
            <a:r>
              <a:rPr lang="el-GR" dirty="0"/>
              <a:t>Επεξεργασία του χυτού</a:t>
            </a:r>
            <a:r>
              <a:rPr lang="el-GR" dirty="0" smtClean="0"/>
              <a:t> </a:t>
            </a:r>
            <a:r>
              <a:rPr lang="el-GR" sz="3200" b="0" dirty="0" smtClean="0"/>
              <a:t>(20 </a:t>
            </a:r>
            <a:r>
              <a:rPr lang="el-GR" sz="3200" b="0" dirty="0"/>
              <a:t>από 24</a:t>
            </a:r>
            <a:r>
              <a:rPr lang="el-GR" sz="3200" b="0" dirty="0" smtClean="0"/>
              <a:t>)</a:t>
            </a:r>
            <a:endParaRPr lang="el-GR" dirty="0"/>
          </a:p>
        </p:txBody>
      </p:sp>
      <p:sp>
        <p:nvSpPr>
          <p:cNvPr id="3" name="Θέση περιεχομένου 2"/>
          <p:cNvSpPr>
            <a:spLocks noGrp="1"/>
          </p:cNvSpPr>
          <p:nvPr>
            <p:ph idx="1"/>
          </p:nvPr>
        </p:nvSpPr>
        <p:spPr>
          <a:xfrm>
            <a:off x="1043607" y="2492896"/>
            <a:ext cx="7056785" cy="1872208"/>
          </a:xfrm>
        </p:spPr>
        <p:txBody>
          <a:bodyPr>
            <a:normAutofit/>
          </a:bodyPr>
          <a:lstStyle/>
          <a:p>
            <a:pPr marL="0" indent="0" algn="ctr">
              <a:buNone/>
            </a:pPr>
            <a:r>
              <a:rPr lang="el-GR" sz="2400" dirty="0"/>
              <a:t>Μετά το </a:t>
            </a:r>
            <a:r>
              <a:rPr lang="el-GR" sz="2400" b="1" dirty="0">
                <a:solidFill>
                  <a:srgbClr val="075075"/>
                </a:solidFill>
              </a:rPr>
              <a:t>σχολαστικό πλύσιμο </a:t>
            </a:r>
            <a:r>
              <a:rPr lang="el-GR" sz="2400" dirty="0"/>
              <a:t>του μεταλλικού σκελετού κάτω από τρεχούμενο νερό γίνεται το </a:t>
            </a:r>
            <a:r>
              <a:rPr lang="el-GR" sz="2400" b="1" dirty="0">
                <a:solidFill>
                  <a:srgbClr val="820000"/>
                </a:solidFill>
              </a:rPr>
              <a:t>κόψιμο των αγωγών χύτευσης.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20</a:t>
            </a:fld>
            <a:endParaRPr lang="el-GR" dirty="0"/>
          </a:p>
        </p:txBody>
      </p:sp>
    </p:spTree>
    <p:extLst>
      <p:ext uri="{BB962C8B-B14F-4D97-AF65-F5344CB8AC3E}">
        <p14:creationId xmlns:p14="http://schemas.microsoft.com/office/powerpoint/2010/main" val="22917618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a:t>(</a:t>
            </a:r>
            <a:r>
              <a:rPr lang="el-GR" sz="3200" b="0" dirty="0" smtClean="0"/>
              <a:t>21 </a:t>
            </a:r>
            <a:r>
              <a:rPr lang="el-GR" sz="3200" b="0" dirty="0"/>
              <a:t>από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43510" y="1196975"/>
            <a:ext cx="5456979"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21</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925628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a:t>(</a:t>
            </a:r>
            <a:r>
              <a:rPr lang="el-GR" sz="3200" b="0" dirty="0" smtClean="0"/>
              <a:t>22 </a:t>
            </a:r>
            <a:r>
              <a:rPr lang="el-GR" sz="3200" b="0" dirty="0"/>
              <a:t>από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06683" y="1196975"/>
            <a:ext cx="6330633"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22</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549550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a:t>(</a:t>
            </a:r>
            <a:r>
              <a:rPr lang="el-GR" sz="3200" b="0" dirty="0" smtClean="0"/>
              <a:t>23 </a:t>
            </a:r>
            <a:r>
              <a:rPr lang="el-GR" sz="3200" b="0" dirty="0"/>
              <a:t>από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74872" y="1196975"/>
            <a:ext cx="5394255"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23</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890957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a:t>(</a:t>
            </a:r>
            <a:r>
              <a:rPr lang="el-GR" sz="3200" b="0" dirty="0" smtClean="0"/>
              <a:t>24 </a:t>
            </a:r>
            <a:r>
              <a:rPr lang="el-GR" sz="3200" b="0" dirty="0"/>
              <a:t>από </a:t>
            </a:r>
            <a:r>
              <a:rPr lang="el-GR" sz="3200" b="0" dirty="0" smtClean="0"/>
              <a:t>24)</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91680" y="1196752"/>
            <a:ext cx="5808481" cy="4356360"/>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24</a:t>
            </a:fld>
            <a:endParaRPr lang="el-GR" dirty="0"/>
          </a:p>
        </p:txBody>
      </p:sp>
      <p:sp>
        <p:nvSpPr>
          <p:cNvPr id="6" name="Rectangle 1"/>
          <p:cNvSpPr>
            <a:spLocks noChangeArrowheads="1"/>
          </p:cNvSpPr>
          <p:nvPr/>
        </p:nvSpPr>
        <p:spPr bwMode="auto">
          <a:xfrm>
            <a:off x="1403648" y="6021288"/>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1956283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169193"/>
            <a:ext cx="8496944" cy="908720"/>
          </a:xfrm>
        </p:spPr>
        <p:txBody>
          <a:bodyPr>
            <a:normAutofit fontScale="90000"/>
          </a:bodyPr>
          <a:lstStyle/>
          <a:p>
            <a:r>
              <a:rPr lang="el-GR" dirty="0" smtClean="0"/>
              <a:t>Δοκιμή του μεταλλικού σκελετού  στα  γύψινα κολοβώματα </a:t>
            </a:r>
            <a:r>
              <a:rPr lang="el-GR" sz="3600" b="0" dirty="0" smtClean="0"/>
              <a:t>(1 από 5)</a:t>
            </a:r>
            <a:endParaRPr lang="el-GR" sz="3600" b="0"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1791" y="1196975"/>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25</a:t>
            </a:fld>
            <a:endParaRPr lang="el-GR" dirty="0"/>
          </a:p>
        </p:txBody>
      </p:sp>
      <p:sp>
        <p:nvSpPr>
          <p:cNvPr id="6" name="Rectangle 1"/>
          <p:cNvSpPr>
            <a:spLocks noChangeArrowheads="1"/>
          </p:cNvSpPr>
          <p:nvPr/>
        </p:nvSpPr>
        <p:spPr bwMode="auto">
          <a:xfrm>
            <a:off x="1043608" y="6255404"/>
            <a:ext cx="712879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8988353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33722"/>
            <a:ext cx="8229600" cy="908720"/>
          </a:xfrm>
        </p:spPr>
        <p:txBody>
          <a:bodyPr>
            <a:normAutofit fontScale="90000"/>
          </a:bodyPr>
          <a:lstStyle/>
          <a:p>
            <a:r>
              <a:rPr lang="el-GR" dirty="0"/>
              <a:t>Δοκιμή του μεταλλικού σκελετού  στα  γύψινα κολοβώματα </a:t>
            </a:r>
            <a:r>
              <a:rPr lang="el-GR" sz="3600" b="0" dirty="0" smtClean="0"/>
              <a:t>(2 </a:t>
            </a:r>
            <a:r>
              <a:rPr lang="el-GR" sz="3600" b="0" dirty="0"/>
              <a:t>από </a:t>
            </a:r>
            <a:r>
              <a:rPr lang="el-GR" sz="3600" b="0" dirty="0" smtClean="0"/>
              <a:t>5)</a:t>
            </a:r>
            <a:endParaRPr lang="el-GR" dirty="0"/>
          </a:p>
        </p:txBody>
      </p:sp>
      <p:pic>
        <p:nvPicPr>
          <p:cNvPr id="5" name="Θέση περιεχομένου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17410" y="1196975"/>
            <a:ext cx="5509179"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26</a:t>
            </a:fld>
            <a:endParaRPr lang="el-GR" dirty="0"/>
          </a:p>
        </p:txBody>
      </p:sp>
      <p:sp>
        <p:nvSpPr>
          <p:cNvPr id="6" name="TextBox 5"/>
          <p:cNvSpPr txBox="1"/>
          <p:nvPr/>
        </p:nvSpPr>
        <p:spPr>
          <a:xfrm>
            <a:off x="3581888" y="6226417"/>
            <a:ext cx="1980221" cy="276999"/>
          </a:xfrm>
          <a:prstGeom prst="rect">
            <a:avLst/>
          </a:prstGeom>
          <a:noFill/>
        </p:spPr>
        <p:txBody>
          <a:bodyPr wrap="square" rtlCol="0">
            <a:spAutoFit/>
          </a:bodyPr>
          <a:lstStyle/>
          <a:p>
            <a:r>
              <a:rPr lang="el-GR" sz="1200" dirty="0">
                <a:solidFill>
                  <a:srgbClr val="595959"/>
                </a:solidFill>
                <a:latin typeface="Calibri" pitchFamily="34" charset="0"/>
              </a:rPr>
              <a:t>© </a:t>
            </a:r>
            <a:r>
              <a:rPr lang="el-GR" sz="1200" dirty="0" smtClean="0">
                <a:solidFill>
                  <a:schemeClr val="tx1">
                    <a:lumMod val="75000"/>
                    <a:lumOff val="25000"/>
                  </a:schemeClr>
                </a:solidFill>
                <a:latin typeface="+mn-lt"/>
              </a:rPr>
              <a:t>Γαλιατσάτος Αριστείδης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895689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68994"/>
            <a:ext cx="8229600" cy="908720"/>
          </a:xfrm>
        </p:spPr>
        <p:txBody>
          <a:bodyPr>
            <a:normAutofit fontScale="90000"/>
          </a:bodyPr>
          <a:lstStyle/>
          <a:p>
            <a:r>
              <a:rPr lang="el-GR" dirty="0"/>
              <a:t>Δοκιμή του μεταλλικού σκελετού  στα  γύψινα κολοβώματα </a:t>
            </a:r>
            <a:r>
              <a:rPr lang="el-GR" sz="3600" b="0" dirty="0" smtClean="0"/>
              <a:t>(3 </a:t>
            </a:r>
            <a:r>
              <a:rPr lang="el-GR" sz="3600" b="0" dirty="0"/>
              <a:t>από </a:t>
            </a:r>
            <a:r>
              <a:rPr lang="el-GR" sz="3600" b="0" dirty="0" smtClean="0"/>
              <a:t>5)</a:t>
            </a:r>
            <a:endParaRPr lang="el-GR" dirty="0"/>
          </a:p>
        </p:txBody>
      </p:sp>
      <p:pic>
        <p:nvPicPr>
          <p:cNvPr id="5" name="Θέση περιεχομένου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83008" y="1196975"/>
            <a:ext cx="6177983"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27</a:t>
            </a:fld>
            <a:endParaRPr lang="el-GR" dirty="0"/>
          </a:p>
        </p:txBody>
      </p:sp>
      <p:sp>
        <p:nvSpPr>
          <p:cNvPr id="6" name="TextBox 5"/>
          <p:cNvSpPr txBox="1"/>
          <p:nvPr/>
        </p:nvSpPr>
        <p:spPr>
          <a:xfrm>
            <a:off x="3671898" y="6261913"/>
            <a:ext cx="1980221" cy="276999"/>
          </a:xfrm>
          <a:prstGeom prst="rect">
            <a:avLst/>
          </a:prstGeom>
          <a:noFill/>
        </p:spPr>
        <p:txBody>
          <a:bodyPr wrap="square" rtlCol="0">
            <a:spAutoFit/>
          </a:bodyPr>
          <a:lstStyle/>
          <a:p>
            <a:r>
              <a:rPr lang="el-GR" sz="1200" dirty="0">
                <a:solidFill>
                  <a:srgbClr val="595959"/>
                </a:solidFill>
                <a:latin typeface="Calibri" pitchFamily="34" charset="0"/>
              </a:rPr>
              <a:t>© </a:t>
            </a:r>
            <a:r>
              <a:rPr lang="el-GR" sz="1200" dirty="0" smtClean="0">
                <a:solidFill>
                  <a:schemeClr val="tx1">
                    <a:lumMod val="75000"/>
                    <a:lumOff val="25000"/>
                  </a:schemeClr>
                </a:solidFill>
                <a:latin typeface="+mn-lt"/>
              </a:rPr>
              <a:t>Γαλιατσάτος Αριστείδης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7668949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Δοκιμή του μεταλλικού σκελετού  στα  γύψινα κολοβώματα </a:t>
            </a:r>
            <a:r>
              <a:rPr lang="el-GR" sz="3600" b="0" dirty="0" smtClean="0"/>
              <a:t>(4 </a:t>
            </a:r>
            <a:r>
              <a:rPr lang="el-GR" sz="3600" b="0" dirty="0"/>
              <a:t>από </a:t>
            </a:r>
            <a:r>
              <a:rPr lang="el-GR" sz="3600" b="0" dirty="0" smtClean="0"/>
              <a:t>5)</a:t>
            </a:r>
            <a:endParaRPr lang="el-GR" dirty="0"/>
          </a:p>
        </p:txBody>
      </p:sp>
      <p:pic>
        <p:nvPicPr>
          <p:cNvPr id="5" name="Θέση περιεχομένου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43012" y="1196975"/>
            <a:ext cx="6057976"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28</a:t>
            </a:fld>
            <a:endParaRPr lang="el-GR" dirty="0"/>
          </a:p>
        </p:txBody>
      </p:sp>
      <p:sp>
        <p:nvSpPr>
          <p:cNvPr id="6" name="TextBox 5"/>
          <p:cNvSpPr txBox="1"/>
          <p:nvPr/>
        </p:nvSpPr>
        <p:spPr>
          <a:xfrm>
            <a:off x="3851920" y="6237288"/>
            <a:ext cx="1944216" cy="276999"/>
          </a:xfrm>
          <a:prstGeom prst="rect">
            <a:avLst/>
          </a:prstGeom>
          <a:noFill/>
        </p:spPr>
        <p:txBody>
          <a:bodyPr wrap="square" rtlCol="0">
            <a:spAutoFit/>
          </a:bodyPr>
          <a:lstStyle/>
          <a:p>
            <a:r>
              <a:rPr lang="el-GR" sz="1200" dirty="0">
                <a:solidFill>
                  <a:srgbClr val="595959"/>
                </a:solidFill>
                <a:latin typeface="Calibri" pitchFamily="34" charset="0"/>
              </a:rPr>
              <a:t>© </a:t>
            </a:r>
            <a:r>
              <a:rPr lang="el-GR" sz="1200" dirty="0" smtClean="0">
                <a:solidFill>
                  <a:schemeClr val="tx1">
                    <a:lumMod val="75000"/>
                    <a:lumOff val="25000"/>
                  </a:schemeClr>
                </a:solidFill>
                <a:latin typeface="+mn-lt"/>
              </a:rPr>
              <a:t>Γαλιατσάτος Αριστείδης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673114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smtClean="0"/>
              <a:t>(2 </a:t>
            </a:r>
            <a:r>
              <a:rPr lang="el-GR" sz="3200" b="0" dirty="0"/>
              <a:t>από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03648" y="1170764"/>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a:t>
            </a:fld>
            <a:endParaRPr lang="el-GR" dirty="0"/>
          </a:p>
        </p:txBody>
      </p:sp>
      <p:sp>
        <p:nvSpPr>
          <p:cNvPr id="81921"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604355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Δοκιμή του μεταλλικού σκελετού  στα  γύψινα κολοβώματα </a:t>
            </a:r>
            <a:r>
              <a:rPr lang="el-GR" sz="3600" b="0" dirty="0" smtClean="0"/>
              <a:t>(5 </a:t>
            </a:r>
            <a:r>
              <a:rPr lang="el-GR" sz="3600" b="0" dirty="0"/>
              <a:t>από </a:t>
            </a:r>
            <a:r>
              <a:rPr lang="el-GR" sz="3600" b="0" dirty="0" smtClean="0"/>
              <a:t>5)</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29</a:t>
            </a:fld>
            <a:endParaRPr lang="el-GR"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70220" y="1398899"/>
            <a:ext cx="5847184" cy="454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682244" y="5993736"/>
            <a:ext cx="1969876" cy="276999"/>
          </a:xfrm>
          <a:prstGeom prst="rect">
            <a:avLst/>
          </a:prstGeom>
          <a:noFill/>
        </p:spPr>
        <p:txBody>
          <a:bodyPr wrap="square" rtlCol="0">
            <a:spAutoFit/>
          </a:bodyPr>
          <a:lstStyle/>
          <a:p>
            <a:r>
              <a:rPr lang="el-GR" sz="1200" dirty="0">
                <a:solidFill>
                  <a:srgbClr val="595959"/>
                </a:solidFill>
                <a:latin typeface="Calibri" pitchFamily="34" charset="0"/>
              </a:rPr>
              <a:t>© </a:t>
            </a:r>
            <a:r>
              <a:rPr lang="el-GR" sz="1200" dirty="0" smtClean="0">
                <a:solidFill>
                  <a:schemeClr val="tx1">
                    <a:lumMod val="75000"/>
                    <a:lumOff val="25000"/>
                  </a:schemeClr>
                </a:solidFill>
                <a:latin typeface="+mn-lt"/>
              </a:rPr>
              <a:t>Γαλιατσάτος Αριστείδης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583193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68994"/>
            <a:ext cx="8229600" cy="908720"/>
          </a:xfrm>
        </p:spPr>
        <p:txBody>
          <a:bodyPr>
            <a:normAutofit fontScale="90000"/>
          </a:bodyPr>
          <a:lstStyle/>
          <a:p>
            <a:r>
              <a:rPr lang="el-GR" sz="4400" dirty="0" smtClean="0"/>
              <a:t>Λείανση του μεταλλικού σκελετού</a:t>
            </a:r>
            <a:r>
              <a:rPr lang="el-GR" dirty="0" smtClean="0"/>
              <a:t> </a:t>
            </a:r>
            <a:br>
              <a:rPr lang="el-GR" dirty="0" smtClean="0"/>
            </a:br>
            <a:r>
              <a:rPr lang="el-GR" sz="3600" b="0" dirty="0" smtClean="0"/>
              <a:t>(1 από </a:t>
            </a:r>
            <a:r>
              <a:rPr lang="el-GR" sz="3600" b="0" dirty="0"/>
              <a:t>12</a:t>
            </a:r>
            <a:r>
              <a:rPr lang="el-GR" sz="3600" b="0" dirty="0" smtClean="0"/>
              <a:t>)</a:t>
            </a:r>
            <a:endParaRPr lang="el-GR" sz="3600" b="0" dirty="0"/>
          </a:p>
        </p:txBody>
      </p:sp>
      <p:sp>
        <p:nvSpPr>
          <p:cNvPr id="3" name="Θέση περιεχομένου 2"/>
          <p:cNvSpPr>
            <a:spLocks noGrp="1"/>
          </p:cNvSpPr>
          <p:nvPr>
            <p:ph idx="1"/>
          </p:nvPr>
        </p:nvSpPr>
        <p:spPr>
          <a:xfrm>
            <a:off x="827584" y="1524672"/>
            <a:ext cx="7488832" cy="5040560"/>
          </a:xfrm>
        </p:spPr>
        <p:txBody>
          <a:bodyPr>
            <a:normAutofit/>
          </a:bodyPr>
          <a:lstStyle/>
          <a:p>
            <a:pPr>
              <a:spcBef>
                <a:spcPts val="3600"/>
              </a:spcBef>
            </a:pPr>
            <a:r>
              <a:rPr lang="el-GR" sz="2400" dirty="0"/>
              <a:t>Να απαλλαγεί το χυτό από ανωμαλίες και επιφανειακή αδρότητα.</a:t>
            </a:r>
          </a:p>
          <a:p>
            <a:pPr>
              <a:spcBef>
                <a:spcPts val="3600"/>
              </a:spcBef>
            </a:pPr>
            <a:r>
              <a:rPr lang="el-GR" sz="2400" dirty="0"/>
              <a:t> Να αποκτήσει μία ομαλή και λεία επιφάνεια που θα επιτρέψει τη σωστή εφαρμογή του στο δόντι.</a:t>
            </a:r>
          </a:p>
          <a:p>
            <a:pPr>
              <a:spcBef>
                <a:spcPts val="3600"/>
              </a:spcBef>
            </a:pPr>
            <a:r>
              <a:rPr lang="el-GR" sz="2400" dirty="0"/>
              <a:t> Να εξομαλυνθούν οι οριακές επιφάνειες του χυτού ώστε να μην προκαλέσουν τραυματισμό στους ιστούς και να μην ευνοούν τη κατακράτηση υπολειμμάτων τροφών και μικροβιακής πλάκας. </a:t>
            </a:r>
          </a:p>
          <a:p>
            <a:pPr>
              <a:spcBef>
                <a:spcPts val="3600"/>
              </a:spcBef>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30</a:t>
            </a:fld>
            <a:endParaRPr lang="el-GR" dirty="0"/>
          </a:p>
        </p:txBody>
      </p:sp>
    </p:spTree>
    <p:extLst>
      <p:ext uri="{BB962C8B-B14F-4D97-AF65-F5344CB8AC3E}">
        <p14:creationId xmlns:p14="http://schemas.microsoft.com/office/powerpoint/2010/main" val="37478080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404664"/>
            <a:ext cx="8229600" cy="908720"/>
          </a:xfrm>
        </p:spPr>
        <p:txBody>
          <a:bodyPr>
            <a:normAutofit fontScale="90000"/>
          </a:bodyPr>
          <a:lstStyle/>
          <a:p>
            <a:r>
              <a:rPr lang="el-GR" sz="4400" dirty="0" smtClean="0"/>
              <a:t>Λείανση του μεταλλικού σκελετού </a:t>
            </a:r>
            <a:br>
              <a:rPr lang="el-GR" sz="4400" dirty="0" smtClean="0"/>
            </a:br>
            <a:r>
              <a:rPr lang="el-GR" sz="3600" b="0" dirty="0" smtClean="0"/>
              <a:t>(2 από </a:t>
            </a:r>
            <a:r>
              <a:rPr lang="el-GR" sz="3600" b="0" dirty="0"/>
              <a:t>12</a:t>
            </a:r>
            <a:r>
              <a:rPr lang="el-GR" sz="3600" b="0" dirty="0" smtClean="0"/>
              <a:t>)</a:t>
            </a:r>
            <a:endParaRPr lang="el-GR" sz="3600" dirty="0"/>
          </a:p>
        </p:txBody>
      </p:sp>
      <p:sp>
        <p:nvSpPr>
          <p:cNvPr id="3" name="Θέση περιεχομένου 2"/>
          <p:cNvSpPr>
            <a:spLocks noGrp="1"/>
          </p:cNvSpPr>
          <p:nvPr>
            <p:ph idx="1"/>
          </p:nvPr>
        </p:nvSpPr>
        <p:spPr>
          <a:xfrm>
            <a:off x="1259632" y="2420888"/>
            <a:ext cx="6696744" cy="2232248"/>
          </a:xfrm>
        </p:spPr>
        <p:txBody>
          <a:bodyPr>
            <a:normAutofit/>
          </a:bodyPr>
          <a:lstStyle/>
          <a:p>
            <a:pPr marL="0" indent="0" algn="ctr">
              <a:buNone/>
            </a:pPr>
            <a:r>
              <a:rPr lang="el-GR" sz="2400" dirty="0"/>
              <a:t>Για τη λείανση του μεταλλικού σκελετού χρησιμοποιούνται κοπτικά εργαλεία </a:t>
            </a:r>
            <a:r>
              <a:rPr lang="el-GR" sz="2400" b="1" dirty="0" smtClean="0">
                <a:solidFill>
                  <a:srgbClr val="075075"/>
                </a:solidFill>
              </a:rPr>
              <a:t>–τροχόλιθοι</a:t>
            </a:r>
            <a:r>
              <a:rPr lang="en-US" sz="2400" b="1" dirty="0" smtClean="0">
                <a:solidFill>
                  <a:srgbClr val="075075"/>
                </a:solidFill>
              </a:rPr>
              <a:t> </a:t>
            </a:r>
            <a:r>
              <a:rPr lang="el-GR" sz="2400" b="1" dirty="0" smtClean="0">
                <a:solidFill>
                  <a:srgbClr val="075075"/>
                </a:solidFill>
              </a:rPr>
              <a:t>και φρέζες</a:t>
            </a:r>
            <a:r>
              <a:rPr lang="en-US" sz="2400" b="1" dirty="0" smtClean="0">
                <a:solidFill>
                  <a:srgbClr val="075075"/>
                </a:solidFill>
              </a:rPr>
              <a:t> </a:t>
            </a:r>
            <a:r>
              <a:rPr lang="el-GR" sz="2400" b="1" dirty="0" smtClean="0">
                <a:solidFill>
                  <a:srgbClr val="075075"/>
                </a:solidFill>
              </a:rPr>
              <a:t>–</a:t>
            </a:r>
            <a:r>
              <a:rPr lang="el-GR" sz="2400" dirty="0" smtClean="0"/>
              <a:t> </a:t>
            </a:r>
            <a:r>
              <a:rPr lang="el-GR" sz="2400" dirty="0"/>
              <a:t>με το </a:t>
            </a:r>
            <a:r>
              <a:rPr lang="el-GR" sz="2400" dirty="0" smtClean="0"/>
              <a:t>απαιτούμενο </a:t>
            </a:r>
            <a:r>
              <a:rPr lang="el-GR" sz="2400" dirty="0"/>
              <a:t>για την περίπτωση σχήμα και </a:t>
            </a:r>
            <a:r>
              <a:rPr lang="el-GR" sz="2400" dirty="0" smtClean="0"/>
              <a:t>μέγεθος.</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31</a:t>
            </a:fld>
            <a:endParaRPr lang="el-GR" dirty="0"/>
          </a:p>
        </p:txBody>
      </p:sp>
    </p:spTree>
    <p:extLst>
      <p:ext uri="{BB962C8B-B14F-4D97-AF65-F5344CB8AC3E}">
        <p14:creationId xmlns:p14="http://schemas.microsoft.com/office/powerpoint/2010/main" val="36318036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52195"/>
            <a:ext cx="8229600" cy="908720"/>
          </a:xfrm>
        </p:spPr>
        <p:txBody>
          <a:bodyPr>
            <a:normAutofit fontScale="90000"/>
          </a:bodyPr>
          <a:lstStyle/>
          <a:p>
            <a:r>
              <a:rPr lang="el-GR" sz="4400" dirty="0"/>
              <a:t>Λείανση του μεταλλικού σκελετού </a:t>
            </a:r>
            <a:br>
              <a:rPr lang="el-GR" sz="4400" dirty="0"/>
            </a:br>
            <a:r>
              <a:rPr lang="el-GR" sz="3600" b="0" dirty="0" smtClean="0"/>
              <a:t>(3 </a:t>
            </a:r>
            <a:r>
              <a:rPr lang="el-GR" sz="3600" b="0" dirty="0"/>
              <a:t>από 12</a:t>
            </a:r>
            <a:r>
              <a:rPr lang="el-GR" sz="3600" b="0" dirty="0" smtClean="0"/>
              <a:t>)</a:t>
            </a:r>
            <a:endParaRPr lang="el-GR" sz="3600"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91749" y="1580596"/>
            <a:ext cx="6144354" cy="4608265"/>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32</a:t>
            </a:fld>
            <a:endParaRPr lang="el-GR" dirty="0"/>
          </a:p>
        </p:txBody>
      </p:sp>
      <p:sp>
        <p:nvSpPr>
          <p:cNvPr id="6" name="Ορθογώνιο 5"/>
          <p:cNvSpPr/>
          <p:nvPr/>
        </p:nvSpPr>
        <p:spPr>
          <a:xfrm>
            <a:off x="2555776" y="1484784"/>
            <a:ext cx="3816301" cy="430887"/>
          </a:xfrm>
          <a:prstGeom prst="rect">
            <a:avLst/>
          </a:prstGeom>
        </p:spPr>
        <p:txBody>
          <a:bodyPr wrap="none">
            <a:spAutoFit/>
          </a:bodyPr>
          <a:lstStyle/>
          <a:p>
            <a:r>
              <a:rPr lang="el-GR" sz="2200" dirty="0" smtClean="0">
                <a:latin typeface="+mn-lt"/>
              </a:rPr>
              <a:t>Τροχόλιθοι  μεγάλου  μεγέθους</a:t>
            </a:r>
            <a:endParaRPr lang="el-GR" sz="2200" dirty="0">
              <a:latin typeface="+mn-lt"/>
            </a:endParaRPr>
          </a:p>
        </p:txBody>
      </p:sp>
      <p:sp>
        <p:nvSpPr>
          <p:cNvPr id="7" name="Rectangle 1"/>
          <p:cNvSpPr>
            <a:spLocks noChangeArrowheads="1"/>
          </p:cNvSpPr>
          <p:nvPr/>
        </p:nvSpPr>
        <p:spPr bwMode="auto">
          <a:xfrm>
            <a:off x="1403648" y="5954549"/>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8699103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8268" y="187456"/>
            <a:ext cx="8229600" cy="908720"/>
          </a:xfrm>
        </p:spPr>
        <p:txBody>
          <a:bodyPr>
            <a:normAutofit fontScale="90000"/>
          </a:bodyPr>
          <a:lstStyle/>
          <a:p>
            <a:r>
              <a:rPr lang="el-GR" sz="4400" dirty="0"/>
              <a:t>Λείανση του μεταλλικού σκελετού </a:t>
            </a:r>
            <a:br>
              <a:rPr lang="el-GR" sz="4400" dirty="0"/>
            </a:br>
            <a:r>
              <a:rPr lang="el-GR" sz="3600" b="0" dirty="0" smtClean="0"/>
              <a:t>(4 </a:t>
            </a:r>
            <a:r>
              <a:rPr lang="el-GR" sz="3600" b="0" dirty="0"/>
              <a:t>από 12</a:t>
            </a:r>
            <a:r>
              <a:rPr lang="el-GR" sz="3600" b="0" dirty="0" smtClean="0"/>
              <a:t>)</a:t>
            </a:r>
            <a:endParaRPr lang="el-GR" sz="3600"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30882" y="1248226"/>
            <a:ext cx="5524371" cy="4956074"/>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33</a:t>
            </a:fld>
            <a:endParaRPr lang="el-GR" dirty="0"/>
          </a:p>
        </p:txBody>
      </p:sp>
      <p:sp>
        <p:nvSpPr>
          <p:cNvPr id="6" name="Ορθογώνιο 5"/>
          <p:cNvSpPr/>
          <p:nvPr/>
        </p:nvSpPr>
        <p:spPr>
          <a:xfrm>
            <a:off x="2555776" y="1340768"/>
            <a:ext cx="4238596" cy="430887"/>
          </a:xfrm>
          <a:prstGeom prst="rect">
            <a:avLst/>
          </a:prstGeom>
        </p:spPr>
        <p:txBody>
          <a:bodyPr wrap="none">
            <a:spAutoFit/>
          </a:bodyPr>
          <a:lstStyle/>
          <a:p>
            <a:r>
              <a:rPr lang="el-GR" sz="2200" dirty="0" smtClean="0">
                <a:latin typeface="+mn-lt"/>
              </a:rPr>
              <a:t>Τροχολιθάκια διαφόρων σχημάτων</a:t>
            </a:r>
            <a:endParaRPr lang="el-GR" sz="2200" dirty="0">
              <a:latin typeface="+mn-lt"/>
            </a:endParaRPr>
          </a:p>
        </p:txBody>
      </p:sp>
      <p:sp>
        <p:nvSpPr>
          <p:cNvPr id="7" name="Rectangle 1"/>
          <p:cNvSpPr>
            <a:spLocks noChangeArrowheads="1"/>
          </p:cNvSpPr>
          <p:nvPr/>
        </p:nvSpPr>
        <p:spPr bwMode="auto">
          <a:xfrm>
            <a:off x="1403648" y="5984379"/>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024230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t>Λείανση του μεταλλικού σκελετού </a:t>
            </a:r>
            <a:br>
              <a:rPr lang="el-GR" sz="4400" dirty="0"/>
            </a:br>
            <a:r>
              <a:rPr lang="el-GR" sz="3600" b="0" dirty="0" smtClean="0"/>
              <a:t>(5 </a:t>
            </a:r>
            <a:r>
              <a:rPr lang="el-GR" sz="3600" b="0" dirty="0"/>
              <a:t>από 12</a:t>
            </a:r>
            <a:r>
              <a:rPr lang="el-GR" sz="3600" b="0" dirty="0" smtClean="0"/>
              <a:t>)</a:t>
            </a:r>
            <a:endParaRPr lang="el-GR" sz="3600"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39752" y="1556792"/>
            <a:ext cx="4561345" cy="4648110"/>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34</a:t>
            </a:fld>
            <a:endParaRPr lang="el-GR" dirty="0"/>
          </a:p>
        </p:txBody>
      </p:sp>
      <p:sp>
        <p:nvSpPr>
          <p:cNvPr id="6" name="Ορθογώνιο 5"/>
          <p:cNvSpPr/>
          <p:nvPr/>
        </p:nvSpPr>
        <p:spPr>
          <a:xfrm>
            <a:off x="2339752" y="1196752"/>
            <a:ext cx="4734272" cy="430887"/>
          </a:xfrm>
          <a:prstGeom prst="rect">
            <a:avLst/>
          </a:prstGeom>
        </p:spPr>
        <p:txBody>
          <a:bodyPr wrap="square">
            <a:spAutoFit/>
          </a:bodyPr>
          <a:lstStyle/>
          <a:p>
            <a:r>
              <a:rPr lang="el-GR" sz="2200" dirty="0" smtClean="0">
                <a:latin typeface="+mn-lt"/>
              </a:rPr>
              <a:t>Διαφόρων ειδών φρέζες και διαμάντια</a:t>
            </a:r>
            <a:endParaRPr lang="el-GR" sz="2200" dirty="0">
              <a:latin typeface="+mn-lt"/>
            </a:endParaRPr>
          </a:p>
        </p:txBody>
      </p:sp>
      <p:sp>
        <p:nvSpPr>
          <p:cNvPr id="7"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8629723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68994"/>
            <a:ext cx="8229600" cy="908720"/>
          </a:xfrm>
        </p:spPr>
        <p:txBody>
          <a:bodyPr>
            <a:normAutofit fontScale="90000"/>
          </a:bodyPr>
          <a:lstStyle/>
          <a:p>
            <a:r>
              <a:rPr lang="el-GR" sz="4400" dirty="0"/>
              <a:t>Λείανση του μεταλλικού σκελετού </a:t>
            </a:r>
            <a:br>
              <a:rPr lang="el-GR" sz="4400" dirty="0"/>
            </a:br>
            <a:r>
              <a:rPr lang="el-GR" sz="3600" b="0" dirty="0" smtClean="0"/>
              <a:t>(6 </a:t>
            </a:r>
            <a:r>
              <a:rPr lang="el-GR" sz="3600" b="0" dirty="0"/>
              <a:t>από 12</a:t>
            </a:r>
            <a:r>
              <a:rPr lang="el-GR" sz="3600" b="0" dirty="0" smtClean="0"/>
              <a:t>)</a:t>
            </a:r>
            <a:endParaRPr lang="el-GR" sz="3600"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3819" y="1385896"/>
            <a:ext cx="6216362" cy="4662271"/>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35</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1160263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68994"/>
            <a:ext cx="8229600" cy="908720"/>
          </a:xfrm>
        </p:spPr>
        <p:txBody>
          <a:bodyPr>
            <a:normAutofit fontScale="90000"/>
          </a:bodyPr>
          <a:lstStyle/>
          <a:p>
            <a:r>
              <a:rPr lang="el-GR" sz="4400" dirty="0"/>
              <a:t>Λείανση του μεταλλικού σκελετού </a:t>
            </a:r>
            <a:br>
              <a:rPr lang="el-GR" sz="4400" dirty="0"/>
            </a:br>
            <a:r>
              <a:rPr lang="el-GR" sz="3600" b="0" dirty="0" smtClean="0"/>
              <a:t>(7 </a:t>
            </a:r>
            <a:r>
              <a:rPr lang="el-GR" sz="3600" b="0" dirty="0"/>
              <a:t>από 12</a:t>
            </a:r>
            <a:r>
              <a:rPr lang="el-GR" sz="3600" b="0" dirty="0" smtClean="0"/>
              <a:t>)</a:t>
            </a:r>
            <a:endParaRPr lang="el-GR" sz="3600"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31640" y="1268760"/>
            <a:ext cx="6384545" cy="4788408"/>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36</a:t>
            </a:fld>
            <a:endParaRPr lang="el-GR" dirty="0"/>
          </a:p>
        </p:txBody>
      </p:sp>
      <p:sp>
        <p:nvSpPr>
          <p:cNvPr id="6" name="Rectangle 1"/>
          <p:cNvSpPr>
            <a:spLocks noChangeArrowheads="1"/>
          </p:cNvSpPr>
          <p:nvPr/>
        </p:nvSpPr>
        <p:spPr bwMode="auto">
          <a:xfrm>
            <a:off x="1115616" y="6080455"/>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0901239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32656"/>
            <a:ext cx="8229600" cy="908720"/>
          </a:xfrm>
        </p:spPr>
        <p:txBody>
          <a:bodyPr>
            <a:normAutofit fontScale="90000"/>
          </a:bodyPr>
          <a:lstStyle/>
          <a:p>
            <a:r>
              <a:rPr lang="el-GR" sz="4400" dirty="0"/>
              <a:t>Λείανση του μεταλλικού σκελετού </a:t>
            </a:r>
            <a:br>
              <a:rPr lang="el-GR" sz="4400" dirty="0"/>
            </a:br>
            <a:r>
              <a:rPr lang="el-GR" sz="3600" b="0" dirty="0" smtClean="0"/>
              <a:t>(8 </a:t>
            </a:r>
            <a:r>
              <a:rPr lang="el-GR" sz="3600" b="0" dirty="0"/>
              <a:t>από 12</a:t>
            </a:r>
            <a:r>
              <a:rPr lang="el-GR" sz="3600" b="0" dirty="0" smtClean="0"/>
              <a:t>)</a:t>
            </a:r>
            <a:endParaRPr lang="el-GR" sz="3600" dirty="0"/>
          </a:p>
        </p:txBody>
      </p:sp>
      <p:sp>
        <p:nvSpPr>
          <p:cNvPr id="3" name="Θέση περιεχομένου 2"/>
          <p:cNvSpPr>
            <a:spLocks noGrp="1"/>
          </p:cNvSpPr>
          <p:nvPr>
            <p:ph idx="1"/>
          </p:nvPr>
        </p:nvSpPr>
        <p:spPr>
          <a:xfrm>
            <a:off x="971600" y="2132856"/>
            <a:ext cx="6840760" cy="2952328"/>
          </a:xfrm>
        </p:spPr>
        <p:txBody>
          <a:bodyPr>
            <a:normAutofit/>
          </a:bodyPr>
          <a:lstStyle/>
          <a:p>
            <a:pPr marL="0" indent="0" algn="ctr">
              <a:buNone/>
            </a:pPr>
            <a:r>
              <a:rPr lang="el-GR" sz="2400" b="1" dirty="0">
                <a:solidFill>
                  <a:srgbClr val="075075"/>
                </a:solidFill>
              </a:rPr>
              <a:t>Χρειάζεται μεγάλη προσοχή </a:t>
            </a:r>
            <a:r>
              <a:rPr lang="el-GR" sz="2400" dirty="0"/>
              <a:t>στην </a:t>
            </a:r>
            <a:r>
              <a:rPr lang="el-GR" sz="2400" b="1" dirty="0">
                <a:solidFill>
                  <a:srgbClr val="820000"/>
                </a:solidFill>
              </a:rPr>
              <a:t>ταχύτητα περιστροφής </a:t>
            </a:r>
            <a:r>
              <a:rPr lang="el-GR" sz="2400" dirty="0"/>
              <a:t>των κοπτικών εργαλείων και στην </a:t>
            </a:r>
            <a:r>
              <a:rPr lang="el-GR" sz="2400" b="1" dirty="0">
                <a:solidFill>
                  <a:srgbClr val="820000"/>
                </a:solidFill>
              </a:rPr>
              <a:t>πίεση</a:t>
            </a:r>
            <a:r>
              <a:rPr lang="el-GR" sz="2400" dirty="0"/>
              <a:t> που θα ασκηθεί στην επιφάνεια του χυτού, ώστε να αποφευχθεί πιθανή βλάβη (τρύπημα) της επιφάνειάς του.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37</a:t>
            </a:fld>
            <a:endParaRPr lang="el-GR" dirty="0"/>
          </a:p>
        </p:txBody>
      </p:sp>
    </p:spTree>
    <p:extLst>
      <p:ext uri="{BB962C8B-B14F-4D97-AF65-F5344CB8AC3E}">
        <p14:creationId xmlns:p14="http://schemas.microsoft.com/office/powerpoint/2010/main" val="10165963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68994"/>
            <a:ext cx="8229600" cy="908720"/>
          </a:xfrm>
        </p:spPr>
        <p:txBody>
          <a:bodyPr>
            <a:normAutofit fontScale="90000"/>
          </a:bodyPr>
          <a:lstStyle/>
          <a:p>
            <a:r>
              <a:rPr lang="el-GR" sz="4400" dirty="0"/>
              <a:t>Λείανση του μεταλλικού σκελετού </a:t>
            </a:r>
            <a:br>
              <a:rPr lang="el-GR" sz="4400" dirty="0"/>
            </a:br>
            <a:r>
              <a:rPr lang="el-GR" sz="3600" b="0" dirty="0" smtClean="0"/>
              <a:t>(9 </a:t>
            </a:r>
            <a:r>
              <a:rPr lang="el-GR" sz="3600" b="0" dirty="0"/>
              <a:t>από 12</a:t>
            </a:r>
            <a:r>
              <a:rPr lang="el-GR" sz="3600" b="0" dirty="0" smtClean="0"/>
              <a:t>)</a:t>
            </a:r>
            <a:endParaRPr lang="el-GR" sz="3600" dirty="0"/>
          </a:p>
        </p:txBody>
      </p:sp>
      <p:sp>
        <p:nvSpPr>
          <p:cNvPr id="3" name="Θέση περιεχομένου 2"/>
          <p:cNvSpPr>
            <a:spLocks noGrp="1"/>
          </p:cNvSpPr>
          <p:nvPr>
            <p:ph idx="1"/>
          </p:nvPr>
        </p:nvSpPr>
        <p:spPr>
          <a:xfrm>
            <a:off x="395536" y="1556792"/>
            <a:ext cx="8291264" cy="576064"/>
          </a:xfrm>
        </p:spPr>
        <p:txBody>
          <a:bodyPr>
            <a:normAutofit/>
          </a:bodyPr>
          <a:lstStyle/>
          <a:p>
            <a:pPr marL="0" indent="0" algn="ctr">
              <a:buNone/>
            </a:pPr>
            <a:r>
              <a:rPr lang="el-GR" sz="2200" dirty="0"/>
              <a:t>Η ολοκλήρωση της λείανσης γίνεται με λάστιχα διαφόρων σχημάτων. </a:t>
            </a:r>
          </a:p>
          <a:p>
            <a:pPr marL="0" indent="0" algn="ctr">
              <a:buNone/>
            </a:pP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38</a:t>
            </a:fld>
            <a:endParaRPr lang="el-GR" dirty="0"/>
          </a:p>
        </p:txBody>
      </p:sp>
      <p:pic>
        <p:nvPicPr>
          <p:cNvPr id="5" name="Εικόνα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9752" y="2132856"/>
            <a:ext cx="4572396" cy="3429297"/>
          </a:xfrm>
          <a:prstGeom prst="rect">
            <a:avLst/>
          </a:prstGeom>
        </p:spPr>
      </p:pic>
      <p:sp>
        <p:nvSpPr>
          <p:cNvPr id="6" name="Rectangle 1"/>
          <p:cNvSpPr>
            <a:spLocks noChangeArrowheads="1"/>
          </p:cNvSpPr>
          <p:nvPr/>
        </p:nvSpPr>
        <p:spPr bwMode="auto">
          <a:xfrm>
            <a:off x="1331640" y="5733256"/>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76893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smtClean="0"/>
              <a:t>(3 </a:t>
            </a:r>
            <a:r>
              <a:rPr lang="el-GR" sz="3200" b="0" dirty="0"/>
              <a:t>από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1791" y="1196975"/>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a:t>
            </a:fld>
            <a:endParaRPr lang="el-GR" dirty="0"/>
          </a:p>
        </p:txBody>
      </p:sp>
      <p:sp>
        <p:nvSpPr>
          <p:cNvPr id="7"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2124900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52195"/>
            <a:ext cx="8229600" cy="908720"/>
          </a:xfrm>
        </p:spPr>
        <p:txBody>
          <a:bodyPr>
            <a:normAutofit fontScale="90000"/>
          </a:bodyPr>
          <a:lstStyle/>
          <a:p>
            <a:r>
              <a:rPr lang="el-GR" sz="4400" dirty="0"/>
              <a:t>Λείανση του μεταλλικού σκελετού </a:t>
            </a:r>
            <a:br>
              <a:rPr lang="el-GR" sz="4400" dirty="0"/>
            </a:br>
            <a:r>
              <a:rPr lang="el-GR" sz="3600" b="0" dirty="0" smtClean="0"/>
              <a:t>(10 </a:t>
            </a:r>
            <a:r>
              <a:rPr lang="el-GR" sz="3600" b="0" dirty="0"/>
              <a:t>από 12</a:t>
            </a:r>
            <a:r>
              <a:rPr lang="el-GR" sz="3600" b="0" dirty="0" smtClean="0"/>
              <a:t>)</a:t>
            </a:r>
            <a:endParaRPr lang="el-GR" sz="3600"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15616" y="1188476"/>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39</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5113462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68994"/>
            <a:ext cx="8229600" cy="908720"/>
          </a:xfrm>
        </p:spPr>
        <p:txBody>
          <a:bodyPr>
            <a:normAutofit fontScale="90000"/>
          </a:bodyPr>
          <a:lstStyle/>
          <a:p>
            <a:r>
              <a:rPr lang="el-GR" sz="4400" dirty="0"/>
              <a:t>Λείανση του μεταλλικού σκελετού </a:t>
            </a:r>
            <a:r>
              <a:rPr lang="el-GR" dirty="0"/>
              <a:t/>
            </a:r>
            <a:br>
              <a:rPr lang="el-GR" dirty="0"/>
            </a:br>
            <a:r>
              <a:rPr lang="el-GR" sz="3600" b="0" dirty="0" smtClean="0"/>
              <a:t>(11 </a:t>
            </a:r>
            <a:r>
              <a:rPr lang="el-GR" sz="3600" b="0" dirty="0"/>
              <a:t>από 12</a:t>
            </a:r>
            <a:r>
              <a:rPr lang="el-GR" sz="3600" b="0" dirty="0" smtClean="0"/>
              <a:t>)</a:t>
            </a:r>
            <a:endParaRPr lang="el-GR" sz="3600"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1791" y="1196975"/>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40</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1179121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404664"/>
            <a:ext cx="8229600" cy="908720"/>
          </a:xfrm>
        </p:spPr>
        <p:txBody>
          <a:bodyPr>
            <a:normAutofit fontScale="90000"/>
          </a:bodyPr>
          <a:lstStyle/>
          <a:p>
            <a:r>
              <a:rPr lang="el-GR" sz="4400" dirty="0"/>
              <a:t>Λείανση του μεταλλικού σκελετού </a:t>
            </a:r>
            <a:br>
              <a:rPr lang="el-GR" sz="4400" dirty="0"/>
            </a:br>
            <a:r>
              <a:rPr lang="el-GR" sz="3600" b="0" dirty="0"/>
              <a:t>(</a:t>
            </a:r>
            <a:r>
              <a:rPr lang="el-GR" sz="3600" b="0" dirty="0" smtClean="0"/>
              <a:t>12 </a:t>
            </a:r>
            <a:r>
              <a:rPr lang="el-GR" sz="3600" b="0" dirty="0"/>
              <a:t>από </a:t>
            </a:r>
            <a:r>
              <a:rPr lang="el-GR" sz="3600" b="0" dirty="0" smtClean="0"/>
              <a:t>12)</a:t>
            </a:r>
            <a:endParaRPr lang="el-GR" sz="3600" dirty="0"/>
          </a:p>
        </p:txBody>
      </p:sp>
      <p:sp>
        <p:nvSpPr>
          <p:cNvPr id="3" name="Θέση περιεχομένου 2"/>
          <p:cNvSpPr>
            <a:spLocks noGrp="1"/>
          </p:cNvSpPr>
          <p:nvPr>
            <p:ph idx="1"/>
          </p:nvPr>
        </p:nvSpPr>
        <p:spPr>
          <a:xfrm>
            <a:off x="1115616" y="2420888"/>
            <a:ext cx="6912768" cy="2520280"/>
          </a:xfrm>
        </p:spPr>
        <p:txBody>
          <a:bodyPr>
            <a:normAutofit/>
          </a:bodyPr>
          <a:lstStyle/>
          <a:p>
            <a:pPr marL="0" indent="0" algn="ctr">
              <a:buNone/>
            </a:pPr>
            <a:r>
              <a:rPr lang="el-GR" sz="2400" dirty="0"/>
              <a:t>Πρέπει να </a:t>
            </a:r>
            <a:r>
              <a:rPr lang="el-GR" sz="2400" b="1" dirty="0">
                <a:solidFill>
                  <a:srgbClr val="075075"/>
                </a:solidFill>
              </a:rPr>
              <a:t>αποφεύγεται η παρατεταμένη επαφή του λάστιχου στο ίδιο σημείο του χυτού</a:t>
            </a:r>
            <a:r>
              <a:rPr lang="el-GR" sz="2400" b="1" dirty="0" smtClean="0">
                <a:solidFill>
                  <a:srgbClr val="075075"/>
                </a:solidFill>
              </a:rPr>
              <a:t>, </a:t>
            </a:r>
            <a:r>
              <a:rPr lang="el-GR" sz="2400" dirty="0" smtClean="0"/>
              <a:t>για </a:t>
            </a:r>
            <a:r>
              <a:rPr lang="el-GR" sz="2400" dirty="0"/>
              <a:t>να μην προκληθεί υπερθέρμανση και πιθανή στρέβλωσή του</a:t>
            </a:r>
            <a:r>
              <a:rPr lang="el-GR" sz="2400" dirty="0" smtClean="0"/>
              <a:t>, στα </a:t>
            </a:r>
            <a:r>
              <a:rPr lang="el-GR" sz="2400" dirty="0"/>
              <a:t>λεπτά κυρίως σημεία του, όπως είναι τα αυχενικά όρια.</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41</a:t>
            </a:fld>
            <a:endParaRPr lang="el-GR" dirty="0"/>
          </a:p>
        </p:txBody>
      </p:sp>
    </p:spTree>
    <p:extLst>
      <p:ext uri="{BB962C8B-B14F-4D97-AF65-F5344CB8AC3E}">
        <p14:creationId xmlns:p14="http://schemas.microsoft.com/office/powerpoint/2010/main" val="7906658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60648"/>
            <a:ext cx="8229600" cy="908720"/>
          </a:xfrm>
        </p:spPr>
        <p:txBody>
          <a:bodyPr/>
          <a:lstStyle/>
          <a:p>
            <a:r>
              <a:rPr lang="el-GR" dirty="0" smtClean="0"/>
              <a:t>Στίλβωση του χυτού </a:t>
            </a:r>
            <a:r>
              <a:rPr lang="el-GR" sz="3200" b="0" dirty="0" smtClean="0"/>
              <a:t>(1 από </a:t>
            </a:r>
            <a:r>
              <a:rPr lang="el-GR" sz="3200" b="0" dirty="0"/>
              <a:t>8</a:t>
            </a:r>
            <a:r>
              <a:rPr lang="el-GR" sz="3200" b="0" dirty="0" smtClean="0"/>
              <a:t>)</a:t>
            </a:r>
            <a:endParaRPr lang="el-GR" sz="3200" b="0" dirty="0"/>
          </a:p>
        </p:txBody>
      </p:sp>
      <p:sp>
        <p:nvSpPr>
          <p:cNvPr id="3" name="Θέση περιεχομένου 2"/>
          <p:cNvSpPr>
            <a:spLocks noGrp="1"/>
          </p:cNvSpPr>
          <p:nvPr>
            <p:ph idx="1"/>
          </p:nvPr>
        </p:nvSpPr>
        <p:spPr>
          <a:xfrm>
            <a:off x="1115616" y="2132856"/>
            <a:ext cx="6480720" cy="2160240"/>
          </a:xfrm>
        </p:spPr>
        <p:txBody>
          <a:bodyPr>
            <a:normAutofit/>
          </a:bodyPr>
          <a:lstStyle/>
          <a:p>
            <a:pPr marL="0" indent="0" algn="ctr">
              <a:buNone/>
            </a:pPr>
            <a:r>
              <a:rPr lang="el-GR" sz="2400" b="1" dirty="0">
                <a:solidFill>
                  <a:srgbClr val="075075"/>
                </a:solidFill>
              </a:rPr>
              <a:t>Σκοπός της στίλβωσης </a:t>
            </a:r>
            <a:r>
              <a:rPr lang="el-GR" sz="2400" dirty="0"/>
              <a:t>είναι η επιφάνεια του χυτού που έχει λειανθεί, να αποκτήσει την στιλπνότητα και τη λάμψη που θα προσομοίαζε κανείς με εκείνη του καθρέπτη.</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42</a:t>
            </a:fld>
            <a:endParaRPr lang="el-GR" dirty="0"/>
          </a:p>
        </p:txBody>
      </p:sp>
    </p:spTree>
    <p:extLst>
      <p:ext uri="{BB962C8B-B14F-4D97-AF65-F5344CB8AC3E}">
        <p14:creationId xmlns:p14="http://schemas.microsoft.com/office/powerpoint/2010/main" val="6870385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60648"/>
            <a:ext cx="8229600" cy="908720"/>
          </a:xfrm>
        </p:spPr>
        <p:txBody>
          <a:bodyPr/>
          <a:lstStyle/>
          <a:p>
            <a:r>
              <a:rPr lang="el-GR" dirty="0"/>
              <a:t>Στίλβωση του χυτού </a:t>
            </a:r>
            <a:r>
              <a:rPr lang="el-GR" sz="3200" b="0" dirty="0" smtClean="0"/>
              <a:t>(2 </a:t>
            </a:r>
            <a:r>
              <a:rPr lang="el-GR" sz="3200" b="0" dirty="0"/>
              <a:t>από 8</a:t>
            </a:r>
            <a:r>
              <a:rPr lang="el-GR" sz="3200" b="0" dirty="0" smtClean="0"/>
              <a:t>)</a:t>
            </a:r>
            <a:endParaRPr lang="el-GR" dirty="0"/>
          </a:p>
        </p:txBody>
      </p:sp>
      <p:sp>
        <p:nvSpPr>
          <p:cNvPr id="3" name="Θέση περιεχομένου 2"/>
          <p:cNvSpPr>
            <a:spLocks noGrp="1"/>
          </p:cNvSpPr>
          <p:nvPr>
            <p:ph idx="1"/>
          </p:nvPr>
        </p:nvSpPr>
        <p:spPr>
          <a:xfrm>
            <a:off x="1187624" y="2276872"/>
            <a:ext cx="6768752" cy="2808312"/>
          </a:xfrm>
        </p:spPr>
        <p:txBody>
          <a:bodyPr>
            <a:normAutofit/>
          </a:bodyPr>
          <a:lstStyle/>
          <a:p>
            <a:pPr marL="0" indent="0" algn="ctr">
              <a:buNone/>
            </a:pPr>
            <a:r>
              <a:rPr lang="el-GR" sz="2400" dirty="0"/>
              <a:t>Οι λείες και πολύ καλά στιλβωμένες επιφάνειες του χυτού βοηθούν στη διατήρηση της υγείας των περιοδοντικών ιστών, επειδή δεν ευνοούν τον σχηματισμό μικροβιακής πλάκας και καθαρίζονται εύκολα με τα μέσα στοματικής υγιεινής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43</a:t>
            </a:fld>
            <a:endParaRPr lang="el-GR" dirty="0"/>
          </a:p>
        </p:txBody>
      </p:sp>
    </p:spTree>
    <p:extLst>
      <p:ext uri="{BB962C8B-B14F-4D97-AF65-F5344CB8AC3E}">
        <p14:creationId xmlns:p14="http://schemas.microsoft.com/office/powerpoint/2010/main" val="378904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Στίλβωση του χυτού </a:t>
            </a:r>
            <a:r>
              <a:rPr lang="el-GR" sz="3200" b="0" dirty="0" smtClean="0"/>
              <a:t>(3 </a:t>
            </a:r>
            <a:r>
              <a:rPr lang="el-GR" sz="3200" b="0" dirty="0"/>
              <a:t>από 8</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83668" y="1652729"/>
            <a:ext cx="5856322" cy="4392241"/>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44</a:t>
            </a:fld>
            <a:endParaRPr lang="el-GR" dirty="0"/>
          </a:p>
        </p:txBody>
      </p:sp>
      <p:sp>
        <p:nvSpPr>
          <p:cNvPr id="6" name="Ορθογώνιο 5"/>
          <p:cNvSpPr/>
          <p:nvPr/>
        </p:nvSpPr>
        <p:spPr>
          <a:xfrm>
            <a:off x="1115616" y="1116625"/>
            <a:ext cx="6792426" cy="430887"/>
          </a:xfrm>
          <a:prstGeom prst="rect">
            <a:avLst/>
          </a:prstGeom>
        </p:spPr>
        <p:txBody>
          <a:bodyPr wrap="square">
            <a:spAutoFit/>
          </a:bodyPr>
          <a:lstStyle/>
          <a:p>
            <a:r>
              <a:rPr lang="el-GR" sz="2200" dirty="0">
                <a:latin typeface="+mn-lt"/>
              </a:rPr>
              <a:t>Βουρτσάκια τρίχινα και βαμβακερά διαφόρων σχημάτων</a:t>
            </a:r>
          </a:p>
        </p:txBody>
      </p:sp>
      <p:sp>
        <p:nvSpPr>
          <p:cNvPr id="7"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0621009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Στίλβωση του χυτού </a:t>
            </a:r>
            <a:r>
              <a:rPr lang="el-GR" sz="3200" b="0" dirty="0" smtClean="0"/>
              <a:t>(4 </a:t>
            </a:r>
            <a:r>
              <a:rPr lang="el-GR" sz="3200" b="0" dirty="0"/>
              <a:t>από 8</a:t>
            </a:r>
            <a:r>
              <a:rPr lang="el-GR" sz="3200" b="0" dirty="0" smtClean="0"/>
              <a:t>)</a:t>
            </a:r>
            <a:endParaRPr lang="el-GR" dirty="0"/>
          </a:p>
        </p:txBody>
      </p:sp>
      <p:sp>
        <p:nvSpPr>
          <p:cNvPr id="3" name="Θέση περιεχομένου 2"/>
          <p:cNvSpPr>
            <a:spLocks noGrp="1"/>
          </p:cNvSpPr>
          <p:nvPr>
            <p:ph idx="1"/>
          </p:nvPr>
        </p:nvSpPr>
        <p:spPr>
          <a:xfrm>
            <a:off x="2771800" y="1628800"/>
            <a:ext cx="4186808" cy="504056"/>
          </a:xfrm>
        </p:spPr>
        <p:txBody>
          <a:bodyPr/>
          <a:lstStyle/>
          <a:p>
            <a:pPr marL="0" indent="0">
              <a:buNone/>
            </a:pPr>
            <a:r>
              <a:rPr lang="el-GR" sz="2400" dirty="0"/>
              <a:t>Στιλβωτικά υλικά (σαπούνι)</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45</a:t>
            </a:fld>
            <a:endParaRPr lang="el-GR" dirty="0"/>
          </a:p>
        </p:txBody>
      </p:sp>
      <p:pic>
        <p:nvPicPr>
          <p:cNvPr id="5" name="Εικόνα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7704" y="2348880"/>
            <a:ext cx="5220468" cy="3915351"/>
          </a:xfrm>
          <a:prstGeom prst="rect">
            <a:avLst/>
          </a:prstGeom>
        </p:spPr>
      </p:pic>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0301932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Στίλβωση του χυτού </a:t>
            </a:r>
            <a:r>
              <a:rPr lang="el-GR" sz="3200" b="0" dirty="0" smtClean="0"/>
              <a:t>(5 </a:t>
            </a:r>
            <a:r>
              <a:rPr lang="el-GR" sz="3200" b="0" dirty="0"/>
              <a:t>από 8</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15616" y="1124744"/>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46</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0107881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Στίλβωση του χυτού </a:t>
            </a:r>
            <a:r>
              <a:rPr lang="el-GR" sz="3200" b="0" dirty="0" smtClean="0"/>
              <a:t>(6 </a:t>
            </a:r>
            <a:r>
              <a:rPr lang="el-GR" sz="3200" b="0" dirty="0"/>
              <a:t>από 8</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15616" y="1025352"/>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47</a:t>
            </a:fld>
            <a:endParaRPr lang="el-GR" dirty="0"/>
          </a:p>
        </p:txBody>
      </p:sp>
      <p:sp>
        <p:nvSpPr>
          <p:cNvPr id="6" name="Rectangle 1"/>
          <p:cNvSpPr>
            <a:spLocks noChangeArrowheads="1"/>
          </p:cNvSpPr>
          <p:nvPr/>
        </p:nvSpPr>
        <p:spPr bwMode="auto">
          <a:xfrm>
            <a:off x="1197968" y="6080455"/>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962753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Στίλβωση του χυτού </a:t>
            </a:r>
            <a:r>
              <a:rPr lang="el-GR" sz="3200" b="0" dirty="0" smtClean="0"/>
              <a:t>(7 </a:t>
            </a:r>
            <a:r>
              <a:rPr lang="el-GR" sz="3200" b="0" dirty="0"/>
              <a:t>από 8</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35696" y="1196975"/>
            <a:ext cx="5544616"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48</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8889056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smtClean="0"/>
              <a:t>(4 </a:t>
            </a:r>
            <a:r>
              <a:rPr lang="el-GR" sz="3200" b="0" dirty="0"/>
              <a:t>από 24</a:t>
            </a:r>
            <a:r>
              <a:rPr lang="el-GR" sz="3200" b="0" dirty="0" smtClean="0"/>
              <a:t>)</a:t>
            </a:r>
            <a:endParaRPr lang="el-GR" b="0"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31640" y="1170694"/>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4546471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Στίλβωση του χυτού </a:t>
            </a:r>
            <a:r>
              <a:rPr lang="el-GR" sz="3200" b="0" dirty="0" smtClean="0"/>
              <a:t>(8 </a:t>
            </a:r>
            <a:r>
              <a:rPr lang="el-GR" sz="3200" b="0" dirty="0"/>
              <a:t>από </a:t>
            </a:r>
            <a:r>
              <a:rPr lang="el-GR" sz="3200" b="0" dirty="0" smtClean="0"/>
              <a:t>8)</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49</a:t>
            </a:fld>
            <a:endParaRPr lang="el-GR" dirty="0"/>
          </a:p>
        </p:txBody>
      </p:sp>
      <p:sp>
        <p:nvSpPr>
          <p:cNvPr id="1029" name="Rectangle 5"/>
          <p:cNvSpPr>
            <a:spLocks noChangeArrowheads="1"/>
          </p:cNvSpPr>
          <p:nvPr/>
        </p:nvSpPr>
        <p:spPr bwMode="auto">
          <a:xfrm>
            <a:off x="1403648" y="5805264"/>
            <a:ext cx="6552728"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Τσούτσος Α, Ανδριτσάκης Δ. Ακίνητη κλινική Προσθετική – Έγχρωμος Άτλαντας. 1η  έκδοση, εκδόσεις Datamedica</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Αθήνα 1987</a:t>
            </a:r>
            <a:endParaRPr kumimoji="0" lang="el-GR" sz="1800" b="0" i="0" u="none" strike="noStrike" cap="none" normalizeH="0" baseline="0" dirty="0" smtClean="0">
              <a:ln>
                <a:noFill/>
              </a:ln>
              <a:solidFill>
                <a:schemeClr val="tx1"/>
              </a:solidFill>
              <a:effectLst/>
              <a:latin typeface="Arial" pitchFamily="34" charset="0"/>
            </a:endParaRPr>
          </a:p>
        </p:txBody>
      </p:sp>
      <p:pic>
        <p:nvPicPr>
          <p:cNvPr id="6" name="Εικόνα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3688" y="1676544"/>
            <a:ext cx="5832648" cy="3798329"/>
          </a:xfrm>
          <a:prstGeom prst="rect">
            <a:avLst/>
          </a:prstGeom>
        </p:spPr>
      </p:pic>
    </p:spTree>
    <p:extLst>
      <p:ext uri="{BB962C8B-B14F-4D97-AF65-F5344CB8AC3E}">
        <p14:creationId xmlns:p14="http://schemas.microsoft.com/office/powerpoint/2010/main" val="9605020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Ατέλειες  χυτών</a:t>
            </a:r>
            <a:endParaRPr lang="el-GR" dirty="0"/>
          </a:p>
        </p:txBody>
      </p:sp>
      <p:sp>
        <p:nvSpPr>
          <p:cNvPr id="3" name="Θέση περιεχομένου 2"/>
          <p:cNvSpPr>
            <a:spLocks noGrp="1"/>
          </p:cNvSpPr>
          <p:nvPr>
            <p:ph idx="1"/>
          </p:nvPr>
        </p:nvSpPr>
        <p:spPr>
          <a:xfrm>
            <a:off x="1979712" y="1506384"/>
            <a:ext cx="6851104" cy="5040560"/>
          </a:xfrm>
        </p:spPr>
        <p:txBody>
          <a:bodyPr>
            <a:normAutofit/>
          </a:bodyPr>
          <a:lstStyle/>
          <a:p>
            <a:pPr>
              <a:spcBef>
                <a:spcPts val="3600"/>
              </a:spcBef>
            </a:pPr>
            <a:r>
              <a:rPr lang="el-GR" sz="2400" dirty="0" smtClean="0"/>
              <a:t>Οζίδια ή σφαιρίδια </a:t>
            </a:r>
          </a:p>
          <a:p>
            <a:pPr>
              <a:spcBef>
                <a:spcPts val="3600"/>
              </a:spcBef>
            </a:pPr>
            <a:r>
              <a:rPr lang="el-GR" sz="2400" dirty="0" smtClean="0"/>
              <a:t>Πτερύγια ή φτερά</a:t>
            </a:r>
          </a:p>
          <a:p>
            <a:pPr>
              <a:spcBef>
                <a:spcPts val="3600"/>
              </a:spcBef>
            </a:pPr>
            <a:r>
              <a:rPr lang="el-GR" sz="2400" dirty="0" smtClean="0"/>
              <a:t>Υπολειμματικό χυτό</a:t>
            </a:r>
          </a:p>
          <a:p>
            <a:pPr>
              <a:spcBef>
                <a:spcPts val="3600"/>
              </a:spcBef>
            </a:pPr>
            <a:r>
              <a:rPr lang="el-GR" sz="2400" dirty="0" smtClean="0"/>
              <a:t>Κενά ή πόροι</a:t>
            </a:r>
          </a:p>
          <a:p>
            <a:pPr>
              <a:spcBef>
                <a:spcPts val="3600"/>
              </a:spcBef>
            </a:pPr>
            <a:r>
              <a:rPr lang="el-GR" sz="2400" dirty="0" smtClean="0"/>
              <a:t>Μόλυνση μετάλλου</a:t>
            </a:r>
          </a:p>
          <a:p>
            <a:pPr>
              <a:spcBef>
                <a:spcPts val="3600"/>
              </a:spcBef>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50</a:t>
            </a:fld>
            <a:endParaRPr lang="el-GR" dirty="0"/>
          </a:p>
        </p:txBody>
      </p:sp>
    </p:spTree>
    <p:extLst>
      <p:ext uri="{BB962C8B-B14F-4D97-AF65-F5344CB8AC3E}">
        <p14:creationId xmlns:p14="http://schemas.microsoft.com/office/powerpoint/2010/main" val="27357777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Οζίδια ή Σφαιρίδια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51</a:t>
            </a:fld>
            <a:endParaRPr lang="el-GR" dirty="0"/>
          </a:p>
        </p:txBody>
      </p:sp>
      <p:pic>
        <p:nvPicPr>
          <p:cNvPr id="6" name="Εικόνα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4184" y="1659479"/>
            <a:ext cx="4520064" cy="3425705"/>
          </a:xfrm>
          <a:prstGeom prst="rect">
            <a:avLst/>
          </a:prstGeom>
        </p:spPr>
      </p:pic>
      <p:sp>
        <p:nvSpPr>
          <p:cNvPr id="151553" name="Rectangle 1"/>
          <p:cNvSpPr>
            <a:spLocks noChangeArrowheads="1"/>
          </p:cNvSpPr>
          <p:nvPr/>
        </p:nvSpPr>
        <p:spPr bwMode="auto">
          <a:xfrm>
            <a:off x="1259632" y="5445224"/>
            <a:ext cx="734481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Ανδριτσάκης Δ. Ακίνητη επανορθωτική προσθετική. Εκδόσεις Ζαχαρόπουλος, Αθήνα, 2002</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6716275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Πτερύγια ή «Φτερά»</a:t>
            </a:r>
            <a:endParaRPr lang="el-GR" dirty="0"/>
          </a:p>
        </p:txBody>
      </p:sp>
      <p:pic>
        <p:nvPicPr>
          <p:cNvPr id="5" name="Θέση περιεχομένου 4"/>
          <p:cNvPicPr>
            <a:picLocks noGrp="1" noChangeAspect="1"/>
          </p:cNvPicPr>
          <p:nvPr>
            <p:ph idx="1"/>
          </p:nvPr>
        </p:nvPicPr>
        <p:blipFill>
          <a:blip r:embed="rId2" cstate="print"/>
          <a:stretch>
            <a:fillRect/>
          </a:stretch>
        </p:blipFill>
        <p:spPr>
          <a:xfrm>
            <a:off x="1752355" y="1354727"/>
            <a:ext cx="5639289" cy="4724809"/>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52</a:t>
            </a:fld>
            <a:endParaRPr lang="el-GR" dirty="0"/>
          </a:p>
        </p:txBody>
      </p:sp>
      <p:sp>
        <p:nvSpPr>
          <p:cNvPr id="6" name="TextBox 5"/>
          <p:cNvSpPr txBox="1"/>
          <p:nvPr/>
        </p:nvSpPr>
        <p:spPr>
          <a:xfrm>
            <a:off x="3682244" y="6079351"/>
            <a:ext cx="1969876" cy="276999"/>
          </a:xfrm>
          <a:prstGeom prst="rect">
            <a:avLst/>
          </a:prstGeom>
          <a:noFill/>
        </p:spPr>
        <p:txBody>
          <a:bodyPr wrap="square" rtlCol="0">
            <a:spAutoFit/>
          </a:bodyPr>
          <a:lstStyle/>
          <a:p>
            <a:r>
              <a:rPr lang="el-GR" sz="1200" dirty="0">
                <a:solidFill>
                  <a:srgbClr val="595959"/>
                </a:solidFill>
                <a:latin typeface="Calibri" pitchFamily="34" charset="0"/>
              </a:rPr>
              <a:t>© </a:t>
            </a:r>
            <a:r>
              <a:rPr lang="el-GR" sz="1200" dirty="0" smtClean="0">
                <a:solidFill>
                  <a:schemeClr val="tx1">
                    <a:lumMod val="75000"/>
                    <a:lumOff val="25000"/>
                  </a:schemeClr>
                </a:solidFill>
                <a:latin typeface="+mn-lt"/>
              </a:rPr>
              <a:t>Γαλιατσάτος Αριστείδης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8763019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Υπολειμματικά χυτά</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27584" y="1988840"/>
            <a:ext cx="3312368" cy="2959297"/>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53</a:t>
            </a:fld>
            <a:endParaRPr lang="el-GR" dirty="0"/>
          </a:p>
        </p:txBody>
      </p:sp>
      <p:pic>
        <p:nvPicPr>
          <p:cNvPr id="6" name="Εικόνα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2040" y="1988840"/>
            <a:ext cx="3555522" cy="2877849"/>
          </a:xfrm>
          <a:prstGeom prst="rect">
            <a:avLst/>
          </a:prstGeom>
        </p:spPr>
      </p:pic>
      <p:sp>
        <p:nvSpPr>
          <p:cNvPr id="7" name="TextBox 6"/>
          <p:cNvSpPr txBox="1"/>
          <p:nvPr/>
        </p:nvSpPr>
        <p:spPr>
          <a:xfrm>
            <a:off x="1835696" y="4962201"/>
            <a:ext cx="1944216" cy="276999"/>
          </a:xfrm>
          <a:prstGeom prst="rect">
            <a:avLst/>
          </a:prstGeom>
          <a:noFill/>
        </p:spPr>
        <p:txBody>
          <a:bodyPr wrap="square" rtlCol="0">
            <a:spAutoFit/>
          </a:bodyPr>
          <a:lstStyle/>
          <a:p>
            <a:r>
              <a:rPr lang="el-GR" sz="1200" dirty="0">
                <a:solidFill>
                  <a:srgbClr val="595959"/>
                </a:solidFill>
                <a:latin typeface="Calibri" pitchFamily="34" charset="0"/>
              </a:rPr>
              <a:t>© </a:t>
            </a:r>
            <a:r>
              <a:rPr lang="el-GR" sz="1200" dirty="0" smtClean="0">
                <a:solidFill>
                  <a:schemeClr val="tx1">
                    <a:lumMod val="75000"/>
                    <a:lumOff val="25000"/>
                  </a:schemeClr>
                </a:solidFill>
                <a:latin typeface="+mn-lt"/>
              </a:rPr>
              <a:t>Γαλιατσάτος Αριστείδης</a:t>
            </a:r>
            <a:endParaRPr lang="el-GR" sz="1200" dirty="0">
              <a:solidFill>
                <a:schemeClr val="tx1">
                  <a:lumMod val="75000"/>
                  <a:lumOff val="25000"/>
                </a:schemeClr>
              </a:solidFill>
              <a:latin typeface="+mn-lt"/>
            </a:endParaRPr>
          </a:p>
        </p:txBody>
      </p:sp>
      <p:sp>
        <p:nvSpPr>
          <p:cNvPr id="148481" name="Rectangle 1"/>
          <p:cNvSpPr>
            <a:spLocks noChangeArrowheads="1"/>
          </p:cNvSpPr>
          <p:nvPr/>
        </p:nvSpPr>
        <p:spPr bwMode="auto">
          <a:xfrm>
            <a:off x="4932040" y="4941168"/>
            <a:ext cx="3528392"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Ανδριτσάκης Δ. Ακίνητη επανορθωτική προσθετική. Εκδόσεις Ζαχαρόπουλος, Αθήνα, 2002</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9854169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418634"/>
            <a:ext cx="8229600" cy="908720"/>
          </a:xfrm>
        </p:spPr>
        <p:txBody>
          <a:bodyPr/>
          <a:lstStyle/>
          <a:p>
            <a:r>
              <a:rPr lang="el-GR" dirty="0" smtClean="0"/>
              <a:t>Κενά  ή  Π</a:t>
            </a:r>
            <a:r>
              <a:rPr lang="el-GR" dirty="0"/>
              <a:t>ό</a:t>
            </a:r>
            <a:r>
              <a:rPr lang="el-GR" dirty="0" smtClean="0"/>
              <a:t>ροι</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54</a:t>
            </a:fld>
            <a:endParaRPr lang="el-GR" dirty="0"/>
          </a:p>
        </p:txBody>
      </p:sp>
      <p:pic>
        <p:nvPicPr>
          <p:cNvPr id="6" name="Εικόνα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3959" y="2024794"/>
            <a:ext cx="3878482" cy="2985285"/>
          </a:xfrm>
          <a:prstGeom prst="rect">
            <a:avLst/>
          </a:prstGeom>
        </p:spPr>
      </p:pic>
      <p:sp>
        <p:nvSpPr>
          <p:cNvPr id="7" name="TextBox 6"/>
          <p:cNvSpPr txBox="1"/>
          <p:nvPr/>
        </p:nvSpPr>
        <p:spPr>
          <a:xfrm>
            <a:off x="1732744" y="5046034"/>
            <a:ext cx="1975160" cy="276999"/>
          </a:xfrm>
          <a:prstGeom prst="rect">
            <a:avLst/>
          </a:prstGeom>
          <a:noFill/>
        </p:spPr>
        <p:txBody>
          <a:bodyPr wrap="square" rtlCol="0">
            <a:spAutoFit/>
          </a:bodyPr>
          <a:lstStyle/>
          <a:p>
            <a:r>
              <a:rPr lang="el-GR" sz="1200" dirty="0">
                <a:solidFill>
                  <a:srgbClr val="595959"/>
                </a:solidFill>
                <a:latin typeface="Calibri" pitchFamily="34" charset="0"/>
              </a:rPr>
              <a:t>© </a:t>
            </a:r>
            <a:r>
              <a:rPr lang="el-GR" sz="1200" dirty="0" smtClean="0">
                <a:solidFill>
                  <a:schemeClr val="tx1">
                    <a:lumMod val="75000"/>
                    <a:lumOff val="25000"/>
                  </a:schemeClr>
                </a:solidFill>
                <a:latin typeface="+mn-lt"/>
              </a:rPr>
              <a:t>Γαλιατσάτος Αριστείδης</a:t>
            </a:r>
            <a:endParaRPr lang="el-GR" sz="1200" dirty="0">
              <a:solidFill>
                <a:schemeClr val="tx1">
                  <a:lumMod val="75000"/>
                  <a:lumOff val="25000"/>
                </a:schemeClr>
              </a:solidFill>
              <a:latin typeface="+mn-lt"/>
            </a:endParaRPr>
          </a:p>
        </p:txBody>
      </p:sp>
      <p:sp>
        <p:nvSpPr>
          <p:cNvPr id="146433" name="Rectangle 1"/>
          <p:cNvSpPr>
            <a:spLocks noChangeArrowheads="1"/>
          </p:cNvSpPr>
          <p:nvPr/>
        </p:nvSpPr>
        <p:spPr bwMode="auto">
          <a:xfrm>
            <a:off x="4572000" y="5085184"/>
            <a:ext cx="3888432"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Ανδριτσάκης Δ. Ακίνητη επανορθωτική προσθετική. Εκδόσεις Ζαχαρόπουλος, Αθήνα, 2002</a:t>
            </a:r>
            <a:endParaRPr kumimoji="0" lang="el-GR" sz="1800" b="0" i="0" u="none" strike="noStrike" cap="none" normalizeH="0" baseline="0" dirty="0" smtClean="0">
              <a:ln>
                <a:noFill/>
              </a:ln>
              <a:solidFill>
                <a:schemeClr val="tx1"/>
              </a:solidFill>
              <a:effectLst/>
              <a:latin typeface="Arial" pitchFamily="34" charset="0"/>
            </a:endParaRPr>
          </a:p>
        </p:txBody>
      </p:sp>
      <p:sp>
        <p:nvSpPr>
          <p:cNvPr id="8" name="Rectangle 2"/>
          <p:cNvSpPr>
            <a:spLocks noChangeArrowheads="1"/>
          </p:cNvSpPr>
          <p:nvPr/>
        </p:nvSpPr>
        <p:spPr bwMode="auto">
          <a:xfrm>
            <a:off x="1049680" y="27314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dirty="0"/>
          </a:p>
        </p:txBody>
      </p:sp>
      <p:pic>
        <p:nvPicPr>
          <p:cNvPr id="1025" name="Picture 1" descr="P327020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7584" y="2024794"/>
            <a:ext cx="3528392" cy="298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7028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Μόλυνση μετάλλου</a:t>
            </a:r>
            <a:endParaRPr lang="el-GR" dirty="0"/>
          </a:p>
        </p:txBody>
      </p:sp>
      <p:pic>
        <p:nvPicPr>
          <p:cNvPr id="5" name="Θέση περιεχομένου 4"/>
          <p:cNvPicPr>
            <a:picLocks noGrp="1" noChangeAspect="1"/>
          </p:cNvPicPr>
          <p:nvPr>
            <p:ph idx="1"/>
          </p:nvPr>
        </p:nvPicPr>
        <p:blipFill>
          <a:blip r:embed="rId3" cstate="print"/>
          <a:stretch>
            <a:fillRect/>
          </a:stretch>
        </p:blipFill>
        <p:spPr>
          <a:xfrm>
            <a:off x="1295116" y="1394354"/>
            <a:ext cx="6553768" cy="4645555"/>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55</a:t>
            </a:fld>
            <a:endParaRPr lang="el-GR" dirty="0"/>
          </a:p>
        </p:txBody>
      </p:sp>
      <p:sp>
        <p:nvSpPr>
          <p:cNvPr id="144385" name="Rectangle 1"/>
          <p:cNvSpPr>
            <a:spLocks noChangeArrowheads="1"/>
          </p:cNvSpPr>
          <p:nvPr/>
        </p:nvSpPr>
        <p:spPr bwMode="auto">
          <a:xfrm>
            <a:off x="1259632" y="6255404"/>
            <a:ext cx="6552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Ανδριτσάκης Δ. Ακίνητη επανορθωτική προσθετική. Εκδόσεις Ζαχαρόπουλος, Αθήνα, 2002</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2352933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168994"/>
            <a:ext cx="8496944" cy="908720"/>
          </a:xfrm>
        </p:spPr>
        <p:txBody>
          <a:bodyPr>
            <a:normAutofit fontScale="90000"/>
          </a:bodyPr>
          <a:lstStyle/>
          <a:p>
            <a:r>
              <a:rPr lang="el-GR" dirty="0" smtClean="0"/>
              <a:t>Κανόνες αποφυγής ελαττωματικών χυτών</a:t>
            </a:r>
            <a:br>
              <a:rPr lang="el-GR" dirty="0" smtClean="0"/>
            </a:br>
            <a:r>
              <a:rPr lang="el-GR" sz="3600" b="0" dirty="0" smtClean="0"/>
              <a:t>(1 από 2)</a:t>
            </a:r>
            <a:endParaRPr lang="el-GR" sz="3600" b="0" dirty="0"/>
          </a:p>
        </p:txBody>
      </p:sp>
      <p:sp>
        <p:nvSpPr>
          <p:cNvPr id="3" name="Θέση περιεχομένου 2"/>
          <p:cNvSpPr>
            <a:spLocks noGrp="1"/>
          </p:cNvSpPr>
          <p:nvPr>
            <p:ph idx="1"/>
          </p:nvPr>
        </p:nvSpPr>
        <p:spPr>
          <a:xfrm>
            <a:off x="791580" y="1351254"/>
            <a:ext cx="7560840" cy="5040560"/>
          </a:xfrm>
        </p:spPr>
        <p:txBody>
          <a:bodyPr>
            <a:normAutofit/>
          </a:bodyPr>
          <a:lstStyle/>
          <a:p>
            <a:pPr>
              <a:spcBef>
                <a:spcPts val="4200"/>
              </a:spcBef>
              <a:buFont typeface="Wingdings" panose="05000000000000000000" pitchFamily="2" charset="2"/>
              <a:buChar char="Ø"/>
            </a:pPr>
            <a:r>
              <a:rPr lang="el-GR" sz="2400" dirty="0"/>
              <a:t>Χρησιμοποίηση κεριών που δεν αφήνουν </a:t>
            </a:r>
            <a:r>
              <a:rPr lang="el-GR" sz="2400" dirty="0" smtClean="0"/>
              <a:t>κατάλοιπα.</a:t>
            </a:r>
            <a:endParaRPr lang="el-GR" sz="2400" dirty="0"/>
          </a:p>
          <a:p>
            <a:pPr>
              <a:spcBef>
                <a:spcPts val="4200"/>
              </a:spcBef>
              <a:buFont typeface="Wingdings" panose="05000000000000000000" pitchFamily="2" charset="2"/>
              <a:buChar char="Ø"/>
            </a:pPr>
            <a:r>
              <a:rPr lang="el-GR" sz="2400" dirty="0"/>
              <a:t>Σωστή και επαρκής τοποθέτηση αγωγών χύτευσης. Χρήση αγωγών απαέρωσης.</a:t>
            </a:r>
          </a:p>
          <a:p>
            <a:pPr>
              <a:spcBef>
                <a:spcPts val="4200"/>
              </a:spcBef>
              <a:buFont typeface="Wingdings" panose="05000000000000000000" pitchFamily="2" charset="2"/>
              <a:buChar char="Ø"/>
            </a:pPr>
            <a:r>
              <a:rPr lang="el-GR" sz="2400" dirty="0"/>
              <a:t>Επιλογή του κατάλληλου πυροχώματος και σωστή χρήση του.</a:t>
            </a:r>
          </a:p>
          <a:p>
            <a:pPr>
              <a:spcBef>
                <a:spcPts val="4200"/>
              </a:spcBef>
              <a:buFont typeface="Wingdings" panose="05000000000000000000" pitchFamily="2" charset="2"/>
              <a:buChar char="Ø"/>
            </a:pPr>
            <a:r>
              <a:rPr lang="el-GR" sz="2400" dirty="0"/>
              <a:t>Αυστηρή τήρηση των οδηγιών του κατασκευαστή του πυροχώματος για το πρόγραμμα αποκήρωσης-προθέρμανσης.</a:t>
            </a:r>
          </a:p>
          <a:p>
            <a:pPr>
              <a:spcBef>
                <a:spcPts val="4200"/>
              </a:spcBef>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56</a:t>
            </a:fld>
            <a:endParaRPr lang="el-GR" dirty="0"/>
          </a:p>
        </p:txBody>
      </p:sp>
    </p:spTree>
    <p:extLst>
      <p:ext uri="{BB962C8B-B14F-4D97-AF65-F5344CB8AC3E}">
        <p14:creationId xmlns:p14="http://schemas.microsoft.com/office/powerpoint/2010/main" val="23787568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168994"/>
            <a:ext cx="8496944" cy="908720"/>
          </a:xfrm>
        </p:spPr>
        <p:txBody>
          <a:bodyPr>
            <a:normAutofit fontScale="90000"/>
          </a:bodyPr>
          <a:lstStyle/>
          <a:p>
            <a:r>
              <a:rPr lang="el-GR" dirty="0"/>
              <a:t>Κανόνες αποφυγής ελαττωματικών χυτών</a:t>
            </a:r>
            <a:br>
              <a:rPr lang="el-GR" dirty="0"/>
            </a:br>
            <a:r>
              <a:rPr lang="el-GR" sz="3600" b="0" dirty="0" smtClean="0"/>
              <a:t>(2 </a:t>
            </a:r>
            <a:r>
              <a:rPr lang="el-GR" sz="3600" b="0" dirty="0"/>
              <a:t>από </a:t>
            </a:r>
            <a:r>
              <a:rPr lang="el-GR" sz="3600" b="0" dirty="0" smtClean="0"/>
              <a:t>2)</a:t>
            </a:r>
            <a:endParaRPr lang="el-GR" dirty="0"/>
          </a:p>
        </p:txBody>
      </p:sp>
      <p:sp>
        <p:nvSpPr>
          <p:cNvPr id="3" name="Θέση περιεχομένου 2"/>
          <p:cNvSpPr>
            <a:spLocks noGrp="1"/>
          </p:cNvSpPr>
          <p:nvPr>
            <p:ph idx="1"/>
          </p:nvPr>
        </p:nvSpPr>
        <p:spPr>
          <a:xfrm>
            <a:off x="899592" y="1412776"/>
            <a:ext cx="7560840" cy="5040560"/>
          </a:xfrm>
        </p:spPr>
        <p:txBody>
          <a:bodyPr/>
          <a:lstStyle/>
          <a:p>
            <a:pPr>
              <a:spcBef>
                <a:spcPts val="4800"/>
              </a:spcBef>
              <a:buFont typeface="Wingdings" panose="05000000000000000000" pitchFamily="2" charset="2"/>
              <a:buChar char="Ø"/>
            </a:pPr>
            <a:r>
              <a:rPr lang="el-GR" sz="2400" dirty="0"/>
              <a:t>Αυστηρή τήρηση των οδηγιών του κράματος κατά τη χύτευση και τήρηση των σωστών θερμοκρασιών.</a:t>
            </a:r>
          </a:p>
          <a:p>
            <a:pPr>
              <a:spcBef>
                <a:spcPts val="4800"/>
              </a:spcBef>
              <a:buFont typeface="Wingdings" panose="05000000000000000000" pitchFamily="2" charset="2"/>
              <a:buChar char="Ø"/>
            </a:pPr>
            <a:r>
              <a:rPr lang="el-GR" sz="2400" dirty="0"/>
              <a:t>Κατάλληλη ρύθμιση της συσκευής χύτευσης κα της φλόγας με τη χρησιμοποίηση μόνο του αναγωγικού κώνου για τη τήξη του κράματος.</a:t>
            </a:r>
          </a:p>
          <a:p>
            <a:pPr>
              <a:spcBef>
                <a:spcPts val="4800"/>
              </a:spcBef>
              <a:buFont typeface="Wingdings" panose="05000000000000000000" pitchFamily="2" charset="2"/>
              <a:buChar char="Ø"/>
            </a:pPr>
            <a:r>
              <a:rPr lang="el-GR" sz="2400" dirty="0"/>
              <a:t>Αποφυγή της υπερθέρμανσης του κράματος, αλλά και της πρόωρης χύτευσής του, δηλ. πριν ρευστοποιηθεί.</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57</a:t>
            </a:fld>
            <a:endParaRPr lang="el-GR" dirty="0"/>
          </a:p>
        </p:txBody>
      </p:sp>
    </p:spTree>
    <p:extLst>
      <p:ext uri="{BB962C8B-B14F-4D97-AF65-F5344CB8AC3E}">
        <p14:creationId xmlns:p14="http://schemas.microsoft.com/office/powerpoint/2010/main" val="42845767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1504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smtClean="0"/>
              <a:t>(5 </a:t>
            </a:r>
            <a:r>
              <a:rPr lang="el-GR" sz="3200" b="0" dirty="0"/>
              <a:t>από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03648" y="1191654"/>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507966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4332635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Αριστείδης Γαλιατσάτος 2014. Αριστείδης Γαλιατσάτος. «Ακίνητη Προσθετική Ι (Θ). Ενότητα 1</a:t>
            </a:r>
            <a:r>
              <a:rPr lang="en-US" sz="2000" dirty="0" smtClean="0"/>
              <a:t>1:</a:t>
            </a:r>
            <a:r>
              <a:rPr lang="el-GR" sz="2000" dirty="0" smtClean="0"/>
              <a:t> </a:t>
            </a:r>
            <a:r>
              <a:rPr lang="el-GR" sz="2000" dirty="0" smtClean="0">
                <a:solidFill>
                  <a:sysClr val="windowText" lastClr="000000"/>
                </a:solidFill>
              </a:rPr>
              <a:t>Επεξεργασία του χυτού μετά τη Χύτευση</a:t>
            </a:r>
            <a:r>
              <a:rPr lang="el-GR" sz="2000" dirty="0" smtClean="0"/>
              <a:t>».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13052208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17554675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62</a:t>
            </a:fld>
            <a:endParaRPr lang="el-GR" dirty="0">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6873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24787124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marL="0" indent="0">
              <a:buNone/>
            </a:pPr>
            <a:endParaRPr lang="el-GR" sz="2000" dirty="0" smtClean="0"/>
          </a:p>
          <a:p>
            <a:pPr marL="457200" indent="-457200">
              <a:buFont typeface="+mj-lt"/>
              <a:buAutoNum type="arabicPeriod"/>
            </a:pPr>
            <a:endParaRPr lang="el-GR" sz="2000" dirty="0" smtClean="0"/>
          </a:p>
          <a:p>
            <a:pPr marL="457200" indent="-457200" fontAlgn="base">
              <a:buFont typeface="+mj-lt"/>
              <a:buAutoNum type="arabicPeriod"/>
            </a:pPr>
            <a:r>
              <a:rPr lang="el-GR" sz="2000" dirty="0" smtClean="0"/>
              <a:t>Ανδριτσάκης </a:t>
            </a:r>
            <a:r>
              <a:rPr lang="el-GR" sz="2000" dirty="0"/>
              <a:t>Δ</a:t>
            </a:r>
            <a:r>
              <a:rPr lang="el-GR" sz="2000" dirty="0" smtClean="0"/>
              <a:t>. </a:t>
            </a:r>
            <a:r>
              <a:rPr lang="el-GR" sz="2000" dirty="0"/>
              <a:t>Ακίνητη επανορθωτική προσθετική. Εκδόσεις Ζαχαρόπουλος, Αθήνα, 2002</a:t>
            </a:r>
          </a:p>
          <a:p>
            <a:pPr marL="457200" indent="-457200">
              <a:buFont typeface="+mj-lt"/>
              <a:buAutoNum type="arabicPeriod"/>
            </a:pPr>
            <a:endParaRPr lang="el-GR" sz="2000" dirty="0" smtClean="0"/>
          </a:p>
          <a:p>
            <a:pPr marL="457200" indent="-457200">
              <a:buFont typeface="+mj-lt"/>
              <a:buAutoNum type="arabicPeriod"/>
            </a:pPr>
            <a:r>
              <a:rPr lang="el-GR" sz="2000" dirty="0" smtClean="0"/>
              <a:t>Δημητροπούλου </a:t>
            </a:r>
            <a:r>
              <a:rPr lang="el-GR" sz="2000" dirty="0"/>
              <a:t>Ε</a:t>
            </a:r>
            <a:r>
              <a:rPr lang="el-GR" sz="2000" dirty="0" smtClean="0"/>
              <a:t>. </a:t>
            </a:r>
            <a:r>
              <a:rPr lang="el-GR" sz="2000" dirty="0"/>
              <a:t>Η εργαστηριακή διαδικασία στην Ακίνητη </a:t>
            </a:r>
            <a:r>
              <a:rPr lang="el-GR" sz="2000" dirty="0" smtClean="0"/>
              <a:t>Προσθετική. Αυτοέκδοση</a:t>
            </a:r>
            <a:r>
              <a:rPr lang="el-GR" sz="2000" dirty="0"/>
              <a:t>. </a:t>
            </a:r>
            <a:r>
              <a:rPr lang="el-GR" sz="2000" dirty="0" smtClean="0"/>
              <a:t>Αθήνα 2004</a:t>
            </a:r>
            <a:r>
              <a:rPr lang="el-GR" sz="2000" dirty="0"/>
              <a:t>. </a:t>
            </a:r>
            <a:endParaRPr lang="el-GR" sz="2000" dirty="0" smtClean="0"/>
          </a:p>
          <a:p>
            <a:pPr marL="457200" indent="-457200">
              <a:buFont typeface="+mj-lt"/>
              <a:buAutoNum type="arabicPeriod"/>
            </a:pPr>
            <a:endParaRPr lang="el-GR" sz="2000" dirty="0" smtClean="0"/>
          </a:p>
          <a:p>
            <a:pPr marL="457200" indent="-457200">
              <a:buFont typeface="+mj-lt"/>
              <a:buAutoNum type="arabicPeriod"/>
            </a:pPr>
            <a:r>
              <a:rPr lang="el-GR" sz="2000" dirty="0" smtClean="0"/>
              <a:t>Τσούτσος Α, Ανδριτσάκης Δ. Ακίνητη κλινική Προσθετική – Έγχρωμος Άτλαντας. 1η  έκδοση, εκδόσεις Datamedica</a:t>
            </a:r>
            <a:r>
              <a:rPr lang="en-US" sz="2000" dirty="0" smtClean="0"/>
              <a:t>, </a:t>
            </a:r>
            <a:r>
              <a:rPr lang="el-GR" sz="2000" dirty="0" smtClean="0"/>
              <a:t>Αθήνα 1987</a:t>
            </a:r>
          </a:p>
          <a:p>
            <a:pPr marL="457200" indent="-457200">
              <a:buFont typeface="+mj-lt"/>
              <a:buAutoNum type="arabicPeriod"/>
            </a:pPr>
            <a:endParaRPr lang="el-GR" sz="2000" dirty="0" smtClean="0"/>
          </a:p>
          <a:p>
            <a:pPr marL="457200" indent="-457200">
              <a:buFont typeface="+mj-lt"/>
              <a:buAutoNum type="arabicPeriod"/>
            </a:pPr>
            <a:endParaRPr lang="el-GR" sz="2000" dirty="0"/>
          </a:p>
        </p:txBody>
      </p:sp>
    </p:spTree>
    <p:extLst>
      <p:ext uri="{BB962C8B-B14F-4D97-AF65-F5344CB8AC3E}">
        <p14:creationId xmlns:p14="http://schemas.microsoft.com/office/powerpoint/2010/main" val="35751406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2041353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smtClean="0"/>
              <a:t>(6 </a:t>
            </a:r>
            <a:r>
              <a:rPr lang="el-GR" sz="3200" b="0" dirty="0"/>
              <a:t>από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31640" y="1185827"/>
            <a:ext cx="6720418"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0854961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smtClean="0"/>
              <a:t>(7 </a:t>
            </a:r>
            <a:r>
              <a:rPr lang="el-GR" sz="3200" b="0" dirty="0"/>
              <a:t>από 24</a:t>
            </a:r>
            <a:r>
              <a:rPr lang="el-GR" sz="3200" b="0"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a:t>
            </a:fld>
            <a:endParaRPr lang="el-GR" dirty="0"/>
          </a:p>
        </p:txBody>
      </p:sp>
      <p:pic>
        <p:nvPicPr>
          <p:cNvPr id="7" name="Θέση περιεχομένου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67524" y="1196975"/>
            <a:ext cx="5008951" cy="5040313"/>
          </a:xfrm>
          <a:prstGeom prst="rect">
            <a:avLst/>
          </a:prstGeom>
        </p:spPr>
      </p:pic>
      <p:sp>
        <p:nvSpPr>
          <p:cNvPr id="5"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280761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Επεξεργασία του χυτού</a:t>
            </a:r>
            <a:r>
              <a:rPr lang="el-GR" dirty="0" smtClean="0"/>
              <a:t> </a:t>
            </a:r>
            <a:r>
              <a:rPr lang="el-GR" sz="3200" b="0" dirty="0" smtClean="0"/>
              <a:t>(8 </a:t>
            </a:r>
            <a:r>
              <a:rPr lang="el-GR" sz="3200" b="0" dirty="0"/>
              <a:t>από 24</a:t>
            </a:r>
            <a:r>
              <a:rPr lang="el-GR" sz="3200" b="0" dirty="0" smtClean="0"/>
              <a:t>)</a:t>
            </a:r>
            <a:endParaRPr lang="el-GR" dirty="0"/>
          </a:p>
        </p:txBody>
      </p:sp>
      <p:pic>
        <p:nvPicPr>
          <p:cNvPr id="5" name="Θέση περιεχομένου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67524" y="1196975"/>
            <a:ext cx="5008951" cy="5040313"/>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a:t>
            </a:fld>
            <a:endParaRPr lang="el-GR" dirty="0"/>
          </a:p>
        </p:txBody>
      </p:sp>
      <p:sp>
        <p:nvSpPr>
          <p:cNvPr id="6" name="Rectangle 1"/>
          <p:cNvSpPr>
            <a:spLocks noChangeArrowheads="1"/>
          </p:cNvSpPr>
          <p:nvPr/>
        </p:nvSpPr>
        <p:spPr bwMode="auto">
          <a:xfrm>
            <a:off x="1403648"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1570838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Προσαρμοσμένο 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1014</TotalTime>
  <Words>2230</Words>
  <Application>Microsoft Office PowerPoint</Application>
  <PresentationFormat>Προβολή στην οθόνη (4:3)</PresentationFormat>
  <Paragraphs>309</Paragraphs>
  <Slides>66</Slides>
  <Notes>45</Notes>
  <HiddenSlides>0</HiddenSlides>
  <MMClips>0</MMClips>
  <ScaleCrop>false</ScaleCrop>
  <HeadingPairs>
    <vt:vector size="4" baseType="variant">
      <vt:variant>
        <vt:lpstr>Θέμα</vt:lpstr>
      </vt:variant>
      <vt:variant>
        <vt:i4>4</vt:i4>
      </vt:variant>
      <vt:variant>
        <vt:lpstr>Τίτλοι διαφανειών</vt:lpstr>
      </vt:variant>
      <vt:variant>
        <vt:i4>66</vt:i4>
      </vt:variant>
    </vt:vector>
  </HeadingPairs>
  <TitlesOfParts>
    <vt:vector size="70" baseType="lpstr">
      <vt:lpstr>template</vt:lpstr>
      <vt:lpstr>OC_template_updated</vt:lpstr>
      <vt:lpstr>1_OC_template_updated</vt:lpstr>
      <vt:lpstr>2_OC_template_updated</vt:lpstr>
      <vt:lpstr>Ακίνητη Προσθετική Ι (Θ)</vt:lpstr>
      <vt:lpstr>Επεξεργασία του χυτού (1 από 24)</vt:lpstr>
      <vt:lpstr>Επεξεργασία του χυτού (2 από 24)</vt:lpstr>
      <vt:lpstr>Επεξεργασία του χυτού (3 από 24)</vt:lpstr>
      <vt:lpstr>Επεξεργασία του χυτού (4 από 24)</vt:lpstr>
      <vt:lpstr>Επεξεργασία του χυτού (5 από 24)</vt:lpstr>
      <vt:lpstr>Επεξεργασία του χυτού (6 από 24)</vt:lpstr>
      <vt:lpstr>Επεξεργασία του χυτού (7 από 24)</vt:lpstr>
      <vt:lpstr>Επεξεργασία του χυτού (8 από 24)</vt:lpstr>
      <vt:lpstr>Επεξεργασία του χυτού (9 από 24)</vt:lpstr>
      <vt:lpstr>Επεξεργασία του χυτού (10 από 24)</vt:lpstr>
      <vt:lpstr>Επεξεργασία του χυτού (11 από 24)</vt:lpstr>
      <vt:lpstr>Επεξεργασία του χυτού (12 από 24)</vt:lpstr>
      <vt:lpstr>Επεξεργασία του χυτού (13 από 24)</vt:lpstr>
      <vt:lpstr>Επεξεργασία του χυτού (14 από 24)</vt:lpstr>
      <vt:lpstr>Επεξεργασία του χυτού (15 από 24)</vt:lpstr>
      <vt:lpstr>Επεξεργασία του χυτού (16 από 24)</vt:lpstr>
      <vt:lpstr>Επεξεργασία του χυτού (17 από 24)</vt:lpstr>
      <vt:lpstr>Επεξεργασία του χυτού (18 από 24)</vt:lpstr>
      <vt:lpstr>Επεξεργασία του χυτού (19 από 24)</vt:lpstr>
      <vt:lpstr>Επεξεργασία του χυτού (20 από 24)</vt:lpstr>
      <vt:lpstr>Επεξεργασία του χυτού (21 από 24)</vt:lpstr>
      <vt:lpstr>Επεξεργασία του χυτού (22 από 24)</vt:lpstr>
      <vt:lpstr>Επεξεργασία του χυτού (23 από 24)</vt:lpstr>
      <vt:lpstr>Επεξεργασία του χυτού (24 από 24)</vt:lpstr>
      <vt:lpstr>Δοκιμή του μεταλλικού σκελετού  στα  γύψινα κολοβώματα (1 από 5)</vt:lpstr>
      <vt:lpstr>Δοκιμή του μεταλλικού σκελετού  στα  γύψινα κολοβώματα (2 από 5)</vt:lpstr>
      <vt:lpstr>Δοκιμή του μεταλλικού σκελετού  στα  γύψινα κολοβώματα (3 από 5)</vt:lpstr>
      <vt:lpstr>Δοκιμή του μεταλλικού σκελετού  στα  γύψινα κολοβώματα (4 από 5)</vt:lpstr>
      <vt:lpstr>Δοκιμή του μεταλλικού σκελετού  στα  γύψινα κολοβώματα (5 από 5)</vt:lpstr>
      <vt:lpstr>Λείανση του μεταλλικού σκελετού  (1 από 12)</vt:lpstr>
      <vt:lpstr>Λείανση του μεταλλικού σκελετού  (2 από 12)</vt:lpstr>
      <vt:lpstr>Λείανση του μεταλλικού σκελετού  (3 από 12)</vt:lpstr>
      <vt:lpstr>Λείανση του μεταλλικού σκελετού  (4 από 12)</vt:lpstr>
      <vt:lpstr>Λείανση του μεταλλικού σκελετού  (5 από 12)</vt:lpstr>
      <vt:lpstr>Λείανση του μεταλλικού σκελετού  (6 από 12)</vt:lpstr>
      <vt:lpstr>Λείανση του μεταλλικού σκελετού  (7 από 12)</vt:lpstr>
      <vt:lpstr>Λείανση του μεταλλικού σκελετού  (8 από 12)</vt:lpstr>
      <vt:lpstr>Λείανση του μεταλλικού σκελετού  (9 από 12)</vt:lpstr>
      <vt:lpstr>Λείανση του μεταλλικού σκελετού  (10 από 12)</vt:lpstr>
      <vt:lpstr>Λείανση του μεταλλικού σκελετού  (11 από 12)</vt:lpstr>
      <vt:lpstr>Λείανση του μεταλλικού σκελετού  (12 από 12)</vt:lpstr>
      <vt:lpstr>Στίλβωση του χυτού (1 από 8)</vt:lpstr>
      <vt:lpstr>Στίλβωση του χυτού (2 από 8)</vt:lpstr>
      <vt:lpstr>Στίλβωση του χυτού (3 από 8)</vt:lpstr>
      <vt:lpstr>Στίλβωση του χυτού (4 από 8)</vt:lpstr>
      <vt:lpstr>Στίλβωση του χυτού (5 από 8)</vt:lpstr>
      <vt:lpstr>Στίλβωση του χυτού (6 από 8)</vt:lpstr>
      <vt:lpstr>Στίλβωση του χυτού (7 από 8)</vt:lpstr>
      <vt:lpstr>Στίλβωση του χυτού (8 από 8)</vt:lpstr>
      <vt:lpstr>Ατέλειες  χυτών</vt:lpstr>
      <vt:lpstr>Οζίδια ή Σφαιρίδια</vt:lpstr>
      <vt:lpstr>Πτερύγια ή «Φτερά»</vt:lpstr>
      <vt:lpstr>Υπολειμματικά χυτά</vt:lpstr>
      <vt:lpstr>Κενά  ή  Πόροι</vt:lpstr>
      <vt:lpstr>Μόλυνση μετάλλου</vt:lpstr>
      <vt:lpstr>Κανόνες αποφυγής ελαττωματικών χυτών (1 από 2)</vt:lpstr>
      <vt:lpstr>Κανόνες αποφυγής ελαττωματικών χυτών (2 από 2)</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Ακίνητη Προσθετική Ι</dc:title>
  <dc:creator>opencourses@teiath.gr</dc:creator>
  <cp:lastModifiedBy>natasakar new</cp:lastModifiedBy>
  <cp:revision>89</cp:revision>
  <dcterms:created xsi:type="dcterms:W3CDTF">2014-01-02T12:44:34Z</dcterms:created>
  <dcterms:modified xsi:type="dcterms:W3CDTF">2015-03-10T14:53:56Z</dcterms:modified>
</cp:coreProperties>
</file>