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40"/>
  </p:notesMasterIdLst>
  <p:handoutMasterIdLst>
    <p:handoutMasterId r:id="rId41"/>
  </p:handoutMasterIdLst>
  <p:sldIdLst>
    <p:sldId id="296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2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7" r:id="rId32"/>
    <p:sldId id="298" r:id="rId33"/>
    <p:sldId id="299" r:id="rId34"/>
    <p:sldId id="304" r:id="rId35"/>
    <p:sldId id="305" r:id="rId36"/>
    <p:sldId id="301" r:id="rId37"/>
    <p:sldId id="302" r:id="rId38"/>
    <p:sldId id="303" r:id="rId39"/>
  </p:sldIdLst>
  <p:sldSz cx="9144000" cy="6858000" type="screen4x3"/>
  <p:notesSz cx="7104063" cy="10234613"/>
  <p:custDataLst>
    <p:tags r:id="rId42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75"/>
    <a:srgbClr val="820000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5219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9037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4772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800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1032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3690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88477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5780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2755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1835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434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330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390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0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374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4675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583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5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3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1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9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3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4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4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1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1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1</a:t>
            </a:r>
            <a:r>
              <a:rPr lang="el-GR" sz="2800" b="1" dirty="0" smtClean="0"/>
              <a:t>3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smtClean="0"/>
              <a:t>Ολική ακρυλική στεφάνη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Αριστείδης 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(3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84784"/>
            <a:ext cx="6144386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27412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(4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29" y="1316037"/>
            <a:ext cx="5223136" cy="477725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6255404"/>
            <a:ext cx="7344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376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(5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12776"/>
            <a:ext cx="5952497" cy="44643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178282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376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(6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268760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619672" y="6021288"/>
            <a:ext cx="61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1449" y="27069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(7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916832"/>
            <a:ext cx="7499176" cy="29646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043608" y="4797152"/>
            <a:ext cx="7056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(8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84784"/>
            <a:ext cx="4955610" cy="435551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187624" y="6039380"/>
            <a:ext cx="7056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(9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789" y="1412776"/>
            <a:ext cx="422042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 rot="-5400000">
            <a:off x="4620580" y="3740460"/>
            <a:ext cx="49685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(10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28800"/>
            <a:ext cx="7715200" cy="392446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5733256"/>
            <a:ext cx="61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5" y="1772816"/>
            <a:ext cx="3827925" cy="40322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6039380"/>
            <a:ext cx="72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452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372200" y="2708920"/>
            <a:ext cx="2376264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200" dirty="0" smtClean="0"/>
              <a:t>Υδραυλικό πίεστρο  </a:t>
            </a:r>
          </a:p>
          <a:p>
            <a:pPr marL="0" indent="0" algn="ctr">
              <a:buNone/>
            </a:pPr>
            <a:r>
              <a:rPr lang="el-GR" sz="2200" dirty="0" smtClean="0"/>
              <a:t>(</a:t>
            </a:r>
            <a:r>
              <a:rPr lang="el-GR" sz="2200" dirty="0"/>
              <a:t>πίεση &lt; 200 Bar)</a:t>
            </a:r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356350"/>
            <a:ext cx="2011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Έλλειψη 6"/>
          <p:cNvSpPr/>
          <p:nvPr/>
        </p:nvSpPr>
        <p:spPr>
          <a:xfrm>
            <a:off x="3275856" y="4438167"/>
            <a:ext cx="216024" cy="214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20193" y="1932657"/>
            <a:ext cx="508759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3916" y="623354"/>
            <a:ext cx="8229600" cy="908720"/>
          </a:xfrm>
        </p:spPr>
        <p:txBody>
          <a:bodyPr/>
          <a:lstStyle/>
          <a:p>
            <a:r>
              <a:rPr lang="el-GR" dirty="0" smtClean="0"/>
              <a:t>Ολική ακρυλική στεφάνη </a:t>
            </a:r>
            <a:r>
              <a:rPr lang="el-GR" sz="3200" b="0" dirty="0" smtClean="0"/>
              <a:t>(1 από 5)</a:t>
            </a:r>
            <a:endParaRPr lang="el-GR" sz="3200" b="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734400" y="2564904"/>
            <a:ext cx="5688632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ολική ακρυλική στεφάνη </a:t>
            </a:r>
            <a:r>
              <a:rPr lang="el-GR" sz="2400" dirty="0"/>
              <a:t>ανήκει στην κατηγορία των ολικών στεφανών και είναι μια  στεφάνη χωρίς μεταλλικό σκελετό.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84168" y="2791066"/>
            <a:ext cx="2742536" cy="1032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200" dirty="0" smtClean="0"/>
              <a:t>Βραστήρας για αποκήρωση</a:t>
            </a: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6400412"/>
            <a:ext cx="209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4580" y="1924830"/>
            <a:ext cx="5040560" cy="37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</a:t>
            </a:r>
            <a:r>
              <a:rPr lang="el-GR" sz="3600" b="0" dirty="0" smtClean="0"/>
              <a:t>14)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484784"/>
            <a:ext cx="4815647" cy="432025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603938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28513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Στοιβαγμός και όπτηση της ακρυλικής ρητίνης </a:t>
            </a:r>
            <a:r>
              <a:rPr lang="el-GR" sz="3200" b="0" dirty="0" smtClean="0"/>
              <a:t>(1 από 7)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202" y="1412776"/>
            <a:ext cx="508959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 rot="-5400000">
            <a:off x="5052628" y="3740460"/>
            <a:ext cx="49685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95636" y="2132856"/>
            <a:ext cx="6552728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ΟΠΤΗΣΗ</a:t>
            </a:r>
            <a:r>
              <a:rPr lang="el-GR" sz="2400" dirty="0"/>
              <a:t> της ακρυλικής ρητίνης γίνεται με την τοποθέτηση του εγκλείστρου σε </a:t>
            </a:r>
            <a:r>
              <a:rPr lang="el-GR" sz="2400" b="1" dirty="0">
                <a:solidFill>
                  <a:srgbClr val="075075"/>
                </a:solidFill>
              </a:rPr>
              <a:t>ξηρό κλίβανο ή βραστήρα, </a:t>
            </a:r>
            <a:r>
              <a:rPr lang="el-GR" sz="2400" dirty="0"/>
              <a:t>όπου με την παροχή θερμότητας ολοκληρώνεται ο πολυμερισμός της.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55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519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628800"/>
            <a:ext cx="4857367" cy="453865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255404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28044"/>
            <a:ext cx="3312368" cy="224415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5" y="1428044"/>
            <a:ext cx="3168353" cy="224719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22" y="3774194"/>
            <a:ext cx="3401747" cy="2650413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746476" y="5099402"/>
            <a:ext cx="1140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200" dirty="0" smtClean="0">
                <a:latin typeface="+mn-lt"/>
              </a:rPr>
              <a:t>Λείανση</a:t>
            </a:r>
            <a:endParaRPr lang="en-GB" sz="2200" dirty="0">
              <a:latin typeface="+mn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435189" y="5099401"/>
            <a:ext cx="13324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200" dirty="0" smtClean="0">
                <a:latin typeface="+mn-lt"/>
              </a:rPr>
              <a:t>Στίλβωση</a:t>
            </a:r>
            <a:endParaRPr lang="el-GR" sz="2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6904" y="2563204"/>
            <a:ext cx="1940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106885" y="2259680"/>
            <a:ext cx="1969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6424607"/>
            <a:ext cx="2012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1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</a:t>
            </a:r>
            <a:r>
              <a:rPr lang="el-GR" dirty="0"/>
              <a:t>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556792"/>
            <a:ext cx="5736473" cy="430235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31824" y="5859146"/>
            <a:ext cx="2064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0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8142" y="23406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530" y="1628800"/>
            <a:ext cx="5059627" cy="46277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327412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3968" y="29488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7)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412776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6255404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Ολική ακρυλική στεφάνη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7928" y="1772816"/>
            <a:ext cx="7488832" cy="4248472"/>
          </a:xfrm>
        </p:spPr>
        <p:txBody>
          <a:bodyPr/>
          <a:lstStyle/>
          <a:p>
            <a:pPr marL="0" indent="0" algn="ctr">
              <a:spcBef>
                <a:spcPts val="3600"/>
              </a:spcBef>
              <a:buNone/>
            </a:pPr>
            <a:r>
              <a:rPr lang="el-GR" sz="2400" b="1" dirty="0"/>
              <a:t>Η ολική ακρυλική στεφάνη κατασκευάζεται</a:t>
            </a:r>
            <a:r>
              <a:rPr lang="el-GR" sz="2400" b="1" dirty="0" smtClean="0"/>
              <a:t>: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Από </a:t>
            </a:r>
            <a:r>
              <a:rPr lang="el-GR" sz="2400" dirty="0"/>
              <a:t>ακρυλική ρητίνη που πολυμερίζεται εν θερμώ.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σύνθετη ρητίνη που πολυμερίζεται υπό πίεση και θερμοκρασία.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Από ενισχυμένα πολυμερή τα οποία διαθέτουν βελτιωμένη αντοχή και καλύτερο αισθητικό αποτέλεσμα.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50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</a:t>
            </a:r>
            <a:r>
              <a:rPr lang="el-GR" sz="2000" smtClean="0"/>
              <a:t>Προσθετική Ι (Θ). </a:t>
            </a:r>
            <a:r>
              <a:rPr lang="el-GR" sz="2000" dirty="0" smtClean="0"/>
              <a:t>Ενότητα 13</a:t>
            </a:r>
            <a:r>
              <a:rPr lang="en-US" sz="2000" dirty="0" smtClean="0"/>
              <a:t>:</a:t>
            </a:r>
            <a:r>
              <a:rPr lang="el-GR" sz="2000" dirty="0" smtClean="0"/>
              <a:t> Ολική ακρυλική στεφάνη».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3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 smtClean="0"/>
              <a:t>, </a:t>
            </a:r>
            <a:r>
              <a:rPr lang="el-GR" sz="2000" dirty="0" smtClean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Blakeslee RW, Renner RP, Shiu A. Dental technology, C.V.Mosby Company, St. Louis, Missouri, 1980.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6121" y="476672"/>
            <a:ext cx="8229600" cy="908720"/>
          </a:xfrm>
        </p:spPr>
        <p:txBody>
          <a:bodyPr/>
          <a:lstStyle/>
          <a:p>
            <a:r>
              <a:rPr lang="el-GR" dirty="0"/>
              <a:t>Ολική ακρυλική στεφάνη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348880"/>
            <a:ext cx="5400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ολική ακρυλική στεφάνη </a:t>
            </a:r>
            <a:r>
              <a:rPr lang="el-GR" sz="2400" b="1" dirty="0">
                <a:solidFill>
                  <a:srgbClr val="820000"/>
                </a:solidFill>
              </a:rPr>
              <a:t>δεν χρησιμοποιείται ως μόνιμη προσθετική αποκατάσταση </a:t>
            </a:r>
            <a:r>
              <a:rPr lang="el-GR" sz="2400" dirty="0"/>
              <a:t>λόγω της μειωμένης αντοχής της ακρυλικής ρητίνης στο στοματικό περιβάλλον.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10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/>
          <a:lstStyle/>
          <a:p>
            <a:r>
              <a:rPr lang="el-GR" dirty="0"/>
              <a:t>Ολική ακρυλική στεφάνη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348880"/>
            <a:ext cx="6192688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Χρησιμοποιείται μόνο ως </a:t>
            </a:r>
            <a:r>
              <a:rPr lang="el-GR" sz="2400" b="1" dirty="0">
                <a:solidFill>
                  <a:srgbClr val="820000"/>
                </a:solidFill>
              </a:rPr>
              <a:t>ΠΡΟΣΩΡΙΝΗ </a:t>
            </a:r>
            <a:r>
              <a:rPr lang="el-GR" sz="2400" b="1" dirty="0" smtClean="0">
                <a:solidFill>
                  <a:srgbClr val="820000"/>
                </a:solidFill>
              </a:rPr>
              <a:t>ή ΜΕΤΑΒΑΤΙΚΗ </a:t>
            </a:r>
            <a:r>
              <a:rPr lang="el-GR" sz="2400" b="1" dirty="0">
                <a:solidFill>
                  <a:srgbClr val="820000"/>
                </a:solidFill>
              </a:rPr>
              <a:t>ΑΠΟΚΑΤΑΣΤΑΣΗ </a:t>
            </a:r>
            <a:r>
              <a:rPr lang="el-GR" sz="2400" dirty="0"/>
              <a:t>μεμονωμένου δοντιού ή γέφυρας μέχρι να ολοκληρωθεί η κατασκευή της μόνιμης πρόσθεσης.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908720"/>
          </a:xfrm>
        </p:spPr>
        <p:txBody>
          <a:bodyPr/>
          <a:lstStyle/>
          <a:p>
            <a:r>
              <a:rPr lang="el-GR" dirty="0"/>
              <a:t>Ολική ακρυλική στεφάνη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605" y="2060848"/>
            <a:ext cx="3429190" cy="3703525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860032" y="5805264"/>
            <a:ext cx="34563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683568" y="4414555"/>
            <a:ext cx="36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0" y="1412776"/>
            <a:ext cx="3340608" cy="2877312"/>
          </a:xfrm>
        </p:spPr>
      </p:pic>
    </p:spTree>
    <p:extLst>
      <p:ext uri="{BB962C8B-B14F-4D97-AF65-F5344CB8AC3E}">
        <p14:creationId xmlns:p14="http://schemas.microsoft.com/office/powerpoint/2010/main" val="32852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Προϋποθέσεις σωστής κατασκευής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Να μην επεκτείνεται πέρα από το αυχενικό όριο της </a:t>
            </a:r>
            <a:r>
              <a:rPr lang="el-GR" sz="2400" dirty="0" smtClean="0"/>
              <a:t>παρασκευής,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Να μην έχει υπερβολικό πάχος στον αυχένα, ώστε να μην προκαλεί ερεθισμό στους περιοδοντικούς </a:t>
            </a:r>
            <a:r>
              <a:rPr lang="el-GR" sz="2400" dirty="0" smtClean="0"/>
              <a:t>ιστούς,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Να αφήνει σωστούς μεσοδόντιους τριγωνικούς χώρους και να διευκολύνει τον </a:t>
            </a:r>
            <a:r>
              <a:rPr lang="el-GR" sz="2400" dirty="0" smtClean="0"/>
              <a:t>καθαρισμό,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Να διατηρεί τα σημεία επαφής με τα παρακείμενα </a:t>
            </a:r>
            <a:r>
              <a:rPr lang="el-GR" sz="2400" dirty="0" smtClean="0"/>
              <a:t>δόντια,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Να είναι πολύ καλά στιλβωμένη ώστε να μην κατακρατά μικροβιακή πλάκα.</a:t>
            </a:r>
          </a:p>
          <a:p>
            <a:pPr>
              <a:spcBef>
                <a:spcPts val="3600"/>
              </a:spcBef>
            </a:pP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70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4859" y="258210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Στάδια κατασκευής ολικής ακρυλικής στεφάνης </a:t>
            </a:r>
            <a:r>
              <a:rPr lang="el-GR" sz="3200" b="0" dirty="0" smtClean="0"/>
              <a:t>(1 από </a:t>
            </a:r>
            <a:r>
              <a:rPr lang="el-GR" sz="3200" b="0" dirty="0"/>
              <a:t>14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844824"/>
            <a:ext cx="5657824" cy="42433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1340768"/>
            <a:ext cx="467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+mn-lt"/>
              </a:rPr>
              <a:t>Κέρωμα του δοντιού με λευκοκίτρινο κερί</a:t>
            </a:r>
            <a:endParaRPr lang="el-GR" sz="2000" b="1" dirty="0">
              <a:latin typeface="+mn-lt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99592" y="6255404"/>
            <a:ext cx="7488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Στάδια κατασκευής ολικής ακρυλικής στεφάνης </a:t>
            </a:r>
            <a:r>
              <a:rPr lang="el-GR" sz="3600" b="0" dirty="0" smtClean="0"/>
              <a:t>(2 </a:t>
            </a:r>
            <a:r>
              <a:rPr lang="el-GR" sz="3600" b="0" dirty="0"/>
              <a:t>από 14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35" y="1632547"/>
            <a:ext cx="6240529" cy="46803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115616" y="6327412"/>
            <a:ext cx="70567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1073</TotalTime>
  <Words>1499</Words>
  <Application>Microsoft Office PowerPoint</Application>
  <PresentationFormat>Προβολή στην οθόνη (4:3)</PresentationFormat>
  <Paragraphs>189</Paragraphs>
  <Slides>36</Slides>
  <Notes>25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36</vt:i4>
      </vt:variant>
    </vt:vector>
  </HeadingPairs>
  <TitlesOfParts>
    <vt:vector size="39" baseType="lpstr">
      <vt:lpstr>template</vt:lpstr>
      <vt:lpstr>1_OC_template_updated</vt:lpstr>
      <vt:lpstr>OC_template_updated</vt:lpstr>
      <vt:lpstr>Ακίνητη Προσθετική Ι (Θ)</vt:lpstr>
      <vt:lpstr>Ολική ακρυλική στεφάνη (1 από 5)</vt:lpstr>
      <vt:lpstr>Ολική ακρυλική στεφάνη (2 από 5)</vt:lpstr>
      <vt:lpstr>Ολική ακρυλική στεφάνη (3 από 5)</vt:lpstr>
      <vt:lpstr>Ολική ακρυλική στεφάνη (4 από 5)</vt:lpstr>
      <vt:lpstr>Ολική ακρυλική στεφάνη (5 από 5)</vt:lpstr>
      <vt:lpstr>Προϋποθέσεις σωστής κατασκευής</vt:lpstr>
      <vt:lpstr>Στάδια κατασκευής ολικής ακρυλικής στεφάνης (1 από 14)</vt:lpstr>
      <vt:lpstr>Στάδια κατασκευής ολικής ακρυλικής στεφάνης (2 από 14)</vt:lpstr>
      <vt:lpstr>Στάδια κατασκευής ολικής ακρυλικής στεφάνης (3 από 14)</vt:lpstr>
      <vt:lpstr>Στάδια κατασκευής ολικής ακρυλικής στεφάνης (4 από 14)</vt:lpstr>
      <vt:lpstr>Στάδια κατασκευής ολικής ακρυλικής στεφάνης (5 από 14)</vt:lpstr>
      <vt:lpstr>Στάδια κατασκευής ολικής ακρυλικής στεφάνης (6 από 14)</vt:lpstr>
      <vt:lpstr>Στάδια κατασκευής ολικής ακρυλικής στεφάνης (7 από 14)</vt:lpstr>
      <vt:lpstr>Στάδια κατασκευής ολικής ακρυλικής στεφάνης (8 από 14)</vt:lpstr>
      <vt:lpstr>Στάδια κατασκευής ολικής ακρυλικής στεφάνης (9 από 14)</vt:lpstr>
      <vt:lpstr>Στάδια κατασκευής ολικής ακρυλικής στεφάνης (10 από 14)</vt:lpstr>
      <vt:lpstr>Στάδια κατασκευής ολικής ακρυλικής στεφάνης (11 από 14)</vt:lpstr>
      <vt:lpstr>Στάδια κατασκευής ολικής ακρυλικής στεφάνης (12 από 14)</vt:lpstr>
      <vt:lpstr>Στάδια κατασκευής ολικής ακρυλικής στεφάνης (13 από 14)</vt:lpstr>
      <vt:lpstr>Στάδια κατασκευής ολικής ακρυλικής στεφάνης (14 από 14)</vt:lpstr>
      <vt:lpstr>Στοιβαγμός και όπτηση της ακρυλικής ρητίνης (1 από 7)</vt:lpstr>
      <vt:lpstr>Στοιβαγμός και όπτηση της ακρυλικής ρητίνης (2 από 7)</vt:lpstr>
      <vt:lpstr>Στοιβαγμός και όπτηση της ακρυλικής ρητίνης (3 από 7)</vt:lpstr>
      <vt:lpstr>Στοιβαγμός και όπτηση της ακρυλικής ρητίνης (4 από 7)</vt:lpstr>
      <vt:lpstr>Στοιβαγμός και όπτηση της ακρυλικής ρητίνης (5 από 7)</vt:lpstr>
      <vt:lpstr>Στοιβαγμός και όπτηση της ακρυλικής ρητίνης (6 από 7)</vt:lpstr>
      <vt:lpstr>Στοιβαγμός και όπτηση της ακρυλικής ρητίνης (7 από 7)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101</cp:revision>
  <dcterms:created xsi:type="dcterms:W3CDTF">2014-01-02T12:44:34Z</dcterms:created>
  <dcterms:modified xsi:type="dcterms:W3CDTF">2015-03-10T14:54:53Z</dcterms:modified>
</cp:coreProperties>
</file>