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07" r:id="rId3"/>
  </p:sldMasterIdLst>
  <p:notesMasterIdLst>
    <p:notesMasterId r:id="rId30"/>
  </p:notesMasterIdLst>
  <p:handoutMasterIdLst>
    <p:handoutMasterId r:id="rId31"/>
  </p:handoutMasterIdLst>
  <p:sldIdLst>
    <p:sldId id="256" r:id="rId4"/>
    <p:sldId id="268" r:id="rId5"/>
    <p:sldId id="269" r:id="rId6"/>
    <p:sldId id="283" r:id="rId7"/>
    <p:sldId id="270" r:id="rId8"/>
    <p:sldId id="271" r:id="rId9"/>
    <p:sldId id="272" r:id="rId10"/>
    <p:sldId id="273" r:id="rId11"/>
    <p:sldId id="285" r:id="rId12"/>
    <p:sldId id="275" r:id="rId13"/>
    <p:sldId id="276" r:id="rId14"/>
    <p:sldId id="277" r:id="rId15"/>
    <p:sldId id="278" r:id="rId16"/>
    <p:sldId id="279" r:id="rId17"/>
    <p:sldId id="280" r:id="rId18"/>
    <p:sldId id="287" r:id="rId19"/>
    <p:sldId id="286" r:id="rId20"/>
    <p:sldId id="281" r:id="rId21"/>
    <p:sldId id="282" r:id="rId22"/>
    <p:sldId id="257" r:id="rId23"/>
    <p:sldId id="262" r:id="rId24"/>
    <p:sldId id="264" r:id="rId25"/>
    <p:sldId id="288" r:id="rId26"/>
    <p:sldId id="289" r:id="rId27"/>
    <p:sldId id="266" r:id="rId28"/>
    <p:sldId id="261" r:id="rId29"/>
  </p:sldIdLst>
  <p:sldSz cx="9144000" cy="6858000" type="screen4x3"/>
  <p:notesSz cx="7104063" cy="10234613"/>
  <p:custDataLst>
    <p:tags r:id="rId32"/>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27" autoAdjust="0"/>
    <p:restoredTop sz="94660"/>
  </p:normalViewPr>
  <p:slideViewPr>
    <p:cSldViewPr>
      <p:cViewPr varScale="1">
        <p:scale>
          <a:sx n="107" d="100"/>
          <a:sy n="107" d="100"/>
        </p:scale>
        <p:origin x="-1848"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04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gs" Target="tags/tag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5/6/2015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5/6/2015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19</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20</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21</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22</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24</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29841099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normAutofit/>
          </a:bodyPr>
          <a:lstStyle>
            <a:lvl1pPr>
              <a:lnSpc>
                <a:spcPct val="112000"/>
              </a:lnSpc>
              <a:spcBef>
                <a:spcPts val="1000"/>
              </a:spcBef>
              <a:buClr>
                <a:srgbClr val="004A82"/>
              </a:buClr>
              <a:defRPr sz="2400"/>
            </a:lvl1pPr>
            <a:lvl2pPr marL="742950" indent="-285750">
              <a:lnSpc>
                <a:spcPct val="112000"/>
              </a:lnSpc>
              <a:spcBef>
                <a:spcPts val="1000"/>
              </a:spcBef>
              <a:buClr>
                <a:srgbClr val="004A82"/>
              </a:buClr>
              <a:buFont typeface="Courier New" panose="02070309020205020404" pitchFamily="49" charset="0"/>
              <a:buChar char="o"/>
              <a:defRPr sz="2400"/>
            </a:lvl2pPr>
            <a:lvl3pPr>
              <a:lnSpc>
                <a:spcPct val="112000"/>
              </a:lnSpc>
              <a:spcBef>
                <a:spcPts val="1000"/>
              </a:spcBef>
              <a:buClr>
                <a:srgbClr val="004A82"/>
              </a:buCl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11857009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2319484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4761362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04334378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67877014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99681049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15513203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7372245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43398527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18025222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9504005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81013625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58770111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99000391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1028159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9971468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69680689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03765194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6563346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0150548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32503877"/>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16.xml"/><Relationship Id="rId5" Type="http://schemas.openxmlformats.org/officeDocument/2006/relationships/image" Target="../media/image9.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Οδοντική μορφολογία</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fontScale="92500"/>
          </a:bodyPr>
          <a:lstStyle/>
          <a:p>
            <a:pPr>
              <a:spcBef>
                <a:spcPts val="0"/>
              </a:spcBef>
              <a:spcAft>
                <a:spcPts val="1200"/>
              </a:spcAft>
            </a:pPr>
            <a:r>
              <a:rPr lang="el-GR" sz="2800" b="1" dirty="0" smtClean="0"/>
              <a:t>Ενότητα 1</a:t>
            </a:r>
            <a:r>
              <a:rPr lang="el-GR" sz="2800" b="1" dirty="0"/>
              <a:t>0</a:t>
            </a:r>
            <a:r>
              <a:rPr lang="el-GR" sz="2800" dirty="0" smtClean="0"/>
              <a:t>:</a:t>
            </a:r>
            <a:r>
              <a:rPr lang="en-US" sz="2800" dirty="0" smtClean="0"/>
              <a:t> </a:t>
            </a:r>
            <a:r>
              <a:rPr lang="el-GR" sz="2800" b="1" dirty="0" smtClean="0"/>
              <a:t>Δεύτερος γομφίος άνω γνάθου</a:t>
            </a:r>
            <a:endParaRPr lang="en-US" sz="2800" b="1" dirty="0" smtClean="0"/>
          </a:p>
          <a:p>
            <a:pPr>
              <a:spcBef>
                <a:spcPts val="0"/>
              </a:spcBef>
            </a:pPr>
            <a:r>
              <a:rPr lang="el-GR" sz="2400" dirty="0"/>
              <a:t>Αριστείδης Γαλιατσάτος</a:t>
            </a:r>
          </a:p>
          <a:p>
            <a:pPr>
              <a:spcBef>
                <a:spcPts val="0"/>
              </a:spcBef>
            </a:pPr>
            <a:r>
              <a:rPr lang="el-GR" sz="2400" dirty="0"/>
              <a:t>DDs, Dr Dent. Επίκουρος  Καθηγητής ΤΕΙ Αθήνας</a:t>
            </a:r>
          </a:p>
          <a:p>
            <a:pPr>
              <a:spcBef>
                <a:spcPts val="0"/>
              </a:spcBef>
            </a:pPr>
            <a:r>
              <a:rPr lang="el-GR" sz="2400" dirty="0"/>
              <a:t>Τμήμα Οδοντικής Τεχνολογίας</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Τρίφυμος τύπος</a:t>
            </a:r>
            <a:r>
              <a:rPr lang="en-US" dirty="0" smtClean="0"/>
              <a:t> </a:t>
            </a:r>
            <a:r>
              <a:rPr lang="en-US" sz="3200" b="0" dirty="0" smtClean="0"/>
              <a:t>1/3</a:t>
            </a:r>
            <a:endParaRPr lang="el-GR" sz="3200" b="0" dirty="0"/>
          </a:p>
        </p:txBody>
      </p:sp>
      <p:sp>
        <p:nvSpPr>
          <p:cNvPr id="3" name="Content Placeholder 2"/>
          <p:cNvSpPr>
            <a:spLocks noGrp="1"/>
          </p:cNvSpPr>
          <p:nvPr>
            <p:ph idx="1"/>
          </p:nvPr>
        </p:nvSpPr>
        <p:spPr>
          <a:xfrm>
            <a:off x="457200" y="1196752"/>
            <a:ext cx="4474840" cy="5159598"/>
          </a:xfrm>
        </p:spPr>
        <p:txBody>
          <a:bodyPr>
            <a:normAutofit lnSpcReduction="10000"/>
          </a:bodyPr>
          <a:lstStyle/>
          <a:p>
            <a:pPr marL="0" indent="0">
              <a:buNone/>
            </a:pPr>
            <a:r>
              <a:rPr lang="el-GR" dirty="0"/>
              <a:t>Ο</a:t>
            </a:r>
            <a:r>
              <a:rPr lang="el-GR" b="1" dirty="0"/>
              <a:t> τρίφυμος τύπος (τριγωνικός),</a:t>
            </a:r>
            <a:r>
              <a:rPr lang="el-GR" dirty="0"/>
              <a:t> εμφανίζει στη μασητική επιφάνεια τρία φύματα: δύο παρειακά (εγγύς, άπω) και ένα υπερώιο</a:t>
            </a:r>
            <a:r>
              <a:rPr lang="el-GR" dirty="0" smtClean="0"/>
              <a:t>. Το περίγραμμα της μύλης </a:t>
            </a:r>
            <a:r>
              <a:rPr lang="el-GR" dirty="0"/>
              <a:t>είναι τριγωνικό με γωνίες στρογγυλές και κυρτά όρια. </a:t>
            </a:r>
          </a:p>
          <a:p>
            <a:pPr marL="0" indent="0">
              <a:buNone/>
            </a:pPr>
            <a:r>
              <a:rPr lang="el-GR" dirty="0" smtClean="0">
                <a:solidFill>
                  <a:prstClr val="black"/>
                </a:solidFill>
              </a:rPr>
              <a:t>Η </a:t>
            </a:r>
            <a:r>
              <a:rPr lang="el-GR" dirty="0">
                <a:solidFill>
                  <a:prstClr val="black"/>
                </a:solidFill>
              </a:rPr>
              <a:t>μασητική επιφάνεια διασχίζεται από την κεντρική οβελιαία αύλακα με κατεύθυνση εγγύς-άπω. Έτσι αυτή χωρίζεται σε δύο τμήματα, ένα παρειακό και ένα υπερώιο. </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dirty="0">
              <a:solidFill>
                <a:prstClr val="black"/>
              </a:solidFill>
            </a:endParaRPr>
          </a:p>
        </p:txBody>
      </p:sp>
      <p:pic>
        <p:nvPicPr>
          <p:cNvPr id="7" name="Εικόνα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4088" y="1916832"/>
            <a:ext cx="2736304" cy="2952328"/>
          </a:xfrm>
          <a:prstGeom prst="rect">
            <a:avLst/>
          </a:prstGeom>
        </p:spPr>
      </p:pic>
    </p:spTree>
    <p:extLst>
      <p:ext uri="{BB962C8B-B14F-4D97-AF65-F5344CB8AC3E}">
        <p14:creationId xmlns:p14="http://schemas.microsoft.com/office/powerpoint/2010/main" val="28056650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Τρίφυμος τύπος</a:t>
            </a:r>
            <a:r>
              <a:rPr lang="en-US" dirty="0" smtClean="0"/>
              <a:t> </a:t>
            </a:r>
            <a:r>
              <a:rPr lang="en-US" sz="3200" b="0" dirty="0" smtClean="0"/>
              <a:t>2/3</a:t>
            </a:r>
            <a:endParaRPr lang="el-GR" sz="3200" b="0" dirty="0"/>
          </a:p>
        </p:txBody>
      </p:sp>
      <p:sp>
        <p:nvSpPr>
          <p:cNvPr id="3" name="Content Placeholder 2"/>
          <p:cNvSpPr>
            <a:spLocks noGrp="1"/>
          </p:cNvSpPr>
          <p:nvPr>
            <p:ph idx="1"/>
          </p:nvPr>
        </p:nvSpPr>
        <p:spPr>
          <a:xfrm>
            <a:off x="457200" y="1196752"/>
            <a:ext cx="4762872" cy="5040560"/>
          </a:xfrm>
        </p:spPr>
        <p:txBody>
          <a:bodyPr>
            <a:normAutofit/>
          </a:bodyPr>
          <a:lstStyle/>
          <a:p>
            <a:pPr marL="0" lvl="0" indent="0">
              <a:buNone/>
            </a:pPr>
            <a:r>
              <a:rPr lang="el-GR" dirty="0"/>
              <a:t>Στα σημεία κατάληξης της κεντρικής οβελιαίας αύλακας της μασητικής επιφάνειας σχηματίζονται το </a:t>
            </a:r>
            <a:r>
              <a:rPr lang="el-GR" b="1" dirty="0"/>
              <a:t>εγγύς τριγωνικό </a:t>
            </a:r>
            <a:r>
              <a:rPr lang="el-GR" dirty="0"/>
              <a:t>και το </a:t>
            </a:r>
            <a:r>
              <a:rPr lang="el-GR" b="1" dirty="0"/>
              <a:t>άπω τριγωνικό βοθρίο</a:t>
            </a:r>
            <a:r>
              <a:rPr lang="el-GR" dirty="0"/>
              <a:t>, ενώ στο κέντρο της μασητικής επιφάνειας το </a:t>
            </a:r>
            <a:r>
              <a:rPr lang="el-GR" b="1" dirty="0"/>
              <a:t>κεντρικό βοθρίο</a:t>
            </a:r>
            <a:r>
              <a:rPr lang="el-GR" dirty="0" smtClean="0"/>
              <a:t>.</a:t>
            </a:r>
            <a:r>
              <a:rPr lang="el-GR" dirty="0">
                <a:solidFill>
                  <a:prstClr val="black"/>
                </a:solidFill>
              </a:rPr>
              <a:t> </a:t>
            </a:r>
            <a:r>
              <a:rPr lang="el-GR" dirty="0" smtClean="0">
                <a:solidFill>
                  <a:prstClr val="black"/>
                </a:solidFill>
              </a:rPr>
              <a:t>Επίσης</a:t>
            </a:r>
            <a:r>
              <a:rPr lang="el-GR" dirty="0">
                <a:solidFill>
                  <a:prstClr val="black"/>
                </a:solidFill>
              </a:rPr>
              <a:t>, από το κεντρικό βοθρίο αρχίζει μια μεγαλύτερη αύλακα που φέρεται προς τη παρειακή επιφάνεια και συνεχίζει σε αυτήν σχηματίζοντας την </a:t>
            </a:r>
            <a:r>
              <a:rPr lang="el-GR" b="1" dirty="0">
                <a:solidFill>
                  <a:prstClr val="black"/>
                </a:solidFill>
              </a:rPr>
              <a:t>παρειακή αύλακα</a:t>
            </a:r>
            <a:r>
              <a:rPr lang="el-GR" dirty="0">
                <a:solidFill>
                  <a:prstClr val="black"/>
                </a:solidFill>
              </a:rPr>
              <a:t>.</a:t>
            </a:r>
          </a:p>
          <a:p>
            <a:pPr marL="0" indent="0" algn="ctr">
              <a:buNone/>
            </a:pPr>
            <a:endParaRPr lang="el-GR" dirty="0"/>
          </a:p>
          <a:p>
            <a:pPr marL="0" indent="0" algn="ctr">
              <a:buNone/>
            </a:pP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dirty="0">
              <a:solidFill>
                <a:prstClr val="black"/>
              </a:solidFill>
            </a:endParaRP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4088" y="1916832"/>
            <a:ext cx="2736304" cy="2952328"/>
          </a:xfrm>
          <a:prstGeom prst="rect">
            <a:avLst/>
          </a:prstGeom>
        </p:spPr>
      </p:pic>
    </p:spTree>
    <p:extLst>
      <p:ext uri="{BB962C8B-B14F-4D97-AF65-F5344CB8AC3E}">
        <p14:creationId xmlns:p14="http://schemas.microsoft.com/office/powerpoint/2010/main" val="12632523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Τρίφυμος τύπος</a:t>
            </a:r>
            <a:r>
              <a:rPr lang="en-US" dirty="0" smtClean="0"/>
              <a:t> </a:t>
            </a:r>
            <a:r>
              <a:rPr lang="en-US" sz="3200" b="0" dirty="0" smtClean="0"/>
              <a:t>3/3</a:t>
            </a:r>
            <a:endParaRPr lang="el-GR" sz="3200" b="0" dirty="0"/>
          </a:p>
        </p:txBody>
      </p:sp>
      <p:sp>
        <p:nvSpPr>
          <p:cNvPr id="3" name="Content Placeholder 2"/>
          <p:cNvSpPr>
            <a:spLocks noGrp="1"/>
          </p:cNvSpPr>
          <p:nvPr>
            <p:ph idx="1"/>
          </p:nvPr>
        </p:nvSpPr>
        <p:spPr>
          <a:xfrm>
            <a:off x="457200" y="1196752"/>
            <a:ext cx="4618856" cy="5472608"/>
          </a:xfrm>
        </p:spPr>
        <p:txBody>
          <a:bodyPr>
            <a:normAutofit lnSpcReduction="10000"/>
          </a:bodyPr>
          <a:lstStyle/>
          <a:p>
            <a:pPr marL="0" lvl="0" indent="0">
              <a:buNone/>
            </a:pPr>
            <a:r>
              <a:rPr lang="el-GR" dirty="0" smtClean="0">
                <a:solidFill>
                  <a:prstClr val="black"/>
                </a:solidFill>
              </a:rPr>
              <a:t>Με την κεντρική και την παρειακή αύλακα, η μασητική επιφάνεια χωρίζεται σε τρία τμήματα που στο καθένα υπάρχει και από ένα φύμα. Το </a:t>
            </a:r>
            <a:r>
              <a:rPr lang="el-GR" b="1" dirty="0" smtClean="0">
                <a:solidFill>
                  <a:prstClr val="black"/>
                </a:solidFill>
              </a:rPr>
              <a:t>εγγύς παρειακό φύμα </a:t>
            </a:r>
            <a:r>
              <a:rPr lang="el-GR" dirty="0" smtClean="0">
                <a:solidFill>
                  <a:prstClr val="black"/>
                </a:solidFill>
              </a:rPr>
              <a:t>είναι οξύ και κυρτό, το </a:t>
            </a:r>
            <a:r>
              <a:rPr lang="el-GR" b="1" dirty="0" smtClean="0">
                <a:solidFill>
                  <a:prstClr val="black"/>
                </a:solidFill>
              </a:rPr>
              <a:t>άπω παρειακό </a:t>
            </a:r>
            <a:r>
              <a:rPr lang="el-GR" dirty="0" smtClean="0">
                <a:solidFill>
                  <a:prstClr val="black"/>
                </a:solidFill>
              </a:rPr>
              <a:t>είναι οξύτερο και μικρότερο από όλα και το </a:t>
            </a:r>
            <a:r>
              <a:rPr lang="el-GR" b="1" dirty="0" smtClean="0">
                <a:solidFill>
                  <a:prstClr val="black"/>
                </a:solidFill>
              </a:rPr>
              <a:t>υπερώιο φύμα </a:t>
            </a:r>
            <a:r>
              <a:rPr lang="el-GR" dirty="0" smtClean="0">
                <a:solidFill>
                  <a:prstClr val="black"/>
                </a:solidFill>
              </a:rPr>
              <a:t>είναι το ογκωδέστερο και το μεγαλύτερο από όλα. </a:t>
            </a:r>
          </a:p>
          <a:p>
            <a:pPr marL="0" lvl="0" indent="0">
              <a:buNone/>
            </a:pPr>
            <a:r>
              <a:rPr lang="el-GR" dirty="0" smtClean="0">
                <a:solidFill>
                  <a:prstClr val="black"/>
                </a:solidFill>
              </a:rPr>
              <a:t>Κά</a:t>
            </a:r>
            <a:r>
              <a:rPr lang="el-GR" dirty="0" smtClean="0"/>
              <a:t>θετα </a:t>
            </a:r>
            <a:r>
              <a:rPr lang="el-GR" dirty="0"/>
              <a:t>προς την </a:t>
            </a:r>
            <a:r>
              <a:rPr lang="el-GR" dirty="0" smtClean="0"/>
              <a:t>κεντρική οβελιαία </a:t>
            </a:r>
            <a:r>
              <a:rPr lang="el-GR" dirty="0"/>
              <a:t>αύλακα φέρονται μικρότερες δευτερεύουσες αύλακες (σχισμές) με κατεύθυνση προς τα φύματα.</a:t>
            </a:r>
          </a:p>
          <a:p>
            <a:pPr marL="0" indent="0" algn="ctr">
              <a:buNone/>
            </a:pP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a:t>
            </a:fld>
            <a:endParaRPr lang="el-GR" dirty="0">
              <a:solidFill>
                <a:prstClr val="black"/>
              </a:solidFill>
            </a:endParaRP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4088" y="1916832"/>
            <a:ext cx="2736304" cy="2952328"/>
          </a:xfrm>
          <a:prstGeom prst="rect">
            <a:avLst/>
          </a:prstGeom>
        </p:spPr>
      </p:pic>
    </p:spTree>
    <p:extLst>
      <p:ext uri="{BB962C8B-B14F-4D97-AF65-F5344CB8AC3E}">
        <p14:creationId xmlns:p14="http://schemas.microsoft.com/office/powerpoint/2010/main" val="36582303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0933"/>
            <a:ext cx="8229600" cy="908720"/>
          </a:xfrm>
        </p:spPr>
        <p:txBody>
          <a:bodyPr/>
          <a:lstStyle/>
          <a:p>
            <a:r>
              <a:rPr lang="el-GR" dirty="0" smtClean="0"/>
              <a:t>Όμορες επιφάνειες</a:t>
            </a:r>
            <a:endParaRPr lang="el-GR" dirty="0"/>
          </a:p>
        </p:txBody>
      </p:sp>
      <p:sp>
        <p:nvSpPr>
          <p:cNvPr id="3" name="Content Placeholder 2"/>
          <p:cNvSpPr>
            <a:spLocks noGrp="1"/>
          </p:cNvSpPr>
          <p:nvPr>
            <p:ph idx="1"/>
          </p:nvPr>
        </p:nvSpPr>
        <p:spPr>
          <a:xfrm>
            <a:off x="333872" y="1025352"/>
            <a:ext cx="8496944" cy="1872209"/>
          </a:xfrm>
        </p:spPr>
        <p:txBody>
          <a:bodyPr>
            <a:normAutofit fontScale="92500" lnSpcReduction="20000"/>
          </a:bodyPr>
          <a:lstStyle/>
          <a:p>
            <a:pPr marL="0" indent="0">
              <a:buNone/>
            </a:pPr>
            <a:r>
              <a:rPr lang="el-GR" dirty="0"/>
              <a:t>Η </a:t>
            </a:r>
            <a:r>
              <a:rPr lang="el-GR" b="1" dirty="0"/>
              <a:t>εγγύς όμορη </a:t>
            </a:r>
            <a:r>
              <a:rPr lang="el-GR" dirty="0"/>
              <a:t>επιφάνεια μοιάζει με την αντίστοιχη του πρώτου γομφίου, αλλά είναι μικρότερη</a:t>
            </a:r>
            <a:r>
              <a:rPr lang="el-GR" dirty="0" smtClean="0"/>
              <a:t>. Στο αυχενικό τριτημόριο είναι επίπεδη.</a:t>
            </a:r>
            <a:endParaRPr lang="el-GR" dirty="0"/>
          </a:p>
          <a:p>
            <a:pPr marL="0" indent="0">
              <a:buNone/>
            </a:pPr>
            <a:r>
              <a:rPr lang="el-GR" dirty="0"/>
              <a:t>Η </a:t>
            </a:r>
            <a:r>
              <a:rPr lang="el-GR" b="1" dirty="0"/>
              <a:t>άπω όμορη </a:t>
            </a:r>
            <a:r>
              <a:rPr lang="el-GR" dirty="0"/>
              <a:t>επιφάνεια είναι μικρότερη από την εγγύς και μοιάζει και αυτή με την αντίστοιχη του πρώτου γομφίου</a:t>
            </a:r>
            <a:r>
              <a:rPr lang="el-GR" dirty="0" smtClean="0"/>
              <a:t>. Στον τρίφυμο τύπο είναι πολύ κυρτή, ώστε η άπω υπερώια γωνία να φαίνεται στρογγυλή.</a:t>
            </a:r>
            <a:endParaRPr lang="el-GR" dirty="0"/>
          </a:p>
          <a:p>
            <a:pPr marL="0" indent="0">
              <a:buNone/>
            </a:pP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a:t>
            </a:fld>
            <a:endParaRPr lang="el-GR" dirty="0">
              <a:solidFill>
                <a:prstClr val="black"/>
              </a:solidFill>
            </a:endParaRPr>
          </a:p>
        </p:txBody>
      </p:sp>
      <p:pic>
        <p:nvPicPr>
          <p:cNvPr id="6" name="Εικόνα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2551022"/>
            <a:ext cx="2448272" cy="4221088"/>
          </a:xfrm>
          <a:prstGeom prst="rect">
            <a:avLst/>
          </a:prstGeom>
        </p:spPr>
      </p:pic>
      <p:pic>
        <p:nvPicPr>
          <p:cNvPr id="7" name="Εικόνα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6096" y="2587026"/>
            <a:ext cx="2680300" cy="4149080"/>
          </a:xfrm>
          <a:prstGeom prst="rect">
            <a:avLst/>
          </a:prstGeom>
        </p:spPr>
      </p:pic>
      <p:sp>
        <p:nvSpPr>
          <p:cNvPr id="8" name="TextBox 7"/>
          <p:cNvSpPr txBox="1"/>
          <p:nvPr/>
        </p:nvSpPr>
        <p:spPr>
          <a:xfrm>
            <a:off x="3774740" y="3825708"/>
            <a:ext cx="1234480" cy="646331"/>
          </a:xfrm>
          <a:prstGeom prst="rect">
            <a:avLst/>
          </a:prstGeom>
          <a:noFill/>
        </p:spPr>
        <p:txBody>
          <a:bodyPr wrap="square" rtlCol="0">
            <a:spAutoFit/>
          </a:bodyPr>
          <a:lstStyle/>
          <a:p>
            <a:pPr algn="ctr"/>
            <a:r>
              <a:rPr lang="el-GR" dirty="0" smtClean="0"/>
              <a:t>Εγγύς επιφάνεια</a:t>
            </a:r>
            <a:endParaRPr lang="el-GR" dirty="0"/>
          </a:p>
        </p:txBody>
      </p:sp>
      <p:sp>
        <p:nvSpPr>
          <p:cNvPr id="9" name="TextBox 8"/>
          <p:cNvSpPr txBox="1"/>
          <p:nvPr/>
        </p:nvSpPr>
        <p:spPr>
          <a:xfrm>
            <a:off x="3913584" y="4942909"/>
            <a:ext cx="1234480" cy="646331"/>
          </a:xfrm>
          <a:prstGeom prst="rect">
            <a:avLst/>
          </a:prstGeom>
          <a:noFill/>
        </p:spPr>
        <p:txBody>
          <a:bodyPr wrap="square" rtlCol="0">
            <a:spAutoFit/>
          </a:bodyPr>
          <a:lstStyle/>
          <a:p>
            <a:pPr algn="ctr"/>
            <a:r>
              <a:rPr lang="el-GR" dirty="0" smtClean="0"/>
              <a:t>Άπω  επιφάνεια</a:t>
            </a:r>
            <a:endParaRPr lang="el-GR" dirty="0"/>
          </a:p>
        </p:txBody>
      </p:sp>
      <p:cxnSp>
        <p:nvCxnSpPr>
          <p:cNvPr id="11" name="Ευθύγραμμο βέλος σύνδεσης 10"/>
          <p:cNvCxnSpPr/>
          <p:nvPr/>
        </p:nvCxnSpPr>
        <p:spPr>
          <a:xfrm flipH="1">
            <a:off x="2123728" y="4472039"/>
            <a:ext cx="2088232" cy="1045193"/>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4" name="Ευθύγραμμο βέλος σύνδεσης 13"/>
          <p:cNvCxnSpPr>
            <a:stCxn id="9" idx="2"/>
          </p:cNvCxnSpPr>
          <p:nvPr/>
        </p:nvCxnSpPr>
        <p:spPr>
          <a:xfrm>
            <a:off x="4530824" y="5589240"/>
            <a:ext cx="2129408" cy="144016"/>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8468536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Αυχενική γραμμή</a:t>
            </a:r>
            <a:endParaRPr lang="el-GR" dirty="0"/>
          </a:p>
        </p:txBody>
      </p:sp>
      <p:sp>
        <p:nvSpPr>
          <p:cNvPr id="3" name="Content Placeholder 2"/>
          <p:cNvSpPr>
            <a:spLocks noGrp="1"/>
          </p:cNvSpPr>
          <p:nvPr>
            <p:ph idx="1"/>
          </p:nvPr>
        </p:nvSpPr>
        <p:spPr>
          <a:xfrm>
            <a:off x="179512" y="1170571"/>
            <a:ext cx="3826768" cy="5040560"/>
          </a:xfrm>
        </p:spPr>
        <p:txBody>
          <a:bodyPr/>
          <a:lstStyle/>
          <a:p>
            <a:pPr marL="0" indent="0">
              <a:buNone/>
            </a:pPr>
            <a:r>
              <a:rPr lang="el-GR" dirty="0"/>
              <a:t>Ο αυχένας του δοντιού δεν εμφανίζει διαφορές από αυτόν του πρώτου γομφίου της άνω γνάθου.</a:t>
            </a:r>
          </a:p>
          <a:p>
            <a:pPr marL="0" indent="0">
              <a:buNone/>
            </a:pPr>
            <a:r>
              <a:rPr lang="el-GR" dirty="0"/>
              <a:t>Στην παρειακή και υπερώια επιφάνεια αποτελεί τμήμα περιφέρειας κύκλου με το κυρτό προς τη ρίζα, ενώ στις όμορες </a:t>
            </a:r>
            <a:r>
              <a:rPr lang="el-GR" dirty="0" smtClean="0"/>
              <a:t>η αυχενική γραμμή είναι </a:t>
            </a:r>
            <a:r>
              <a:rPr lang="el-GR" dirty="0"/>
              <a:t>σχεδόν ευθύγραμμη.</a:t>
            </a:r>
          </a:p>
          <a:p>
            <a:pPr marL="0" indent="0" algn="ctr">
              <a:buNone/>
            </a:pP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a:t>
            </a:fld>
            <a:endParaRPr lang="el-GR" dirty="0">
              <a:solidFill>
                <a:prstClr val="black"/>
              </a:solidFill>
            </a:endParaRPr>
          </a:p>
        </p:txBody>
      </p:sp>
      <p:pic>
        <p:nvPicPr>
          <p:cNvPr id="7" name="Εικόνα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3831" y="1202843"/>
            <a:ext cx="2657558" cy="4968553"/>
          </a:xfrm>
          <a:prstGeom prst="rect">
            <a:avLst/>
          </a:prstGeom>
        </p:spPr>
      </p:pic>
      <p:pic>
        <p:nvPicPr>
          <p:cNvPr id="9" name="Εικόνα 8"/>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707904" y="1206575"/>
            <a:ext cx="2845296" cy="4968552"/>
          </a:xfrm>
          <a:prstGeom prst="rect">
            <a:avLst/>
          </a:prstGeom>
        </p:spPr>
      </p:pic>
    </p:spTree>
    <p:extLst>
      <p:ext uri="{BB962C8B-B14F-4D97-AF65-F5344CB8AC3E}">
        <p14:creationId xmlns:p14="http://schemas.microsoft.com/office/powerpoint/2010/main" val="30042958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Ρίζα</a:t>
            </a:r>
            <a:endParaRPr lang="el-GR" dirty="0"/>
          </a:p>
        </p:txBody>
      </p:sp>
      <p:sp>
        <p:nvSpPr>
          <p:cNvPr id="3" name="Content Placeholder 2"/>
          <p:cNvSpPr>
            <a:spLocks noGrp="1"/>
          </p:cNvSpPr>
          <p:nvPr>
            <p:ph idx="1"/>
          </p:nvPr>
        </p:nvSpPr>
        <p:spPr>
          <a:xfrm>
            <a:off x="107504" y="1025352"/>
            <a:ext cx="5050904" cy="5524723"/>
          </a:xfrm>
        </p:spPr>
        <p:txBody>
          <a:bodyPr>
            <a:normAutofit/>
          </a:bodyPr>
          <a:lstStyle/>
          <a:p>
            <a:pPr marL="0" indent="0">
              <a:buNone/>
            </a:pPr>
            <a:r>
              <a:rPr lang="el-GR" dirty="0"/>
              <a:t>Ο δεύτερος μόνιμος γομφίος της άνω γνάθου εμφανίζει </a:t>
            </a:r>
            <a:r>
              <a:rPr lang="el-GR" b="1" dirty="0"/>
              <a:t>τρεις ρίζες: </a:t>
            </a:r>
            <a:r>
              <a:rPr lang="el-GR" b="1" dirty="0" smtClean="0"/>
              <a:t>υπερώια, εγγύς </a:t>
            </a:r>
            <a:r>
              <a:rPr lang="el-GR" b="1" dirty="0"/>
              <a:t>παρειακή </a:t>
            </a:r>
            <a:r>
              <a:rPr lang="el-GR" b="1" dirty="0" smtClean="0"/>
              <a:t>και άπω </a:t>
            </a:r>
            <a:r>
              <a:rPr lang="el-GR" b="1" dirty="0"/>
              <a:t>παρειακή</a:t>
            </a:r>
            <a:r>
              <a:rPr lang="el-GR" dirty="0"/>
              <a:t>. </a:t>
            </a:r>
            <a:endParaRPr lang="el-GR" dirty="0" smtClean="0"/>
          </a:p>
          <a:p>
            <a:pPr marL="0" indent="0">
              <a:buNone/>
            </a:pPr>
            <a:r>
              <a:rPr lang="el-GR" dirty="0" smtClean="0"/>
              <a:t>Έχουν </a:t>
            </a:r>
            <a:r>
              <a:rPr lang="el-GR" dirty="0"/>
              <a:t>το ίδιο μήκος με αυτές του πρώτου γομφίου, πλην όμως δεν αποκλίνουν τόσο μεταξύ </a:t>
            </a:r>
            <a:r>
              <a:rPr lang="el-GR" dirty="0" smtClean="0"/>
              <a:t>τους.</a:t>
            </a:r>
          </a:p>
          <a:p>
            <a:pPr marL="0" indent="0">
              <a:buNone/>
            </a:pPr>
            <a:r>
              <a:rPr lang="el-GR" dirty="0" smtClean="0"/>
              <a:t>Σε </a:t>
            </a:r>
            <a:r>
              <a:rPr lang="el-GR" dirty="0"/>
              <a:t>ποσοστό 30% περίπου, παρατηρείται συνένωση των δύο παρειακών ριζών, ή της εγγύς παρειακής με τη υπερώια ρίζα.</a:t>
            </a:r>
          </a:p>
          <a:p>
            <a:pPr marL="0" indent="0" algn="ctr">
              <a:buNone/>
            </a:pP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a:t>
            </a:fld>
            <a:endParaRPr lang="el-GR" dirty="0">
              <a:solidFill>
                <a:prstClr val="black"/>
              </a:solidFill>
            </a:endParaRPr>
          </a:p>
        </p:txBody>
      </p:sp>
      <p:pic>
        <p:nvPicPr>
          <p:cNvPr id="5" name="Εικόνα 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508104" y="1124744"/>
            <a:ext cx="2664296" cy="4968552"/>
          </a:xfrm>
          <a:prstGeom prst="rect">
            <a:avLst/>
          </a:prstGeom>
        </p:spPr>
      </p:pic>
    </p:spTree>
    <p:extLst>
      <p:ext uri="{BB962C8B-B14F-4D97-AF65-F5344CB8AC3E}">
        <p14:creationId xmlns:p14="http://schemas.microsoft.com/office/powerpoint/2010/main" val="3930310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600" dirty="0">
                <a:solidFill>
                  <a:srgbClr val="004A82"/>
                </a:solidFill>
              </a:rPr>
              <a:t>Δεύτερος γομφίος άνω </a:t>
            </a:r>
            <a:r>
              <a:rPr lang="el-GR" sz="3600" dirty="0" smtClean="0">
                <a:solidFill>
                  <a:srgbClr val="004A82"/>
                </a:solidFill>
              </a:rPr>
              <a:t>γνάθου </a:t>
            </a:r>
            <a:r>
              <a:rPr lang="el-GR" sz="3200" b="0" dirty="0" smtClean="0">
                <a:solidFill>
                  <a:srgbClr val="004A82"/>
                </a:solidFill>
              </a:rPr>
              <a:t>1/2</a:t>
            </a:r>
            <a:endParaRPr lang="el-GR" sz="3200" b="0"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15</a:t>
            </a:fld>
            <a:endParaRPr lang="el-GR" dirty="0">
              <a:solidFill>
                <a:prstClr val="black"/>
              </a:solidFill>
            </a:endParaRPr>
          </a:p>
        </p:txBody>
      </p:sp>
      <p:pic>
        <p:nvPicPr>
          <p:cNvPr id="4" name="Εικόνα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331640" y="926846"/>
            <a:ext cx="2952328" cy="5429504"/>
          </a:xfrm>
          <a:prstGeom prst="rect">
            <a:avLst/>
          </a:prstGeo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5664" y="1023832"/>
            <a:ext cx="3024336" cy="5427984"/>
          </a:xfrm>
          <a:prstGeom prst="rect">
            <a:avLst/>
          </a:prstGeom>
        </p:spPr>
      </p:pic>
    </p:spTree>
    <p:extLst>
      <p:ext uri="{BB962C8B-B14F-4D97-AF65-F5344CB8AC3E}">
        <p14:creationId xmlns:p14="http://schemas.microsoft.com/office/powerpoint/2010/main" val="34891752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600" dirty="0">
                <a:solidFill>
                  <a:srgbClr val="004A82"/>
                </a:solidFill>
              </a:rPr>
              <a:t>Δεύτερος γομφίος άνω </a:t>
            </a:r>
            <a:r>
              <a:rPr lang="el-GR" sz="3600" dirty="0" smtClean="0">
                <a:solidFill>
                  <a:srgbClr val="004A82"/>
                </a:solidFill>
              </a:rPr>
              <a:t>γνάθου </a:t>
            </a:r>
            <a:r>
              <a:rPr lang="el-GR" sz="3200" b="0" dirty="0" smtClean="0">
                <a:solidFill>
                  <a:srgbClr val="004A82"/>
                </a:solidFill>
              </a:rPr>
              <a:t>2/2</a:t>
            </a:r>
            <a:endParaRPr lang="el-GR" sz="3200" b="0"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16</a:t>
            </a:fld>
            <a:endParaRPr lang="el-GR" dirty="0">
              <a:solidFill>
                <a:prstClr val="black"/>
              </a:solidFill>
            </a:endParaRPr>
          </a:p>
        </p:txBody>
      </p:sp>
      <p:pic>
        <p:nvPicPr>
          <p:cNvPr id="6" name="Εικόνα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834" y="1036635"/>
            <a:ext cx="3312368" cy="5502277"/>
          </a:xfrm>
          <a:prstGeom prst="rect">
            <a:avLst/>
          </a:prstGeom>
        </p:spPr>
      </p:pic>
      <p:pic>
        <p:nvPicPr>
          <p:cNvPr id="7" name="Εικόνα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7748" y="902949"/>
            <a:ext cx="3024336" cy="5574285"/>
          </a:xfrm>
          <a:prstGeom prst="rect">
            <a:avLst/>
          </a:prstGeom>
        </p:spPr>
      </p:pic>
      <p:pic>
        <p:nvPicPr>
          <p:cNvPr id="8" name="Εικόνα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8346" y="3891237"/>
            <a:ext cx="2736304" cy="2952328"/>
          </a:xfrm>
          <a:prstGeom prst="rect">
            <a:avLst/>
          </a:prstGeom>
        </p:spPr>
      </p:pic>
      <p:pic>
        <p:nvPicPr>
          <p:cNvPr id="9" name="Εικόνα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64386" y="1006972"/>
            <a:ext cx="3166971" cy="3020282"/>
          </a:xfrm>
          <a:prstGeom prst="rect">
            <a:avLst/>
          </a:prstGeom>
        </p:spPr>
      </p:pic>
    </p:spTree>
    <p:extLst>
      <p:ext uri="{BB962C8B-B14F-4D97-AF65-F5344CB8AC3E}">
        <p14:creationId xmlns:p14="http://schemas.microsoft.com/office/powerpoint/2010/main" val="10300301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Βασικά χαρακτηριστικά</a:t>
            </a:r>
            <a:endParaRPr lang="el-GR" dirty="0"/>
          </a:p>
        </p:txBody>
      </p:sp>
      <p:sp>
        <p:nvSpPr>
          <p:cNvPr id="3" name="Content Placeholder 2"/>
          <p:cNvSpPr>
            <a:spLocks noGrp="1"/>
          </p:cNvSpPr>
          <p:nvPr>
            <p:ph idx="1"/>
          </p:nvPr>
        </p:nvSpPr>
        <p:spPr/>
        <p:txBody>
          <a:bodyPr/>
          <a:lstStyle/>
          <a:p>
            <a:pPr lvl="0"/>
            <a:r>
              <a:rPr lang="el-GR" dirty="0"/>
              <a:t>Μικρό ποσοστό εμφάνισης του φύματος του </a:t>
            </a:r>
            <a:r>
              <a:rPr lang="en-US" dirty="0" smtClean="0"/>
              <a:t>Cabarelli</a:t>
            </a:r>
            <a:r>
              <a:rPr lang="el-GR" dirty="0" smtClean="0"/>
              <a:t>.</a:t>
            </a:r>
            <a:endParaRPr lang="el-GR" dirty="0"/>
          </a:p>
          <a:p>
            <a:pPr lvl="0"/>
            <a:r>
              <a:rPr lang="el-GR" dirty="0"/>
              <a:t>Η μασητική απόφυση της αδαμαντίνης που ενώνει το εγγύς -υπερώιο με το άπω- παρειακό φύμα είναι στενότερη.</a:t>
            </a:r>
          </a:p>
          <a:p>
            <a:pPr lvl="0"/>
            <a:r>
              <a:rPr lang="el-GR" dirty="0"/>
              <a:t>Περίγραμμα της μύλης περισσότερο ρομβοειδές στον τετράφυμο τύπο και τριγωνικό στον τρίφυμο τύπο.</a:t>
            </a:r>
          </a:p>
          <a:p>
            <a:pPr lvl="0"/>
            <a:r>
              <a:rPr lang="el-GR" dirty="0"/>
              <a:t>Ρίζες λιγότερο αποκλίνουσες μεταξύ τους.</a:t>
            </a:r>
          </a:p>
          <a:p>
            <a:pPr marL="0" indent="0">
              <a:buNone/>
            </a:pP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17</a:t>
            </a:fld>
            <a:endParaRPr lang="el-GR" dirty="0">
              <a:solidFill>
                <a:prstClr val="black"/>
              </a:solidFill>
            </a:endParaRPr>
          </a:p>
        </p:txBody>
      </p:sp>
    </p:spTree>
    <p:extLst>
      <p:ext uri="{BB962C8B-B14F-4D97-AF65-F5344CB8AC3E}">
        <p14:creationId xmlns:p14="http://schemas.microsoft.com/office/powerpoint/2010/main" val="16906301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Παραλλαγές</a:t>
            </a:r>
            <a:endParaRPr lang="el-GR" dirty="0"/>
          </a:p>
        </p:txBody>
      </p:sp>
      <p:sp>
        <p:nvSpPr>
          <p:cNvPr id="3" name="Content Placeholder 2"/>
          <p:cNvSpPr>
            <a:spLocks noGrp="1"/>
          </p:cNvSpPr>
          <p:nvPr>
            <p:ph idx="1"/>
          </p:nvPr>
        </p:nvSpPr>
        <p:spPr>
          <a:xfrm>
            <a:off x="107504" y="1315790"/>
            <a:ext cx="4546848" cy="5040560"/>
          </a:xfrm>
        </p:spPr>
        <p:txBody>
          <a:bodyPr/>
          <a:lstStyle/>
          <a:p>
            <a:pPr lvl="1">
              <a:buFont typeface="Arial" panose="020B0604020202020204" pitchFamily="34" charset="0"/>
              <a:buChar char="•"/>
            </a:pPr>
            <a:r>
              <a:rPr lang="el-GR" dirty="0"/>
              <a:t>Υποτυπώδες άπω-παρειακό φύμα.</a:t>
            </a:r>
          </a:p>
          <a:p>
            <a:pPr lvl="1">
              <a:buFont typeface="Arial" panose="020B0604020202020204" pitchFamily="34" charset="0"/>
              <a:buChar char="•"/>
            </a:pPr>
            <a:r>
              <a:rPr lang="el-GR" dirty="0"/>
              <a:t>Ύπαρξη φύματος </a:t>
            </a:r>
            <a:r>
              <a:rPr lang="en-US" dirty="0" smtClean="0"/>
              <a:t>Carabelli</a:t>
            </a:r>
            <a:r>
              <a:rPr lang="el-GR" dirty="0" smtClean="0"/>
              <a:t> </a:t>
            </a:r>
            <a:r>
              <a:rPr lang="el-GR" dirty="0"/>
              <a:t>έντονα ανεπτυγμένο.</a:t>
            </a:r>
          </a:p>
          <a:p>
            <a:pPr lvl="1">
              <a:buFont typeface="Arial" panose="020B0604020202020204" pitchFamily="34" charset="0"/>
              <a:buChar char="•"/>
            </a:pPr>
            <a:r>
              <a:rPr lang="el-GR" dirty="0"/>
              <a:t>Αδαμαντινικά μαργαριτάρια στην εγγύς και άπω όμορη </a:t>
            </a:r>
            <a:r>
              <a:rPr lang="el-GR" dirty="0" smtClean="0"/>
              <a:t>επιφάνεια της μύλης ή συνηθέστερα της ρίζας.</a:t>
            </a:r>
            <a:endParaRPr lang="el-GR" dirty="0"/>
          </a:p>
          <a:p>
            <a:pPr lvl="1">
              <a:buFont typeface="Arial" panose="020B0604020202020204" pitchFamily="34" charset="0"/>
              <a:buChar char="•"/>
            </a:pPr>
            <a:r>
              <a:rPr lang="el-GR" dirty="0"/>
              <a:t>Συνένωση όλων των </a:t>
            </a:r>
            <a:r>
              <a:rPr lang="el-GR" dirty="0" smtClean="0"/>
              <a:t>ριζών</a:t>
            </a:r>
            <a:r>
              <a:rPr lang="en-US" smtClean="0"/>
              <a:t>.</a:t>
            </a:r>
            <a:endParaRPr lang="el-GR" dirty="0"/>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18</a:t>
            </a:fld>
            <a:endParaRPr lang="el-GR" dirty="0">
              <a:solidFill>
                <a:prstClr val="black"/>
              </a:solidFill>
            </a:endParaRPr>
          </a:p>
        </p:txBody>
      </p:sp>
      <p:pic>
        <p:nvPicPr>
          <p:cNvPr id="5" name="Εικόνα 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796136" y="1456179"/>
            <a:ext cx="1728192" cy="1861182"/>
          </a:xfrm>
          <a:prstGeom prst="rect">
            <a:avLst/>
          </a:prstGeom>
        </p:spPr>
      </p:pic>
      <p:cxnSp>
        <p:nvCxnSpPr>
          <p:cNvPr id="9" name="Ευθύγραμμο βέλος σύνδεσης 8"/>
          <p:cNvCxnSpPr/>
          <p:nvPr/>
        </p:nvCxnSpPr>
        <p:spPr>
          <a:xfrm flipV="1">
            <a:off x="4582344" y="2780928"/>
            <a:ext cx="1789856" cy="72008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pic>
        <p:nvPicPr>
          <p:cNvPr id="10" name="Εικόνα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8097" y="3489930"/>
            <a:ext cx="1904270" cy="2843037"/>
          </a:xfrm>
          <a:prstGeom prst="rect">
            <a:avLst/>
          </a:prstGeom>
        </p:spPr>
      </p:pic>
      <p:cxnSp>
        <p:nvCxnSpPr>
          <p:cNvPr id="12" name="Ευθύγραμμο βέλος σύνδεσης 11"/>
          <p:cNvCxnSpPr/>
          <p:nvPr/>
        </p:nvCxnSpPr>
        <p:spPr>
          <a:xfrm>
            <a:off x="4582344" y="3501008"/>
            <a:ext cx="1717848" cy="864096"/>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9257036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Δεύτερος γομφίος άνω γνάθου</a:t>
            </a:r>
            <a:endParaRPr lang="el-GR" dirty="0"/>
          </a:p>
        </p:txBody>
      </p:sp>
      <p:sp>
        <p:nvSpPr>
          <p:cNvPr id="3" name="Content Placeholder 2"/>
          <p:cNvSpPr>
            <a:spLocks noGrp="1"/>
          </p:cNvSpPr>
          <p:nvPr>
            <p:ph idx="1"/>
          </p:nvPr>
        </p:nvSpPr>
        <p:spPr>
          <a:xfrm>
            <a:off x="483493" y="1492655"/>
            <a:ext cx="3403819" cy="5400600"/>
          </a:xfrm>
        </p:spPr>
        <p:txBody>
          <a:bodyPr>
            <a:normAutofit/>
          </a:bodyPr>
          <a:lstStyle/>
          <a:p>
            <a:pPr marL="0" indent="0">
              <a:buNone/>
            </a:pPr>
            <a:r>
              <a:rPr lang="el-GR" dirty="0"/>
              <a:t>Είναι το έβδομο δόντι από τη μέση γραμμή του προσώπου σε κάθε ημιμόριο της άνω γνάθου και βρίσκεται ακριβώς πίσω από τον πρώτο μόνιμο </a:t>
            </a:r>
            <a:r>
              <a:rPr lang="el-GR" dirty="0" smtClean="0"/>
              <a:t>γομφίο τον </a:t>
            </a:r>
            <a:r>
              <a:rPr lang="el-GR" dirty="0"/>
              <a:t>οποίο βοηθάει στη </a:t>
            </a:r>
            <a:r>
              <a:rPr lang="el-GR" dirty="0" smtClean="0"/>
              <a:t>μάσηση και λειοτρίβηση </a:t>
            </a:r>
            <a:r>
              <a:rPr lang="el-GR" dirty="0"/>
              <a:t>της τροφής</a:t>
            </a:r>
            <a:r>
              <a:rPr lang="el-GR" dirty="0" smtClean="0"/>
              <a:t>. </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dirty="0">
              <a:solidFill>
                <a:prstClr val="black"/>
              </a:solidFill>
            </a:endParaRPr>
          </a:p>
        </p:txBody>
      </p:sp>
      <p:grpSp>
        <p:nvGrpSpPr>
          <p:cNvPr id="5" name="Group 4"/>
          <p:cNvGrpSpPr/>
          <p:nvPr/>
        </p:nvGrpSpPr>
        <p:grpSpPr>
          <a:xfrm>
            <a:off x="5580112" y="1212205"/>
            <a:ext cx="1356036" cy="581217"/>
            <a:chOff x="6093871" y="1184737"/>
            <a:chExt cx="1356036" cy="734887"/>
          </a:xfrm>
        </p:grpSpPr>
        <p:cxnSp>
          <p:nvCxnSpPr>
            <p:cNvPr id="6" name="Straight Connector 5"/>
            <p:cNvCxnSpPr/>
            <p:nvPr/>
          </p:nvCxnSpPr>
          <p:spPr>
            <a:xfrm>
              <a:off x="6153763" y="1644095"/>
              <a:ext cx="129614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801835" y="1343560"/>
              <a:ext cx="0" cy="576064"/>
            </a:xfrm>
            <a:prstGeom prst="line">
              <a:avLst/>
            </a:prstGeom>
            <a:ln w="34925"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093871" y="1184737"/>
              <a:ext cx="573650" cy="466981"/>
            </a:xfrm>
            <a:prstGeom prst="rect">
              <a:avLst/>
            </a:prstGeom>
            <a:noFill/>
          </p:spPr>
          <p:txBody>
            <a:bodyPr wrap="square" rtlCol="0">
              <a:spAutoFit/>
            </a:bodyPr>
            <a:lstStyle/>
            <a:p>
              <a:r>
                <a:rPr lang="el-GR" dirty="0" smtClean="0">
                  <a:solidFill>
                    <a:prstClr val="black"/>
                  </a:solidFill>
                </a:rPr>
                <a:t>17</a:t>
              </a:r>
              <a:endParaRPr lang="el-GR" dirty="0">
                <a:solidFill>
                  <a:prstClr val="black"/>
                </a:solidFill>
              </a:endParaRPr>
            </a:p>
          </p:txBody>
        </p:sp>
        <p:sp>
          <p:nvSpPr>
            <p:cNvPr id="9" name="TextBox 8"/>
            <p:cNvSpPr txBox="1"/>
            <p:nvPr/>
          </p:nvSpPr>
          <p:spPr>
            <a:xfrm>
              <a:off x="7008761" y="1184737"/>
              <a:ext cx="441146" cy="466981"/>
            </a:xfrm>
            <a:prstGeom prst="rect">
              <a:avLst/>
            </a:prstGeom>
            <a:noFill/>
          </p:spPr>
          <p:txBody>
            <a:bodyPr wrap="none" rtlCol="0">
              <a:spAutoFit/>
            </a:bodyPr>
            <a:lstStyle/>
            <a:p>
              <a:r>
                <a:rPr lang="el-GR" dirty="0" smtClean="0">
                  <a:solidFill>
                    <a:prstClr val="black"/>
                  </a:solidFill>
                </a:rPr>
                <a:t>27</a:t>
              </a:r>
              <a:endParaRPr lang="el-GR" dirty="0">
                <a:solidFill>
                  <a:prstClr val="black"/>
                </a:solidFill>
              </a:endParaRPr>
            </a:p>
          </p:txBody>
        </p:sp>
      </p:grpSp>
      <p:pic>
        <p:nvPicPr>
          <p:cNvPr id="10" name="Picture 4" descr="http://www.orthodontist-kalamaria.gr/_/rsrc/1368078085034/services/cheirourgike-orthodontike-therapeia/%CE%95%CE%B9%CE%BA%CF%8C%CE%BD%CE%B12.jpg?height=239&amp;width=3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8600" y="2492896"/>
            <a:ext cx="4629199" cy="3460756"/>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Ευθύγραμμο βέλος σύνδεσης 11"/>
          <p:cNvCxnSpPr/>
          <p:nvPr/>
        </p:nvCxnSpPr>
        <p:spPr>
          <a:xfrm flipH="1">
            <a:off x="4716016" y="3356992"/>
            <a:ext cx="395158" cy="36004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9022526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a:t>Copyright Τεχνολογικό Εκπαιδευτικό Ίδρυμα Αθήνας, Αριστείδης Γαλιατσάτος 2014. Αριστείδης Γαλιατσάτος . «Οδοντική Μορφολογία. Ενότητα </a:t>
            </a:r>
            <a:r>
              <a:rPr lang="el-GR" sz="2000" dirty="0" smtClean="0"/>
              <a:t>1</a:t>
            </a:r>
            <a:r>
              <a:rPr lang="el-GR" sz="2000" dirty="0"/>
              <a:t>0</a:t>
            </a:r>
            <a:r>
              <a:rPr lang="el-GR" sz="2000" dirty="0" smtClean="0"/>
              <a:t>: </a:t>
            </a:r>
            <a:r>
              <a:rPr lang="el-GR" sz="2000" dirty="0"/>
              <a:t>Δεύτερος γομφίος άνω γνάθου». Έκδοση: 1.0. Αθήνα 2014. Διαθέσιμο από τη δικτυακή διεύθυνση: ocp.teiath.gr.</a:t>
            </a:r>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3536998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23</a:t>
            </a:fld>
            <a:endParaRPr lang="el-GR" dirty="0">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71231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Μορφολογία</a:t>
            </a:r>
            <a:endParaRPr lang="el-GR" dirty="0"/>
          </a:p>
        </p:txBody>
      </p:sp>
      <p:sp>
        <p:nvSpPr>
          <p:cNvPr id="3" name="Content Placeholder 2"/>
          <p:cNvSpPr>
            <a:spLocks noGrp="1"/>
          </p:cNvSpPr>
          <p:nvPr>
            <p:ph idx="1"/>
          </p:nvPr>
        </p:nvSpPr>
        <p:spPr>
          <a:xfrm>
            <a:off x="549896" y="1603822"/>
            <a:ext cx="4032448" cy="4752528"/>
          </a:xfrm>
        </p:spPr>
        <p:txBody>
          <a:bodyPr/>
          <a:lstStyle/>
          <a:p>
            <a:pPr marL="0" lvl="0" indent="0">
              <a:buNone/>
            </a:pPr>
            <a:r>
              <a:rPr lang="el-GR" dirty="0" smtClean="0"/>
              <a:t>Η </a:t>
            </a:r>
            <a:r>
              <a:rPr lang="el-GR" dirty="0"/>
              <a:t>μορφολογία του </a:t>
            </a:r>
            <a:r>
              <a:rPr lang="el-GR" dirty="0" smtClean="0"/>
              <a:t>μοιάζει σε γενικές γραμμές </a:t>
            </a:r>
            <a:r>
              <a:rPr lang="el-GR" dirty="0"/>
              <a:t>με εκείνη του πρώτου </a:t>
            </a:r>
            <a:r>
              <a:rPr lang="el-GR" dirty="0" smtClean="0"/>
              <a:t>γομφίου. Είναι όμως  </a:t>
            </a:r>
            <a:r>
              <a:rPr lang="el-GR" dirty="0">
                <a:solidFill>
                  <a:prstClr val="black"/>
                </a:solidFill>
              </a:rPr>
              <a:t>λιγότερο ισχυρός και ογκώδης από αυτόν</a:t>
            </a:r>
            <a:r>
              <a:rPr lang="el-GR" dirty="0" smtClean="0">
                <a:solidFill>
                  <a:prstClr val="black"/>
                </a:solidFill>
              </a:rPr>
              <a:t>. Επίσης  </a:t>
            </a:r>
            <a:r>
              <a:rPr lang="el-GR" dirty="0" smtClean="0"/>
              <a:t>σπάνια </a:t>
            </a:r>
            <a:r>
              <a:rPr lang="el-GR" dirty="0"/>
              <a:t>εμφανίζει το συμπληρωματικό φύμα (φύμα του </a:t>
            </a:r>
            <a:r>
              <a:rPr lang="en-US" dirty="0" smtClean="0"/>
              <a:t>Carabelli</a:t>
            </a:r>
            <a:r>
              <a:rPr lang="el-GR" dirty="0" smtClean="0"/>
              <a:t>).</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dirty="0">
              <a:solidFill>
                <a:prstClr val="black"/>
              </a:solidFill>
            </a:endParaRPr>
          </a:p>
        </p:txBody>
      </p:sp>
      <p:pic>
        <p:nvPicPr>
          <p:cNvPr id="7" name="Picture 2" descr="msotw9_temp0"/>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4932040" y="1603822"/>
            <a:ext cx="3456384" cy="40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60143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Ανατολή και διαστάσεις</a:t>
            </a:r>
            <a:endParaRPr lang="el-GR"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64225567"/>
              </p:ext>
            </p:extLst>
          </p:nvPr>
        </p:nvGraphicFramePr>
        <p:xfrm>
          <a:off x="457200" y="1196975"/>
          <a:ext cx="8229600" cy="1854200"/>
        </p:xfrm>
        <a:graphic>
          <a:graphicData uri="http://schemas.openxmlformats.org/drawingml/2006/table">
            <a:tbl>
              <a:tblPr firstRow="1" bandRow="1">
                <a:tableStyleId>{5C22544A-7EE6-4342-B048-85BDC9FD1C3A}</a:tableStyleId>
              </a:tblPr>
              <a:tblGrid>
                <a:gridCol w="4114800"/>
                <a:gridCol w="4114800"/>
              </a:tblGrid>
              <a:tr h="370840">
                <a:tc>
                  <a:txBody>
                    <a:bodyPr/>
                    <a:lstStyle/>
                    <a:p>
                      <a:endParaRPr lang="el-GR" dirty="0"/>
                    </a:p>
                  </a:txBody>
                  <a:tcPr/>
                </a:tc>
                <a:tc>
                  <a:txBody>
                    <a:bodyPr/>
                    <a:lstStyle/>
                    <a:p>
                      <a:endParaRPr lang="el-GR" dirty="0"/>
                    </a:p>
                  </a:txBody>
                  <a:tcPr/>
                </a:tc>
              </a:tr>
              <a:tr h="370840">
                <a:tc>
                  <a:txBody>
                    <a:bodyPr/>
                    <a:lstStyle/>
                    <a:p>
                      <a:r>
                        <a:rPr lang="el-GR" dirty="0" smtClean="0"/>
                        <a:t>Ανατολή</a:t>
                      </a:r>
                      <a:endParaRPr lang="el-GR" dirty="0"/>
                    </a:p>
                  </a:txBody>
                  <a:tcPr/>
                </a:tc>
                <a:tc>
                  <a:txBody>
                    <a:bodyPr/>
                    <a:lstStyle/>
                    <a:p>
                      <a:r>
                        <a:rPr lang="el-GR" dirty="0" smtClean="0"/>
                        <a:t>12-13 χρόνων (Δωδεκαρίτης)</a:t>
                      </a:r>
                      <a:endParaRPr lang="el-GR" dirty="0"/>
                    </a:p>
                  </a:txBody>
                  <a:tcPr/>
                </a:tc>
              </a:tr>
              <a:tr h="370840">
                <a:tc>
                  <a:txBody>
                    <a:bodyPr/>
                    <a:lstStyle/>
                    <a:p>
                      <a:r>
                        <a:rPr lang="el-GR" dirty="0" smtClean="0"/>
                        <a:t>Μήκος δοντιού</a:t>
                      </a:r>
                      <a:endParaRPr lang="el-GR" dirty="0"/>
                    </a:p>
                  </a:txBody>
                  <a:tcPr/>
                </a:tc>
                <a:tc>
                  <a:txBody>
                    <a:bodyPr/>
                    <a:lstStyle/>
                    <a:p>
                      <a:r>
                        <a:rPr lang="el-GR" dirty="0" smtClean="0"/>
                        <a:t>20 </a:t>
                      </a:r>
                      <a:r>
                        <a:rPr lang="en-US" dirty="0" smtClean="0"/>
                        <a:t>mm</a:t>
                      </a:r>
                      <a:endParaRPr lang="el-GR" dirty="0"/>
                    </a:p>
                  </a:txBody>
                  <a:tcPr/>
                </a:tc>
              </a:tr>
              <a:tr h="370840">
                <a:tc>
                  <a:txBody>
                    <a:bodyPr/>
                    <a:lstStyle/>
                    <a:p>
                      <a:r>
                        <a:rPr lang="el-GR" dirty="0" smtClean="0"/>
                        <a:t>Μήκος μύλης</a:t>
                      </a:r>
                      <a:endParaRPr lang="el-GR" dirty="0"/>
                    </a:p>
                  </a:txBody>
                  <a:tcPr/>
                </a:tc>
                <a:tc>
                  <a:txBody>
                    <a:bodyPr/>
                    <a:lstStyle/>
                    <a:p>
                      <a:r>
                        <a:rPr lang="el-GR" dirty="0" smtClean="0"/>
                        <a:t>7</a:t>
                      </a:r>
                      <a:r>
                        <a:rPr lang="en-US" dirty="0" smtClean="0"/>
                        <a:t> mm</a:t>
                      </a:r>
                      <a:endParaRPr lang="el-GR" dirty="0"/>
                    </a:p>
                  </a:txBody>
                  <a:tcPr/>
                </a:tc>
              </a:tr>
              <a:tr h="370840">
                <a:tc>
                  <a:txBody>
                    <a:bodyPr/>
                    <a:lstStyle/>
                    <a:p>
                      <a:r>
                        <a:rPr lang="el-GR" dirty="0" smtClean="0"/>
                        <a:t>Μήκος ρίζας</a:t>
                      </a:r>
                      <a:endParaRPr lang="el-GR" dirty="0"/>
                    </a:p>
                  </a:txBody>
                  <a:tcPr/>
                </a:tc>
                <a:tc>
                  <a:txBody>
                    <a:bodyPr/>
                    <a:lstStyle/>
                    <a:p>
                      <a:r>
                        <a:rPr lang="el-GR" dirty="0" smtClean="0"/>
                        <a:t>13</a:t>
                      </a:r>
                      <a:r>
                        <a:rPr lang="en-US" dirty="0" smtClean="0"/>
                        <a:t> mm</a:t>
                      </a:r>
                      <a:endParaRPr lang="el-GR" dirty="0"/>
                    </a:p>
                  </a:txBody>
                  <a:tcPr/>
                </a:tc>
              </a:tr>
            </a:tbl>
          </a:graphicData>
        </a:graphic>
      </p:graphicFrame>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dirty="0">
              <a:solidFill>
                <a:prstClr val="black"/>
              </a:solidFill>
            </a:endParaRPr>
          </a:p>
        </p:txBody>
      </p:sp>
    </p:spTree>
    <p:extLst>
      <p:ext uri="{BB962C8B-B14F-4D97-AF65-F5344CB8AC3E}">
        <p14:creationId xmlns:p14="http://schemas.microsoft.com/office/powerpoint/2010/main" val="41378289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Παρειακή επιφάνεια</a:t>
            </a:r>
            <a:endParaRPr lang="el-GR" dirty="0"/>
          </a:p>
        </p:txBody>
      </p:sp>
      <p:sp>
        <p:nvSpPr>
          <p:cNvPr id="3" name="Content Placeholder 2"/>
          <p:cNvSpPr>
            <a:spLocks noGrp="1"/>
          </p:cNvSpPr>
          <p:nvPr>
            <p:ph idx="1"/>
          </p:nvPr>
        </p:nvSpPr>
        <p:spPr>
          <a:xfrm>
            <a:off x="467544" y="1320875"/>
            <a:ext cx="4474840" cy="5400600"/>
          </a:xfrm>
        </p:spPr>
        <p:txBody>
          <a:bodyPr>
            <a:normAutofit/>
          </a:bodyPr>
          <a:lstStyle/>
          <a:p>
            <a:pPr marL="0" indent="0">
              <a:buNone/>
            </a:pPr>
            <a:r>
              <a:rPr lang="el-GR" dirty="0"/>
              <a:t>Η παρειακή επιφάνεια του δεύτερου γομφίου της άνω γνάθου μοιάζει με αυτήν του πρώτου γομφίου ,είναι όμως μικρότερη μασητικο-αυχενικά και με περισσότερο συνεσφιγμένο τον αυχένα. Επιπλέον, η </a:t>
            </a:r>
            <a:r>
              <a:rPr lang="el-GR" b="1" dirty="0"/>
              <a:t>παρειακή αύλακα</a:t>
            </a:r>
            <a:r>
              <a:rPr lang="el-GR" dirty="0"/>
              <a:t> φέρεται περισσότερο προς τα άπω.</a:t>
            </a:r>
          </a:p>
          <a:p>
            <a:pPr marL="0" indent="0" algn="ctr">
              <a:buNone/>
            </a:pP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dirty="0">
              <a:solidFill>
                <a:prstClr val="black"/>
              </a:solidFill>
            </a:endParaRPr>
          </a:p>
        </p:txBody>
      </p:sp>
      <p:pic>
        <p:nvPicPr>
          <p:cNvPr id="6" name="Εικόνα 5"/>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148064" y="1196752"/>
            <a:ext cx="2664296" cy="4968552"/>
          </a:xfrm>
          <a:prstGeom prst="rect">
            <a:avLst/>
          </a:prstGeom>
        </p:spPr>
      </p:pic>
    </p:spTree>
    <p:extLst>
      <p:ext uri="{BB962C8B-B14F-4D97-AF65-F5344CB8AC3E}">
        <p14:creationId xmlns:p14="http://schemas.microsoft.com/office/powerpoint/2010/main" val="27476775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Υπερώια επιφάνεια</a:t>
            </a:r>
            <a:endParaRPr lang="el-GR" dirty="0"/>
          </a:p>
        </p:txBody>
      </p:sp>
      <p:sp>
        <p:nvSpPr>
          <p:cNvPr id="3" name="Content Placeholder 2"/>
          <p:cNvSpPr>
            <a:spLocks noGrp="1"/>
          </p:cNvSpPr>
          <p:nvPr>
            <p:ph idx="1"/>
          </p:nvPr>
        </p:nvSpPr>
        <p:spPr>
          <a:xfrm>
            <a:off x="251520" y="1025351"/>
            <a:ext cx="5544616" cy="5696123"/>
          </a:xfrm>
        </p:spPr>
        <p:txBody>
          <a:bodyPr>
            <a:noAutofit/>
          </a:bodyPr>
          <a:lstStyle/>
          <a:p>
            <a:pPr marL="0" indent="0">
              <a:buNone/>
            </a:pPr>
            <a:r>
              <a:rPr lang="el-GR" dirty="0"/>
              <a:t>Η υπερώια επιφάνεια είναι κυρτή προς όλες τις κατευθύνσεις. Στο αυχενικό </a:t>
            </a:r>
            <a:r>
              <a:rPr lang="el-GR" dirty="0" smtClean="0"/>
              <a:t>τριτη- </a:t>
            </a:r>
            <a:r>
              <a:rPr lang="el-GR" dirty="0"/>
              <a:t>μόριο, αμέσως πάνω από την αυχενική γραμμή, είναι επίπεδη. Το μασητικό χείλος της (όριο), λόγω της ύπαρξης της </a:t>
            </a:r>
            <a:r>
              <a:rPr lang="el-GR" b="1" dirty="0"/>
              <a:t>υπερώιας αύλακας</a:t>
            </a:r>
            <a:r>
              <a:rPr lang="el-GR" dirty="0"/>
              <a:t>, χωρίζεται σε δύο τμήματα: το εγγύς υπερώιο και το άπω </a:t>
            </a:r>
            <a:r>
              <a:rPr lang="el-GR" dirty="0" smtClean="0"/>
              <a:t>υπερώιο, από τα οποία μεγαλύτερο </a:t>
            </a:r>
            <a:r>
              <a:rPr lang="el-GR" dirty="0"/>
              <a:t>είναι το εγγύς υπερώιο τμήμα, που καλύπτει σχεδόν τα 2/3 του μασητικού ορίου</a:t>
            </a:r>
            <a:r>
              <a:rPr lang="el-GR" dirty="0" smtClean="0"/>
              <a:t>.</a:t>
            </a:r>
            <a:endParaRPr lang="el-GR" dirty="0"/>
          </a:p>
          <a:p>
            <a:pPr marL="0" indent="0">
              <a:buNone/>
            </a:pPr>
            <a:r>
              <a:rPr lang="el-GR" dirty="0"/>
              <a:t>Η εγγύς-άπω διάσταση στο αυχενικό τριτημόριο είναι μικρότερη από την αντίστοιχη στο μασητικό τριτημόριο.</a:t>
            </a:r>
          </a:p>
          <a:p>
            <a:pPr marL="0" indent="0" algn="ctr">
              <a:buNone/>
            </a:pP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dirty="0">
              <a:solidFill>
                <a:prstClr val="black"/>
              </a:solidFill>
            </a:endParaRP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4128" y="1025351"/>
            <a:ext cx="3024336" cy="5427984"/>
          </a:xfrm>
          <a:prstGeom prst="rect">
            <a:avLst/>
          </a:prstGeom>
        </p:spPr>
      </p:pic>
    </p:spTree>
    <p:extLst>
      <p:ext uri="{BB962C8B-B14F-4D97-AF65-F5344CB8AC3E}">
        <p14:creationId xmlns:p14="http://schemas.microsoft.com/office/powerpoint/2010/main" val="39527887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Μασητική επιφάνεια</a:t>
            </a:r>
            <a:endParaRPr lang="el-GR" dirty="0"/>
          </a:p>
        </p:txBody>
      </p:sp>
      <p:sp>
        <p:nvSpPr>
          <p:cNvPr id="3" name="Content Placeholder 2"/>
          <p:cNvSpPr>
            <a:spLocks noGrp="1"/>
          </p:cNvSpPr>
          <p:nvPr>
            <p:ph idx="1"/>
          </p:nvPr>
        </p:nvSpPr>
        <p:spPr/>
        <p:txBody>
          <a:bodyPr>
            <a:normAutofit/>
          </a:bodyPr>
          <a:lstStyle/>
          <a:p>
            <a:pPr marL="0" indent="0">
              <a:buNone/>
            </a:pPr>
            <a:r>
              <a:rPr lang="el-GR" sz="2600" dirty="0"/>
              <a:t>Η μασητική επιφάνεια του δεύτερου </a:t>
            </a:r>
            <a:r>
              <a:rPr lang="el-GR" sz="2600" dirty="0" smtClean="0"/>
              <a:t>γομφίου της άνω γνάθου, </a:t>
            </a:r>
            <a:r>
              <a:rPr lang="el-GR" sz="2600" dirty="0"/>
              <a:t>ανάλογα με τον αριθμό των φυμάτων, μπορεί να εμφανίζεται με δύο διαφορετικούς τύπους: </a:t>
            </a:r>
            <a:endParaRPr lang="el-GR" sz="2600" dirty="0" smtClean="0"/>
          </a:p>
          <a:p>
            <a:r>
              <a:rPr lang="el-GR" sz="2600" dirty="0" smtClean="0"/>
              <a:t>τον </a:t>
            </a:r>
            <a:r>
              <a:rPr lang="el-GR" sz="2600" b="1" dirty="0"/>
              <a:t>τετράφυμο τύπο </a:t>
            </a:r>
            <a:r>
              <a:rPr lang="el-GR" sz="2600" dirty="0"/>
              <a:t>και </a:t>
            </a:r>
            <a:endParaRPr lang="el-GR" sz="2600" dirty="0" smtClean="0"/>
          </a:p>
          <a:p>
            <a:r>
              <a:rPr lang="el-GR" sz="2600" dirty="0" smtClean="0"/>
              <a:t>τον </a:t>
            </a:r>
            <a:r>
              <a:rPr lang="el-GR" sz="2600" b="1" dirty="0"/>
              <a:t>τρίφυμο </a:t>
            </a:r>
            <a:r>
              <a:rPr lang="el-GR" sz="2600" b="1" dirty="0" smtClean="0"/>
              <a:t>τύπο</a:t>
            </a:r>
            <a:r>
              <a:rPr lang="el-GR" sz="2600" dirty="0" smtClean="0"/>
              <a:t>.</a:t>
            </a:r>
            <a:endParaRPr lang="el-GR" sz="2600" dirty="0"/>
          </a:p>
          <a:p>
            <a:pPr marL="0" indent="0">
              <a:buNone/>
            </a:pP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dirty="0">
              <a:solidFill>
                <a:prstClr val="black"/>
              </a:solidFill>
            </a:endParaRPr>
          </a:p>
        </p:txBody>
      </p:sp>
    </p:spTree>
    <p:extLst>
      <p:ext uri="{BB962C8B-B14F-4D97-AF65-F5344CB8AC3E}">
        <p14:creationId xmlns:p14="http://schemas.microsoft.com/office/powerpoint/2010/main" val="32367410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Τετράφυμος τύπος </a:t>
            </a:r>
            <a:r>
              <a:rPr lang="el-GR" sz="3200" b="0" dirty="0" smtClean="0"/>
              <a:t>1/2</a:t>
            </a:r>
            <a:endParaRPr lang="el-GR" sz="3200" b="0" dirty="0"/>
          </a:p>
        </p:txBody>
      </p:sp>
      <p:sp>
        <p:nvSpPr>
          <p:cNvPr id="3" name="Content Placeholder 2"/>
          <p:cNvSpPr>
            <a:spLocks noGrp="1"/>
          </p:cNvSpPr>
          <p:nvPr>
            <p:ph idx="1"/>
          </p:nvPr>
        </p:nvSpPr>
        <p:spPr>
          <a:xfrm>
            <a:off x="251520" y="1196752"/>
            <a:ext cx="4824536" cy="5040560"/>
          </a:xfrm>
        </p:spPr>
        <p:txBody>
          <a:bodyPr>
            <a:normAutofit/>
          </a:bodyPr>
          <a:lstStyle/>
          <a:p>
            <a:pPr marL="0" indent="0">
              <a:buNone/>
            </a:pPr>
            <a:r>
              <a:rPr lang="el-GR" dirty="0"/>
              <a:t>Ο</a:t>
            </a:r>
            <a:r>
              <a:rPr lang="el-GR" b="1" dirty="0"/>
              <a:t> τετράφυμος τύπος (ρομβοειδής)</a:t>
            </a:r>
            <a:r>
              <a:rPr lang="el-GR" dirty="0"/>
              <a:t> εμφανίζει τέσσερα φύματα: δύο παρειακά και δύο υπερώια</a:t>
            </a:r>
            <a:r>
              <a:rPr lang="el-GR" dirty="0" smtClean="0"/>
              <a:t>. Γενικά η μασητική του επιφάνεια μοιάζει με την αντίστοιχη του πρώτου γομφίου της άνω γνάθου. Πολλές φορές υπάρχει δυσκολία στην αναγνώριση του πρώτου γομφίου και του τετράφυμου τύπου του δεύτερου γομφίου της άνω γνάθου, μια και οι δύο φέρουν τέσσερα φύματα.</a:t>
            </a:r>
            <a:endParaRPr lang="el-GR" dirty="0"/>
          </a:p>
          <a:p>
            <a:pPr marL="0" indent="0">
              <a:buNone/>
            </a:pP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dirty="0">
              <a:solidFill>
                <a:prstClr val="black"/>
              </a:solidFill>
            </a:endParaRP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0072" y="1772816"/>
            <a:ext cx="3477072" cy="3384376"/>
          </a:xfrm>
          <a:prstGeom prst="rect">
            <a:avLst/>
          </a:prstGeom>
        </p:spPr>
      </p:pic>
    </p:spTree>
    <p:extLst>
      <p:ext uri="{BB962C8B-B14F-4D97-AF65-F5344CB8AC3E}">
        <p14:creationId xmlns:p14="http://schemas.microsoft.com/office/powerpoint/2010/main" val="38033294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Τετράφυμος τύπος </a:t>
            </a:r>
            <a:r>
              <a:rPr lang="el-GR" sz="3200" b="0" dirty="0" smtClean="0"/>
              <a:t>2/2</a:t>
            </a:r>
            <a:endParaRPr lang="el-GR" sz="3200" b="0" dirty="0"/>
          </a:p>
        </p:txBody>
      </p:sp>
      <p:sp>
        <p:nvSpPr>
          <p:cNvPr id="3" name="Content Placeholder 2"/>
          <p:cNvSpPr>
            <a:spLocks noGrp="1"/>
          </p:cNvSpPr>
          <p:nvPr>
            <p:ph idx="1"/>
          </p:nvPr>
        </p:nvSpPr>
        <p:spPr/>
        <p:txBody>
          <a:bodyPr>
            <a:normAutofit fontScale="92500" lnSpcReduction="20000"/>
          </a:bodyPr>
          <a:lstStyle/>
          <a:p>
            <a:pPr marL="0" indent="0">
              <a:buNone/>
            </a:pPr>
            <a:r>
              <a:rPr lang="el-GR" dirty="0"/>
              <a:t>Ο</a:t>
            </a:r>
            <a:r>
              <a:rPr lang="el-GR" b="1" dirty="0"/>
              <a:t> τετράφυμος τύπος (ρομβοειδής)</a:t>
            </a:r>
            <a:r>
              <a:rPr lang="el-GR" dirty="0"/>
              <a:t> </a:t>
            </a:r>
            <a:r>
              <a:rPr lang="el-GR" dirty="0" smtClean="0"/>
              <a:t>του δεύτερου γομφίου της άνω γνάθου διαφέρει από τον πρώτο γομφίο της άνω στα παρακάτω σημεία:</a:t>
            </a:r>
          </a:p>
          <a:p>
            <a:r>
              <a:rPr lang="el-GR" dirty="0" smtClean="0"/>
              <a:t>Η μύλη του στο σύνολό της είναι μικρότερη και περισσότερο </a:t>
            </a:r>
            <a:r>
              <a:rPr lang="el-GR" dirty="0"/>
              <a:t>ρομβοειδής</a:t>
            </a:r>
            <a:r>
              <a:rPr lang="el-GR" dirty="0" smtClean="0"/>
              <a:t>. Η παρειο-υπερώια διάμετρος είναι περίπου ίδια με αυτήν του πρώτου γομφίου, αλλά η εγγύς-άπω διάμετρος είναι λίγο μικρότερη, στοιχείο που τονίζει περισσότερο το ρομβοειδές σχήμα της μύλης του.</a:t>
            </a:r>
          </a:p>
          <a:p>
            <a:r>
              <a:rPr lang="el-GR" dirty="0" smtClean="0"/>
              <a:t>Συνήθως δεν εμφανίζει το φύμα του </a:t>
            </a:r>
            <a:r>
              <a:rPr lang="en-US" dirty="0" smtClean="0"/>
              <a:t>Carabelli</a:t>
            </a:r>
            <a:r>
              <a:rPr lang="el-GR" dirty="0" smtClean="0"/>
              <a:t>, το οποίο όταν παρατηρείται είναι μικρότερο από του πρώτου γομφίου.</a:t>
            </a:r>
          </a:p>
          <a:p>
            <a:r>
              <a:rPr lang="el-GR" dirty="0" smtClean="0"/>
              <a:t>Οι αύλακες είναι αβαθέστερες και μικρότερες.</a:t>
            </a:r>
          </a:p>
          <a:p>
            <a:r>
              <a:rPr lang="el-GR" dirty="0" smtClean="0"/>
              <a:t>Τα βοθρία δεν είναι έντονα.</a:t>
            </a:r>
          </a:p>
          <a:p>
            <a:r>
              <a:rPr lang="el-GR" dirty="0" smtClean="0"/>
              <a:t>Τα φύματα είναι μικρότερα και πιο αποστρογγυλευμένα.</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dirty="0">
              <a:solidFill>
                <a:prstClr val="black"/>
              </a:solidFill>
            </a:endParaRPr>
          </a:p>
        </p:txBody>
      </p:sp>
    </p:spTree>
    <p:extLst>
      <p:ext uri="{BB962C8B-B14F-4D97-AF65-F5344CB8AC3E}">
        <p14:creationId xmlns:p14="http://schemas.microsoft.com/office/powerpoint/2010/main" val="384338672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plate1">
  <a:themeElements>
    <a:clrScheme name="Προσαρμοσμένο 14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386</TotalTime>
  <Words>1505</Words>
  <Application>Microsoft Office PowerPoint</Application>
  <PresentationFormat>Προβολή στην οθόνη (4:3)</PresentationFormat>
  <Paragraphs>150</Paragraphs>
  <Slides>26</Slides>
  <Notes>7</Notes>
  <HiddenSlides>0</HiddenSlides>
  <MMClips>0</MMClips>
  <ScaleCrop>false</ScaleCrop>
  <HeadingPairs>
    <vt:vector size="4" baseType="variant">
      <vt:variant>
        <vt:lpstr>Θέμα</vt:lpstr>
      </vt:variant>
      <vt:variant>
        <vt:i4>3</vt:i4>
      </vt:variant>
      <vt:variant>
        <vt:lpstr>Τίτλοι διαφανειών</vt:lpstr>
      </vt:variant>
      <vt:variant>
        <vt:i4>26</vt:i4>
      </vt:variant>
    </vt:vector>
  </HeadingPairs>
  <TitlesOfParts>
    <vt:vector size="29" baseType="lpstr">
      <vt:lpstr>OC_template_updated</vt:lpstr>
      <vt:lpstr>template1</vt:lpstr>
      <vt:lpstr>1_OC_template_updated</vt:lpstr>
      <vt:lpstr>Οδοντική μορφολογία</vt:lpstr>
      <vt:lpstr>Δεύτερος γομφίος άνω γνάθου</vt:lpstr>
      <vt:lpstr>Μορφολογία</vt:lpstr>
      <vt:lpstr>Ανατολή και διαστάσεις</vt:lpstr>
      <vt:lpstr>Παρειακή επιφάνεια</vt:lpstr>
      <vt:lpstr>Υπερώια επιφάνεια</vt:lpstr>
      <vt:lpstr>Μασητική επιφάνεια</vt:lpstr>
      <vt:lpstr>Τετράφυμος τύπος 1/2</vt:lpstr>
      <vt:lpstr>Τετράφυμος τύπος 2/2</vt:lpstr>
      <vt:lpstr>Τρίφυμος τύπος 1/3</vt:lpstr>
      <vt:lpstr>Τρίφυμος τύπος 2/3</vt:lpstr>
      <vt:lpstr>Τρίφυμος τύπος 3/3</vt:lpstr>
      <vt:lpstr>Όμορες επιφάνειες</vt:lpstr>
      <vt:lpstr>Αυχενική γραμμή</vt:lpstr>
      <vt:lpstr>Ρίζα</vt:lpstr>
      <vt:lpstr>Δεύτερος γομφίος άνω γνάθου 1/2</vt:lpstr>
      <vt:lpstr>Δεύτερος γομφίος άνω γνάθου 2/2</vt:lpstr>
      <vt:lpstr>Βασικά χαρακτηριστικά</vt:lpstr>
      <vt:lpstr>Παραλλαγές</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fkaram2</cp:lastModifiedBy>
  <cp:revision>80</cp:revision>
  <dcterms:created xsi:type="dcterms:W3CDTF">2013-03-04T13:35:19Z</dcterms:created>
  <dcterms:modified xsi:type="dcterms:W3CDTF">2015-06-05T12:09:05Z</dcterms:modified>
</cp:coreProperties>
</file>