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0" r:id="rId2"/>
    <p:sldId id="373" r:id="rId3"/>
    <p:sldId id="439" r:id="rId4"/>
    <p:sldId id="438" r:id="rId5"/>
    <p:sldId id="374" r:id="rId6"/>
    <p:sldId id="375" r:id="rId7"/>
    <p:sldId id="381" r:id="rId8"/>
    <p:sldId id="349" r:id="rId9"/>
    <p:sldId id="377" r:id="rId10"/>
    <p:sldId id="383" r:id="rId11"/>
    <p:sldId id="382" r:id="rId12"/>
    <p:sldId id="380" r:id="rId13"/>
    <p:sldId id="369" r:id="rId14"/>
    <p:sldId id="384" r:id="rId15"/>
    <p:sldId id="385" r:id="rId16"/>
    <p:sldId id="387" r:id="rId17"/>
    <p:sldId id="398" r:id="rId18"/>
    <p:sldId id="388" r:id="rId19"/>
    <p:sldId id="389" r:id="rId20"/>
    <p:sldId id="390" r:id="rId21"/>
    <p:sldId id="393" r:id="rId22"/>
    <p:sldId id="391" r:id="rId23"/>
    <p:sldId id="394" r:id="rId24"/>
    <p:sldId id="392" r:id="rId25"/>
    <p:sldId id="395" r:id="rId26"/>
    <p:sldId id="396" r:id="rId27"/>
    <p:sldId id="397" r:id="rId28"/>
    <p:sldId id="399" r:id="rId29"/>
    <p:sldId id="400" r:id="rId30"/>
    <p:sldId id="401" r:id="rId31"/>
    <p:sldId id="402" r:id="rId32"/>
    <p:sldId id="403" r:id="rId33"/>
    <p:sldId id="404" r:id="rId34"/>
    <p:sldId id="405" r:id="rId35"/>
    <p:sldId id="406" r:id="rId36"/>
    <p:sldId id="407" r:id="rId37"/>
    <p:sldId id="408" r:id="rId38"/>
    <p:sldId id="409" r:id="rId39"/>
    <p:sldId id="410" r:id="rId40"/>
    <p:sldId id="411" r:id="rId41"/>
    <p:sldId id="412" r:id="rId42"/>
    <p:sldId id="413" r:id="rId43"/>
    <p:sldId id="414" r:id="rId44"/>
    <p:sldId id="415" r:id="rId45"/>
    <p:sldId id="416" r:id="rId46"/>
    <p:sldId id="417" r:id="rId47"/>
    <p:sldId id="420" r:id="rId48"/>
    <p:sldId id="421" r:id="rId49"/>
    <p:sldId id="422" r:id="rId50"/>
    <p:sldId id="423" r:id="rId51"/>
    <p:sldId id="424" r:id="rId52"/>
    <p:sldId id="425" r:id="rId53"/>
    <p:sldId id="429" r:id="rId54"/>
    <p:sldId id="430" r:id="rId55"/>
    <p:sldId id="427" r:id="rId56"/>
    <p:sldId id="426" r:id="rId57"/>
    <p:sldId id="435" r:id="rId58"/>
    <p:sldId id="431" r:id="rId59"/>
    <p:sldId id="432" r:id="rId60"/>
    <p:sldId id="434" r:id="rId61"/>
    <p:sldId id="418" r:id="rId62"/>
    <p:sldId id="419" r:id="rId63"/>
    <p:sldId id="433" r:id="rId64"/>
    <p:sldId id="436" r:id="rId65"/>
    <p:sldId id="437" r:id="rId66"/>
    <p:sldId id="386" r:id="rId6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Άγγελος Ψιλόπουλος" initials="ΆΨ" lastIdx="17" clrIdx="0">
    <p:extLst>
      <p:ext uri="{19B8F6BF-5375-455C-9EA6-DF929625EA0E}">
        <p15:presenceInfo xmlns:p15="http://schemas.microsoft.com/office/powerpoint/2012/main" userId="b4bfc68ae8efadf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68" autoAdjust="0"/>
    <p:restoredTop sz="94660"/>
  </p:normalViewPr>
  <p:slideViewPr>
    <p:cSldViewPr snapToGrid="0">
      <p:cViewPr varScale="1">
        <p:scale>
          <a:sx n="71" d="100"/>
          <a:sy n="71" d="100"/>
        </p:scale>
        <p:origin x="56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4-05-07T23:02:00.346" idx="11">
    <p:pos x="10" y="10"/>
    <p:text>Αρχοντικό Ζάννου, Πύργος Σαντορίνη.</p:text>
    <p:extLst>
      <p:ext uri="{C676402C-5697-4E1C-873F-D02D1690AC5C}">
        <p15:threadingInfo xmlns:p15="http://schemas.microsoft.com/office/powerpoint/2012/main" timeZoneBias="-18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710AA480-4809-49FC-83CB-4C3BE7D5B91B}" type="datetimeFigureOut">
              <a:rPr lang="el-GR" smtClean="0"/>
              <a:t>10/6/2014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1635384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10AA480-4809-49FC-83CB-4C3BE7D5B91B}" type="datetimeFigureOut">
              <a:rPr lang="el-GR" smtClean="0"/>
              <a:t>10/6/2014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181419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10AA480-4809-49FC-83CB-4C3BE7D5B91B}" type="datetimeFigureOut">
              <a:rPr lang="el-GR" smtClean="0"/>
              <a:t>10/6/2014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2888241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10AA480-4809-49FC-83CB-4C3BE7D5B91B}" type="datetimeFigureOut">
              <a:rPr lang="el-GR" smtClean="0"/>
              <a:t>10/6/2014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3792442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710AA480-4809-49FC-83CB-4C3BE7D5B91B}" type="datetimeFigureOut">
              <a:rPr lang="el-GR" smtClean="0"/>
              <a:t>10/6/2014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3268126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710AA480-4809-49FC-83CB-4C3BE7D5B91B}" type="datetimeFigureOut">
              <a:rPr lang="el-GR" smtClean="0"/>
              <a:t>10/6/2014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2495951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710AA480-4809-49FC-83CB-4C3BE7D5B91B}" type="datetimeFigureOut">
              <a:rPr lang="el-GR" smtClean="0"/>
              <a:t>10/6/2014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875278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710AA480-4809-49FC-83CB-4C3BE7D5B91B}" type="datetimeFigureOut">
              <a:rPr lang="el-GR" smtClean="0"/>
              <a:t>10/6/2014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1486574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710AA480-4809-49FC-83CB-4C3BE7D5B91B}" type="datetimeFigureOut">
              <a:rPr lang="el-GR" smtClean="0"/>
              <a:t>10/6/2014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3350890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710AA480-4809-49FC-83CB-4C3BE7D5B91B}" type="datetimeFigureOut">
              <a:rPr lang="el-GR" smtClean="0"/>
              <a:t>10/6/2014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715328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710AA480-4809-49FC-83CB-4C3BE7D5B91B}" type="datetimeFigureOut">
              <a:rPr lang="el-GR" smtClean="0"/>
              <a:t>10/6/2014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2533897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AA480-4809-49FC-83CB-4C3BE7D5B91B}" type="datetimeFigureOut">
              <a:rPr lang="el-GR" smtClean="0"/>
              <a:t>10/6/2014</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BA124-8C20-4C80-BEDE-B2ED576B7ABF}" type="slidenum">
              <a:rPr lang="el-GR" smtClean="0"/>
              <a:t>‹#›</a:t>
            </a:fld>
            <a:endParaRPr lang="el-GR"/>
          </a:p>
        </p:txBody>
      </p:sp>
    </p:spTree>
    <p:extLst>
      <p:ext uri="{BB962C8B-B14F-4D97-AF65-F5344CB8AC3E}">
        <p14:creationId xmlns:p14="http://schemas.microsoft.com/office/powerpoint/2010/main" val="4015138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video" Target="https://www.youtube.com/embed/g-6pK4mn0qA"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05187" y="0"/>
            <a:ext cx="8786813" cy="6858000"/>
          </a:xfrm>
          <a:prstGeom prst="rect">
            <a:avLst/>
          </a:prstGeom>
        </p:spPr>
      </p:pic>
      <p:sp>
        <p:nvSpPr>
          <p:cNvPr id="7" name="TextBox 6"/>
          <p:cNvSpPr txBox="1"/>
          <p:nvPr/>
        </p:nvSpPr>
        <p:spPr>
          <a:xfrm>
            <a:off x="353748" y="3680079"/>
            <a:ext cx="5594880" cy="1754326"/>
          </a:xfrm>
          <a:prstGeom prst="rect">
            <a:avLst/>
          </a:prstGeom>
          <a:noFill/>
        </p:spPr>
        <p:txBody>
          <a:bodyPr wrap="square" rtlCol="0">
            <a:spAutoFit/>
          </a:bodyPr>
          <a:lstStyle/>
          <a:p>
            <a:r>
              <a:rPr lang="el-GR" sz="3600" dirty="0" smtClean="0">
                <a:ln w="0"/>
                <a:effectLst>
                  <a:outerShdw blurRad="38100" dist="19050" dir="2700000" algn="tl" rotWithShape="0">
                    <a:schemeClr val="dk1">
                      <a:alpha val="40000"/>
                    </a:schemeClr>
                  </a:outerShdw>
                </a:effectLst>
                <a:latin typeface="Microsoft YaHei UI Light" panose="020B0502040204020203" pitchFamily="34" charset="-122"/>
                <a:ea typeface="Microsoft YaHei UI Light" panose="020B0502040204020203" pitchFamily="34" charset="-122"/>
              </a:rPr>
              <a:t>Προκατασκευασμένα στοιχεία και επίπλαστες διακοσμήσεις</a:t>
            </a:r>
          </a:p>
        </p:txBody>
      </p:sp>
    </p:spTree>
    <p:extLst>
      <p:ext uri="{BB962C8B-B14F-4D97-AF65-F5344CB8AC3E}">
        <p14:creationId xmlns:p14="http://schemas.microsoft.com/office/powerpoint/2010/main" val="32138512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9124" y="1920895"/>
            <a:ext cx="10293752" cy="2739211"/>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Το δομικό </a:t>
            </a:r>
            <a:r>
              <a:rPr lang="el-GR" sz="3200" dirty="0">
                <a:solidFill>
                  <a:prstClr val="black"/>
                </a:solidFill>
                <a:latin typeface="Microsoft YaHei UI Light" panose="020B0502040204020203" pitchFamily="34" charset="-122"/>
                <a:ea typeface="Microsoft YaHei UI Light" panose="020B0502040204020203" pitchFamily="34" charset="-122"/>
              </a:rPr>
              <a:t>υπόβαθρο</a:t>
            </a:r>
            <a:endParaRPr lang="el-GR" sz="3200" dirty="0" smtClean="0">
              <a:solidFill>
                <a:prstClr val="black"/>
              </a:solidFill>
              <a:latin typeface="Microsoft YaHei UI Light" panose="020B0502040204020203" pitchFamily="34" charset="-122"/>
              <a:ea typeface="Microsoft YaHei UI Light" panose="020B0502040204020203" pitchFamily="34" charset="-122"/>
            </a:endParaRP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a:solidFill>
                  <a:prstClr val="black"/>
                </a:solidFill>
                <a:latin typeface="Microsoft YaHei UI Light" panose="020B0502040204020203" pitchFamily="34" charset="-122"/>
                <a:ea typeface="Microsoft YaHei UI Light" panose="020B0502040204020203" pitchFamily="34" charset="-122"/>
              </a:rPr>
              <a:t>Κατά την ‘ύστερη’ φάση του νεοκλασικισμού (1870 -) εμφανίζονται και οι χαμηλωμένοι θόλοι</a:t>
            </a:r>
            <a:r>
              <a:rPr lang="en-US" dirty="0">
                <a:solidFill>
                  <a:prstClr val="black"/>
                </a:solidFill>
                <a:latin typeface="Microsoft YaHei UI Light" panose="020B0502040204020203" pitchFamily="34" charset="-122"/>
                <a:ea typeface="Microsoft YaHei UI Light" panose="020B0502040204020203" pitchFamily="34" charset="-122"/>
              </a:rPr>
              <a:t> (</a:t>
            </a:r>
            <a:r>
              <a:rPr lang="en-US" dirty="0" err="1">
                <a:solidFill>
                  <a:prstClr val="black"/>
                </a:solidFill>
                <a:latin typeface="Microsoft YaHei UI Light" panose="020B0502040204020203" pitchFamily="34" charset="-122"/>
                <a:ea typeface="Microsoft YaHei UI Light" panose="020B0502040204020203" pitchFamily="34" charset="-122"/>
              </a:rPr>
              <a:t>Kappen</a:t>
            </a:r>
            <a:r>
              <a:rPr lang="el-GR" dirty="0">
                <a:solidFill>
                  <a:prstClr val="black"/>
                </a:solidFill>
                <a:latin typeface="Microsoft YaHei UI Light" panose="020B0502040204020203" pitchFamily="34" charset="-122"/>
                <a:ea typeface="Microsoft YaHei UI Light" panose="020B0502040204020203" pitchFamily="34" charset="-122"/>
              </a:rPr>
              <a:t>), οι οποίοι αποτελούνται από τούβλα, τοποθετημένα όρθια ή πλαγιαστά, έτσι ώστε τα ακραία να στηρίζονται σε μεταλλικά δοκάρια διατομής διπλού Τα που γεφύρωναν τον χώρο σε παράλληλη διάταξη και σε σχετικά μικρές αποστάσεις (60 – 80 εκ.). Το κτίσιμο γίνεται σε καλούπια και με άφθονο πολύ ισχυρό συνδετικό κονίαμα.</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985549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9124" y="1920895"/>
            <a:ext cx="10293752" cy="2185214"/>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Το δομικό </a:t>
            </a:r>
            <a:r>
              <a:rPr lang="el-GR" sz="3200" dirty="0">
                <a:solidFill>
                  <a:prstClr val="black"/>
                </a:solidFill>
                <a:latin typeface="Microsoft YaHei UI Light" panose="020B0502040204020203" pitchFamily="34" charset="-122"/>
                <a:ea typeface="Microsoft YaHei UI Light" panose="020B0502040204020203" pitchFamily="34" charset="-122"/>
              </a:rPr>
              <a:t>υπόβαθρο</a:t>
            </a:r>
            <a:endParaRPr lang="el-GR" sz="3200" dirty="0" smtClean="0">
              <a:solidFill>
                <a:prstClr val="black"/>
              </a:solidFill>
              <a:latin typeface="Microsoft YaHei UI Light" panose="020B0502040204020203" pitchFamily="34" charset="-122"/>
              <a:ea typeface="Microsoft YaHei UI Light" panose="020B0502040204020203" pitchFamily="34" charset="-122"/>
            </a:endParaRP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a:solidFill>
                  <a:prstClr val="black"/>
                </a:solidFill>
                <a:latin typeface="Microsoft YaHei UI Light" panose="020B0502040204020203" pitchFamily="34" charset="-122"/>
                <a:ea typeface="Microsoft YaHei UI Light" panose="020B0502040204020203" pitchFamily="34" charset="-122"/>
              </a:rPr>
              <a:t>Σε άλλες παραλλαγές – κυρίως στα δώματα και στους υπόγειους χώρους όπου έχουμε ιδιαίτερες απαιτήσεις μόνωσης – τα δοκάρια τοποθετούνται σε μικρότερες αποστάσεις και γεφυρώνονται με στέρεες σχιστόπλακες, ενώ το διάκενο γεμίζεται πλήρως με κονίαμα.</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021793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extLst>
              <a:ext uri="{28A0092B-C50C-407E-A947-70E740481C1C}">
                <a14:useLocalDpi xmlns:a14="http://schemas.microsoft.com/office/drawing/2010/main" val="0"/>
              </a:ext>
            </a:extLst>
          </a:blip>
          <a:srcRect t="8762" r="54191" b="9629"/>
          <a:stretch/>
        </p:blipFill>
        <p:spPr>
          <a:xfrm>
            <a:off x="2892653" y="296092"/>
            <a:ext cx="6406694" cy="6206308"/>
          </a:xfrm>
          <a:prstGeom prst="rect">
            <a:avLst/>
          </a:prstGeom>
        </p:spPr>
      </p:pic>
      <p:pic>
        <p:nvPicPr>
          <p:cNvPr id="3" name="Εικόνα 2"/>
          <p:cNvPicPr>
            <a:picLocks noChangeAspect="1"/>
          </p:cNvPicPr>
          <p:nvPr/>
        </p:nvPicPr>
        <p:blipFill rotWithShape="1">
          <a:blip r:embed="rId3"/>
          <a:srcRect b="12737"/>
          <a:stretch/>
        </p:blipFill>
        <p:spPr>
          <a:xfrm>
            <a:off x="4457236" y="2597849"/>
            <a:ext cx="3277528" cy="2101150"/>
          </a:xfrm>
          <a:prstGeom prst="rect">
            <a:avLst/>
          </a:prstGeom>
        </p:spPr>
      </p:pic>
    </p:spTree>
    <p:extLst>
      <p:ext uri="{BB962C8B-B14F-4D97-AF65-F5344CB8AC3E}">
        <p14:creationId xmlns:p14="http://schemas.microsoft.com/office/powerpoint/2010/main" val="219051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02" y="546653"/>
            <a:ext cx="6330108" cy="4224130"/>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138" y="542975"/>
            <a:ext cx="4270513" cy="4227808"/>
          </a:xfrm>
          <a:prstGeom prst="rect">
            <a:avLst/>
          </a:prstGeom>
        </p:spPr>
      </p:pic>
    </p:spTree>
    <p:extLst>
      <p:ext uri="{BB962C8B-B14F-4D97-AF65-F5344CB8AC3E}">
        <p14:creationId xmlns:p14="http://schemas.microsoft.com/office/powerpoint/2010/main" val="215856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975" y="-1"/>
            <a:ext cx="10352050" cy="6858002"/>
          </a:xfrm>
          <a:prstGeom prst="rect">
            <a:avLst/>
          </a:prstGeom>
        </p:spPr>
      </p:pic>
    </p:spTree>
    <p:extLst>
      <p:ext uri="{BB962C8B-B14F-4D97-AF65-F5344CB8AC3E}">
        <p14:creationId xmlns:p14="http://schemas.microsoft.com/office/powerpoint/2010/main" val="3394967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827" y="-1"/>
            <a:ext cx="3798345" cy="6858002"/>
          </a:xfrm>
          <a:prstGeom prst="rect">
            <a:avLst/>
          </a:prstGeom>
        </p:spPr>
      </p:pic>
    </p:spTree>
    <p:extLst>
      <p:ext uri="{BB962C8B-B14F-4D97-AF65-F5344CB8AC3E}">
        <p14:creationId xmlns:p14="http://schemas.microsoft.com/office/powerpoint/2010/main" val="2454197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9124" y="1643896"/>
            <a:ext cx="10293752" cy="3570208"/>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Προκατασκευασμένα στοιχεία</a:t>
            </a: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Καθώς ορισμένα στοιχεία είχαν σχεδόν σταθερές διαστάσεις (π.χ. το μήκος και το πλάτος των μπαλκονιών, το μέγεθος των ανοιγμάτων και οι ρυθμικές αναλογίες των προσόψεων, οι γενικές διαστάσεις των εσωτερικών κλιμακοστασίων), ένα μεγάλο μέρος του υλικού που εφαρμοζόταν στην κατασκευή  ήταν προκατασκευασμένο.</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Τέτοια ήταν τα περίτεχνα φουρούσια και οι μαρμάρινες πλάκες των μπαλκονιών, τα μαρμάρινα τμήματα των παραστάδων των </a:t>
            </a:r>
            <a:r>
              <a:rPr lang="el-GR" dirty="0" err="1" smtClean="0">
                <a:solidFill>
                  <a:prstClr val="black"/>
                </a:solidFill>
                <a:latin typeface="Microsoft YaHei UI Light" panose="020B0502040204020203" pitchFamily="34" charset="-122"/>
                <a:ea typeface="Microsoft YaHei UI Light" panose="020B0502040204020203" pitchFamily="34" charset="-122"/>
              </a:rPr>
              <a:t>εξωθύρων</a:t>
            </a:r>
            <a:r>
              <a:rPr lang="el-GR" dirty="0" smtClean="0">
                <a:solidFill>
                  <a:prstClr val="black"/>
                </a:solidFill>
                <a:latin typeface="Microsoft YaHei UI Light" panose="020B0502040204020203" pitchFamily="34" charset="-122"/>
                <a:ea typeface="Microsoft YaHei UI Light" panose="020B0502040204020203" pitchFamily="34" charset="-122"/>
              </a:rPr>
              <a:t> (οι </a:t>
            </a:r>
            <a:r>
              <a:rPr lang="el-GR" dirty="0" err="1" smtClean="0">
                <a:solidFill>
                  <a:prstClr val="black"/>
                </a:solidFill>
                <a:latin typeface="Microsoft YaHei UI Light" panose="020B0502040204020203" pitchFamily="34" charset="-122"/>
                <a:ea typeface="Microsoft YaHei UI Light" panose="020B0502040204020203" pitchFamily="34" charset="-122"/>
              </a:rPr>
              <a:t>σουβέδες</a:t>
            </a:r>
            <a:r>
              <a:rPr lang="el-GR" dirty="0" smtClean="0">
                <a:solidFill>
                  <a:prstClr val="black"/>
                </a:solidFill>
                <a:latin typeface="Microsoft YaHei UI Light" panose="020B0502040204020203" pitchFamily="34" charset="-122"/>
                <a:ea typeface="Microsoft YaHei UI Light" panose="020B0502040204020203" pitchFamily="34" charset="-122"/>
              </a:rPr>
              <a:t>) και οι εξωτερικές βαθμίδες, οι σιδεριές των κιγκλιδωμάτων, τα ξύλινα κουφώματα, οι κεραμικές διακοσμήσεις, κ.α. Σε αυτά προστέθηκαν αργότερα και οι τυποποιημένες γύψινες κατασκευές.</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905316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9124" y="3136612"/>
            <a:ext cx="10293752" cy="584775"/>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Μαρμάρινα στοιχεία</a:t>
            </a:r>
          </a:p>
        </p:txBody>
      </p:sp>
    </p:spTree>
    <p:extLst>
      <p:ext uri="{BB962C8B-B14F-4D97-AF65-F5344CB8AC3E}">
        <p14:creationId xmlns:p14="http://schemas.microsoft.com/office/powerpoint/2010/main" val="39376979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657" y="228600"/>
            <a:ext cx="8142686" cy="6400800"/>
          </a:xfrm>
          <a:prstGeom prst="rect">
            <a:avLst/>
          </a:prstGeom>
          <a:noFill/>
          <a:ln>
            <a:noFill/>
          </a:ln>
        </p:spPr>
      </p:pic>
    </p:spTree>
    <p:extLst>
      <p:ext uri="{BB962C8B-B14F-4D97-AF65-F5344CB8AC3E}">
        <p14:creationId xmlns:p14="http://schemas.microsoft.com/office/powerpoint/2010/main" val="39378782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3011" y="228600"/>
            <a:ext cx="7825978" cy="6400800"/>
          </a:xfrm>
          <a:prstGeom prst="rect">
            <a:avLst/>
          </a:prstGeom>
          <a:noFill/>
          <a:ln>
            <a:noFill/>
          </a:ln>
        </p:spPr>
      </p:pic>
    </p:spTree>
    <p:extLst>
      <p:ext uri="{BB962C8B-B14F-4D97-AF65-F5344CB8AC3E}">
        <p14:creationId xmlns:p14="http://schemas.microsoft.com/office/powerpoint/2010/main" val="40651079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659467" y="805941"/>
            <a:ext cx="8873066" cy="5246118"/>
          </a:xfrm>
          <a:prstGeom prst="rect">
            <a:avLst/>
          </a:prstGeom>
          <a:noFill/>
          <a:ln>
            <a:noFill/>
          </a:ln>
        </p:spPr>
      </p:pic>
    </p:spTree>
    <p:extLst>
      <p:ext uri="{BB962C8B-B14F-4D97-AF65-F5344CB8AC3E}">
        <p14:creationId xmlns:p14="http://schemas.microsoft.com/office/powerpoint/2010/main" val="17359844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3011" y="414782"/>
            <a:ext cx="7825978" cy="6028436"/>
          </a:xfrm>
          <a:prstGeom prst="rect">
            <a:avLst/>
          </a:prstGeom>
          <a:noFill/>
          <a:ln>
            <a:noFill/>
          </a:ln>
        </p:spPr>
      </p:pic>
    </p:spTree>
    <p:extLst>
      <p:ext uri="{BB962C8B-B14F-4D97-AF65-F5344CB8AC3E}">
        <p14:creationId xmlns:p14="http://schemas.microsoft.com/office/powerpoint/2010/main" val="35745404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3011" y="494258"/>
            <a:ext cx="7825977" cy="5869482"/>
          </a:xfrm>
          <a:prstGeom prst="rect">
            <a:avLst/>
          </a:prstGeom>
          <a:noFill/>
          <a:ln>
            <a:noFill/>
          </a:ln>
        </p:spPr>
      </p:pic>
    </p:spTree>
    <p:extLst>
      <p:ext uri="{BB962C8B-B14F-4D97-AF65-F5344CB8AC3E}">
        <p14:creationId xmlns:p14="http://schemas.microsoft.com/office/powerpoint/2010/main" val="1416426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3011" y="494258"/>
            <a:ext cx="7825978" cy="5869483"/>
          </a:xfrm>
          <a:prstGeom prst="rect">
            <a:avLst/>
          </a:prstGeom>
          <a:noFill/>
          <a:ln>
            <a:noFill/>
          </a:ln>
        </p:spPr>
      </p:pic>
    </p:spTree>
    <p:extLst>
      <p:ext uri="{BB962C8B-B14F-4D97-AF65-F5344CB8AC3E}">
        <p14:creationId xmlns:p14="http://schemas.microsoft.com/office/powerpoint/2010/main" val="13285360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3011" y="494258"/>
            <a:ext cx="7825978" cy="5869483"/>
          </a:xfrm>
          <a:prstGeom prst="rect">
            <a:avLst/>
          </a:prstGeom>
          <a:noFill/>
          <a:ln>
            <a:noFill/>
          </a:ln>
        </p:spPr>
      </p:pic>
    </p:spTree>
    <p:extLst>
      <p:ext uri="{BB962C8B-B14F-4D97-AF65-F5344CB8AC3E}">
        <p14:creationId xmlns:p14="http://schemas.microsoft.com/office/powerpoint/2010/main" val="231607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3011" y="494258"/>
            <a:ext cx="7825977" cy="5869483"/>
          </a:xfrm>
          <a:prstGeom prst="rect">
            <a:avLst/>
          </a:prstGeom>
          <a:noFill/>
          <a:ln>
            <a:noFill/>
          </a:ln>
        </p:spPr>
      </p:pic>
    </p:spTree>
    <p:extLst>
      <p:ext uri="{BB962C8B-B14F-4D97-AF65-F5344CB8AC3E}">
        <p14:creationId xmlns:p14="http://schemas.microsoft.com/office/powerpoint/2010/main" val="1394796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3011" y="517186"/>
            <a:ext cx="7825977" cy="5823627"/>
          </a:xfrm>
          <a:prstGeom prst="rect">
            <a:avLst/>
          </a:prstGeom>
          <a:noFill/>
          <a:ln>
            <a:noFill/>
          </a:ln>
        </p:spPr>
      </p:pic>
    </p:spTree>
    <p:extLst>
      <p:ext uri="{BB962C8B-B14F-4D97-AF65-F5344CB8AC3E}">
        <p14:creationId xmlns:p14="http://schemas.microsoft.com/office/powerpoint/2010/main" val="38344999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3581" y="517186"/>
            <a:ext cx="7764836" cy="5823627"/>
          </a:xfrm>
          <a:prstGeom prst="rect">
            <a:avLst/>
          </a:prstGeom>
          <a:noFill/>
          <a:ln>
            <a:noFill/>
          </a:ln>
        </p:spPr>
      </p:pic>
    </p:spTree>
    <p:extLst>
      <p:ext uri="{BB962C8B-B14F-4D97-AF65-F5344CB8AC3E}">
        <p14:creationId xmlns:p14="http://schemas.microsoft.com/office/powerpoint/2010/main" val="3111422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3581" y="517186"/>
            <a:ext cx="7764836" cy="5823627"/>
          </a:xfrm>
          <a:prstGeom prst="rect">
            <a:avLst/>
          </a:prstGeom>
          <a:noFill/>
          <a:ln>
            <a:noFill/>
          </a:ln>
        </p:spPr>
      </p:pic>
    </p:spTree>
    <p:extLst>
      <p:ext uri="{BB962C8B-B14F-4D97-AF65-F5344CB8AC3E}">
        <p14:creationId xmlns:p14="http://schemas.microsoft.com/office/powerpoint/2010/main" val="9540691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9124" y="2890391"/>
            <a:ext cx="10293752" cy="1077218"/>
          </a:xfrm>
          <a:prstGeom prst="rect">
            <a:avLst/>
          </a:prstGeom>
          <a:noFill/>
        </p:spPr>
        <p:txBody>
          <a:bodyPr wrap="square" rtlCol="0">
            <a:spAutoFit/>
          </a:bodyPr>
          <a:lstStyle/>
          <a:p>
            <a:pPr algn="ctr"/>
            <a:r>
              <a:rPr lang="el-GR" sz="3200" dirty="0" err="1" smtClean="0">
                <a:solidFill>
                  <a:prstClr val="black"/>
                </a:solidFill>
                <a:latin typeface="Microsoft YaHei UI Light" panose="020B0502040204020203" pitchFamily="34" charset="-122"/>
                <a:ea typeface="Microsoft YaHei UI Light" panose="020B0502040204020203" pitchFamily="34" charset="-122"/>
              </a:rPr>
              <a:t>Σιδηρά</a:t>
            </a:r>
            <a:r>
              <a:rPr lang="el-GR" sz="3200" dirty="0" smtClean="0">
                <a:solidFill>
                  <a:prstClr val="black"/>
                </a:solidFill>
                <a:latin typeface="Microsoft YaHei UI Light" panose="020B0502040204020203" pitchFamily="34" charset="-122"/>
                <a:ea typeface="Microsoft YaHei UI Light" panose="020B0502040204020203" pitchFamily="34" charset="-122"/>
              </a:rPr>
              <a:t> στοιχεία</a:t>
            </a:r>
          </a:p>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a:t>
            </a:r>
            <a:r>
              <a:rPr lang="el-GR" sz="3200" dirty="0" err="1" smtClean="0">
                <a:solidFill>
                  <a:prstClr val="black"/>
                </a:solidFill>
                <a:latin typeface="Microsoft YaHei UI Light" panose="020B0502040204020203" pitchFamily="34" charset="-122"/>
                <a:ea typeface="Microsoft YaHei UI Light" panose="020B0502040204020203" pitchFamily="34" charset="-122"/>
              </a:rPr>
              <a:t>Χυτοσιδηρά</a:t>
            </a:r>
            <a:r>
              <a:rPr lang="el-GR" sz="3200" dirty="0" smtClean="0">
                <a:solidFill>
                  <a:prstClr val="black"/>
                </a:solidFill>
                <a:latin typeface="Microsoft YaHei UI Light" panose="020B0502040204020203" pitchFamily="34" charset="-122"/>
                <a:ea typeface="Microsoft YaHei UI Light" panose="020B0502040204020203" pitchFamily="34" charset="-122"/>
              </a:rPr>
              <a:t> ή σφυρήλατα)</a:t>
            </a:r>
          </a:p>
        </p:txBody>
      </p:sp>
    </p:spTree>
    <p:extLst>
      <p:ext uri="{BB962C8B-B14F-4D97-AF65-F5344CB8AC3E}">
        <p14:creationId xmlns:p14="http://schemas.microsoft.com/office/powerpoint/2010/main" val="29029797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3581" y="517186"/>
            <a:ext cx="7764836" cy="5823627"/>
          </a:xfrm>
          <a:prstGeom prst="rect">
            <a:avLst/>
          </a:prstGeom>
          <a:noFill/>
          <a:ln>
            <a:noFill/>
          </a:ln>
        </p:spPr>
      </p:pic>
    </p:spTree>
    <p:extLst>
      <p:ext uri="{BB962C8B-B14F-4D97-AF65-F5344CB8AC3E}">
        <p14:creationId xmlns:p14="http://schemas.microsoft.com/office/powerpoint/2010/main" val="33203488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619" y="321733"/>
            <a:ext cx="8386762" cy="6214534"/>
          </a:xfrm>
          <a:prstGeom prst="rect">
            <a:avLst/>
          </a:prstGeom>
          <a:noFill/>
          <a:ln>
            <a:noFill/>
          </a:ln>
        </p:spPr>
      </p:pic>
      <p:sp>
        <p:nvSpPr>
          <p:cNvPr id="3" name="TextBox 2"/>
          <p:cNvSpPr txBox="1"/>
          <p:nvPr/>
        </p:nvSpPr>
        <p:spPr>
          <a:xfrm>
            <a:off x="2133600" y="1761066"/>
            <a:ext cx="3539068" cy="338554"/>
          </a:xfrm>
          <a:prstGeom prst="rect">
            <a:avLst/>
          </a:prstGeom>
          <a:noFill/>
        </p:spPr>
        <p:txBody>
          <a:bodyPr wrap="square" rtlCol="0">
            <a:spAutoFit/>
          </a:bodyPr>
          <a:lstStyle/>
          <a:p>
            <a:r>
              <a:rPr lang="en-US" sz="1600" dirty="0">
                <a:solidFill>
                  <a:schemeClr val="tx2"/>
                </a:solidFill>
                <a:latin typeface="Microsoft JhengHei UI Light" panose="020B0304030504040204" pitchFamily="34" charset="-128"/>
                <a:ea typeface="Microsoft JhengHei UI Light" panose="020B0304030504040204" pitchFamily="34" charset="-128"/>
                <a:cs typeface="Microsoft JhengHei UI Light" panose="020B0304030504040204" pitchFamily="34" charset="-128"/>
              </a:rPr>
              <a:t>http://akrokerama.blogspot.gr/</a:t>
            </a:r>
            <a:endParaRPr lang="el-GR" sz="1600" dirty="0">
              <a:solidFill>
                <a:schemeClr val="tx2"/>
              </a:solidFill>
              <a:latin typeface="Microsoft JhengHei UI Light" panose="020B0304030504040204" pitchFamily="34" charset="-128"/>
              <a:ea typeface="Microsoft JhengHei UI Light" panose="020B0304030504040204" pitchFamily="34" charset="-128"/>
              <a:cs typeface="Microsoft JhengHei UI Light" panose="020B0304030504040204" pitchFamily="34" charset="-128"/>
            </a:endParaRPr>
          </a:p>
        </p:txBody>
      </p:sp>
    </p:spTree>
    <p:extLst>
      <p:ext uri="{BB962C8B-B14F-4D97-AF65-F5344CB8AC3E}">
        <p14:creationId xmlns:p14="http://schemas.microsoft.com/office/powerpoint/2010/main" val="10887194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3581" y="517186"/>
            <a:ext cx="7764836" cy="5823627"/>
          </a:xfrm>
          <a:prstGeom prst="rect">
            <a:avLst/>
          </a:prstGeom>
          <a:noFill/>
          <a:ln>
            <a:noFill/>
          </a:ln>
        </p:spPr>
      </p:pic>
    </p:spTree>
    <p:extLst>
      <p:ext uri="{BB962C8B-B14F-4D97-AF65-F5344CB8AC3E}">
        <p14:creationId xmlns:p14="http://schemas.microsoft.com/office/powerpoint/2010/main" val="3825362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3581" y="517186"/>
            <a:ext cx="7764836" cy="5823627"/>
          </a:xfrm>
          <a:prstGeom prst="rect">
            <a:avLst/>
          </a:prstGeom>
          <a:noFill/>
          <a:ln>
            <a:noFill/>
          </a:ln>
        </p:spPr>
      </p:pic>
    </p:spTree>
    <p:extLst>
      <p:ext uri="{BB962C8B-B14F-4D97-AF65-F5344CB8AC3E}">
        <p14:creationId xmlns:p14="http://schemas.microsoft.com/office/powerpoint/2010/main" val="12988019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3581" y="547517"/>
            <a:ext cx="7764836" cy="5762964"/>
          </a:xfrm>
          <a:prstGeom prst="rect">
            <a:avLst/>
          </a:prstGeom>
          <a:noFill/>
          <a:ln>
            <a:noFill/>
          </a:ln>
        </p:spPr>
      </p:pic>
    </p:spTree>
    <p:extLst>
      <p:ext uri="{BB962C8B-B14F-4D97-AF65-F5344CB8AC3E}">
        <p14:creationId xmlns:p14="http://schemas.microsoft.com/office/powerpoint/2010/main" val="10619588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023" y="547517"/>
            <a:ext cx="7683952" cy="5762964"/>
          </a:xfrm>
          <a:prstGeom prst="rect">
            <a:avLst/>
          </a:prstGeom>
          <a:noFill/>
          <a:ln>
            <a:noFill/>
          </a:ln>
        </p:spPr>
      </p:pic>
    </p:spTree>
    <p:extLst>
      <p:ext uri="{BB962C8B-B14F-4D97-AF65-F5344CB8AC3E}">
        <p14:creationId xmlns:p14="http://schemas.microsoft.com/office/powerpoint/2010/main" val="29121644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023" y="547517"/>
            <a:ext cx="7683952" cy="5762964"/>
          </a:xfrm>
          <a:prstGeom prst="rect">
            <a:avLst/>
          </a:prstGeom>
          <a:noFill/>
          <a:ln>
            <a:noFill/>
          </a:ln>
        </p:spPr>
      </p:pic>
    </p:spTree>
    <p:extLst>
      <p:ext uri="{BB962C8B-B14F-4D97-AF65-F5344CB8AC3E}">
        <p14:creationId xmlns:p14="http://schemas.microsoft.com/office/powerpoint/2010/main" val="31822916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1619" y="547517"/>
            <a:ext cx="7308759" cy="5762964"/>
          </a:xfrm>
          <a:prstGeom prst="rect">
            <a:avLst/>
          </a:prstGeom>
          <a:noFill/>
          <a:ln>
            <a:noFill/>
          </a:ln>
        </p:spPr>
      </p:pic>
    </p:spTree>
    <p:extLst>
      <p:ext uri="{BB962C8B-B14F-4D97-AF65-F5344CB8AC3E}">
        <p14:creationId xmlns:p14="http://schemas.microsoft.com/office/powerpoint/2010/main" val="32363691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1619" y="688214"/>
            <a:ext cx="7308759" cy="5481569"/>
          </a:xfrm>
          <a:prstGeom prst="rect">
            <a:avLst/>
          </a:prstGeom>
          <a:noFill/>
          <a:ln>
            <a:noFill/>
          </a:ln>
        </p:spPr>
      </p:pic>
    </p:spTree>
    <p:extLst>
      <p:ext uri="{BB962C8B-B14F-4D97-AF65-F5344CB8AC3E}">
        <p14:creationId xmlns:p14="http://schemas.microsoft.com/office/powerpoint/2010/main" val="38477903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1619" y="688214"/>
            <a:ext cx="7308758" cy="5481569"/>
          </a:xfrm>
          <a:prstGeom prst="rect">
            <a:avLst/>
          </a:prstGeom>
          <a:noFill/>
          <a:ln>
            <a:noFill/>
          </a:ln>
        </p:spPr>
      </p:pic>
    </p:spTree>
    <p:extLst>
      <p:ext uri="{BB962C8B-B14F-4D97-AF65-F5344CB8AC3E}">
        <p14:creationId xmlns:p14="http://schemas.microsoft.com/office/powerpoint/2010/main" val="7320740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1543" y="688214"/>
            <a:ext cx="7108909" cy="5481569"/>
          </a:xfrm>
          <a:prstGeom prst="rect">
            <a:avLst/>
          </a:prstGeom>
          <a:noFill/>
          <a:ln>
            <a:noFill/>
          </a:ln>
        </p:spPr>
      </p:pic>
    </p:spTree>
    <p:extLst>
      <p:ext uri="{BB962C8B-B14F-4D97-AF65-F5344CB8AC3E}">
        <p14:creationId xmlns:p14="http://schemas.microsoft.com/office/powerpoint/2010/main" val="5544932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9124" y="3136612"/>
            <a:ext cx="10293752" cy="584775"/>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Γύψινα στοιχεία</a:t>
            </a:r>
          </a:p>
        </p:txBody>
      </p:sp>
    </p:spTree>
    <p:extLst>
      <p:ext uri="{BB962C8B-B14F-4D97-AF65-F5344CB8AC3E}">
        <p14:creationId xmlns:p14="http://schemas.microsoft.com/office/powerpoint/2010/main" val="3166297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67955" y="2059394"/>
            <a:ext cx="8656090" cy="2462213"/>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Το δομικό υπόβαθρο</a:t>
            </a: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Το δομικό σύστημα που χρησιμοποιείται είναι αυτό της </a:t>
            </a:r>
            <a:r>
              <a:rPr lang="el-GR" b="1" dirty="0" smtClean="0">
                <a:solidFill>
                  <a:prstClr val="black"/>
                </a:solidFill>
                <a:latin typeface="Microsoft YaHei UI Light" panose="020B0502040204020203" pitchFamily="34" charset="-122"/>
                <a:ea typeface="Microsoft YaHei UI Light" panose="020B0502040204020203" pitchFamily="34" charset="-122"/>
              </a:rPr>
              <a:t>«δοκού επί στύλου»</a:t>
            </a:r>
            <a:r>
              <a:rPr lang="el-GR" dirty="0" smtClean="0">
                <a:solidFill>
                  <a:prstClr val="black"/>
                </a:solidFill>
                <a:latin typeface="Microsoft YaHei UI Light" panose="020B0502040204020203" pitchFamily="34" charset="-122"/>
                <a:ea typeface="Microsoft YaHei UI Light" panose="020B0502040204020203" pitchFamily="34" charset="-122"/>
              </a:rPr>
              <a:t>, δηλ. </a:t>
            </a:r>
            <a:r>
              <a:rPr lang="el-GR" b="1" dirty="0" smtClean="0">
                <a:solidFill>
                  <a:prstClr val="black"/>
                </a:solidFill>
                <a:latin typeface="Microsoft YaHei UI Light" panose="020B0502040204020203" pitchFamily="34" charset="-122"/>
                <a:ea typeface="Microsoft YaHei UI Light" panose="020B0502040204020203" pitchFamily="34" charset="-122"/>
              </a:rPr>
              <a:t>κατακόρυφοι φέροντες λιθόκτιστοι τοίχοι στους οποίους στηρίζονται τα οριζόντια ξύλινα δάπεδα και η κεραμωτή στέγη</a:t>
            </a:r>
            <a:r>
              <a:rPr lang="el-GR" dirty="0" smtClean="0">
                <a:solidFill>
                  <a:prstClr val="black"/>
                </a:solidFill>
                <a:latin typeface="Microsoft YaHei UI Light" panose="020B0502040204020203" pitchFamily="34" charset="-122"/>
                <a:ea typeface="Microsoft YaHei UI Light" panose="020B0502040204020203" pitchFamily="34" charset="-122"/>
              </a:rPr>
              <a:t>, σπανιότερα δε και ανάλογα με την περιοχή, το οριζόντιο δώμα με στηθαίο.</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3969538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722" y="270930"/>
            <a:ext cx="8092550" cy="6316138"/>
          </a:xfrm>
          <a:prstGeom prst="rect">
            <a:avLst/>
          </a:prstGeom>
          <a:noFill/>
          <a:ln>
            <a:noFill/>
          </a:ln>
        </p:spPr>
      </p:pic>
    </p:spTree>
    <p:extLst>
      <p:ext uri="{BB962C8B-B14F-4D97-AF65-F5344CB8AC3E}">
        <p14:creationId xmlns:p14="http://schemas.microsoft.com/office/powerpoint/2010/main" val="30802313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1" y="208186"/>
            <a:ext cx="8077192" cy="6441626"/>
          </a:xfrm>
          <a:prstGeom prst="rect">
            <a:avLst/>
          </a:prstGeom>
          <a:noFill/>
          <a:ln>
            <a:noFill/>
          </a:ln>
        </p:spPr>
      </p:pic>
    </p:spTree>
    <p:extLst>
      <p:ext uri="{BB962C8B-B14F-4D97-AF65-F5344CB8AC3E}">
        <p14:creationId xmlns:p14="http://schemas.microsoft.com/office/powerpoint/2010/main" val="37163187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972" y="321730"/>
            <a:ext cx="8286050" cy="6214538"/>
          </a:xfrm>
          <a:prstGeom prst="rect">
            <a:avLst/>
          </a:prstGeom>
          <a:noFill/>
          <a:ln>
            <a:noFill/>
          </a:ln>
        </p:spPr>
      </p:pic>
    </p:spTree>
    <p:extLst>
      <p:ext uri="{BB962C8B-B14F-4D97-AF65-F5344CB8AC3E}">
        <p14:creationId xmlns:p14="http://schemas.microsoft.com/office/powerpoint/2010/main" val="42404030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801" y="274563"/>
            <a:ext cx="8280392" cy="6308872"/>
          </a:xfrm>
          <a:prstGeom prst="rect">
            <a:avLst/>
          </a:prstGeom>
          <a:noFill/>
          <a:ln>
            <a:noFill/>
          </a:ln>
        </p:spPr>
      </p:pic>
    </p:spTree>
    <p:extLst>
      <p:ext uri="{BB962C8B-B14F-4D97-AF65-F5344CB8AC3E}">
        <p14:creationId xmlns:p14="http://schemas.microsoft.com/office/powerpoint/2010/main" val="36253508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818" y="287864"/>
            <a:ext cx="8376358" cy="6282270"/>
          </a:xfrm>
          <a:prstGeom prst="rect">
            <a:avLst/>
          </a:prstGeom>
          <a:noFill/>
          <a:ln>
            <a:noFill/>
          </a:ln>
        </p:spPr>
      </p:pic>
    </p:spTree>
    <p:extLst>
      <p:ext uri="{BB962C8B-B14F-4D97-AF65-F5344CB8AC3E}">
        <p14:creationId xmlns:p14="http://schemas.microsoft.com/office/powerpoint/2010/main" val="27325280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674" y="355597"/>
            <a:ext cx="8238646" cy="6146804"/>
          </a:xfrm>
          <a:prstGeom prst="rect">
            <a:avLst/>
          </a:prstGeom>
          <a:noFill/>
          <a:ln>
            <a:noFill/>
          </a:ln>
        </p:spPr>
      </p:pic>
    </p:spTree>
    <p:extLst>
      <p:ext uri="{BB962C8B-B14F-4D97-AF65-F5344CB8AC3E}">
        <p14:creationId xmlns:p14="http://schemas.microsoft.com/office/powerpoint/2010/main" val="20011527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635" y="220130"/>
            <a:ext cx="8222724" cy="6417738"/>
          </a:xfrm>
          <a:prstGeom prst="rect">
            <a:avLst/>
          </a:prstGeom>
          <a:noFill/>
          <a:ln>
            <a:noFill/>
          </a:ln>
        </p:spPr>
      </p:pic>
    </p:spTree>
    <p:extLst>
      <p:ext uri="{BB962C8B-B14F-4D97-AF65-F5344CB8AC3E}">
        <p14:creationId xmlns:p14="http://schemas.microsoft.com/office/powerpoint/2010/main" val="25653749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9124" y="1920895"/>
            <a:ext cx="10293752" cy="2739211"/>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Κονιάματα</a:t>
            </a: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Καθώς οι τοιχοποιίες εμφάνιζαν κάποια προχειρότητα στην κατασκευή τους, η εξωτερική τους ‘επένδυση’ με επίπλαστα στοιχεία ήταν η πλέον κρίσιμη για την τελική εικόνα του κτιρίου. Η υφή του πλαστικού διακόσμου επιχειρούσε συνειδητά να μιμηθεί εκείνη των προτύπων του, δηλ. των ανάγλυφων των μνημείων της κλασικής αρχαιότητας που γίνονταν πάνω σε πεντελικό μάρμαρο.</a:t>
            </a: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4465951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9124" y="1920895"/>
            <a:ext cx="10293752" cy="3293209"/>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Κονιάματα</a:t>
            </a:r>
          </a:p>
          <a:p>
            <a:pPr algn="ctr"/>
            <a:endParaRPr lang="el-GR" sz="3200" dirty="0" smtClean="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Η λιθοδομή επιχριόταν κατ’ αρχήν με ένα πρώτο στρώμα ‘λάσπης’ (μίγμα ασβέστη και χονδρόκοκκης άμμου – όχι σπάνια και κοινού χώματος).</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Ακολουθούσε μια δεύτερη στρώση κοινού ασβεστοκονιάματος, η οποία γινόταν με ‘οδηγούς’ και τους κατάλληλους ευθύγραμμους πήχεις, όπως και στις σημερινές κατασκευές. Η στρώση αυτή έδινε σαν αποτέλεσμα μια απολύτως επίπεδη και κατακόρυφη επιφάνεια.</a:t>
            </a: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7398287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9124" y="1920895"/>
            <a:ext cx="10293752" cy="3016210"/>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Κονιάματα</a:t>
            </a:r>
          </a:p>
          <a:p>
            <a:pPr algn="ctr"/>
            <a:endParaRPr lang="el-GR" sz="3200" dirty="0" smtClean="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Η τρίτη και τελευταία στρώση ήταν και η λεπτότερη (5 χιλ.) και ήταν αρκετά πλούσια σε ομοιογενή άμμο και λιγότερο ασβέστη, ώστε να αποφεύγονται οι παραμορφώσεις κατά την διαδικασία της σκλήρυνσής του. Ακολουθούσε μια επίπονη διαδικασία μέχρι την τέλεια λείανσή του με ξύλινο </a:t>
            </a:r>
            <a:r>
              <a:rPr lang="el-GR" dirty="0" err="1" smtClean="0">
                <a:solidFill>
                  <a:prstClr val="black"/>
                </a:solidFill>
                <a:latin typeface="Microsoft YaHei UI Light" panose="020B0502040204020203" pitchFamily="34" charset="-122"/>
                <a:ea typeface="Microsoft YaHei UI Light" panose="020B0502040204020203" pitchFamily="34" charset="-122"/>
              </a:rPr>
              <a:t>τριβίδι</a:t>
            </a:r>
            <a:r>
              <a:rPr lang="el-GR" dirty="0" smtClean="0">
                <a:solidFill>
                  <a:prstClr val="black"/>
                </a:solidFill>
                <a:latin typeface="Microsoft YaHei UI Light" panose="020B0502040204020203" pitchFamily="34" charset="-122"/>
                <a:ea typeface="Microsoft YaHei UI Light" panose="020B0502040204020203" pitchFamily="34" charset="-122"/>
              </a:rPr>
              <a:t>.</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Στις κοινές οικοδομές ακολουθούσε το άσπρισμα των επιφανειών με αραιό γαλάκτωμα ασβέστη για να ακολουθήσουν οι υδροχρωματισμοί.</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704544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Εικόνα 22"/>
          <p:cNvPicPr>
            <a:picLocks noChangeAspect="1"/>
          </p:cNvPicPr>
          <p:nvPr/>
        </p:nvPicPr>
        <p:blipFill rotWithShape="1">
          <a:blip r:embed="rId2">
            <a:extLst>
              <a:ext uri="{28A0092B-C50C-407E-A947-70E740481C1C}">
                <a14:useLocalDpi xmlns:a14="http://schemas.microsoft.com/office/drawing/2010/main" val="0"/>
              </a:ext>
            </a:extLst>
          </a:blip>
          <a:srcRect l="14995" t="3287" r="18650" b="3356"/>
          <a:stretch/>
        </p:blipFill>
        <p:spPr>
          <a:xfrm>
            <a:off x="2675466" y="1737253"/>
            <a:ext cx="2997200" cy="3826933"/>
          </a:xfrm>
          <a:prstGeom prst="rect">
            <a:avLst/>
          </a:prstGeom>
        </p:spPr>
      </p:pic>
      <p:cxnSp>
        <p:nvCxnSpPr>
          <p:cNvPr id="8" name="Ευθεία γραμμή σύνδεσης 7"/>
          <p:cNvCxnSpPr/>
          <p:nvPr/>
        </p:nvCxnSpPr>
        <p:spPr>
          <a:xfrm flipV="1">
            <a:off x="4256616" y="2947987"/>
            <a:ext cx="3109383" cy="112495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p:cNvCxnSpPr/>
          <p:nvPr/>
        </p:nvCxnSpPr>
        <p:spPr>
          <a:xfrm flipV="1">
            <a:off x="4256616" y="3540654"/>
            <a:ext cx="3109383" cy="147420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p:cNvCxnSpPr/>
          <p:nvPr/>
        </p:nvCxnSpPr>
        <p:spPr>
          <a:xfrm flipV="1">
            <a:off x="4165599" y="1999721"/>
            <a:ext cx="3200400" cy="44556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p:cNvCxnSpPr/>
          <p:nvPr/>
        </p:nvCxnSpPr>
        <p:spPr>
          <a:xfrm>
            <a:off x="7365999" y="1999721"/>
            <a:ext cx="6434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p:cNvCxnSpPr/>
          <p:nvPr/>
        </p:nvCxnSpPr>
        <p:spPr>
          <a:xfrm>
            <a:off x="7365999" y="2947987"/>
            <a:ext cx="62653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flipV="1">
            <a:off x="7365999" y="3532186"/>
            <a:ext cx="626534" cy="846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071533" y="701148"/>
            <a:ext cx="6366933" cy="584775"/>
          </a:xfrm>
          <a:prstGeom prst="rect">
            <a:avLst/>
          </a:prstGeom>
          <a:noFill/>
        </p:spPr>
        <p:txBody>
          <a:bodyPr wrap="square" rtlCol="0">
            <a:spAutoFit/>
          </a:bodyPr>
          <a:lstStyle/>
          <a:p>
            <a:r>
              <a:rPr lang="el-GR" sz="3200" dirty="0" smtClean="0">
                <a:solidFill>
                  <a:prstClr val="black"/>
                </a:solidFill>
                <a:latin typeface="Microsoft YaHei UI Light" panose="020B0502040204020203" pitchFamily="34" charset="-122"/>
                <a:ea typeface="Microsoft YaHei UI Light" panose="020B0502040204020203" pitchFamily="34" charset="-122"/>
              </a:rPr>
              <a:t>Σύστημα ‘δοκού επί στύλου’</a:t>
            </a:r>
            <a:endParaRPr lang="el-GR" sz="3200" dirty="0">
              <a:solidFill>
                <a:prstClr val="black"/>
              </a:solidFill>
              <a:latin typeface="Microsoft YaHei UI Light" panose="020B0502040204020203" pitchFamily="34" charset="-122"/>
              <a:ea typeface="Microsoft YaHei UI Light" panose="020B0502040204020203" pitchFamily="34" charset="-122"/>
            </a:endParaRPr>
          </a:p>
        </p:txBody>
      </p:sp>
      <p:sp>
        <p:nvSpPr>
          <p:cNvPr id="37" name="TextBox 36"/>
          <p:cNvSpPr txBox="1"/>
          <p:nvPr/>
        </p:nvSpPr>
        <p:spPr>
          <a:xfrm>
            <a:off x="7992533" y="1735249"/>
            <a:ext cx="3183467" cy="369332"/>
          </a:xfrm>
          <a:prstGeom prst="rect">
            <a:avLst/>
          </a:prstGeom>
          <a:noFill/>
        </p:spPr>
        <p:txBody>
          <a:bodyPr wrap="square" rtlCol="0">
            <a:spAutoFit/>
          </a:bodyPr>
          <a:lstStyle/>
          <a:p>
            <a:r>
              <a:rPr lang="el-GR" dirty="0" smtClean="0">
                <a:solidFill>
                  <a:prstClr val="black"/>
                </a:solidFill>
                <a:latin typeface="Microsoft YaHei UI Light" panose="020B0502040204020203" pitchFamily="34" charset="-122"/>
                <a:ea typeface="Microsoft YaHei UI Light" panose="020B0502040204020203" pitchFamily="34" charset="-122"/>
              </a:rPr>
              <a:t>Στέγη ή δώμα</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
        <p:nvSpPr>
          <p:cNvPr id="38" name="TextBox 37"/>
          <p:cNvSpPr txBox="1"/>
          <p:nvPr/>
        </p:nvSpPr>
        <p:spPr>
          <a:xfrm>
            <a:off x="8009466" y="2688727"/>
            <a:ext cx="3200400" cy="369332"/>
          </a:xfrm>
          <a:prstGeom prst="rect">
            <a:avLst/>
          </a:prstGeom>
          <a:noFill/>
        </p:spPr>
        <p:txBody>
          <a:bodyPr wrap="square" rtlCol="0">
            <a:spAutoFit/>
          </a:bodyPr>
          <a:lstStyle/>
          <a:p>
            <a:r>
              <a:rPr lang="el-GR" dirty="0" smtClean="0">
                <a:solidFill>
                  <a:prstClr val="black"/>
                </a:solidFill>
                <a:latin typeface="Microsoft YaHei UI Light" panose="020B0502040204020203" pitchFamily="34" charset="-122"/>
                <a:ea typeface="Microsoft YaHei UI Light" panose="020B0502040204020203" pitchFamily="34" charset="-122"/>
              </a:rPr>
              <a:t>Όροφος</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
        <p:nvSpPr>
          <p:cNvPr id="39" name="TextBox 38"/>
          <p:cNvSpPr txBox="1"/>
          <p:nvPr/>
        </p:nvSpPr>
        <p:spPr>
          <a:xfrm>
            <a:off x="8009466" y="3390967"/>
            <a:ext cx="3234267" cy="369332"/>
          </a:xfrm>
          <a:prstGeom prst="rect">
            <a:avLst/>
          </a:prstGeom>
          <a:noFill/>
        </p:spPr>
        <p:txBody>
          <a:bodyPr wrap="square" rtlCol="0">
            <a:spAutoFit/>
          </a:bodyPr>
          <a:lstStyle/>
          <a:p>
            <a:r>
              <a:rPr lang="el-GR" dirty="0" smtClean="0">
                <a:solidFill>
                  <a:prstClr val="black"/>
                </a:solidFill>
                <a:latin typeface="Microsoft YaHei UI Light" panose="020B0502040204020203" pitchFamily="34" charset="-122"/>
                <a:ea typeface="Microsoft YaHei UI Light" panose="020B0502040204020203" pitchFamily="34" charset="-122"/>
              </a:rPr>
              <a:t>Υπερυψωμένο ισόγειο</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cxnSp>
        <p:nvCxnSpPr>
          <p:cNvPr id="42" name="Ευθεία γραμμή σύνδεσης 41"/>
          <p:cNvCxnSpPr/>
          <p:nvPr/>
        </p:nvCxnSpPr>
        <p:spPr>
          <a:xfrm>
            <a:off x="2328333" y="4353454"/>
            <a:ext cx="2760133" cy="1803398"/>
          </a:xfrm>
          <a:prstGeom prst="line">
            <a:avLst/>
          </a:prstGeom>
          <a:ln w="28575">
            <a:prstDash val="sysDash"/>
          </a:ln>
        </p:spPr>
        <p:style>
          <a:lnRef idx="1">
            <a:schemeClr val="accent6"/>
          </a:lnRef>
          <a:fillRef idx="0">
            <a:schemeClr val="accent6"/>
          </a:fillRef>
          <a:effectRef idx="0">
            <a:schemeClr val="accent6"/>
          </a:effectRef>
          <a:fontRef idx="minor">
            <a:schemeClr val="tx1"/>
          </a:fontRef>
        </p:style>
      </p:cxnSp>
      <p:cxnSp>
        <p:nvCxnSpPr>
          <p:cNvPr id="44" name="Ευθεία γραμμή σύνδεσης 43"/>
          <p:cNvCxnSpPr/>
          <p:nvPr/>
        </p:nvCxnSpPr>
        <p:spPr>
          <a:xfrm flipH="1">
            <a:off x="3090333" y="4438121"/>
            <a:ext cx="3014133" cy="1628770"/>
          </a:xfrm>
          <a:prstGeom prst="line">
            <a:avLst/>
          </a:prstGeom>
          <a:ln w="19050">
            <a:prstDash val="sysDash"/>
          </a:ln>
        </p:spPr>
        <p:style>
          <a:lnRef idx="1">
            <a:schemeClr val="accent6"/>
          </a:lnRef>
          <a:fillRef idx="0">
            <a:schemeClr val="accent6"/>
          </a:fillRef>
          <a:effectRef idx="0">
            <a:schemeClr val="accent6"/>
          </a:effectRef>
          <a:fontRef idx="minor">
            <a:schemeClr val="tx1"/>
          </a:fontRef>
        </p:style>
      </p:cxnSp>
      <p:sp>
        <p:nvSpPr>
          <p:cNvPr id="48" name="TextBox 47"/>
          <p:cNvSpPr txBox="1"/>
          <p:nvPr/>
        </p:nvSpPr>
        <p:spPr>
          <a:xfrm>
            <a:off x="5118099" y="5648853"/>
            <a:ext cx="3234267" cy="369332"/>
          </a:xfrm>
          <a:prstGeom prst="rect">
            <a:avLst/>
          </a:prstGeom>
          <a:noFill/>
        </p:spPr>
        <p:txBody>
          <a:bodyPr wrap="square" rtlCol="0">
            <a:spAutoFit/>
          </a:bodyPr>
          <a:lstStyle/>
          <a:p>
            <a:r>
              <a:rPr lang="el-GR" dirty="0" smtClean="0">
                <a:solidFill>
                  <a:prstClr val="black"/>
                </a:solidFill>
                <a:latin typeface="Microsoft YaHei UI Light" panose="020B0502040204020203" pitchFamily="34" charset="-122"/>
                <a:ea typeface="Microsoft YaHei UI Light" panose="020B0502040204020203" pitchFamily="34" charset="-122"/>
              </a:rPr>
              <a:t>Επίπεδο δρόμου</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cxnSp>
        <p:nvCxnSpPr>
          <p:cNvPr id="51" name="Ευθεία γραμμή σύνδεσης 50"/>
          <p:cNvCxnSpPr/>
          <p:nvPr/>
        </p:nvCxnSpPr>
        <p:spPr>
          <a:xfrm flipH="1" flipV="1">
            <a:off x="4040717" y="1500853"/>
            <a:ext cx="186266" cy="4211865"/>
          </a:xfrm>
          <a:prstGeom prst="line">
            <a:avLst/>
          </a:prstGeom>
          <a:ln w="12700">
            <a:solidFill>
              <a:srgbClr val="002060"/>
            </a:solidFill>
            <a:prstDash val="sysDash"/>
          </a:ln>
        </p:spPr>
        <p:style>
          <a:lnRef idx="1">
            <a:schemeClr val="dk1"/>
          </a:lnRef>
          <a:fillRef idx="0">
            <a:schemeClr val="dk1"/>
          </a:fillRef>
          <a:effectRef idx="0">
            <a:schemeClr val="dk1"/>
          </a:effectRef>
          <a:fontRef idx="minor">
            <a:schemeClr val="tx1"/>
          </a:fontRef>
        </p:style>
      </p:cxnSp>
      <p:sp>
        <p:nvSpPr>
          <p:cNvPr id="54" name="TextBox 53"/>
          <p:cNvSpPr txBox="1"/>
          <p:nvPr/>
        </p:nvSpPr>
        <p:spPr>
          <a:xfrm>
            <a:off x="243416" y="2165852"/>
            <a:ext cx="2673350" cy="369332"/>
          </a:xfrm>
          <a:prstGeom prst="rect">
            <a:avLst/>
          </a:prstGeom>
          <a:noFill/>
        </p:spPr>
        <p:txBody>
          <a:bodyPr wrap="square" rtlCol="0">
            <a:spAutoFit/>
          </a:bodyPr>
          <a:lstStyle/>
          <a:p>
            <a:r>
              <a:rPr lang="el-GR" dirty="0" smtClean="0">
                <a:solidFill>
                  <a:prstClr val="black"/>
                </a:solidFill>
                <a:latin typeface="Microsoft YaHei UI Light" panose="020B0502040204020203" pitchFamily="34" charset="-122"/>
                <a:ea typeface="Microsoft YaHei UI Light" panose="020B0502040204020203" pitchFamily="34" charset="-122"/>
              </a:rPr>
              <a:t>Φέρουσα τοιχοποιία</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9712622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9124" y="1920895"/>
            <a:ext cx="10293752" cy="2739211"/>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Κονιάματα</a:t>
            </a:r>
          </a:p>
          <a:p>
            <a:pPr algn="ctr"/>
            <a:endParaRPr lang="el-GR" sz="3200" dirty="0" smtClean="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Στις πιο πλούσιες κατοικίες το τελικό επίχρισμα γινόταν με την στρώση του λεγόμενου ‘</a:t>
            </a:r>
            <a:r>
              <a:rPr lang="el-GR" dirty="0" err="1" smtClean="0">
                <a:solidFill>
                  <a:prstClr val="black"/>
                </a:solidFill>
                <a:latin typeface="Microsoft YaHei UI Light" panose="020B0502040204020203" pitchFamily="34" charset="-122"/>
                <a:ea typeface="Microsoft YaHei UI Light" panose="020B0502040204020203" pitchFamily="34" charset="-122"/>
              </a:rPr>
              <a:t>μαρμαροκονιάματος</a:t>
            </a:r>
            <a:r>
              <a:rPr lang="el-GR" dirty="0" smtClean="0">
                <a:solidFill>
                  <a:prstClr val="black"/>
                </a:solidFill>
                <a:latin typeface="Microsoft YaHei UI Light" panose="020B0502040204020203" pitchFamily="34" charset="-122"/>
                <a:ea typeface="Microsoft YaHei UI Light" panose="020B0502040204020203" pitchFamily="34" charset="-122"/>
              </a:rPr>
              <a:t>’, ένα μίγμα από λεπτή σκόνη λευκού μαρμάρου και επίσης λεπτού εντελώς </a:t>
            </a:r>
            <a:r>
              <a:rPr lang="el-GR" dirty="0" err="1" smtClean="0">
                <a:solidFill>
                  <a:prstClr val="black"/>
                </a:solidFill>
                <a:latin typeface="Microsoft YaHei UI Light" panose="020B0502040204020203" pitchFamily="34" charset="-122"/>
                <a:ea typeface="Microsoft YaHei UI Light" panose="020B0502040204020203" pitchFamily="34" charset="-122"/>
              </a:rPr>
              <a:t>σβυσμένου</a:t>
            </a:r>
            <a:r>
              <a:rPr lang="el-GR" dirty="0" smtClean="0">
                <a:solidFill>
                  <a:prstClr val="black"/>
                </a:solidFill>
                <a:latin typeface="Microsoft YaHei UI Light" panose="020B0502040204020203" pitchFamily="34" charset="-122"/>
                <a:ea typeface="Microsoft YaHei UI Light" panose="020B0502040204020203" pitchFamily="34" charset="-122"/>
              </a:rPr>
              <a:t> ασβέστη αρίστης ποιότητας σε αναλογία 1:2,5. Το τελικό πάχος της στρώσης ήταν γύρω στα 3-4 χιλ. και ήταν τέτοια η επιμονή για την τέλεια λείανση της μαρμαροκονίας ώστε κυριολεκτικά την ‘σιδέρωναν’ χρησιμοποιώντας ειδικά σίδερα που τα θέρμαιναν πριν τα πιέσουν στην επιφάνεια του επιχρίσματος.</a:t>
            </a:r>
          </a:p>
        </p:txBody>
      </p:sp>
    </p:spTree>
    <p:extLst>
      <p:ext uri="{BB962C8B-B14F-4D97-AF65-F5344CB8AC3E}">
        <p14:creationId xmlns:p14="http://schemas.microsoft.com/office/powerpoint/2010/main" val="26083416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9124" y="1920895"/>
            <a:ext cx="10293752" cy="3077766"/>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Κονιάματα</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Σε εξαιρετικές περιπτώσεις (π.χ. μέγαρα και δημόσια κτίρια) αυτό το τελικό επίχρισμα εμπλουτιζόταν με χρωστικές, ώστε το τελικό χρώμα να είναι απολύτως άφθαρτο απέναντι στην καταπόνηση από τις περιβαλλοντικές και καιρικές συνθήκες.</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Ακόμη, με την ανάμιξη ελαιωδών ουσιών και άλλων ειδικών επεξεργασιών (π.χ. την στίλβωση με την βοήθεια διαλυμένου κεριού) πετύχαιναν εξαιρετικές απομιμήσεις έγχρωμου μαρμάρου, τις οποίες χρησιμοποιούσαν στις διακοσμητικές ‘ορθομαρμαρώσεις’ (</a:t>
            </a:r>
            <a:r>
              <a:rPr lang="en-US" dirty="0" smtClean="0">
                <a:solidFill>
                  <a:prstClr val="black"/>
                </a:solidFill>
                <a:latin typeface="Microsoft YaHei UI Light" panose="020B0502040204020203" pitchFamily="34" charset="-122"/>
                <a:ea typeface="Microsoft YaHei UI Light" panose="020B0502040204020203" pitchFamily="34" charset="-122"/>
              </a:rPr>
              <a:t>faux </a:t>
            </a:r>
            <a:r>
              <a:rPr lang="en-US" dirty="0" err="1" smtClean="0">
                <a:solidFill>
                  <a:prstClr val="black"/>
                </a:solidFill>
                <a:latin typeface="Microsoft YaHei UI Light" panose="020B0502040204020203" pitchFamily="34" charset="-122"/>
                <a:ea typeface="Microsoft YaHei UI Light" panose="020B0502040204020203" pitchFamily="34" charset="-122"/>
              </a:rPr>
              <a:t>marbre</a:t>
            </a:r>
            <a:r>
              <a:rPr lang="en-US" dirty="0" smtClean="0">
                <a:solidFill>
                  <a:prstClr val="black"/>
                </a:solidFill>
                <a:latin typeface="Microsoft YaHei UI Light" panose="020B0502040204020203" pitchFamily="34" charset="-122"/>
                <a:ea typeface="Microsoft YaHei UI Light" panose="020B0502040204020203" pitchFamily="34" charset="-122"/>
              </a:rPr>
              <a:t>)</a:t>
            </a:r>
            <a:r>
              <a:rPr lang="el-GR" dirty="0" smtClean="0">
                <a:solidFill>
                  <a:prstClr val="black"/>
                </a:solidFill>
                <a:latin typeface="Microsoft YaHei UI Light" panose="020B0502040204020203" pitchFamily="34" charset="-122"/>
                <a:ea typeface="Microsoft YaHei UI Light" panose="020B0502040204020203" pitchFamily="34" charset="-122"/>
              </a:rPr>
              <a:t>.</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2060809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221" y="360892"/>
            <a:ext cx="8289558" cy="6136216"/>
          </a:xfrm>
          <a:prstGeom prst="rect">
            <a:avLst/>
          </a:prstGeom>
          <a:noFill/>
          <a:ln>
            <a:noFill/>
          </a:ln>
        </p:spPr>
      </p:pic>
    </p:spTree>
    <p:extLst>
      <p:ext uri="{BB962C8B-B14F-4D97-AF65-F5344CB8AC3E}">
        <p14:creationId xmlns:p14="http://schemas.microsoft.com/office/powerpoint/2010/main" val="24819521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036" y="360892"/>
            <a:ext cx="4107927" cy="6136216"/>
          </a:xfrm>
          <a:prstGeom prst="rect">
            <a:avLst/>
          </a:prstGeom>
          <a:noFill/>
          <a:ln>
            <a:noFill/>
          </a:ln>
        </p:spPr>
      </p:pic>
    </p:spTree>
    <p:extLst>
      <p:ext uri="{BB962C8B-B14F-4D97-AF65-F5344CB8AC3E}">
        <p14:creationId xmlns:p14="http://schemas.microsoft.com/office/powerpoint/2010/main" val="40411431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extLst>
              <a:ext uri="{28A0092B-C50C-407E-A947-70E740481C1C}">
                <a14:useLocalDpi xmlns:a14="http://schemas.microsoft.com/office/drawing/2010/main" val="0"/>
              </a:ext>
            </a:extLst>
          </a:blip>
          <a:srcRect t="13936" b="6883"/>
          <a:stretch/>
        </p:blipFill>
        <p:spPr>
          <a:xfrm>
            <a:off x="3771900" y="152399"/>
            <a:ext cx="4648200" cy="6536267"/>
          </a:xfrm>
          <a:prstGeom prst="rect">
            <a:avLst/>
          </a:prstGeom>
          <a:noFill/>
          <a:ln>
            <a:noFill/>
          </a:ln>
        </p:spPr>
      </p:pic>
    </p:spTree>
    <p:extLst>
      <p:ext uri="{BB962C8B-B14F-4D97-AF65-F5344CB8AC3E}">
        <p14:creationId xmlns:p14="http://schemas.microsoft.com/office/powerpoint/2010/main" val="12987408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499" y="0"/>
            <a:ext cx="4597002" cy="6858000"/>
          </a:xfrm>
          <a:prstGeom prst="rect">
            <a:avLst/>
          </a:prstGeom>
        </p:spPr>
      </p:pic>
    </p:spTree>
    <p:extLst>
      <p:ext uri="{BB962C8B-B14F-4D97-AF65-F5344CB8AC3E}">
        <p14:creationId xmlns:p14="http://schemas.microsoft.com/office/powerpoint/2010/main" val="17220672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550" y="1668363"/>
            <a:ext cx="6438900" cy="3521273"/>
          </a:xfrm>
          <a:prstGeom prst="rect">
            <a:avLst/>
          </a:prstGeom>
        </p:spPr>
      </p:pic>
    </p:spTree>
    <p:extLst>
      <p:ext uri="{BB962C8B-B14F-4D97-AF65-F5344CB8AC3E}">
        <p14:creationId xmlns:p14="http://schemas.microsoft.com/office/powerpoint/2010/main" val="21423102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9632" y="360892"/>
            <a:ext cx="4092734" cy="6136216"/>
          </a:xfrm>
          <a:prstGeom prst="rect">
            <a:avLst/>
          </a:prstGeom>
          <a:noFill/>
          <a:ln>
            <a:noFill/>
          </a:ln>
        </p:spPr>
      </p:pic>
    </p:spTree>
    <p:extLst>
      <p:ext uri="{BB962C8B-B14F-4D97-AF65-F5344CB8AC3E}">
        <p14:creationId xmlns:p14="http://schemas.microsoft.com/office/powerpoint/2010/main" val="1096620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9124" y="1920895"/>
            <a:ext cx="10293752" cy="2523768"/>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Κονιάματα</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Μια από τις πλέον ενδιαφέρουσες εφαρμογές των ανάγλυφων διακοσμήσεων με κονίαμα ήταν το λεγόμενο ‘τραβηχτό’, με το οποίο διαμορφώνονταν τα περισσότερα επίπλαστα στοιχεία όψεων. Στην πράξη, κάθε είδους διατομές (προφίλ) – γείσα, κορωνίδες, πλαίσια παραθύρων κλπ. – σχεδιάζονταν από τον αρχιτέκτονα σε φυσικό μέγεθος. Κατόπιν κοβόταν πάνω σε μεταλλικό έλασμα το οποίο με την σειρά του στερεωνόταν παράλληλα στην σανίδα ενός ειδικού ξύλινου εργαλείου.</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2908742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9124" y="1920895"/>
            <a:ext cx="10293752" cy="2523768"/>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Κονιάματα</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Μετά το αρχικό λάσπωμα επάνω στον στερεό πυρήνα του γείσου (προεξέχοντα τούβλα κτισμένα πάνω σε σχιστόπλακες πακτωμένες στην λιθοδομή – συχνά και με την βοήθεια μεταλλικών λαμών), οι στρώσεις των κονιαμάτων διαμορφώνονταν σταδιακά με το ‘τράβηγμα’ αυτού του εργαλείου κατά μήκος του γείσου με την βοήθεια οδηγών. Μετά από επάλληλα περάσματα το πλεονασματικό κονίαμα αφαιρείται μέχρις ότου να διαμορφωθεί ο ανάγλυφος διάκοσμος με ακρίβεια.</a:t>
            </a:r>
          </a:p>
        </p:txBody>
      </p:sp>
    </p:spTree>
    <p:extLst>
      <p:ext uri="{BB962C8B-B14F-4D97-AF65-F5344CB8AC3E}">
        <p14:creationId xmlns:p14="http://schemas.microsoft.com/office/powerpoint/2010/main" val="7623143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14400" y="1505396"/>
            <a:ext cx="10363200" cy="3847207"/>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Το δομικό </a:t>
            </a:r>
            <a:r>
              <a:rPr lang="el-GR" sz="3200" dirty="0">
                <a:solidFill>
                  <a:prstClr val="black"/>
                </a:solidFill>
                <a:latin typeface="Microsoft YaHei UI Light" panose="020B0502040204020203" pitchFamily="34" charset="-122"/>
                <a:ea typeface="Microsoft YaHei UI Light" panose="020B0502040204020203" pitchFamily="34" charset="-122"/>
              </a:rPr>
              <a:t>υπόβαθρο</a:t>
            </a:r>
            <a:endParaRPr lang="el-GR" sz="3200" dirty="0" smtClean="0">
              <a:solidFill>
                <a:prstClr val="black"/>
              </a:solidFill>
              <a:latin typeface="Microsoft YaHei UI Light" panose="020B0502040204020203" pitchFamily="34" charset="-122"/>
              <a:ea typeface="Microsoft YaHei UI Light" panose="020B0502040204020203" pitchFamily="34" charset="-122"/>
            </a:endParaRP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Με την εξαίρεση των μνημειακών κτιρίων (όπου το κόστος δεν θεωρείται απαγορευτικό), η βασική φέρουσα κατασκευή που συναντάμε συνήθως αποτελείται από μια πρόχειρα επεξεργασμένη ημιλαξευτή τοιχοποιία, από ασβεστόλιθους των γειτονικών νταμαριών και αναλογικά μεγάλη ποσότητα αργιλώδους κονιάματος.</a:t>
            </a:r>
          </a:p>
          <a:p>
            <a:pPr algn="ct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Τα πρέκια των ανοιγμάτων (παράθυρα, πόρτες) και των φατνωμάτων υποστηρίζονται από ξύλινες ή μεταλλικές δοκούς και συχνά ανακουφίζονται στατικά με την χρήση αψίδων ενσωματωμένων μέσα στην τοιχοποιία. Τα γείσα υποστηρίζονται από εξέχοντες λίθους ή τούβλα (τα οποία συγκρατούν το κονίαμα το οποίο θα διαμορφωθεί διακοσμητικά).</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3218664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9124" y="1920895"/>
            <a:ext cx="10293752" cy="2800767"/>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Κονιάματα</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a:solidFill>
                  <a:prstClr val="black"/>
                </a:solidFill>
                <a:latin typeface="Microsoft YaHei UI Light" panose="020B0502040204020203" pitchFamily="34" charset="-122"/>
                <a:ea typeface="Microsoft YaHei UI Light" panose="020B0502040204020203" pitchFamily="34" charset="-122"/>
              </a:rPr>
              <a:t>Ορισμένες βελτιωτικές κινήσεις γίνονταν αργότερα με το χέρι και την βοήθεια εργαλείων όπως ειδικά μυστριά ή κοπίδια. Για παράδειγμα, για την διαμόρφωση οδοντωτής ταινίας ο τεχνίτης διαμορφώνει μια συνεχή ταινία ορθής γωνίας και στην συνέχεια αφαιρεί σε ίσα διαστήματα το νωπό κονίαμα ώστε να διαμορφωθεί το οδοντωτό κενό</a:t>
            </a:r>
            <a:r>
              <a:rPr lang="el-GR" dirty="0" smtClean="0">
                <a:solidFill>
                  <a:prstClr val="black"/>
                </a:solidFill>
                <a:latin typeface="Microsoft YaHei UI Light" panose="020B0502040204020203" pitchFamily="34" charset="-122"/>
                <a:ea typeface="Microsoft YaHei UI Light" panose="020B0502040204020203" pitchFamily="34" charset="-122"/>
              </a:rPr>
              <a:t>.</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Με παρόμοιο τρόπο διαμορφώνονταν τα κυμάτια και οι διακοσμητικές ταινίες στα πλαίσια των παραθύρων, οι διαχωριστικές κορωνίδες ανάμεσα στους ορόφους κλπ.).</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8784529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797" y="101598"/>
            <a:ext cx="4902203" cy="6536271"/>
          </a:xfrm>
          <a:prstGeom prst="rect">
            <a:avLst/>
          </a:prstGeom>
          <a:noFill/>
          <a:ln>
            <a:noFill/>
          </a:ln>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066" y="101598"/>
            <a:ext cx="4278492" cy="3208869"/>
          </a:xfrm>
          <a:prstGeom prst="rect">
            <a:avLst/>
          </a:prstGeo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7066" y="3429000"/>
            <a:ext cx="4278492" cy="3208869"/>
          </a:xfrm>
          <a:prstGeom prst="rect">
            <a:avLst/>
          </a:prstGeom>
        </p:spPr>
      </p:pic>
    </p:spTree>
    <p:extLst>
      <p:ext uri="{BB962C8B-B14F-4D97-AF65-F5344CB8AC3E}">
        <p14:creationId xmlns:p14="http://schemas.microsoft.com/office/powerpoint/2010/main" val="17350754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6pK4mn0qA"/>
          <p:cNvPicPr>
            <a:picLocks noRot="1" noChangeAspect="1"/>
          </p:cNvPicPr>
          <p:nvPr>
            <a:videoFile r:link="rId1"/>
          </p:nvPr>
        </p:nvPicPr>
        <p:blipFill>
          <a:blip r:embed="rId3"/>
          <a:stretch>
            <a:fillRect/>
          </a:stretch>
        </p:blipFill>
        <p:spPr>
          <a:xfrm>
            <a:off x="1324564" y="745067"/>
            <a:ext cx="9542872" cy="5367866"/>
          </a:xfrm>
          <a:prstGeom prst="rect">
            <a:avLst/>
          </a:prstGeom>
        </p:spPr>
      </p:pic>
    </p:spTree>
    <p:extLst>
      <p:ext uri="{BB962C8B-B14F-4D97-AF65-F5344CB8AC3E}">
        <p14:creationId xmlns:p14="http://schemas.microsoft.com/office/powerpoint/2010/main" val="16937134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189" y="360892"/>
            <a:ext cx="8181621" cy="6136216"/>
          </a:xfrm>
          <a:prstGeom prst="rect">
            <a:avLst/>
          </a:prstGeom>
          <a:noFill/>
          <a:ln>
            <a:noFill/>
          </a:ln>
        </p:spPr>
      </p:pic>
    </p:spTree>
    <p:extLst>
      <p:ext uri="{BB962C8B-B14F-4D97-AF65-F5344CB8AC3E}">
        <p14:creationId xmlns:p14="http://schemas.microsoft.com/office/powerpoint/2010/main" val="11647184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986" y="360892"/>
            <a:ext cx="7862026" cy="6136216"/>
          </a:xfrm>
          <a:prstGeom prst="rect">
            <a:avLst/>
          </a:prstGeom>
          <a:noFill/>
          <a:ln>
            <a:noFill/>
          </a:ln>
        </p:spPr>
      </p:pic>
    </p:spTree>
    <p:extLst>
      <p:ext uri="{BB962C8B-B14F-4D97-AF65-F5344CB8AC3E}">
        <p14:creationId xmlns:p14="http://schemas.microsoft.com/office/powerpoint/2010/main" val="7601573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986" y="520050"/>
            <a:ext cx="7862026" cy="5817899"/>
          </a:xfrm>
          <a:prstGeom prst="rect">
            <a:avLst/>
          </a:prstGeom>
          <a:noFill/>
          <a:ln>
            <a:noFill/>
          </a:ln>
        </p:spPr>
      </p:pic>
    </p:spTree>
    <p:extLst>
      <p:ext uri="{BB962C8B-B14F-4D97-AF65-F5344CB8AC3E}">
        <p14:creationId xmlns:p14="http://schemas.microsoft.com/office/powerpoint/2010/main" val="32393733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33564" y="736611"/>
            <a:ext cx="10124872" cy="4031873"/>
          </a:xfrm>
          <a:prstGeom prst="rect">
            <a:avLst/>
          </a:prstGeom>
          <a:noFill/>
        </p:spPr>
        <p:txBody>
          <a:bodyPr wrap="square" rtlCol="0">
            <a:spAutoFit/>
          </a:bodyPr>
          <a:lstStyle/>
          <a:p>
            <a:pPr algn="ctr"/>
            <a:endParaRPr lang="el-GR" b="1" dirty="0" smtClean="0">
              <a:latin typeface="Microsoft YaHei UI Light" panose="020B0502040204020203" pitchFamily="34" charset="-122"/>
              <a:ea typeface="Microsoft YaHei UI Light" panose="020B0502040204020203" pitchFamily="34" charset="-122"/>
            </a:endParaRPr>
          </a:p>
          <a:p>
            <a:pPr algn="ctr"/>
            <a:r>
              <a:rPr lang="el-GR" dirty="0" smtClean="0">
                <a:latin typeface="Microsoft YaHei UI Light" panose="020B0502040204020203" pitchFamily="34" charset="-122"/>
                <a:ea typeface="Microsoft YaHei UI Light" panose="020B0502040204020203" pitchFamily="34" charset="-122"/>
              </a:rPr>
              <a:t>Την επόμενη φορά…</a:t>
            </a:r>
          </a:p>
          <a:p>
            <a:pPr algn="ctr"/>
            <a:endParaRPr lang="el-GR" dirty="0" smtClean="0">
              <a:latin typeface="Microsoft YaHei UI Light" panose="020B0502040204020203" pitchFamily="34" charset="-122"/>
              <a:ea typeface="Microsoft YaHei UI Light" panose="020B0502040204020203" pitchFamily="34" charset="-122"/>
            </a:endParaRPr>
          </a:p>
          <a:p>
            <a:pPr algn="ctr"/>
            <a:endParaRPr lang="el-GR" dirty="0" smtClean="0">
              <a:latin typeface="Microsoft YaHei UI Light" panose="020B0502040204020203" pitchFamily="34" charset="-122"/>
              <a:ea typeface="Microsoft YaHei UI Light" panose="020B0502040204020203" pitchFamily="34" charset="-122"/>
            </a:endParaRPr>
          </a:p>
          <a:p>
            <a:pPr algn="ctr"/>
            <a:r>
              <a:rPr lang="el-GR" sz="2800" b="1" dirty="0" smtClean="0">
                <a:latin typeface="Microsoft YaHei UI Light" panose="020B0502040204020203" pitchFamily="34" charset="-122"/>
                <a:ea typeface="Microsoft YaHei UI Light" panose="020B0502040204020203" pitchFamily="34" charset="-122"/>
              </a:rPr>
              <a:t>Ταμπλαδωτές ξύλινες κατασκευές</a:t>
            </a:r>
          </a:p>
          <a:p>
            <a:pPr algn="ctr"/>
            <a:r>
              <a:rPr lang="el-GR" dirty="0" smtClean="0">
                <a:latin typeface="Microsoft YaHei UI Light" panose="020B0502040204020203" pitchFamily="34" charset="-122"/>
                <a:ea typeface="Microsoft YaHei UI Light" panose="020B0502040204020203" pitchFamily="34" charset="-122"/>
              </a:rPr>
              <a:t>(Παράθυρα, παντζούρια, πόρτες, ερμάρια)</a:t>
            </a:r>
          </a:p>
          <a:p>
            <a:pPr algn="ctr"/>
            <a:endParaRPr lang="el-GR" dirty="0" smtClean="0">
              <a:latin typeface="Microsoft YaHei UI Light" panose="020B0502040204020203" pitchFamily="34" charset="-122"/>
              <a:ea typeface="Microsoft YaHei UI Light" panose="020B0502040204020203" pitchFamily="34" charset="-122"/>
            </a:endParaRPr>
          </a:p>
          <a:p>
            <a:pPr algn="ctr"/>
            <a:r>
              <a:rPr lang="el-GR" sz="2800" b="1" dirty="0" smtClean="0">
                <a:latin typeface="Microsoft YaHei UI Light" panose="020B0502040204020203" pitchFamily="34" charset="-122"/>
                <a:ea typeface="Microsoft YaHei UI Light" panose="020B0502040204020203" pitchFamily="34" charset="-122"/>
              </a:rPr>
              <a:t>&amp;</a:t>
            </a:r>
          </a:p>
          <a:p>
            <a:pPr algn="ctr"/>
            <a:endParaRPr lang="el-GR" sz="2800" b="1" dirty="0">
              <a:latin typeface="Microsoft YaHei UI Light" panose="020B0502040204020203" pitchFamily="34" charset="-122"/>
              <a:ea typeface="Microsoft YaHei UI Light" panose="020B0502040204020203" pitchFamily="34" charset="-122"/>
            </a:endParaRPr>
          </a:p>
          <a:p>
            <a:pPr algn="ctr"/>
            <a:r>
              <a:rPr lang="el-GR" sz="2800" b="1" dirty="0" smtClean="0">
                <a:latin typeface="Microsoft YaHei UI Light" panose="020B0502040204020203" pitchFamily="34" charset="-122"/>
                <a:ea typeface="Microsoft YaHei UI Light" panose="020B0502040204020203" pitchFamily="34" charset="-122"/>
              </a:rPr>
              <a:t>Κλίμακες</a:t>
            </a:r>
          </a:p>
          <a:p>
            <a:pPr algn="ctr"/>
            <a:r>
              <a:rPr lang="el-GR" dirty="0" smtClean="0">
                <a:latin typeface="Microsoft YaHei UI Light" panose="020B0502040204020203" pitchFamily="34" charset="-122"/>
                <a:ea typeface="Microsoft YaHei UI Light" panose="020B0502040204020203" pitchFamily="34" charset="-122"/>
              </a:rPr>
              <a:t>(ολόσωμα σκαλοπάτια και πάκτωση στην λιθοδομή, ορθοστάτες, κιγκλιδώματα και κουπαστές και άλλες διακοσμητικές εφαρμογές – π.χ. ‘ουρανός’ της σκάλας)</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7821794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14400" y="1505396"/>
            <a:ext cx="10363200" cy="3293209"/>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Το δομικό </a:t>
            </a:r>
            <a:r>
              <a:rPr lang="el-GR" sz="3200" dirty="0">
                <a:solidFill>
                  <a:prstClr val="black"/>
                </a:solidFill>
                <a:latin typeface="Microsoft YaHei UI Light" panose="020B0502040204020203" pitchFamily="34" charset="-122"/>
                <a:ea typeface="Microsoft YaHei UI Light" panose="020B0502040204020203" pitchFamily="34" charset="-122"/>
              </a:rPr>
              <a:t>υπόβαθρο</a:t>
            </a:r>
            <a:endParaRPr lang="el-GR" sz="3200" dirty="0" smtClean="0">
              <a:solidFill>
                <a:prstClr val="black"/>
              </a:solidFill>
              <a:latin typeface="Microsoft YaHei UI Light" panose="020B0502040204020203" pitchFamily="34" charset="-122"/>
              <a:ea typeface="Microsoft YaHei UI Light" panose="020B0502040204020203" pitchFamily="34" charset="-122"/>
            </a:endParaRP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a:solidFill>
                  <a:prstClr val="black"/>
                </a:solidFill>
                <a:latin typeface="Microsoft YaHei UI Light" panose="020B0502040204020203" pitchFamily="34" charset="-122"/>
                <a:ea typeface="Microsoft YaHei UI Light" panose="020B0502040204020203" pitchFamily="34" charset="-122"/>
              </a:rPr>
              <a:t>Για τις γωνίες των τοίχων ή για τους ορθοστάτες των ανοιγμάτων χρησιμοποιούνται λίθοι λαξευμένοι με μεγαλύτερη επιμέλεια. Στα συνηθισμένα διώροφα ή ημιτριώροφα κτίρια οι τοίχοι έχουν την βάση τους πάχος 60-70 εκ., μειούμενο κατά 5 εκ ανά όροφο.</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a:solidFill>
                  <a:prstClr val="black"/>
                </a:solidFill>
                <a:latin typeface="Microsoft YaHei UI Light" panose="020B0502040204020203" pitchFamily="34" charset="-122"/>
                <a:ea typeface="Microsoft YaHei UI Light" panose="020B0502040204020203" pitchFamily="34" charset="-122"/>
              </a:rPr>
              <a:t>Η θεμελίωση έφτανε στο βάθος των 80εκ – το πολύ 1μ. – κάτω από το επίπεδο του εδάφους, ενώ συνηθίζεται η κατασκευή ημιυπογείου χώρου (επαρκώς αεριζόμενου) ο οποίος εκτός από την λειτουργική του σημασία απομονώνει και την υγρασία του εδάφους από τον υπερκείμενο όροφο της κατοικίας.</a:t>
            </a:r>
          </a:p>
        </p:txBody>
      </p:sp>
    </p:spTree>
    <p:extLst>
      <p:ext uri="{BB962C8B-B14F-4D97-AF65-F5344CB8AC3E}">
        <p14:creationId xmlns:p14="http://schemas.microsoft.com/office/powerpoint/2010/main" val="934943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extLst>
              <a:ext uri="{28A0092B-C50C-407E-A947-70E740481C1C}">
                <a14:useLocalDpi xmlns:a14="http://schemas.microsoft.com/office/drawing/2010/main" val="0"/>
              </a:ext>
            </a:extLst>
          </a:blip>
          <a:srcRect l="46176" r="20785"/>
          <a:stretch/>
        </p:blipFill>
        <p:spPr>
          <a:xfrm>
            <a:off x="6585996" y="0"/>
            <a:ext cx="4166885" cy="6858000"/>
          </a:xfrm>
          <a:prstGeom prst="rect">
            <a:avLst/>
          </a:prstGeom>
        </p:spPr>
      </p:pic>
      <p:pic>
        <p:nvPicPr>
          <p:cNvPr id="4" name="Εικόνα 3"/>
          <p:cNvPicPr>
            <a:picLocks noChangeAspect="1"/>
          </p:cNvPicPr>
          <p:nvPr/>
        </p:nvPicPr>
        <p:blipFill rotWithShape="1">
          <a:blip r:embed="rId3">
            <a:extLst>
              <a:ext uri="{28A0092B-C50C-407E-A947-70E740481C1C}">
                <a14:useLocalDpi xmlns:a14="http://schemas.microsoft.com/office/drawing/2010/main" val="0"/>
              </a:ext>
            </a:extLst>
          </a:blip>
          <a:srcRect r="21844"/>
          <a:stretch/>
        </p:blipFill>
        <p:spPr>
          <a:xfrm>
            <a:off x="1201643" y="0"/>
            <a:ext cx="4894357" cy="6858000"/>
          </a:xfrm>
          <a:prstGeom prst="rect">
            <a:avLst/>
          </a:prstGeom>
        </p:spPr>
      </p:pic>
    </p:spTree>
    <p:extLst>
      <p:ext uri="{BB962C8B-B14F-4D97-AF65-F5344CB8AC3E}">
        <p14:creationId xmlns:p14="http://schemas.microsoft.com/office/powerpoint/2010/main" val="12153197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9124" y="1920895"/>
            <a:ext cx="10293752" cy="3016210"/>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Το δομικό </a:t>
            </a:r>
            <a:r>
              <a:rPr lang="el-GR" sz="3200" dirty="0">
                <a:solidFill>
                  <a:prstClr val="black"/>
                </a:solidFill>
                <a:latin typeface="Microsoft YaHei UI Light" panose="020B0502040204020203" pitchFamily="34" charset="-122"/>
                <a:ea typeface="Microsoft YaHei UI Light" panose="020B0502040204020203" pitchFamily="34" charset="-122"/>
              </a:rPr>
              <a:t>υπόβαθρο</a:t>
            </a:r>
            <a:endParaRPr lang="el-GR" sz="3200" dirty="0" smtClean="0">
              <a:solidFill>
                <a:prstClr val="black"/>
              </a:solidFill>
              <a:latin typeface="Microsoft YaHei UI Light" panose="020B0502040204020203" pitchFamily="34" charset="-122"/>
              <a:ea typeface="Microsoft YaHei UI Light" panose="020B0502040204020203" pitchFamily="34" charset="-122"/>
            </a:endParaRP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Τα πατώματα (δάπεδο, σκελετός, οροφή) είναι εξ’ ολοκλήρου ξύλινα με δοκάρια από πελεκητή ξυλεία τοποθετημένα ανά 45-55 εκ, ενώ ανάμεσά τους τοποθετείται το λεγόμενο ‘</a:t>
            </a:r>
            <a:r>
              <a:rPr lang="el-GR" dirty="0" err="1" smtClean="0">
                <a:solidFill>
                  <a:prstClr val="black"/>
                </a:solidFill>
                <a:latin typeface="Microsoft YaHei UI Light" panose="020B0502040204020203" pitchFamily="34" charset="-122"/>
                <a:ea typeface="Microsoft YaHei UI Light" panose="020B0502040204020203" pitchFamily="34" charset="-122"/>
              </a:rPr>
              <a:t>ψευδοπάτωμα</a:t>
            </a:r>
            <a:r>
              <a:rPr lang="el-GR" dirty="0" smtClean="0">
                <a:solidFill>
                  <a:prstClr val="black"/>
                </a:solidFill>
                <a:latin typeface="Microsoft YaHei UI Light" panose="020B0502040204020203" pitchFamily="34" charset="-122"/>
                <a:ea typeface="Microsoft YaHei UI Light" panose="020B0502040204020203" pitchFamily="34" charset="-122"/>
              </a:rPr>
              <a:t>’ το οποίο γεμίζεται με χώμα</a:t>
            </a:r>
            <a:r>
              <a:rPr lang="el-GR" dirty="0">
                <a:solidFill>
                  <a:prstClr val="black"/>
                </a:solidFill>
                <a:latin typeface="Microsoft YaHei UI Light" panose="020B0502040204020203" pitchFamily="34" charset="-122"/>
                <a:ea typeface="Microsoft YaHei UI Light" panose="020B0502040204020203" pitchFamily="34" charset="-122"/>
              </a:rPr>
              <a:t> ώστε να </a:t>
            </a:r>
            <a:r>
              <a:rPr lang="el-GR" dirty="0" smtClean="0">
                <a:solidFill>
                  <a:prstClr val="black"/>
                </a:solidFill>
                <a:latin typeface="Microsoft YaHei UI Light" panose="020B0502040204020203" pitchFamily="34" charset="-122"/>
                <a:ea typeface="Microsoft YaHei UI Light" panose="020B0502040204020203" pitchFamily="34" charset="-122"/>
              </a:rPr>
              <a:t>επιτευχθεί μια στοιχειώδης μόνωση. Στην πάνω επιφάνεια των δοκαριών καρφώνεται απ’ ευθείας το σανίδωμα του δαπέδου ενώ στην κάτω καρφώνονται πήχεις σε κάθετη </a:t>
            </a:r>
            <a:r>
              <a:rPr lang="el-GR" dirty="0">
                <a:solidFill>
                  <a:prstClr val="black"/>
                </a:solidFill>
                <a:latin typeface="Microsoft YaHei UI Light" panose="020B0502040204020203" pitchFamily="34" charset="-122"/>
                <a:ea typeface="Microsoft YaHei UI Light" panose="020B0502040204020203" pitchFamily="34" charset="-122"/>
              </a:rPr>
              <a:t>φορά </a:t>
            </a:r>
            <a:r>
              <a:rPr lang="el-GR" dirty="0" smtClean="0">
                <a:solidFill>
                  <a:prstClr val="black"/>
                </a:solidFill>
                <a:latin typeface="Microsoft YaHei UI Light" panose="020B0502040204020203" pitchFamily="34" charset="-122"/>
                <a:ea typeface="Microsoft YaHei UI Light" panose="020B0502040204020203" pitchFamily="34" charset="-122"/>
              </a:rPr>
              <a:t>προς τα δοκάρια</a:t>
            </a:r>
            <a:r>
              <a:rPr lang="en-US" dirty="0" smtClean="0">
                <a:solidFill>
                  <a:prstClr val="black"/>
                </a:solidFill>
                <a:latin typeface="Microsoft YaHei UI Light" panose="020B0502040204020203" pitchFamily="34" charset="-122"/>
                <a:ea typeface="Microsoft YaHei UI Light" panose="020B0502040204020203" pitchFamily="34" charset="-122"/>
              </a:rPr>
              <a:t> </a:t>
            </a:r>
            <a:r>
              <a:rPr lang="el-GR" dirty="0" smtClean="0">
                <a:solidFill>
                  <a:prstClr val="black"/>
                </a:solidFill>
                <a:latin typeface="Microsoft YaHei UI Light" panose="020B0502040204020203" pitchFamily="34" charset="-122"/>
                <a:ea typeface="Microsoft YaHei UI Light" panose="020B0502040204020203" pitchFamily="34" charset="-122"/>
              </a:rPr>
              <a:t>(μπαγδατί) οι οποίοι αποτελούν την βάση για να ‘πιάσει’ το επίχρισμα.</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716940434"/>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2315</TotalTime>
  <Words>1199</Words>
  <Application>Microsoft Office PowerPoint</Application>
  <PresentationFormat>Ευρεία οθόνη</PresentationFormat>
  <Paragraphs>82</Paragraphs>
  <Slides>66</Slides>
  <Notes>0</Notes>
  <HiddenSlides>0</HiddenSlides>
  <MMClips>1</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66</vt:i4>
      </vt:variant>
    </vt:vector>
  </HeadingPairs>
  <TitlesOfParts>
    <vt:vector size="72" baseType="lpstr">
      <vt:lpstr>Microsoft JhengHei UI Light</vt:lpstr>
      <vt:lpstr>Microsoft YaHei UI Light</vt:lpstr>
      <vt:lpstr>Arial</vt:lpstr>
      <vt:lpstr>Calibri</vt:lpstr>
      <vt:lpstr>Calibri Light</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Προκατασκευασμένα στοιχεία και επίπλαστες διακοσμήσεις</dc:title>
  <dc:creator>Άγγελος Ψιλόπουλος</dc:creator>
  <cp:lastModifiedBy>Άγγελος Ψιλόπουλος</cp:lastModifiedBy>
  <cp:revision>135</cp:revision>
  <dcterms:created xsi:type="dcterms:W3CDTF">2014-04-28T15:48:20Z</dcterms:created>
  <dcterms:modified xsi:type="dcterms:W3CDTF">2014-06-10T10:38:13Z</dcterms:modified>
</cp:coreProperties>
</file>