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7"/>
  </p:notesMasterIdLst>
  <p:handoutMasterIdLst>
    <p:handoutMasterId r:id="rId18"/>
  </p:handoutMasterIdLst>
  <p:sldIdLst>
    <p:sldId id="343" r:id="rId3"/>
    <p:sldId id="277" r:id="rId4"/>
    <p:sldId id="278" r:id="rId5"/>
    <p:sldId id="279" r:id="rId6"/>
    <p:sldId id="280" r:id="rId7"/>
    <p:sldId id="281" r:id="rId8"/>
    <p:sldId id="282" r:id="rId9"/>
    <p:sldId id="257" r:id="rId10"/>
    <p:sldId id="262" r:id="rId11"/>
    <p:sldId id="264" r:id="rId12"/>
    <p:sldId id="269" r:id="rId13"/>
    <p:sldId id="270" r:id="rId14"/>
    <p:sldId id="266" r:id="rId15"/>
    <p:sldId id="261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08E"/>
    <a:srgbClr val="C5C1D5"/>
    <a:srgbClr val="383347"/>
    <a:srgbClr val="38334D"/>
    <a:srgbClr val="BBB6CE"/>
    <a:srgbClr val="9189B1"/>
    <a:srgbClr val="A19BBB"/>
    <a:srgbClr val="9C96B8"/>
    <a:srgbClr val="474161"/>
    <a:srgbClr val="605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80" d="100"/>
          <a:sy n="80" d="100"/>
        </p:scale>
        <p:origin x="-260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47" indent="-18574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45178-9420-4364-9B8A-6FC321D2980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6976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6405E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Οργάνωση και Διοίκηση Πρωτοβάθμιας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7" cy="1996207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</a:pPr>
            <a:r>
              <a:rPr lang="el-GR" sz="2400" b="1" dirty="0" smtClean="0"/>
              <a:t>Ενότητα </a:t>
            </a:r>
            <a:r>
              <a:rPr lang="en-US" sz="2400" b="1" dirty="0" smtClean="0"/>
              <a:t>2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Πρωτοβάθμια Φροντίδα Υγείας στη λειτουργία του Συστήματος Υγείας </a:t>
            </a:r>
          </a:p>
          <a:p>
            <a:pPr>
              <a:buClr>
                <a:srgbClr val="800000"/>
              </a:buClr>
            </a:pPr>
            <a:endParaRPr lang="el-GR" sz="2400" dirty="0" smtClean="0"/>
          </a:p>
          <a:p>
            <a:pPr>
              <a:spcBef>
                <a:spcPts val="600"/>
              </a:spcBef>
            </a:pPr>
            <a:r>
              <a:rPr lang="el-GR" sz="2200" dirty="0" smtClean="0"/>
              <a:t>Γιώργος Πιερράκος</a:t>
            </a:r>
            <a:endParaRPr lang="el-GR" sz="2200" dirty="0"/>
          </a:p>
          <a:p>
            <a:pPr>
              <a:spcBef>
                <a:spcPts val="600"/>
              </a:spcBef>
            </a:pPr>
            <a:r>
              <a:rPr lang="el-GR" sz="2200" dirty="0"/>
              <a:t>Τμήμα </a:t>
            </a:r>
            <a:r>
              <a:rPr lang="el-GR" sz="2200" dirty="0" smtClean="0"/>
              <a:t>Διοίκησης Επιχειρήσεων</a:t>
            </a:r>
          </a:p>
          <a:p>
            <a:pPr>
              <a:spcBef>
                <a:spcPts val="600"/>
              </a:spcBef>
            </a:pPr>
            <a:r>
              <a:rPr lang="el-GR" sz="2200" dirty="0" smtClean="0"/>
              <a:t>Εισαγωγική Κατεύθυνση Διοίκησης </a:t>
            </a:r>
            <a:r>
              <a:rPr lang="el-GR" sz="2200" dirty="0"/>
              <a:t>Μονάδων Υγείας και Πρόνοιας </a:t>
            </a:r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+mn-cs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+mn-cs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73899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4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Γεώργιος Πιερράκος 2014. Γεώργιος Πιερράκος. «Οργάνωση και Διοίκηση Πρωτοβάθμιας (Θ). Ενότητα 2: Πρωτοβάθμια Φροντίδα Υγείας στη λειτουργία του Συστήματος </a:t>
            </a:r>
            <a:r>
              <a:rPr lang="el-GR" sz="2000" dirty="0" smtClean="0"/>
              <a:t>Υγείας».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Πρωτοβάθμια φροντίδα </a:t>
            </a:r>
            <a:r>
              <a:rPr lang="el-GR" dirty="0">
                <a:latin typeface="+mn-lt"/>
              </a:rPr>
              <a:t>υ</a:t>
            </a:r>
            <a:r>
              <a:rPr lang="el-GR" dirty="0" smtClean="0">
                <a:latin typeface="+mn-lt"/>
              </a:rPr>
              <a:t>γείας</a:t>
            </a:r>
            <a:endParaRPr lang="el-GR" dirty="0">
              <a:latin typeface="+mn-lt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6397625" y="1988840"/>
            <a:ext cx="2600325" cy="877887"/>
          </a:xfrm>
          <a:ln algn="ctr">
            <a:solidFill>
              <a:srgbClr val="A50021"/>
            </a:solidFill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l-GR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D. Warren 1977</a:t>
            </a:r>
            <a:endParaRPr lang="el-GR" sz="1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396038" y="3049588"/>
            <a:ext cx="2601912" cy="1166812"/>
          </a:xfrm>
          <a:prstGeom prst="rect">
            <a:avLst/>
          </a:prstGeom>
          <a:noFill/>
          <a:ln w="9525" algn="ctr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l-GR" sz="1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l-GR" sz="1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Higgs Z. R. &amp; D. D. Gustafson 1985</a:t>
            </a:r>
            <a:endParaRPr lang="el-GR" sz="1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66699" y="966788"/>
            <a:ext cx="5997575" cy="8699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el-GR" b="1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Στην κοινότητα τα άτομα στηρίζονται στην παροχή υπηρεσιών ΠΦΥ όσον αφορά στην υγειονομική περίθαλψη. 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6410325" y="951401"/>
            <a:ext cx="2587625" cy="836613"/>
          </a:xfrm>
          <a:prstGeom prst="rect">
            <a:avLst/>
          </a:prstGeom>
          <a:noFill/>
          <a:ln w="9525" algn="ctr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l-GR" sz="1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C.P. </a:t>
            </a:r>
            <a:r>
              <a:rPr lang="el-GR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Loomis 1957 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6396038" y="4373563"/>
            <a:ext cx="2557462" cy="2094061"/>
          </a:xfrm>
          <a:prstGeom prst="rect">
            <a:avLst/>
          </a:prstGeom>
          <a:noFill/>
          <a:ln w="9525" algn="ctr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l-GR" sz="1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Klainberg M, Holzemer S., Leonard M., Arnold J., 1998</a:t>
            </a:r>
            <a:endParaRPr lang="el-GR" sz="1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66699" y="2003426"/>
            <a:ext cx="5997575" cy="8699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A50021"/>
              </a:buClr>
              <a:buFont typeface="Wingdings" pitchFamily="2" charset="2"/>
              <a:buNone/>
            </a:pPr>
            <a:r>
              <a:rPr lang="el-GR" b="1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Στην κοινότητα, οι χρήστες του συστήματος υγείας συμμετέχουν αλλά ενημερώνονται και καθοδηγούνται από το προσωπικό των υπηρεσιών ΠΦΥ 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66699" y="3040064"/>
            <a:ext cx="5997575" cy="11668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Clr>
                <a:srgbClr val="A50021"/>
              </a:buClr>
            </a:pPr>
            <a:r>
              <a:rPr lang="el-GR" b="1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Κατά την εφαρμογή ενός κοινοτικού συστήματος υπηρεσιών ΠΦΥ είναι απαραίτητη η μέτρηση της απόδοσης, και των αποτελεσμάτων για τη διατύπωση διορθωτικών βελτιώσεων 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66699" y="4373563"/>
            <a:ext cx="5997575" cy="209406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el-GR" b="1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Η αξιολόγηση του επιπέδου Υγείας της Τοπικής Κοινωνίας συναρτάται με την διερεύνηση τριών παραγόντων: 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Ø"/>
            </a:pPr>
            <a:r>
              <a:rPr lang="el-GR" b="1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Ανάγκες Υγείας της τοπικής κοινωνίας</a:t>
            </a:r>
            <a:r>
              <a:rPr lang="en-US" b="1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, </a:t>
            </a:r>
            <a:endParaRPr lang="el-GR" b="1" dirty="0">
              <a:solidFill>
                <a:srgbClr val="003399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Ø"/>
            </a:pPr>
            <a:r>
              <a:rPr lang="el-GR" b="1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Σύστημα Υγείας και Περίθαλψης</a:t>
            </a:r>
            <a:r>
              <a:rPr lang="en-US" b="1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, </a:t>
            </a:r>
            <a:endParaRPr lang="el-GR" b="1" dirty="0">
              <a:solidFill>
                <a:srgbClr val="003399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Ø"/>
            </a:pPr>
            <a:r>
              <a:rPr lang="el-GR" b="1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Παράγοντες που επιδρούν στον καταμερισμό πόρων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0323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nimBg="1"/>
      <p:bldP spid="40965" grpId="0" animBg="1"/>
      <p:bldP spid="40966" grpId="0" animBg="1"/>
      <p:bldP spid="40967" grpId="0" animBg="1"/>
      <p:bldP spid="40969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 bwMode="auto">
          <a:xfrm>
            <a:off x="564161" y="1928813"/>
            <a:ext cx="2143125" cy="1285875"/>
          </a:xfrm>
          <a:prstGeom prst="rect">
            <a:avLst/>
          </a:prstGeom>
          <a:solidFill>
            <a:srgbClr val="46405E"/>
          </a:solidFill>
          <a:ln>
            <a:noFill/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l-GR" sz="2000" b="1" dirty="0"/>
              <a:t>Πρωτοβάθμια Φροντίδα Υγείας </a:t>
            </a:r>
            <a:endParaRPr lang="en-US" sz="2000" b="1" dirty="0"/>
          </a:p>
        </p:txBody>
      </p:sp>
      <p:sp>
        <p:nvSpPr>
          <p:cNvPr id="5" name="4 - Ορθογώνιο"/>
          <p:cNvSpPr/>
          <p:nvPr/>
        </p:nvSpPr>
        <p:spPr bwMode="auto">
          <a:xfrm>
            <a:off x="3993161" y="2143125"/>
            <a:ext cx="2357437" cy="1000125"/>
          </a:xfrm>
          <a:prstGeom prst="rect">
            <a:avLst/>
          </a:prstGeom>
          <a:solidFill>
            <a:srgbClr val="9C96B8"/>
          </a:solidFill>
          <a:ln>
            <a:noFill/>
            <a:headEnd type="none" w="med" len="med"/>
            <a:tailEnd type="triangl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l-GR" b="1" dirty="0">
                <a:solidFill>
                  <a:schemeClr val="bg1"/>
                </a:solidFill>
              </a:rPr>
              <a:t>Προστασία και Προαγωγή  της υγείας του πληθυσμού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auto">
          <a:xfrm>
            <a:off x="571500" y="3929063"/>
            <a:ext cx="2214563" cy="1000125"/>
          </a:xfrm>
          <a:prstGeom prst="rect">
            <a:avLst/>
          </a:prstGeom>
          <a:solidFill>
            <a:srgbClr val="46405E"/>
          </a:solidFill>
          <a:ln>
            <a:noFill/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l-GR" sz="2000" b="1" dirty="0"/>
              <a:t>Πρωτοβάθμια Περίθαλψη</a:t>
            </a:r>
            <a:endParaRPr lang="en-US" sz="2000" b="1" dirty="0"/>
          </a:p>
        </p:txBody>
      </p:sp>
      <p:sp>
        <p:nvSpPr>
          <p:cNvPr id="8" name="7 - Ορθογώνιο"/>
          <p:cNvSpPr/>
          <p:nvPr/>
        </p:nvSpPr>
        <p:spPr bwMode="auto">
          <a:xfrm>
            <a:off x="3993161" y="3925888"/>
            <a:ext cx="2286000" cy="1285875"/>
          </a:xfrm>
          <a:prstGeom prst="rect">
            <a:avLst/>
          </a:prstGeom>
          <a:solidFill>
            <a:srgbClr val="C5C1D5"/>
          </a:solidFill>
          <a:ln>
            <a:noFill/>
            <a:headEnd type="none" w="med" len="med"/>
            <a:tailEnd type="triangl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l-GR" sz="1800" b="1" dirty="0">
                <a:solidFill>
                  <a:schemeClr val="bg1"/>
                </a:solidFill>
              </a:rPr>
              <a:t>Διάγνωση και θεραπεία κοινών νοσημάτων και τραυματισμών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3500438" y="5211763"/>
            <a:ext cx="3643312" cy="646112"/>
          </a:xfrm>
          <a:prstGeom prst="rect">
            <a:avLst/>
          </a:prstGeom>
          <a:solidFill>
            <a:srgbClr val="383347"/>
          </a:solidFill>
          <a:ln>
            <a:noFill/>
            <a:headEnd/>
            <a:tailEnd type="triangl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l-GR" sz="1800" b="1" dirty="0">
                <a:solidFill>
                  <a:schemeClr val="bg1"/>
                </a:solidFill>
              </a:rPr>
              <a:t>δεν απαιτεί την εισαγωγή και παραμονή στο νοσοκομείο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3" name="12 - Δεξιό βέλος"/>
          <p:cNvSpPr>
            <a:spLocks noChangeArrowheads="1"/>
          </p:cNvSpPr>
          <p:nvPr/>
        </p:nvSpPr>
        <p:spPr bwMode="auto">
          <a:xfrm>
            <a:off x="2843808" y="4429125"/>
            <a:ext cx="1156692" cy="22401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6405E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z="1800" b="1" dirty="0" smtClean="0">
              <a:solidFill>
                <a:schemeClr val="lt1"/>
              </a:solidFill>
              <a:cs typeface="Arial" charset="0"/>
            </a:endParaRPr>
          </a:p>
        </p:txBody>
      </p:sp>
      <p:sp>
        <p:nvSpPr>
          <p:cNvPr id="14" name="13 - Δεξιό βέλος"/>
          <p:cNvSpPr>
            <a:spLocks noChangeArrowheads="1"/>
          </p:cNvSpPr>
          <p:nvPr/>
        </p:nvSpPr>
        <p:spPr bwMode="auto">
          <a:xfrm>
            <a:off x="2928938" y="2492896"/>
            <a:ext cx="1071562" cy="22172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6405E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z="1800" b="1" dirty="0" smtClean="0">
              <a:solidFill>
                <a:schemeClr val="lt1"/>
              </a:solidFill>
              <a:cs typeface="Arial" charset="0"/>
            </a:endParaRPr>
          </a:p>
        </p:txBody>
      </p:sp>
      <p:sp>
        <p:nvSpPr>
          <p:cNvPr id="15" name="14 - Ορθογώνιο"/>
          <p:cNvSpPr/>
          <p:nvPr/>
        </p:nvSpPr>
        <p:spPr bwMode="auto">
          <a:xfrm>
            <a:off x="7085511" y="2132856"/>
            <a:ext cx="1500187" cy="1000125"/>
          </a:xfrm>
          <a:prstGeom prst="rect">
            <a:avLst/>
          </a:prstGeom>
          <a:solidFill>
            <a:srgbClr val="69608E"/>
          </a:solidFill>
          <a:ln>
            <a:noFill/>
            <a:headEnd type="none" w="med" len="med"/>
            <a:tailEnd type="triangl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l-GR" sz="1800" b="1" dirty="0">
                <a:solidFill>
                  <a:schemeClr val="bg1"/>
                </a:solidFill>
              </a:rPr>
              <a:t>Σύνολο του Πληθυσμού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15 - Δεξιό βέλος"/>
          <p:cNvSpPr>
            <a:spLocks noChangeArrowheads="1"/>
          </p:cNvSpPr>
          <p:nvPr/>
        </p:nvSpPr>
        <p:spPr bwMode="auto">
          <a:xfrm>
            <a:off x="6444208" y="2571750"/>
            <a:ext cx="628105" cy="20917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6405E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z="1800" b="1" dirty="0" smtClean="0">
              <a:cs typeface="Arial" charset="0"/>
            </a:endParaRPr>
          </a:p>
        </p:txBody>
      </p:sp>
      <p:sp>
        <p:nvSpPr>
          <p:cNvPr id="17" name="16 - Ορθογώνιο"/>
          <p:cNvSpPr/>
          <p:nvPr/>
        </p:nvSpPr>
        <p:spPr bwMode="auto">
          <a:xfrm>
            <a:off x="7136411" y="4071938"/>
            <a:ext cx="1643062" cy="1000125"/>
          </a:xfrm>
          <a:prstGeom prst="rect">
            <a:avLst/>
          </a:prstGeom>
          <a:solidFill>
            <a:srgbClr val="A19BBB"/>
          </a:solidFill>
          <a:ln>
            <a:noFill/>
            <a:headEnd type="none" w="med" len="med"/>
            <a:tailEnd type="triangle" w="med" len="med"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l-GR" sz="1600" b="1" dirty="0">
                <a:solidFill>
                  <a:schemeClr val="bg1"/>
                </a:solidFill>
              </a:rPr>
              <a:t>Άτομα που νοσούν ή έχουν νοσήσει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17 - Δεξιό βέλος"/>
          <p:cNvSpPr>
            <a:spLocks noChangeArrowheads="1"/>
          </p:cNvSpPr>
          <p:nvPr/>
        </p:nvSpPr>
        <p:spPr bwMode="auto">
          <a:xfrm>
            <a:off x="6516216" y="4429125"/>
            <a:ext cx="627534" cy="22401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6405E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z="1800" b="1" dirty="0" smtClean="0">
              <a:solidFill>
                <a:schemeClr val="lt1"/>
              </a:solidFill>
              <a:cs typeface="Arial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1187624" y="3356992"/>
            <a:ext cx="720080" cy="504056"/>
          </a:xfrm>
          <a:prstGeom prst="downArrow">
            <a:avLst/>
          </a:prstGeom>
          <a:solidFill>
            <a:srgbClr val="C5C1D5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+mn-lt"/>
              </a:rPr>
              <a:t>Πρωτοβάθμια </a:t>
            </a:r>
            <a:r>
              <a:rPr lang="el-GR" dirty="0" smtClean="0">
                <a:latin typeface="+mn-lt"/>
              </a:rPr>
              <a:t>φροντίδα </a:t>
            </a:r>
            <a:r>
              <a:rPr lang="el-GR" dirty="0">
                <a:latin typeface="+mn-lt"/>
              </a:rPr>
              <a:t>υ</a:t>
            </a:r>
            <a:r>
              <a:rPr lang="el-GR" dirty="0" smtClean="0">
                <a:latin typeface="+mn-lt"/>
              </a:rPr>
              <a:t>γείας- </a:t>
            </a:r>
            <a:r>
              <a:rPr lang="el-GR" dirty="0">
                <a:latin typeface="+mn-lt"/>
              </a:rPr>
              <a:t>Πρωτοβάθμια </a:t>
            </a:r>
            <a:r>
              <a:rPr lang="el-GR" dirty="0" smtClean="0">
                <a:latin typeface="+mn-lt"/>
              </a:rPr>
              <a:t>περίθαλψη</a:t>
            </a:r>
            <a:endParaRPr lang="el-GR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875315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8" presetClass="entr" presetSubtype="3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Σύμφωνα με </a:t>
            </a:r>
            <a:r>
              <a:rPr lang="en-US" dirty="0" smtClean="0"/>
              <a:t>WHO:</a:t>
            </a:r>
            <a:endParaRPr lang="el-GR" dirty="0"/>
          </a:p>
        </p:txBody>
      </p:sp>
      <p:sp>
        <p:nvSpPr>
          <p:cNvPr id="4" name="Έλλειψη 3"/>
          <p:cNvSpPr/>
          <p:nvPr/>
        </p:nvSpPr>
        <p:spPr>
          <a:xfrm>
            <a:off x="971600" y="2582108"/>
            <a:ext cx="2880320" cy="1008112"/>
          </a:xfrm>
          <a:prstGeom prst="ellipse">
            <a:avLst/>
          </a:prstGeom>
          <a:solidFill>
            <a:srgbClr val="69608E"/>
          </a:solidFill>
          <a:ln>
            <a:solidFill>
              <a:srgbClr val="696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Σύνδεση δομών της ΠΦΥ με την κοινότητα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5580112" y="2492896"/>
            <a:ext cx="2880320" cy="1008112"/>
          </a:xfrm>
          <a:prstGeom prst="ellipse">
            <a:avLst/>
          </a:prstGeom>
          <a:solidFill>
            <a:srgbClr val="69608E"/>
          </a:solidFill>
          <a:ln>
            <a:solidFill>
              <a:srgbClr val="696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Ενίσχυση του ανθρώπινου δυναμικού της ΠΦΥ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9" name="Έλλειψη 8"/>
          <p:cNvSpPr/>
          <p:nvPr/>
        </p:nvSpPr>
        <p:spPr>
          <a:xfrm>
            <a:off x="3131840" y="4941168"/>
            <a:ext cx="2880320" cy="1008112"/>
          </a:xfrm>
          <a:prstGeom prst="ellipse">
            <a:avLst/>
          </a:prstGeom>
          <a:solidFill>
            <a:srgbClr val="69608E"/>
          </a:solidFill>
          <a:ln>
            <a:solidFill>
              <a:srgbClr val="696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Οικονομική υποστήριξη της ΠΦΥ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987824" y="3606964"/>
            <a:ext cx="3168352" cy="1118180"/>
          </a:xfrm>
          <a:prstGeom prst="rect">
            <a:avLst/>
          </a:prstGeom>
          <a:solidFill>
            <a:srgbClr val="69608E"/>
          </a:solidFill>
          <a:ln>
            <a:solidFill>
              <a:srgbClr val="696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Εθνικές πολιτικές για την υγεία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2" name="Καμπύλο βέλος προς τα κάτω 11"/>
          <p:cNvSpPr/>
          <p:nvPr/>
        </p:nvSpPr>
        <p:spPr>
          <a:xfrm>
            <a:off x="2555776" y="1340768"/>
            <a:ext cx="4680520" cy="1152128"/>
          </a:xfrm>
          <a:prstGeom prst="curvedDownArrow">
            <a:avLst/>
          </a:prstGeom>
          <a:solidFill>
            <a:srgbClr val="C5C1D5"/>
          </a:solidFill>
          <a:ln>
            <a:solidFill>
              <a:srgbClr val="69608E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4" name="Καμπύλο βέλος προς τα επάνω 13"/>
          <p:cNvSpPr/>
          <p:nvPr/>
        </p:nvSpPr>
        <p:spPr>
          <a:xfrm>
            <a:off x="1979712" y="5373216"/>
            <a:ext cx="5400600" cy="1152128"/>
          </a:xfrm>
          <a:prstGeom prst="curvedUpArrow">
            <a:avLst/>
          </a:prstGeom>
          <a:solidFill>
            <a:srgbClr val="C5C1D5"/>
          </a:solidFill>
          <a:ln>
            <a:solidFill>
              <a:srgbClr val="696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0745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Πρωτοβάθμια Φροντίδα Υγείας (Π.Φ.Υ) ως ρυθμιστής του </a:t>
            </a:r>
            <a:r>
              <a:rPr lang="el-GR" dirty="0" smtClean="0"/>
              <a:t>συστήματος </a:t>
            </a:r>
            <a:r>
              <a:rPr lang="el-GR" dirty="0"/>
              <a:t>υ</a:t>
            </a:r>
            <a:r>
              <a:rPr lang="el-GR" dirty="0" smtClean="0"/>
              <a:t>γείας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/>
              <a:t>Επικεντρώνεται στη προαγωγή της υγείας μέσω της συνεργασίας μεταξύ όλων των επαγγελματιών υγείας και της τοπικής κοινότητας. 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/>
              <a:t>Κύρια είσοδο του χρήστη στο Σύστημα Υπηρεσιών </a:t>
            </a:r>
            <a:r>
              <a:rPr lang="el-GR" dirty="0" smtClean="0"/>
              <a:t>Υγείας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/>
              <a:t>Επιτρέπει τον έλεγχο ροής των ασθενών (gate keeping) στη Νοσοκομειακή </a:t>
            </a:r>
            <a:r>
              <a:rPr lang="el-GR" dirty="0" smtClean="0"/>
              <a:t>Περίθαλψη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/>
              <a:t>Αποτελεί μηχανισμό ελέγχου των δαπανών </a:t>
            </a:r>
            <a:r>
              <a:rPr lang="el-GR" dirty="0" smtClean="0"/>
              <a:t>υγείας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/>
              <a:t>Αποτελεί μηχανισμό ορθολογικού σχεδιασμό των νοσοκομειακών </a:t>
            </a:r>
            <a:r>
              <a:rPr lang="el-GR" dirty="0" smtClean="0"/>
              <a:t>δομών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39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179389" y="0"/>
            <a:ext cx="8065020" cy="6669088"/>
          </a:xfrm>
          <a:prstGeom prst="ellipse">
            <a:avLst/>
          </a:prstGeom>
          <a:solidFill>
            <a:srgbClr val="BBB6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t" anchorCtr="0"/>
          <a:lstStyle/>
          <a:p>
            <a:pPr algn="ctr">
              <a:defRPr/>
            </a:pPr>
            <a:r>
              <a:rPr lang="el-GR" sz="3200" b="1" dirty="0">
                <a:solidFill>
                  <a:srgbClr val="46405E"/>
                </a:solidFill>
                <a:latin typeface="+mn-lt"/>
              </a:rPr>
              <a:t>Διατομεακή προσέγγιση </a:t>
            </a:r>
            <a:endParaRPr lang="el-GR" sz="3200" b="1" dirty="0" smtClean="0">
              <a:solidFill>
                <a:srgbClr val="46405E"/>
              </a:solidFill>
              <a:latin typeface="+mn-lt"/>
            </a:endParaRPr>
          </a:p>
          <a:p>
            <a:pPr algn="ctr">
              <a:defRPr/>
            </a:pPr>
            <a:r>
              <a:rPr lang="el-GR" sz="3200" b="1" dirty="0" smtClean="0">
                <a:solidFill>
                  <a:srgbClr val="46405E"/>
                </a:solidFill>
                <a:latin typeface="+mn-lt"/>
              </a:rPr>
              <a:t>πρωτοβάθμιας </a:t>
            </a:r>
            <a:r>
              <a:rPr lang="el-GR" sz="3200" b="1" dirty="0">
                <a:solidFill>
                  <a:srgbClr val="46405E"/>
                </a:solidFill>
                <a:latin typeface="+mn-lt"/>
              </a:rPr>
              <a:t>φροντίδας</a:t>
            </a:r>
          </a:p>
        </p:txBody>
      </p:sp>
      <p:sp>
        <p:nvSpPr>
          <p:cNvPr id="6" name="Έλλειψη 5"/>
          <p:cNvSpPr/>
          <p:nvPr/>
        </p:nvSpPr>
        <p:spPr>
          <a:xfrm>
            <a:off x="827584" y="2132856"/>
            <a:ext cx="3168352" cy="2088232"/>
          </a:xfrm>
          <a:prstGeom prst="ellipse">
            <a:avLst/>
          </a:prstGeom>
          <a:solidFill>
            <a:srgbClr val="69608E"/>
          </a:solidFill>
          <a:ln>
            <a:solidFill>
              <a:srgbClr val="383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Διάγνωση και θεραπεία</a:t>
            </a:r>
            <a:endParaRPr lang="el-GR" sz="2400" b="1" dirty="0"/>
          </a:p>
        </p:txBody>
      </p:sp>
      <p:sp>
        <p:nvSpPr>
          <p:cNvPr id="7" name="Έλλειψη 6"/>
          <p:cNvSpPr/>
          <p:nvPr/>
        </p:nvSpPr>
        <p:spPr>
          <a:xfrm>
            <a:off x="4427984" y="2132856"/>
            <a:ext cx="2880320" cy="2088232"/>
          </a:xfrm>
          <a:prstGeom prst="ellipse">
            <a:avLst/>
          </a:prstGeom>
          <a:solidFill>
            <a:srgbClr val="69608E"/>
          </a:solidFill>
          <a:ln>
            <a:solidFill>
              <a:srgbClr val="383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Πρόληψη</a:t>
            </a:r>
            <a:endParaRPr lang="el-GR" sz="2400" b="1" dirty="0"/>
          </a:p>
        </p:txBody>
      </p:sp>
      <p:sp>
        <p:nvSpPr>
          <p:cNvPr id="8" name="Έλλειψη 7"/>
          <p:cNvSpPr/>
          <p:nvPr/>
        </p:nvSpPr>
        <p:spPr>
          <a:xfrm>
            <a:off x="2471354" y="3583124"/>
            <a:ext cx="3612813" cy="2088232"/>
          </a:xfrm>
          <a:prstGeom prst="ellipse">
            <a:avLst/>
          </a:prstGeom>
          <a:solidFill>
            <a:srgbClr val="69608E"/>
          </a:solidFill>
          <a:ln>
            <a:solidFill>
              <a:srgbClr val="383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Αποκατάσταση υγείας</a:t>
            </a:r>
            <a:endParaRPr lang="el-GR" sz="2400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45178-9420-4364-9B8A-6FC321D29807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407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AutoShape 2"/>
          <p:cNvSpPr>
            <a:spLocks noChangeArrowheads="1"/>
          </p:cNvSpPr>
          <p:nvPr/>
        </p:nvSpPr>
        <p:spPr bwMode="auto">
          <a:xfrm>
            <a:off x="3708400" y="1773238"/>
            <a:ext cx="2879725" cy="3887787"/>
          </a:xfrm>
          <a:prstGeom prst="rightArrowCallout">
            <a:avLst>
              <a:gd name="adj1" fmla="val 33751"/>
              <a:gd name="adj2" fmla="val 33751"/>
              <a:gd name="adj3" fmla="val 16667"/>
              <a:gd name="adj4" fmla="val 66667"/>
            </a:avLst>
          </a:prstGeom>
          <a:solidFill>
            <a:srgbClr val="BBB6C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>
              <a:latin typeface="+mn-lt"/>
            </a:endParaRP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684213" y="2636838"/>
            <a:ext cx="1800225" cy="1439862"/>
          </a:xfrm>
          <a:prstGeom prst="rect">
            <a:avLst/>
          </a:prstGeom>
          <a:solidFill>
            <a:srgbClr val="BBB6C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2000" b="1" dirty="0">
                <a:latin typeface="+mn-lt"/>
              </a:rPr>
              <a:t>Πρωτοβάθμια </a:t>
            </a:r>
          </a:p>
          <a:p>
            <a:pPr algn="ctr">
              <a:defRPr/>
            </a:pPr>
            <a:r>
              <a:rPr lang="el-GR" sz="2000" b="1" dirty="0">
                <a:latin typeface="+mn-lt"/>
              </a:rPr>
              <a:t>Φροντίδα </a:t>
            </a:r>
          </a:p>
          <a:p>
            <a:pPr algn="ctr">
              <a:defRPr/>
            </a:pPr>
            <a:r>
              <a:rPr lang="el-GR" sz="2000" b="1" dirty="0">
                <a:latin typeface="+mn-lt"/>
              </a:rPr>
              <a:t>Υγείας </a:t>
            </a:r>
          </a:p>
        </p:txBody>
      </p:sp>
      <p:sp>
        <p:nvSpPr>
          <p:cNvPr id="174085" name="Oval 5"/>
          <p:cNvSpPr>
            <a:spLocks noChangeArrowheads="1"/>
          </p:cNvSpPr>
          <p:nvPr/>
        </p:nvSpPr>
        <p:spPr bwMode="auto">
          <a:xfrm>
            <a:off x="3779838" y="1916113"/>
            <a:ext cx="1512887" cy="649287"/>
          </a:xfrm>
          <a:prstGeom prst="ellipse">
            <a:avLst/>
          </a:prstGeom>
          <a:solidFill>
            <a:srgbClr val="A19BB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2000" b="1" dirty="0">
                <a:latin typeface="+mn-lt"/>
              </a:rPr>
              <a:t>Πρόληψη</a:t>
            </a:r>
          </a:p>
        </p:txBody>
      </p:sp>
      <p:sp>
        <p:nvSpPr>
          <p:cNvPr id="174086" name="Oval 6"/>
          <p:cNvSpPr>
            <a:spLocks noChangeArrowheads="1"/>
          </p:cNvSpPr>
          <p:nvPr/>
        </p:nvSpPr>
        <p:spPr bwMode="auto">
          <a:xfrm>
            <a:off x="3779838" y="3141663"/>
            <a:ext cx="1655762" cy="1008062"/>
          </a:xfrm>
          <a:prstGeom prst="ellipse">
            <a:avLst/>
          </a:prstGeom>
          <a:solidFill>
            <a:srgbClr val="A19BB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2000" b="1" dirty="0">
                <a:latin typeface="+mn-lt"/>
              </a:rPr>
              <a:t>Προστασία </a:t>
            </a:r>
          </a:p>
          <a:p>
            <a:pPr algn="ctr">
              <a:defRPr/>
            </a:pPr>
            <a:r>
              <a:rPr lang="el-GR" sz="2000" b="1" dirty="0">
                <a:latin typeface="+mn-lt"/>
              </a:rPr>
              <a:t>της Υγείας</a:t>
            </a:r>
          </a:p>
        </p:txBody>
      </p:sp>
      <p:sp>
        <p:nvSpPr>
          <p:cNvPr id="174087" name="Oval 7"/>
          <p:cNvSpPr>
            <a:spLocks noChangeArrowheads="1"/>
          </p:cNvSpPr>
          <p:nvPr/>
        </p:nvSpPr>
        <p:spPr bwMode="auto">
          <a:xfrm>
            <a:off x="3779838" y="4797425"/>
            <a:ext cx="1655762" cy="792163"/>
          </a:xfrm>
          <a:prstGeom prst="ellipse">
            <a:avLst/>
          </a:prstGeom>
          <a:solidFill>
            <a:srgbClr val="A19BB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2000" b="1" dirty="0">
                <a:latin typeface="+mn-lt"/>
              </a:rPr>
              <a:t>Προαγωγή </a:t>
            </a:r>
          </a:p>
          <a:p>
            <a:pPr algn="ctr">
              <a:defRPr/>
            </a:pPr>
            <a:r>
              <a:rPr lang="el-GR" sz="2000" b="1" dirty="0">
                <a:latin typeface="+mn-lt"/>
              </a:rPr>
              <a:t>της Υγείας</a:t>
            </a:r>
          </a:p>
        </p:txBody>
      </p:sp>
      <p:sp>
        <p:nvSpPr>
          <p:cNvPr id="174088" name="AutoShape 8"/>
          <p:cNvSpPr>
            <a:spLocks noChangeArrowheads="1"/>
          </p:cNvSpPr>
          <p:nvPr/>
        </p:nvSpPr>
        <p:spPr bwMode="auto">
          <a:xfrm>
            <a:off x="6661150" y="3140075"/>
            <a:ext cx="2447925" cy="1152525"/>
          </a:xfrm>
          <a:prstGeom prst="bevel">
            <a:avLst>
              <a:gd name="adj" fmla="val 12500"/>
            </a:avLst>
          </a:prstGeom>
          <a:solidFill>
            <a:srgbClr val="A19BB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2800" b="1" dirty="0">
                <a:latin typeface="+mn-lt"/>
              </a:rPr>
              <a:t>Πληθυσμός</a:t>
            </a:r>
          </a:p>
        </p:txBody>
      </p:sp>
      <p:cxnSp>
        <p:nvCxnSpPr>
          <p:cNvPr id="174090" name="AutoShape 10"/>
          <p:cNvCxnSpPr>
            <a:cxnSpLocks noChangeShapeType="1"/>
            <a:stCxn id="174084" idx="3"/>
            <a:endCxn id="174085" idx="2"/>
          </p:cNvCxnSpPr>
          <p:nvPr/>
        </p:nvCxnSpPr>
        <p:spPr bwMode="auto">
          <a:xfrm flipV="1">
            <a:off x="2484438" y="2241550"/>
            <a:ext cx="1295400" cy="1116013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74091" name="AutoShape 11"/>
          <p:cNvCxnSpPr>
            <a:cxnSpLocks noChangeShapeType="1"/>
            <a:stCxn id="174084" idx="3"/>
            <a:endCxn id="174086" idx="2"/>
          </p:cNvCxnSpPr>
          <p:nvPr/>
        </p:nvCxnSpPr>
        <p:spPr bwMode="auto">
          <a:xfrm>
            <a:off x="2484438" y="3357563"/>
            <a:ext cx="1295400" cy="288925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74092" name="AutoShape 12"/>
          <p:cNvCxnSpPr>
            <a:cxnSpLocks noChangeShapeType="1"/>
            <a:stCxn id="174084" idx="3"/>
            <a:endCxn id="174087" idx="2"/>
          </p:cNvCxnSpPr>
          <p:nvPr/>
        </p:nvCxnSpPr>
        <p:spPr bwMode="auto">
          <a:xfrm>
            <a:off x="2484438" y="3357563"/>
            <a:ext cx="1295400" cy="1836737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Πρωτοβάθμια φροντίδα υγείας</a:t>
            </a:r>
            <a:endParaRPr lang="el-GR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723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animBg="1"/>
      <p:bldP spid="174085" grpId="0" animBg="1"/>
      <p:bldP spid="174086" grpId="0" animBg="1"/>
      <p:bldP spid="174087" grpId="0" animBg="1"/>
      <p:bldP spid="1740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883</TotalTime>
  <Words>903</Words>
  <Application>Microsoft Office PowerPoint</Application>
  <PresentationFormat>Προβολή στην οθόνη (4:3)</PresentationFormat>
  <Paragraphs>124</Paragraphs>
  <Slides>14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16" baseType="lpstr">
      <vt:lpstr>template</vt:lpstr>
      <vt:lpstr>OC_template_updated</vt:lpstr>
      <vt:lpstr>Οργάνωση και Διοίκηση Πρωτοβάθμιας (Θ)</vt:lpstr>
      <vt:lpstr>Πρωτοβάθμια φροντίδα υγείας</vt:lpstr>
      <vt:lpstr>Πρωτοβάθμια φροντίδα υγείας- Πρωτοβάθμια περίθαλψη</vt:lpstr>
      <vt:lpstr>Σύμφωνα με WHO:</vt:lpstr>
      <vt:lpstr>Η Πρωτοβάθμια Φροντίδα Υγείας (Π.Φ.Υ) ως ρυθμιστής του συστήματος υγείας </vt:lpstr>
      <vt:lpstr>Παρουσίαση του PowerPoint</vt:lpstr>
      <vt:lpstr>Πρωτοβάθμια φροντίδα υγείας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opencourses@teiath.gr</dc:creator>
  <cp:lastModifiedBy>fkaram2</cp:lastModifiedBy>
  <cp:revision>45</cp:revision>
  <dcterms:created xsi:type="dcterms:W3CDTF">2015-05-15T11:55:06Z</dcterms:created>
  <dcterms:modified xsi:type="dcterms:W3CDTF">2015-07-20T12:00:36Z</dcterms:modified>
</cp:coreProperties>
</file>