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340" r:id="rId3"/>
    <p:sldId id="298" r:id="rId4"/>
    <p:sldId id="299" r:id="rId5"/>
    <p:sldId id="300" r:id="rId6"/>
    <p:sldId id="301" r:id="rId7"/>
    <p:sldId id="302" r:id="rId8"/>
    <p:sldId id="303" r:id="rId9"/>
    <p:sldId id="304" r:id="rId10"/>
    <p:sldId id="257" r:id="rId11"/>
    <p:sldId id="262" r:id="rId12"/>
    <p:sldId id="264" r:id="rId13"/>
    <p:sldId id="269" r:id="rId14"/>
    <p:sldId id="270"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08E"/>
    <a:srgbClr val="C5C1D5"/>
    <a:srgbClr val="383347"/>
    <a:srgbClr val="38334D"/>
    <a:srgbClr val="BBB6CE"/>
    <a:srgbClr val="9189B1"/>
    <a:srgbClr val="A19BBB"/>
    <a:srgbClr val="9C96B8"/>
    <a:srgbClr val="474161"/>
    <a:srgbClr val="605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47" indent="-185747">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46405E"/>
          </a:solidFill>
        </p:spPr>
        <p:txBody>
          <a:bodyPr>
            <a:normAutofit/>
          </a:bodyPr>
          <a:lstStyle>
            <a:lvl1pPr marL="176213" indent="0" algn="l">
              <a:defRPr sz="3600">
                <a:solidFill>
                  <a:schemeClr val="bg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Οργάνωση και Διοίκηση Πρωτοβάθμιας (Θ)</a:t>
            </a:r>
            <a:endParaRPr lang="el-GR" sz="3600" b="1" dirty="0">
              <a:solidFill>
                <a:schemeClr val="tx1"/>
              </a:solidFill>
              <a:latin typeface="+mn-lt"/>
            </a:endParaRPr>
          </a:p>
        </p:txBody>
      </p:sp>
      <p:sp>
        <p:nvSpPr>
          <p:cNvPr id="3" name="Υπότιτλος 2"/>
          <p:cNvSpPr>
            <a:spLocks noGrp="1"/>
          </p:cNvSpPr>
          <p:nvPr>
            <p:ph type="subTitle" idx="1"/>
          </p:nvPr>
        </p:nvSpPr>
        <p:spPr>
          <a:xfrm>
            <a:off x="179512" y="3096543"/>
            <a:ext cx="8856984" cy="1752600"/>
          </a:xfrm>
        </p:spPr>
        <p:txBody>
          <a:bodyPr>
            <a:noAutofit/>
          </a:bodyPr>
          <a:lstStyle/>
          <a:p>
            <a:pPr>
              <a:buClr>
                <a:srgbClr val="800000"/>
              </a:buClr>
            </a:pPr>
            <a:r>
              <a:rPr lang="el-GR" sz="2400" b="1" dirty="0" smtClean="0"/>
              <a:t>Ενότητα 5</a:t>
            </a:r>
            <a:r>
              <a:rPr lang="el-GR" sz="2400" dirty="0" smtClean="0"/>
              <a:t>:</a:t>
            </a:r>
            <a:r>
              <a:rPr lang="en-US" sz="2400" dirty="0" smtClean="0"/>
              <a:t> </a:t>
            </a:r>
            <a:r>
              <a:rPr lang="el-GR" sz="2400" dirty="0" smtClean="0"/>
              <a:t>Οικογενειακός γιατρός</a:t>
            </a:r>
            <a:endParaRPr lang="el-GR" sz="2400" b="1" dirty="0"/>
          </a:p>
          <a:p>
            <a:pPr>
              <a:spcBef>
                <a:spcPts val="0"/>
              </a:spcBef>
              <a:spcAft>
                <a:spcPts val="1200"/>
              </a:spcAft>
            </a:pPr>
            <a:r>
              <a:rPr lang="el-GR" sz="2400" dirty="0" smtClean="0"/>
              <a:t>Γιώργος Πιερράκος</a:t>
            </a:r>
            <a:endParaRPr lang="el-GR" sz="2400" dirty="0"/>
          </a:p>
          <a:p>
            <a:pPr>
              <a:spcBef>
                <a:spcPts val="0"/>
              </a:spcBef>
            </a:pPr>
            <a:r>
              <a:rPr lang="el-GR" sz="2400" dirty="0"/>
              <a:t>Τμήμα </a:t>
            </a:r>
            <a:r>
              <a:rPr lang="el-GR" sz="2400" dirty="0" smtClean="0"/>
              <a:t>Διοίκησης Επιχειρήσεων</a:t>
            </a:r>
          </a:p>
          <a:p>
            <a:pPr>
              <a:spcBef>
                <a:spcPts val="0"/>
              </a:spcBef>
            </a:pPr>
            <a:r>
              <a:rPr lang="el-GR" sz="2400" dirty="0" smtClean="0"/>
              <a:t>Εισαγωγική Κατεύθυνση Διοίκησης </a:t>
            </a:r>
            <a:r>
              <a:rPr lang="el-GR" sz="2400" dirty="0"/>
              <a:t>Μονάδων Υγείας και Πρόνοιας </a:t>
            </a:r>
          </a:p>
          <a:p>
            <a:pPr>
              <a:spcBef>
                <a:spcPts val="0"/>
              </a:spcBef>
            </a:pP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cs typeface="+mn-cs"/>
              </a:rPr>
              <a:t>Ανοικτά Ακαδημαϊκά </a:t>
            </a:r>
            <a:r>
              <a:rPr lang="el-GR" sz="1600" dirty="0" smtClean="0">
                <a:solidFill>
                  <a:prstClr val="black"/>
                </a:solidFill>
                <a:latin typeface="Calibri"/>
                <a:cs typeface="+mn-cs"/>
              </a:rPr>
              <a:t>Μαθήματα στο ΤΕΙ Αθήνας</a:t>
            </a:r>
            <a:endParaRPr lang="el-GR" sz="1600" dirty="0">
              <a:solidFill>
                <a:prstClr val="black"/>
              </a:solidFill>
              <a:latin typeface="Calibri"/>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80173899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84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Γεώργιος Πιερράκος 2014. Γεώργιος Πιερράκος. «Οργάνωση και Διοίκηση Πρωτοβάθμιας (Θ). Ενότητα 5: Οικογενειακός </a:t>
            </a:r>
            <a:r>
              <a:rPr lang="el-GR" sz="2000" dirty="0" smtClean="0"/>
              <a:t>γιατρός».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Γιατί δίνεται έμφαση δίνεται στον </a:t>
            </a:r>
            <a:r>
              <a:rPr lang="el-GR" dirty="0" smtClean="0"/>
              <a:t>οικογενειακό </a:t>
            </a:r>
            <a:r>
              <a:rPr lang="el-GR" dirty="0"/>
              <a:t>γιατρό</a:t>
            </a:r>
          </a:p>
        </p:txBody>
      </p:sp>
      <p:sp>
        <p:nvSpPr>
          <p:cNvPr id="5" name="Θέση περιεχομένου 4"/>
          <p:cNvSpPr>
            <a:spLocks noGrp="1"/>
          </p:cNvSpPr>
          <p:nvPr>
            <p:ph idx="1"/>
          </p:nvPr>
        </p:nvSpPr>
        <p:spPr/>
        <p:txBody>
          <a:bodyPr>
            <a:normAutofit/>
          </a:bodyPr>
          <a:lstStyle/>
          <a:p>
            <a:pPr>
              <a:buClr>
                <a:srgbClr val="0066FF"/>
              </a:buClr>
              <a:buFont typeface="Wingdings" panose="05000000000000000000" pitchFamily="2" charset="2"/>
              <a:buChar char="ü"/>
            </a:pPr>
            <a:r>
              <a:rPr lang="el-GR" dirty="0">
                <a:solidFill>
                  <a:prstClr val="black"/>
                </a:solidFill>
              </a:rPr>
              <a:t>Αλλαγή πολιτικής και προσανατολισμός του συστήματος στην </a:t>
            </a:r>
            <a:r>
              <a:rPr lang="el-GR" dirty="0" smtClean="0">
                <a:solidFill>
                  <a:prstClr val="black"/>
                </a:solidFill>
              </a:rPr>
              <a:t>ΠΦΥ</a:t>
            </a:r>
            <a:r>
              <a:rPr lang="en-US" dirty="0" smtClean="0">
                <a:solidFill>
                  <a:prstClr val="black"/>
                </a:solidFill>
              </a:rPr>
              <a:t>.</a:t>
            </a:r>
            <a:endParaRPr lang="el-GR" dirty="0">
              <a:solidFill>
                <a:prstClr val="black"/>
              </a:solidFill>
            </a:endParaRPr>
          </a:p>
          <a:p>
            <a:pPr>
              <a:buClr>
                <a:srgbClr val="0066FF"/>
              </a:buClr>
              <a:buFont typeface="Wingdings" panose="05000000000000000000" pitchFamily="2" charset="2"/>
              <a:buChar char="ü"/>
            </a:pPr>
            <a:r>
              <a:rPr lang="el-GR" dirty="0">
                <a:solidFill>
                  <a:prstClr val="black"/>
                </a:solidFill>
              </a:rPr>
              <a:t>Πολυπλοκότητα των συστημάτων Υγείας και αύξηση του </a:t>
            </a:r>
            <a:r>
              <a:rPr lang="el-GR" dirty="0" smtClean="0">
                <a:solidFill>
                  <a:prstClr val="black"/>
                </a:solidFill>
              </a:rPr>
              <a:t>κόστους</a:t>
            </a:r>
            <a:r>
              <a:rPr lang="en-US" dirty="0" smtClean="0">
                <a:solidFill>
                  <a:prstClr val="black"/>
                </a:solidFill>
              </a:rPr>
              <a:t>.</a:t>
            </a:r>
            <a:endParaRPr lang="el-GR" dirty="0">
              <a:solidFill>
                <a:prstClr val="black"/>
              </a:solidFill>
            </a:endParaRPr>
          </a:p>
          <a:p>
            <a:pPr>
              <a:buClr>
                <a:srgbClr val="0066FF"/>
              </a:buClr>
              <a:buFont typeface="Wingdings" panose="05000000000000000000" pitchFamily="2" charset="2"/>
              <a:buChar char="ü"/>
            </a:pPr>
            <a:r>
              <a:rPr lang="el-GR" dirty="0">
                <a:solidFill>
                  <a:prstClr val="black"/>
                </a:solidFill>
              </a:rPr>
              <a:t>Ανάγκη για αύξηση της </a:t>
            </a:r>
            <a:r>
              <a:rPr lang="el-GR" dirty="0" smtClean="0">
                <a:solidFill>
                  <a:prstClr val="black"/>
                </a:solidFill>
              </a:rPr>
              <a:t>αποδοτικότητας</a:t>
            </a:r>
            <a:r>
              <a:rPr lang="en-US" dirty="0" smtClean="0">
                <a:solidFill>
                  <a:prstClr val="black"/>
                </a:solidFill>
              </a:rPr>
              <a:t>.</a:t>
            </a:r>
            <a:endParaRPr lang="el-GR" dirty="0">
              <a:solidFill>
                <a:prstClr val="black"/>
              </a:solidFill>
            </a:endParaRPr>
          </a:p>
          <a:p>
            <a:pPr>
              <a:buClr>
                <a:srgbClr val="0066FF"/>
              </a:buClr>
              <a:buFont typeface="Wingdings" panose="05000000000000000000" pitchFamily="2" charset="2"/>
              <a:buChar char="ü"/>
            </a:pPr>
            <a:r>
              <a:rPr lang="el-GR" dirty="0">
                <a:solidFill>
                  <a:prstClr val="black"/>
                </a:solidFill>
              </a:rPr>
              <a:t>Διασφάλισης της ποιότητας και η </a:t>
            </a:r>
          </a:p>
          <a:p>
            <a:pPr>
              <a:buClr>
                <a:srgbClr val="0066FF"/>
              </a:buClr>
              <a:buFont typeface="Wingdings" panose="05000000000000000000" pitchFamily="2" charset="2"/>
              <a:buChar char="ü"/>
            </a:pPr>
            <a:r>
              <a:rPr lang="el-GR" dirty="0">
                <a:solidFill>
                  <a:prstClr val="black"/>
                </a:solidFill>
              </a:rPr>
              <a:t>Υπερεξειδίκευση του ιατρικού </a:t>
            </a:r>
            <a:r>
              <a:rPr lang="el-GR" dirty="0" smtClean="0">
                <a:solidFill>
                  <a:prstClr val="black"/>
                </a:solidFill>
              </a:rPr>
              <a:t>σώματος</a:t>
            </a:r>
            <a:r>
              <a:rPr lang="en-US" dirty="0" smtClean="0">
                <a:solidFill>
                  <a:prstClr val="black"/>
                </a:solidFill>
              </a:rPr>
              <a:t>.</a:t>
            </a:r>
            <a:endParaRPr lang="el-GR" dirty="0">
              <a:solidFill>
                <a:prstClr val="black"/>
              </a:solidFill>
            </a:endParaRPr>
          </a:p>
          <a:p>
            <a:pPr>
              <a:buClr>
                <a:srgbClr val="0066FF"/>
              </a:buClr>
              <a:buFont typeface="Wingdings" panose="05000000000000000000" pitchFamily="2" charset="2"/>
              <a:buChar char="ü"/>
            </a:pPr>
            <a:r>
              <a:rPr lang="el-GR" dirty="0">
                <a:solidFill>
                  <a:prstClr val="black"/>
                </a:solidFill>
              </a:rPr>
              <a:t>Συρρίκνωση του ανθρωπιστικού χαρακτήρα της </a:t>
            </a:r>
            <a:r>
              <a:rPr lang="el-GR" dirty="0" smtClean="0">
                <a:solidFill>
                  <a:prstClr val="black"/>
                </a:solidFill>
              </a:rPr>
              <a:t>ιατρικής</a:t>
            </a:r>
            <a:r>
              <a:rPr lang="en-US" dirty="0" smtClean="0">
                <a:solidFill>
                  <a:prstClr val="black"/>
                </a:solidFill>
              </a:rPr>
              <a:t>.</a:t>
            </a:r>
            <a:endParaRPr lang="el-GR" dirty="0">
              <a:solidFill>
                <a:prstClr val="blac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10387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Οικογενειακός </a:t>
            </a:r>
            <a:r>
              <a:rPr lang="el-GR" dirty="0" smtClean="0"/>
              <a:t>–</a:t>
            </a:r>
            <a:r>
              <a:rPr lang="en-US" dirty="0" smtClean="0"/>
              <a:t> </a:t>
            </a:r>
            <a:r>
              <a:rPr lang="el-GR" dirty="0" smtClean="0"/>
              <a:t>γενικός γιατρός </a:t>
            </a:r>
            <a:endParaRPr lang="el-GR" dirty="0"/>
          </a:p>
        </p:txBody>
      </p:sp>
      <p:sp>
        <p:nvSpPr>
          <p:cNvPr id="5" name="Θέση περιεχομένου 4"/>
          <p:cNvSpPr>
            <a:spLocks noGrp="1"/>
          </p:cNvSpPr>
          <p:nvPr>
            <p:ph idx="1"/>
          </p:nvPr>
        </p:nvSpPr>
        <p:spPr/>
        <p:txBody>
          <a:bodyPr/>
          <a:lstStyle/>
          <a:p>
            <a:pPr>
              <a:buClr>
                <a:srgbClr val="0066FF"/>
              </a:buClr>
              <a:buFont typeface="Wingdings" panose="05000000000000000000" pitchFamily="2" charset="2"/>
              <a:buChar char="ü"/>
            </a:pPr>
            <a:r>
              <a:rPr lang="el-GR" dirty="0">
                <a:solidFill>
                  <a:prstClr val="black"/>
                </a:solidFill>
              </a:rPr>
              <a:t>Βρίσκεται κοντά στην οικογένεια και την κοινότητα, </a:t>
            </a:r>
          </a:p>
          <a:p>
            <a:pPr>
              <a:buClr>
                <a:srgbClr val="0066FF"/>
              </a:buClr>
              <a:buFont typeface="Wingdings" panose="05000000000000000000" pitchFamily="2" charset="2"/>
              <a:buChar char="ü"/>
            </a:pPr>
            <a:r>
              <a:rPr lang="el-GR" dirty="0">
                <a:solidFill>
                  <a:prstClr val="black"/>
                </a:solidFill>
              </a:rPr>
              <a:t>Δίνει λύση στα καθημερινά προβλήματα </a:t>
            </a:r>
            <a:r>
              <a:rPr lang="el-GR" dirty="0" smtClean="0">
                <a:solidFill>
                  <a:prstClr val="black"/>
                </a:solidFill>
              </a:rPr>
              <a:t>υγείας</a:t>
            </a:r>
            <a:r>
              <a:rPr lang="en-US" dirty="0" smtClean="0">
                <a:solidFill>
                  <a:prstClr val="black"/>
                </a:solidFill>
              </a:rPr>
              <a:t>,</a:t>
            </a:r>
            <a:endParaRPr lang="el-GR" dirty="0">
              <a:solidFill>
                <a:prstClr val="black"/>
              </a:solidFill>
            </a:endParaRPr>
          </a:p>
          <a:p>
            <a:pPr>
              <a:buClr>
                <a:srgbClr val="0066FF"/>
              </a:buClr>
              <a:buFont typeface="Wingdings" panose="05000000000000000000" pitchFamily="2" charset="2"/>
              <a:buChar char="ü"/>
            </a:pPr>
            <a:r>
              <a:rPr lang="el-GR" dirty="0">
                <a:solidFill>
                  <a:prstClr val="black"/>
                </a:solidFill>
              </a:rPr>
              <a:t>Ανθρωποκεντρικός χαρακτήρα της </a:t>
            </a:r>
            <a:r>
              <a:rPr lang="el-GR" dirty="0" smtClean="0">
                <a:solidFill>
                  <a:prstClr val="black"/>
                </a:solidFill>
              </a:rPr>
              <a:t>περίθαλψης</a:t>
            </a:r>
            <a:r>
              <a:rPr lang="en-US" dirty="0" smtClean="0">
                <a:solidFill>
                  <a:prstClr val="black"/>
                </a:solidFill>
              </a:rPr>
              <a:t>,</a:t>
            </a:r>
            <a:endParaRPr lang="el-GR" dirty="0">
              <a:solidFill>
                <a:prstClr val="black"/>
              </a:solidFill>
            </a:endParaRPr>
          </a:p>
          <a:p>
            <a:pPr>
              <a:buClr>
                <a:srgbClr val="0066FF"/>
              </a:buClr>
              <a:buFont typeface="Wingdings" panose="05000000000000000000" pitchFamily="2" charset="2"/>
              <a:buChar char="ü"/>
            </a:pPr>
            <a:r>
              <a:rPr lang="el-GR" dirty="0">
                <a:solidFill>
                  <a:prstClr val="black"/>
                </a:solidFill>
              </a:rPr>
              <a:t>Η γνώση των οικογενειακών, εργασιακών, κοινωνικών κ.λ.π. προβλημάτων των «πελατών» του, του δίνει τη δυνατότητα να ανταποκριθεί σε αυτή την ανάγκη και να εξελιχθεί σε σταθερό φίλο και προσωπικό ιατρικό σύμβουλο για οποιοδήποτε πρόβλημα υγείας παρουσιασθεί. </a:t>
            </a: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926423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Οικογενειακή ιατρική </a:t>
            </a:r>
            <a:endParaRPr lang="el-GR" dirty="0"/>
          </a:p>
        </p:txBody>
      </p:sp>
      <p:sp>
        <p:nvSpPr>
          <p:cNvPr id="3" name="Content Placeholder 2"/>
          <p:cNvSpPr>
            <a:spLocks noGrp="1"/>
          </p:cNvSpPr>
          <p:nvPr>
            <p:ph idx="1"/>
          </p:nvPr>
        </p:nvSpPr>
        <p:spPr/>
        <p:txBody>
          <a:bodyPr>
            <a:normAutofit/>
          </a:bodyPr>
          <a:lstStyle/>
          <a:p>
            <a:r>
              <a:rPr lang="el-GR" dirty="0" smtClean="0"/>
              <a:t>Ο </a:t>
            </a:r>
            <a:r>
              <a:rPr lang="el-GR" dirty="0"/>
              <a:t>γενικός γιατρός είναι πτυχιούχος της ιατρικής που παρέχει ατομική, πρωτοβάθμια και </a:t>
            </a:r>
            <a:r>
              <a:rPr lang="el-GR" b="1" dirty="0"/>
              <a:t>συνεχή </a:t>
            </a:r>
            <a:r>
              <a:rPr lang="el-GR" b="1" dirty="0" smtClean="0"/>
              <a:t>φροντίδα</a:t>
            </a:r>
            <a:r>
              <a:rPr lang="el-GR" dirty="0" smtClean="0"/>
              <a:t>. </a:t>
            </a:r>
          </a:p>
          <a:p>
            <a:r>
              <a:rPr lang="el-GR" dirty="0" smtClean="0"/>
              <a:t>Δεν </a:t>
            </a:r>
            <a:r>
              <a:rPr lang="el-GR" dirty="0"/>
              <a:t>υποκαθιστά τη δευτεροβάθμια περίθαλψη, αλλά </a:t>
            </a:r>
            <a:r>
              <a:rPr lang="el-GR" dirty="0" smtClean="0"/>
              <a:t>συνεργάζεται με </a:t>
            </a:r>
            <a:r>
              <a:rPr lang="el-GR" dirty="0"/>
              <a:t>αυτήν (Φιλαλήθης, 1996</a:t>
            </a:r>
            <a:r>
              <a:rPr lang="el-GR" dirty="0" smtClean="0"/>
              <a:t>)</a:t>
            </a:r>
            <a:r>
              <a:rPr lang="en-US" dirty="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781626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Ρόλος του οικογενειακού γιατρού </a:t>
            </a:r>
            <a:endParaRPr lang="el-GR" dirty="0"/>
          </a:p>
        </p:txBody>
      </p:sp>
      <p:sp>
        <p:nvSpPr>
          <p:cNvPr id="4" name="Θέση περιεχομένου 3"/>
          <p:cNvSpPr>
            <a:spLocks noGrp="1"/>
          </p:cNvSpPr>
          <p:nvPr>
            <p:ph idx="1"/>
          </p:nvPr>
        </p:nvSpPr>
        <p:spPr/>
        <p:txBody>
          <a:bodyPr/>
          <a:lstStyle/>
          <a:p>
            <a:pPr>
              <a:buClr>
                <a:srgbClr val="0066FF"/>
              </a:buClr>
              <a:buFont typeface="Wingdings" panose="05000000000000000000" pitchFamily="2" charset="2"/>
              <a:buChar char="ü"/>
            </a:pPr>
            <a:r>
              <a:rPr lang="el-GR" dirty="0">
                <a:solidFill>
                  <a:prstClr val="black"/>
                </a:solidFill>
              </a:rPr>
              <a:t>Παρακολούθηση του </a:t>
            </a:r>
            <a:r>
              <a:rPr lang="el-GR" dirty="0" smtClean="0">
                <a:solidFill>
                  <a:prstClr val="black"/>
                </a:solidFill>
              </a:rPr>
              <a:t>πληθυσμού</a:t>
            </a:r>
            <a:r>
              <a:rPr lang="en-US" dirty="0">
                <a:solidFill>
                  <a:prstClr val="black"/>
                </a:solidFill>
              </a:rPr>
              <a:t>.</a:t>
            </a:r>
            <a:endParaRPr lang="el-GR" dirty="0">
              <a:solidFill>
                <a:prstClr val="black"/>
              </a:solidFill>
            </a:endParaRPr>
          </a:p>
          <a:p>
            <a:pPr>
              <a:buClr>
                <a:srgbClr val="0066FF"/>
              </a:buClr>
              <a:buFont typeface="Wingdings" panose="05000000000000000000" pitchFamily="2" charset="2"/>
              <a:buChar char="ü"/>
            </a:pPr>
            <a:r>
              <a:rPr lang="el-GR" dirty="0">
                <a:solidFill>
                  <a:prstClr val="black"/>
                </a:solidFill>
              </a:rPr>
              <a:t>Πρόληψη κατά της </a:t>
            </a:r>
            <a:r>
              <a:rPr lang="el-GR" dirty="0" smtClean="0">
                <a:solidFill>
                  <a:prstClr val="black"/>
                </a:solidFill>
              </a:rPr>
              <a:t>ασθένειας</a:t>
            </a:r>
            <a:r>
              <a:rPr lang="en-US" dirty="0">
                <a:solidFill>
                  <a:prstClr val="black"/>
                </a:solidFill>
              </a:rPr>
              <a:t>.</a:t>
            </a:r>
            <a:endParaRPr lang="el-GR" dirty="0">
              <a:solidFill>
                <a:prstClr val="black"/>
              </a:solidFill>
            </a:endParaRPr>
          </a:p>
          <a:p>
            <a:pPr>
              <a:buClr>
                <a:srgbClr val="0066FF"/>
              </a:buClr>
              <a:buFont typeface="Wingdings" panose="05000000000000000000" pitchFamily="2" charset="2"/>
              <a:buChar char="ü"/>
            </a:pPr>
            <a:r>
              <a:rPr lang="el-GR" dirty="0">
                <a:solidFill>
                  <a:prstClr val="black"/>
                </a:solidFill>
              </a:rPr>
              <a:t>Ενημέρωση του κοινού για θέματα που αφορούν τη δημόσια </a:t>
            </a:r>
            <a:r>
              <a:rPr lang="el-GR" dirty="0" smtClean="0">
                <a:solidFill>
                  <a:prstClr val="black"/>
                </a:solidFill>
              </a:rPr>
              <a:t>υγεία</a:t>
            </a:r>
            <a:r>
              <a:rPr lang="en-US" dirty="0" smtClean="0">
                <a:solidFill>
                  <a:prstClr val="black"/>
                </a:solidFill>
              </a:rPr>
              <a:t>.</a:t>
            </a:r>
            <a:endParaRPr lang="el-GR" dirty="0">
              <a:solidFill>
                <a:prstClr val="black"/>
              </a:solidFill>
            </a:endParaRPr>
          </a:p>
          <a:p>
            <a:pPr>
              <a:buClr>
                <a:srgbClr val="0066FF"/>
              </a:buClr>
              <a:buFont typeface="Wingdings" panose="05000000000000000000" pitchFamily="2" charset="2"/>
              <a:buChar char="ü"/>
            </a:pPr>
            <a:r>
              <a:rPr lang="el-GR" dirty="0">
                <a:solidFill>
                  <a:prstClr val="black"/>
                </a:solidFill>
              </a:rPr>
              <a:t>Αποφεύγεται ο κίνδυνος εισαγωγής σε κάποιο νοσοκομειακό ίδρυμα. </a:t>
            </a:r>
          </a:p>
          <a:p>
            <a:pPr>
              <a:buClr>
                <a:srgbClr val="0066FF"/>
              </a:buClr>
              <a:buFont typeface="Wingdings" panose="05000000000000000000" pitchFamily="2" charset="2"/>
              <a:buChar char="ü"/>
            </a:pPr>
            <a:r>
              <a:rPr lang="el-GR" dirty="0">
                <a:solidFill>
                  <a:prstClr val="black"/>
                </a:solidFill>
              </a:rPr>
              <a:t>Ρύθμιση των ροών προς το σύστημα με στόχο τη μείωση των παραπομπών προς τους διάφορους ειδικούς γιατρούς και κυρίως αυτούς των νοσοκομείων.</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46584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Τρόπος άσκησης επαγγέλματος </a:t>
            </a:r>
            <a:r>
              <a:rPr lang="el-GR" sz="3200" b="0" dirty="0" smtClean="0"/>
              <a:t>1/2</a:t>
            </a:r>
            <a:r>
              <a:rPr lang="el-GR" sz="3200" b="1" dirty="0" smtClean="0"/>
              <a:t> </a:t>
            </a:r>
            <a:endParaRPr lang="el-GR" sz="3200" dirty="0"/>
          </a:p>
        </p:txBody>
      </p:sp>
      <p:sp>
        <p:nvSpPr>
          <p:cNvPr id="3" name="Content Placeholder 2"/>
          <p:cNvSpPr>
            <a:spLocks noGrp="1"/>
          </p:cNvSpPr>
          <p:nvPr>
            <p:ph idx="1"/>
          </p:nvPr>
        </p:nvSpPr>
        <p:spPr/>
        <p:txBody>
          <a:bodyPr>
            <a:normAutofit/>
          </a:bodyPr>
          <a:lstStyle/>
          <a:p>
            <a:pPr marL="457200" indent="-457200">
              <a:buFont typeface="+mj-lt"/>
              <a:buAutoNum type="alphaUcPeriod"/>
            </a:pPr>
            <a:r>
              <a:rPr lang="el-GR" b="1" dirty="0" smtClean="0"/>
              <a:t>κατά μόνας άσκηση του επαγγέλματος (</a:t>
            </a:r>
            <a:r>
              <a:rPr lang="en-US" b="1" dirty="0" smtClean="0"/>
              <a:t>solo practice)</a:t>
            </a:r>
            <a:endParaRPr lang="el-GR" b="1" dirty="0" smtClean="0"/>
          </a:p>
          <a:p>
            <a:pPr marL="0" indent="0">
              <a:buNone/>
            </a:pPr>
            <a:r>
              <a:rPr lang="el-GR" b="1" dirty="0" smtClean="0"/>
              <a:t>Μειονεκτήματα: </a:t>
            </a:r>
          </a:p>
          <a:p>
            <a:pPr marL="857250" indent="-514350">
              <a:buFont typeface="+mj-lt"/>
              <a:buAutoNum type="romanLcPeriod"/>
            </a:pPr>
            <a:r>
              <a:rPr lang="el-GR" dirty="0" smtClean="0"/>
              <a:t>απομόνωση του ιατρού από τους συναδέλφους του και επιστημονικές εξελίξεις, </a:t>
            </a:r>
          </a:p>
          <a:p>
            <a:pPr marL="857250" indent="-514350">
              <a:buFont typeface="+mj-lt"/>
              <a:buAutoNum type="romanLcPeriod"/>
            </a:pPr>
            <a:r>
              <a:rPr lang="el-GR" dirty="0" smtClean="0"/>
              <a:t>ψευδαίσθηση της επιστημονικής και επαγγελματικής αυτοδυναμίας, </a:t>
            </a:r>
          </a:p>
          <a:p>
            <a:pPr marL="857250" indent="-514350">
              <a:buFont typeface="+mj-lt"/>
              <a:buAutoNum type="romanLcPeriod"/>
            </a:pPr>
            <a:r>
              <a:rPr lang="el-GR" dirty="0" smtClean="0"/>
              <a:t>έλλειψη γραμματειακής και νοσηλευτικής υποστήριξης</a:t>
            </a:r>
            <a:r>
              <a:rPr lang="en-US" dirty="0" smtClean="0"/>
              <a:t>,</a:t>
            </a:r>
            <a:endParaRPr lang="el-GR" dirty="0" smtClean="0"/>
          </a:p>
          <a:p>
            <a:pPr marL="857250" indent="-514350">
              <a:buFont typeface="+mj-lt"/>
              <a:buAutoNum type="romanLcPeriod"/>
            </a:pPr>
            <a:r>
              <a:rPr lang="el-GR" dirty="0" smtClean="0"/>
              <a:t>αδυναμία του γιατρού να ανταποκριθεί στην αναγκαία σε καθημερινή 24ωρη βάση, ιδιαίτερα για έκτακτα προβλήματα υγείας των ασθενών του</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81006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Τρόπος άσκησης επαγγέλματος </a:t>
            </a:r>
            <a:r>
              <a:rPr lang="el-GR" sz="3200" b="0" dirty="0" smtClean="0">
                <a:solidFill>
                  <a:prstClr val="white"/>
                </a:solidFill>
              </a:rPr>
              <a:t>2/2</a:t>
            </a:r>
            <a:r>
              <a:rPr lang="el-GR" sz="3200" b="1" dirty="0" smtClean="0"/>
              <a:t> </a:t>
            </a:r>
            <a:endParaRPr lang="el-GR" sz="3200" dirty="0"/>
          </a:p>
        </p:txBody>
      </p:sp>
      <p:sp>
        <p:nvSpPr>
          <p:cNvPr id="3" name="Content Placeholder 2"/>
          <p:cNvSpPr>
            <a:spLocks noGrp="1"/>
          </p:cNvSpPr>
          <p:nvPr>
            <p:ph idx="1"/>
          </p:nvPr>
        </p:nvSpPr>
        <p:spPr/>
        <p:txBody>
          <a:bodyPr>
            <a:normAutofit/>
          </a:bodyPr>
          <a:lstStyle/>
          <a:p>
            <a:pPr marL="457200" indent="-457200">
              <a:buFont typeface="+mj-lt"/>
              <a:buAutoNum type="alphaUcPeriod" startAt="2"/>
            </a:pPr>
            <a:r>
              <a:rPr lang="el-GR" b="1" dirty="0" smtClean="0"/>
              <a:t>ομαδική ιατρική (</a:t>
            </a:r>
            <a:r>
              <a:rPr lang="en-GB" b="1" dirty="0" smtClean="0"/>
              <a:t>group practice)</a:t>
            </a:r>
            <a:endParaRPr lang="el-GR" b="1" dirty="0" smtClean="0"/>
          </a:p>
          <a:p>
            <a:pPr marL="0" indent="0">
              <a:buNone/>
            </a:pPr>
            <a:r>
              <a:rPr lang="el-GR" b="1" dirty="0" smtClean="0"/>
              <a:t>Μειονεκτήματα: </a:t>
            </a:r>
          </a:p>
          <a:p>
            <a:pPr marL="514350" indent="-514350">
              <a:buFont typeface="+mj-lt"/>
              <a:buAutoNum type="romanLcPeriod"/>
            </a:pPr>
            <a:r>
              <a:rPr lang="el-GR" dirty="0" smtClean="0"/>
              <a:t>μειώνει το κόστος λειτουργίας, </a:t>
            </a:r>
          </a:p>
          <a:p>
            <a:pPr marL="514350" indent="-514350">
              <a:buFont typeface="+mj-lt"/>
              <a:buAutoNum type="romanLcPeriod"/>
            </a:pPr>
            <a:r>
              <a:rPr lang="el-GR" dirty="0" smtClean="0"/>
              <a:t>παρέχεται καλύτερη κάλυψη των αναγκών των ασθενών τους, </a:t>
            </a:r>
          </a:p>
          <a:p>
            <a:pPr marL="514350" indent="-514350">
              <a:buFont typeface="+mj-lt"/>
              <a:buAutoNum type="romanLcPeriod"/>
            </a:pPr>
            <a:r>
              <a:rPr lang="el-GR" dirty="0" smtClean="0"/>
              <a:t>καθημερινή 24ωρη βάση</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204211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οικογενειακός γιατρός </a:t>
            </a:r>
            <a:endParaRPr lang="el-GR" dirty="0"/>
          </a:p>
        </p:txBody>
      </p:sp>
      <p:sp>
        <p:nvSpPr>
          <p:cNvPr id="4" name="Θέση περιεχομένου 3"/>
          <p:cNvSpPr>
            <a:spLocks noGrp="1"/>
          </p:cNvSpPr>
          <p:nvPr>
            <p:ph idx="1"/>
          </p:nvPr>
        </p:nvSpPr>
        <p:spPr/>
        <p:txBody>
          <a:bodyPr/>
          <a:lstStyle/>
          <a:p>
            <a:pPr>
              <a:buClr>
                <a:srgbClr val="0066FF"/>
              </a:buClr>
              <a:buFont typeface="Wingdings" panose="05000000000000000000" pitchFamily="2" charset="2"/>
              <a:buChar char="ü"/>
            </a:pPr>
            <a:r>
              <a:rPr lang="el-GR" dirty="0">
                <a:solidFill>
                  <a:prstClr val="black"/>
                </a:solidFill>
              </a:rPr>
              <a:t>Ο άνθρωπος της διπλανής πόρτας, </a:t>
            </a:r>
          </a:p>
          <a:p>
            <a:pPr>
              <a:buClr>
                <a:srgbClr val="0066FF"/>
              </a:buClr>
              <a:buFont typeface="Wingdings" panose="05000000000000000000" pitchFamily="2" charset="2"/>
              <a:buChar char="ü"/>
            </a:pPr>
            <a:r>
              <a:rPr lang="el-GR" dirty="0">
                <a:solidFill>
                  <a:prstClr val="black"/>
                </a:solidFill>
              </a:rPr>
              <a:t>Των μικρών αστικών και αγροτικών περιοχών, </a:t>
            </a:r>
          </a:p>
          <a:p>
            <a:pPr>
              <a:buClr>
                <a:srgbClr val="0066FF"/>
              </a:buClr>
              <a:buFont typeface="Wingdings" panose="05000000000000000000" pitchFamily="2" charset="2"/>
              <a:buChar char="ü"/>
            </a:pPr>
            <a:r>
              <a:rPr lang="el-GR" dirty="0">
                <a:solidFill>
                  <a:prstClr val="black"/>
                </a:solidFill>
              </a:rPr>
              <a:t>Σε αυτόν απευθύνεται ο ασθενής για κάθε πρόβλημα υγείας που αντιμετωπίζει, </a:t>
            </a:r>
          </a:p>
          <a:p>
            <a:pPr>
              <a:buClr>
                <a:srgbClr val="0066FF"/>
              </a:buClr>
              <a:buFont typeface="Wingdings" panose="05000000000000000000" pitchFamily="2" charset="2"/>
              <a:buChar char="ü"/>
            </a:pPr>
            <a:r>
              <a:rPr lang="el-GR" dirty="0">
                <a:solidFill>
                  <a:prstClr val="black"/>
                </a:solidFill>
              </a:rPr>
              <a:t>Από αυτόν λαμβάνει από μια απλή συμβουλή, μέχρι την πλήρη καθοδήγηση μέσα στο πολύπλοκο και διευρυμένο σύγχρονο σύστημα υγείας.</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70048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890</TotalTime>
  <Words>951</Words>
  <Application>Microsoft Office PowerPoint</Application>
  <PresentationFormat>Προβολή στην οθόνη (4:3)</PresentationFormat>
  <Paragraphs>112</Paragraphs>
  <Slides>15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15</vt:i4>
      </vt:variant>
    </vt:vector>
  </HeadingPairs>
  <TitlesOfParts>
    <vt:vector size="17" baseType="lpstr">
      <vt:lpstr>template</vt:lpstr>
      <vt:lpstr>OC_template_updated</vt:lpstr>
      <vt:lpstr>Οργάνωση και Διοίκηση Πρωτοβάθμιας (Θ)</vt:lpstr>
      <vt:lpstr>Γιατί δίνεται έμφαση δίνεται στον οικογενειακό γιατρό</vt:lpstr>
      <vt:lpstr>Οικογενειακός – γενικός γιατρός </vt:lpstr>
      <vt:lpstr>Οικογενειακή ιατρική </vt:lpstr>
      <vt:lpstr>Ρόλος του οικογενειακού γιατρού </vt:lpstr>
      <vt:lpstr>Τρόπος άσκησης επαγγέλματος 1/2 </vt:lpstr>
      <vt:lpstr>Τρόπος άσκησης επαγγέλματος 2/2 </vt:lpstr>
      <vt:lpstr>Ο οικογενειακός γιατρός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fkaram2</cp:lastModifiedBy>
  <cp:revision>44</cp:revision>
  <dcterms:created xsi:type="dcterms:W3CDTF">2015-05-15T11:55:06Z</dcterms:created>
  <dcterms:modified xsi:type="dcterms:W3CDTF">2015-07-20T12:33:40Z</dcterms:modified>
</cp:coreProperties>
</file>