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6"/>
  </p:notesMasterIdLst>
  <p:handoutMasterIdLst>
    <p:handoutMasterId r:id="rId27"/>
  </p:handoutMasterIdLst>
  <p:sldIdLst>
    <p:sldId id="383"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257" r:id="rId19"/>
    <p:sldId id="262" r:id="rId20"/>
    <p:sldId id="379" r:id="rId21"/>
    <p:sldId id="269" r:id="rId22"/>
    <p:sldId id="270" r:id="rId23"/>
    <p:sldId id="266" r:id="rId24"/>
    <p:sldId id="261" r:id="rId25"/>
  </p:sldIdLst>
  <p:sldSz cx="9144000" cy="6858000" type="screen4x3"/>
  <p:notesSz cx="7104063" cy="10234613"/>
  <p:custDataLst>
    <p:tags r:id="rId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66CCFF"/>
    <a:srgbClr val="178380"/>
    <a:srgbClr val="336699"/>
    <a:srgbClr val="00CC99"/>
    <a:srgbClr val="0C51C0"/>
    <a:srgbClr val="009999"/>
    <a:srgbClr val="008000"/>
    <a:srgbClr val="00808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2726ED-FEAB-45CD-AC64-622EF759EF5A}" type="doc">
      <dgm:prSet loTypeId="urn:microsoft.com/office/officeart/2005/8/layout/hProcess9" loCatId="process" qsTypeId="urn:microsoft.com/office/officeart/2005/8/quickstyle/simple1" qsCatId="simple" csTypeId="urn:microsoft.com/office/officeart/2005/8/colors/accent6_2" csCatId="accent6" phldr="1"/>
      <dgm:spPr/>
    </dgm:pt>
    <dgm:pt modelId="{44DFA503-B1DD-41D9-8BCF-45A7C5635519}">
      <dgm:prSet phldrT="[Text]">
        <dgm:style>
          <a:lnRef idx="0">
            <a:schemeClr val="accent1"/>
          </a:lnRef>
          <a:fillRef idx="3">
            <a:schemeClr val="accent1"/>
          </a:fillRef>
          <a:effectRef idx="3">
            <a:schemeClr val="accent1"/>
          </a:effectRef>
          <a:fontRef idx="minor">
            <a:schemeClr val="lt1"/>
          </a:fontRef>
        </dgm:style>
      </dgm:prSet>
      <dgm:spPr>
        <a:solidFill>
          <a:srgbClr val="009999"/>
        </a:solidFill>
      </dgm:spPr>
      <dgm:t>
        <a:bodyPr/>
        <a:lstStyle/>
        <a:p>
          <a:r>
            <a:rPr lang="el-GR" b="1" dirty="0" smtClean="0">
              <a:effectLst/>
            </a:rPr>
            <a:t>Προαγωγή- Πρόληψη Υγείας </a:t>
          </a:r>
          <a:endParaRPr lang="el-GR" b="1" dirty="0">
            <a:effectLst/>
          </a:endParaRPr>
        </a:p>
      </dgm:t>
    </dgm:pt>
    <dgm:pt modelId="{158279FE-D4E2-414F-80A1-140790B1065F}" type="parTrans" cxnId="{AE17A41A-6EBD-4AB5-98D3-329D12C9C0E6}">
      <dgm:prSet/>
      <dgm:spPr/>
      <dgm:t>
        <a:bodyPr/>
        <a:lstStyle/>
        <a:p>
          <a:endParaRPr lang="el-GR"/>
        </a:p>
      </dgm:t>
    </dgm:pt>
    <dgm:pt modelId="{4E9B24EB-996F-4FFA-8053-DDC47AF172EE}" type="sibTrans" cxnId="{AE17A41A-6EBD-4AB5-98D3-329D12C9C0E6}">
      <dgm:prSet/>
      <dgm:spPr/>
      <dgm:t>
        <a:bodyPr/>
        <a:lstStyle/>
        <a:p>
          <a:endParaRPr lang="el-GR"/>
        </a:p>
      </dgm:t>
    </dgm:pt>
    <dgm:pt modelId="{7CFC3325-B8A5-4E34-8536-7A4C1BE784BE}">
      <dgm:prSet phldrT="[Text]">
        <dgm:style>
          <a:lnRef idx="0">
            <a:schemeClr val="accent2"/>
          </a:lnRef>
          <a:fillRef idx="3">
            <a:schemeClr val="accent2"/>
          </a:fillRef>
          <a:effectRef idx="3">
            <a:schemeClr val="accent2"/>
          </a:effectRef>
          <a:fontRef idx="minor">
            <a:schemeClr val="lt1"/>
          </a:fontRef>
        </dgm:style>
      </dgm:prSet>
      <dgm:spPr>
        <a:solidFill>
          <a:srgbClr val="00CCFF"/>
        </a:solidFill>
      </dgm:spPr>
      <dgm:t>
        <a:bodyPr/>
        <a:lstStyle/>
        <a:p>
          <a:r>
            <a:rPr lang="el-GR" b="1" dirty="0" smtClean="0">
              <a:effectLst/>
            </a:rPr>
            <a:t>Περίθαλψη (πρωτοβάθμια δευτεροβάθμια τριτοβάθμια)</a:t>
          </a:r>
          <a:endParaRPr lang="el-GR" b="1" dirty="0">
            <a:effectLst/>
          </a:endParaRPr>
        </a:p>
      </dgm:t>
    </dgm:pt>
    <dgm:pt modelId="{CFF53C90-64A6-4F49-85FD-D71CFE5F68D8}" type="parTrans" cxnId="{978A9889-7AD4-4C5A-814C-9F07C9D69741}">
      <dgm:prSet/>
      <dgm:spPr/>
      <dgm:t>
        <a:bodyPr/>
        <a:lstStyle/>
        <a:p>
          <a:endParaRPr lang="el-GR"/>
        </a:p>
      </dgm:t>
    </dgm:pt>
    <dgm:pt modelId="{EB144057-E441-4C7E-B5F6-E7917025B104}" type="sibTrans" cxnId="{978A9889-7AD4-4C5A-814C-9F07C9D69741}">
      <dgm:prSet/>
      <dgm:spPr/>
      <dgm:t>
        <a:bodyPr/>
        <a:lstStyle/>
        <a:p>
          <a:endParaRPr lang="el-GR"/>
        </a:p>
      </dgm:t>
    </dgm:pt>
    <dgm:pt modelId="{7E68D00C-36CF-4B3D-854D-D96544C5F4D8}">
      <dgm:prSet phldrT="[Text]">
        <dgm:style>
          <a:lnRef idx="0">
            <a:schemeClr val="accent4"/>
          </a:lnRef>
          <a:fillRef idx="3">
            <a:schemeClr val="accent4"/>
          </a:fillRef>
          <a:effectRef idx="3">
            <a:schemeClr val="accent4"/>
          </a:effectRef>
          <a:fontRef idx="minor">
            <a:schemeClr val="lt1"/>
          </a:fontRef>
        </dgm:style>
      </dgm:prSet>
      <dgm:spPr>
        <a:solidFill>
          <a:srgbClr val="00CC99"/>
        </a:solidFill>
      </dgm:spPr>
      <dgm:t>
        <a:bodyPr/>
        <a:lstStyle/>
        <a:p>
          <a:r>
            <a:rPr lang="el-GR" b="1" dirty="0" smtClean="0">
              <a:solidFill>
                <a:schemeClr val="bg1"/>
              </a:solidFill>
              <a:effectLst/>
            </a:rPr>
            <a:t>Αποκατάσταση </a:t>
          </a:r>
          <a:endParaRPr lang="el-GR" b="1" dirty="0">
            <a:solidFill>
              <a:schemeClr val="bg1"/>
            </a:solidFill>
            <a:effectLst/>
          </a:endParaRPr>
        </a:p>
      </dgm:t>
    </dgm:pt>
    <dgm:pt modelId="{25D4020C-5A3F-4BA0-A996-8FE42AC7C345}" type="parTrans" cxnId="{825BFF8D-1769-4D03-9C59-1B912FB3BDDB}">
      <dgm:prSet/>
      <dgm:spPr/>
      <dgm:t>
        <a:bodyPr/>
        <a:lstStyle/>
        <a:p>
          <a:endParaRPr lang="el-GR"/>
        </a:p>
      </dgm:t>
    </dgm:pt>
    <dgm:pt modelId="{DE0EDB6C-414B-454B-B260-0CC541EA769F}" type="sibTrans" cxnId="{825BFF8D-1769-4D03-9C59-1B912FB3BDDB}">
      <dgm:prSet/>
      <dgm:spPr/>
      <dgm:t>
        <a:bodyPr/>
        <a:lstStyle/>
        <a:p>
          <a:endParaRPr lang="el-GR"/>
        </a:p>
      </dgm:t>
    </dgm:pt>
    <dgm:pt modelId="{EC3CB0D4-DF26-48C8-A38C-FABB25F83388}">
      <dgm:prSet phldrT="[Text]">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el-GR" b="1" dirty="0" smtClean="0">
              <a:solidFill>
                <a:schemeClr val="bg1"/>
              </a:solidFill>
              <a:effectLst/>
            </a:rPr>
            <a:t>Μακροχρόνια φροντίδα </a:t>
          </a:r>
          <a:endParaRPr lang="el-GR" b="1" dirty="0">
            <a:solidFill>
              <a:schemeClr val="bg1"/>
            </a:solidFill>
            <a:effectLst/>
          </a:endParaRPr>
        </a:p>
      </dgm:t>
    </dgm:pt>
    <dgm:pt modelId="{0CE6333E-DAC5-48DA-9248-4F0888A51ED8}" type="parTrans" cxnId="{53C180BF-10EC-4154-A7D3-22A2C3B810C5}">
      <dgm:prSet/>
      <dgm:spPr/>
      <dgm:t>
        <a:bodyPr/>
        <a:lstStyle/>
        <a:p>
          <a:endParaRPr lang="el-GR"/>
        </a:p>
      </dgm:t>
    </dgm:pt>
    <dgm:pt modelId="{73C53DAD-B3BD-4E19-994C-9ACAAE119D74}" type="sibTrans" cxnId="{53C180BF-10EC-4154-A7D3-22A2C3B810C5}">
      <dgm:prSet/>
      <dgm:spPr/>
      <dgm:t>
        <a:bodyPr/>
        <a:lstStyle/>
        <a:p>
          <a:endParaRPr lang="el-GR"/>
        </a:p>
      </dgm:t>
    </dgm:pt>
    <dgm:pt modelId="{FFB0AF12-F026-423C-ADE3-736E3164180C}">
      <dgm:prSet phldrT="[Text]">
        <dgm:style>
          <a:lnRef idx="0">
            <a:schemeClr val="accent6"/>
          </a:lnRef>
          <a:fillRef idx="3">
            <a:schemeClr val="accent6"/>
          </a:fillRef>
          <a:effectRef idx="3">
            <a:schemeClr val="accent6"/>
          </a:effectRef>
          <a:fontRef idx="minor">
            <a:schemeClr val="lt1"/>
          </a:fontRef>
        </dgm:style>
      </dgm:prSet>
      <dgm:spPr>
        <a:solidFill>
          <a:srgbClr val="336699"/>
        </a:solidFill>
      </dgm:spPr>
      <dgm:t>
        <a:bodyPr/>
        <a:lstStyle/>
        <a:p>
          <a:r>
            <a:rPr lang="el-GR" b="1" dirty="0" smtClean="0">
              <a:solidFill>
                <a:schemeClr val="bg1"/>
              </a:solidFill>
              <a:effectLst/>
            </a:rPr>
            <a:t>Εκπαίδευση και Έρευνα </a:t>
          </a:r>
          <a:endParaRPr lang="el-GR" b="1" dirty="0">
            <a:solidFill>
              <a:schemeClr val="bg1"/>
            </a:solidFill>
            <a:effectLst/>
          </a:endParaRPr>
        </a:p>
      </dgm:t>
    </dgm:pt>
    <dgm:pt modelId="{203E217E-93F8-4058-8387-00C36E92476B}" type="parTrans" cxnId="{152BDB2F-4B39-4675-B73E-3706D2E764E1}">
      <dgm:prSet/>
      <dgm:spPr/>
      <dgm:t>
        <a:bodyPr/>
        <a:lstStyle/>
        <a:p>
          <a:endParaRPr lang="el-GR"/>
        </a:p>
      </dgm:t>
    </dgm:pt>
    <dgm:pt modelId="{3DE18376-4BEE-46B1-97BC-5C7CA0FCCC7A}" type="sibTrans" cxnId="{152BDB2F-4B39-4675-B73E-3706D2E764E1}">
      <dgm:prSet/>
      <dgm:spPr/>
      <dgm:t>
        <a:bodyPr/>
        <a:lstStyle/>
        <a:p>
          <a:endParaRPr lang="el-GR"/>
        </a:p>
      </dgm:t>
    </dgm:pt>
    <dgm:pt modelId="{182AA000-7385-41C8-B433-3421CA75219D}" type="pres">
      <dgm:prSet presAssocID="{F92726ED-FEAB-45CD-AC64-622EF759EF5A}" presName="CompostProcess" presStyleCnt="0">
        <dgm:presLayoutVars>
          <dgm:dir/>
          <dgm:resizeHandles val="exact"/>
        </dgm:presLayoutVars>
      </dgm:prSet>
      <dgm:spPr/>
    </dgm:pt>
    <dgm:pt modelId="{B19590B8-52CB-4DB3-95BC-AF26102372C6}" type="pres">
      <dgm:prSet presAssocID="{F92726ED-FEAB-45CD-AC64-622EF759EF5A}" presName="arrow" presStyleLbl="bgShp" presStyleIdx="0" presStyleCnt="1">
        <dgm:style>
          <a:lnRef idx="0">
            <a:schemeClr val="dk1"/>
          </a:lnRef>
          <a:fillRef idx="3">
            <a:schemeClr val="dk1"/>
          </a:fillRef>
          <a:effectRef idx="3">
            <a:schemeClr val="dk1"/>
          </a:effectRef>
          <a:fontRef idx="minor">
            <a:schemeClr val="lt1"/>
          </a:fontRef>
        </dgm:style>
      </dgm:prSet>
      <dgm:spPr>
        <a:solidFill>
          <a:schemeClr val="accent1">
            <a:lumMod val="50000"/>
          </a:schemeClr>
        </a:solidFill>
      </dgm:spPr>
    </dgm:pt>
    <dgm:pt modelId="{6FF7939B-3C81-4117-8C30-CE73D9E88C94}" type="pres">
      <dgm:prSet presAssocID="{F92726ED-FEAB-45CD-AC64-622EF759EF5A}" presName="linearProcess" presStyleCnt="0"/>
      <dgm:spPr/>
    </dgm:pt>
    <dgm:pt modelId="{7E47CFC1-55E3-48AF-AD0C-636C9E23A36E}" type="pres">
      <dgm:prSet presAssocID="{44DFA503-B1DD-41D9-8BCF-45A7C5635519}" presName="textNode" presStyleLbl="node1" presStyleIdx="0" presStyleCnt="5">
        <dgm:presLayoutVars>
          <dgm:bulletEnabled val="1"/>
        </dgm:presLayoutVars>
      </dgm:prSet>
      <dgm:spPr/>
      <dgm:t>
        <a:bodyPr/>
        <a:lstStyle/>
        <a:p>
          <a:endParaRPr lang="el-GR"/>
        </a:p>
      </dgm:t>
    </dgm:pt>
    <dgm:pt modelId="{DA3CBD19-F4C1-4B87-8D3F-B184343412F1}" type="pres">
      <dgm:prSet presAssocID="{4E9B24EB-996F-4FFA-8053-DDC47AF172EE}" presName="sibTrans" presStyleCnt="0"/>
      <dgm:spPr/>
    </dgm:pt>
    <dgm:pt modelId="{E5FDA80A-654B-42DE-AB9F-4F2941C09FDA}" type="pres">
      <dgm:prSet presAssocID="{7CFC3325-B8A5-4E34-8536-7A4C1BE784BE}" presName="textNode" presStyleLbl="node1" presStyleIdx="1" presStyleCnt="5">
        <dgm:presLayoutVars>
          <dgm:bulletEnabled val="1"/>
        </dgm:presLayoutVars>
      </dgm:prSet>
      <dgm:spPr/>
      <dgm:t>
        <a:bodyPr/>
        <a:lstStyle/>
        <a:p>
          <a:endParaRPr lang="el-GR"/>
        </a:p>
      </dgm:t>
    </dgm:pt>
    <dgm:pt modelId="{A0F3C05D-539C-4A60-9774-510A7090FC53}" type="pres">
      <dgm:prSet presAssocID="{EB144057-E441-4C7E-B5F6-E7917025B104}" presName="sibTrans" presStyleCnt="0"/>
      <dgm:spPr/>
    </dgm:pt>
    <dgm:pt modelId="{61D22963-B12F-454B-8792-7C9C551ED11C}" type="pres">
      <dgm:prSet presAssocID="{7E68D00C-36CF-4B3D-854D-D96544C5F4D8}" presName="textNode" presStyleLbl="node1" presStyleIdx="2" presStyleCnt="5">
        <dgm:presLayoutVars>
          <dgm:bulletEnabled val="1"/>
        </dgm:presLayoutVars>
      </dgm:prSet>
      <dgm:spPr/>
      <dgm:t>
        <a:bodyPr/>
        <a:lstStyle/>
        <a:p>
          <a:endParaRPr lang="el-GR"/>
        </a:p>
      </dgm:t>
    </dgm:pt>
    <dgm:pt modelId="{BFC5A361-6F9C-4A76-846E-0F42D18AD636}" type="pres">
      <dgm:prSet presAssocID="{DE0EDB6C-414B-454B-B260-0CC541EA769F}" presName="sibTrans" presStyleCnt="0"/>
      <dgm:spPr/>
    </dgm:pt>
    <dgm:pt modelId="{571FFA57-5DEB-45A3-812B-82EF906A367E}" type="pres">
      <dgm:prSet presAssocID="{EC3CB0D4-DF26-48C8-A38C-FABB25F83388}" presName="textNode" presStyleLbl="node1" presStyleIdx="3" presStyleCnt="5">
        <dgm:presLayoutVars>
          <dgm:bulletEnabled val="1"/>
        </dgm:presLayoutVars>
      </dgm:prSet>
      <dgm:spPr/>
      <dgm:t>
        <a:bodyPr/>
        <a:lstStyle/>
        <a:p>
          <a:endParaRPr lang="el-GR"/>
        </a:p>
      </dgm:t>
    </dgm:pt>
    <dgm:pt modelId="{B3C26624-0499-42DC-B298-859298F9F8F1}" type="pres">
      <dgm:prSet presAssocID="{73C53DAD-B3BD-4E19-994C-9ACAAE119D74}" presName="sibTrans" presStyleCnt="0"/>
      <dgm:spPr/>
    </dgm:pt>
    <dgm:pt modelId="{67AE99AE-B970-4A0E-B161-F7E81BD47440}" type="pres">
      <dgm:prSet presAssocID="{FFB0AF12-F026-423C-ADE3-736E3164180C}" presName="textNode" presStyleLbl="node1" presStyleIdx="4" presStyleCnt="5" custLinFactNeighborX="-29269" custLinFactNeighborY="304">
        <dgm:presLayoutVars>
          <dgm:bulletEnabled val="1"/>
        </dgm:presLayoutVars>
      </dgm:prSet>
      <dgm:spPr/>
      <dgm:t>
        <a:bodyPr/>
        <a:lstStyle/>
        <a:p>
          <a:endParaRPr lang="el-GR"/>
        </a:p>
      </dgm:t>
    </dgm:pt>
  </dgm:ptLst>
  <dgm:cxnLst>
    <dgm:cxn modelId="{4CD878FC-0D62-4FB3-858C-EDA137F522F5}" type="presOf" srcId="{EC3CB0D4-DF26-48C8-A38C-FABB25F83388}" destId="{571FFA57-5DEB-45A3-812B-82EF906A367E}" srcOrd="0" destOrd="0" presId="urn:microsoft.com/office/officeart/2005/8/layout/hProcess9"/>
    <dgm:cxn modelId="{53C180BF-10EC-4154-A7D3-22A2C3B810C5}" srcId="{F92726ED-FEAB-45CD-AC64-622EF759EF5A}" destId="{EC3CB0D4-DF26-48C8-A38C-FABB25F83388}" srcOrd="3" destOrd="0" parTransId="{0CE6333E-DAC5-48DA-9248-4F0888A51ED8}" sibTransId="{73C53DAD-B3BD-4E19-994C-9ACAAE119D74}"/>
    <dgm:cxn modelId="{66334A2E-D0E6-4898-8B25-42126E61CC31}" type="presOf" srcId="{7CFC3325-B8A5-4E34-8536-7A4C1BE784BE}" destId="{E5FDA80A-654B-42DE-AB9F-4F2941C09FDA}" srcOrd="0" destOrd="0" presId="urn:microsoft.com/office/officeart/2005/8/layout/hProcess9"/>
    <dgm:cxn modelId="{825BFF8D-1769-4D03-9C59-1B912FB3BDDB}" srcId="{F92726ED-FEAB-45CD-AC64-622EF759EF5A}" destId="{7E68D00C-36CF-4B3D-854D-D96544C5F4D8}" srcOrd="2" destOrd="0" parTransId="{25D4020C-5A3F-4BA0-A996-8FE42AC7C345}" sibTransId="{DE0EDB6C-414B-454B-B260-0CC541EA769F}"/>
    <dgm:cxn modelId="{70AC0B63-DB5C-4102-829A-601920B01DF6}" type="presOf" srcId="{7E68D00C-36CF-4B3D-854D-D96544C5F4D8}" destId="{61D22963-B12F-454B-8792-7C9C551ED11C}" srcOrd="0" destOrd="0" presId="urn:microsoft.com/office/officeart/2005/8/layout/hProcess9"/>
    <dgm:cxn modelId="{AE17A41A-6EBD-4AB5-98D3-329D12C9C0E6}" srcId="{F92726ED-FEAB-45CD-AC64-622EF759EF5A}" destId="{44DFA503-B1DD-41D9-8BCF-45A7C5635519}" srcOrd="0" destOrd="0" parTransId="{158279FE-D4E2-414F-80A1-140790B1065F}" sibTransId="{4E9B24EB-996F-4FFA-8053-DDC47AF172EE}"/>
    <dgm:cxn modelId="{152BDB2F-4B39-4675-B73E-3706D2E764E1}" srcId="{F92726ED-FEAB-45CD-AC64-622EF759EF5A}" destId="{FFB0AF12-F026-423C-ADE3-736E3164180C}" srcOrd="4" destOrd="0" parTransId="{203E217E-93F8-4058-8387-00C36E92476B}" sibTransId="{3DE18376-4BEE-46B1-97BC-5C7CA0FCCC7A}"/>
    <dgm:cxn modelId="{D932F375-C72A-4123-9C6D-901DB75C963A}" type="presOf" srcId="{F92726ED-FEAB-45CD-AC64-622EF759EF5A}" destId="{182AA000-7385-41C8-B433-3421CA75219D}" srcOrd="0" destOrd="0" presId="urn:microsoft.com/office/officeart/2005/8/layout/hProcess9"/>
    <dgm:cxn modelId="{3B15DCB5-4A09-4EBD-ACC9-8D93410521DA}" type="presOf" srcId="{44DFA503-B1DD-41D9-8BCF-45A7C5635519}" destId="{7E47CFC1-55E3-48AF-AD0C-636C9E23A36E}" srcOrd="0" destOrd="0" presId="urn:microsoft.com/office/officeart/2005/8/layout/hProcess9"/>
    <dgm:cxn modelId="{978A9889-7AD4-4C5A-814C-9F07C9D69741}" srcId="{F92726ED-FEAB-45CD-AC64-622EF759EF5A}" destId="{7CFC3325-B8A5-4E34-8536-7A4C1BE784BE}" srcOrd="1" destOrd="0" parTransId="{CFF53C90-64A6-4F49-85FD-D71CFE5F68D8}" sibTransId="{EB144057-E441-4C7E-B5F6-E7917025B104}"/>
    <dgm:cxn modelId="{6ED2A5D0-994E-4283-8580-F6BEAB0B9848}" type="presOf" srcId="{FFB0AF12-F026-423C-ADE3-736E3164180C}" destId="{67AE99AE-B970-4A0E-B161-F7E81BD47440}" srcOrd="0" destOrd="0" presId="urn:microsoft.com/office/officeart/2005/8/layout/hProcess9"/>
    <dgm:cxn modelId="{32979437-091B-493D-A905-E8A2310166B8}" type="presParOf" srcId="{182AA000-7385-41C8-B433-3421CA75219D}" destId="{B19590B8-52CB-4DB3-95BC-AF26102372C6}" srcOrd="0" destOrd="0" presId="urn:microsoft.com/office/officeart/2005/8/layout/hProcess9"/>
    <dgm:cxn modelId="{D03CACDA-3079-4EE5-8C82-1B9F03AFCC39}" type="presParOf" srcId="{182AA000-7385-41C8-B433-3421CA75219D}" destId="{6FF7939B-3C81-4117-8C30-CE73D9E88C94}" srcOrd="1" destOrd="0" presId="urn:microsoft.com/office/officeart/2005/8/layout/hProcess9"/>
    <dgm:cxn modelId="{E7443CA1-BA01-4919-BBDA-F6B3718EEFEB}" type="presParOf" srcId="{6FF7939B-3C81-4117-8C30-CE73D9E88C94}" destId="{7E47CFC1-55E3-48AF-AD0C-636C9E23A36E}" srcOrd="0" destOrd="0" presId="urn:microsoft.com/office/officeart/2005/8/layout/hProcess9"/>
    <dgm:cxn modelId="{DD6E57A7-A9AF-4774-AA7B-FF2C18D46062}" type="presParOf" srcId="{6FF7939B-3C81-4117-8C30-CE73D9E88C94}" destId="{DA3CBD19-F4C1-4B87-8D3F-B184343412F1}" srcOrd="1" destOrd="0" presId="urn:microsoft.com/office/officeart/2005/8/layout/hProcess9"/>
    <dgm:cxn modelId="{BF1A53A5-821E-4512-AFEA-A047141D4970}" type="presParOf" srcId="{6FF7939B-3C81-4117-8C30-CE73D9E88C94}" destId="{E5FDA80A-654B-42DE-AB9F-4F2941C09FDA}" srcOrd="2" destOrd="0" presId="urn:microsoft.com/office/officeart/2005/8/layout/hProcess9"/>
    <dgm:cxn modelId="{7572EBF4-8F9E-4991-8A2A-F31234EC8536}" type="presParOf" srcId="{6FF7939B-3C81-4117-8C30-CE73D9E88C94}" destId="{A0F3C05D-539C-4A60-9774-510A7090FC53}" srcOrd="3" destOrd="0" presId="urn:microsoft.com/office/officeart/2005/8/layout/hProcess9"/>
    <dgm:cxn modelId="{23B5BEC1-45A0-4853-A2B9-63157146C891}" type="presParOf" srcId="{6FF7939B-3C81-4117-8C30-CE73D9E88C94}" destId="{61D22963-B12F-454B-8792-7C9C551ED11C}" srcOrd="4" destOrd="0" presId="urn:microsoft.com/office/officeart/2005/8/layout/hProcess9"/>
    <dgm:cxn modelId="{4449D889-3561-4EDD-B3EE-A73D07D650E6}" type="presParOf" srcId="{6FF7939B-3C81-4117-8C30-CE73D9E88C94}" destId="{BFC5A361-6F9C-4A76-846E-0F42D18AD636}" srcOrd="5" destOrd="0" presId="urn:microsoft.com/office/officeart/2005/8/layout/hProcess9"/>
    <dgm:cxn modelId="{70FC4C85-6350-422A-A6AC-D2F3D5B526AF}" type="presParOf" srcId="{6FF7939B-3C81-4117-8C30-CE73D9E88C94}" destId="{571FFA57-5DEB-45A3-812B-82EF906A367E}" srcOrd="6" destOrd="0" presId="urn:microsoft.com/office/officeart/2005/8/layout/hProcess9"/>
    <dgm:cxn modelId="{9D43DC6D-5630-4318-B1F6-EDAFB6F3D1CC}" type="presParOf" srcId="{6FF7939B-3C81-4117-8C30-CE73D9E88C94}" destId="{B3C26624-0499-42DC-B298-859298F9F8F1}" srcOrd="7" destOrd="0" presId="urn:microsoft.com/office/officeart/2005/8/layout/hProcess9"/>
    <dgm:cxn modelId="{5DC8D7E6-3F96-4CBE-AF3F-BDF51122D805}" type="presParOf" srcId="{6FF7939B-3C81-4117-8C30-CE73D9E88C94}" destId="{67AE99AE-B970-4A0E-B161-F7E81BD4744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590B8-52CB-4DB3-95BC-AF26102372C6}">
      <dsp:nvSpPr>
        <dsp:cNvPr id="0" name=""/>
        <dsp:cNvSpPr/>
      </dsp:nvSpPr>
      <dsp:spPr>
        <a:xfrm>
          <a:off x="675074" y="0"/>
          <a:ext cx="7650850" cy="4064000"/>
        </a:xfrm>
        <a:prstGeom prst="rightArrow">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sp>
    <dsp:sp modelId="{7E47CFC1-55E3-48AF-AD0C-636C9E23A36E}">
      <dsp:nvSpPr>
        <dsp:cNvPr id="0" name=""/>
        <dsp:cNvSpPr/>
      </dsp:nvSpPr>
      <dsp:spPr>
        <a:xfrm>
          <a:off x="3955" y="1219199"/>
          <a:ext cx="1729440" cy="1625600"/>
        </a:xfrm>
        <a:prstGeom prst="roundRect">
          <a:avLst/>
        </a:prstGeom>
        <a:solidFill>
          <a:srgbClr val="0099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b="1" kern="1200" dirty="0" smtClean="0">
              <a:effectLst/>
            </a:rPr>
            <a:t>Προαγωγή- Πρόληψη Υγείας </a:t>
          </a:r>
          <a:endParaRPr lang="el-GR" sz="1700" b="1" kern="1200" dirty="0">
            <a:effectLst/>
          </a:endParaRPr>
        </a:p>
      </dsp:txBody>
      <dsp:txXfrm>
        <a:off x="83310" y="1298554"/>
        <a:ext cx="1570730" cy="1466890"/>
      </dsp:txXfrm>
    </dsp:sp>
    <dsp:sp modelId="{E5FDA80A-654B-42DE-AB9F-4F2941C09FDA}">
      <dsp:nvSpPr>
        <dsp:cNvPr id="0" name=""/>
        <dsp:cNvSpPr/>
      </dsp:nvSpPr>
      <dsp:spPr>
        <a:xfrm>
          <a:off x="1819867" y="1219199"/>
          <a:ext cx="1729440" cy="1625600"/>
        </a:xfrm>
        <a:prstGeom prst="roundRect">
          <a:avLst/>
        </a:prstGeom>
        <a:solidFill>
          <a:srgbClr val="00C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b="1" kern="1200" dirty="0" smtClean="0">
              <a:effectLst/>
            </a:rPr>
            <a:t>Περίθαλψη (πρωτοβάθμια δευτεροβάθμια τριτοβάθμια)</a:t>
          </a:r>
          <a:endParaRPr lang="el-GR" sz="1700" b="1" kern="1200" dirty="0">
            <a:effectLst/>
          </a:endParaRPr>
        </a:p>
      </dsp:txBody>
      <dsp:txXfrm>
        <a:off x="1899222" y="1298554"/>
        <a:ext cx="1570730" cy="1466890"/>
      </dsp:txXfrm>
    </dsp:sp>
    <dsp:sp modelId="{61D22963-B12F-454B-8792-7C9C551ED11C}">
      <dsp:nvSpPr>
        <dsp:cNvPr id="0" name=""/>
        <dsp:cNvSpPr/>
      </dsp:nvSpPr>
      <dsp:spPr>
        <a:xfrm>
          <a:off x="3635779" y="1219199"/>
          <a:ext cx="1729440" cy="1625600"/>
        </a:xfrm>
        <a:prstGeom prst="roundRect">
          <a:avLst/>
        </a:prstGeom>
        <a:solidFill>
          <a:srgbClr val="00CC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b="1" kern="1200" dirty="0" smtClean="0">
              <a:solidFill>
                <a:schemeClr val="bg1"/>
              </a:solidFill>
              <a:effectLst/>
            </a:rPr>
            <a:t>Αποκατάσταση </a:t>
          </a:r>
          <a:endParaRPr lang="el-GR" sz="1700" b="1" kern="1200" dirty="0">
            <a:solidFill>
              <a:schemeClr val="bg1"/>
            </a:solidFill>
            <a:effectLst/>
          </a:endParaRPr>
        </a:p>
      </dsp:txBody>
      <dsp:txXfrm>
        <a:off x="3715134" y="1298554"/>
        <a:ext cx="1570730" cy="1466890"/>
      </dsp:txXfrm>
    </dsp:sp>
    <dsp:sp modelId="{571FFA57-5DEB-45A3-812B-82EF906A367E}">
      <dsp:nvSpPr>
        <dsp:cNvPr id="0" name=""/>
        <dsp:cNvSpPr/>
      </dsp:nvSpPr>
      <dsp:spPr>
        <a:xfrm>
          <a:off x="5451692" y="1219199"/>
          <a:ext cx="1729440" cy="1625600"/>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b="1" kern="1200" dirty="0" smtClean="0">
              <a:solidFill>
                <a:schemeClr val="bg1"/>
              </a:solidFill>
              <a:effectLst/>
            </a:rPr>
            <a:t>Μακροχρόνια φροντίδα </a:t>
          </a:r>
          <a:endParaRPr lang="el-GR" sz="1700" b="1" kern="1200" dirty="0">
            <a:solidFill>
              <a:schemeClr val="bg1"/>
            </a:solidFill>
            <a:effectLst/>
          </a:endParaRPr>
        </a:p>
      </dsp:txBody>
      <dsp:txXfrm>
        <a:off x="5531047" y="1298554"/>
        <a:ext cx="1570730" cy="1466890"/>
      </dsp:txXfrm>
    </dsp:sp>
    <dsp:sp modelId="{67AE99AE-B970-4A0E-B161-F7E81BD47440}">
      <dsp:nvSpPr>
        <dsp:cNvPr id="0" name=""/>
        <dsp:cNvSpPr/>
      </dsp:nvSpPr>
      <dsp:spPr>
        <a:xfrm>
          <a:off x="7242294" y="1224141"/>
          <a:ext cx="1729440" cy="1625600"/>
        </a:xfrm>
        <a:prstGeom prst="roundRect">
          <a:avLst/>
        </a:prstGeom>
        <a:solidFill>
          <a:srgbClr val="3366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b="1" kern="1200" dirty="0" smtClean="0">
              <a:solidFill>
                <a:schemeClr val="bg1"/>
              </a:solidFill>
              <a:effectLst/>
            </a:rPr>
            <a:t>Εκπαίδευση και Έρευνα </a:t>
          </a:r>
          <a:endParaRPr lang="el-GR" sz="1700" b="1" kern="1200" dirty="0">
            <a:solidFill>
              <a:schemeClr val="bg1"/>
            </a:solidFill>
            <a:effectLst/>
          </a:endParaRPr>
        </a:p>
      </dsp:txBody>
      <dsp:txXfrm>
        <a:off x="7321649" y="1303496"/>
        <a:ext cx="157073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20/7/2015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20/7/2015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47" indent="-185747">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1 - Θέση εικόνας διαφάνειας"/>
          <p:cNvSpPr>
            <a:spLocks noGrp="1" noRot="1" noChangeAspect="1" noTextEdit="1"/>
          </p:cNvSpPr>
          <p:nvPr>
            <p:ph type="sldImg"/>
          </p:nvPr>
        </p:nvSpPr>
        <p:spPr bwMode="auto">
          <a:xfrm>
            <a:off x="993775" y="768350"/>
            <a:ext cx="5116513" cy="3836988"/>
          </a:xfrm>
          <a:prstGeom prst="rect">
            <a:avLst/>
          </a:prstGeom>
          <a:noFill/>
          <a:ln>
            <a:miter lim="800000"/>
            <a:headEnd/>
            <a:tailEnd/>
          </a:ln>
        </p:spPr>
      </p:sp>
      <p:sp>
        <p:nvSpPr>
          <p:cNvPr id="220163" name="2 - Θέση σημειώσεων"/>
          <p:cNvSpPr>
            <a:spLocks noGrp="1"/>
          </p:cNvSpPr>
          <p:nvPr>
            <p:ph type="body" idx="1"/>
          </p:nvPr>
        </p:nvSpPr>
        <p:spPr bwMode="auto">
          <a:xfrm>
            <a:off x="710407" y="4861443"/>
            <a:ext cx="5683250" cy="4605576"/>
          </a:xfrm>
          <a:prstGeom prst="rect">
            <a:avLst/>
          </a:prstGeom>
          <a:noFill/>
          <a:ln>
            <a:miter lim="800000"/>
            <a:headEnd/>
            <a:tailEnd/>
          </a:ln>
        </p:spPr>
        <p:txBody>
          <a:bodyPr lIns="89706" tIns="44853" rIns="89706" bIns="44853"/>
          <a:lstStyle/>
          <a:p>
            <a:endParaRPr lang="el-GR" dirty="0" smtClean="0"/>
          </a:p>
        </p:txBody>
      </p:sp>
      <p:sp>
        <p:nvSpPr>
          <p:cNvPr id="220164" name="3 - Θέση αριθμού διαφάνειας"/>
          <p:cNvSpPr>
            <a:spLocks noGrp="1"/>
          </p:cNvSpPr>
          <p:nvPr>
            <p:ph type="sldNum" sz="quarter" idx="4294967295"/>
          </p:nvPr>
        </p:nvSpPr>
        <p:spPr bwMode="auto">
          <a:xfrm>
            <a:off x="4023994" y="9721107"/>
            <a:ext cx="3078427" cy="511731"/>
          </a:xfrm>
          <a:prstGeom prst="rect">
            <a:avLst/>
          </a:prstGeom>
          <a:noFill/>
          <a:ln>
            <a:miter lim="800000"/>
            <a:headEnd/>
            <a:tailEnd/>
          </a:ln>
        </p:spPr>
        <p:txBody>
          <a:bodyPr lIns="89706" tIns="44853" rIns="89706" bIns="44853"/>
          <a:lstStyle/>
          <a:p>
            <a:fld id="{82AC2B00-CDB8-4007-A099-6234499CF5C0}" type="slidenum">
              <a:rPr lang="el-GR"/>
              <a:pPr/>
              <a:t>5</a:t>
            </a:fld>
            <a:endParaRPr lang="el-GR" dirty="0"/>
          </a:p>
        </p:txBody>
      </p:sp>
    </p:spTree>
    <p:extLst>
      <p:ext uri="{BB962C8B-B14F-4D97-AF65-F5344CB8AC3E}">
        <p14:creationId xmlns:p14="http://schemas.microsoft.com/office/powerpoint/2010/main" val="294873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1 - Θέση εικόνας διαφάνειας"/>
          <p:cNvSpPr>
            <a:spLocks noGrp="1" noRot="1" noChangeAspect="1" noTextEdit="1"/>
          </p:cNvSpPr>
          <p:nvPr>
            <p:ph type="sldImg"/>
          </p:nvPr>
        </p:nvSpPr>
        <p:spPr bwMode="auto">
          <a:xfrm>
            <a:off x="993775" y="768350"/>
            <a:ext cx="5116513" cy="3836988"/>
          </a:xfrm>
          <a:prstGeom prst="rect">
            <a:avLst/>
          </a:prstGeom>
          <a:noFill/>
          <a:ln>
            <a:miter lim="800000"/>
            <a:headEnd/>
            <a:tailEnd/>
          </a:ln>
        </p:spPr>
      </p:sp>
      <p:sp>
        <p:nvSpPr>
          <p:cNvPr id="221187" name="2 - Θέση σημειώσεων"/>
          <p:cNvSpPr>
            <a:spLocks noGrp="1"/>
          </p:cNvSpPr>
          <p:nvPr>
            <p:ph type="body" idx="1"/>
          </p:nvPr>
        </p:nvSpPr>
        <p:spPr bwMode="auto">
          <a:xfrm>
            <a:off x="710407" y="4861443"/>
            <a:ext cx="5683250" cy="4605576"/>
          </a:xfrm>
          <a:prstGeom prst="rect">
            <a:avLst/>
          </a:prstGeom>
          <a:noFill/>
          <a:ln>
            <a:miter lim="800000"/>
            <a:headEnd/>
            <a:tailEnd/>
          </a:ln>
        </p:spPr>
        <p:txBody>
          <a:bodyPr lIns="89706" tIns="44853" rIns="89706" bIns="44853"/>
          <a:lstStyle/>
          <a:p>
            <a:endParaRPr lang="el-GR" dirty="0" smtClean="0"/>
          </a:p>
        </p:txBody>
      </p:sp>
      <p:sp>
        <p:nvSpPr>
          <p:cNvPr id="221188" name="3 - Θέση αριθμού διαφάνειας"/>
          <p:cNvSpPr>
            <a:spLocks noGrp="1"/>
          </p:cNvSpPr>
          <p:nvPr>
            <p:ph type="sldNum" sz="quarter" idx="4294967295"/>
          </p:nvPr>
        </p:nvSpPr>
        <p:spPr bwMode="auto">
          <a:xfrm>
            <a:off x="4023994" y="9721107"/>
            <a:ext cx="3078427" cy="511731"/>
          </a:xfrm>
          <a:prstGeom prst="rect">
            <a:avLst/>
          </a:prstGeom>
          <a:noFill/>
          <a:ln>
            <a:miter lim="800000"/>
            <a:headEnd/>
            <a:tailEnd/>
          </a:ln>
        </p:spPr>
        <p:txBody>
          <a:bodyPr lIns="89706" tIns="44853" rIns="89706" bIns="44853"/>
          <a:lstStyle/>
          <a:p>
            <a:fld id="{F9094BCC-A2E1-4D58-AC00-8784C6809ED6}" type="slidenum">
              <a:rPr lang="el-GR"/>
              <a:pPr/>
              <a:t>7</a:t>
            </a:fld>
            <a:endParaRPr lang="el-GR" dirty="0"/>
          </a:p>
        </p:txBody>
      </p:sp>
    </p:spTree>
    <p:extLst>
      <p:ext uri="{BB962C8B-B14F-4D97-AF65-F5344CB8AC3E}">
        <p14:creationId xmlns:p14="http://schemas.microsoft.com/office/powerpoint/2010/main" val="3068732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79C7E755-D2CA-40EA-BC37-42CF263C32E7}" type="slidenum">
              <a:rPr lang="el-GR"/>
              <a:pPr>
                <a:defRPr/>
              </a:pPr>
              <a:t>‹#›</a:t>
            </a:fld>
            <a:endParaRPr lang="el-GR" dirty="0"/>
          </a:p>
        </p:txBody>
      </p:sp>
    </p:spTree>
    <p:extLst>
      <p:ext uri="{BB962C8B-B14F-4D97-AF65-F5344CB8AC3E}">
        <p14:creationId xmlns:p14="http://schemas.microsoft.com/office/powerpoint/2010/main" val="16608184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336699"/>
          </a:solidFill>
        </p:spPr>
        <p:txBody>
          <a:bodyPr>
            <a:normAutofit/>
          </a:bodyPr>
          <a:lstStyle>
            <a:lvl1pPr marL="176213" indent="0" algn="l">
              <a:defRPr sz="3600">
                <a:solidFill>
                  <a:schemeClr val="bg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2" r:id="rId6"/>
    <p:sldLayoutId id="2147483693" r:id="rId7"/>
    <p:sldLayoutId id="2147483694" r:id="rId8"/>
    <p:sldLayoutId id="2147483695"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Συστήματα Υγείας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buClr>
                <a:srgbClr val="800000"/>
              </a:buClr>
            </a:pPr>
            <a:r>
              <a:rPr lang="el-GR" sz="2000" b="1" dirty="0" smtClean="0"/>
              <a:t>Ενότητα 4:</a:t>
            </a:r>
            <a:r>
              <a:rPr lang="en-US" sz="2000" b="1" dirty="0" smtClean="0"/>
              <a:t> </a:t>
            </a:r>
            <a:r>
              <a:rPr lang="el-GR" sz="2000" b="1" dirty="0" smtClean="0"/>
              <a:t>Παραγωγή Διανομή Υπηρεσιών Υγείας</a:t>
            </a:r>
            <a:endParaRPr lang="el-GR" sz="2000" b="1" dirty="0"/>
          </a:p>
          <a:p>
            <a:pPr>
              <a:spcBef>
                <a:spcPts val="0"/>
              </a:spcBef>
              <a:spcAft>
                <a:spcPts val="1200"/>
              </a:spcAft>
            </a:pPr>
            <a:r>
              <a:rPr lang="el-GR" sz="2000" dirty="0" smtClean="0"/>
              <a:t>Γιώργος Πιερράκος</a:t>
            </a:r>
            <a:endParaRPr lang="el-GR" sz="2000" dirty="0"/>
          </a:p>
          <a:p>
            <a:pPr>
              <a:spcBef>
                <a:spcPts val="0"/>
              </a:spcBef>
            </a:pPr>
            <a:r>
              <a:rPr lang="el-GR" sz="2000" dirty="0"/>
              <a:t>Τμήμα </a:t>
            </a:r>
            <a:r>
              <a:rPr lang="el-GR" sz="2000" dirty="0" smtClean="0"/>
              <a:t>Διοίκησης Επιχειρήσεων</a:t>
            </a:r>
          </a:p>
          <a:p>
            <a:pPr>
              <a:spcBef>
                <a:spcPts val="0"/>
              </a:spcBef>
            </a:pPr>
            <a:endParaRPr lang="el-GR" sz="1200" dirty="0" smtClean="0"/>
          </a:p>
          <a:p>
            <a:pPr>
              <a:spcBef>
                <a:spcPts val="0"/>
              </a:spcBef>
            </a:pPr>
            <a:r>
              <a:rPr lang="el-GR" sz="2000" dirty="0"/>
              <a:t>Κατεύθυνση </a:t>
            </a:r>
            <a:r>
              <a:rPr lang="el-GR" sz="2000" dirty="0" smtClean="0"/>
              <a:t>Διοίκησης </a:t>
            </a:r>
            <a:r>
              <a:rPr lang="el-GR" sz="2000" dirty="0"/>
              <a:t>Μονάδων Υγείας και Πρόνοιας </a:t>
            </a:r>
          </a:p>
          <a:p>
            <a:pPr>
              <a:spcBef>
                <a:spcPts val="0"/>
              </a:spcBef>
            </a:pP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cs typeface="+mn-cs"/>
              </a:rPr>
              <a:t>Ανοικτά Ακαδημαϊκά </a:t>
            </a:r>
            <a:r>
              <a:rPr lang="el-GR" sz="1600" dirty="0" smtClean="0">
                <a:solidFill>
                  <a:prstClr val="black"/>
                </a:solidFill>
                <a:latin typeface="Calibri"/>
                <a:cs typeface="+mn-cs"/>
              </a:rPr>
              <a:t>Μαθήματα στο ΤΕΙ Αθήνας</a:t>
            </a:r>
            <a:endParaRPr lang="el-GR" sz="1600" dirty="0">
              <a:solidFill>
                <a:prstClr val="black"/>
              </a:solidFill>
              <a:latin typeface="Calibri"/>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222431094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762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r>
              <a:rPr lang="el-GR" sz="3600" dirty="0" smtClean="0"/>
              <a:t>Ενδεικτικά στοιχεία και δείκτες παραγόμενου έργου</a:t>
            </a:r>
          </a:p>
        </p:txBody>
      </p:sp>
      <p:sp>
        <p:nvSpPr>
          <p:cNvPr id="178179" name="Content Placeholder 2"/>
          <p:cNvSpPr>
            <a:spLocks noGrp="1"/>
          </p:cNvSpPr>
          <p:nvPr>
            <p:ph idx="1"/>
          </p:nvPr>
        </p:nvSpPr>
        <p:spPr/>
        <p:txBody>
          <a:bodyPr/>
          <a:lstStyle/>
          <a:p>
            <a:r>
              <a:rPr lang="el-GR" sz="2400" dirty="0" smtClean="0"/>
              <a:t>Ποσοστό κάλυψης κρεβατιών  ανά κλινική, τομέα, νοσοκομείο. </a:t>
            </a:r>
          </a:p>
          <a:p>
            <a:r>
              <a:rPr lang="el-GR" sz="2400" dirty="0" smtClean="0"/>
              <a:t>Μέση Διάρκεια Νοσηλείας ανά κλινική, τομέα, νοσοκομείο.</a:t>
            </a:r>
          </a:p>
          <a:p>
            <a:r>
              <a:rPr lang="el-GR" sz="2400" dirty="0" smtClean="0"/>
              <a:t>Ρυθμός εισροής ασθενών ανά κλινική, τομέα, νοσοκομείο. </a:t>
            </a:r>
          </a:p>
          <a:p>
            <a:r>
              <a:rPr lang="el-GR" sz="2400" dirty="0" smtClean="0"/>
              <a:t>Ημέρες Νοσηλείας ανά κλινική, τομέα, νοσοκομείο.</a:t>
            </a:r>
          </a:p>
          <a:p>
            <a:r>
              <a:rPr lang="el-GR" sz="2400" dirty="0" smtClean="0"/>
              <a:t>Αριθμός νοσηλευθέντων ασθενών ανά κλινική, τομέα, νοσοκομείο. </a:t>
            </a:r>
          </a:p>
          <a:p>
            <a:r>
              <a:rPr lang="el-GR" sz="2400" dirty="0" smtClean="0"/>
              <a:t>Διάστημα Εναλλαγής Ασθενή ανά κλινική, τομέα, νοσοκομείο.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89974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Μακροχρόνια ασθένεια</a:t>
            </a:r>
            <a:endParaRPr lang="el-GR" dirty="0"/>
          </a:p>
        </p:txBody>
      </p:sp>
      <p:sp>
        <p:nvSpPr>
          <p:cNvPr id="3" name="Θέση περιεχομένου 2"/>
          <p:cNvSpPr>
            <a:spLocks noGrp="1"/>
          </p:cNvSpPr>
          <p:nvPr>
            <p:ph idx="1"/>
          </p:nvPr>
        </p:nvSpPr>
        <p:spPr/>
        <p:txBody>
          <a:bodyPr/>
          <a:lstStyle/>
          <a:p>
            <a:pPr>
              <a:buClr>
                <a:srgbClr val="336699"/>
              </a:buClr>
              <a:buFont typeface="Wingdings" panose="05000000000000000000" pitchFamily="2" charset="2"/>
              <a:buChar char="ü"/>
            </a:pPr>
            <a:r>
              <a:rPr lang="el-GR" dirty="0"/>
              <a:t>Η  χρόνια νόσος αποτελεί μία από τις σημαντικότερες προκλήσεις που αντιμετωπίζουν τα συστήματα υγειονομικής περίθαλψης. </a:t>
            </a:r>
          </a:p>
          <a:p>
            <a:pPr>
              <a:buClr>
                <a:srgbClr val="336699"/>
              </a:buClr>
              <a:buFont typeface="Wingdings" panose="05000000000000000000" pitchFamily="2" charset="2"/>
              <a:buChar char="ü"/>
            </a:pPr>
            <a:r>
              <a:rPr lang="el-GR" dirty="0"/>
              <a:t>Πολλοί άνθρωποι με χρόνιες ασθένειες επιβιώνουν για μεγάλο χρονικό διάστημα, αλλά χρειάζονται συνεχή φροντίδα ειδικά στο σπίτι. </a:t>
            </a:r>
          </a:p>
          <a:p>
            <a:pPr>
              <a:buClr>
                <a:srgbClr val="336699"/>
              </a:buClr>
              <a:buFont typeface="Wingdings" panose="05000000000000000000" pitchFamily="2" charset="2"/>
              <a:buChar char="ü"/>
            </a:pPr>
            <a:r>
              <a:rPr lang="el-GR" dirty="0"/>
              <a:t>Η συννοσηρότητα πολλών μακροχρόνιων ασθενειών στον ασθενή οδηγεί στην πολυπλοκότητα της φροντίδας </a:t>
            </a:r>
            <a:r>
              <a:rPr lang="el-GR" dirty="0" smtClean="0"/>
              <a:t>τους</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145527548"/>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Κατ’ οίκον φροντίδα</a:t>
            </a:r>
            <a:endParaRPr lang="el-GR" dirty="0"/>
          </a:p>
        </p:txBody>
      </p:sp>
      <p:sp>
        <p:nvSpPr>
          <p:cNvPr id="6" name="Θέση περιεχομένου 5"/>
          <p:cNvSpPr>
            <a:spLocks noGrp="1"/>
          </p:cNvSpPr>
          <p:nvPr>
            <p:ph idx="1"/>
          </p:nvPr>
        </p:nvSpPr>
        <p:spPr>
          <a:xfrm>
            <a:off x="457200" y="1340768"/>
            <a:ext cx="8229600" cy="2736304"/>
          </a:xfrm>
        </p:spPr>
        <p:txBody>
          <a:bodyPr>
            <a:normAutofit lnSpcReduction="10000"/>
          </a:bodyPr>
          <a:lstStyle/>
          <a:p>
            <a:pPr>
              <a:buClr>
                <a:srgbClr val="336699"/>
              </a:buClr>
              <a:buFont typeface="Wingdings" panose="05000000000000000000" pitchFamily="2" charset="2"/>
              <a:buChar char="ü"/>
            </a:pPr>
            <a:r>
              <a:rPr lang="el-GR" dirty="0"/>
              <a:t>Θεωρείται πλέον δικαίωμα του πολίτη.</a:t>
            </a:r>
          </a:p>
          <a:p>
            <a:pPr>
              <a:buClr>
                <a:srgbClr val="336699"/>
              </a:buClr>
              <a:buFont typeface="Wingdings" panose="05000000000000000000" pitchFamily="2" charset="2"/>
              <a:buChar char="ü"/>
            </a:pPr>
            <a:r>
              <a:rPr lang="el-GR" dirty="0"/>
              <a:t>Έχει σκοπό την μεγιστοποίηση της ανεξαρτησίας του ατόμου, ώστε να αποφευχθεί η κοινωνική αναπηρία και ο αποκλεισμός.</a:t>
            </a:r>
          </a:p>
          <a:p>
            <a:pPr>
              <a:buClr>
                <a:srgbClr val="336699"/>
              </a:buClr>
              <a:buFont typeface="Wingdings" panose="05000000000000000000" pitchFamily="2" charset="2"/>
              <a:buChar char="ü"/>
            </a:pPr>
            <a:r>
              <a:rPr lang="el-GR" dirty="0"/>
              <a:t>Η τεχνολογία αποτελεί σημαντικό εργαλείο διαχείρισης συντονισμού και αποτύπωσης αναγκών. </a:t>
            </a:r>
          </a:p>
          <a:p>
            <a:endParaRPr lang="el-GR" dirty="0"/>
          </a:p>
        </p:txBody>
      </p:sp>
      <p:sp>
        <p:nvSpPr>
          <p:cNvPr id="7" name="Content Placeholder 2"/>
          <p:cNvSpPr txBox="1">
            <a:spLocks/>
          </p:cNvSpPr>
          <p:nvPr/>
        </p:nvSpPr>
        <p:spPr>
          <a:xfrm>
            <a:off x="251520" y="4581128"/>
            <a:ext cx="8229600" cy="18002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fontAlgn="auto">
              <a:lnSpc>
                <a:spcPct val="110000"/>
              </a:lnSpc>
              <a:spcBef>
                <a:spcPts val="1200"/>
              </a:spcBef>
              <a:spcAft>
                <a:spcPts val="0"/>
              </a:spcAft>
              <a:buClr>
                <a:srgbClr val="336699"/>
              </a:buClr>
              <a:buSzPct val="120000"/>
              <a:defRPr/>
            </a:pPr>
            <a:r>
              <a:rPr lang="el-GR" sz="2400" dirty="0"/>
              <a:t>Στόχος</a:t>
            </a:r>
            <a:endParaRPr lang="en-GB" sz="2400" dirty="0"/>
          </a:p>
          <a:p>
            <a:pPr marL="0" indent="0" fontAlgn="auto">
              <a:lnSpc>
                <a:spcPct val="110000"/>
              </a:lnSpc>
              <a:spcBef>
                <a:spcPts val="1200"/>
              </a:spcBef>
              <a:spcAft>
                <a:spcPts val="0"/>
              </a:spcAft>
              <a:buClr>
                <a:srgbClr val="336699"/>
              </a:buClr>
              <a:defRPr/>
            </a:pPr>
            <a:r>
              <a:rPr lang="el-GR" sz="2400" b="0" dirty="0"/>
              <a:t>Η παροχή συντονισμένης διατομεακής φροντίδας, εστιάζοντας στην κάλυψη των αναγκών των ασθενών και χρησιμοποιώντας τρέχοντα δεδομένα της κατάστασης υγείας τους.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56375540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Α. Υπηρεσίες φροντίδας στο σπίτι που στηρίζονται στο σύστημα υγείας</a:t>
            </a:r>
          </a:p>
        </p:txBody>
      </p:sp>
      <p:sp>
        <p:nvSpPr>
          <p:cNvPr id="5" name="Θέση περιεχομένου 4"/>
          <p:cNvSpPr>
            <a:spLocks noGrp="1"/>
          </p:cNvSpPr>
          <p:nvPr>
            <p:ph idx="1"/>
          </p:nvPr>
        </p:nvSpPr>
        <p:spPr/>
        <p:txBody>
          <a:bodyPr>
            <a:normAutofit fontScale="92500" lnSpcReduction="10000"/>
          </a:bodyPr>
          <a:lstStyle/>
          <a:p>
            <a:pPr>
              <a:buClr>
                <a:srgbClr val="336699"/>
              </a:buClr>
              <a:buFont typeface="Wingdings" panose="05000000000000000000" pitchFamily="2" charset="2"/>
              <a:buChar char="ü"/>
            </a:pPr>
            <a:r>
              <a:rPr lang="el-GR" dirty="0"/>
              <a:t>Αποκατάσταση, ενδυνάμωση του ασθενούς, </a:t>
            </a:r>
          </a:p>
          <a:p>
            <a:pPr>
              <a:buClr>
                <a:srgbClr val="336699"/>
              </a:buClr>
              <a:buFont typeface="Wingdings" panose="05000000000000000000" pitchFamily="2" charset="2"/>
              <a:buChar char="ü"/>
            </a:pPr>
            <a:r>
              <a:rPr lang="el-GR" dirty="0"/>
              <a:t>Προστασία από λοιμώξεις, </a:t>
            </a:r>
          </a:p>
          <a:p>
            <a:pPr>
              <a:buClr>
                <a:srgbClr val="336699"/>
              </a:buClr>
              <a:buFont typeface="Wingdings" panose="05000000000000000000" pitchFamily="2" charset="2"/>
              <a:buChar char="ü"/>
            </a:pPr>
            <a:r>
              <a:rPr lang="el-GR" dirty="0"/>
              <a:t>Νοσηλευτική φροντίδα για χρόνιες και οξείες περιπτώσεις </a:t>
            </a:r>
            <a:r>
              <a:rPr lang="el-GR" dirty="0" smtClean="0"/>
              <a:t>ασθενειών</a:t>
            </a:r>
            <a:r>
              <a:rPr lang="en-US" dirty="0" smtClean="0"/>
              <a:t>,</a:t>
            </a:r>
            <a:endParaRPr lang="el-GR" dirty="0"/>
          </a:p>
          <a:p>
            <a:pPr>
              <a:buClr>
                <a:srgbClr val="336699"/>
              </a:buClr>
              <a:buFont typeface="Wingdings" panose="05000000000000000000" pitchFamily="2" charset="2"/>
              <a:buChar char="ü"/>
            </a:pPr>
            <a:r>
              <a:rPr lang="el-GR" dirty="0" err="1" smtClean="0"/>
              <a:t>Εργοθεραπεία</a:t>
            </a:r>
            <a:r>
              <a:rPr lang="en-US" dirty="0" smtClean="0"/>
              <a:t>,</a:t>
            </a:r>
            <a:endParaRPr lang="el-GR" dirty="0"/>
          </a:p>
          <a:p>
            <a:pPr>
              <a:buClr>
                <a:srgbClr val="336699"/>
              </a:buClr>
              <a:buFont typeface="Wingdings" panose="05000000000000000000" pitchFamily="2" charset="2"/>
              <a:buChar char="ü"/>
            </a:pPr>
            <a:r>
              <a:rPr lang="el-GR" dirty="0" smtClean="0"/>
              <a:t>Φυσιοθεραπεία</a:t>
            </a:r>
            <a:r>
              <a:rPr lang="en-US" dirty="0" smtClean="0"/>
              <a:t>,</a:t>
            </a:r>
            <a:endParaRPr lang="el-GR" dirty="0"/>
          </a:p>
          <a:p>
            <a:pPr>
              <a:buClr>
                <a:srgbClr val="336699"/>
              </a:buClr>
              <a:buFont typeface="Wingdings" panose="05000000000000000000" pitchFamily="2" charset="2"/>
              <a:buChar char="ü"/>
            </a:pPr>
            <a:r>
              <a:rPr lang="el-GR" dirty="0"/>
              <a:t>Σχήματα Ιατρικής θεραπείας στο </a:t>
            </a:r>
            <a:r>
              <a:rPr lang="el-GR" dirty="0" smtClean="0"/>
              <a:t>σπίτι</a:t>
            </a:r>
            <a:r>
              <a:rPr lang="en-US" dirty="0" smtClean="0"/>
              <a:t>,</a:t>
            </a:r>
            <a:endParaRPr lang="el-GR" dirty="0"/>
          </a:p>
          <a:p>
            <a:pPr>
              <a:buClr>
                <a:srgbClr val="336699"/>
              </a:buClr>
              <a:buFont typeface="Wingdings" panose="05000000000000000000" pitchFamily="2" charset="2"/>
              <a:buChar char="ü"/>
            </a:pPr>
            <a:r>
              <a:rPr lang="el-GR" dirty="0"/>
              <a:t>Φροντίδα σε ηλικιωμένους με επιπλοκές στην υγεία </a:t>
            </a:r>
            <a:r>
              <a:rPr lang="el-GR" dirty="0" smtClean="0"/>
              <a:t>τους</a:t>
            </a:r>
            <a:r>
              <a:rPr lang="en-US" dirty="0" smtClean="0"/>
              <a:t>,</a:t>
            </a:r>
            <a:endParaRPr lang="el-GR" dirty="0"/>
          </a:p>
          <a:p>
            <a:pPr>
              <a:buClr>
                <a:srgbClr val="336699"/>
              </a:buClr>
              <a:buFont typeface="Wingdings" panose="05000000000000000000" pitchFamily="2" charset="2"/>
              <a:buChar char="ü"/>
            </a:pPr>
            <a:r>
              <a:rPr lang="el-GR" dirty="0"/>
              <a:t>Φροντίδα σε ασθενείς τελικού </a:t>
            </a:r>
            <a:r>
              <a:rPr lang="el-GR" dirty="0" smtClean="0"/>
              <a:t>σταδίου</a:t>
            </a:r>
            <a:r>
              <a:rPr lang="en-US" dirty="0" smtClean="0"/>
              <a:t>,</a:t>
            </a:r>
            <a:endParaRPr lang="el-GR" dirty="0"/>
          </a:p>
          <a:p>
            <a:pPr>
              <a:buClr>
                <a:srgbClr val="336699"/>
              </a:buClr>
              <a:buFont typeface="Wingdings" panose="05000000000000000000" pitchFamily="2" charset="2"/>
              <a:buChar char="ü"/>
            </a:pPr>
            <a:r>
              <a:rPr lang="el-GR" dirty="0" smtClean="0"/>
              <a:t>Διασυνδετική</a:t>
            </a:r>
            <a:r>
              <a:rPr lang="en-US"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4227838163"/>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Β. Υπηρεσίες βοήθειας στο σπίτι που στηρίζονται στο σύστημα κοινωνικής φροντίδας </a:t>
            </a:r>
          </a:p>
        </p:txBody>
      </p:sp>
      <p:sp>
        <p:nvSpPr>
          <p:cNvPr id="5" name="Θέση περιεχομένου 4"/>
          <p:cNvSpPr>
            <a:spLocks noGrp="1"/>
          </p:cNvSpPr>
          <p:nvPr>
            <p:ph idx="1"/>
          </p:nvPr>
        </p:nvSpPr>
        <p:spPr/>
        <p:txBody>
          <a:bodyPr/>
          <a:lstStyle/>
          <a:p>
            <a:pPr>
              <a:buClr>
                <a:srgbClr val="336699"/>
              </a:buClr>
              <a:buFont typeface="Wingdings" panose="05000000000000000000" pitchFamily="2" charset="2"/>
              <a:buChar char="ü"/>
            </a:pPr>
            <a:r>
              <a:rPr lang="el-GR" dirty="0"/>
              <a:t>Προσωπική φροντίδα </a:t>
            </a:r>
          </a:p>
          <a:p>
            <a:pPr>
              <a:buClr>
                <a:srgbClr val="336699"/>
              </a:buClr>
              <a:buFont typeface="Wingdings" panose="05000000000000000000" pitchFamily="2" charset="2"/>
              <a:buChar char="ü"/>
            </a:pPr>
            <a:r>
              <a:rPr lang="el-GR" dirty="0"/>
              <a:t>Οικιακές εργασίες </a:t>
            </a:r>
          </a:p>
          <a:p>
            <a:pPr>
              <a:buClr>
                <a:srgbClr val="336699"/>
              </a:buClr>
              <a:buFont typeface="Wingdings" panose="05000000000000000000" pitchFamily="2" charset="2"/>
              <a:buChar char="ü"/>
            </a:pPr>
            <a:r>
              <a:rPr lang="el-GR" dirty="0"/>
              <a:t>Αγορές </a:t>
            </a:r>
          </a:p>
          <a:p>
            <a:pPr>
              <a:buClr>
                <a:srgbClr val="336699"/>
              </a:buClr>
              <a:buFont typeface="Wingdings" panose="05000000000000000000" pitchFamily="2" charset="2"/>
              <a:buChar char="ü"/>
            </a:pPr>
            <a:r>
              <a:rPr lang="el-GR" dirty="0"/>
              <a:t>Φαγητό </a:t>
            </a:r>
          </a:p>
          <a:p>
            <a:pPr>
              <a:buClr>
                <a:srgbClr val="336699"/>
              </a:buClr>
              <a:buFont typeface="Wingdings" panose="05000000000000000000" pitchFamily="2" charset="2"/>
              <a:buChar char="ü"/>
            </a:pPr>
            <a:r>
              <a:rPr lang="el-GR" dirty="0"/>
              <a:t>Καθαριότητα </a:t>
            </a:r>
          </a:p>
          <a:p>
            <a:pPr>
              <a:buClr>
                <a:srgbClr val="336699"/>
              </a:buClr>
              <a:buFont typeface="Wingdings" panose="05000000000000000000" pitchFamily="2" charset="2"/>
              <a:buChar char="ü"/>
            </a:pPr>
            <a:r>
              <a:rPr lang="el-GR" dirty="0"/>
              <a:t>Κοινωνικές δραστηριότητες </a:t>
            </a:r>
          </a:p>
          <a:p>
            <a:pPr>
              <a:buClr>
                <a:srgbClr val="336699"/>
              </a:buClr>
              <a:buFont typeface="Wingdings" panose="05000000000000000000" pitchFamily="2" charset="2"/>
              <a:buChar char="ü"/>
            </a:pPr>
            <a:r>
              <a:rPr lang="el-GR" dirty="0"/>
              <a:t>Συνοδεία στο περπάτημα κλπ. </a:t>
            </a:r>
          </a:p>
          <a:p>
            <a:pPr>
              <a:buClr>
                <a:srgbClr val="336699"/>
              </a:buClr>
              <a:buFont typeface="Wingdings" panose="05000000000000000000" pitchFamily="2" charset="2"/>
              <a:buChar char="ü"/>
            </a:pPr>
            <a:r>
              <a:rPr lang="el-GR" dirty="0"/>
              <a:t>Διασυνδετική</a:t>
            </a:r>
          </a:p>
          <a:p>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870662662"/>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b="1" dirty="0" smtClean="0"/>
              <a:t>Ανακουφιστική Φροντίδα</a:t>
            </a:r>
            <a:r>
              <a:rPr lang="en-US" b="1" dirty="0" smtClean="0"/>
              <a:t>-Hospice</a:t>
            </a:r>
            <a:endParaRPr lang="el-GR" b="1" dirty="0"/>
          </a:p>
        </p:txBody>
      </p:sp>
      <p:sp>
        <p:nvSpPr>
          <p:cNvPr id="195587" name="Content Placeholder 2"/>
          <p:cNvSpPr>
            <a:spLocks noGrp="1"/>
          </p:cNvSpPr>
          <p:nvPr>
            <p:ph idx="1"/>
          </p:nvPr>
        </p:nvSpPr>
        <p:spPr/>
        <p:txBody>
          <a:bodyPr>
            <a:normAutofit/>
          </a:bodyPr>
          <a:lstStyle/>
          <a:p>
            <a:r>
              <a:rPr lang="el-GR" sz="2600" dirty="0" smtClean="0"/>
              <a:t>Παρέχει υποστήριξη και φροντίδα στους ανθρώπου που βρίσκονται στα τελευταία στάδια της ζωής τους με περιορισμούς λόγω της </a:t>
            </a:r>
            <a:r>
              <a:rPr lang="el-GR" sz="2600" dirty="0" smtClean="0"/>
              <a:t>ασθένειας</a:t>
            </a:r>
            <a:r>
              <a:rPr lang="en-US" sz="2600" dirty="0" smtClean="0"/>
              <a:t>.</a:t>
            </a:r>
            <a:endParaRPr lang="en-US" sz="2600" dirty="0" smtClean="0"/>
          </a:p>
          <a:p>
            <a:r>
              <a:rPr lang="el-GR" sz="2600" dirty="0" smtClean="0"/>
              <a:t>Αναγνωρίζει τον θάνατο σαν μέρος της κανονικής διαδικασίας της </a:t>
            </a:r>
            <a:r>
              <a:rPr lang="el-GR" sz="2600" dirty="0" smtClean="0"/>
              <a:t>ζωής</a:t>
            </a:r>
            <a:r>
              <a:rPr lang="en-US" sz="2600" dirty="0" smtClean="0"/>
              <a:t>.</a:t>
            </a:r>
            <a:endParaRPr lang="en-US" sz="2600" dirty="0" smtClean="0"/>
          </a:p>
          <a:p>
            <a:r>
              <a:rPr lang="el-GR" sz="2600" dirty="0" smtClean="0"/>
              <a:t>Επιβεβαιώνει τη ζωή και δεν σπεύδει ούτε αναβάλλει το </a:t>
            </a:r>
            <a:r>
              <a:rPr lang="el-GR" sz="2600" dirty="0" smtClean="0"/>
              <a:t>θάνατο</a:t>
            </a:r>
            <a:r>
              <a:rPr lang="en-US" sz="2600" dirty="0" smtClean="0"/>
              <a:t>.</a:t>
            </a:r>
            <a:endParaRPr lang="en-US" sz="2600" dirty="0" smtClean="0"/>
          </a:p>
          <a:p>
            <a:r>
              <a:rPr lang="el-GR" sz="2600" dirty="0" smtClean="0"/>
              <a:t>Εστιάζει στην ποιότητα της ζωής των ατόμων και των οικογενειών τους (φροντιστές</a:t>
            </a:r>
            <a:r>
              <a:rPr lang="el-GR" sz="2600" dirty="0" smtClean="0"/>
              <a:t>)</a:t>
            </a:r>
            <a:r>
              <a:rPr lang="en-US" sz="2600" dirty="0" smtClean="0"/>
              <a:t>.</a:t>
            </a:r>
            <a:endParaRPr lang="el-GR" sz="2600" dirty="0" smtClean="0"/>
          </a:p>
          <a:p>
            <a:endParaRPr lang="el-GR" sz="26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97223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r>
              <a:rPr lang="el-GR" b="1" dirty="0" smtClean="0"/>
              <a:t>Hospice </a:t>
            </a:r>
          </a:p>
        </p:txBody>
      </p:sp>
      <p:sp>
        <p:nvSpPr>
          <p:cNvPr id="2" name="Θέση περιεχομένου 1"/>
          <p:cNvSpPr>
            <a:spLocks noGrp="1"/>
          </p:cNvSpPr>
          <p:nvPr>
            <p:ph idx="1"/>
          </p:nvPr>
        </p:nvSpPr>
        <p:spPr/>
        <p:txBody>
          <a:bodyPr/>
          <a:lstStyle/>
          <a:p>
            <a:pPr marL="0" indent="0">
              <a:buNone/>
            </a:pPr>
            <a:r>
              <a:rPr lang="el-GR" dirty="0"/>
              <a:t>Πρόσθετες υπηρεσίες, όπως οι εξής: </a:t>
            </a:r>
          </a:p>
          <a:p>
            <a:r>
              <a:rPr lang="el-GR" dirty="0"/>
              <a:t>Ιδρυματική </a:t>
            </a:r>
            <a:r>
              <a:rPr lang="el-GR" dirty="0" smtClean="0"/>
              <a:t>φροντίδα</a:t>
            </a:r>
            <a:r>
              <a:rPr lang="en-US" dirty="0" smtClean="0"/>
              <a:t>.</a:t>
            </a:r>
            <a:endParaRPr lang="el-GR" dirty="0"/>
          </a:p>
          <a:p>
            <a:r>
              <a:rPr lang="el-GR" dirty="0" err="1"/>
              <a:t>Ενδονοσοκομειακή</a:t>
            </a:r>
            <a:r>
              <a:rPr lang="el-GR" dirty="0"/>
              <a:t> </a:t>
            </a:r>
            <a:r>
              <a:rPr lang="el-GR" dirty="0" smtClean="0"/>
              <a:t>περίθαλψη</a:t>
            </a:r>
            <a:r>
              <a:rPr lang="en-US" dirty="0" smtClean="0"/>
              <a:t>.</a:t>
            </a:r>
            <a:endParaRPr lang="el-GR" dirty="0"/>
          </a:p>
          <a:p>
            <a:r>
              <a:rPr lang="el-GR" dirty="0"/>
              <a:t>Παρηγορητική </a:t>
            </a:r>
            <a:r>
              <a:rPr lang="el-GR" dirty="0" smtClean="0"/>
              <a:t>φροντίδα</a:t>
            </a:r>
            <a:r>
              <a:rPr lang="en-US" dirty="0" smtClean="0"/>
              <a:t>.</a:t>
            </a:r>
            <a:endParaRPr lang="el-GR" dirty="0"/>
          </a:p>
          <a:p>
            <a:r>
              <a:rPr lang="el-GR" dirty="0"/>
              <a:t>Συμπληρωματικές </a:t>
            </a:r>
            <a:r>
              <a:rPr lang="el-GR" dirty="0" smtClean="0"/>
              <a:t>θεραπείες</a:t>
            </a:r>
            <a:r>
              <a:rPr lang="en-US" dirty="0" smtClean="0"/>
              <a:t>.</a:t>
            </a:r>
            <a:endParaRPr lang="el-GR" dirty="0"/>
          </a:p>
          <a:p>
            <a:r>
              <a:rPr lang="el-GR" dirty="0"/>
              <a:t>Εξειδικευμένες παιδιατρική </a:t>
            </a:r>
            <a:r>
              <a:rPr lang="el-GR" dirty="0" smtClean="0"/>
              <a:t>ομάδα</a:t>
            </a:r>
            <a:r>
              <a:rPr lang="en-US" dirty="0" smtClean="0"/>
              <a:t>.</a:t>
            </a:r>
            <a:endParaRPr lang="el-GR" dirty="0"/>
          </a:p>
          <a:p>
            <a:r>
              <a:rPr lang="el-GR" dirty="0"/>
              <a:t>Μαθήματα κατάρτισης για </a:t>
            </a:r>
            <a:r>
              <a:rPr lang="el-GR" dirty="0" smtClean="0"/>
              <a:t>φροντιστές</a:t>
            </a:r>
            <a:r>
              <a:rPr lang="en-US" dirty="0" smtClean="0"/>
              <a:t>.</a:t>
            </a:r>
            <a:endParaRPr lang="el-GR" dirty="0"/>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775363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Γεώργιος Πιερράκος 2015. Γεώργιος Πιερράκος. </a:t>
            </a:r>
            <a:r>
              <a:rPr lang="el-GR" sz="2000" dirty="0" smtClean="0"/>
              <a:t>«Συστήματα Υγείας (Θ</a:t>
            </a:r>
            <a:r>
              <a:rPr lang="el-GR" sz="2000" dirty="0"/>
              <a:t>). Ενότητα </a:t>
            </a:r>
            <a:r>
              <a:rPr lang="en-US" sz="2000" dirty="0" smtClean="0"/>
              <a:t>4</a:t>
            </a:r>
            <a:r>
              <a:rPr lang="el-GR" sz="2000" dirty="0" smtClean="0"/>
              <a:t>: </a:t>
            </a:r>
            <a:r>
              <a:rPr lang="el-GR" sz="2000" dirty="0"/>
              <a:t>Παραγωγή Διανομή Υπηρεσιών Υγείας». </a:t>
            </a:r>
            <a:r>
              <a:rPr lang="el-GR" sz="2000" dirty="0" smtClean="0"/>
              <a:t>Έκδοση: 1.0. Αθήνα 2015.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890619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1182990"/>
              </p:ext>
            </p:extLst>
          </p:nvPr>
        </p:nvGraphicFramePr>
        <p:xfrm>
          <a:off x="35496" y="1772816"/>
          <a:ext cx="9001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79512" y="0"/>
            <a:ext cx="8712968" cy="461665"/>
          </a:xfrm>
          <a:prstGeom prst="rect">
            <a:avLst/>
          </a:prstGeom>
        </p:spPr>
        <p:txBody>
          <a:bodyPr wrap="square">
            <a:spAutoFit/>
          </a:bodyPr>
          <a:lstStyle/>
          <a:p>
            <a:pPr algn="ctr">
              <a:defRPr/>
            </a:pPr>
            <a:r>
              <a:rPr lang="el-GR" dirty="0" smtClean="0">
                <a:solidFill>
                  <a:srgbClr val="C00000"/>
                </a:solidFill>
                <a:effectLst>
                  <a:outerShdw blurRad="38100" dist="38100" dir="2700000" algn="tl">
                    <a:srgbClr val="000000">
                      <a:alpha val="43137"/>
                    </a:srgbClr>
                  </a:outerShdw>
                </a:effectLst>
                <a:latin typeface="Cambria" pitchFamily="18" charset="0"/>
                <a:cs typeface="Arial" charset="0"/>
              </a:rPr>
              <a:t>Λειτουργικά Πεδία του Συστήματος Παραγωγής Διανομής</a:t>
            </a:r>
            <a:endParaRPr lang="el-GR" dirty="0">
              <a:solidFill>
                <a:srgbClr val="C00000"/>
              </a:solidFill>
              <a:effectLst>
                <a:outerShdw blurRad="38100" dist="38100" dir="2700000" algn="tl">
                  <a:srgbClr val="000000">
                    <a:alpha val="43137"/>
                  </a:srgbClr>
                </a:outerShdw>
              </a:effectLst>
              <a:latin typeface="Cambria" pitchFamily="18" charset="0"/>
            </a:endParaRPr>
          </a:p>
        </p:txBody>
      </p:sp>
      <p:sp>
        <p:nvSpPr>
          <p:cNvPr id="2" name="Τίτλος 1"/>
          <p:cNvSpPr>
            <a:spLocks noGrp="1"/>
          </p:cNvSpPr>
          <p:nvPr>
            <p:ph type="title"/>
          </p:nvPr>
        </p:nvSpPr>
        <p:spPr/>
        <p:txBody>
          <a:bodyPr/>
          <a:lstStyle/>
          <a:p>
            <a:r>
              <a:rPr lang="el-GR" dirty="0"/>
              <a:t>Παραγωγή Διανομή Υπηρεσιών Υγείας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32229946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Κύρια θέματα προαγωγής της υγείας</a:t>
            </a:r>
            <a:endParaRPr lang="el-GR" dirty="0"/>
          </a:p>
        </p:txBody>
      </p:sp>
      <p:sp>
        <p:nvSpPr>
          <p:cNvPr id="3" name="Θέση περιεχομένου 2"/>
          <p:cNvSpPr>
            <a:spLocks noGrp="1"/>
          </p:cNvSpPr>
          <p:nvPr>
            <p:ph idx="1"/>
          </p:nvPr>
        </p:nvSpPr>
        <p:spPr/>
        <p:txBody>
          <a:bodyPr/>
          <a:lstStyle/>
          <a:p>
            <a:pPr>
              <a:buClr>
                <a:srgbClr val="006699"/>
              </a:buClr>
              <a:buFont typeface="Wingdings" panose="05000000000000000000" pitchFamily="2" charset="2"/>
              <a:buChar char="ü"/>
            </a:pPr>
            <a:r>
              <a:rPr lang="el-GR" dirty="0"/>
              <a:t>Βελτίωση της Υγείας, ανάπτυξη περιβάλλοντος, συνθήκες </a:t>
            </a:r>
            <a:r>
              <a:rPr lang="el-GR" dirty="0" smtClean="0"/>
              <a:t>εργασίας</a:t>
            </a:r>
            <a:r>
              <a:rPr lang="en-US" dirty="0" smtClean="0"/>
              <a:t>.</a:t>
            </a:r>
            <a:endParaRPr lang="el-GR" dirty="0"/>
          </a:p>
          <a:p>
            <a:pPr>
              <a:buClr>
                <a:srgbClr val="006699"/>
              </a:buClr>
              <a:buFont typeface="Wingdings" panose="05000000000000000000" pitchFamily="2" charset="2"/>
              <a:buChar char="ü"/>
            </a:pPr>
            <a:r>
              <a:rPr lang="el-GR" dirty="0"/>
              <a:t>Ενίσχυση κοινωνικών δομών και κοινωνικής </a:t>
            </a:r>
            <a:r>
              <a:rPr lang="el-GR" dirty="0" smtClean="0"/>
              <a:t>υποστήριξης</a:t>
            </a:r>
            <a:r>
              <a:rPr lang="en-US" dirty="0" smtClean="0"/>
              <a:t>.</a:t>
            </a:r>
            <a:endParaRPr lang="el-GR" dirty="0"/>
          </a:p>
          <a:p>
            <a:pPr>
              <a:buClr>
                <a:srgbClr val="006699"/>
              </a:buClr>
              <a:buFont typeface="Wingdings" panose="05000000000000000000" pitchFamily="2" charset="2"/>
              <a:buChar char="ü"/>
            </a:pPr>
            <a:r>
              <a:rPr lang="el-GR" dirty="0"/>
              <a:t>Τρόπος Ζωής της </a:t>
            </a:r>
            <a:r>
              <a:rPr lang="el-GR" dirty="0" smtClean="0"/>
              <a:t>κοινωνίας</a:t>
            </a:r>
            <a:r>
              <a:rPr lang="en-US" dirty="0" smtClean="0"/>
              <a:t>.</a:t>
            </a:r>
            <a:endParaRPr lang="el-GR" dirty="0"/>
          </a:p>
          <a:p>
            <a:pPr>
              <a:buClr>
                <a:srgbClr val="006699"/>
              </a:buClr>
              <a:buFont typeface="Wingdings" panose="05000000000000000000" pitchFamily="2" charset="2"/>
              <a:buChar char="ü"/>
            </a:pPr>
            <a:r>
              <a:rPr lang="el-GR" dirty="0"/>
              <a:t>Πληροφόρηση, εκπαίδευση </a:t>
            </a:r>
            <a:r>
              <a:rPr lang="el-GR" dirty="0" smtClean="0"/>
              <a:t>πληθυσμό</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648958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Αγωγή Υγείας</a:t>
            </a:r>
            <a:endParaRPr lang="el-GR" dirty="0"/>
          </a:p>
        </p:txBody>
      </p:sp>
      <p:sp>
        <p:nvSpPr>
          <p:cNvPr id="3" name="Θέση περιεχομένου 2"/>
          <p:cNvSpPr>
            <a:spLocks noGrp="1"/>
          </p:cNvSpPr>
          <p:nvPr>
            <p:ph idx="1"/>
          </p:nvPr>
        </p:nvSpPr>
        <p:spPr/>
        <p:txBody>
          <a:bodyPr/>
          <a:lstStyle/>
          <a:p>
            <a:pPr>
              <a:buClr>
                <a:srgbClr val="336699"/>
              </a:buClr>
              <a:buFont typeface="Wingdings" panose="05000000000000000000" pitchFamily="2" charset="2"/>
              <a:buChar char="ü"/>
            </a:pPr>
            <a:r>
              <a:rPr lang="el-GR" dirty="0"/>
              <a:t>Βελτίωση γνώσεων και δεξιοτήτων που συμβάλουν στην υγεία του ατόμου και της </a:t>
            </a:r>
            <a:r>
              <a:rPr lang="el-GR" dirty="0" smtClean="0"/>
              <a:t>κοινότητας</a:t>
            </a:r>
            <a:r>
              <a:rPr lang="en-US" dirty="0" smtClean="0"/>
              <a:t>.</a:t>
            </a:r>
            <a:endParaRPr lang="el-GR" dirty="0"/>
          </a:p>
          <a:p>
            <a:pPr>
              <a:buClr>
                <a:srgbClr val="336699"/>
              </a:buClr>
              <a:buFont typeface="Wingdings" panose="05000000000000000000" pitchFamily="2" charset="2"/>
              <a:buChar char="ü"/>
            </a:pPr>
            <a:r>
              <a:rPr lang="el-GR" dirty="0"/>
              <a:t>Εθελοντική υιοθέτηση συμπεριφοράς που προάγει την </a:t>
            </a:r>
            <a:r>
              <a:rPr lang="el-GR" dirty="0" smtClean="0"/>
              <a:t>υγεία</a:t>
            </a:r>
            <a:r>
              <a:rPr lang="en-US" dirty="0" smtClean="0"/>
              <a:t>.</a:t>
            </a:r>
            <a:r>
              <a:rPr lang="el-GR" dirty="0" smtClean="0"/>
              <a:t> </a:t>
            </a:r>
            <a:endParaRPr lang="el-GR" dirty="0"/>
          </a:p>
          <a:p>
            <a:pPr>
              <a:buClr>
                <a:srgbClr val="336699"/>
              </a:buClr>
              <a:buFont typeface="Wingdings" panose="05000000000000000000" pitchFamily="2" charset="2"/>
              <a:buChar char="ü"/>
            </a:pPr>
            <a:r>
              <a:rPr lang="el-GR" dirty="0"/>
              <a:t>Δραστηριότητες που παρέχουν γνώσεις απαραίτητες προκειμένου τα άτομα να λάβουν αποφάσεις και να υιοθετήσουν συμπεριφορές που προάγουν την υγεία.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291697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Πρωτοβάθμια Φροντίδα Υγείας- Πρωτοβάθμια Περίθαλψη</a:t>
            </a:r>
          </a:p>
        </p:txBody>
      </p:sp>
      <p:sp>
        <p:nvSpPr>
          <p:cNvPr id="5" name="Θέση περιεχομένου 4"/>
          <p:cNvSpPr>
            <a:spLocks noGrp="1"/>
          </p:cNvSpPr>
          <p:nvPr>
            <p:ph idx="1"/>
          </p:nvPr>
        </p:nvSpPr>
        <p:spPr/>
        <p:txBody>
          <a:bodyPr/>
          <a:lstStyle/>
          <a:p>
            <a:pPr>
              <a:buClr>
                <a:srgbClr val="336699"/>
              </a:buClr>
              <a:buFont typeface="Wingdings" panose="05000000000000000000" pitchFamily="2" charset="2"/>
              <a:buChar char="ü"/>
            </a:pPr>
            <a:r>
              <a:rPr lang="el-GR" dirty="0"/>
              <a:t>Επικεντρώνεται στη προαγωγή της υγείας μέσω της συνεργασίας μεταξύ όλων των επαγγελματιών υγείας και της τοπικής κοινότητας. </a:t>
            </a:r>
          </a:p>
          <a:p>
            <a:pPr>
              <a:buClr>
                <a:srgbClr val="336699"/>
              </a:buClr>
              <a:buFont typeface="Wingdings" panose="05000000000000000000" pitchFamily="2" charset="2"/>
              <a:buChar char="ü"/>
            </a:pPr>
            <a:r>
              <a:rPr lang="el-GR" dirty="0"/>
              <a:t>Κύρια είσοδο του χρήστη στο Σύστημα Υπηρεσιών </a:t>
            </a:r>
            <a:r>
              <a:rPr lang="el-GR" dirty="0" smtClean="0"/>
              <a:t>Υγείας</a:t>
            </a:r>
            <a:r>
              <a:rPr lang="en-US" dirty="0" smtClean="0"/>
              <a:t>.</a:t>
            </a:r>
            <a:endParaRPr lang="el-GR" dirty="0"/>
          </a:p>
          <a:p>
            <a:pPr>
              <a:buClr>
                <a:srgbClr val="336699"/>
              </a:buClr>
              <a:buFont typeface="Wingdings" panose="05000000000000000000" pitchFamily="2" charset="2"/>
              <a:buChar char="ü"/>
            </a:pPr>
            <a:r>
              <a:rPr lang="el-GR" dirty="0"/>
              <a:t>Επιτρέπει τον έλεγχο ροής των ασθενών (gate keeping) στη Νοσοκομειακή </a:t>
            </a:r>
            <a:r>
              <a:rPr lang="el-GR" dirty="0" smtClean="0"/>
              <a:t>Περίθαλψη</a:t>
            </a:r>
            <a:r>
              <a:rPr lang="en-US" dirty="0" smtClean="0"/>
              <a:t>.</a:t>
            </a:r>
            <a:endParaRPr lang="el-GR" dirty="0"/>
          </a:p>
          <a:p>
            <a:pPr>
              <a:buClr>
                <a:srgbClr val="336699"/>
              </a:buClr>
              <a:buFont typeface="Wingdings" panose="05000000000000000000" pitchFamily="2" charset="2"/>
              <a:buChar char="ü"/>
            </a:pPr>
            <a:r>
              <a:rPr lang="el-GR" dirty="0"/>
              <a:t>Αποτελεί μηχανισμό ελέγχου των δαπανών </a:t>
            </a:r>
            <a:r>
              <a:rPr lang="el-GR" dirty="0" smtClean="0"/>
              <a:t>υγείας</a:t>
            </a:r>
            <a:r>
              <a:rPr lang="en-US" dirty="0" smtClean="0"/>
              <a:t>.</a:t>
            </a:r>
            <a:endParaRPr lang="el-GR" dirty="0"/>
          </a:p>
          <a:p>
            <a:pPr>
              <a:buClr>
                <a:srgbClr val="336699"/>
              </a:buClr>
              <a:buFont typeface="Wingdings" panose="05000000000000000000" pitchFamily="2" charset="2"/>
              <a:buChar char="ü"/>
            </a:pPr>
            <a:r>
              <a:rPr lang="el-GR" dirty="0"/>
              <a:t>Αποτελεί μηχανισμό ορθολογικού σχεδιασμό των νοσοκομειακών </a:t>
            </a:r>
            <a:r>
              <a:rPr lang="el-GR" dirty="0" smtClean="0"/>
              <a:t>δομών</a:t>
            </a:r>
            <a:r>
              <a:rPr lang="en-US" dirty="0" smtClean="0"/>
              <a:t>.</a:t>
            </a:r>
            <a:endParaRPr lang="el-GR" dirty="0"/>
          </a:p>
          <a:p>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564865320"/>
      </p:ext>
    </p:extLst>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1477963" y="2205038"/>
            <a:ext cx="1943100" cy="2592387"/>
          </a:xfrm>
          <a:prstGeom prst="rect">
            <a:avLst/>
          </a:prstGeom>
          <a:solidFill>
            <a:srgbClr val="336699"/>
          </a:solidFill>
          <a:ln w="9525" algn="ctr">
            <a:solidFill>
              <a:srgbClr val="336699"/>
            </a:solidFill>
            <a:miter lim="800000"/>
            <a:headEnd/>
            <a:tailEnd/>
          </a:ln>
          <a:effectLst/>
        </p:spPr>
        <p:txBody>
          <a:bodyPr wrap="none" anchor="ctr"/>
          <a:lstStyle/>
          <a:p>
            <a:pPr>
              <a:buClr>
                <a:schemeClr val="bg1"/>
              </a:buClr>
              <a:buFont typeface="Wingdings" pitchFamily="2" charset="2"/>
              <a:buChar char="ü"/>
              <a:defRPr/>
            </a:pPr>
            <a:r>
              <a:rPr lang="el-GR" sz="2000" dirty="0" smtClean="0">
                <a:solidFill>
                  <a:schemeClr val="bg1"/>
                </a:solidFill>
                <a:latin typeface="+mn-lt"/>
              </a:rPr>
              <a:t> Διαγνωστική </a:t>
            </a:r>
            <a:endParaRPr lang="el-GR" sz="2000" dirty="0">
              <a:solidFill>
                <a:schemeClr val="bg1"/>
              </a:solidFill>
              <a:latin typeface="+mn-lt"/>
            </a:endParaRPr>
          </a:p>
          <a:p>
            <a:pPr>
              <a:buClr>
                <a:schemeClr val="bg1"/>
              </a:buClr>
              <a:buFont typeface="Wingdings" pitchFamily="2" charset="2"/>
              <a:buNone/>
              <a:defRPr/>
            </a:pPr>
            <a:r>
              <a:rPr lang="el-GR" sz="2000" dirty="0">
                <a:solidFill>
                  <a:schemeClr val="bg1"/>
                </a:solidFill>
                <a:latin typeface="+mn-lt"/>
              </a:rPr>
              <a:t>θεραπευτική</a:t>
            </a:r>
          </a:p>
          <a:p>
            <a:pPr>
              <a:buClr>
                <a:schemeClr val="bg1"/>
              </a:buClr>
              <a:buFont typeface="Wingdings" pitchFamily="2" charset="2"/>
              <a:buChar char="ü"/>
              <a:defRPr/>
            </a:pPr>
            <a:r>
              <a:rPr lang="el-GR" sz="2000" dirty="0" smtClean="0">
                <a:solidFill>
                  <a:schemeClr val="bg1"/>
                </a:solidFill>
                <a:latin typeface="+mn-lt"/>
              </a:rPr>
              <a:t> Επείγουσα </a:t>
            </a:r>
            <a:endParaRPr lang="el-GR" sz="2000" dirty="0">
              <a:solidFill>
                <a:schemeClr val="bg1"/>
              </a:solidFill>
              <a:latin typeface="+mn-lt"/>
            </a:endParaRPr>
          </a:p>
          <a:p>
            <a:pPr>
              <a:buClr>
                <a:schemeClr val="bg1"/>
              </a:buClr>
              <a:defRPr/>
            </a:pPr>
            <a:r>
              <a:rPr lang="el-GR" sz="2000" dirty="0">
                <a:solidFill>
                  <a:schemeClr val="bg1"/>
                </a:solidFill>
                <a:latin typeface="+mn-lt"/>
              </a:rPr>
              <a:t>Ιατρική</a:t>
            </a:r>
          </a:p>
          <a:p>
            <a:pPr>
              <a:buClr>
                <a:schemeClr val="bg1"/>
              </a:buClr>
              <a:buFont typeface="Wingdings" pitchFamily="2" charset="2"/>
              <a:buChar char="ü"/>
              <a:defRPr/>
            </a:pPr>
            <a:r>
              <a:rPr lang="el-GR" sz="2000" dirty="0" smtClean="0">
                <a:solidFill>
                  <a:schemeClr val="bg1"/>
                </a:solidFill>
                <a:latin typeface="+mn-lt"/>
              </a:rPr>
              <a:t> Οικογενειακός </a:t>
            </a:r>
            <a:endParaRPr lang="el-GR" sz="2000" dirty="0">
              <a:solidFill>
                <a:schemeClr val="bg1"/>
              </a:solidFill>
              <a:latin typeface="+mn-lt"/>
            </a:endParaRPr>
          </a:p>
          <a:p>
            <a:pPr>
              <a:buClr>
                <a:schemeClr val="bg1"/>
              </a:buClr>
              <a:defRPr/>
            </a:pPr>
            <a:r>
              <a:rPr lang="el-GR" sz="2000" dirty="0">
                <a:solidFill>
                  <a:schemeClr val="bg1"/>
                </a:solidFill>
                <a:latin typeface="+mn-lt"/>
              </a:rPr>
              <a:t>Γιατρός </a:t>
            </a:r>
          </a:p>
          <a:p>
            <a:pPr>
              <a:buClr>
                <a:schemeClr val="bg1"/>
              </a:buClr>
              <a:buFont typeface="Wingdings" pitchFamily="2" charset="2"/>
              <a:buChar char="ü"/>
              <a:defRPr/>
            </a:pPr>
            <a:r>
              <a:rPr lang="el-GR" sz="2000" dirty="0" smtClean="0">
                <a:solidFill>
                  <a:schemeClr val="bg1"/>
                </a:solidFill>
                <a:latin typeface="+mn-lt"/>
              </a:rPr>
              <a:t> Κέντρα </a:t>
            </a:r>
            <a:r>
              <a:rPr lang="el-GR" sz="2000" dirty="0">
                <a:solidFill>
                  <a:schemeClr val="bg1"/>
                </a:solidFill>
                <a:latin typeface="+mn-lt"/>
              </a:rPr>
              <a:t>Υγείας </a:t>
            </a:r>
          </a:p>
          <a:p>
            <a:pPr>
              <a:buClr>
                <a:srgbClr val="CC3300"/>
              </a:buClr>
              <a:buFont typeface="Wingdings" pitchFamily="2" charset="2"/>
              <a:buNone/>
              <a:defRPr/>
            </a:pPr>
            <a:endParaRPr lang="el-GR" sz="2000" dirty="0">
              <a:solidFill>
                <a:schemeClr val="bg1"/>
              </a:solidFill>
              <a:latin typeface="+mn-lt"/>
            </a:endParaRPr>
          </a:p>
        </p:txBody>
      </p:sp>
      <p:sp>
        <p:nvSpPr>
          <p:cNvPr id="151555" name="Rectangle 3"/>
          <p:cNvSpPr>
            <a:spLocks noChangeArrowheads="1"/>
          </p:cNvSpPr>
          <p:nvPr/>
        </p:nvSpPr>
        <p:spPr bwMode="auto">
          <a:xfrm>
            <a:off x="3636963" y="2205038"/>
            <a:ext cx="2016125" cy="2592387"/>
          </a:xfrm>
          <a:prstGeom prst="rect">
            <a:avLst/>
          </a:prstGeom>
          <a:solidFill>
            <a:srgbClr val="336699"/>
          </a:solidFill>
          <a:ln w="9525" algn="ctr">
            <a:solidFill>
              <a:srgbClr val="336699"/>
            </a:solidFill>
            <a:miter lim="800000"/>
            <a:headEnd/>
            <a:tailEnd/>
          </a:ln>
          <a:effectLst/>
        </p:spPr>
        <p:txBody>
          <a:bodyPr wrap="none" anchor="ctr"/>
          <a:lstStyle/>
          <a:p>
            <a:pPr>
              <a:buClr>
                <a:schemeClr val="bg1"/>
              </a:buClr>
              <a:buFont typeface="Wingdings" pitchFamily="2" charset="2"/>
              <a:buChar char="ü"/>
              <a:defRPr/>
            </a:pPr>
            <a:r>
              <a:rPr lang="el-GR" sz="2000" dirty="0" smtClean="0">
                <a:solidFill>
                  <a:schemeClr val="bg1"/>
                </a:solidFill>
                <a:latin typeface="+mn-lt"/>
              </a:rPr>
              <a:t> Νοσηλεία</a:t>
            </a:r>
            <a:endParaRPr lang="el-GR" sz="2000" dirty="0">
              <a:solidFill>
                <a:schemeClr val="bg1"/>
              </a:solidFill>
              <a:latin typeface="+mn-lt"/>
            </a:endParaRPr>
          </a:p>
          <a:p>
            <a:pPr>
              <a:buClr>
                <a:schemeClr val="bg1"/>
              </a:buClr>
              <a:buFont typeface="Wingdings" pitchFamily="2" charset="2"/>
              <a:buChar char="ü"/>
              <a:defRPr/>
            </a:pPr>
            <a:r>
              <a:rPr lang="el-GR" sz="2000" dirty="0" smtClean="0">
                <a:solidFill>
                  <a:schemeClr val="bg1"/>
                </a:solidFill>
                <a:latin typeface="+mn-lt"/>
              </a:rPr>
              <a:t> Εργαστηριακός </a:t>
            </a:r>
            <a:r>
              <a:rPr lang="el-GR" sz="2000" dirty="0">
                <a:solidFill>
                  <a:schemeClr val="bg1"/>
                </a:solidFill>
                <a:latin typeface="+mn-lt"/>
              </a:rPr>
              <a:t> </a:t>
            </a:r>
            <a:endParaRPr lang="el-GR" sz="2000" dirty="0" smtClean="0">
              <a:solidFill>
                <a:schemeClr val="bg1"/>
              </a:solidFill>
              <a:latin typeface="+mn-lt"/>
            </a:endParaRPr>
          </a:p>
          <a:p>
            <a:pPr>
              <a:buClr>
                <a:schemeClr val="bg1"/>
              </a:buClr>
              <a:defRPr/>
            </a:pPr>
            <a:r>
              <a:rPr lang="el-GR" sz="2000" dirty="0" smtClean="0">
                <a:solidFill>
                  <a:schemeClr val="bg1"/>
                </a:solidFill>
                <a:latin typeface="+mn-lt"/>
              </a:rPr>
              <a:t>έλεγχος </a:t>
            </a:r>
            <a:r>
              <a:rPr lang="el-GR" sz="2000" dirty="0">
                <a:solidFill>
                  <a:schemeClr val="bg1"/>
                </a:solidFill>
                <a:latin typeface="+mn-lt"/>
              </a:rPr>
              <a:t>για τη </a:t>
            </a:r>
            <a:endParaRPr lang="el-GR" sz="2000" dirty="0" smtClean="0">
              <a:solidFill>
                <a:schemeClr val="bg1"/>
              </a:solidFill>
              <a:latin typeface="+mn-lt"/>
            </a:endParaRPr>
          </a:p>
          <a:p>
            <a:pPr>
              <a:buClr>
                <a:schemeClr val="bg1"/>
              </a:buClr>
              <a:defRPr/>
            </a:pPr>
            <a:r>
              <a:rPr lang="el-GR" sz="2000" dirty="0" smtClean="0">
                <a:solidFill>
                  <a:schemeClr val="bg1"/>
                </a:solidFill>
                <a:latin typeface="+mn-lt"/>
              </a:rPr>
              <a:t>νοσηλεία</a:t>
            </a:r>
            <a:endParaRPr lang="el-GR" sz="2000" dirty="0">
              <a:solidFill>
                <a:schemeClr val="bg1"/>
              </a:solidFill>
              <a:latin typeface="+mn-lt"/>
            </a:endParaRPr>
          </a:p>
          <a:p>
            <a:pPr>
              <a:buClr>
                <a:schemeClr val="bg1"/>
              </a:buClr>
              <a:buFont typeface="Wingdings" pitchFamily="2" charset="2"/>
              <a:buChar char="ü"/>
              <a:defRPr/>
            </a:pPr>
            <a:r>
              <a:rPr lang="el-GR" sz="2000" dirty="0" smtClean="0">
                <a:solidFill>
                  <a:schemeClr val="bg1"/>
                </a:solidFill>
                <a:latin typeface="+mn-lt"/>
              </a:rPr>
              <a:t> Γενικές </a:t>
            </a:r>
            <a:endParaRPr lang="el-GR" sz="2000" dirty="0">
              <a:solidFill>
                <a:schemeClr val="bg1"/>
              </a:solidFill>
              <a:latin typeface="+mn-lt"/>
            </a:endParaRPr>
          </a:p>
          <a:p>
            <a:pPr>
              <a:buClr>
                <a:schemeClr val="bg1"/>
              </a:buClr>
              <a:defRPr/>
            </a:pPr>
            <a:r>
              <a:rPr lang="el-GR" sz="2000" dirty="0">
                <a:solidFill>
                  <a:schemeClr val="bg1"/>
                </a:solidFill>
                <a:latin typeface="+mn-lt"/>
              </a:rPr>
              <a:t>επεμβάσεις</a:t>
            </a:r>
          </a:p>
          <a:p>
            <a:pPr>
              <a:buClr>
                <a:srgbClr val="CC3300"/>
              </a:buClr>
              <a:buFont typeface="Wingdings" pitchFamily="2" charset="2"/>
              <a:buChar char="ü"/>
              <a:defRPr/>
            </a:pPr>
            <a:endParaRPr lang="el-GR" sz="2000" dirty="0">
              <a:solidFill>
                <a:schemeClr val="bg1"/>
              </a:solidFill>
              <a:latin typeface="+mn-lt"/>
            </a:endParaRPr>
          </a:p>
        </p:txBody>
      </p:sp>
      <p:sp>
        <p:nvSpPr>
          <p:cNvPr id="151556" name="Rectangle 4"/>
          <p:cNvSpPr>
            <a:spLocks noChangeArrowheads="1"/>
          </p:cNvSpPr>
          <p:nvPr/>
        </p:nvSpPr>
        <p:spPr bwMode="auto">
          <a:xfrm>
            <a:off x="5797550" y="2205038"/>
            <a:ext cx="1943100" cy="2592387"/>
          </a:xfrm>
          <a:prstGeom prst="rect">
            <a:avLst/>
          </a:prstGeom>
          <a:solidFill>
            <a:srgbClr val="336699"/>
          </a:solidFill>
          <a:ln w="9525" algn="ctr">
            <a:solidFill>
              <a:srgbClr val="336699"/>
            </a:solidFill>
            <a:miter lim="800000"/>
            <a:headEnd/>
            <a:tailEnd/>
          </a:ln>
          <a:effectLst/>
        </p:spPr>
        <p:txBody>
          <a:bodyPr wrap="none" anchor="ctr"/>
          <a:lstStyle/>
          <a:p>
            <a:pPr>
              <a:buClr>
                <a:schemeClr val="bg1"/>
              </a:buClr>
              <a:buFont typeface="Wingdings" pitchFamily="2" charset="2"/>
              <a:buChar char="ü"/>
              <a:defRPr/>
            </a:pPr>
            <a:r>
              <a:rPr lang="el-GR" sz="2000" dirty="0" smtClean="0">
                <a:solidFill>
                  <a:schemeClr val="bg1"/>
                </a:solidFill>
                <a:latin typeface="+mn-lt"/>
              </a:rPr>
              <a:t> Υψηλά </a:t>
            </a:r>
            <a:endParaRPr lang="el-GR" sz="2000" dirty="0">
              <a:solidFill>
                <a:schemeClr val="bg1"/>
              </a:solidFill>
              <a:latin typeface="+mn-lt"/>
            </a:endParaRPr>
          </a:p>
          <a:p>
            <a:pPr>
              <a:buClr>
                <a:schemeClr val="bg1"/>
              </a:buClr>
              <a:defRPr/>
            </a:pPr>
            <a:r>
              <a:rPr lang="el-GR" sz="2000" dirty="0">
                <a:solidFill>
                  <a:schemeClr val="bg1"/>
                </a:solidFill>
                <a:latin typeface="+mn-lt"/>
              </a:rPr>
              <a:t>εξειδικευμένες</a:t>
            </a:r>
          </a:p>
          <a:p>
            <a:pPr>
              <a:buClr>
                <a:schemeClr val="bg1"/>
              </a:buClr>
              <a:defRPr/>
            </a:pPr>
            <a:r>
              <a:rPr lang="el-GR" sz="2000" dirty="0">
                <a:solidFill>
                  <a:schemeClr val="bg1"/>
                </a:solidFill>
                <a:latin typeface="+mn-lt"/>
              </a:rPr>
              <a:t>γνώσεις</a:t>
            </a:r>
          </a:p>
          <a:p>
            <a:pPr>
              <a:buClr>
                <a:schemeClr val="bg1"/>
              </a:buClr>
              <a:buFont typeface="Wingdings" pitchFamily="2" charset="2"/>
              <a:buChar char="ü"/>
              <a:defRPr/>
            </a:pPr>
            <a:r>
              <a:rPr lang="el-GR" sz="2000" dirty="0" smtClean="0">
                <a:solidFill>
                  <a:schemeClr val="bg1"/>
                </a:solidFill>
                <a:latin typeface="+mn-lt"/>
              </a:rPr>
              <a:t> Εξοπλισμός</a:t>
            </a:r>
            <a:endParaRPr lang="el-GR" sz="2000" dirty="0">
              <a:solidFill>
                <a:schemeClr val="bg1"/>
              </a:solidFill>
              <a:latin typeface="+mn-lt"/>
            </a:endParaRPr>
          </a:p>
          <a:p>
            <a:pPr>
              <a:buClr>
                <a:schemeClr val="bg1"/>
              </a:buClr>
              <a:buFont typeface="Wingdings" pitchFamily="2" charset="2"/>
              <a:buChar char="ü"/>
              <a:defRPr/>
            </a:pPr>
            <a:r>
              <a:rPr lang="el-GR" sz="2000" dirty="0">
                <a:solidFill>
                  <a:schemeClr val="bg1"/>
                </a:solidFill>
                <a:latin typeface="+mn-lt"/>
              </a:rPr>
              <a:t> </a:t>
            </a:r>
            <a:r>
              <a:rPr lang="el-GR" sz="2000" dirty="0" smtClean="0">
                <a:solidFill>
                  <a:schemeClr val="bg1"/>
                </a:solidFill>
                <a:latin typeface="+mn-lt"/>
              </a:rPr>
              <a:t> Υψηλό </a:t>
            </a:r>
            <a:r>
              <a:rPr lang="el-GR" sz="2000" dirty="0">
                <a:solidFill>
                  <a:schemeClr val="bg1"/>
                </a:solidFill>
                <a:latin typeface="+mn-lt"/>
              </a:rPr>
              <a:t>Κόστος </a:t>
            </a:r>
          </a:p>
          <a:p>
            <a:pPr>
              <a:buClr>
                <a:schemeClr val="bg1"/>
              </a:buClr>
              <a:buFont typeface="Wingdings" pitchFamily="2" charset="2"/>
              <a:buChar char="ü"/>
              <a:defRPr/>
            </a:pPr>
            <a:r>
              <a:rPr lang="el-GR" sz="2000" dirty="0" smtClean="0">
                <a:solidFill>
                  <a:schemeClr val="bg1"/>
                </a:solidFill>
                <a:latin typeface="+mn-lt"/>
              </a:rPr>
              <a:t> Πολλές </a:t>
            </a:r>
            <a:endParaRPr lang="el-GR" sz="2000" dirty="0">
              <a:solidFill>
                <a:schemeClr val="bg1"/>
              </a:solidFill>
              <a:latin typeface="+mn-lt"/>
            </a:endParaRPr>
          </a:p>
          <a:p>
            <a:pPr>
              <a:buClr>
                <a:schemeClr val="bg1"/>
              </a:buClr>
              <a:defRPr/>
            </a:pPr>
            <a:r>
              <a:rPr lang="el-GR" sz="2000" dirty="0">
                <a:solidFill>
                  <a:schemeClr val="bg1"/>
                </a:solidFill>
                <a:latin typeface="+mn-lt"/>
              </a:rPr>
              <a:t>ειδικότητες</a:t>
            </a:r>
          </a:p>
        </p:txBody>
      </p:sp>
      <p:sp>
        <p:nvSpPr>
          <p:cNvPr id="151557" name="Rectangle 5"/>
          <p:cNvSpPr>
            <a:spLocks noChangeArrowheads="1"/>
          </p:cNvSpPr>
          <p:nvPr/>
        </p:nvSpPr>
        <p:spPr bwMode="auto">
          <a:xfrm>
            <a:off x="1476375" y="1844675"/>
            <a:ext cx="1944688" cy="360363"/>
          </a:xfrm>
          <a:prstGeom prst="rect">
            <a:avLst/>
          </a:prstGeom>
          <a:solidFill>
            <a:srgbClr val="009999"/>
          </a:solidFill>
          <a:ln w="9525" algn="ctr">
            <a:solidFill>
              <a:schemeClr val="tx1"/>
            </a:solidFill>
            <a:miter lim="800000"/>
            <a:headEnd/>
            <a:tailEnd/>
          </a:ln>
        </p:spPr>
        <p:txBody>
          <a:bodyPr wrap="none" anchor="ctr"/>
          <a:lstStyle/>
          <a:p>
            <a:pPr algn="ctr"/>
            <a:r>
              <a:rPr lang="el-GR" sz="2000" b="1" dirty="0">
                <a:solidFill>
                  <a:schemeClr val="bg1"/>
                </a:solidFill>
                <a:latin typeface="+mn-lt"/>
              </a:rPr>
              <a:t>Πρωτοβάθμια</a:t>
            </a:r>
          </a:p>
        </p:txBody>
      </p:sp>
      <p:sp>
        <p:nvSpPr>
          <p:cNvPr id="151558" name="Rectangle 6"/>
          <p:cNvSpPr>
            <a:spLocks noChangeArrowheads="1"/>
          </p:cNvSpPr>
          <p:nvPr/>
        </p:nvSpPr>
        <p:spPr bwMode="auto">
          <a:xfrm>
            <a:off x="3636963" y="1844675"/>
            <a:ext cx="2016125" cy="360363"/>
          </a:xfrm>
          <a:prstGeom prst="rect">
            <a:avLst/>
          </a:prstGeom>
          <a:solidFill>
            <a:srgbClr val="178380"/>
          </a:solidFill>
          <a:ln w="9525" algn="ctr">
            <a:solidFill>
              <a:schemeClr val="tx1"/>
            </a:solidFill>
            <a:miter lim="800000"/>
            <a:headEnd/>
            <a:tailEnd/>
          </a:ln>
        </p:spPr>
        <p:txBody>
          <a:bodyPr wrap="none" anchor="ctr"/>
          <a:lstStyle/>
          <a:p>
            <a:pPr algn="ctr"/>
            <a:r>
              <a:rPr lang="el-GR" sz="2000" b="1" dirty="0">
                <a:solidFill>
                  <a:schemeClr val="bg1"/>
                </a:solidFill>
                <a:latin typeface="+mn-lt"/>
              </a:rPr>
              <a:t>Δευτεροβάθμια</a:t>
            </a:r>
          </a:p>
        </p:txBody>
      </p:sp>
      <p:sp>
        <p:nvSpPr>
          <p:cNvPr id="151559" name="Rectangle 7"/>
          <p:cNvSpPr>
            <a:spLocks noChangeArrowheads="1"/>
          </p:cNvSpPr>
          <p:nvPr/>
        </p:nvSpPr>
        <p:spPr bwMode="auto">
          <a:xfrm>
            <a:off x="5797550" y="1844675"/>
            <a:ext cx="1944688" cy="360363"/>
          </a:xfrm>
          <a:prstGeom prst="rect">
            <a:avLst/>
          </a:prstGeom>
          <a:solidFill>
            <a:srgbClr val="66CCFF"/>
          </a:solidFill>
          <a:ln w="9525" algn="ctr">
            <a:solidFill>
              <a:schemeClr val="tx1"/>
            </a:solidFill>
            <a:miter lim="800000"/>
            <a:headEnd/>
            <a:tailEnd/>
          </a:ln>
        </p:spPr>
        <p:txBody>
          <a:bodyPr wrap="none" anchor="ctr"/>
          <a:lstStyle/>
          <a:p>
            <a:pPr algn="ctr"/>
            <a:r>
              <a:rPr lang="el-GR" sz="2000" b="1" dirty="0">
                <a:solidFill>
                  <a:schemeClr val="bg1"/>
                </a:solidFill>
                <a:latin typeface="+mn-lt"/>
              </a:rPr>
              <a:t>Τριτοβάθμια</a:t>
            </a:r>
          </a:p>
        </p:txBody>
      </p:sp>
      <p:cxnSp>
        <p:nvCxnSpPr>
          <p:cNvPr id="151561" name="AutoShape 9"/>
          <p:cNvCxnSpPr>
            <a:cxnSpLocks noChangeShapeType="1"/>
            <a:endCxn id="151557" idx="0"/>
          </p:cNvCxnSpPr>
          <p:nvPr/>
        </p:nvCxnSpPr>
        <p:spPr bwMode="auto">
          <a:xfrm rot="5400000">
            <a:off x="3128169" y="327819"/>
            <a:ext cx="838200" cy="2195512"/>
          </a:xfrm>
          <a:prstGeom prst="bentConnector3">
            <a:avLst>
              <a:gd name="adj1" fmla="val 50000"/>
            </a:avLst>
          </a:prstGeom>
          <a:noFill/>
          <a:ln w="50800">
            <a:solidFill>
              <a:srgbClr val="336699"/>
            </a:solidFill>
            <a:miter lim="800000"/>
            <a:headEnd/>
            <a:tailEnd type="triangle" w="med" len="med"/>
          </a:ln>
        </p:spPr>
      </p:cxnSp>
      <p:cxnSp>
        <p:nvCxnSpPr>
          <p:cNvPr id="151562" name="AutoShape 10"/>
          <p:cNvCxnSpPr>
            <a:cxnSpLocks noChangeShapeType="1"/>
            <a:endCxn id="151558" idx="0"/>
          </p:cNvCxnSpPr>
          <p:nvPr/>
        </p:nvCxnSpPr>
        <p:spPr bwMode="auto">
          <a:xfrm rot="5400000">
            <a:off x="4225925" y="1425575"/>
            <a:ext cx="838200" cy="0"/>
          </a:xfrm>
          <a:prstGeom prst="straightConnector1">
            <a:avLst/>
          </a:prstGeom>
          <a:noFill/>
          <a:ln w="50800">
            <a:solidFill>
              <a:srgbClr val="000080"/>
            </a:solidFill>
            <a:round/>
            <a:headEnd/>
            <a:tailEnd type="triangle" w="med" len="med"/>
          </a:ln>
        </p:spPr>
      </p:cxnSp>
      <p:cxnSp>
        <p:nvCxnSpPr>
          <p:cNvPr id="151563" name="AutoShape 11"/>
          <p:cNvCxnSpPr>
            <a:cxnSpLocks noChangeShapeType="1"/>
            <a:endCxn id="151559" idx="0"/>
          </p:cNvCxnSpPr>
          <p:nvPr/>
        </p:nvCxnSpPr>
        <p:spPr bwMode="auto">
          <a:xfrm rot="16200000" flipH="1">
            <a:off x="5288757" y="362743"/>
            <a:ext cx="838200" cy="2125663"/>
          </a:xfrm>
          <a:prstGeom prst="bentConnector3">
            <a:avLst>
              <a:gd name="adj1" fmla="val 50000"/>
            </a:avLst>
          </a:prstGeom>
          <a:noFill/>
          <a:ln w="50800">
            <a:solidFill>
              <a:srgbClr val="336699"/>
            </a:solidFill>
            <a:miter lim="800000"/>
            <a:headEnd/>
            <a:tailEnd type="triangle" w="med" len="med"/>
          </a:ln>
        </p:spPr>
      </p:cxnSp>
      <p:sp>
        <p:nvSpPr>
          <p:cNvPr id="4" name="Τίτλος 3"/>
          <p:cNvSpPr>
            <a:spLocks noGrp="1"/>
          </p:cNvSpPr>
          <p:nvPr>
            <p:ph type="title"/>
          </p:nvPr>
        </p:nvSpPr>
        <p:spPr/>
        <p:txBody>
          <a:bodyPr/>
          <a:lstStyle/>
          <a:p>
            <a:pPr algn="ctr"/>
            <a:r>
              <a:rPr lang="el-GR" dirty="0" smtClean="0">
                <a:latin typeface="+mn-lt"/>
              </a:rPr>
              <a:t>Περιεχόμενο περίθαλψης</a:t>
            </a:r>
            <a:endParaRPr lang="el-GR"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90990411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1561"/>
                                        </p:tgtEl>
                                        <p:attrNameLst>
                                          <p:attrName>style.visibility</p:attrName>
                                        </p:attrNameLst>
                                      </p:cBhvr>
                                      <p:to>
                                        <p:strVal val="visible"/>
                                      </p:to>
                                    </p:set>
                                    <p:anim calcmode="lin" valueType="num">
                                      <p:cBhvr additive="base">
                                        <p:cTn id="7" dur="500" fill="hold"/>
                                        <p:tgtEl>
                                          <p:spTgt spid="151561"/>
                                        </p:tgtEl>
                                        <p:attrNameLst>
                                          <p:attrName>ppt_x</p:attrName>
                                        </p:attrNameLst>
                                      </p:cBhvr>
                                      <p:tavLst>
                                        <p:tav tm="0">
                                          <p:val>
                                            <p:strVal val="#ppt_x"/>
                                          </p:val>
                                        </p:tav>
                                        <p:tav tm="100000">
                                          <p:val>
                                            <p:strVal val="#ppt_x"/>
                                          </p:val>
                                        </p:tav>
                                      </p:tavLst>
                                    </p:anim>
                                    <p:anim calcmode="lin" valueType="num">
                                      <p:cBhvr additive="base">
                                        <p:cTn id="8" dur="500" fill="hold"/>
                                        <p:tgtEl>
                                          <p:spTgt spid="1515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1557"/>
                                        </p:tgtEl>
                                        <p:attrNameLst>
                                          <p:attrName>style.visibility</p:attrName>
                                        </p:attrNameLst>
                                      </p:cBhvr>
                                      <p:to>
                                        <p:strVal val="visible"/>
                                      </p:to>
                                    </p:set>
                                    <p:anim calcmode="lin" valueType="num">
                                      <p:cBhvr additive="base">
                                        <p:cTn id="11" dur="500" fill="hold"/>
                                        <p:tgtEl>
                                          <p:spTgt spid="151557"/>
                                        </p:tgtEl>
                                        <p:attrNameLst>
                                          <p:attrName>ppt_x</p:attrName>
                                        </p:attrNameLst>
                                      </p:cBhvr>
                                      <p:tavLst>
                                        <p:tav tm="0">
                                          <p:val>
                                            <p:strVal val="#ppt_x"/>
                                          </p:val>
                                        </p:tav>
                                        <p:tav tm="100000">
                                          <p:val>
                                            <p:strVal val="#ppt_x"/>
                                          </p:val>
                                        </p:tav>
                                      </p:tavLst>
                                    </p:anim>
                                    <p:anim calcmode="lin" valueType="num">
                                      <p:cBhvr additive="base">
                                        <p:cTn id="12" dur="500" fill="hold"/>
                                        <p:tgtEl>
                                          <p:spTgt spid="15155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51554"/>
                                        </p:tgtEl>
                                        <p:attrNameLst>
                                          <p:attrName>style.visibility</p:attrName>
                                        </p:attrNameLst>
                                      </p:cBhvr>
                                      <p:to>
                                        <p:strVal val="visible"/>
                                      </p:to>
                                    </p:set>
                                    <p:anim calcmode="lin" valueType="num">
                                      <p:cBhvr additive="base">
                                        <p:cTn id="15" dur="500" fill="hold"/>
                                        <p:tgtEl>
                                          <p:spTgt spid="151554"/>
                                        </p:tgtEl>
                                        <p:attrNameLst>
                                          <p:attrName>ppt_x</p:attrName>
                                        </p:attrNameLst>
                                      </p:cBhvr>
                                      <p:tavLst>
                                        <p:tav tm="0">
                                          <p:val>
                                            <p:strVal val="#ppt_x"/>
                                          </p:val>
                                        </p:tav>
                                        <p:tav tm="100000">
                                          <p:val>
                                            <p:strVal val="#ppt_x"/>
                                          </p:val>
                                        </p:tav>
                                      </p:tavLst>
                                    </p:anim>
                                    <p:anim calcmode="lin" valueType="num">
                                      <p:cBhvr additive="base">
                                        <p:cTn id="16" dur="500" fill="hold"/>
                                        <p:tgtEl>
                                          <p:spTgt spid="15155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51562"/>
                                        </p:tgtEl>
                                        <p:attrNameLst>
                                          <p:attrName>style.visibility</p:attrName>
                                        </p:attrNameLst>
                                      </p:cBhvr>
                                      <p:to>
                                        <p:strVal val="visible"/>
                                      </p:to>
                                    </p:set>
                                    <p:anim calcmode="lin" valueType="num">
                                      <p:cBhvr additive="base">
                                        <p:cTn id="21" dur="500" fill="hold"/>
                                        <p:tgtEl>
                                          <p:spTgt spid="151562"/>
                                        </p:tgtEl>
                                        <p:attrNameLst>
                                          <p:attrName>ppt_x</p:attrName>
                                        </p:attrNameLst>
                                      </p:cBhvr>
                                      <p:tavLst>
                                        <p:tav tm="0">
                                          <p:val>
                                            <p:strVal val="#ppt_x"/>
                                          </p:val>
                                        </p:tav>
                                        <p:tav tm="100000">
                                          <p:val>
                                            <p:strVal val="#ppt_x"/>
                                          </p:val>
                                        </p:tav>
                                      </p:tavLst>
                                    </p:anim>
                                    <p:anim calcmode="lin" valueType="num">
                                      <p:cBhvr additive="base">
                                        <p:cTn id="22" dur="500" fill="hold"/>
                                        <p:tgtEl>
                                          <p:spTgt spid="15156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51558"/>
                                        </p:tgtEl>
                                        <p:attrNameLst>
                                          <p:attrName>style.visibility</p:attrName>
                                        </p:attrNameLst>
                                      </p:cBhvr>
                                      <p:to>
                                        <p:strVal val="visible"/>
                                      </p:to>
                                    </p:set>
                                    <p:anim calcmode="lin" valueType="num">
                                      <p:cBhvr additive="base">
                                        <p:cTn id="25" dur="500" fill="hold"/>
                                        <p:tgtEl>
                                          <p:spTgt spid="151558"/>
                                        </p:tgtEl>
                                        <p:attrNameLst>
                                          <p:attrName>ppt_x</p:attrName>
                                        </p:attrNameLst>
                                      </p:cBhvr>
                                      <p:tavLst>
                                        <p:tav tm="0">
                                          <p:val>
                                            <p:strVal val="#ppt_x"/>
                                          </p:val>
                                        </p:tav>
                                        <p:tav tm="100000">
                                          <p:val>
                                            <p:strVal val="#ppt_x"/>
                                          </p:val>
                                        </p:tav>
                                      </p:tavLst>
                                    </p:anim>
                                    <p:anim calcmode="lin" valueType="num">
                                      <p:cBhvr additive="base">
                                        <p:cTn id="26" dur="500" fill="hold"/>
                                        <p:tgtEl>
                                          <p:spTgt spid="151558"/>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51555"/>
                                        </p:tgtEl>
                                        <p:attrNameLst>
                                          <p:attrName>style.visibility</p:attrName>
                                        </p:attrNameLst>
                                      </p:cBhvr>
                                      <p:to>
                                        <p:strVal val="visible"/>
                                      </p:to>
                                    </p:set>
                                    <p:anim calcmode="lin" valueType="num">
                                      <p:cBhvr additive="base">
                                        <p:cTn id="29" dur="500" fill="hold"/>
                                        <p:tgtEl>
                                          <p:spTgt spid="151555"/>
                                        </p:tgtEl>
                                        <p:attrNameLst>
                                          <p:attrName>ppt_x</p:attrName>
                                        </p:attrNameLst>
                                      </p:cBhvr>
                                      <p:tavLst>
                                        <p:tav tm="0">
                                          <p:val>
                                            <p:strVal val="#ppt_x"/>
                                          </p:val>
                                        </p:tav>
                                        <p:tav tm="100000">
                                          <p:val>
                                            <p:strVal val="#ppt_x"/>
                                          </p:val>
                                        </p:tav>
                                      </p:tavLst>
                                    </p:anim>
                                    <p:anim calcmode="lin" valueType="num">
                                      <p:cBhvr additive="base">
                                        <p:cTn id="30" dur="500" fill="hold"/>
                                        <p:tgtEl>
                                          <p:spTgt spid="151555"/>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151563"/>
                                        </p:tgtEl>
                                        <p:attrNameLst>
                                          <p:attrName>style.visibility</p:attrName>
                                        </p:attrNameLst>
                                      </p:cBhvr>
                                      <p:to>
                                        <p:strVal val="visible"/>
                                      </p:to>
                                    </p:set>
                                    <p:anim calcmode="lin" valueType="num">
                                      <p:cBhvr additive="base">
                                        <p:cTn id="35" dur="500" fill="hold"/>
                                        <p:tgtEl>
                                          <p:spTgt spid="151563"/>
                                        </p:tgtEl>
                                        <p:attrNameLst>
                                          <p:attrName>ppt_x</p:attrName>
                                        </p:attrNameLst>
                                      </p:cBhvr>
                                      <p:tavLst>
                                        <p:tav tm="0">
                                          <p:val>
                                            <p:strVal val="#ppt_x"/>
                                          </p:val>
                                        </p:tav>
                                        <p:tav tm="100000">
                                          <p:val>
                                            <p:strVal val="#ppt_x"/>
                                          </p:val>
                                        </p:tav>
                                      </p:tavLst>
                                    </p:anim>
                                    <p:anim calcmode="lin" valueType="num">
                                      <p:cBhvr additive="base">
                                        <p:cTn id="36" dur="500" fill="hold"/>
                                        <p:tgtEl>
                                          <p:spTgt spid="15156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51559"/>
                                        </p:tgtEl>
                                        <p:attrNameLst>
                                          <p:attrName>style.visibility</p:attrName>
                                        </p:attrNameLst>
                                      </p:cBhvr>
                                      <p:to>
                                        <p:strVal val="visible"/>
                                      </p:to>
                                    </p:set>
                                    <p:anim calcmode="lin" valueType="num">
                                      <p:cBhvr additive="base">
                                        <p:cTn id="39" dur="500" fill="hold"/>
                                        <p:tgtEl>
                                          <p:spTgt spid="151559"/>
                                        </p:tgtEl>
                                        <p:attrNameLst>
                                          <p:attrName>ppt_x</p:attrName>
                                        </p:attrNameLst>
                                      </p:cBhvr>
                                      <p:tavLst>
                                        <p:tav tm="0">
                                          <p:val>
                                            <p:strVal val="#ppt_x"/>
                                          </p:val>
                                        </p:tav>
                                        <p:tav tm="100000">
                                          <p:val>
                                            <p:strVal val="#ppt_x"/>
                                          </p:val>
                                        </p:tav>
                                      </p:tavLst>
                                    </p:anim>
                                    <p:anim calcmode="lin" valueType="num">
                                      <p:cBhvr additive="base">
                                        <p:cTn id="40" dur="500" fill="hold"/>
                                        <p:tgtEl>
                                          <p:spTgt spid="15155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51556"/>
                                        </p:tgtEl>
                                        <p:attrNameLst>
                                          <p:attrName>style.visibility</p:attrName>
                                        </p:attrNameLst>
                                      </p:cBhvr>
                                      <p:to>
                                        <p:strVal val="visible"/>
                                      </p:to>
                                    </p:set>
                                    <p:anim calcmode="lin" valueType="num">
                                      <p:cBhvr additive="base">
                                        <p:cTn id="43" dur="500" fill="hold"/>
                                        <p:tgtEl>
                                          <p:spTgt spid="151556"/>
                                        </p:tgtEl>
                                        <p:attrNameLst>
                                          <p:attrName>ppt_x</p:attrName>
                                        </p:attrNameLst>
                                      </p:cBhvr>
                                      <p:tavLst>
                                        <p:tav tm="0">
                                          <p:val>
                                            <p:strVal val="#ppt_x"/>
                                          </p:val>
                                        </p:tav>
                                        <p:tav tm="100000">
                                          <p:val>
                                            <p:strVal val="#ppt_x"/>
                                          </p:val>
                                        </p:tav>
                                      </p:tavLst>
                                    </p:anim>
                                    <p:anim calcmode="lin" valueType="num">
                                      <p:cBhvr additive="base">
                                        <p:cTn id="44" dur="500" fill="hold"/>
                                        <p:tgtEl>
                                          <p:spTgt spid="1515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nimBg="1"/>
      <p:bldP spid="151555" grpId="0" animBg="1"/>
      <p:bldP spid="151556" grpId="0" animBg="1"/>
      <p:bldP spid="151557" grpId="0" animBg="1"/>
      <p:bldP spid="151558" grpId="0" animBg="1"/>
      <p:bldP spid="1515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Οικογενειακός γιατρός</a:t>
            </a:r>
            <a:endParaRPr lang="el-GR" dirty="0"/>
          </a:p>
        </p:txBody>
      </p:sp>
      <p:sp>
        <p:nvSpPr>
          <p:cNvPr id="5" name="Θέση περιεχομένου 4"/>
          <p:cNvSpPr>
            <a:spLocks noGrp="1"/>
          </p:cNvSpPr>
          <p:nvPr>
            <p:ph idx="1"/>
          </p:nvPr>
        </p:nvSpPr>
        <p:spPr/>
        <p:txBody>
          <a:bodyPr/>
          <a:lstStyle/>
          <a:p>
            <a:pPr>
              <a:buClr>
                <a:srgbClr val="336699"/>
              </a:buClr>
              <a:buFont typeface="Wingdings" panose="05000000000000000000" pitchFamily="2" charset="2"/>
              <a:buChar char="ü"/>
            </a:pPr>
            <a:r>
              <a:rPr lang="el-GR" dirty="0"/>
              <a:t>Βρίσκεται κοντά στην οικογένεια και την </a:t>
            </a:r>
            <a:r>
              <a:rPr lang="el-GR" dirty="0" smtClean="0"/>
              <a:t>κοινότητα</a:t>
            </a:r>
            <a:r>
              <a:rPr lang="en-US" dirty="0"/>
              <a:t>.</a:t>
            </a:r>
            <a:endParaRPr lang="el-GR" dirty="0"/>
          </a:p>
          <a:p>
            <a:pPr>
              <a:buClr>
                <a:srgbClr val="336699"/>
              </a:buClr>
              <a:buFont typeface="Wingdings" panose="05000000000000000000" pitchFamily="2" charset="2"/>
              <a:buChar char="ü"/>
            </a:pPr>
            <a:r>
              <a:rPr lang="el-GR" dirty="0"/>
              <a:t>Δίνει λύση στα καθημερινά προβλήματα </a:t>
            </a:r>
            <a:r>
              <a:rPr lang="el-GR" dirty="0" smtClean="0"/>
              <a:t>υγείας</a:t>
            </a:r>
            <a:r>
              <a:rPr lang="en-US" dirty="0" smtClean="0"/>
              <a:t>.</a:t>
            </a:r>
            <a:endParaRPr lang="el-GR" dirty="0"/>
          </a:p>
          <a:p>
            <a:pPr>
              <a:buClr>
                <a:srgbClr val="336699"/>
              </a:buClr>
              <a:buFont typeface="Wingdings" panose="05000000000000000000" pitchFamily="2" charset="2"/>
              <a:buChar char="ü"/>
            </a:pPr>
            <a:r>
              <a:rPr lang="el-GR" dirty="0"/>
              <a:t>Ανθρωποκεντρικός χαρακτήρα της </a:t>
            </a:r>
            <a:r>
              <a:rPr lang="el-GR" dirty="0" smtClean="0"/>
              <a:t>περίθαλψης</a:t>
            </a:r>
            <a:r>
              <a:rPr lang="en-US" dirty="0" smtClean="0"/>
              <a:t>.</a:t>
            </a:r>
            <a:endParaRPr lang="el-GR" dirty="0"/>
          </a:p>
          <a:p>
            <a:pPr>
              <a:buClr>
                <a:srgbClr val="336699"/>
              </a:buClr>
              <a:buFont typeface="Wingdings" panose="05000000000000000000" pitchFamily="2" charset="2"/>
              <a:buChar char="ü"/>
            </a:pPr>
            <a:r>
              <a:rPr lang="el-GR" dirty="0"/>
              <a:t>Η γνώση των οικογενειακών, εργασιακών, κοινωνικών κ.λ.π. προβλημάτων των «πελατών» του, του δίνει τη δυνατότητα να ανταποκριθεί σε αυτή την ανάγκη και να εξελιχθεί σε σταθερό φίλο και προσωπικό ιατρικό σύμβουλο για οποιοδήποτε πρόβλημα υγείας παρουσιασθεί. </a:t>
            </a:r>
          </a:p>
          <a:p>
            <a:pPr>
              <a:buFont typeface="Wingdings" panose="05000000000000000000" pitchFamily="2" charset="2"/>
              <a:buChar char="ü"/>
            </a:pP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578541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Νοσοκομειακή περίθαλψη</a:t>
            </a:r>
            <a:endParaRPr lang="el-GR" dirty="0"/>
          </a:p>
        </p:txBody>
      </p:sp>
      <p:sp>
        <p:nvSpPr>
          <p:cNvPr id="3" name="Θέση περιεχομένου 2"/>
          <p:cNvSpPr>
            <a:spLocks noGrp="1"/>
          </p:cNvSpPr>
          <p:nvPr>
            <p:ph idx="1"/>
          </p:nvPr>
        </p:nvSpPr>
        <p:spPr/>
        <p:txBody>
          <a:bodyPr/>
          <a:lstStyle/>
          <a:p>
            <a:pPr>
              <a:buClr>
                <a:srgbClr val="336699"/>
              </a:buClr>
              <a:buFont typeface="Wingdings" panose="05000000000000000000" pitchFamily="2" charset="2"/>
              <a:buChar char="ü"/>
            </a:pPr>
            <a:r>
              <a:rPr lang="el-GR" dirty="0"/>
              <a:t>Γενικά Νοσοκομεία</a:t>
            </a:r>
          </a:p>
          <a:p>
            <a:pPr>
              <a:buClr>
                <a:srgbClr val="336699"/>
              </a:buClr>
              <a:buFont typeface="Wingdings" panose="05000000000000000000" pitchFamily="2" charset="2"/>
              <a:buChar char="ü"/>
            </a:pPr>
            <a:r>
              <a:rPr lang="el-GR" dirty="0"/>
              <a:t>Ειδικά Νοσοκομεία</a:t>
            </a:r>
          </a:p>
          <a:p>
            <a:pPr>
              <a:buClr>
                <a:srgbClr val="336699"/>
              </a:buClr>
              <a:buFont typeface="Wingdings" panose="05000000000000000000" pitchFamily="2" charset="2"/>
              <a:buChar char="ü"/>
            </a:pPr>
            <a:r>
              <a:rPr lang="el-GR" dirty="0"/>
              <a:t>Χρονίων Παθήσεων</a:t>
            </a:r>
          </a:p>
          <a:p>
            <a:pPr>
              <a:buClr>
                <a:srgbClr val="336699"/>
              </a:buClr>
              <a:buFont typeface="Wingdings" panose="05000000000000000000" pitchFamily="2" charset="2"/>
              <a:buChar char="ü"/>
            </a:pPr>
            <a:r>
              <a:rPr lang="el-GR" dirty="0"/>
              <a:t>Τοπικά, Περιφερειακά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4161673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l-GR" dirty="0" smtClean="0"/>
              <a:t>Τι είναι το Νοσοκομείο;</a:t>
            </a:r>
          </a:p>
        </p:txBody>
      </p:sp>
      <p:sp>
        <p:nvSpPr>
          <p:cNvPr id="176131" name="Content Placeholder 2"/>
          <p:cNvSpPr>
            <a:spLocks noGrp="1"/>
          </p:cNvSpPr>
          <p:nvPr>
            <p:ph idx="1"/>
          </p:nvPr>
        </p:nvSpPr>
        <p:spPr/>
        <p:txBody>
          <a:bodyPr/>
          <a:lstStyle/>
          <a:p>
            <a:r>
              <a:rPr lang="el-GR" dirty="0" smtClean="0"/>
              <a:t>Είναι ένας οργανισμός ανταλλαγής πληροφοριών στο εσωτερικό του και εξωτερικό του περιβάλλον. </a:t>
            </a:r>
          </a:p>
          <a:p>
            <a:r>
              <a:rPr lang="el-GR" dirty="0" smtClean="0"/>
              <a:t>Παρέχει εξειδικευμένες υπηρεσίες υψηλού κόστους υπηρεσίες μετά από αίτημα του πολίτη ή άλλων υπηρεσιών. </a:t>
            </a:r>
          </a:p>
          <a:p>
            <a:r>
              <a:rPr lang="el-GR" dirty="0" smtClean="0"/>
              <a:t>Λειτουργεί ως κόμβος σύνδεσης διαφορετικών επιπέδων υγείας.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554070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179</TotalTime>
  <Words>1288</Words>
  <Application>Microsoft Office PowerPoint</Application>
  <PresentationFormat>Προβολή στην οθόνη (4:3)</PresentationFormat>
  <Paragraphs>193</Paragraphs>
  <Slides>23</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23</vt:i4>
      </vt:variant>
    </vt:vector>
  </HeadingPairs>
  <TitlesOfParts>
    <vt:vector size="25" baseType="lpstr">
      <vt:lpstr>template</vt:lpstr>
      <vt:lpstr>OC_template_updated</vt:lpstr>
      <vt:lpstr>Συστήματα Υγείας (Θ)</vt:lpstr>
      <vt:lpstr>Παραγωγή Διανομή Υπηρεσιών Υγείας</vt:lpstr>
      <vt:lpstr>Κύρια θέματα προαγωγής της υγείας</vt:lpstr>
      <vt:lpstr>Αγωγή Υγείας</vt:lpstr>
      <vt:lpstr>Πρωτοβάθμια Φροντίδα Υγείας- Πρωτοβάθμια Περίθαλψη</vt:lpstr>
      <vt:lpstr>Περιεχόμενο περίθαλψης</vt:lpstr>
      <vt:lpstr>Οικογενειακός γιατρός</vt:lpstr>
      <vt:lpstr>Νοσοκομειακή περίθαλψη</vt:lpstr>
      <vt:lpstr>Τι είναι το Νοσοκομείο;</vt:lpstr>
      <vt:lpstr>Ενδεικτικά στοιχεία και δείκτες παραγόμενου έργου</vt:lpstr>
      <vt:lpstr>Μακροχρόνια ασθένεια</vt:lpstr>
      <vt:lpstr>Κατ’ οίκον φροντίδα</vt:lpstr>
      <vt:lpstr>Α. Υπηρεσίες φροντίδας στο σπίτι που στηρίζονται στο σύστημα υγείας</vt:lpstr>
      <vt:lpstr>Β. Υπηρεσίες βοήθειας στο σπίτι που στηρίζονται στο σύστημα κοινωνικής φροντίδας </vt:lpstr>
      <vt:lpstr>Ανακουφιστική Φροντίδα-Hospice</vt:lpstr>
      <vt:lpstr>Hospice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opencourses@teiath.gr</dc:creator>
  <cp:lastModifiedBy>fkaram2</cp:lastModifiedBy>
  <cp:revision>36</cp:revision>
  <dcterms:created xsi:type="dcterms:W3CDTF">2015-05-15T08:56:51Z</dcterms:created>
  <dcterms:modified xsi:type="dcterms:W3CDTF">2015-07-20T13:05:19Z</dcterms:modified>
</cp:coreProperties>
</file>