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385" r:id="rId3"/>
    <p:sldId id="317" r:id="rId4"/>
    <p:sldId id="318" r:id="rId5"/>
    <p:sldId id="319" r:id="rId6"/>
    <p:sldId id="376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77" r:id="rId24"/>
    <p:sldId id="336" r:id="rId25"/>
    <p:sldId id="337" r:id="rId26"/>
    <p:sldId id="338" r:id="rId27"/>
    <p:sldId id="257" r:id="rId28"/>
    <p:sldId id="262" r:id="rId29"/>
    <p:sldId id="379" r:id="rId30"/>
    <p:sldId id="269" r:id="rId31"/>
    <p:sldId id="270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Συνολικές Δαπάνες </c:v>
                </c:pt>
                <c:pt idx="1">
                  <c:v>Δαπάνες CCG</c:v>
                </c:pt>
                <c:pt idx="2">
                  <c:v>Κοινωνική Φροντίδα </c:v>
                </c:pt>
                <c:pt idx="3">
                  <c:v>Άλλες Πρωτοβάθμιας </c:v>
                </c:pt>
                <c:pt idx="4">
                  <c:v>Άλλες Δαπάνες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95623</c:v>
                </c:pt>
                <c:pt idx="1">
                  <c:v>63355</c:v>
                </c:pt>
                <c:pt idx="2" formatCode="General">
                  <c:v>859</c:v>
                </c:pt>
                <c:pt idx="3">
                  <c:v>25355</c:v>
                </c:pt>
                <c:pt idx="4">
                  <c:v>4710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06464"/>
        <c:axId val="135718016"/>
        <c:axId val="0"/>
      </c:bar3DChart>
      <c:catAx>
        <c:axId val="4940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l-GR"/>
          </a:p>
        </c:txPr>
        <c:crossAx val="135718016"/>
        <c:crosses val="autoZero"/>
        <c:auto val="1"/>
        <c:lblAlgn val="ctr"/>
        <c:lblOffset val="100"/>
        <c:noMultiLvlLbl val="0"/>
      </c:catAx>
      <c:valAx>
        <c:axId val="1357180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l-GR"/>
          </a:p>
        </c:txPr>
        <c:crossAx val="4940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09808183277808E-2"/>
          <c:y val="0.14136239443616569"/>
          <c:w val="0.84169231312103465"/>
          <c:h val="0.813036690085870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9.2913758293572196E-4"/>
                  <c:y val="-0.15530147789369148"/>
                </c:manualLayout>
              </c:layout>
              <c:tx>
                <c:rich>
                  <a:bodyPr/>
                  <a:lstStyle/>
                  <a:p>
                    <a:r>
                      <a:rPr lang="el-GR" b="1" dirty="0">
                        <a:effectLst/>
                      </a:rPr>
                      <a:t>Δ</a:t>
                    </a:r>
                    <a:r>
                      <a:rPr lang="el-GR" dirty="0">
                        <a:effectLst/>
                      </a:rPr>
                      <a:t>απάνες </a:t>
                    </a:r>
                    <a:r>
                      <a:rPr lang="en-US" dirty="0" smtClean="0">
                        <a:effectLst/>
                      </a:rPr>
                      <a:t>CCG </a:t>
                    </a:r>
                    <a:r>
                      <a:rPr lang="en-US" dirty="0">
                        <a:effectLst/>
                      </a:rPr>
                      <a:t>67,20%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038510213599122E-3"/>
                  <c:y val="-3.7994331488184069E-2"/>
                </c:manualLayout>
              </c:layout>
              <c:tx>
                <c:rich>
                  <a:bodyPr/>
                  <a:lstStyle/>
                  <a:p>
                    <a:r>
                      <a:rPr lang="el-GR" b="1" dirty="0" smtClean="0">
                        <a:effectLst/>
                      </a:rPr>
                      <a:t>Κ</a:t>
                    </a:r>
                    <a:r>
                      <a:rPr lang="el-GR" dirty="0" smtClean="0">
                        <a:effectLst/>
                      </a:rPr>
                      <a:t>οινωνική </a:t>
                    </a:r>
                    <a:r>
                      <a:rPr lang="el-GR" dirty="0">
                        <a:effectLst/>
                      </a:rPr>
                      <a:t>Φροντίδα </a:t>
                    </a:r>
                    <a:r>
                      <a:rPr lang="el-GR" dirty="0" smtClean="0">
                        <a:effectLst/>
                      </a:rPr>
                      <a:t>0,91</a:t>
                    </a:r>
                    <a:r>
                      <a:rPr lang="el-GR" dirty="0">
                        <a:effectLst/>
                      </a:rPr>
                      <a:t>%</a:t>
                    </a:r>
                    <a:endParaRPr lang="el-GR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656540012759341E-3"/>
                  <c:y val="0.21740561351217164"/>
                </c:manualLayout>
              </c:layout>
              <c:tx>
                <c:rich>
                  <a:bodyPr/>
                  <a:lstStyle/>
                  <a:p>
                    <a:r>
                      <a:rPr lang="el-GR" b="1" dirty="0" smtClean="0">
                        <a:effectLst/>
                      </a:rPr>
                      <a:t>Ά</a:t>
                    </a:r>
                    <a:r>
                      <a:rPr lang="el-GR" dirty="0" smtClean="0">
                        <a:effectLst/>
                      </a:rPr>
                      <a:t>λλες Πρωτοβάθμιας </a:t>
                    </a:r>
                    <a:r>
                      <a:rPr lang="el-GR" dirty="0">
                        <a:effectLst/>
                      </a:rPr>
                      <a:t>26,89%</a:t>
                    </a:r>
                    <a:endParaRPr lang="el-GR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301319055879932"/>
                  <c:y val="-4.0934816549569614E-3"/>
                </c:manualLayout>
              </c:layout>
              <c:tx>
                <c:rich>
                  <a:bodyPr/>
                  <a:lstStyle/>
                  <a:p>
                    <a:r>
                      <a:rPr lang="el-GR" b="1" dirty="0">
                        <a:effectLst/>
                      </a:rPr>
                      <a:t>Ά</a:t>
                    </a:r>
                    <a:r>
                      <a:rPr lang="el-GR" dirty="0">
                        <a:effectLst/>
                      </a:rPr>
                      <a:t>λλες Δαπάνες </a:t>
                    </a:r>
                    <a:r>
                      <a:rPr lang="el-GR" dirty="0" smtClean="0">
                        <a:effectLst/>
                      </a:rPr>
                      <a:t>5,00</a:t>
                    </a:r>
                    <a:r>
                      <a:rPr lang="el-GR" dirty="0">
                        <a:effectLst/>
                      </a:rPr>
                      <a:t>%</a:t>
                    </a:r>
                    <a:endParaRPr lang="el-GR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Δαπάνες CCG</c:v>
                </c:pt>
                <c:pt idx="1">
                  <c:v>Κοινωνική Φροντίδα </c:v>
                </c:pt>
                <c:pt idx="2">
                  <c:v>Δαπάνες Πρωτοβάθμιας </c:v>
                </c:pt>
                <c:pt idx="3">
                  <c:v>Άλλες Δαπάνες 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0.67199482387382514</c:v>
                </c:pt>
                <c:pt idx="1">
                  <c:v>9.1112548923938524E-3</c:v>
                </c:pt>
                <c:pt idx="2">
                  <c:v>0.26893581815674755</c:v>
                </c:pt>
                <c:pt idx="3">
                  <c:v>4.9958103077037304E-2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7888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8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E394616B-54EC-4393-8232-8D3FDE564ECF}" type="slidenum">
              <a:rPr lang="el-G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5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80931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09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7FD21955-C546-4223-8181-E05243C4979F}" type="slidenum">
              <a:rPr lang="el-G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4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81955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19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E923E391-7638-43AE-B3B4-06A9AB21F994}" type="slidenum">
              <a:rPr lang="el-G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82979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2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9A0B33DC-B451-4A92-A1C0-9BD98E9434CA}" type="slidenum">
              <a:rPr lang="el-G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6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339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6: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Συστήματα Υγείας στην Ευρώπη: Μ. Βρετανία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987824" y="548680"/>
            <a:ext cx="3168352" cy="576064"/>
          </a:xfrm>
          <a:prstGeom prst="roundRect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solidFill>
                  <a:schemeClr val="bg1"/>
                </a:solidFill>
                <a:latin typeface="+mn-lt"/>
              </a:rPr>
              <a:t>Υπουργός Υγείας 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71600" y="1484784"/>
            <a:ext cx="1728192" cy="720080"/>
          </a:xfrm>
          <a:prstGeom prst="roundRect">
            <a:avLst/>
          </a:prstGeom>
          <a:solidFill>
            <a:srgbClr val="1783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Γενικός Γραμματέας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156176" y="1484784"/>
            <a:ext cx="1656184" cy="720080"/>
          </a:xfrm>
          <a:prstGeom prst="roundRect">
            <a:avLst/>
          </a:prstGeom>
          <a:solidFill>
            <a:srgbClr val="1783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Γενικός Διευθυντής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491880" y="1484784"/>
            <a:ext cx="2160240" cy="720080"/>
          </a:xfrm>
          <a:prstGeom prst="roundRect">
            <a:avLst/>
          </a:prstGeom>
          <a:solidFill>
            <a:srgbClr val="1783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l-GR" b="1" dirty="0" smtClean="0">
                <a:solidFill>
                  <a:schemeClr val="bg1"/>
                </a:solidFill>
                <a:latin typeface="+mn-lt"/>
              </a:rPr>
              <a:t>Διευθύνων Σύμβουλος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NHS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23528" y="2492896"/>
            <a:ext cx="3024336" cy="18002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n-lt"/>
              </a:rPr>
              <a:t>Τμήματα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n-lt"/>
              </a:rPr>
              <a:t>Υπουργείου Υγείας</a:t>
            </a:r>
            <a:r>
              <a:rPr lang="el-GR" sz="14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n-lt"/>
              </a:rPr>
              <a:t>Δημόσιας</a:t>
            </a:r>
            <a:r>
              <a:rPr kumimoji="0" lang="el-GR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+mn-lt"/>
              </a:rPr>
              <a:t> Υγείας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sz="1400" b="1" baseline="0" dirty="0" smtClean="0">
                <a:solidFill>
                  <a:schemeClr val="bg1"/>
                </a:solidFill>
                <a:latin typeface="+mn-lt"/>
              </a:rPr>
              <a:t>Διαχείρισης</a:t>
            </a:r>
            <a:r>
              <a:rPr lang="el-GR" sz="1400" b="1" dirty="0" smtClean="0">
                <a:solidFill>
                  <a:schemeClr val="bg1"/>
                </a:solidFill>
                <a:latin typeface="+mn-lt"/>
              </a:rPr>
              <a:t> Πόρων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n-lt"/>
              </a:rPr>
              <a:t>Κοινωνικής</a:t>
            </a:r>
            <a:r>
              <a:rPr kumimoji="0" lang="el-GR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+mn-lt"/>
              </a:rPr>
              <a:t> Φροντίδας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l-GR" sz="14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16016" y="2708920"/>
            <a:ext cx="1944216" cy="72008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latin typeface="+mn-lt"/>
              </a:rPr>
              <a:t>Κεντρική Διοίκηση </a:t>
            </a:r>
            <a:r>
              <a:rPr lang="en-US" b="1" dirty="0" smtClean="0">
                <a:latin typeface="+mn-lt"/>
              </a:rPr>
              <a:t>NHS</a:t>
            </a:r>
            <a:endParaRPr kumimoji="0" lang="el-GR" sz="1800" b="1" i="0" u="none" strike="noStrike" cap="none" normalizeH="0" baseline="0" dirty="0" smtClean="0">
              <a:ln>
                <a:noFill/>
              </a:ln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48264" y="2708920"/>
            <a:ext cx="1944216" cy="792088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b="1" dirty="0" smtClean="0">
                <a:latin typeface="+mn-lt"/>
              </a:rPr>
              <a:t>Περιφερειακές Διοικήσεις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36096" y="4437112"/>
            <a:ext cx="1872208" cy="72008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solidFill>
                  <a:schemeClr val="bg1"/>
                </a:solidFill>
                <a:latin typeface="+mn-lt"/>
              </a:rPr>
              <a:t>Υγειονομικές Επαρχίες  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524328" y="4437112"/>
            <a:ext cx="1512168" cy="504056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+mn-lt"/>
              </a:rPr>
              <a:t>Ν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HS TRUSTS </a:t>
            </a:r>
            <a:endParaRPr lang="el-GR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16216" y="5517232"/>
            <a:ext cx="2232248" cy="864096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+mn-lt"/>
              </a:rPr>
              <a:t>ΟΜΑΔΕΣ ΠΡΩΤΟΒΑΘΜΙΑΣ ΦΡΟΝΤΙΔΑ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l-GR" sz="1400" b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cxnSp>
        <p:nvCxnSpPr>
          <p:cNvPr id="30" name="Elbow Connector 29"/>
          <p:cNvCxnSpPr>
            <a:stCxn id="4" idx="2"/>
            <a:endCxn id="7" idx="0"/>
          </p:cNvCxnSpPr>
          <p:nvPr/>
        </p:nvCxnSpPr>
        <p:spPr bwMode="auto">
          <a:xfrm rot="5400000">
            <a:off x="6084168" y="1808820"/>
            <a:ext cx="504056" cy="129614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31"/>
          <p:cNvCxnSpPr>
            <a:stCxn id="4" idx="2"/>
            <a:endCxn id="8" idx="0"/>
          </p:cNvCxnSpPr>
          <p:nvPr/>
        </p:nvCxnSpPr>
        <p:spPr bwMode="auto">
          <a:xfrm rot="16200000" flipH="1">
            <a:off x="7200292" y="1988840"/>
            <a:ext cx="504056" cy="9361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Elbow Connector 37"/>
          <p:cNvCxnSpPr>
            <a:stCxn id="8" idx="2"/>
            <a:endCxn id="9" idx="0"/>
          </p:cNvCxnSpPr>
          <p:nvPr/>
        </p:nvCxnSpPr>
        <p:spPr bwMode="auto">
          <a:xfrm rot="5400000">
            <a:off x="6678234" y="3194974"/>
            <a:ext cx="936104" cy="15481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Elbow Connector 39"/>
          <p:cNvCxnSpPr>
            <a:stCxn id="8" idx="2"/>
            <a:endCxn id="10" idx="0"/>
          </p:cNvCxnSpPr>
          <p:nvPr/>
        </p:nvCxnSpPr>
        <p:spPr bwMode="auto">
          <a:xfrm rot="16200000" flipH="1">
            <a:off x="7632340" y="3789040"/>
            <a:ext cx="936104" cy="36004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Elbow Connector 41"/>
          <p:cNvCxnSpPr>
            <a:stCxn id="9" idx="2"/>
            <a:endCxn id="11" idx="0"/>
          </p:cNvCxnSpPr>
          <p:nvPr/>
        </p:nvCxnSpPr>
        <p:spPr bwMode="auto">
          <a:xfrm rot="16200000" flipH="1">
            <a:off x="6822250" y="4707142"/>
            <a:ext cx="360040" cy="126014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3" idx="2"/>
            <a:endCxn id="6" idx="0"/>
          </p:cNvCxnSpPr>
          <p:nvPr/>
        </p:nvCxnSpPr>
        <p:spPr bwMode="auto">
          <a:xfrm>
            <a:off x="1835696" y="2204864"/>
            <a:ext cx="0" cy="2880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Connector 56"/>
          <p:cNvCxnSpPr>
            <a:stCxn id="3" idx="3"/>
            <a:endCxn id="5" idx="1"/>
          </p:cNvCxnSpPr>
          <p:nvPr/>
        </p:nvCxnSpPr>
        <p:spPr bwMode="auto">
          <a:xfrm>
            <a:off x="2699792" y="1844824"/>
            <a:ext cx="7920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5" idx="3"/>
            <a:endCxn id="4" idx="1"/>
          </p:cNvCxnSpPr>
          <p:nvPr/>
        </p:nvCxnSpPr>
        <p:spPr bwMode="auto">
          <a:xfrm>
            <a:off x="5652120" y="1844824"/>
            <a:ext cx="50405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ounded Rectangle 79"/>
          <p:cNvSpPr/>
          <p:nvPr/>
        </p:nvSpPr>
        <p:spPr bwMode="auto">
          <a:xfrm>
            <a:off x="539552" y="3717032"/>
            <a:ext cx="2664296" cy="504056"/>
          </a:xfrm>
          <a:prstGeom prst="roundRect">
            <a:avLst/>
          </a:prstGeom>
          <a:solidFill>
            <a:schemeClr val="accent1">
              <a:alpha val="6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  <a:latin typeface="+mn-lt"/>
              </a:rPr>
              <a:t>Νοσηλευτικής Περίθαλψης</a:t>
            </a:r>
          </a:p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  <a:latin typeface="+mn-lt"/>
              </a:rPr>
              <a:t>Έρευνας και Ανάπτυξης</a:t>
            </a:r>
          </a:p>
        </p:txBody>
      </p:sp>
      <p:cxnSp>
        <p:nvCxnSpPr>
          <p:cNvPr id="64" name="Straight Arrow Connector 63"/>
          <p:cNvCxnSpPr>
            <a:stCxn id="2" idx="2"/>
            <a:endCxn id="5" idx="0"/>
          </p:cNvCxnSpPr>
          <p:nvPr/>
        </p:nvCxnSpPr>
        <p:spPr bwMode="auto">
          <a:xfrm>
            <a:off x="4572000" y="1124744"/>
            <a:ext cx="0" cy="3600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Elbow Connector 80"/>
          <p:cNvCxnSpPr>
            <a:stCxn id="80" idx="3"/>
            <a:endCxn id="7" idx="1"/>
          </p:cNvCxnSpPr>
          <p:nvPr/>
        </p:nvCxnSpPr>
        <p:spPr bwMode="auto">
          <a:xfrm flipV="1">
            <a:off x="3203848" y="3068960"/>
            <a:ext cx="1512168" cy="900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0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Λειτουργία </a:t>
            </a:r>
            <a:r>
              <a:rPr lang="el-GR" sz="3200" dirty="0"/>
              <a:t>της τηλεφωνικής υπηρεσίας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200" dirty="0" smtClean="0"/>
              <a:t>NHS </a:t>
            </a:r>
            <a:r>
              <a:rPr lang="el-GR" sz="3200" dirty="0"/>
              <a:t>Direct </a:t>
            </a:r>
            <a:r>
              <a:rPr lang="el-GR" sz="3200" dirty="0" smtClean="0"/>
              <a:t>1998</a:t>
            </a:r>
            <a:endParaRPr lang="el-GR" sz="3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Περίπου 500.000 κλήσεις κάθε μήνα. </a:t>
            </a:r>
          </a:p>
          <a:p>
            <a:pPr marL="0" indent="0">
              <a:buClr>
                <a:srgbClr val="336699"/>
              </a:buClr>
              <a:buNone/>
            </a:pPr>
            <a:r>
              <a:rPr lang="el-GR" dirty="0"/>
              <a:t>Υποστήριξη της Πρωτοβάθμιας Φροντίδας Υγείας: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Συμβουλές, 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Διασυνδετική με θεραπεία-  NHS walk-ins, 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Άμεσα χωρίς ραντεβού. 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Πρόσβαση σε τοπικές υπηρεσίες υγειονομικής περίθαλψης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Νοσηλευτές στο τηλέφωνο 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47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Κέντρα NHS </a:t>
            </a:r>
            <a:r>
              <a:rPr lang="el-GR" sz="3200" dirty="0" smtClean="0"/>
              <a:t>walk-in</a:t>
            </a:r>
            <a:r>
              <a:rPr lang="en-US" sz="3200" dirty="0" smtClean="0"/>
              <a:t>-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l-GR" sz="3200" dirty="0" smtClean="0">
                <a:sym typeface="Wingdings" panose="05000000000000000000" pitchFamily="2" charset="2"/>
              </a:rPr>
              <a:t>«</a:t>
            </a:r>
            <a:r>
              <a:rPr lang="el-GR" sz="3200" i="1" dirty="0" smtClean="0">
                <a:sym typeface="Wingdings" panose="05000000000000000000" pitchFamily="2" charset="2"/>
              </a:rPr>
              <a:t>Κέντρα Υγείας Αστικού τύπου</a:t>
            </a:r>
            <a:r>
              <a:rPr lang="el-GR" sz="3200" dirty="0" smtClean="0">
                <a:sym typeface="Wingdings" panose="05000000000000000000" pitchFamily="2" charset="2"/>
              </a:rPr>
              <a:t>» </a:t>
            </a:r>
            <a:endParaRPr lang="el-GR" sz="3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Τα Κέντρα NHS walk-in, προσφέρουν εύκολη πρόσβαση σε μια σειρά από υπηρεσίες του NHS. </a:t>
            </a:r>
            <a:endParaRPr lang="en-US" dirty="0"/>
          </a:p>
          <a:p>
            <a:r>
              <a:rPr lang="el-GR" dirty="0"/>
              <a:t>Διαχειρίζονταν από παρόχους πρωτοβάθμιας περίθαλψης (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Primary Care Trusts</a:t>
            </a:r>
            <a:r>
              <a:rPr lang="el-GR" dirty="0"/>
              <a:t>)</a:t>
            </a:r>
            <a:r>
              <a:rPr lang="en-US" dirty="0"/>
              <a:t>. 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Τα Κέντρα NHS walk-in συνήθως λειτουργούν με νοσηλευτές και είναι διαθέσιμα σε όλους. </a:t>
            </a:r>
            <a:endParaRPr lang="en-US" dirty="0"/>
          </a:p>
          <a:p>
            <a:r>
              <a:rPr lang="el-GR" dirty="0"/>
              <a:t>Δεν χρειάζεται ραντεβού ή εγγραφή για να επισκεφθεί κανείς ένα κέντρο walk-in. </a:t>
            </a:r>
            <a:endParaRPr lang="en-US" dirty="0"/>
          </a:p>
          <a:p>
            <a:r>
              <a:rPr lang="el-GR" dirty="0"/>
              <a:t>Τα περισσότερα κέντρα είναι ανοιχτά κάθε μέρα και βρίσκονται σε κατάλληλες θέσεις, ώστε να δίνουν στους ασθενείς την πρόσβαση σε υπηρεσίες, εκτός των κανονικών ωρών λειτουργίας.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2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Παράδειγμα Κοινοτικής Νοσηλευτικής Φροντίδας 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438935" cy="4895850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3823349" cy="541784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5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Health and Social Care Bill</a:t>
            </a:r>
            <a:r>
              <a:rPr lang="el-GR" dirty="0" smtClean="0"/>
              <a:t> Πρόταση Ι: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Καταργούνται οι ομάδες πρωτοβάθμιας φροντίδας Υγείας, οι υγειονομικές αρχές, αντικαθίστανται από νέες διοικητικές δομές με στόχο την προώθηση της λειτουργικής διασύνδεσης μεταξύ του NHS και των Τοπικών </a:t>
            </a:r>
            <a:r>
              <a:rPr lang="el-GR" dirty="0" smtClean="0"/>
              <a:t>Αρχών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Clinical commissioning groups (CCGs) ομάδες κλινικών επιτροπών αναλαμβάνουν την ευθύνη της πρωτοβάθμιας φροντίδας υγείας σε συνεργασίας με την Επιτροπή Διοικητικού Συμβουλίου του NHS: </a:t>
            </a:r>
          </a:p>
          <a:p>
            <a:r>
              <a:rPr lang="el-GR" dirty="0"/>
              <a:t>Διαχειρίζονται περίπου το 60% του NHS budget και υποστηρίζουν τους Γενικούς Γιατρούς (General Practitioners GP), τεχνογνωσία και πληροφορία από κλινικούς </a:t>
            </a:r>
            <a:r>
              <a:rPr lang="el-GR" dirty="0" smtClean="0"/>
              <a:t>γιατρούς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Health and Social Care Bill</a:t>
            </a:r>
            <a:r>
              <a:rPr lang="el-GR" dirty="0" smtClean="0"/>
              <a:t> Πρόταση ΙΙ: 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Monitor: Ένα νέο Όργανο δημιουργείται για την υποστήριξη της ποιοτικής παροχής υπηρεσιών και την αντιμετώπιση του κακώς εννοούμενου </a:t>
            </a:r>
            <a:r>
              <a:rPr lang="el-GR" dirty="0" smtClean="0"/>
              <a:t>ανταγωνισμού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Δημιουργείται ειδικό Παρατηρητήριο υποστήριξη των πολιτών: HealthWatch, and local </a:t>
            </a:r>
            <a:r>
              <a:rPr lang="el-GR" dirty="0" err="1"/>
              <a:t>HealthWatch</a:t>
            </a:r>
            <a:r>
              <a:rPr lang="el-GR" dirty="0"/>
              <a:t> </a:t>
            </a:r>
            <a:r>
              <a:rPr lang="el-GR" dirty="0" err="1" smtClean="0"/>
              <a:t>organisations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Δημιουργείται ένα νέο Όργανο Δημόσιας Υγείας Public Health England Σε εθνικό επίπεδο με Τοπικά παραρτήματα παρακολούθησης της Δημόσιας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32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τρογγυλεμένο ορθογώνιο 2"/>
          <p:cNvSpPr/>
          <p:nvPr/>
        </p:nvSpPr>
        <p:spPr>
          <a:xfrm>
            <a:off x="467544" y="1556792"/>
            <a:ext cx="8280920" cy="2592288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2281" y="620688"/>
            <a:ext cx="2160240" cy="576064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NHS</a:t>
            </a:r>
            <a:endParaRPr lang="el-GR" sz="1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55976" y="1700808"/>
            <a:ext cx="4108409" cy="1152128"/>
          </a:xfrm>
          <a:prstGeom prst="roundRect">
            <a:avLst/>
          </a:prstGeom>
          <a:solidFill>
            <a:srgbClr val="178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4 Γραφεία Περιφερειών</a:t>
            </a:r>
            <a:r>
              <a:rPr lang="en-US" sz="1600" b="1" dirty="0" smtClean="0">
                <a:solidFill>
                  <a:schemeClr val="bg1"/>
                </a:solidFill>
              </a:rPr>
              <a:t> (Regional Commission Offices)</a:t>
            </a:r>
            <a:r>
              <a:rPr lang="el-GR" sz="1600" b="1" dirty="0" smtClean="0">
                <a:solidFill>
                  <a:schemeClr val="bg1"/>
                </a:solidFill>
              </a:rPr>
              <a:t> 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152" y="1694641"/>
            <a:ext cx="3024336" cy="936104"/>
          </a:xfrm>
          <a:prstGeom prst="roundRect">
            <a:avLst/>
          </a:prstGeom>
          <a:solidFill>
            <a:srgbClr val="178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19 υποστηρικτές υπηρεσίες  (</a:t>
            </a:r>
            <a:r>
              <a:rPr lang="en-US" sz="1600" b="1" dirty="0" smtClean="0">
                <a:solidFill>
                  <a:schemeClr val="bg1"/>
                </a:solidFill>
              </a:rPr>
              <a:t>commissioning support units) </a:t>
            </a:r>
            <a:r>
              <a:rPr lang="el-GR" sz="1600" b="1" dirty="0" smtClean="0">
                <a:solidFill>
                  <a:schemeClr val="bg1"/>
                </a:solidFill>
              </a:rPr>
              <a:t>  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55976" y="3032956"/>
            <a:ext cx="4176464" cy="936104"/>
          </a:xfrm>
          <a:prstGeom prst="roundRect">
            <a:avLst/>
          </a:prstGeom>
          <a:solidFill>
            <a:srgbClr val="178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27 Ομάδες Περιοχής</a:t>
            </a:r>
            <a:r>
              <a:rPr lang="en-US" sz="1600" b="1" dirty="0" smtClean="0">
                <a:solidFill>
                  <a:schemeClr val="bg1"/>
                </a:solidFill>
              </a:rPr>
              <a:t> (Area Teams)</a:t>
            </a:r>
            <a:r>
              <a:rPr lang="el-GR" sz="1600" b="1" dirty="0" smtClean="0">
                <a:solidFill>
                  <a:schemeClr val="bg1"/>
                </a:solidFill>
              </a:rPr>
              <a:t> 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153" y="4509120"/>
            <a:ext cx="7896232" cy="936104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211</a:t>
            </a:r>
            <a:r>
              <a:rPr lang="el-GR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Clinical commissioning groups (CCGs) </a:t>
            </a:r>
            <a:r>
              <a:rPr lang="el-GR" sz="1600" b="1" dirty="0">
                <a:solidFill>
                  <a:schemeClr val="bg1"/>
                </a:solidFill>
              </a:rPr>
              <a:t>ομάδες κλινικών επιτροπών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1833" y="5909737"/>
            <a:ext cx="784887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Υπηρεσίες Υγείας Νοσοκομειακής Περίθαλψης και Πρωτοβάθμιας Φροντίδας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45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9792" y="332656"/>
            <a:ext cx="41764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smtClean="0">
                <a:solidFill>
                  <a:schemeClr val="bg1"/>
                </a:solidFill>
              </a:rPr>
              <a:t>Πληθυσμός- Φόροι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3848" y="1844824"/>
            <a:ext cx="2880320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smtClean="0">
                <a:solidFill>
                  <a:schemeClr val="bg1"/>
                </a:solidFill>
              </a:rPr>
              <a:t>Υπουργείο Υγείας 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600" y="2852936"/>
            <a:ext cx="1728192" cy="50405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smtClean="0">
                <a:solidFill>
                  <a:schemeClr val="bg1"/>
                </a:solidFill>
              </a:rPr>
              <a:t>Δημόσια Υγεία 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4208" y="2955766"/>
            <a:ext cx="1944216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NHS Services </a:t>
            </a:r>
            <a:endParaRPr lang="el-GR" sz="1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548" y="3861048"/>
            <a:ext cx="2664296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smtClean="0">
                <a:solidFill>
                  <a:schemeClr val="bg1"/>
                </a:solidFill>
              </a:rPr>
              <a:t>Δημόσια Υγεία</a:t>
            </a:r>
            <a:r>
              <a:rPr lang="en-US" sz="1800" dirty="0" smtClean="0">
                <a:solidFill>
                  <a:schemeClr val="bg1"/>
                </a:solidFill>
              </a:rPr>
              <a:t>- </a:t>
            </a:r>
            <a:r>
              <a:rPr lang="el-GR" sz="1800" dirty="0" smtClean="0">
                <a:solidFill>
                  <a:schemeClr val="bg1"/>
                </a:solidFill>
              </a:rPr>
              <a:t>Τοπική Αυτοδιοίκηση  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1284" y="4005064"/>
            <a:ext cx="266429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Clinical Commissioning Groups </a:t>
            </a:r>
            <a:r>
              <a:rPr lang="el-GR" sz="1800" b="1" dirty="0" smtClean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CCG)</a:t>
            </a:r>
            <a:endParaRPr lang="el-GR" sz="1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1540" y="5081492"/>
            <a:ext cx="2664296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General Practitioners (GP</a:t>
            </a:r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endParaRPr lang="el-GR" sz="18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07910" y="4869160"/>
            <a:ext cx="2376264" cy="10081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Υπηρεσίες Υγείας στην Τοπική Κοινωνία (</a:t>
            </a:r>
            <a:r>
              <a:rPr lang="en-US" sz="1200" b="1" dirty="0" smtClean="0">
                <a:solidFill>
                  <a:schemeClr val="bg1"/>
                </a:solidFill>
              </a:rPr>
              <a:t>Community Health Services</a:t>
            </a:r>
            <a:r>
              <a:rPr lang="el-GR" sz="1200" b="1" dirty="0" smtClean="0">
                <a:solidFill>
                  <a:schemeClr val="bg1"/>
                </a:solidFill>
              </a:rPr>
              <a:t>)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l-GR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8184" y="5013176"/>
            <a:ext cx="266429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bg1"/>
                </a:solidFill>
              </a:rPr>
              <a:t>Νοσοκομειακή Περίθαλψη </a:t>
            </a:r>
            <a:endParaRPr lang="el-GR" sz="18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576" y="6309320"/>
            <a:ext cx="7848872" cy="4320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</a:rPr>
              <a:t>Πληθυσμός</a:t>
            </a:r>
            <a:endParaRPr lang="el-GR" sz="1800" b="1" dirty="0">
              <a:solidFill>
                <a:schemeClr val="tx1"/>
              </a:solidFill>
            </a:endParaRPr>
          </a:p>
        </p:txBody>
      </p:sp>
      <p:sp>
        <p:nvSpPr>
          <p:cNvPr id="12" name="Βέλος προς τα κάτω 11"/>
          <p:cNvSpPr/>
          <p:nvPr/>
        </p:nvSpPr>
        <p:spPr>
          <a:xfrm>
            <a:off x="4572000" y="1340768"/>
            <a:ext cx="46805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3" name="Βέλος λυγισμένο προς τα επάνω 12"/>
          <p:cNvSpPr/>
          <p:nvPr/>
        </p:nvSpPr>
        <p:spPr>
          <a:xfrm flipH="1" flipV="1">
            <a:off x="1763688" y="2010291"/>
            <a:ext cx="1440160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4" name="Βέλος λυγισμένο προς τα επάνω 13"/>
          <p:cNvSpPr/>
          <p:nvPr/>
        </p:nvSpPr>
        <p:spPr>
          <a:xfrm flipV="1">
            <a:off x="6084174" y="2091670"/>
            <a:ext cx="1358790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5" name="Βέλος προς τα κάτω 14"/>
          <p:cNvSpPr/>
          <p:nvPr/>
        </p:nvSpPr>
        <p:spPr>
          <a:xfrm>
            <a:off x="1547664" y="3525787"/>
            <a:ext cx="576064" cy="257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6" name="Βέλος προς τα κάτω 15"/>
          <p:cNvSpPr/>
          <p:nvPr/>
        </p:nvSpPr>
        <p:spPr>
          <a:xfrm>
            <a:off x="7355410" y="3654392"/>
            <a:ext cx="396044" cy="27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cxnSp>
        <p:nvCxnSpPr>
          <p:cNvPr id="18" name="Γωνιακή σύνδεση 17"/>
          <p:cNvCxnSpPr>
            <a:stCxn id="5" idx="1"/>
            <a:endCxn id="8" idx="3"/>
          </p:cNvCxnSpPr>
          <p:nvPr/>
        </p:nvCxnSpPr>
        <p:spPr>
          <a:xfrm rot="10800000" flipV="1">
            <a:off x="3095836" y="3243798"/>
            <a:ext cx="3348372" cy="2125726"/>
          </a:xfrm>
          <a:prstGeom prst="bentConnector3">
            <a:avLst>
              <a:gd name="adj1" fmla="val 87649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Γωνιακή σύνδεση 22"/>
          <p:cNvCxnSpPr>
            <a:stCxn id="7" idx="1"/>
          </p:cNvCxnSpPr>
          <p:nvPr/>
        </p:nvCxnSpPr>
        <p:spPr>
          <a:xfrm rot="10800000" flipV="1">
            <a:off x="5292080" y="4293096"/>
            <a:ext cx="929204" cy="576064"/>
          </a:xfrm>
          <a:prstGeom prst="bentConnector3">
            <a:avLst>
              <a:gd name="adj1" fmla="val 100636"/>
            </a:avLst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Γωνιακή σύνδεση 24"/>
          <p:cNvCxnSpPr>
            <a:stCxn id="7" idx="2"/>
            <a:endCxn id="10" idx="0"/>
          </p:cNvCxnSpPr>
          <p:nvPr/>
        </p:nvCxnSpPr>
        <p:spPr>
          <a:xfrm rot="16200000" flipH="1">
            <a:off x="7340858" y="4793702"/>
            <a:ext cx="432048" cy="6900"/>
          </a:xfrm>
          <a:prstGeom prst="bentConnector3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Βέλος προς τα κάτω 25"/>
          <p:cNvSpPr/>
          <p:nvPr/>
        </p:nvSpPr>
        <p:spPr>
          <a:xfrm>
            <a:off x="1403648" y="59492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27" name="Βέλος προς τα κάτω 26"/>
          <p:cNvSpPr/>
          <p:nvPr/>
        </p:nvSpPr>
        <p:spPr>
          <a:xfrm>
            <a:off x="4716016" y="59492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28" name="Βέλος προς τα κάτω 27"/>
          <p:cNvSpPr/>
          <p:nvPr/>
        </p:nvSpPr>
        <p:spPr>
          <a:xfrm>
            <a:off x="7524328" y="59492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>
              <a:solidFill>
                <a:schemeClr val="bg1"/>
              </a:solidFill>
            </a:endParaRPr>
          </a:p>
        </p:txBody>
      </p:sp>
      <p:cxnSp>
        <p:nvCxnSpPr>
          <p:cNvPr id="30" name="Γωνιακή σύνδεση 29"/>
          <p:cNvCxnSpPr>
            <a:stCxn id="6" idx="2"/>
            <a:endCxn id="9" idx="0"/>
          </p:cNvCxnSpPr>
          <p:nvPr/>
        </p:nvCxnSpPr>
        <p:spPr>
          <a:xfrm rot="16200000" flipH="1">
            <a:off x="3149845" y="3122963"/>
            <a:ext cx="432048" cy="3060346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Θέση αριθμού διαφάνειας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1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260648"/>
            <a:ext cx="172819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Υπουργείο Υγείας </a:t>
            </a:r>
            <a:endParaRPr lang="el-GR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07504" y="1772816"/>
            <a:ext cx="1331640" cy="86409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NHS </a:t>
            </a:r>
            <a:r>
              <a:rPr lang="el-GR" sz="1600" dirty="0" smtClean="0"/>
              <a:t>Διοίκηση </a:t>
            </a:r>
            <a:endParaRPr lang="el-GR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619672" y="1772816"/>
            <a:ext cx="1728192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Παρατηρητήριο Υγείας</a:t>
            </a:r>
          </a:p>
          <a:p>
            <a:pPr algn="ctr"/>
            <a:r>
              <a:rPr lang="en-US" sz="1600" b="1" dirty="0" smtClean="0"/>
              <a:t>Health Watch</a:t>
            </a:r>
            <a:r>
              <a:rPr lang="el-GR" sz="1600" b="1" dirty="0" smtClean="0"/>
              <a:t> </a:t>
            </a:r>
            <a:endParaRPr lang="el-GR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635896" y="1628800"/>
            <a:ext cx="2088232" cy="129614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Επιτροπή ποιότητας φροντίδας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Care Quality Commission (CQC)</a:t>
            </a:r>
            <a:r>
              <a:rPr lang="el-GR" sz="1600" b="1" dirty="0" smtClean="0"/>
              <a:t> </a:t>
            </a:r>
            <a:endParaRPr lang="el-GR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940152" y="1844824"/>
            <a:ext cx="1656184" cy="7920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NHS Development Agency</a:t>
            </a:r>
            <a:endParaRPr lang="el-GR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07504" y="3212976"/>
            <a:ext cx="1728192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2">
                    <a:lumMod val="50000"/>
                  </a:schemeClr>
                </a:solidFill>
              </a:rPr>
              <a:t>Ομάδες Περιοχής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l-G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(Area Teams)</a:t>
            </a:r>
            <a:endParaRPr lang="el-GR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31540" y="5081492"/>
            <a:ext cx="2664296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General Practitioners (GPS) </a:t>
            </a:r>
            <a:endParaRPr lang="el-GR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6056" y="3429000"/>
            <a:ext cx="1872208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Clinical Commissioning Groups </a:t>
            </a:r>
            <a:r>
              <a:rPr lang="el-GR" sz="14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CCG)</a:t>
            </a:r>
            <a:endParaRPr lang="el-GR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7984" y="5661248"/>
            <a:ext cx="237626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2">
                    <a:lumMod val="50000"/>
                  </a:schemeClr>
                </a:solidFill>
              </a:rPr>
              <a:t>Υπηρεσίες Υγείας στην Τοπική Κοινωνία (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Community Health Services</a:t>
            </a:r>
            <a:r>
              <a:rPr lang="el-GR" sz="14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l-GR" sz="1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92280" y="6237312"/>
            <a:ext cx="1872208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2">
                    <a:lumMod val="50000"/>
                  </a:schemeClr>
                </a:solidFill>
              </a:rPr>
              <a:t>Νοσοκομειακή Περίθαλψη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40352" y="1916832"/>
            <a:ext cx="1296144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Monitor</a:t>
            </a:r>
            <a:endParaRPr lang="el-GR" sz="1600" dirty="0"/>
          </a:p>
        </p:txBody>
      </p:sp>
      <p:cxnSp>
        <p:nvCxnSpPr>
          <p:cNvPr id="15" name="Elbow Connector 14"/>
          <p:cNvCxnSpPr>
            <a:stCxn id="11" idx="0"/>
            <a:endCxn id="13" idx="2"/>
          </p:cNvCxnSpPr>
          <p:nvPr/>
        </p:nvCxnSpPr>
        <p:spPr>
          <a:xfrm rot="5400000" flipH="1" flipV="1">
            <a:off x="5418094" y="2690918"/>
            <a:ext cx="3168352" cy="2772308"/>
          </a:xfrm>
          <a:prstGeom prst="bentConnector3">
            <a:avLst>
              <a:gd name="adj1" fmla="val 5728"/>
            </a:avLst>
          </a:prstGeom>
          <a:ln w="412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0"/>
          </p:cNvCxnSpPr>
          <p:nvPr/>
        </p:nvCxnSpPr>
        <p:spPr>
          <a:xfrm rot="5400000" flipH="1" flipV="1">
            <a:off x="6588224" y="3933056"/>
            <a:ext cx="3744416" cy="864096"/>
          </a:xfrm>
          <a:prstGeom prst="bentConnector3">
            <a:avLst>
              <a:gd name="adj1" fmla="val 13962"/>
            </a:avLst>
          </a:prstGeom>
          <a:ln w="412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0"/>
            <a:endCxn id="4" idx="2"/>
          </p:cNvCxnSpPr>
          <p:nvPr/>
        </p:nvCxnSpPr>
        <p:spPr>
          <a:xfrm rot="16200000" flipV="1">
            <a:off x="3887924" y="1304764"/>
            <a:ext cx="720080" cy="3528392"/>
          </a:xfrm>
          <a:prstGeom prst="bentConnector3">
            <a:avLst>
              <a:gd name="adj1" fmla="val 45068"/>
            </a:avLst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051720" y="3284984"/>
            <a:ext cx="2448272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2">
                    <a:lumMod val="50000"/>
                  </a:schemeClr>
                </a:solidFill>
              </a:rPr>
              <a:t>Τοπικές επιτροπές Υγείας και Ποιότητας Ζωής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Local Health and Wellbeing boards</a:t>
            </a:r>
            <a:r>
              <a:rPr lang="el-GR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l-GR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4" name="Elbow Connector 43"/>
          <p:cNvCxnSpPr>
            <a:stCxn id="9" idx="3"/>
            <a:endCxn id="10" idx="2"/>
          </p:cNvCxnSpPr>
          <p:nvPr/>
        </p:nvCxnSpPr>
        <p:spPr>
          <a:xfrm flipV="1">
            <a:off x="3095836" y="4077072"/>
            <a:ext cx="2916324" cy="1292452"/>
          </a:xfrm>
          <a:prstGeom prst="bentConnector2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Elbow Connector 60"/>
          <p:cNvCxnSpPr>
            <a:stCxn id="11" idx="3"/>
            <a:endCxn id="6" idx="2"/>
          </p:cNvCxnSpPr>
          <p:nvPr/>
        </p:nvCxnSpPr>
        <p:spPr>
          <a:xfrm flipH="1" flipV="1">
            <a:off x="6768244" y="2636912"/>
            <a:ext cx="36004" cy="3528392"/>
          </a:xfrm>
          <a:prstGeom prst="bentConnector4">
            <a:avLst>
              <a:gd name="adj1" fmla="val -1645887"/>
              <a:gd name="adj2" fmla="val 83059"/>
            </a:avLst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755576" y="4077072"/>
            <a:ext cx="0" cy="936104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755576" y="2708920"/>
            <a:ext cx="0" cy="432048"/>
          </a:xfrm>
          <a:prstGeom prst="straightConnector1">
            <a:avLst/>
          </a:prstGeom>
          <a:ln w="412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83568" y="1340768"/>
            <a:ext cx="0" cy="36004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051720" y="1340768"/>
            <a:ext cx="0" cy="36004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" idx="0"/>
            <a:endCxn id="2" idx="3"/>
          </p:cNvCxnSpPr>
          <p:nvPr/>
        </p:nvCxnSpPr>
        <p:spPr>
          <a:xfrm flipH="1" flipV="1">
            <a:off x="2339752" y="764704"/>
            <a:ext cx="2340260" cy="86409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" idx="0"/>
          </p:cNvCxnSpPr>
          <p:nvPr/>
        </p:nvCxnSpPr>
        <p:spPr>
          <a:xfrm flipH="1" flipV="1">
            <a:off x="2339752" y="620688"/>
            <a:ext cx="4428492" cy="122413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6804248" y="116632"/>
            <a:ext cx="2016224" cy="1008112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Κοινοβούλιο</a:t>
            </a:r>
            <a:endParaRPr lang="el-GR" b="1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2339752" y="476672"/>
            <a:ext cx="4464496" cy="0"/>
          </a:xfrm>
          <a:prstGeom prst="straightConnector1">
            <a:avLst/>
          </a:prstGeom>
          <a:ln w="41275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8388424" y="1196752"/>
            <a:ext cx="0" cy="576064"/>
          </a:xfrm>
          <a:prstGeom prst="straightConnector1">
            <a:avLst/>
          </a:prstGeom>
          <a:ln w="41275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2" idx="0"/>
          </p:cNvCxnSpPr>
          <p:nvPr/>
        </p:nvCxnSpPr>
        <p:spPr>
          <a:xfrm rot="16200000" flipV="1">
            <a:off x="5976156" y="4185084"/>
            <a:ext cx="3600400" cy="504056"/>
          </a:xfrm>
          <a:prstGeom prst="bentConnector3">
            <a:avLst>
              <a:gd name="adj1" fmla="val 50000"/>
            </a:avLst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9" idx="0"/>
            <a:endCxn id="5" idx="2"/>
          </p:cNvCxnSpPr>
          <p:nvPr/>
        </p:nvCxnSpPr>
        <p:spPr>
          <a:xfrm rot="5400000" flipH="1" flipV="1">
            <a:off x="2143576" y="2545056"/>
            <a:ext cx="2156548" cy="2916324"/>
          </a:xfrm>
          <a:prstGeom prst="bentConnector3">
            <a:avLst>
              <a:gd name="adj1" fmla="val 15009"/>
            </a:avLst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1" idx="0"/>
          </p:cNvCxnSpPr>
          <p:nvPr/>
        </p:nvCxnSpPr>
        <p:spPr>
          <a:xfrm rot="16200000" flipV="1">
            <a:off x="3833918" y="3879050"/>
            <a:ext cx="2736304" cy="828092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16200000" flipV="1">
            <a:off x="4644008" y="3212976"/>
            <a:ext cx="3312368" cy="2736304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" idx="0"/>
            <a:endCxn id="8" idx="3"/>
          </p:cNvCxnSpPr>
          <p:nvPr/>
        </p:nvCxnSpPr>
        <p:spPr>
          <a:xfrm rot="16200000" flipH="1" flipV="1">
            <a:off x="3833918" y="1430778"/>
            <a:ext cx="180020" cy="4176464"/>
          </a:xfrm>
          <a:prstGeom prst="bentConnector4">
            <a:avLst>
              <a:gd name="adj1" fmla="val -126986"/>
              <a:gd name="adj2" fmla="val 96493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>
            <a:stCxn id="10" idx="1"/>
            <a:endCxn id="38" idx="3"/>
          </p:cNvCxnSpPr>
          <p:nvPr/>
        </p:nvCxnSpPr>
        <p:spPr>
          <a:xfrm flipH="1">
            <a:off x="4499992" y="3753036"/>
            <a:ext cx="576064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tailEnd type="triangle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0" name="TextBox 119"/>
          <p:cNvSpPr txBox="1"/>
          <p:nvPr/>
        </p:nvSpPr>
        <p:spPr>
          <a:xfrm>
            <a:off x="3059832" y="-67454"/>
            <a:ext cx="288032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Σύστημα Λογοδοσίας </a:t>
            </a:r>
            <a:endParaRPr lang="el-GR" sz="2000" b="1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8" grpId="0" animBg="1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4664"/>
            <a:ext cx="6220365" cy="5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51720" y="6211669"/>
            <a:ext cx="6832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Care Quality Commission (CQC)</a:t>
            </a:r>
            <a:r>
              <a:rPr lang="el-GR" sz="1400" dirty="0" smtClean="0"/>
              <a:t> </a:t>
            </a:r>
            <a:r>
              <a:rPr lang="en-US" sz="1400" dirty="0" smtClean="0"/>
              <a:t>guide booklet </a:t>
            </a:r>
          </a:p>
          <a:p>
            <a:pPr algn="r"/>
            <a:r>
              <a:rPr lang="en-US" sz="1400" dirty="0" smtClean="0"/>
              <a:t>http://www.cqc.org.uk/ </a:t>
            </a:r>
            <a:endParaRPr lang="el-GR" sz="1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7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Υγείας στην Ευρώπη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78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Επιχειρησιακό Σχέδιο του NHS για την περίοδο 2013-2016</a:t>
            </a:r>
          </a:p>
        </p:txBody>
      </p:sp>
    </p:spTree>
    <p:extLst>
      <p:ext uri="{BB962C8B-B14F-4D97-AF65-F5344CB8AC3E}">
        <p14:creationId xmlns:p14="http://schemas.microsoft.com/office/powerpoint/2010/main" val="18269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Άμεσες Προτεραιότητες-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Στρατηγικοί </a:t>
            </a:r>
            <a:r>
              <a:rPr lang="el-GR" dirty="0"/>
              <a:t>Στόχοι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Ικανοποίηση </a:t>
            </a:r>
            <a:r>
              <a:rPr lang="el-GR" dirty="0" smtClean="0"/>
              <a:t>Ασθενών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Θετική Κινητοποίηση Ανθρώπινου </a:t>
            </a:r>
            <a:r>
              <a:rPr lang="el-GR" dirty="0" smtClean="0"/>
              <a:t>Δυναμικού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Πρόληψη Προώρου </a:t>
            </a:r>
            <a:r>
              <a:rPr lang="el-GR" dirty="0" smtClean="0"/>
              <a:t>Θανάτου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Ενίσχυση της ποιότητας ζωής για τα άτομα με μακροχρόνιες </a:t>
            </a:r>
            <a:r>
              <a:rPr lang="el-GR" dirty="0" smtClean="0"/>
              <a:t>ασθένειες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Αποκατάσταση ανθρώπων μετά από ασθένεια ή </a:t>
            </a:r>
            <a:r>
              <a:rPr lang="el-GR" dirty="0" smtClean="0"/>
              <a:t>τραυματισμό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Ενθάρρυνση των πολιτών για θετική αντιμετώπιση της </a:t>
            </a:r>
            <a:r>
              <a:rPr lang="el-GR" dirty="0" smtClean="0"/>
              <a:t>φροντίδας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Θεραπεία και φροντίδα σε ασφαλές περιβάλλον και πρόληψη </a:t>
            </a:r>
            <a:r>
              <a:rPr lang="el-GR" dirty="0" smtClean="0"/>
              <a:t>λάθους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Προώθηση της ισότητας και τη μείωση των ανισοτήτων όσον αφορά στην υγεία συμπεριλαμβανομένης και της ψυχικής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4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Άμεσες Προτεραιότητες-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Στρατηγικοί </a:t>
            </a:r>
            <a:r>
              <a:rPr lang="el-GR" dirty="0"/>
              <a:t>Στόχοι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Δέσμευση </a:t>
            </a:r>
            <a:r>
              <a:rPr lang="el-GR" dirty="0"/>
              <a:t>για ποιοτική παροχή υπηρεσιών στα καθιερωμένα επίπεδα του </a:t>
            </a:r>
            <a:r>
              <a:rPr lang="el-GR" dirty="0" smtClean="0"/>
              <a:t>NHS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Αριστεία του </a:t>
            </a:r>
            <a:r>
              <a:rPr lang="el-GR" dirty="0" smtClean="0"/>
              <a:t>Οργανισμού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Υψηλής ποιότητας δημοσιονομική </a:t>
            </a:r>
            <a:r>
              <a:rPr lang="el-GR" dirty="0" smtClean="0"/>
              <a:t>διαχείριση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68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Δράσεις κλειδιά για την επιχειρησιακή λειτουργία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Στήριξη, την ανάπτυξη και την διασφάλισης της ομαλής λειτουργίας των Ομάδων Κλινικών Επιτροπών  (Clinical </a:t>
            </a:r>
            <a:r>
              <a:rPr lang="el-GR" dirty="0" err="1"/>
              <a:t>commissioning</a:t>
            </a:r>
            <a:r>
              <a:rPr lang="el-GR" dirty="0"/>
              <a:t> </a:t>
            </a:r>
            <a:r>
              <a:rPr lang="el-GR" dirty="0" err="1" smtClean="0"/>
              <a:t>groups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Άμεση </a:t>
            </a:r>
            <a:r>
              <a:rPr lang="el-GR" dirty="0" smtClean="0"/>
              <a:t>εποπτεία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Ετοιμότητα για διαχείριση κινδύνων εκτάκτων </a:t>
            </a:r>
            <a:r>
              <a:rPr lang="el-GR" dirty="0" smtClean="0"/>
              <a:t>καταστάσεων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Συνεργασία για την </a:t>
            </a:r>
            <a:r>
              <a:rPr lang="el-GR" dirty="0" smtClean="0"/>
              <a:t>ποιότητα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Στρατηγική, έρευνα και ανάπτυξη, καινοτομία για τα αποτελέσματα και </a:t>
            </a:r>
            <a:r>
              <a:rPr lang="el-GR" dirty="0" smtClean="0"/>
              <a:t>ανάπτυξη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Κλινική Ηγεσία, Επαγγελματική </a:t>
            </a:r>
            <a:r>
              <a:rPr lang="el-GR" dirty="0" smtClean="0"/>
              <a:t>Ηγεσία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Εξυπηρέτηση πελατών Παγκόσμιας κλάσης: πληροφορίες, διαφάνεια και συμμετοχή ασθενών (We will improve data and information availability to better support public and patient </a:t>
            </a:r>
            <a:r>
              <a:rPr lang="el-GR" dirty="0" err="1"/>
              <a:t>participation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Ανάπτυξη Ομάδων Κλινικών Επιτροπών  (Clinical commissioning groups) από την Τοπική </a:t>
            </a:r>
            <a:r>
              <a:rPr lang="el-GR" dirty="0" smtClean="0"/>
              <a:t>Κοινωνία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0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Συνολικός </a:t>
            </a:r>
            <a:r>
              <a:rPr lang="el-GR" dirty="0" smtClean="0"/>
              <a:t>προϋπολογισμός </a:t>
            </a:r>
            <a:r>
              <a:rPr lang="el-GR" dirty="0"/>
              <a:t>σε εκατομμύρια Λίρες Αγγλίας 2013-2014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5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904776"/>
              </p:ext>
            </p:extLst>
          </p:nvPr>
        </p:nvGraphicFramePr>
        <p:xfrm>
          <a:off x="457200" y="1341438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προϋπολογισμού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6516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</a:t>
            </a:r>
            <a:r>
              <a:rPr lang="el-GR" sz="2000" dirty="0" smtClean="0"/>
              <a:t>«Συστήματα Υγείας (Θ</a:t>
            </a:r>
            <a:r>
              <a:rPr lang="el-GR" sz="2000" dirty="0"/>
              <a:t>). Ενότητα </a:t>
            </a:r>
            <a:r>
              <a:rPr lang="en-US" sz="2000" dirty="0" smtClean="0"/>
              <a:t>6</a:t>
            </a:r>
            <a:r>
              <a:rPr lang="el-GR" sz="2000" dirty="0" smtClean="0"/>
              <a:t>: </a:t>
            </a:r>
            <a:r>
              <a:rPr lang="el-GR" sz="2000" dirty="0"/>
              <a:t>Συστήματα Υγείας στην Ευρώπη: Μ. </a:t>
            </a:r>
            <a:r>
              <a:rPr lang="el-GR" sz="2000" dirty="0" smtClean="0"/>
              <a:t>Βρετανία».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Συνοπτική παρουσίαση συστημάτων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Μεγάλη Βρετανία</a:t>
            </a:r>
          </a:p>
          <a:p>
            <a:r>
              <a:rPr lang="el-GR" dirty="0"/>
              <a:t>Γερμανία</a:t>
            </a:r>
          </a:p>
          <a:p>
            <a:r>
              <a:rPr lang="el-GR" dirty="0"/>
              <a:t>Γαλλία</a:t>
            </a:r>
          </a:p>
          <a:p>
            <a:r>
              <a:rPr lang="el-GR" dirty="0"/>
              <a:t>Σουηδία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64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Εξέλιξη του Βρετανικού Συστήματος Υγείας </a:t>
            </a:r>
            <a:r>
              <a:rPr lang="el-GR" sz="3200" b="0" dirty="0" smtClean="0"/>
              <a:t>1/2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1911 </a:t>
            </a:r>
            <a:r>
              <a:rPr lang="el-GR" sz="2000" dirty="0" smtClean="0"/>
              <a:t>Εθνικός οργανισμός ασφάλισης Υγείας </a:t>
            </a:r>
            <a:endParaRPr lang="en-GB" sz="2000" dirty="0" smtClean="0"/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1942 </a:t>
            </a:r>
            <a:r>
              <a:rPr lang="el-GR" sz="2000" dirty="0" smtClean="0"/>
              <a:t>Θεωρία </a:t>
            </a:r>
            <a:r>
              <a:rPr lang="en-GB" sz="2000" dirty="0" smtClean="0"/>
              <a:t>Beveridge</a:t>
            </a:r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1946 </a:t>
            </a:r>
            <a:r>
              <a:rPr lang="en-US" sz="2000" dirty="0" smtClean="0"/>
              <a:t>“</a:t>
            </a:r>
            <a:r>
              <a:rPr lang="en-GB" sz="2000" dirty="0" smtClean="0"/>
              <a:t>NHS Act”</a:t>
            </a:r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1948 </a:t>
            </a:r>
            <a:r>
              <a:rPr lang="en-US" sz="2000" dirty="0" smtClean="0"/>
              <a:t>National Health Services </a:t>
            </a:r>
            <a:r>
              <a:rPr lang="en-GB" sz="2000" dirty="0" smtClean="0"/>
              <a:t>(NHS)</a:t>
            </a:r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1962 Hospital Plan District general hospitals </a:t>
            </a:r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1973 </a:t>
            </a:r>
            <a:r>
              <a:rPr lang="en-GB" sz="2000" i="1" dirty="0" smtClean="0"/>
              <a:t>Regional Health</a:t>
            </a:r>
            <a:r>
              <a:rPr lang="el-GR" sz="2000" i="1" dirty="0" smtClean="0"/>
              <a:t> </a:t>
            </a:r>
            <a:r>
              <a:rPr lang="en-GB" sz="2000" i="1" dirty="0" smtClean="0"/>
              <a:t>Authorities, RHAs</a:t>
            </a:r>
            <a:r>
              <a:rPr lang="en-US" sz="2000" dirty="0" smtClean="0"/>
              <a:t>Secretary of St</a:t>
            </a:r>
            <a:endParaRPr lang="en-GB" sz="2000" i="1" dirty="0" smtClean="0"/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1982 </a:t>
            </a:r>
            <a:r>
              <a:rPr lang="en-GB" sz="2000" i="1" dirty="0" smtClean="0"/>
              <a:t>District Health Authorities,DHAs</a:t>
            </a:r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1991 </a:t>
            </a:r>
            <a:r>
              <a:rPr lang="en-US" sz="2000" dirty="0" smtClean="0"/>
              <a:t>The Health of the Nation- </a:t>
            </a:r>
            <a:r>
              <a:rPr lang="en-GB" sz="2000" dirty="0" smtClean="0"/>
              <a:t>57 NHS Trusts- </a:t>
            </a:r>
            <a:r>
              <a:rPr lang="en-GB" sz="2000" i="1" dirty="0" smtClean="0"/>
              <a:t>Family Health</a:t>
            </a:r>
            <a:r>
              <a:rPr lang="el-GR" sz="2000" i="1" dirty="0" smtClean="0"/>
              <a:t> </a:t>
            </a:r>
            <a:r>
              <a:rPr lang="en-GB" sz="2000" i="1" dirty="0" smtClean="0"/>
              <a:t>Service Authorities, FHSAs</a:t>
            </a:r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sz="2000" dirty="0" smtClean="0"/>
              <a:t>1999 </a:t>
            </a:r>
            <a:r>
              <a:rPr lang="en-GB" sz="2000" i="1" dirty="0" smtClean="0"/>
              <a:t>Primary Care Groups, PCGs</a:t>
            </a:r>
            <a:endParaRPr lang="el-GR" sz="2000" i="1" dirty="0" smtClean="0"/>
          </a:p>
          <a:p>
            <a:endParaRPr lang="en-GB" sz="1200" dirty="0" smtClean="0"/>
          </a:p>
          <a:p>
            <a:endParaRPr lang="en-US" sz="1200" dirty="0" smtClean="0"/>
          </a:p>
          <a:p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78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Εξέλιξη του Βρετανικού Συστήματος Υγείας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l-GR" dirty="0" smtClean="0"/>
              <a:t>2000 </a:t>
            </a:r>
            <a:r>
              <a:rPr lang="en-US" dirty="0" smtClean="0"/>
              <a:t>NHS Plan, better NHS funding, Commission for Health Improvement</a:t>
            </a:r>
            <a:endParaRPr lang="el-GR" dirty="0" smtClean="0"/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GB" dirty="0" smtClean="0"/>
              <a:t>2005</a:t>
            </a:r>
            <a:r>
              <a:rPr lang="el-GR" dirty="0" smtClean="0"/>
              <a:t> </a:t>
            </a:r>
            <a:r>
              <a:rPr lang="en-GB" dirty="0" smtClean="0"/>
              <a:t>Payment by Result M</a:t>
            </a:r>
            <a:r>
              <a:rPr lang="en-US" dirty="0" smtClean="0"/>
              <a:t>oney following patients,</a:t>
            </a:r>
            <a:endParaRPr lang="el-GR" dirty="0" smtClean="0"/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US" dirty="0" smtClean="0"/>
              <a:t>2007</a:t>
            </a:r>
            <a:r>
              <a:rPr lang="el-GR" dirty="0" smtClean="0"/>
              <a:t> </a:t>
            </a:r>
            <a:r>
              <a:rPr lang="en-US" dirty="0" smtClean="0"/>
              <a:t>Ara Darzi report; public smoking ban ate, Andrew Lansley, had developed and published his proposals in 2007 while in opposition</a:t>
            </a:r>
            <a:endParaRPr lang="el-GR" dirty="0" smtClean="0"/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l-GR" dirty="0" smtClean="0"/>
              <a:t>2010</a:t>
            </a:r>
            <a:r>
              <a:rPr lang="en-GB" dirty="0" smtClean="0"/>
              <a:t>White Paper</a:t>
            </a:r>
            <a:endParaRPr lang="el-GR" dirty="0" smtClean="0"/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n-US" dirty="0" smtClean="0"/>
              <a:t>2011 Health and Social Care Bill</a:t>
            </a:r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l-GR" dirty="0" smtClean="0"/>
              <a:t>2012 </a:t>
            </a:r>
            <a:r>
              <a:rPr lang="en-US" dirty="0" smtClean="0"/>
              <a:t>Health and Social Care Act</a:t>
            </a:r>
            <a:endParaRPr lang="el-GR" dirty="0" smtClean="0"/>
          </a:p>
          <a:p>
            <a:pPr>
              <a:buClr>
                <a:srgbClr val="336699"/>
              </a:buClr>
              <a:buSzPct val="120000"/>
              <a:buFont typeface="Wingdings" panose="05000000000000000000" pitchFamily="2" charset="2"/>
              <a:buChar char=""/>
            </a:pPr>
            <a:r>
              <a:rPr lang="el-GR" dirty="0" smtClean="0"/>
              <a:t>2013 </a:t>
            </a:r>
            <a:r>
              <a:rPr lang="en-US" dirty="0" smtClean="0"/>
              <a:t>Financial Crisis </a:t>
            </a:r>
          </a:p>
          <a:p>
            <a:endParaRPr lang="en-GB" sz="1200" dirty="0" smtClean="0"/>
          </a:p>
          <a:p>
            <a:endParaRPr lang="en-US" sz="1200" dirty="0" smtClean="0"/>
          </a:p>
          <a:p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23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Σύστημα Υγείας μέχρι το 2013 μετά τις αλλαγές του 2000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9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Υγειονομικές Περιφέρειες (</a:t>
            </a:r>
            <a:r>
              <a:rPr lang="en-US" dirty="0"/>
              <a:t>RHAs)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Σχεδιασμός και κατανομή των πόρων στις υγειονομικές </a:t>
            </a:r>
            <a:r>
              <a:rPr lang="el-GR" dirty="0" smtClean="0"/>
              <a:t>επαρχίες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Διασφάλιση της δημόσιας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Κατανομή των οικονομικών πόρων στα νοσοκομεία και στους </a:t>
            </a:r>
            <a:r>
              <a:rPr lang="el-GR" dirty="0" err="1"/>
              <a:t>εξωνοσοκομειακούς</a:t>
            </a:r>
            <a:r>
              <a:rPr lang="el-GR" dirty="0"/>
              <a:t> </a:t>
            </a:r>
            <a:r>
              <a:rPr lang="el-GR" dirty="0" smtClean="0"/>
              <a:t>γιατρούς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82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Υγειονομικές επαρχίες (</a:t>
            </a:r>
            <a:r>
              <a:rPr lang="en-US" dirty="0"/>
              <a:t>DHAs)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112 Υγειονομικές </a:t>
            </a:r>
            <a:r>
              <a:rPr lang="el-GR" dirty="0" smtClean="0"/>
              <a:t>Επαρχίες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Κάθε υγειονομική : 250.000-350.000 κάτοικοι ανά περιοχή. 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Ευθύνη για σύναψη συμβάσεων με νοσοκομείων.  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Σε κάθε υγειονομική περιφέρεια ένα πανεπιστημιακό </a:t>
            </a:r>
            <a:r>
              <a:rPr lang="el-GR" dirty="0" smtClean="0"/>
              <a:t>νοσοκομείο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Χρηματοδότηση, έλεγχος και λειτουργία των οικογενειακών </a:t>
            </a:r>
            <a:r>
              <a:rPr lang="el-GR" dirty="0" smtClean="0"/>
              <a:t>γιατρών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60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Ομάδες πρωτοβάθμιας φροντίδας υγείας </a:t>
            </a:r>
            <a:r>
              <a:rPr lang="el-GR" dirty="0"/>
              <a:t>(</a:t>
            </a:r>
            <a:r>
              <a:rPr lang="en-US" dirty="0"/>
              <a:t>Primary Care </a:t>
            </a:r>
            <a:r>
              <a:rPr lang="en-US" dirty="0" smtClean="0"/>
              <a:t>Group)</a:t>
            </a:r>
            <a:r>
              <a:rPr lang="el-GR" dirty="0"/>
              <a:t> </a:t>
            </a:r>
            <a:r>
              <a:rPr lang="el-GR" dirty="0" smtClean="0"/>
              <a:t>    </a:t>
            </a:r>
            <a:r>
              <a:rPr lang="en-US" dirty="0" smtClean="0"/>
              <a:t>Primary </a:t>
            </a:r>
            <a:r>
              <a:rPr lang="en-US" dirty="0"/>
              <a:t>Care Trusts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Ευθύνη διαχείρισης προϋπολογισμού των υπηρεσιών υγείας στην περιφέρειά </a:t>
            </a:r>
            <a:r>
              <a:rPr lang="el-GR" dirty="0" smtClean="0"/>
              <a:t>τους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Συνεργασία με τις τοπικές αρχές. 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Διοικητική </a:t>
            </a:r>
            <a:r>
              <a:rPr lang="el-GR" dirty="0" smtClean="0"/>
              <a:t>Αυτονομία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Δεξιό βέλος 4"/>
          <p:cNvSpPr/>
          <p:nvPr/>
        </p:nvSpPr>
        <p:spPr>
          <a:xfrm>
            <a:off x="4355976" y="764704"/>
            <a:ext cx="288032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3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179</TotalTime>
  <Words>1604</Words>
  <Application>Microsoft Office PowerPoint</Application>
  <PresentationFormat>Προβολή στην οθόνη (4:3)</PresentationFormat>
  <Paragraphs>240</Paragraphs>
  <Slides>32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32</vt:i4>
      </vt:variant>
    </vt:vector>
  </HeadingPairs>
  <TitlesOfParts>
    <vt:vector size="34" baseType="lpstr">
      <vt:lpstr>template</vt:lpstr>
      <vt:lpstr>OC_template_updated</vt:lpstr>
      <vt:lpstr>Συστήματα Υγείας (Θ)</vt:lpstr>
      <vt:lpstr>Συστήματα Υγείας στην Ευρώπη</vt:lpstr>
      <vt:lpstr>Συνοπτική παρουσίαση συστημάτων</vt:lpstr>
      <vt:lpstr>Εξέλιξη του Βρετανικού Συστήματος Υγείας 1/2 </vt:lpstr>
      <vt:lpstr>Εξέλιξη του Βρετανικού Συστήματος Υγείας 2/2</vt:lpstr>
      <vt:lpstr>Σύστημα Υγείας μέχρι το 2013 μετά τις αλλαγές του 2000</vt:lpstr>
      <vt:lpstr>Υγειονομικές Περιφέρειες (RHAs)</vt:lpstr>
      <vt:lpstr>Υγειονομικές επαρχίες (DHAs)</vt:lpstr>
      <vt:lpstr>Ομάδες πρωτοβάθμιας φροντίδας υγείας (Primary Care Group)     Primary Care Trusts </vt:lpstr>
      <vt:lpstr>Παρουσίαση του PowerPoint</vt:lpstr>
      <vt:lpstr>Λειτουργία της τηλεφωνικής υπηρεσίας  NHS Direct 1998</vt:lpstr>
      <vt:lpstr>Κέντρα NHS walk-in- «Κέντρα Υγείας Αστικού τύπου» </vt:lpstr>
      <vt:lpstr>Παράδειγμα Κοινοτικής Νοσηλευτικής Φροντίδας </vt:lpstr>
      <vt:lpstr>2011 Health and Social Care Bill Πρόταση Ι: </vt:lpstr>
      <vt:lpstr>2011 Health and Social Care Bill Πρόταση ΙΙ: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Επιχειρησιακό Σχέδιο του NHS για την περίοδο 2013-2016</vt:lpstr>
      <vt:lpstr>Άμεσες Προτεραιότητες-  Στρατηγικοί Στόχοι 1/2</vt:lpstr>
      <vt:lpstr>Άμεσες Προτεραιότητες-  Στρατηγικοί Στόχοι 2/2</vt:lpstr>
      <vt:lpstr>Δράσεις κλειδιά για την επιχειρησιακή λειτουργία </vt:lpstr>
      <vt:lpstr>Συνολικός προϋπολογισμός σε εκατομμύρια Λίρες Αγγλίας 2013-2014</vt:lpstr>
      <vt:lpstr>Κατανομή προϋπολογισμού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34</cp:revision>
  <dcterms:created xsi:type="dcterms:W3CDTF">2015-05-15T08:56:51Z</dcterms:created>
  <dcterms:modified xsi:type="dcterms:W3CDTF">2015-07-20T13:14:47Z</dcterms:modified>
</cp:coreProperties>
</file>