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47"/>
  </p:notesMasterIdLst>
  <p:handoutMasterIdLst>
    <p:handoutMasterId r:id="rId48"/>
  </p:handoutMasterIdLst>
  <p:sldIdLst>
    <p:sldId id="30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57" r:id="rId40"/>
    <p:sldId id="262" r:id="rId41"/>
    <p:sldId id="264" r:id="rId42"/>
    <p:sldId id="303" r:id="rId43"/>
    <p:sldId id="304" r:id="rId44"/>
    <p:sldId id="266" r:id="rId45"/>
    <p:sldId id="302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4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4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6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7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2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8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9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7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7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2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1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6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5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7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4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0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CdIZmr8ZdRE&amp;NR=1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Fr8TZL0RO4" TargetMode="External"/><Relationship Id="rId3" Type="http://schemas.openxmlformats.org/officeDocument/2006/relationships/hyperlink" Target="http://www.youtube.com/watch?v=VAH9NOGjxXo" TargetMode="External"/><Relationship Id="rId7" Type="http://schemas.openxmlformats.org/officeDocument/2006/relationships/hyperlink" Target="http://www.youtube.com/watch?v=wfjshgQKhlA&amp;feature=related" TargetMode="External"/><Relationship Id="rId2" Type="http://schemas.openxmlformats.org/officeDocument/2006/relationships/hyperlink" Target="http://www.youtube.com/watch?v=rUhkmvhkEpI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outube.com/watch?v=f4kOPxpRGrk&amp;NR=1" TargetMode="External"/><Relationship Id="rId5" Type="http://schemas.openxmlformats.org/officeDocument/2006/relationships/hyperlink" Target="http://www.youtube.com/watch?v=SVKKPD23eM4&amp;feature=related" TargetMode="External"/><Relationship Id="rId4" Type="http://schemas.openxmlformats.org/officeDocument/2006/relationships/hyperlink" Target="http://www.youtube.com/watch?v=cFcQpC8vAr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11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Συστήματα Ασαφούς Λογικής (Fuzzy Logic Systems</a:t>
            </a:r>
            <a:r>
              <a:rPr lang="el-GR" sz="2800" dirty="0" smtClean="0"/>
              <a:t>)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8942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Πρόβλημα του Φιλοδωρήματος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235B2C"/>
                </a:solidFill>
              </a:rPr>
              <a:t>Ποιο πρέπει να είναι το φιλοδώρημα που πρέπει να αφήσει κάποιος, ανάλογα με την αξιολόγηση δύο παραμέτρων: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b="1" dirty="0" smtClean="0">
                <a:solidFill>
                  <a:srgbClr val="800000"/>
                </a:solidFill>
              </a:rPr>
              <a:t>την ποιότητα της εξυπηρέτησης (service),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b="1" dirty="0" smtClean="0">
                <a:solidFill>
                  <a:srgbClr val="800000"/>
                </a:solidFill>
              </a:rPr>
              <a:t>την ποιότητα του φαγητού (food).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Ασαφή σύνολα εισόδου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Καθορίζουμε:  </a:t>
            </a:r>
            <a:endParaRPr lang="en-US" sz="2400" dirty="0"/>
          </a:p>
          <a:p>
            <a:pPr lvl="1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b="1" dirty="0"/>
              <a:t>Κλίμακα 0 </a:t>
            </a:r>
            <a:r>
              <a:rPr lang="en-US" sz="2200" b="1" dirty="0"/>
              <a:t>– </a:t>
            </a:r>
            <a:r>
              <a:rPr lang="el-GR" sz="2200" b="1" dirty="0"/>
              <a:t>10</a:t>
            </a:r>
            <a:r>
              <a:rPr lang="en-US" sz="2200" dirty="0"/>
              <a:t>,</a:t>
            </a:r>
            <a:r>
              <a:rPr lang="el-GR" sz="2200" dirty="0"/>
              <a:t> που αντιστοιχεί </a:t>
            </a:r>
            <a:r>
              <a:rPr lang="el-GR" sz="2200" b="1" dirty="0">
                <a:solidFill>
                  <a:srgbClr val="800000"/>
                </a:solidFill>
              </a:rPr>
              <a:t>στην ποιότητα της εξυπηρέτησης (</a:t>
            </a:r>
            <a:r>
              <a:rPr lang="en-US" sz="2200" b="1" dirty="0">
                <a:solidFill>
                  <a:srgbClr val="800000"/>
                </a:solidFill>
              </a:rPr>
              <a:t>service</a:t>
            </a:r>
            <a:r>
              <a:rPr lang="el-GR" sz="2200" b="1" dirty="0">
                <a:solidFill>
                  <a:srgbClr val="800000"/>
                </a:solidFill>
              </a:rPr>
              <a:t>)</a:t>
            </a:r>
            <a:r>
              <a:rPr lang="el-GR" sz="2200" dirty="0"/>
              <a:t> που απολαμβάνουμε σε ένα εστιατόριο (10 = </a:t>
            </a:r>
            <a:r>
              <a:rPr lang="en-US" sz="2200" dirty="0"/>
              <a:t>excellent</a:t>
            </a:r>
            <a:r>
              <a:rPr lang="el-GR" sz="2200" dirty="0" smtClean="0"/>
              <a:t>).  </a:t>
            </a:r>
            <a:endParaRPr lang="el-GR" sz="2200" dirty="0"/>
          </a:p>
          <a:p>
            <a:pPr lvl="1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b="1" dirty="0"/>
              <a:t>Κλίμακα 0 - 10</a:t>
            </a:r>
            <a:r>
              <a:rPr lang="el-GR" sz="2200" dirty="0"/>
              <a:t> που αντιστοιχεί </a:t>
            </a:r>
            <a:r>
              <a:rPr lang="el-GR" sz="2200" b="1" dirty="0">
                <a:solidFill>
                  <a:srgbClr val="800000"/>
                </a:solidFill>
              </a:rPr>
              <a:t>στην ποιότητα του φαγητού (</a:t>
            </a:r>
            <a:r>
              <a:rPr lang="en-US" sz="2200" b="1" dirty="0">
                <a:solidFill>
                  <a:srgbClr val="800000"/>
                </a:solidFill>
              </a:rPr>
              <a:t>food</a:t>
            </a:r>
            <a:r>
              <a:rPr lang="el-GR" sz="2200" b="1" dirty="0">
                <a:solidFill>
                  <a:srgbClr val="800000"/>
                </a:solidFill>
              </a:rPr>
              <a:t>)</a:t>
            </a:r>
            <a:r>
              <a:rPr lang="el-GR" sz="2200" dirty="0"/>
              <a:t> σε αυτό (10 = </a:t>
            </a:r>
            <a:r>
              <a:rPr lang="en-US" sz="2200" dirty="0"/>
              <a:t>excellent</a:t>
            </a:r>
            <a:r>
              <a:rPr lang="el-GR" sz="2200" dirty="0" smtClean="0"/>
              <a:t>). 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</a:t>
            </a:r>
            <a:r>
              <a:rPr lang="el-GR" sz="4400" dirty="0" smtClean="0"/>
              <a:t>Κανόνων </a:t>
            </a:r>
            <a:br>
              <a:rPr lang="el-GR" sz="4400" dirty="0" smtClean="0"/>
            </a:br>
            <a:r>
              <a:rPr lang="el-GR" sz="3600" b="0" dirty="0" smtClean="0"/>
              <a:t>(Πρόβλημα </a:t>
            </a:r>
            <a:r>
              <a:rPr lang="el-GR" sz="3600" b="0" dirty="0"/>
              <a:t>του </a:t>
            </a:r>
            <a:r>
              <a:rPr lang="el-GR" sz="3600" b="0" dirty="0" smtClean="0"/>
              <a:t>Φιλοδωρήματος) 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656184"/>
          </a:xfrm>
        </p:spPr>
        <p:txBody>
          <a:bodyPr/>
          <a:lstStyle/>
          <a:p>
            <a:r>
              <a:rPr lang="el-GR" sz="2400" dirty="0"/>
              <a:t>Καθορίζουμε τους κανόνες που εκφράζουν το μέγεθος του φιλοδωρήματος, από την εμπειρία μας στα διάφορα εστιατόρια που έχουμε επισκεφτεί.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Κανόνων </a:t>
            </a:r>
            <a:br>
              <a:rPr lang="el-GR" sz="4400" dirty="0"/>
            </a:br>
            <a:r>
              <a:rPr lang="el-GR" sz="3600" b="0" dirty="0"/>
              <a:t>(Πρόβλημα του Φιλοδωρήματος)</a:t>
            </a:r>
            <a:r>
              <a:rPr lang="el-GR" sz="3600" b="0" dirty="0" smtClean="0"/>
              <a:t>(2 από 4)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Αν η εξυπηρέτηση είναι απαράδεκτη και το φαγητό χάλια, τότε το φιλοδώρημα είναι </a:t>
            </a:r>
            <a:r>
              <a:rPr lang="el-GR" sz="2400" dirty="0" smtClean="0"/>
              <a:t>μικρό.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n-US" sz="2400" b="1" dirty="0">
                <a:solidFill>
                  <a:srgbClr val="800000"/>
                </a:solidFill>
              </a:rPr>
              <a:t>If the service is poor or the food is rancid, then tip is </a:t>
            </a:r>
            <a:r>
              <a:rPr lang="en-US" sz="2400" b="1" dirty="0" smtClean="0">
                <a:solidFill>
                  <a:srgbClr val="800000"/>
                </a:solidFill>
              </a:rPr>
              <a:t>cheap</a:t>
            </a:r>
            <a:r>
              <a:rPr lang="el-GR" sz="2400" b="1" dirty="0" smtClean="0">
                <a:solidFill>
                  <a:srgbClr val="800000"/>
                </a:solidFill>
              </a:rPr>
              <a:t>.</a:t>
            </a:r>
            <a:endParaRPr lang="en-US" sz="2400" b="1" dirty="0">
              <a:solidFill>
                <a:srgbClr val="8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Καθορισμός Κανόνων 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>
                <a:solidFill>
                  <a:prstClr val="black"/>
                </a:solidFill>
              </a:rPr>
              <a:t>(Πρόβλημα του Φιλοδωρήματος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r>
              <a:rPr lang="el-GR" sz="3600" b="0" dirty="0" smtClean="0"/>
              <a:t>(3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Αν η εξυπηρέτηση είναι καλή, τότε το φιλοδώρημα είναι </a:t>
            </a:r>
            <a:r>
              <a:rPr lang="el-GR" sz="2400" dirty="0" smtClean="0"/>
              <a:t>μέτριο.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800000"/>
                </a:solidFill>
              </a:rPr>
              <a:t>If the service is good, then tip is </a:t>
            </a:r>
            <a:r>
              <a:rPr lang="el-GR" sz="2400" b="1" dirty="0" smtClean="0">
                <a:solidFill>
                  <a:srgbClr val="800000"/>
                </a:solidFill>
              </a:rPr>
              <a:t>average.</a:t>
            </a:r>
            <a:endParaRPr lang="el-GR" sz="2400" b="1" dirty="0">
              <a:solidFill>
                <a:srgbClr val="800000"/>
              </a:solidFill>
            </a:endParaRP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Καθορισμός Κανόνων 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>
                <a:solidFill>
                  <a:prstClr val="black"/>
                </a:solidFill>
              </a:rPr>
              <a:t>(Πρόβλημα του Φιλοδωρήματος)</a:t>
            </a:r>
            <a:r>
              <a:rPr lang="el-GR" sz="3600" b="0" dirty="0" smtClean="0"/>
              <a:t>(4 από 4)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Αν η εξυπηρέτηση είναι θαυμάσια ή το φαγητό νοστιμότατο, τότε το φιλοδώρημα είναι </a:t>
            </a:r>
            <a:r>
              <a:rPr lang="el-GR" sz="2400" dirty="0" smtClean="0"/>
              <a:t>μεγάλο.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n-US" sz="2400" b="1" dirty="0">
                <a:solidFill>
                  <a:srgbClr val="800000"/>
                </a:solidFill>
              </a:rPr>
              <a:t>If the service is excellent or the food is delicious, then tip is </a:t>
            </a:r>
            <a:r>
              <a:rPr lang="en-US" sz="2400" b="1" dirty="0" smtClean="0">
                <a:solidFill>
                  <a:srgbClr val="800000"/>
                </a:solidFill>
              </a:rPr>
              <a:t>generous</a:t>
            </a:r>
            <a:r>
              <a:rPr lang="el-GR" sz="2400" b="1" dirty="0" smtClean="0">
                <a:solidFill>
                  <a:srgbClr val="800000"/>
                </a:solidFill>
              </a:rPr>
              <a:t>.</a:t>
            </a:r>
            <a:endParaRPr lang="en-US" sz="2400" b="1" dirty="0">
              <a:solidFill>
                <a:srgbClr val="8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Ασαφές σύνολο εξόδου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Θεωρούμε ένα φιλοδώρημα: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μικρό γύρω στο 5%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μέτριο γύρω στο 15%,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μεγάλο γύρω στο 25% 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Απεικόνιση φιλοδωρήματος σε </a:t>
            </a:r>
            <a:r>
              <a:rPr lang="el-GR" sz="2400" dirty="0"/>
              <a:t>σχέση με </a:t>
            </a:r>
            <a:r>
              <a:rPr lang="el-GR" sz="2400" dirty="0" smtClean="0"/>
              <a:t>τις παραμέτρους                          που </a:t>
            </a:r>
            <a:r>
              <a:rPr lang="el-GR" sz="2400" dirty="0"/>
              <a:t>έχουν </a:t>
            </a:r>
            <a:r>
              <a:rPr lang="el-GR" sz="2400" dirty="0" smtClean="0"/>
              <a:t>τεθεί</a:t>
            </a:r>
            <a:r>
              <a:rPr lang="en-US" sz="2400" dirty="0" smtClean="0"/>
              <a:t>:</a:t>
            </a:r>
            <a:endParaRPr lang="el-GR" sz="2400" dirty="0"/>
          </a:p>
        </p:txBody>
      </p:sp>
      <p:pic>
        <p:nvPicPr>
          <p:cNvPr id="5" name="Εικόνα 4" title="Απεικόνιση φιλοδωρήματος σε σχέση με τις παραμέτρους  που έχουν τεθε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118257"/>
            <a:ext cx="5541744" cy="260321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Συνολική εικόνα </a:t>
            </a:r>
          </a:p>
        </p:txBody>
      </p:sp>
      <p:graphicFrame>
        <p:nvGraphicFramePr>
          <p:cNvPr id="5" name="Θέση περιεχομένου 4" title="Συνολική εικόνα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738113"/>
              </p:ext>
            </p:extLst>
          </p:nvPr>
        </p:nvGraphicFramePr>
        <p:xfrm>
          <a:off x="395536" y="944173"/>
          <a:ext cx="822960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Variable</a:t>
                      </a:r>
                      <a:r>
                        <a:rPr lang="en-US" sz="2000" b="1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l-GR" sz="20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Range</a:t>
                      </a:r>
                      <a:endParaRPr lang="el-GR" sz="20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Name </a:t>
                      </a:r>
                      <a:endParaRPr lang="el-GR" sz="20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Type </a:t>
                      </a:r>
                      <a:endParaRPr lang="el-GR" sz="20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Params </a:t>
                      </a:r>
                      <a:endParaRPr lang="el-GR" sz="20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Service</a:t>
                      </a:r>
                      <a:endParaRPr lang="el-GR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[0</a:t>
                      </a:r>
                      <a:r>
                        <a:rPr lang="en-US" sz="2000" baseline="0" dirty="0" smtClean="0"/>
                        <a:t> 10]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poor</a:t>
                      </a:r>
                      <a:endParaRPr lang="el-GR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gaussmf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[1.5</a:t>
                      </a:r>
                      <a:r>
                        <a:rPr lang="en-US" sz="2000" baseline="0" dirty="0" smtClean="0"/>
                        <a:t> 0]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l-G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[1.5 5]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excellent</a:t>
                      </a:r>
                      <a:endParaRPr lang="el-G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[1.5 10]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Food </a:t>
                      </a:r>
                      <a:endParaRPr lang="el-GR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[0</a:t>
                      </a:r>
                      <a:r>
                        <a:rPr lang="en-US" sz="2000" baseline="0" dirty="0" smtClean="0"/>
                        <a:t> 10]</a:t>
                      </a:r>
                      <a:endParaRPr lang="el-GR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rancid</a:t>
                      </a:r>
                      <a:endParaRPr lang="el-GR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trapmf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[0 0 1 3]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delicious</a:t>
                      </a:r>
                      <a:endParaRPr lang="el-G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[7 9 10 10]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cheap</a:t>
                      </a:r>
                      <a:endParaRPr lang="el-G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[0 5 10]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Tip </a:t>
                      </a:r>
                      <a:endParaRPr lang="el-GR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[0</a:t>
                      </a:r>
                      <a:r>
                        <a:rPr lang="en-US" sz="2000" baseline="0" dirty="0" smtClean="0"/>
                        <a:t> 30]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</a:t>
                      </a:r>
                      <a:endParaRPr lang="el-GR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trimf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[10 15 20]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generous</a:t>
                      </a:r>
                      <a:endParaRPr lang="el-G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[10 15 20]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[20 25 30]</a:t>
                      </a: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235B2C"/>
                          </a:solidFill>
                        </a:rPr>
                        <a:t>Rules </a:t>
                      </a:r>
                      <a:endParaRPr lang="el-GR" sz="2000" b="1" dirty="0">
                        <a:solidFill>
                          <a:srgbClr val="235B2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999832">
                <a:tc gridSpan="5"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If the service is poor or the food is rancid, then tip is cheap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If the service is good, then tip is average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If the service is excellent or the food is delicious, then tip is generous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95969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εισόδου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n-US" sz="3600" b="0" dirty="0" smtClean="0"/>
              <a:t>service</a:t>
            </a:r>
            <a:endParaRPr lang="el-GR" sz="3600" b="0" dirty="0"/>
          </a:p>
        </p:txBody>
      </p:sp>
      <p:pic>
        <p:nvPicPr>
          <p:cNvPr id="5" name="Θέση περιεχομένου 4" title="Ρυθμίσεις μεταβλητής εισόδου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052736"/>
            <a:ext cx="6788979" cy="5755752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εισόδου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n-US" sz="3600" b="0" dirty="0" smtClean="0"/>
              <a:t>food</a:t>
            </a:r>
            <a:endParaRPr lang="el-GR" sz="3600" b="0" dirty="0"/>
          </a:p>
        </p:txBody>
      </p:sp>
      <p:pic>
        <p:nvPicPr>
          <p:cNvPr id="6" name="Θέση περιεχομένου 5" title="Ρυθμίσεις μεταβλητής εισόδου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24744"/>
            <a:ext cx="6439177" cy="544044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Σύστημα ελέγχου </a:t>
            </a:r>
            <a:r>
              <a:rPr lang="el-GR" sz="2400" dirty="0" smtClean="0"/>
              <a:t>κινητήρα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Σύστημα Διπλής </a:t>
            </a:r>
            <a:r>
              <a:rPr lang="el-GR" sz="2400" dirty="0" smtClean="0"/>
              <a:t>Εισόδου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Σύστημα Ανεστραμμένου </a:t>
            </a:r>
            <a:r>
              <a:rPr lang="el-GR" sz="2400" dirty="0" smtClean="0"/>
              <a:t>Εκκρεμούς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l-GR" sz="4400" dirty="0" smtClean="0"/>
              <a:t>εξόδου </a:t>
            </a:r>
            <a:br>
              <a:rPr lang="el-GR" sz="4400" dirty="0" smtClean="0"/>
            </a:br>
            <a:r>
              <a:rPr lang="en-US" sz="3600" b="0" dirty="0" smtClean="0"/>
              <a:t>tip</a:t>
            </a:r>
            <a:endParaRPr lang="el-GR" sz="3600" b="0" dirty="0"/>
          </a:p>
        </p:txBody>
      </p:sp>
      <p:pic>
        <p:nvPicPr>
          <p:cNvPr id="5" name="Θέση περιεχομένου 4" title="Ρυθμίσεις μεταβλητής εξόδου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999335"/>
            <a:ext cx="6564434" cy="558138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smtClean="0"/>
              <a:t>Editor</a:t>
            </a:r>
            <a:r>
              <a:rPr lang="el-GR" dirty="0" smtClean="0"/>
              <a:t> (2)</a:t>
            </a:r>
            <a:endParaRPr lang="el-GR" dirty="0"/>
          </a:p>
        </p:txBody>
      </p:sp>
      <p:pic>
        <p:nvPicPr>
          <p:cNvPr id="5" name="Θέση περιεχομένου 4" title="Rule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025352"/>
            <a:ext cx="6578077" cy="556735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Viewer</a:t>
            </a:r>
            <a:endParaRPr lang="el-GR" dirty="0"/>
          </a:p>
        </p:txBody>
      </p:sp>
      <p:pic>
        <p:nvPicPr>
          <p:cNvPr id="5" name="Θέση περιεχομένου 4" title="Surface View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016588"/>
            <a:ext cx="6653126" cy="562512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Viewer</a:t>
            </a:r>
            <a:endParaRPr lang="el-GR" dirty="0"/>
          </a:p>
        </p:txBody>
      </p:sp>
      <p:pic>
        <p:nvPicPr>
          <p:cNvPr id="5" name="Θέση περιεχομένου 4" title="Rule View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836712"/>
            <a:ext cx="6727385" cy="572329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Χρησιμοποιείστε όλες τις μεθόδους αποασαφοποίησης.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Είναι τα συμπεράσματα λογικά;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Ποια μέθοδος είναι η καλύτερη;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Θεωρείστε μια επιπλέον συνάρτηση συμμετοχής που να καλύπτει το μεσαίο (medium) τμήμα του ασαφούς συνόλου food.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Να παρατηρήσετε αν αλλάζει η απόκριση που δίνουν οι κανόνες, όταν διεγερθούν από το παραπάνω υποσύνολο.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Να εξηγήσετε γιατί συμβαίνει και τι απαιτείται.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Ανεστραμμένου Εκκρεμούς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Είσοδοι: η γωνία και η γωνιακή </a:t>
            </a:r>
            <a:r>
              <a:rPr lang="el-GR" sz="2400" dirty="0" smtClean="0"/>
              <a:t>ταχύτητα.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Έξοδος: η δύναμη για την </a:t>
            </a:r>
            <a:r>
              <a:rPr lang="el-GR" sz="2400" dirty="0" smtClean="0"/>
              <a:t>μάζα.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hlinkClick r:id="rId2"/>
              </a:rPr>
              <a:t>Pendulo Invertido / Inverted Pendulum 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 title="Σύστημα Ανεστραμμένου Εκκρεμού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218373"/>
            <a:ext cx="4170025" cy="363962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Ορισμός συναρτήσεων </a:t>
            </a:r>
            <a:r>
              <a:rPr lang="el-GR" dirty="0" smtClean="0"/>
              <a:t>μεταφοράς (2)</a:t>
            </a:r>
            <a:endParaRPr lang="el-GR" dirty="0"/>
          </a:p>
        </p:txBody>
      </p:sp>
      <p:pic>
        <p:nvPicPr>
          <p:cNvPr id="5" name="Θέση περιεχομένου 4" title="Ορισμός συναρτήσεων μεταφορά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16037"/>
            <a:ext cx="7870521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</a:t>
            </a:r>
            <a:r>
              <a:rPr lang="el-GR" sz="4400" dirty="0" smtClean="0"/>
              <a:t>κανόνων</a:t>
            </a:r>
            <a:br>
              <a:rPr lang="el-GR" sz="4400" dirty="0" smtClean="0"/>
            </a:br>
            <a:r>
              <a:rPr lang="el-GR" sz="3600" b="0" dirty="0" smtClean="0"/>
              <a:t>(Σύστημα </a:t>
            </a:r>
            <a:r>
              <a:rPr lang="el-GR" sz="3600" b="0" dirty="0"/>
              <a:t>Ανεστραμμένου </a:t>
            </a:r>
            <a:r>
              <a:rPr lang="el-GR" sz="3600" b="0" dirty="0" smtClean="0"/>
              <a:t>Εκκρεμούς) (1 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graphicFrame>
        <p:nvGraphicFramePr>
          <p:cNvPr id="5" name="Θέση περιεχομένου 4" title="Καθορισμός κανόνων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00808"/>
          <a:ext cx="871296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78"/>
                <a:gridCol w="1441241"/>
                <a:gridCol w="1489094"/>
                <a:gridCol w="1417507"/>
                <a:gridCol w="1196776"/>
                <a:gridCol w="1224136"/>
                <a:gridCol w="1224136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ANGLE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ANGULAR</a:t>
                      </a:r>
                      <a:r>
                        <a:rPr lang="en-US" sz="2000" baseline="0" dirty="0" smtClean="0"/>
                        <a:t> VELOCITY</a:t>
                      </a:r>
                      <a:endParaRPr lang="el-GR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High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Zero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 High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Zero 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Zero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</a:t>
            </a:r>
            <a:r>
              <a:rPr lang="el-GR" sz="4400" dirty="0" smtClean="0"/>
              <a:t>κανόνων</a:t>
            </a:r>
            <a:br>
              <a:rPr lang="el-GR" sz="4400" dirty="0" smtClean="0"/>
            </a:br>
            <a:r>
              <a:rPr lang="el-GR" sz="3600" b="0" dirty="0" smtClean="0"/>
              <a:t>(Σύστημα </a:t>
            </a:r>
            <a:r>
              <a:rPr lang="el-GR" sz="3600" b="0" dirty="0"/>
              <a:t>Ανεστραμμένου </a:t>
            </a:r>
            <a:r>
              <a:rPr lang="el-GR" sz="3600" b="0" dirty="0" smtClean="0"/>
              <a:t>Εκκρεμούς) (</a:t>
            </a:r>
            <a:r>
              <a:rPr lang="en-US" sz="3600" b="0" dirty="0" smtClean="0"/>
              <a:t>2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graphicFrame>
        <p:nvGraphicFramePr>
          <p:cNvPr id="5" name="Θέση περιεχομένου 4" title="Καθορισμός κανόνων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00808"/>
          <a:ext cx="871296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78"/>
                <a:gridCol w="1441241"/>
                <a:gridCol w="1489094"/>
                <a:gridCol w="1417507"/>
                <a:gridCol w="1196776"/>
                <a:gridCol w="1224136"/>
                <a:gridCol w="1224136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ANGLE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ANGULAR</a:t>
                      </a:r>
                      <a:r>
                        <a:rPr lang="en-US" sz="2000" baseline="0" dirty="0" smtClean="0"/>
                        <a:t> VELOCITY</a:t>
                      </a:r>
                      <a:endParaRPr lang="el-GR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High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Zero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 High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Zero 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Zero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971600" y="3284984"/>
            <a:ext cx="5581600" cy="386221"/>
          </a:xfrm>
          <a:prstGeom prst="rect">
            <a:avLst/>
          </a:prstGeom>
          <a:noFill/>
          <a:ln w="412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292080" y="2100139"/>
            <a:ext cx="1261120" cy="1590712"/>
          </a:xfrm>
          <a:prstGeom prst="rect">
            <a:avLst/>
          </a:prstGeom>
          <a:noFill/>
          <a:ln w="41275">
            <a:solidFill>
              <a:srgbClr val="235B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9552" y="4965598"/>
            <a:ext cx="73635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Παραδείγματα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If angle is zero and velocity is zero then force is zero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</a:t>
            </a:r>
            <a:r>
              <a:rPr lang="el-GR" sz="4400" dirty="0" smtClean="0"/>
              <a:t>κανόνων</a:t>
            </a:r>
            <a:br>
              <a:rPr lang="el-GR" sz="4400" dirty="0" smtClean="0"/>
            </a:br>
            <a:r>
              <a:rPr lang="el-GR" sz="3600" b="0" dirty="0" smtClean="0"/>
              <a:t>(Σύστημα </a:t>
            </a:r>
            <a:r>
              <a:rPr lang="el-GR" sz="3600" b="0" dirty="0"/>
              <a:t>Ανεστραμμένου </a:t>
            </a:r>
            <a:r>
              <a:rPr lang="el-GR" sz="3600" b="0" dirty="0" smtClean="0"/>
              <a:t>Εκκρεμούς) (</a:t>
            </a:r>
            <a:r>
              <a:rPr lang="en-US" sz="3600" b="0" dirty="0"/>
              <a:t>3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graphicFrame>
        <p:nvGraphicFramePr>
          <p:cNvPr id="5" name="Θέση περιεχομένου 4" title="Καθορισμός κανόνων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00808"/>
          <a:ext cx="871296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78"/>
                <a:gridCol w="1441241"/>
                <a:gridCol w="1489094"/>
                <a:gridCol w="1417507"/>
                <a:gridCol w="1196776"/>
                <a:gridCol w="1224136"/>
                <a:gridCol w="1224136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ANGLE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ANGULAR</a:t>
                      </a:r>
                      <a:r>
                        <a:rPr lang="en-US" sz="2000" baseline="0" dirty="0" smtClean="0"/>
                        <a:t> VELOCITY</a:t>
                      </a:r>
                      <a:endParaRPr lang="el-GR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High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Zero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 High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Zero 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Zero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971600" y="2898264"/>
            <a:ext cx="5581600" cy="386221"/>
          </a:xfrm>
          <a:prstGeom prst="rect">
            <a:avLst/>
          </a:prstGeom>
          <a:noFill/>
          <a:ln w="412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292080" y="2100139"/>
            <a:ext cx="1261120" cy="1184346"/>
          </a:xfrm>
          <a:prstGeom prst="rect">
            <a:avLst/>
          </a:prstGeom>
          <a:noFill/>
          <a:ln w="41275">
            <a:solidFill>
              <a:srgbClr val="235B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9552" y="4965598"/>
            <a:ext cx="73635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Παραδείγματα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angle is zero and velocity is zero then force 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zero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If angle is zero and velocity is NL then force is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NL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ελέγχου κινητήρα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Πρέπει να ελέγξετε την ταχύτητα ενός κινητήρα αλλάζοντας την τάση εισόδου.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Για ένα δεδομένο σημείο ρύθμισης, αν ο κινητήρας δουλεύει πιο γρήγορα, πρέπει να τον επιβραδύνει, μειώνοντας την τάση εισόδου.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Αν ο κινητήρας επιβραδύνει κάτω από δεδομένο σημείο, η τάση εισόδου πρέπει να είναι αυξηθεί έτσι ώστε η ταχύτητα του κινητήρα να φθάσει το καθορισμένο σημείο. 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</a:t>
            </a:r>
            <a:r>
              <a:rPr lang="el-GR" sz="4400" dirty="0" smtClean="0"/>
              <a:t>κανόνων</a:t>
            </a:r>
            <a:br>
              <a:rPr lang="el-GR" sz="4400" dirty="0" smtClean="0"/>
            </a:br>
            <a:r>
              <a:rPr lang="el-GR" sz="3600" b="0" dirty="0" smtClean="0"/>
              <a:t>(Σύστημα </a:t>
            </a:r>
            <a:r>
              <a:rPr lang="el-GR" sz="3600" b="0" dirty="0"/>
              <a:t>Ανεστραμμένου </a:t>
            </a:r>
            <a:r>
              <a:rPr lang="el-GR" sz="3600" b="0" dirty="0" smtClean="0"/>
              <a:t>Εκκρεμούς) (</a:t>
            </a:r>
            <a:r>
              <a:rPr lang="en-US" sz="3600" b="0" dirty="0"/>
              <a:t>4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graphicFrame>
        <p:nvGraphicFramePr>
          <p:cNvPr id="5" name="Θέση περιεχομένου 4" title="Καθορισμός κανόνων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00808"/>
          <a:ext cx="871296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78"/>
                <a:gridCol w="1441241"/>
                <a:gridCol w="1489094"/>
                <a:gridCol w="1417507"/>
                <a:gridCol w="1196776"/>
                <a:gridCol w="1224136"/>
                <a:gridCol w="1224136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ANGLE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ANGULAR</a:t>
                      </a:r>
                      <a:r>
                        <a:rPr lang="en-US" sz="2000" baseline="0" dirty="0" smtClean="0"/>
                        <a:t> VELOCITY</a:t>
                      </a:r>
                      <a:endParaRPr lang="el-GR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High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Zero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 High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Zero 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Zero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971600" y="3284984"/>
            <a:ext cx="6768752" cy="386221"/>
          </a:xfrm>
          <a:prstGeom prst="rect">
            <a:avLst/>
          </a:prstGeom>
          <a:noFill/>
          <a:ln w="412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499847" y="2100139"/>
            <a:ext cx="1261120" cy="1590712"/>
          </a:xfrm>
          <a:prstGeom prst="rect">
            <a:avLst/>
          </a:prstGeom>
          <a:noFill/>
          <a:ln w="41275">
            <a:solidFill>
              <a:srgbClr val="235B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9552" y="4664682"/>
            <a:ext cx="7363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Παραδείγματα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angle is zero and velocity is zero then force 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zero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angle is zero and velocity is NL then force 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If angle is PL and velocity is zero then force is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PL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Καθορισμός </a:t>
            </a:r>
            <a:r>
              <a:rPr lang="el-GR" sz="4400" dirty="0" smtClean="0"/>
              <a:t>κανόνων</a:t>
            </a:r>
            <a:br>
              <a:rPr lang="el-GR" sz="4400" dirty="0" smtClean="0"/>
            </a:br>
            <a:r>
              <a:rPr lang="el-GR" sz="3600" b="0" dirty="0" smtClean="0"/>
              <a:t>(Σύστημα </a:t>
            </a:r>
            <a:r>
              <a:rPr lang="el-GR" sz="3600" b="0" dirty="0"/>
              <a:t>Ανεστραμμένου </a:t>
            </a:r>
            <a:r>
              <a:rPr lang="el-GR" sz="3600" b="0" dirty="0" smtClean="0"/>
              <a:t>Εκκρεμούς) (</a:t>
            </a:r>
            <a:r>
              <a:rPr lang="en-US" sz="3600" b="0" dirty="0"/>
              <a:t>5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graphicFrame>
        <p:nvGraphicFramePr>
          <p:cNvPr id="5" name="Θέση περιεχομένου 4" title="Καθορισμός κανόνων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6"/>
          <a:ext cx="871296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78"/>
                <a:gridCol w="1441241"/>
                <a:gridCol w="1489094"/>
                <a:gridCol w="1417507"/>
                <a:gridCol w="1196776"/>
                <a:gridCol w="1224136"/>
                <a:gridCol w="1224136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ANGLE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ANGULAR</a:t>
                      </a:r>
                      <a:r>
                        <a:rPr lang="en-US" sz="2000" baseline="0" dirty="0" smtClean="0"/>
                        <a:t> VELOCITY</a:t>
                      </a:r>
                      <a:endParaRPr lang="el-GR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High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Neg.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Zero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Pos. High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Neg.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Zero 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Neg.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Neg. Low</a:t>
                      </a:r>
                      <a:endParaRPr lang="el-G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</a:t>
                      </a:r>
                      <a:r>
                        <a:rPr lang="en-US" sz="2000" b="1" baseline="0" dirty="0" smtClean="0"/>
                        <a:t> Low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Zero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Pos. High</a:t>
                      </a:r>
                      <a:endParaRPr lang="el-G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Zero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Pos. 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971599" y="2996952"/>
            <a:ext cx="6814483" cy="386221"/>
          </a:xfrm>
          <a:prstGeom prst="rect">
            <a:avLst/>
          </a:prstGeom>
          <a:noFill/>
          <a:ln w="412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524962" y="1792461"/>
            <a:ext cx="1261120" cy="1590712"/>
          </a:xfrm>
          <a:prstGeom prst="rect">
            <a:avLst/>
          </a:prstGeom>
          <a:noFill/>
          <a:ln w="41275">
            <a:solidFill>
              <a:srgbClr val="235B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71173" y="4293096"/>
            <a:ext cx="736357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Παραδείγματα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angle is zero and velocity is zero then force 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zero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angle is zero and velocity is NL then force 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NL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 angle is PL and velocity is zero then force 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PL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If angle is PL and velocity is NL then force is zero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Ρυθμίσεις μεταβλητών εισόδου</a:t>
            </a:r>
          </a:p>
        </p:txBody>
      </p:sp>
      <p:pic>
        <p:nvPicPr>
          <p:cNvPr id="5" name="Θέση περιεχομένου 4" title="Ρυθμίσεις μεταβλητών εισόδου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097270"/>
            <a:ext cx="6325844" cy="529027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Rule </a:t>
            </a:r>
            <a:r>
              <a:rPr lang="en-US" sz="4400" dirty="0" smtClean="0"/>
              <a:t>Editor</a:t>
            </a:r>
            <a:br>
              <a:rPr lang="en-US" sz="4400" dirty="0" smtClean="0"/>
            </a:br>
            <a:r>
              <a:rPr lang="el-GR" sz="3600" b="0" dirty="0"/>
              <a:t>Ρυθμίσεις μεταβλητών εισόδου</a:t>
            </a:r>
          </a:p>
        </p:txBody>
      </p:sp>
      <p:pic>
        <p:nvPicPr>
          <p:cNvPr id="5" name="Θέση περιεχομένου 4" title="Rule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42036"/>
            <a:ext cx="6566315" cy="557943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Surface </a:t>
            </a:r>
            <a:r>
              <a:rPr lang="en-US" sz="4400" dirty="0" smtClean="0">
                <a:solidFill>
                  <a:prstClr val="black"/>
                </a:solidFill>
              </a:rPr>
              <a:t>Viewer</a:t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Ρυθμίσεις </a:t>
            </a:r>
            <a:r>
              <a:rPr lang="el-GR" sz="3600" b="0" dirty="0">
                <a:solidFill>
                  <a:prstClr val="black"/>
                </a:solidFill>
              </a:rPr>
              <a:t>μεταβλητών εισόδου</a:t>
            </a:r>
            <a:endParaRPr lang="el-GR" sz="3600" dirty="0"/>
          </a:p>
        </p:txBody>
      </p:sp>
      <p:pic>
        <p:nvPicPr>
          <p:cNvPr id="5" name="Θέση περιεχομένου 4" title="Surface View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96752"/>
            <a:ext cx="6347940" cy="5398164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συνδέσεις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Autonomous Parallel Parking Robot </a:t>
            </a:r>
            <a:endParaRPr lang="en-US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xpark! Automatic Parking - Op. II "metal tree </a:t>
            </a:r>
            <a:r>
              <a:rPr lang="en-US" sz="2400" dirty="0" smtClean="0">
                <a:hlinkClick r:id="rId3"/>
              </a:rPr>
              <a:t>guard“</a:t>
            </a:r>
            <a:endParaRPr lang="en-US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hlinkClick r:id="rId4"/>
              </a:rPr>
              <a:t>Fuzzy </a:t>
            </a:r>
            <a:r>
              <a:rPr lang="en-US" sz="2400" dirty="0">
                <a:hlinkClick r:id="rId4"/>
              </a:rPr>
              <a:t>Logic and Robotic Control with NI </a:t>
            </a:r>
            <a:r>
              <a:rPr lang="en-US" sz="2400" dirty="0" smtClean="0">
                <a:hlinkClick r:id="rId4"/>
              </a:rPr>
              <a:t>Compact-RIO</a:t>
            </a:r>
            <a:endParaRPr lang="en-US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hlinkClick r:id="rId5"/>
              </a:rPr>
              <a:t>Inverted Pendulum - Fuzzy Logic - Testing </a:t>
            </a:r>
            <a:endParaRPr lang="en-US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hlinkClick r:id="rId6"/>
              </a:rPr>
              <a:t>Péndulo Invertido Lineal @ UPRM </a:t>
            </a:r>
            <a:endParaRPr lang="en-US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hlinkClick r:id="rId7"/>
              </a:rPr>
              <a:t>RME-2R -Robô Movel Equilibrado sobre 2 Rodas </a:t>
            </a:r>
            <a:endParaRPr lang="pt-BR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hlinkClick r:id="rId8"/>
              </a:rPr>
              <a:t>[Python] Fuzzy logic car controller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«</a:t>
            </a:r>
            <a:r>
              <a:rPr lang="el-GR" sz="2000" dirty="0"/>
              <a:t>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</a:t>
            </a:r>
            <a:r>
              <a:rPr lang="el-GR" sz="2000" dirty="0" smtClean="0"/>
              <a:t>Matlab. Ενότητα 1</a:t>
            </a:r>
            <a:r>
              <a:rPr lang="en-US" sz="2000" dirty="0" smtClean="0"/>
              <a:t>1:</a:t>
            </a:r>
            <a:r>
              <a:rPr lang="el-GR" sz="2000" dirty="0"/>
              <a:t> Συστήματα Ασαφούς Λογικής (Fuzzy Logic Systems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6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Καθορισμός παραμέτρων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Ασαφές σύνολο εισόδου: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Too slow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Just right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Too fast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Ασαφές σύνολο εξόδου: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Less voltage (Slow down)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No change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More voltage (Speed up)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Κανόνες: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the motor is running too slow, then more voltage.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motor speed is about right, then no change.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motor speed is too fast, then less voltage.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Ορισμός συναρτήσεων </a:t>
            </a:r>
            <a:r>
              <a:rPr lang="el-GR" dirty="0" smtClean="0"/>
              <a:t>μεταφοράς (1)</a:t>
            </a:r>
            <a:endParaRPr lang="el-GR" dirty="0"/>
          </a:p>
        </p:txBody>
      </p:sp>
      <p:pic>
        <p:nvPicPr>
          <p:cNvPr id="5" name="Θέση περιεχομένου 4" title="Ορισμός συναρτήσεων μεταφορά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70694"/>
            <a:ext cx="7530106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Ρυθμίσεις μεταβλητής </a:t>
            </a:r>
            <a:r>
              <a:rPr lang="el-GR" dirty="0" smtClean="0"/>
              <a:t>εισόδου</a:t>
            </a:r>
            <a:endParaRPr lang="el-GR" b="0" dirty="0"/>
          </a:p>
        </p:txBody>
      </p:sp>
      <p:pic>
        <p:nvPicPr>
          <p:cNvPr id="5" name="Θέση περιεχομένου 4" title="Ρυθμίσεις μεταβλητής εισόδου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262" y="1196975"/>
            <a:ext cx="5929476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Ρυθμίσεις μεταβλητής εξόδου</a:t>
            </a:r>
          </a:p>
        </p:txBody>
      </p:sp>
      <p:pic>
        <p:nvPicPr>
          <p:cNvPr id="5" name="Θέση περιεχομένου 4" title="Ρυθμίσεις μεταβλητής εξόδου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196752"/>
            <a:ext cx="5927127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smtClean="0"/>
              <a:t>Editor</a:t>
            </a:r>
            <a:r>
              <a:rPr lang="el-GR" dirty="0" smtClean="0"/>
              <a:t> (1)</a:t>
            </a:r>
            <a:endParaRPr lang="el-GR" dirty="0"/>
          </a:p>
        </p:txBody>
      </p:sp>
      <p:pic>
        <p:nvPicPr>
          <p:cNvPr id="5" name="Θέση περιεχομένου 4" title="Rule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872558"/>
            <a:ext cx="6494307" cy="551825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Διπλής Εισόδου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Υλοποίηση συστήματος 2-εισόδων και </a:t>
            </a:r>
            <a:r>
              <a:rPr lang="el-GR" sz="2400" dirty="0" smtClean="0"/>
              <a:t>1-εξόδου.  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Ένα απλό πρόβλημα στο οποίο μπορούμε να βασιστούμε για να υλοποιήσουμε ένα τέτοιο σύστημα είναι γνωστό σαν το «Πρόβλημα του Φιλοδωρήματος</a:t>
            </a:r>
            <a:r>
              <a:rPr lang="el-GR" sz="2400" dirty="0" smtClean="0"/>
              <a:t>».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7cca6cb1a3b3c9f37dac1ad99745b7eb152971b"/>
</p:tagLst>
</file>

<file path=ppt/theme/theme1.xml><?xml version="1.0" encoding="utf-8"?>
<a:theme xmlns:a="http://schemas.openxmlformats.org/drawingml/2006/main" name="OC_template_updated">
  <a:themeElements>
    <a:clrScheme name="Προσαρμοσμένο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1955</Words>
  <Application>Microsoft Office PowerPoint</Application>
  <PresentationFormat>Προβολή στην οθόνη (4:3)</PresentationFormat>
  <Paragraphs>422</Paragraphs>
  <Slides>42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 </vt:lpstr>
      <vt:lpstr>Σύστημα ελέγχου κινητήρα </vt:lpstr>
      <vt:lpstr>Καθορισμός παραμέτρων</vt:lpstr>
      <vt:lpstr>Ορισμός συναρτήσεων μεταφοράς (1)</vt:lpstr>
      <vt:lpstr>Ρυθμίσεις μεταβλητής εισόδου</vt:lpstr>
      <vt:lpstr>Ρυθμίσεις μεταβλητής εξόδου</vt:lpstr>
      <vt:lpstr>Rule Editor (1)</vt:lpstr>
      <vt:lpstr>Σύστημα Διπλής Εισόδου </vt:lpstr>
      <vt:lpstr>Πρόβλημα του Φιλοδωρήματος </vt:lpstr>
      <vt:lpstr>Ασαφή σύνολα εισόδου</vt:lpstr>
      <vt:lpstr>Καθορισμός Κανόνων  (Πρόβλημα του Φιλοδωρήματος) (1 από 4)</vt:lpstr>
      <vt:lpstr>Καθορισμός Κανόνων  (Πρόβλημα του Φιλοδωρήματος)(2 από 4)</vt:lpstr>
      <vt:lpstr>Καθορισμός Κανόνων  (Πρόβλημα του Φιλοδωρήματος)(3 από 4)</vt:lpstr>
      <vt:lpstr>Καθορισμός Κανόνων  (Πρόβλημα του Φιλοδωρήματος)(4 από 4)</vt:lpstr>
      <vt:lpstr>Ασαφές σύνολο εξόδου</vt:lpstr>
      <vt:lpstr>Συνολική εικόνα </vt:lpstr>
      <vt:lpstr>Ρυθμίσεις μεταβλητής εισόδου  service</vt:lpstr>
      <vt:lpstr>Ρυθμίσεις μεταβλητής εισόδου  food</vt:lpstr>
      <vt:lpstr>Ρυθμίσεις μεταβλητής εξόδου  tip</vt:lpstr>
      <vt:lpstr>Rule Editor (2)</vt:lpstr>
      <vt:lpstr>Surface Viewer</vt:lpstr>
      <vt:lpstr>Rule Viewer</vt:lpstr>
      <vt:lpstr>Ερωτήσεις</vt:lpstr>
      <vt:lpstr>Σύστημα Ανεστραμμένου Εκκρεμούς</vt:lpstr>
      <vt:lpstr>Ορισμός συναρτήσεων μεταφοράς (2)</vt:lpstr>
      <vt:lpstr>Καθορισμός κανόνων (Σύστημα Ανεστραμμένου Εκκρεμούς) (1 από 5)</vt:lpstr>
      <vt:lpstr>Καθορισμός κανόνων (Σύστημα Ανεστραμμένου Εκκρεμούς) (2 από 5)</vt:lpstr>
      <vt:lpstr>Καθορισμός κανόνων (Σύστημα Ανεστραμμένου Εκκρεμούς) (3 από 5)</vt:lpstr>
      <vt:lpstr>Καθορισμός κανόνων (Σύστημα Ανεστραμμένου Εκκρεμούς) (4 από 5)</vt:lpstr>
      <vt:lpstr>Καθορισμός κανόνων (Σύστημα Ανεστραμμένου Εκκρεμούς) (5 από 5)</vt:lpstr>
      <vt:lpstr>Ρυθμίσεις μεταβλητών εισόδου</vt:lpstr>
      <vt:lpstr>Rule Editor Ρυθμίσεις μεταβλητών εισόδου</vt:lpstr>
      <vt:lpstr>Surface Viewer Ρυθμίσεις μεταβλητών εισόδου</vt:lpstr>
      <vt:lpstr>Χρήσιμες συνδέσεις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2015-06-11T08:53:29Z</dcterms:modified>
</cp:coreProperties>
</file>