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41"/>
  </p:notesMasterIdLst>
  <p:handoutMasterIdLst>
    <p:handoutMasterId r:id="rId42"/>
  </p:handoutMasterIdLst>
  <p:sldIdLst>
    <p:sldId id="29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57" r:id="rId34"/>
    <p:sldId id="262" r:id="rId35"/>
    <p:sldId id="300" r:id="rId36"/>
    <p:sldId id="298" r:id="rId37"/>
    <p:sldId id="299" r:id="rId38"/>
    <p:sldId id="266" r:id="rId39"/>
    <p:sldId id="297" r:id="rId40"/>
  </p:sldIdLst>
  <p:sldSz cx="9144000" cy="6858000" type="screen4x3"/>
  <p:notesSz cx="7104063" cy="10234613"/>
  <p:custDataLst>
    <p:tags r:id="rId4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81" d="100"/>
          <a:sy n="81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F9B15-1206-48BF-B3C0-6423D21A1445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9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37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5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4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3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0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5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6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8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9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23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2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6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2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9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6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3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0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2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20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7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6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3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Βελτιστοποίηση Ενεργειακών Συστημάτων</a:t>
            </a: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2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Διανύσματα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Δ. Μητσούδης, Π. Πρεντάκης </a:t>
            </a:r>
          </a:p>
          <a:p>
            <a:pPr>
              <a:spcBef>
                <a:spcPts val="0"/>
              </a:spcBef>
            </a:pPr>
            <a:r>
              <a:rPr lang="el-GR" sz="2800" dirty="0" smtClean="0"/>
              <a:t>Τμήμα </a:t>
            </a:r>
            <a:r>
              <a:rPr lang="el-GR" sz="2800" dirty="0"/>
              <a:t>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98721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 smtClean="0"/>
              <a:t>Πολλαπλασιασμός</a:t>
            </a:r>
            <a:br>
              <a:rPr lang="el-GR" dirty="0" smtClean="0"/>
            </a:br>
            <a:r>
              <a:rPr lang="el-GR" dirty="0" smtClean="0"/>
              <a:t>Διανυσμάτων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543778"/>
            <a:ext cx="3960440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A</a:t>
            </a:r>
            <a:r>
              <a:rPr lang="en-US" sz="2400" dirty="0" smtClean="0"/>
              <a:t> .* </a:t>
            </a:r>
            <a:r>
              <a:rPr lang="en-US" sz="2400" i="1" dirty="0" smtClean="0"/>
              <a:t>B</a:t>
            </a:r>
            <a:r>
              <a:rPr lang="en-US" sz="2400" dirty="0" smtClean="0"/>
              <a:t> = [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1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…, </a:t>
            </a:r>
            <a:r>
              <a:rPr lang="en-US" sz="2400" i="1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]</a:t>
            </a:r>
            <a:endParaRPr lang="el-GR" sz="2400" dirty="0" smtClean="0"/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Το ’</a:t>
            </a:r>
            <a:r>
              <a:rPr lang="el-GR" sz="2400" b="1" dirty="0" smtClean="0">
                <a:solidFill>
                  <a:srgbClr val="800000"/>
                </a:solidFill>
              </a:rPr>
              <a:t>.*</a:t>
            </a:r>
            <a:r>
              <a:rPr lang="el-GR" sz="2400" dirty="0" smtClean="0"/>
              <a:t>’ σημαίνει πολλαπλασιασμός στοιχείου προς στοιχείο .</a:t>
            </a:r>
          </a:p>
        </p:txBody>
      </p:sp>
      <p:pic>
        <p:nvPicPr>
          <p:cNvPr id="5" name="Picture 2" title="Πολλαπλασιασμό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55576" y="1987396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small.*big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0     6    14    24    36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Διαίρεση Διανυσμάτων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196752"/>
            <a:ext cx="4248472" cy="518457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l-GR" sz="2400" b="1" dirty="0" smtClean="0"/>
              <a:t>Διαίρεση (από αριστερά και από δεξιά)</a:t>
            </a: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A ./ B = [a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/b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, 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/b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, …, 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/b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A .\ B = [a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\b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, 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\b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, …, 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\b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</a:pP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386C39"/>
                </a:solidFill>
              </a:rPr>
              <a:t>Παρατηρήστε το λάθος στη δεύτερη διαίρεση, αφού γίνεται προσπάθεια διαίρεσης με μηδέν</a:t>
            </a:r>
            <a:r>
              <a:rPr lang="el-GR" sz="2400" dirty="0" smtClean="0">
                <a:solidFill>
                  <a:srgbClr val="00B05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l-GR" sz="2400" dirty="0" smtClean="0"/>
          </a:p>
        </p:txBody>
      </p:sp>
      <p:pic>
        <p:nvPicPr>
          <p:cNvPr id="5" name="Picture 2" title="Διαίρεση Διανυσμάτ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320480" cy="530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571671" y="1752600"/>
            <a:ext cx="365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small./big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  0    0.1667    0.2857    0.3750    0.4444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small.\big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Warning: Divide by zero.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  Inf    6.0000    3.5000    2.6667    2.2500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dirty="0" smtClean="0"/>
              <a:t>Δύναμη Διανυσμάτων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932040" y="1340768"/>
            <a:ext cx="3754760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Κάθε στοιχείο υψώνεται στη δύναμη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50000"/>
              </a:lnSpc>
              <a:buNone/>
            </a:pPr>
            <a:endParaRPr lang="el-GR" sz="2400" dirty="0" smtClean="0"/>
          </a:p>
        </p:txBody>
      </p:sp>
      <p:pic>
        <p:nvPicPr>
          <p:cNvPr id="5" name="Picture 2" title="Δύναμη Διανυσμάτ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33052" y="1772816"/>
            <a:ext cx="32995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big.^2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25    36    49    64    81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Παρατήρηση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13823" y="1073831"/>
            <a:ext cx="8229600" cy="93610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Είναι δυνατό να χρησιμοποιούμε σε συναρτήσεις του </a:t>
            </a:r>
            <a:r>
              <a:rPr lang="en-US" sz="2400" dirty="0" smtClean="0"/>
              <a:t>MATLAB</a:t>
            </a:r>
            <a:r>
              <a:rPr lang="el-GR" sz="2400" dirty="0" smtClean="0"/>
              <a:t>, σειρές ως ορίσματα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buNone/>
            </a:pPr>
            <a:endParaRPr lang="el-GR" sz="2400" dirty="0" smtClean="0"/>
          </a:p>
        </p:txBody>
      </p:sp>
      <p:pic>
        <p:nvPicPr>
          <p:cNvPr id="5" name="Picture 2" title="Παρατήρ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2" y="2009935"/>
            <a:ext cx="8951918" cy="4601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99592" y="2204864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b="1" dirty="0" smtClean="0">
                <a:solidFill>
                  <a:srgbClr val="800000"/>
                </a:solidFill>
                <a:latin typeface="Calibri"/>
              </a:rPr>
              <a:t>g=0:45:360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g =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   0    45    90   135   180   225   270   315   360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b="1" dirty="0" smtClean="0">
                <a:solidFill>
                  <a:srgbClr val="800000"/>
                </a:solidFill>
                <a:latin typeface="Calibri"/>
              </a:rPr>
              <a:t>g_rad=pi*g/180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g_rad =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Columns 1 through 8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       0    0.7854    1.5708    2.3562    3.1416    3.9270    4.7124    5.4978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Column 9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  6.2832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b="1" dirty="0" smtClean="0">
                <a:solidFill>
                  <a:srgbClr val="800000"/>
                </a:solidFill>
                <a:latin typeface="Calibri"/>
              </a:rPr>
              <a:t>cos(g_rad)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Columns 1 through 8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  1.0000    0.7071    0.0000   -0.7071   -1.0000   -0.7071   -0.0000    0.7071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Column 9 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Calibri"/>
              </a:rPr>
              <a:t>    1.0000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804248" y="6510688"/>
            <a:ext cx="2133600" cy="365125"/>
          </a:xfrm>
        </p:spPr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Διάνυσμα Γραμμή – Σειρά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8024" y="1484784"/>
            <a:ext cx="4042792" cy="18722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Οι σειρές μπορούν να θεωρηθούν και ως διανύσματα γραμμής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pic>
        <p:nvPicPr>
          <p:cNvPr id="5" name="Picture 2" title="Διάνυσμα Γραμμή – Σειρ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971600" y="1733663"/>
            <a:ext cx="29481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a = [1:2:11]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a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1   3   5   7   9   11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b = [2,4,6,8,10]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b =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2   4   6   8  10 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c = [1:5]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1   2   3   4   5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538261" y="9754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Διάνυσμα Στήλη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76056" y="1196752"/>
            <a:ext cx="3960440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Η δήλωση ενός διανύσματος στήλης είναι ίδια ως προς τη μορφή με αυτήν ενός διανύσματος γραμμής εκτός από το διαχωριστικό σύμβολο που τώρα είναι είτε το ’;’ είτε η αλλαγή γραμμής:</a:t>
            </a:r>
          </a:p>
        </p:txBody>
      </p:sp>
      <p:pic>
        <p:nvPicPr>
          <p:cNvPr id="5" name="Picture 2" title="Διάνυσμα Στήλ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00" y="908043"/>
            <a:ext cx="4668649" cy="5949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539552" y="1268760"/>
            <a:ext cx="365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b="1" dirty="0" smtClean="0">
                <a:solidFill>
                  <a:srgbClr val="800000"/>
                </a:solidFill>
                <a:latin typeface="Calibri"/>
              </a:rPr>
              <a:t>Α = [1;2;3;4;5]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A =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2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3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4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5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b="1" dirty="0" smtClean="0">
                <a:solidFill>
                  <a:srgbClr val="800000"/>
                </a:solidFill>
                <a:latin typeface="Calibri"/>
              </a:rPr>
              <a:t>&gt;&gt; B = [2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b="1" dirty="0" smtClean="0">
                <a:solidFill>
                  <a:srgbClr val="800000"/>
                </a:solidFill>
                <a:latin typeface="Calibri"/>
              </a:rPr>
              <a:t>3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b="1" dirty="0" smtClean="0">
                <a:solidFill>
                  <a:srgbClr val="800000"/>
                </a:solidFill>
                <a:latin typeface="Calibri"/>
              </a:rPr>
              <a:t>5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b="1" dirty="0" smtClean="0">
                <a:solidFill>
                  <a:srgbClr val="800000"/>
                </a:solidFill>
                <a:latin typeface="Calibri"/>
              </a:rPr>
              <a:t>7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b="1" dirty="0" smtClean="0">
                <a:solidFill>
                  <a:srgbClr val="800000"/>
                </a:solidFill>
                <a:latin typeface="Calibri"/>
              </a:rPr>
              <a:t>11]</a:t>
            </a:r>
            <a:endParaRPr lang="el-GR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B =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2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3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5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 7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dirty="0" smtClean="0">
                <a:solidFill>
                  <a:prstClr val="black"/>
                </a:solidFill>
                <a:latin typeface="Calibri"/>
              </a:rPr>
              <a:t>    11</a:t>
            </a:r>
            <a:endParaRPr lang="el-GR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4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Ανάστροφο Διάνυσμα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371600"/>
            <a:ext cx="3970784" cy="486571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Η μετατροπή ενός διανύσματος στήλης σε γραμμής και το αντίστροφο (συμβ. με απόστροφο)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Ο ανάστροφος του αναστρόφου είναι το ίδιο το διάνυσμα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pic>
        <p:nvPicPr>
          <p:cNvPr id="5" name="Picture 2" title="Ανάστροφο Διάνυσμ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55576" y="1784723"/>
            <a:ext cx="35600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Αt = A’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At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1     2     3     4     5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Att = At’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Att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GB" dirty="0" smtClean="0"/>
              <a:t>Εσωτερικό γινόμενο διανυσμάτων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sz="3200" b="0" dirty="0" smtClean="0"/>
              <a:t>(1 από 2)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Έστω ένα διάνυσμα γραμμής </a:t>
            </a:r>
            <a:r>
              <a:rPr lang="en-US" sz="2400" dirty="0" smtClean="0"/>
              <a:t>A</a:t>
            </a:r>
            <a:r>
              <a:rPr lang="el-GR" sz="2400" dirty="0" smtClean="0"/>
              <a:t> = [ </a:t>
            </a:r>
            <a:r>
              <a:rPr lang="en-US" sz="2400" dirty="0" smtClean="0"/>
              <a:t>a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n-US" sz="2400" dirty="0" smtClean="0"/>
              <a:t>a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…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n </a:t>
            </a:r>
            <a:r>
              <a:rPr lang="el-GR" sz="2400" dirty="0" smtClean="0"/>
              <a:t>] και ένα διάνυσμα στήλης </a:t>
            </a:r>
            <a:r>
              <a:rPr lang="en-US" sz="2400" dirty="0" smtClean="0"/>
              <a:t>B</a:t>
            </a:r>
            <a:r>
              <a:rPr lang="el-GR" sz="2400" dirty="0" smtClean="0"/>
              <a:t>=[</a:t>
            </a:r>
            <a:r>
              <a:rPr lang="en-US" sz="2400" dirty="0" smtClean="0"/>
              <a:t>b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; </a:t>
            </a:r>
            <a:r>
              <a:rPr lang="en-US" sz="2400" dirty="0" smtClean="0"/>
              <a:t>b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; …;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n</a:t>
            </a:r>
            <a:r>
              <a:rPr lang="el-GR" sz="2400" dirty="0" smtClean="0"/>
              <a:t>] με τον ίδιο αριθμό στοιχείων </a:t>
            </a:r>
            <a:r>
              <a:rPr lang="en-US" sz="2400" dirty="0" smtClean="0"/>
              <a:t>n</a:t>
            </a:r>
            <a:r>
              <a:rPr lang="el-GR" sz="2400" dirty="0" smtClean="0"/>
              <a:t>. </a:t>
            </a:r>
          </a:p>
          <a:p>
            <a:pPr>
              <a:lnSpc>
                <a:spcPct val="120000"/>
              </a:lnSpc>
            </a:pPr>
            <a:endParaRPr lang="el-GR" sz="2400" b="1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b="1" dirty="0" smtClean="0">
                <a:solidFill>
                  <a:srgbClr val="800000"/>
                </a:solidFill>
              </a:rPr>
              <a:t>Εσωτερικό γινόμενο</a:t>
            </a:r>
            <a:r>
              <a:rPr lang="el-GR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A</a:t>
            </a:r>
            <a:r>
              <a:rPr lang="el-GR" sz="2400" dirty="0" smtClean="0"/>
              <a:t>*</a:t>
            </a:r>
            <a:r>
              <a:rPr lang="en-US" sz="2400" dirty="0" smtClean="0"/>
              <a:t>B</a:t>
            </a:r>
            <a:r>
              <a:rPr lang="el-GR" sz="2400" dirty="0" smtClean="0"/>
              <a:t> δύο διανυσμάτων είναι ο </a:t>
            </a:r>
            <a:r>
              <a:rPr lang="el-GR" sz="2400" b="1" dirty="0" smtClean="0"/>
              <a:t>καθαρός αριθμός</a:t>
            </a:r>
            <a:r>
              <a:rPr lang="el-GR" sz="2400" dirty="0" smtClean="0"/>
              <a:t> που δίνεται από τον τύπο: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A</a:t>
            </a:r>
            <a:r>
              <a:rPr lang="el-GR" sz="2400" dirty="0" smtClean="0"/>
              <a:t> * </a:t>
            </a:r>
            <a:r>
              <a:rPr lang="en-US" sz="2400" dirty="0" smtClean="0"/>
              <a:t>B</a:t>
            </a:r>
            <a:r>
              <a:rPr lang="el-GR" sz="2400" dirty="0" smtClean="0"/>
              <a:t> = </a:t>
            </a:r>
            <a:r>
              <a:rPr lang="en-US" sz="2400" dirty="0" smtClean="0"/>
              <a:t>a</a:t>
            </a:r>
            <a:r>
              <a:rPr lang="el-GR" sz="2400" baseline="-25000" dirty="0" smtClean="0"/>
              <a:t>1</a:t>
            </a:r>
            <a:r>
              <a:rPr lang="en-US" sz="2400" dirty="0" smtClean="0"/>
              <a:t>b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+ </a:t>
            </a:r>
            <a:r>
              <a:rPr lang="en-US" sz="2400" dirty="0" smtClean="0"/>
              <a:t>a</a:t>
            </a:r>
            <a:r>
              <a:rPr lang="el-GR" sz="2400" baseline="-25000" dirty="0" smtClean="0"/>
              <a:t>2</a:t>
            </a:r>
            <a:r>
              <a:rPr lang="en-US" sz="2400" dirty="0" smtClean="0"/>
              <a:t>b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+ …+ 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n</a:t>
            </a:r>
            <a:endParaRPr lang="el-GR" sz="2400" dirty="0" smtClean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9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GB" dirty="0"/>
              <a:t>Εσωτερικό γινόμενο διανυσμάτων</a:t>
            </a:r>
            <a:r>
              <a:rPr lang="el-GR" dirty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8152" y="1371600"/>
            <a:ext cx="4108648" cy="48657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Η συνάρτηση που δίνει το εσωτερικό γινόμενο δυο διανυσμάτων είναι η </a:t>
            </a:r>
            <a:r>
              <a:rPr lang="en-US" sz="2400" b="1" dirty="0" smtClean="0">
                <a:solidFill>
                  <a:srgbClr val="800000"/>
                </a:solidFill>
              </a:rPr>
              <a:t>dot</a:t>
            </a:r>
            <a:r>
              <a:rPr lang="el-GR" sz="2400" b="1" dirty="0" smtClean="0">
                <a:solidFill>
                  <a:srgbClr val="800000"/>
                </a:solidFill>
              </a:rPr>
              <a:t>(). </a:t>
            </a:r>
            <a:r>
              <a:rPr lang="el-GR" sz="2400" dirty="0" smtClean="0"/>
              <a:t>π.χ. </a:t>
            </a:r>
            <a:r>
              <a:rPr lang="en-US" sz="2400" dirty="0" smtClean="0"/>
              <a:t>dot</a:t>
            </a:r>
            <a:r>
              <a:rPr lang="el-GR" sz="2400" dirty="0" smtClean="0"/>
              <a:t>(</a:t>
            </a:r>
            <a:r>
              <a:rPr lang="en-US" sz="2400" dirty="0" smtClean="0"/>
              <a:t>A</a:t>
            </a:r>
            <a:r>
              <a:rPr lang="el-GR" sz="2400" dirty="0" smtClean="0"/>
              <a:t>,</a:t>
            </a:r>
            <a:r>
              <a:rPr lang="en-US" sz="2400" dirty="0" smtClean="0"/>
              <a:t>B</a:t>
            </a:r>
            <a:r>
              <a:rPr lang="el-GR" sz="2400" dirty="0" smtClean="0"/>
              <a:t>).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</p:txBody>
      </p:sp>
      <p:pic>
        <p:nvPicPr>
          <p:cNvPr id="5" name="Picture 2" title="Εσωτερικό γινόμενο διανυσμάτων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30052" y="198884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Α = [1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2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3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4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5]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B = [2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3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5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7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11]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;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dot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(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A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,</a:t>
            </a:r>
            <a:r>
              <a:rPr lang="en-US" sz="2000" b="1" dirty="0" smtClean="0">
                <a:solidFill>
                  <a:srgbClr val="800000"/>
                </a:solidFill>
                <a:latin typeface="Calibri"/>
              </a:rPr>
              <a:t>B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)</a:t>
            </a: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ans=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     106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Χρήσιμες Συναρτήσεις </a:t>
            </a:r>
            <a:br>
              <a:rPr lang="el-GR" sz="4400" dirty="0" smtClean="0"/>
            </a:br>
            <a:r>
              <a:rPr lang="el-GR" sz="3600" b="0" dirty="0" smtClean="0"/>
              <a:t>(1 από 11)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860032" y="1412776"/>
            <a:ext cx="3826768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length</a:t>
            </a:r>
            <a:r>
              <a:rPr lang="el-GR" sz="2400" b="1" dirty="0" smtClean="0">
                <a:solidFill>
                  <a:srgbClr val="800000"/>
                </a:solidFill>
              </a:rPr>
              <a:t>()</a:t>
            </a:r>
            <a:r>
              <a:rPr lang="en-US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/>
              <a:t>: </a:t>
            </a:r>
            <a:r>
              <a:rPr lang="el-GR" sz="2400" dirty="0" smtClean="0"/>
              <a:t>επιστρέφει το πλήθος των στοιχείων μιας σειράς.</a:t>
            </a:r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49000" y="1773936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length(small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)</a:t>
            </a:r>
            <a:endParaRPr lang="el-GR" sz="2000" dirty="0" smtClean="0">
              <a:solidFill>
                <a:srgbClr val="C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dirty="0" smtClean="0"/>
              <a:t>Περιεχόμενα</a:t>
            </a:r>
            <a:endParaRPr lang="tr-T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Διανύσματα ή Μονοδιάστατες Σειρές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Πράξεις Διανυσμάτων</a:t>
            </a:r>
            <a:r>
              <a:rPr lang="en-US" sz="2800" dirty="0" smtClean="0"/>
              <a:t>,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sz="2400" dirty="0" smtClean="0"/>
              <a:t>Πρόσθεση – Αφαίρεση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sz="2400" dirty="0" smtClean="0"/>
              <a:t>Πολλαπλασιασμός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sz="2400" dirty="0" smtClean="0"/>
              <a:t>Διαίρεση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l-GR" sz="2400" dirty="0" smtClean="0"/>
              <a:t>Ύψωση σε δύναμη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Διάνυσμα Γραμμή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Διάνυσμα Στήλη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Ανάστροφο Διάνυσμα</a:t>
            </a:r>
            <a:r>
              <a:rPr lang="en-US" sz="2800" dirty="0" smtClean="0"/>
              <a:t>,</a:t>
            </a:r>
            <a:endParaRPr lang="el-GR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Εσωτερικό Γινόμενο Διανυσμάτων</a:t>
            </a:r>
            <a:r>
              <a:rPr lang="en-US" sz="2800" dirty="0" smtClean="0"/>
              <a:t>,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l-GR" sz="2800" dirty="0" smtClean="0"/>
              <a:t>Χρήσιμες Συναρτήσεις Διανυσμάτων</a:t>
            </a:r>
            <a:r>
              <a:rPr lang="en-US" sz="2800" dirty="0" smtClean="0"/>
              <a:t>.</a:t>
            </a:r>
            <a:endParaRPr lang="tr-TR" sz="2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7"/>
    </mc:Choice>
    <mc:Fallback xmlns="">
      <p:transition spd="slow" advTm="2631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11)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44008" y="1484784"/>
            <a:ext cx="4042792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rgbClr val="800000"/>
                </a:solidFill>
              </a:rPr>
              <a:t>clear</a:t>
            </a:r>
            <a:r>
              <a:rPr lang="el-GR" sz="2400" dirty="0" smtClean="0"/>
              <a:t> : διαγράφει από τη μνήμη ένα διάνυσμα,</a:t>
            </a:r>
          </a:p>
          <a:p>
            <a:pPr lvl="1"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όπως και κάθε μεταβλητή.</a:t>
            </a:r>
          </a:p>
        </p:txBody>
      </p:sp>
      <p:pic>
        <p:nvPicPr>
          <p:cNvPr id="7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5 - TextBox"/>
          <p:cNvSpPr txBox="1"/>
          <p:nvPr/>
        </p:nvSpPr>
        <p:spPr>
          <a:xfrm>
            <a:off x="785609" y="1916832"/>
            <a:ext cx="34024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clear small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dirty="0" smtClean="0">
              <a:solidFill>
                <a:prstClr val="black"/>
              </a:solidFill>
            </a:endParaRPr>
          </a:p>
          <a:p>
            <a:r>
              <a:rPr lang="fr-FR" dirty="0" smtClean="0">
                <a:solidFill>
                  <a:prstClr val="black"/>
                </a:solidFill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dirty="0" smtClean="0">
              <a:solidFill>
                <a:prstClr val="black"/>
              </a:solidFill>
            </a:endParaRPr>
          </a:p>
          <a:p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??? Undefined function or variable 'small’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(3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004048" y="1556792"/>
            <a:ext cx="3888432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sum(A)</a:t>
            </a:r>
            <a:r>
              <a:rPr lang="el-GR" sz="2400" dirty="0" smtClean="0"/>
              <a:t>: επιστρέφει το άθροισμα των στοιχείων του διανύσματος Α.</a:t>
            </a: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74068" y="1916832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A=[5 4 9 1 0 2] 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5     4     9     1     0     2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 sum(A)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21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(4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62500" y="1383006"/>
            <a:ext cx="3924300" cy="48543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cumsum(A)</a:t>
            </a:r>
            <a:r>
              <a:rPr lang="el-GR" sz="2400" dirty="0" smtClean="0"/>
              <a:t>: επιστρέφει το </a:t>
            </a:r>
            <a:r>
              <a:rPr lang="el-GR" sz="2400" b="1" dirty="0" smtClean="0"/>
              <a:t>συσσωρευτικό</a:t>
            </a:r>
            <a:r>
              <a:rPr lang="el-GR" sz="2400" dirty="0" smtClean="0"/>
              <a:t> άθροισμα των στοιχείων του διανύσματος Α.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09886" y="1939073"/>
            <a:ext cx="340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cumsum(A)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5     9    18    19    19    21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br>
              <a:rPr lang="el-GR" dirty="0"/>
            </a:br>
            <a:r>
              <a:rPr lang="el-GR" sz="3200" b="0" dirty="0" smtClean="0"/>
              <a:t>(5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50160" y="1556792"/>
            <a:ext cx="4036640" cy="46805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prod(A)</a:t>
            </a:r>
            <a:r>
              <a:rPr lang="el-GR" sz="2400" dirty="0" smtClean="0"/>
              <a:t>: επιστρέφει το γινόμενο των στοιχείων του διανύσματος Α.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967519" y="1803807"/>
            <a:ext cx="3388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</a:rPr>
              <a:t>prod(A)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8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(6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8152" y="1340768"/>
            <a:ext cx="4108648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diff(A)</a:t>
            </a:r>
            <a:r>
              <a:rPr lang="el-GR" sz="2400" dirty="0" smtClean="0"/>
              <a:t>: επιστρέφει διάνυσμα με στοιχεία την διαφορά κάθε στοιχείου του   διανύσματος Α από το επόμενό του.</a:t>
            </a:r>
            <a:endParaRPr lang="en-US" sz="24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98535" y="1768181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diff(A)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-1     5    -8    -1     2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(7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50160" y="1202321"/>
            <a:ext cx="4314328" cy="50349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max(A)</a:t>
            </a:r>
            <a:r>
              <a:rPr lang="el-GR" sz="2400" dirty="0" smtClean="0"/>
              <a:t>: επιστρέφει το μέγιστο στοιχείο του διανύσματος Α.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[m,i]=max(A)</a:t>
            </a:r>
            <a:r>
              <a:rPr lang="el-GR" sz="2400" dirty="0" smtClean="0"/>
              <a:t>: επιστρέφει το μέγιστο στοιχείο του διανύσματος Α </a:t>
            </a:r>
            <a:r>
              <a:rPr lang="el-GR" sz="2400" b="1" dirty="0" smtClean="0"/>
              <a:t>και τη θέση του.</a:t>
            </a: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294095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99592" y="1746847"/>
            <a:ext cx="3131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max(A)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9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[m,i]=max(A)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m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9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i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3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r-T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(8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16016" y="1408983"/>
            <a:ext cx="4180656" cy="49345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min(A)</a:t>
            </a:r>
            <a:r>
              <a:rPr lang="el-GR" sz="2400" dirty="0" smtClean="0"/>
              <a:t>: επιστρέφει το ελάχιστο στοιχείο του διανύσματος Α</a:t>
            </a:r>
            <a:endParaRPr lang="en-US" sz="2400" dirty="0" smtClean="0"/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[m,i]=min(A)</a:t>
            </a:r>
            <a:r>
              <a:rPr lang="el-GR" sz="2400" dirty="0" smtClean="0"/>
              <a:t>: επιστρέφει το ελάχιστο στοιχείο του διανύσματος Α </a:t>
            </a:r>
            <a:r>
              <a:rPr lang="el-GR" sz="2400" b="1" dirty="0" smtClean="0"/>
              <a:t>και τη θέση του</a:t>
            </a: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368000"/>
            <a:ext cx="4154413" cy="5294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27584" y="1628800"/>
            <a:ext cx="31570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min(A)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[m,i]=min(A)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m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i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(9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484126" y="1412776"/>
            <a:ext cx="4202673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mean(A)</a:t>
            </a:r>
            <a:r>
              <a:rPr lang="el-GR" sz="2400" dirty="0" smtClean="0"/>
              <a:t>: επιστρέφει τον μέσο όρο των στοιχείων του διανύσματος Α.</a:t>
            </a: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160599" cy="5302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99592" y="2080245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mean(A)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3.5000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(10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06144" y="1484784"/>
            <a:ext cx="418065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median(A)</a:t>
            </a:r>
            <a:r>
              <a:rPr lang="el-GR" sz="2400" dirty="0" smtClean="0"/>
              <a:t>: επιστρέφει την διάμεσο τιμή των στοιχείων του διανύσματος Α.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17898" y="2075918"/>
            <a:ext cx="3337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median(A)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3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Χρήσιμες Συναρτήσεις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(11 </a:t>
            </a:r>
            <a:r>
              <a:rPr lang="el-GR" sz="3200" b="0" dirty="0"/>
              <a:t>από 11)</a:t>
            </a:r>
            <a:endParaRPr lang="el-GR" sz="3200" dirty="0" smtClean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788024" y="1562304"/>
            <a:ext cx="4036640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sort(A)</a:t>
            </a:r>
            <a:r>
              <a:rPr lang="el-GR" sz="2400" dirty="0" smtClean="0"/>
              <a:t>: επιστρέφει σε αύξουσα σειρά τα στοιχεία του διανύσματος Α.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pic>
        <p:nvPicPr>
          <p:cNvPr id="5" name="Picture 2" title="Χρήσιμες Συναρτή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899592" y="206084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sort(A)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</a:p>
          <a:p>
            <a:endParaRPr lang="fr-F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0     1     2     4     5     9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Διανύσματα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Μονοδιάστατες Σειρές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Διατεταγμένη συλλογή αριθμών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Περικλείεται από αγκύλες </a:t>
            </a:r>
            <a:r>
              <a:rPr lang="el-GR" sz="2400" b="1" dirty="0" smtClean="0">
                <a:solidFill>
                  <a:srgbClr val="800000"/>
                </a:solidFill>
              </a:rPr>
              <a:t>[ ]</a:t>
            </a:r>
            <a:r>
              <a:rPr lang="en-US" sz="2400" b="1" dirty="0" smtClean="0"/>
              <a:t>.</a:t>
            </a:r>
            <a:endParaRPr lang="el-GR" sz="2400" b="1" dirty="0" smtClean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Σαμαράκου, Δ. Μητσούδης, Π. Πρεντάκης 2014. Μ. Σαμαράκου, Δ. Μητσούδης, Π. </a:t>
            </a:r>
            <a:r>
              <a:rPr lang="el-GR" sz="2000" dirty="0" smtClean="0"/>
              <a:t>Πρεντάκης</a:t>
            </a:r>
            <a:r>
              <a:rPr lang="el-GR" sz="2000" dirty="0"/>
              <a:t>. </a:t>
            </a:r>
            <a:r>
              <a:rPr lang="el-GR" sz="2000" dirty="0"/>
              <a:t>«Βελτιστοποίηση Ενεργειακών Συστημάτων</a:t>
            </a:r>
            <a:br>
              <a:rPr lang="el-GR" sz="2000" dirty="0"/>
            </a:br>
            <a:r>
              <a:rPr lang="el-GR" sz="2000" dirty="0"/>
              <a:t>Eργαστήριο </a:t>
            </a:r>
            <a:r>
              <a:rPr lang="el-GR" sz="2000" dirty="0" smtClean="0"/>
              <a:t>Matlab.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2:</a:t>
            </a:r>
            <a:r>
              <a:rPr lang="el-GR" sz="2000" dirty="0"/>
              <a:t> </a:t>
            </a:r>
            <a:r>
              <a:rPr lang="el-GR" sz="2000" dirty="0" smtClean="0"/>
              <a:t>Διανύσματα».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32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1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Δήλωση Διανύσματος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25238" y="1196752"/>
            <a:ext cx="4431101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Τα στοιχεία της διαχωρίζονται</a:t>
            </a:r>
            <a:r>
              <a:rPr lang="en-US" sz="2400" dirty="0" smtClean="0"/>
              <a:t> </a:t>
            </a:r>
            <a:r>
              <a:rPr lang="el-GR" sz="2400" dirty="0" smtClean="0"/>
              <a:t>: 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είτε με </a:t>
            </a:r>
            <a:r>
              <a:rPr lang="el-GR" sz="2400" b="1" dirty="0" smtClean="0"/>
              <a:t>κενά</a:t>
            </a:r>
            <a:r>
              <a:rPr lang="el-GR" sz="2400" dirty="0" smtClean="0"/>
              <a:t> ,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είτε με </a:t>
            </a:r>
            <a:r>
              <a:rPr lang="el-GR" sz="2400" b="1" dirty="0" smtClean="0"/>
              <a:t>κόμματα</a:t>
            </a:r>
            <a:r>
              <a:rPr lang="el-GR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l-GR" sz="2400" dirty="0" smtClean="0"/>
          </a:p>
        </p:txBody>
      </p:sp>
      <p:pic>
        <p:nvPicPr>
          <p:cNvPr id="5" name="Picture 2" title="Δήλωση Διανύσματο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7" y="984684"/>
            <a:ext cx="4608512" cy="5873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395536" y="1402119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 = [ 0 1 2 3 4 ] 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0   1   2   3   4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big = [5,6,7,8,9] 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even =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5   6   7   8  9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decs = [1.0 1.1 1.2 1.3 1.4] </a:t>
            </a:r>
            <a:r>
              <a:rPr lang="el-GR" sz="2000" b="1" dirty="0" smtClean="0">
                <a:solidFill>
                  <a:srgbClr val="800000"/>
                </a:solidFill>
                <a:latin typeface="Calibri"/>
              </a:rPr>
              <a:t>   </a:t>
            </a:r>
          </a:p>
          <a:p>
            <a:r>
              <a:rPr lang="fr-FR" sz="2000" b="1" dirty="0" smtClean="0">
                <a:solidFill>
                  <a:srgbClr val="386C39"/>
                </a:solidFill>
                <a:latin typeface="Calibri"/>
              </a:rPr>
              <a:t>% η τελεία </a:t>
            </a:r>
            <a:r>
              <a:rPr lang="el-GR" sz="2000" b="1" dirty="0" smtClean="0">
                <a:solidFill>
                  <a:srgbClr val="386C39"/>
                </a:solidFill>
                <a:latin typeface="Calibri"/>
              </a:rPr>
              <a:t>είναι</a:t>
            </a:r>
            <a:r>
              <a:rPr lang="fr-FR" sz="2000" b="1" dirty="0" smtClean="0">
                <a:solidFill>
                  <a:srgbClr val="386C39"/>
                </a:solidFill>
                <a:latin typeface="Calibri"/>
              </a:rPr>
              <a:t> η υποδιαστολή        </a:t>
            </a:r>
            <a:endParaRPr lang="el-GR" sz="2000" b="1" dirty="0" smtClean="0">
              <a:solidFill>
                <a:srgbClr val="386C39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decs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1.0000 1.1000 1.2000 1.3000 1.4000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7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Δείκτες Θέσης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499992" y="1484784"/>
            <a:ext cx="4324672" cy="49273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Τα στοιχεία κάθε διανύσματος προσδιορίζονται από τους </a:t>
            </a:r>
            <a:r>
              <a:rPr lang="el-GR" sz="2400" b="1" dirty="0" smtClean="0"/>
              <a:t>δείκτες θέσης.</a:t>
            </a:r>
            <a:r>
              <a:rPr lang="el-GR" sz="24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Το πρώτο στοιχείο μιας σειράς έχει δείκτη θέσης 1, το δεύτερο 2 κ.ο.κ.</a:t>
            </a:r>
          </a:p>
        </p:txBody>
      </p:sp>
      <p:pic>
        <p:nvPicPr>
          <p:cNvPr id="5" name="Picture 2" title="Δείκτες Θέσ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10354" y="1812080"/>
            <a:ext cx="3337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small(5)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big(1)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3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Δήλωση Διανύσματος </a:t>
            </a:r>
            <a:r>
              <a:rPr lang="el-GR" sz="3200" b="0" dirty="0" smtClean="0"/>
              <a:t>(2 από 4)</a:t>
            </a:r>
            <a:endParaRPr lang="el-GR" sz="32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0" y="1371600"/>
            <a:ext cx="44196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Καταχώρηση </a:t>
            </a:r>
            <a:r>
              <a:rPr lang="el-GR" sz="2400" b="1" dirty="0" smtClean="0"/>
              <a:t>στοιχείου προς στοιχείο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5" name="Picture 2" title="Δήλωση Διανύσματο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5 - TextBox"/>
          <p:cNvSpPr txBox="1"/>
          <p:nvPr/>
        </p:nvSpPr>
        <p:spPr>
          <a:xfrm>
            <a:off x="719328" y="1601242"/>
            <a:ext cx="365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small(1) = 0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small(2) = 1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 (3) = 2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0  1  2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small(4) = 3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0  1   2   3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 (5) = 4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small 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0  1  2  3  4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Δήλωση Διανύσματος </a:t>
            </a:r>
            <a:r>
              <a:rPr lang="el-GR" sz="3200" b="0" dirty="0" smtClean="0"/>
              <a:t>(3 από 4)</a:t>
            </a:r>
            <a:endParaRPr lang="el-GR" sz="32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3968" y="1401745"/>
            <a:ext cx="4860032" cy="504056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Στην περίπτωση που τα στοιχεία της σειράς βρίσκονται σε ίσες αποστάσεις, τότε δεν χρειάζεται η αναλυτική εισαγωγή της σειράς αλλά μόνο :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το πρώτο στοιχείο, 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το βήμα και 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το τελευταίο στοιχείο </a:t>
            </a:r>
          </a:p>
          <a:p>
            <a:pPr lvl="1">
              <a:lnSpc>
                <a:spcPct val="120000"/>
              </a:lnSpc>
            </a:pPr>
            <a:r>
              <a:rPr lang="el-GR" sz="2400" dirty="0" smtClean="0"/>
              <a:t>με διαχωριστικό σύμβολο το ’</a:t>
            </a:r>
            <a:r>
              <a:rPr lang="el-GR" sz="2400" b="1" dirty="0" smtClean="0"/>
              <a:t>:</a:t>
            </a:r>
            <a:r>
              <a:rPr lang="el-GR" sz="2400" dirty="0" smtClean="0"/>
              <a:t>’ </a:t>
            </a:r>
          </a:p>
        </p:txBody>
      </p:sp>
      <p:pic>
        <p:nvPicPr>
          <p:cNvPr id="5" name="Picture 2" title="Δήλωση Διανύσματο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550500" y="1907326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monoi=1:2:11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monoi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1     3     5     7     9    11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zygoi=0:2:10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zygoi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0     2     4     6     8    10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Δήλωση Διανύσματος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44008" y="1412776"/>
            <a:ext cx="4042792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 smtClean="0"/>
              <a:t>αν το βήμα είναι 1, μπορεί να παραληφθεί ,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επιτρέπονται αρνητικά και κλασματικά βήματα.</a:t>
            </a:r>
          </a:p>
        </p:txBody>
      </p:sp>
      <p:pic>
        <p:nvPicPr>
          <p:cNvPr id="5" name="Picture 2" title="Δήλωση Διανύσματο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294956" cy="5473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678678" y="1813515"/>
            <a:ext cx="365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natural = 1:10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natural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1   2   3   4   5   6   7   8   9  10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inv_monoi = 11:-2:1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inv_monoi = 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11   9   7   5   3   1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dekadikoi = 0:0.1:1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pPr marL="87313"/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dekadikoi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0 0.1 0.2 0.3 0.4 0.5 0.6 0.7 0.8 0.9 1.0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pPr marL="87313"/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Πρόσθεση – Αφαίρεση Διανυσμάτων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44008" y="1353235"/>
            <a:ext cx="4042792" cy="50405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Αν  </a:t>
            </a:r>
            <a:r>
              <a:rPr lang="en-US" sz="2400" b="1" i="1" dirty="0" smtClean="0"/>
              <a:t>A</a:t>
            </a:r>
            <a:r>
              <a:rPr lang="en-US" sz="2400" b="1" dirty="0" smtClean="0"/>
              <a:t> = [</a:t>
            </a:r>
            <a:r>
              <a:rPr lang="en-US" sz="2400" b="1" i="1" dirty="0" smtClean="0"/>
              <a:t>a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a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… </a:t>
            </a:r>
            <a:r>
              <a:rPr lang="en-US" sz="2400" b="1" i="1" dirty="0" smtClean="0"/>
              <a:t>a</a:t>
            </a:r>
            <a:r>
              <a:rPr lang="en-US" sz="2400" b="1" baseline="-25000" dirty="0" smtClean="0"/>
              <a:t>n</a:t>
            </a:r>
            <a:r>
              <a:rPr lang="en-US" sz="2400" b="1" dirty="0" smtClean="0"/>
              <a:t>]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b="1" i="1" dirty="0" smtClean="0"/>
              <a:t>B</a:t>
            </a:r>
            <a:r>
              <a:rPr lang="en-US" sz="2400" b="1" dirty="0" smtClean="0"/>
              <a:t> = [</a:t>
            </a:r>
            <a:r>
              <a:rPr lang="en-US" sz="2400" b="1" i="1" dirty="0" smtClean="0"/>
              <a:t>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i="1" dirty="0" smtClean="0"/>
              <a:t>b</a:t>
            </a:r>
            <a:r>
              <a:rPr lang="en-US" sz="2400" b="1" baseline="-25000" dirty="0" smtClean="0"/>
              <a:t>2</a:t>
            </a:r>
            <a:r>
              <a:rPr lang="el-GR" sz="2400" b="1" baseline="-25000" dirty="0" smtClean="0"/>
              <a:t> </a:t>
            </a:r>
            <a:r>
              <a:rPr lang="en-US" sz="2400" b="1" dirty="0" smtClean="0"/>
              <a:t>…</a:t>
            </a:r>
            <a:r>
              <a:rPr lang="el-GR" sz="2400" b="1" dirty="0" smtClean="0"/>
              <a:t> </a:t>
            </a:r>
            <a:r>
              <a:rPr lang="en-US" sz="2400" b="1" i="1" dirty="0" smtClean="0"/>
              <a:t>b</a:t>
            </a:r>
            <a:r>
              <a:rPr lang="en-US" sz="2400" b="1" baseline="-25000" dirty="0" smtClean="0"/>
              <a:t>n</a:t>
            </a:r>
            <a:r>
              <a:rPr lang="en-US" sz="2400" b="1" dirty="0" smtClean="0"/>
              <a:t>]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>
              <a:lnSpc>
                <a:spcPct val="120000"/>
              </a:lnSpc>
            </a:pPr>
            <a:r>
              <a:rPr lang="el-GR" sz="2400" dirty="0" smtClean="0"/>
              <a:t>Τότε:</a:t>
            </a:r>
          </a:p>
          <a:p>
            <a:pPr>
              <a:lnSpc>
                <a:spcPct val="120000"/>
              </a:lnSpc>
              <a:buNone/>
            </a:pPr>
            <a:endParaRPr lang="el-GR" sz="2400" i="1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dirty="0" smtClean="0">
                <a:solidFill>
                  <a:srgbClr val="800000"/>
                </a:solidFill>
              </a:rPr>
              <a:t>+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dirty="0" smtClean="0">
                <a:solidFill>
                  <a:srgbClr val="800000"/>
                </a:solidFill>
              </a:rPr>
              <a:t>=[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+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+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l-GR" sz="2400" b="1" dirty="0" smtClean="0">
                <a:solidFill>
                  <a:srgbClr val="800000"/>
                </a:solidFill>
              </a:rPr>
              <a:t>…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+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l-GR" sz="2400" b="1" i="1" dirty="0" smtClean="0">
                <a:solidFill>
                  <a:srgbClr val="800000"/>
                </a:solidFill>
              </a:rPr>
              <a:t>-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dirty="0" smtClean="0">
                <a:solidFill>
                  <a:srgbClr val="800000"/>
                </a:solidFill>
              </a:rPr>
              <a:t>=[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l-GR" sz="2400" b="1" dirty="0" smtClean="0">
                <a:solidFill>
                  <a:srgbClr val="800000"/>
                </a:solidFill>
              </a:rPr>
              <a:t>-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1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l-GR" sz="2400" b="1" dirty="0" smtClean="0">
                <a:solidFill>
                  <a:srgbClr val="800000"/>
                </a:solidFill>
              </a:rPr>
              <a:t>-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2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l-GR" sz="2400" b="1" dirty="0" smtClean="0">
                <a:solidFill>
                  <a:srgbClr val="800000"/>
                </a:solidFill>
              </a:rPr>
              <a:t>…</a:t>
            </a:r>
            <a:r>
              <a:rPr lang="en-US" sz="2400" b="1" dirty="0" smtClean="0">
                <a:solidFill>
                  <a:srgbClr val="800000"/>
                </a:solidFill>
              </a:rPr>
              <a:t>, </a:t>
            </a:r>
            <a:r>
              <a:rPr lang="en-US" sz="2400" b="1" i="1" dirty="0" smtClean="0">
                <a:solidFill>
                  <a:srgbClr val="80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l-GR" sz="2400" b="1" dirty="0" smtClean="0">
                <a:solidFill>
                  <a:srgbClr val="800000"/>
                </a:solidFill>
              </a:rPr>
              <a:t>-</a:t>
            </a:r>
            <a:r>
              <a:rPr lang="en-US" sz="2400" b="1" i="1" dirty="0" smtClean="0">
                <a:solidFill>
                  <a:srgbClr val="800000"/>
                </a:solidFill>
              </a:rPr>
              <a:t>b</a:t>
            </a:r>
            <a:r>
              <a:rPr lang="en-US" sz="2400" b="1" baseline="-25000" dirty="0" smtClean="0">
                <a:solidFill>
                  <a:srgbClr val="800000"/>
                </a:solidFill>
              </a:rPr>
              <a:t>n</a:t>
            </a:r>
            <a:r>
              <a:rPr lang="en-US" sz="2400" b="1" dirty="0" smtClean="0">
                <a:solidFill>
                  <a:srgbClr val="800000"/>
                </a:solidFill>
              </a:rPr>
              <a:t>]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buNone/>
            </a:pPr>
            <a:endParaRPr lang="el-GR" sz="24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title="Πρόσθεση – Αφαίρεση Διανυσμάτ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368000"/>
            <a:ext cx="4038600" cy="514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TextBox"/>
          <p:cNvSpPr txBox="1"/>
          <p:nvPr/>
        </p:nvSpPr>
        <p:spPr>
          <a:xfrm>
            <a:off x="741000" y="1916832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small+big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 5     7     9    11    13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000" b="1" dirty="0" smtClean="0">
                <a:solidFill>
                  <a:srgbClr val="800000"/>
                </a:solidFill>
                <a:latin typeface="Calibri"/>
              </a:rPr>
              <a:t>small-big</a:t>
            </a:r>
            <a:endParaRPr lang="el-GR" sz="2000" b="1" dirty="0" smtClean="0">
              <a:solidFill>
                <a:srgbClr val="800000"/>
              </a:solidFill>
              <a:latin typeface="Calibri"/>
            </a:endParaRPr>
          </a:p>
          <a:p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000" dirty="0" smtClean="0">
                <a:solidFill>
                  <a:prstClr val="black"/>
                </a:solidFill>
                <a:latin typeface="Calibri"/>
              </a:rPr>
              <a:t>    -5    -5    -5    -5    -5</a:t>
            </a:r>
            <a:endParaRPr lang="el-GR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fdd11f5b75e2ef42f145c19e226ea0b9ea8658"/>
</p:tagLst>
</file>

<file path=ppt/theme/theme1.xml><?xml version="1.0" encoding="utf-8"?>
<a:theme xmlns:a="http://schemas.openxmlformats.org/drawingml/2006/main" name="OC_template_updated">
  <a:themeElements>
    <a:clrScheme name="Προσαρμοσμένο 9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1849</Words>
  <Application>Microsoft Office PowerPoint</Application>
  <PresentationFormat>Προβολή στην οθόνη (4:3)</PresentationFormat>
  <Paragraphs>431</Paragraphs>
  <Slides>36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36</vt:i4>
      </vt:variant>
    </vt:vector>
  </HeadingPairs>
  <TitlesOfParts>
    <vt:vector size="40" baseType="lpstr">
      <vt:lpstr>OC_template_updated</vt:lpstr>
      <vt:lpstr>1_OC_template_updated</vt:lpstr>
      <vt:lpstr>2_OC_template_updated</vt:lpstr>
      <vt:lpstr>3_OC_template_updated</vt:lpstr>
      <vt:lpstr>Βελτιστοποίηση Ενεργειακών Συστημάτων Eργαστήριο Matlab </vt:lpstr>
      <vt:lpstr>Περιεχόμενα</vt:lpstr>
      <vt:lpstr>Διανύσματα</vt:lpstr>
      <vt:lpstr>Δήλωση Διανύσματος (1 από 4)</vt:lpstr>
      <vt:lpstr>Δείκτες Θέσης</vt:lpstr>
      <vt:lpstr>Δήλωση Διανύσματος (2 από 4)</vt:lpstr>
      <vt:lpstr>Δήλωση Διανύσματος (3 από 4)</vt:lpstr>
      <vt:lpstr>Δήλωση Διανύσματος (4 από 4)</vt:lpstr>
      <vt:lpstr>Πρόσθεση – Αφαίρεση Διανυσμάτων</vt:lpstr>
      <vt:lpstr>Πολλαπλασιασμός Διανυσμάτων</vt:lpstr>
      <vt:lpstr>Διαίρεση Διανυσμάτων</vt:lpstr>
      <vt:lpstr>Δύναμη Διανυσμάτων</vt:lpstr>
      <vt:lpstr>Παρατήρηση</vt:lpstr>
      <vt:lpstr>Διάνυσμα Γραμμή – Σειρά</vt:lpstr>
      <vt:lpstr>Διάνυσμα Στήλη</vt:lpstr>
      <vt:lpstr>Ανάστροφο Διάνυσμα</vt:lpstr>
      <vt:lpstr>Εσωτερικό γινόμενο διανυσμάτων  (1 από 2)</vt:lpstr>
      <vt:lpstr>Εσωτερικό γινόμενο διανυσμάτων  (2 από 2)</vt:lpstr>
      <vt:lpstr>Χρήσιμες Συναρτήσεις  (1 από 11)</vt:lpstr>
      <vt:lpstr>Χρήσιμες Συναρτήσεις  (2 από 11)</vt:lpstr>
      <vt:lpstr>Χρήσιμες Συναρτήσεις  (3 από 11)</vt:lpstr>
      <vt:lpstr>Χρήσιμες Συναρτήσεις  (4 από 11)</vt:lpstr>
      <vt:lpstr>Χρήσιμες Συναρτήσεις  (5 από 11)</vt:lpstr>
      <vt:lpstr>Χρήσιμες Συναρτήσεις  (6 από 11)</vt:lpstr>
      <vt:lpstr>Χρήσιμες Συναρτήσεις  (7 από 11)</vt:lpstr>
      <vt:lpstr>Χρήσιμες Συναρτήσεις  (8 από 11)</vt:lpstr>
      <vt:lpstr>Χρήσιμες Συναρτήσεις  (9 από 11)</vt:lpstr>
      <vt:lpstr>Χρήσιμες Συναρτήσεις  (10 από 11)</vt:lpstr>
      <vt:lpstr>Χρήσιμες Συναρτήσεις  (11 από 11)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41</cp:revision>
  <dcterms:created xsi:type="dcterms:W3CDTF">2013-03-04T13:35:19Z</dcterms:created>
  <dcterms:modified xsi:type="dcterms:W3CDTF">2015-06-11T07:49:43Z</dcterms:modified>
</cp:coreProperties>
</file>