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</p:sldMasterIdLst>
  <p:notesMasterIdLst>
    <p:notesMasterId r:id="rId36"/>
  </p:notesMasterIdLst>
  <p:handoutMasterIdLst>
    <p:handoutMasterId r:id="rId37"/>
  </p:handoutMasterIdLst>
  <p:sldIdLst>
    <p:sldId id="291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57" r:id="rId29"/>
    <p:sldId id="262" r:id="rId30"/>
    <p:sldId id="264" r:id="rId31"/>
    <p:sldId id="293" r:id="rId32"/>
    <p:sldId id="294" r:id="rId33"/>
    <p:sldId id="266" r:id="rId34"/>
    <p:sldId id="292" r:id="rId35"/>
  </p:sldIdLst>
  <p:sldSz cx="9144000" cy="6858000" type="screen4x3"/>
  <p:notesSz cx="7104063" cy="10234613"/>
  <p:custDataLst>
    <p:tags r:id="rId3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7" autoAdjust="0"/>
    <p:restoredTop sz="9466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1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0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0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3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3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16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7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22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2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8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6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2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1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1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5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08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59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4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5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2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0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1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4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2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7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7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2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7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8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4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6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Βελτιστοποίηση Ενεργειακών Συστημάτων</a:t>
            </a:r>
            <a: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Eργαστήριο Matlab 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5</a:t>
            </a:r>
            <a:r>
              <a:rPr lang="el-GR" sz="2800" b="1" dirty="0"/>
              <a:t>α</a:t>
            </a:r>
            <a:r>
              <a:rPr lang="el-GR" sz="2800" b="1" baseline="30000" dirty="0"/>
              <a:t> </a:t>
            </a:r>
            <a:r>
              <a:rPr lang="el-GR" sz="2800" dirty="0"/>
              <a:t>:</a:t>
            </a:r>
            <a:r>
              <a:rPr lang="en-US" sz="2800" dirty="0"/>
              <a:t> M – Files, Function Files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Μ. Σαμαράκου, Δ. Μητσούδης, Π. Πρεντάκης </a:t>
            </a:r>
          </a:p>
          <a:p>
            <a:pPr>
              <a:spcBef>
                <a:spcPts val="0"/>
              </a:spcBef>
            </a:pPr>
            <a:r>
              <a:rPr lang="el-GR" sz="2800" dirty="0" smtClean="0"/>
              <a:t>Τμήμα </a:t>
            </a:r>
            <a:r>
              <a:rPr lang="el-GR" sz="2800" dirty="0"/>
              <a:t>Μηχανικών Ενεργειακής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09552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8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Παράδειγμα </a:t>
            </a:r>
            <a:r>
              <a:rPr lang="en-US" sz="4400" dirty="0"/>
              <a:t>m–file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(5 </a:t>
            </a:r>
            <a:r>
              <a:rPr lang="el-GR" sz="3600" b="0" dirty="0"/>
              <a:t>από </a:t>
            </a:r>
            <a:r>
              <a:rPr lang="el-GR" sz="3600" b="0" dirty="0" smtClean="0"/>
              <a:t>7)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970784" cy="504056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sz="2400" i="1" dirty="0"/>
              <a:t>Να δημιουργηθεί στο ίδιο σύστημα αξόνων τις γραφικές παραστάσεις του ημίτονου και του συνημίτονου μέσα σε μια </a:t>
            </a:r>
            <a:r>
              <a:rPr lang="el-GR" sz="2400" i="1" dirty="0" smtClean="0"/>
              <a:t>περίοδο,</a:t>
            </a:r>
            <a:endParaRPr lang="el-GR" sz="2400" i="1" dirty="0"/>
          </a:p>
          <a:p>
            <a:pPr>
              <a:spcBef>
                <a:spcPts val="2400"/>
              </a:spcBef>
            </a:pPr>
            <a:r>
              <a:rPr lang="el-GR" sz="2400" dirty="0"/>
              <a:t>Στην γραμμή τίτλου το όνομα του αρχείου έχει αλλάξει σε </a:t>
            </a:r>
            <a:r>
              <a:rPr lang="el-GR" sz="2400" i="1" dirty="0" err="1" smtClean="0">
                <a:solidFill>
                  <a:srgbClr val="800000"/>
                </a:solidFill>
              </a:rPr>
              <a:t>graphix</a:t>
            </a:r>
            <a:r>
              <a:rPr lang="el-GR" sz="2400" i="1" dirty="0" smtClean="0">
                <a:solidFill>
                  <a:srgbClr val="800000"/>
                </a:solidFill>
              </a:rPr>
              <a:t>.</a:t>
            </a:r>
            <a:endParaRPr lang="el-GR" sz="2400" i="1" dirty="0">
              <a:solidFill>
                <a:srgbClr val="800000"/>
              </a:solidFill>
            </a:endParaRPr>
          </a:p>
          <a:p>
            <a:endParaRPr lang="el-GR" dirty="0"/>
          </a:p>
        </p:txBody>
      </p:sp>
      <p:pic>
        <p:nvPicPr>
          <p:cNvPr id="5" name="Εικόνα 4" title="Παράδειγμα m–fi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340768"/>
            <a:ext cx="4232971" cy="2860115"/>
          </a:xfrm>
          <a:prstGeom prst="rect">
            <a:avLst/>
          </a:prstGeom>
        </p:spPr>
      </p:pic>
      <p:cxnSp>
        <p:nvCxnSpPr>
          <p:cNvPr id="6" name="7 - Ευθύγραμμο βέλος σύνδεσης" title="βέλος"/>
          <p:cNvCxnSpPr/>
          <p:nvPr/>
        </p:nvCxnSpPr>
        <p:spPr>
          <a:xfrm flipV="1">
            <a:off x="3347864" y="1628800"/>
            <a:ext cx="4344144" cy="2952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Παράδειγμα </a:t>
            </a:r>
            <a:r>
              <a:rPr lang="en-US" sz="4400" dirty="0"/>
              <a:t>m–file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(6 </a:t>
            </a:r>
            <a:r>
              <a:rPr lang="el-GR" sz="3600" b="0" dirty="0"/>
              <a:t>από </a:t>
            </a:r>
            <a:r>
              <a:rPr lang="el-GR" sz="3600" b="0" dirty="0" smtClean="0"/>
              <a:t>7)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186808" cy="50405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i="1" dirty="0"/>
              <a:t>Να δημιουργηθεί στο ίδιο σύστημα αξόνων τις γραφικές παραστάσεις του ημίτονου και του συνημίτονου μέσα σε μια </a:t>
            </a:r>
            <a:r>
              <a:rPr lang="el-GR" sz="2400" i="1" dirty="0" smtClean="0"/>
              <a:t>περίοδο,</a:t>
            </a:r>
            <a:endParaRPr lang="el-GR" sz="2400" i="1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Εκτελούμε </a:t>
            </a:r>
            <a:r>
              <a:rPr lang="el-GR" sz="2400" dirty="0"/>
              <a:t>το m – </a:t>
            </a:r>
            <a:r>
              <a:rPr lang="el-GR" sz="2400" dirty="0" err="1"/>
              <a:t>file</a:t>
            </a:r>
            <a:r>
              <a:rPr lang="el-GR" sz="2400" dirty="0"/>
              <a:t> επιλέγοντας:</a:t>
            </a:r>
          </a:p>
          <a:p>
            <a:pPr>
              <a:spcBef>
                <a:spcPts val="1800"/>
              </a:spcBef>
            </a:pPr>
            <a:r>
              <a:rPr lang="el-GR" sz="2400" b="1" dirty="0"/>
              <a:t>από το μενού: </a:t>
            </a:r>
            <a:r>
              <a:rPr lang="el-GR" sz="2400" b="1" dirty="0" err="1"/>
              <a:t>Debug</a:t>
            </a:r>
            <a:r>
              <a:rPr lang="el-GR" sz="2400" b="1" dirty="0"/>
              <a:t> &gt; </a:t>
            </a:r>
            <a:r>
              <a:rPr lang="el-GR" sz="2400" b="1" dirty="0" err="1" smtClean="0"/>
              <a:t>Run</a:t>
            </a:r>
            <a:r>
              <a:rPr lang="el-GR" sz="2400" b="1" dirty="0" smtClean="0"/>
              <a:t>,</a:t>
            </a:r>
            <a:endParaRPr lang="el-GR" sz="2400" b="1" dirty="0"/>
          </a:p>
          <a:p>
            <a:pPr>
              <a:spcBef>
                <a:spcPts val="1800"/>
              </a:spcBef>
            </a:pPr>
            <a:r>
              <a:rPr lang="el-GR" sz="2400" b="1" dirty="0"/>
              <a:t>ή </a:t>
            </a:r>
            <a:r>
              <a:rPr lang="el-GR" sz="2400" b="1" dirty="0" smtClean="0"/>
              <a:t>F5,</a:t>
            </a:r>
            <a:endParaRPr lang="el-GR" sz="2400" b="1" dirty="0"/>
          </a:p>
          <a:p>
            <a:pPr>
              <a:spcBef>
                <a:spcPts val="1800"/>
              </a:spcBef>
            </a:pPr>
            <a:r>
              <a:rPr lang="el-GR" sz="2400" b="1" dirty="0"/>
              <a:t>ή από το </a:t>
            </a:r>
            <a:r>
              <a:rPr lang="el-GR" sz="2400" b="1" dirty="0" err="1"/>
              <a:t>toolbar</a:t>
            </a:r>
            <a:r>
              <a:rPr lang="el-GR" sz="2400" b="1" dirty="0"/>
              <a:t>:</a:t>
            </a:r>
          </a:p>
          <a:p>
            <a:endParaRPr lang="el-GR" dirty="0"/>
          </a:p>
        </p:txBody>
      </p:sp>
      <p:pic>
        <p:nvPicPr>
          <p:cNvPr id="5" name="Picture 3" title="εικονίδιο από το tool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677018"/>
            <a:ext cx="762000" cy="56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Εικόνα 5" title="Παράδειγμα m–fi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196752"/>
            <a:ext cx="4555116" cy="3390487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Παράδειγμα </a:t>
            </a:r>
            <a:r>
              <a:rPr lang="en-US" sz="4400" dirty="0"/>
              <a:t>m–file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(7 </a:t>
            </a:r>
            <a:r>
              <a:rPr lang="el-GR" sz="3600" b="0" dirty="0"/>
              <a:t>από </a:t>
            </a:r>
            <a:r>
              <a:rPr lang="el-GR" sz="3600" b="0" dirty="0" smtClean="0"/>
              <a:t>7)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042792" cy="504056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sz="2400" i="1" dirty="0"/>
              <a:t>Να δημιουργηθεί στο ίδιο σύστημα αξόνων τις γραφικές παραστάσεις του ημίτονου και του συνημίτονου μέσα σε μια </a:t>
            </a:r>
            <a:r>
              <a:rPr lang="el-GR" sz="2400" i="1" dirty="0" smtClean="0"/>
              <a:t>περίοδο,</a:t>
            </a:r>
            <a:endParaRPr lang="el-GR" sz="2400" i="1" dirty="0"/>
          </a:p>
          <a:p>
            <a:pPr>
              <a:spcBef>
                <a:spcPts val="2400"/>
              </a:spcBef>
            </a:pPr>
            <a:r>
              <a:rPr lang="el-GR" sz="2400" dirty="0"/>
              <a:t>Η εκτέλεση του παραπάνω m – </a:t>
            </a:r>
            <a:r>
              <a:rPr lang="el-GR" sz="2400" dirty="0" err="1"/>
              <a:t>file</a:t>
            </a:r>
            <a:r>
              <a:rPr lang="el-GR" sz="2400" dirty="0"/>
              <a:t>, θα έχει ως αποτέλεσμα:</a:t>
            </a:r>
          </a:p>
          <a:p>
            <a:endParaRPr lang="el-GR" dirty="0"/>
          </a:p>
        </p:txBody>
      </p:sp>
      <p:pic>
        <p:nvPicPr>
          <p:cNvPr id="5" name="Εικόνα 4" title="Παράδειγμα m–fi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182361"/>
            <a:ext cx="4269656" cy="49462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Files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Παράλληλα με τις </a:t>
            </a:r>
            <a:r>
              <a:rPr lang="el-GR" sz="2400" dirty="0" err="1"/>
              <a:t>ενσωματομένες</a:t>
            </a:r>
            <a:r>
              <a:rPr lang="el-GR" sz="2400" dirty="0"/>
              <a:t> συναρτήσεις που υπάρχουν στο </a:t>
            </a:r>
            <a:r>
              <a:rPr lang="el-GR" sz="2400" dirty="0" err="1"/>
              <a:t>Matlab</a:t>
            </a:r>
            <a:r>
              <a:rPr lang="el-GR" sz="2400" dirty="0"/>
              <a:t>, δίνεται η δυνατότητα στο χρήστη να δημιουργήσει δικές του </a:t>
            </a:r>
            <a:r>
              <a:rPr lang="el-GR" sz="2400" dirty="0" smtClean="0"/>
              <a:t>συναρτήσεις,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Γίνεται με τη δημιουργία αρχείων όπως τα m – </a:t>
            </a:r>
            <a:r>
              <a:rPr lang="el-GR" sz="2400" dirty="0" err="1"/>
              <a:t>files</a:t>
            </a:r>
            <a:r>
              <a:rPr lang="el-GR" sz="2400" dirty="0"/>
              <a:t> τα οποία πλέον δεν χρησιμοποιούνται για να αποθηκεύσουν μια σειρά εντολών αλλά να ορίσουν νέες </a:t>
            </a:r>
            <a:r>
              <a:rPr lang="el-GR" sz="2400" dirty="0" smtClean="0"/>
              <a:t>συναρτήσεις.</a:t>
            </a:r>
            <a:endParaRPr lang="el-GR" sz="2400" dirty="0"/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Δημιουργία </a:t>
            </a:r>
            <a:r>
              <a:rPr lang="en-US" sz="4400" dirty="0"/>
              <a:t>function </a:t>
            </a:r>
            <a:r>
              <a:rPr lang="en-US" sz="4400" dirty="0" smtClean="0"/>
              <a:t>file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9797" y="1556792"/>
            <a:ext cx="2386608" cy="24482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File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New </a:t>
            </a:r>
          </a:p>
          <a:p>
            <a:pPr lvl="2"/>
            <a:r>
              <a:rPr lang="en-US" sz="2200" dirty="0"/>
              <a:t>Function </a:t>
            </a:r>
          </a:p>
          <a:p>
            <a:endParaRPr lang="el-GR" dirty="0"/>
          </a:p>
        </p:txBody>
      </p:sp>
      <p:pic>
        <p:nvPicPr>
          <p:cNvPr id="5" name="Εικόνα 4" title="Δημιουργία function fi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177179"/>
            <a:ext cx="3180098" cy="5179171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Δημιουργία </a:t>
            </a:r>
            <a:r>
              <a:rPr lang="en-US" sz="4400" dirty="0"/>
              <a:t>function file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Ανοίγει </a:t>
            </a:r>
            <a:r>
              <a:rPr lang="el-GR" sz="2400" dirty="0"/>
              <a:t>o m – </a:t>
            </a:r>
            <a:r>
              <a:rPr lang="el-GR" sz="2400" dirty="0" err="1"/>
              <a:t>files</a:t>
            </a:r>
            <a:r>
              <a:rPr lang="el-GR" sz="2400" dirty="0"/>
              <a:t> </a:t>
            </a:r>
            <a:r>
              <a:rPr lang="el-GR" sz="2400" dirty="0" err="1"/>
              <a:t>editor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Γράφουμε </a:t>
            </a:r>
            <a:r>
              <a:rPr lang="el-GR" sz="2400" dirty="0"/>
              <a:t>τις εντολές </a:t>
            </a:r>
            <a:r>
              <a:rPr lang="el-GR" sz="2400" dirty="0" smtClean="0"/>
              <a:t>όπως σε </a:t>
            </a:r>
            <a:r>
              <a:rPr lang="el-GR" sz="2400" dirty="0"/>
              <a:t>έναν απλό κειμενογράφο 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Αποθηκεύουμε το </a:t>
            </a:r>
            <a:r>
              <a:rPr lang="el-GR" sz="2400" dirty="0"/>
              <a:t>αρχείο στον </a:t>
            </a:r>
            <a:r>
              <a:rPr lang="el-GR" sz="2400" dirty="0" smtClean="0"/>
              <a:t>επιθυμητό φάκελο</a:t>
            </a:r>
            <a:endParaRPr lang="el-GR" sz="2400" dirty="0"/>
          </a:p>
          <a:p>
            <a:endParaRPr lang="el-GR" dirty="0"/>
          </a:p>
        </p:txBody>
      </p:sp>
      <p:pic>
        <p:nvPicPr>
          <p:cNvPr id="5" name="Εικόνα 4" title="Δημιουργία function fi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30" y="2911560"/>
            <a:ext cx="5249627" cy="3792984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m–file </a:t>
            </a:r>
            <a:r>
              <a:rPr lang="el-GR" dirty="0"/>
              <a:t>και </a:t>
            </a:r>
            <a:r>
              <a:rPr lang="en-US" dirty="0"/>
              <a:t>function file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Τα στοιχεία που ξεχωρίζουν ένα m – </a:t>
            </a:r>
            <a:r>
              <a:rPr lang="el-GR" sz="2400" dirty="0" err="1"/>
              <a:t>file</a:t>
            </a:r>
            <a:r>
              <a:rPr lang="el-GR" sz="2400" dirty="0"/>
              <a:t>  από ένα </a:t>
            </a:r>
            <a:r>
              <a:rPr lang="el-GR" sz="2400" dirty="0" err="1"/>
              <a:t>function</a:t>
            </a:r>
            <a:r>
              <a:rPr lang="el-GR" sz="2400" dirty="0"/>
              <a:t> </a:t>
            </a:r>
            <a:r>
              <a:rPr lang="el-GR" sz="2400" dirty="0" err="1"/>
              <a:t>file</a:t>
            </a:r>
            <a:r>
              <a:rPr lang="el-GR" sz="2400" dirty="0"/>
              <a:t> είναι τα εξής: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Ένα </a:t>
            </a:r>
            <a:r>
              <a:rPr lang="el-GR" sz="2400" dirty="0" err="1"/>
              <a:t>function</a:t>
            </a:r>
            <a:r>
              <a:rPr lang="el-GR" sz="2400" dirty="0"/>
              <a:t> </a:t>
            </a:r>
            <a:r>
              <a:rPr lang="el-GR" sz="2400" dirty="0" err="1"/>
              <a:t>file</a:t>
            </a:r>
            <a:r>
              <a:rPr lang="el-GR" sz="2400" dirty="0"/>
              <a:t> ξεκινά πάντα με τη λέξη </a:t>
            </a:r>
            <a:r>
              <a:rPr lang="el-GR" sz="2400" dirty="0" err="1"/>
              <a:t>function</a:t>
            </a:r>
            <a:r>
              <a:rPr lang="el-GR" sz="2400" dirty="0"/>
              <a:t>.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Ένα </a:t>
            </a:r>
            <a:r>
              <a:rPr lang="el-GR" sz="2400" dirty="0" err="1"/>
              <a:t>function</a:t>
            </a:r>
            <a:r>
              <a:rPr lang="el-GR" sz="2400" dirty="0"/>
              <a:t> </a:t>
            </a:r>
            <a:r>
              <a:rPr lang="el-GR" sz="2400" dirty="0" err="1"/>
              <a:t>file</a:t>
            </a:r>
            <a:r>
              <a:rPr lang="el-GR" sz="2400" dirty="0"/>
              <a:t> το αποθηκεύουμε πάντα στον προκαθορισμένο φάκελο εργασίας του </a:t>
            </a:r>
            <a:r>
              <a:rPr lang="el-GR" sz="2400" dirty="0" err="1"/>
              <a:t>Matlab</a:t>
            </a:r>
            <a:r>
              <a:rPr lang="el-GR" sz="2400" dirty="0"/>
              <a:t> και όχι όπου θέλουμε εμείς όπως στα m – </a:t>
            </a:r>
            <a:r>
              <a:rPr lang="el-GR" sz="2400" dirty="0" err="1"/>
              <a:t>files</a:t>
            </a:r>
            <a:r>
              <a:rPr lang="el-GR" sz="2400" dirty="0"/>
              <a:t>.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Το όνομα που θα αποθηκεύσουμε το </a:t>
            </a:r>
            <a:r>
              <a:rPr lang="el-GR" sz="2400" dirty="0" err="1"/>
              <a:t>function</a:t>
            </a:r>
            <a:r>
              <a:rPr lang="el-GR" sz="2400" dirty="0"/>
              <a:t> </a:t>
            </a:r>
            <a:r>
              <a:rPr lang="el-GR" sz="2400" dirty="0" err="1"/>
              <a:t>file</a:t>
            </a:r>
            <a:r>
              <a:rPr lang="el-GR" sz="2400" dirty="0"/>
              <a:t> πρέπει να είναι ίδιο με το όνομα της συνάρτησης μέσα στο αρχείο.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Παράδειγμα </a:t>
            </a:r>
            <a:r>
              <a:rPr lang="en-US" sz="4400" dirty="0"/>
              <a:t>function </a:t>
            </a:r>
            <a:r>
              <a:rPr lang="en-US" sz="4400" dirty="0" smtClean="0"/>
              <a:t>file</a:t>
            </a:r>
            <a:br>
              <a:rPr lang="en-US" sz="4400" dirty="0" smtClean="0"/>
            </a:br>
            <a:r>
              <a:rPr lang="en-US" sz="3600" b="0" dirty="0" smtClean="0"/>
              <a:t>(1 </a:t>
            </a:r>
            <a:r>
              <a:rPr lang="el-GR" sz="3600" b="0" dirty="0" smtClean="0"/>
              <a:t>από 7)</a:t>
            </a:r>
            <a:endParaRPr lang="el-GR" sz="3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sz="2400" dirty="0" smtClean="0"/>
                  <a:t>Να ορισθεί η συνάρτηση: </a:t>
                </a:r>
              </a:p>
              <a:p>
                <a:pPr marL="0" indent="0">
                  <a:buNone/>
                </a:pPr>
                <a:endParaRPr lang="el-G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l-GR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sz="240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l-G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l-GR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40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sz="240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l-GR" sz="24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Παράδειγμα </a:t>
            </a:r>
            <a:r>
              <a:rPr lang="en-US" sz="4400" dirty="0"/>
              <a:t>function file</a:t>
            </a:r>
            <a:br>
              <a:rPr lang="en-US" sz="4400" dirty="0"/>
            </a:b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7)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2400"/>
                  </a:spcBef>
                </a:pPr>
                <a:r>
                  <a:rPr lang="el-GR" sz="2400" i="1" dirty="0"/>
                  <a:t>Να ορισθεί η συνάρτηση: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l-GR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40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l-GR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sz="2400">
                        <a:latin typeface="Cambria Math" panose="02040503050406030204" pitchFamily="18" charset="0"/>
                      </a:rPr>
                      <m:t>+3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40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l-GR" sz="2400" dirty="0"/>
              </a:p>
              <a:p>
                <a:pPr>
                  <a:spcBef>
                    <a:spcPts val="2400"/>
                  </a:spcBef>
                </a:pPr>
                <a:r>
                  <a:rPr lang="el-GR" sz="2400" dirty="0"/>
                  <a:t>Γράφουμε </a:t>
                </a:r>
                <a:r>
                  <a:rPr lang="el-GR" sz="2400" dirty="0" err="1"/>
                  <a:t>στoν</a:t>
                </a:r>
                <a:r>
                  <a:rPr lang="el-GR" sz="2400" dirty="0"/>
                  <a:t> </a:t>
                </a:r>
                <a:r>
                  <a:rPr lang="el-GR" sz="2400" dirty="0" err="1"/>
                  <a:t>editor</a:t>
                </a:r>
                <a:r>
                  <a:rPr lang="el-GR" sz="2400" dirty="0"/>
                  <a:t> τις εντολές</a:t>
                </a:r>
              </a:p>
              <a:p>
                <a:pPr>
                  <a:spcBef>
                    <a:spcPts val="2400"/>
                  </a:spcBef>
                </a:pPr>
                <a:endParaRPr lang="el-GR" sz="2400" i="1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 title="Δημιουργία function fi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420888"/>
            <a:ext cx="7328027" cy="3657917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Παράδειγμα </a:t>
            </a:r>
            <a:r>
              <a:rPr lang="en-US" sz="4400" dirty="0"/>
              <a:t>function file</a:t>
            </a:r>
            <a:br>
              <a:rPr lang="en-US" sz="4400" dirty="0"/>
            </a:br>
            <a:r>
              <a:rPr lang="en-US" sz="3600" b="0" dirty="0" smtClean="0"/>
              <a:t>(</a:t>
            </a:r>
            <a:r>
              <a:rPr lang="el-GR" sz="3600" b="0" dirty="0" smtClean="0"/>
              <a:t>3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7)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2400"/>
                  </a:spcBef>
                </a:pPr>
                <a:r>
                  <a:rPr lang="el-GR" sz="2400" i="1" dirty="0"/>
                  <a:t>Να ορισθεί η συνάρτηση: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l-GR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40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l-GR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sz="2400">
                        <a:latin typeface="Cambria Math" panose="02040503050406030204" pitchFamily="18" charset="0"/>
                      </a:rPr>
                      <m:t>+3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40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l-GR" sz="2400" dirty="0" smtClean="0"/>
                  <a:t>,</a:t>
                </a:r>
                <a:endParaRPr lang="el-GR" sz="2400" dirty="0"/>
              </a:p>
              <a:p>
                <a:pPr>
                  <a:spcBef>
                    <a:spcPts val="2400"/>
                  </a:spcBef>
                </a:pPr>
                <a:r>
                  <a:rPr lang="el-GR" sz="2400" dirty="0"/>
                  <a:t>Γράφουμε </a:t>
                </a:r>
                <a:r>
                  <a:rPr lang="el-GR" sz="2400" dirty="0" err="1"/>
                  <a:t>στoν</a:t>
                </a:r>
                <a:r>
                  <a:rPr lang="el-GR" sz="2400" dirty="0"/>
                  <a:t> </a:t>
                </a:r>
                <a:r>
                  <a:rPr lang="el-GR" sz="2400" dirty="0" err="1"/>
                  <a:t>editor</a:t>
                </a:r>
                <a:r>
                  <a:rPr lang="el-GR" sz="2400" dirty="0"/>
                  <a:t> τις </a:t>
                </a:r>
                <a:r>
                  <a:rPr lang="el-GR" sz="2400" dirty="0" smtClean="0"/>
                  <a:t>εντολές,</a:t>
                </a:r>
                <a:endParaRPr lang="el-GR" sz="2400" dirty="0"/>
              </a:p>
              <a:p>
                <a:pPr>
                  <a:spcBef>
                    <a:spcPts val="2400"/>
                  </a:spcBef>
                </a:pPr>
                <a:r>
                  <a:rPr lang="el-GR" sz="2400" dirty="0"/>
                  <a:t>Αποθηκεύουμε στον προκαθορισμένο φάκελο εργασίας του </a:t>
                </a:r>
                <a:r>
                  <a:rPr lang="el-GR" sz="2400" dirty="0" err="1"/>
                  <a:t>Matlab</a:t>
                </a:r>
                <a:r>
                  <a:rPr lang="el-GR" sz="2400" dirty="0"/>
                  <a:t> με το όνομα </a:t>
                </a:r>
                <a:r>
                  <a:rPr lang="el-GR" sz="2400" dirty="0" err="1"/>
                  <a:t>myfun</a:t>
                </a:r>
                <a:r>
                  <a:rPr lang="el-GR" sz="2400" dirty="0"/>
                  <a:t>.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M – </a:t>
            </a:r>
            <a:r>
              <a:rPr lang="el-GR" sz="2400" dirty="0" err="1"/>
              <a:t>Files</a:t>
            </a:r>
            <a:endParaRPr lang="el-GR" sz="24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Δημιουργία</a:t>
            </a:r>
            <a:r>
              <a:rPr lang="en-US" sz="2200" dirty="0" smtClean="0"/>
              <a:t>,</a:t>
            </a:r>
            <a:r>
              <a:rPr lang="el-GR" sz="2200" dirty="0" smtClean="0"/>
              <a:t>  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Αποθήκευση</a:t>
            </a:r>
            <a:r>
              <a:rPr lang="en-US" sz="2200" dirty="0" smtClean="0"/>
              <a:t>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Εκτέλεση</a:t>
            </a:r>
            <a:r>
              <a:rPr lang="en-US" sz="2200" dirty="0" smtClean="0"/>
              <a:t>.</a:t>
            </a:r>
            <a:r>
              <a:rPr lang="el-GR" sz="2200" dirty="0" smtClean="0"/>
              <a:t> </a:t>
            </a:r>
            <a:endParaRPr lang="el-GR" sz="22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 err="1"/>
              <a:t>Function</a:t>
            </a:r>
            <a:r>
              <a:rPr lang="el-GR" sz="2400" dirty="0"/>
              <a:t> </a:t>
            </a:r>
            <a:r>
              <a:rPr lang="el-GR" sz="2400" dirty="0" err="1"/>
              <a:t>Files</a:t>
            </a:r>
            <a:endParaRPr lang="el-GR" sz="24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Δημιουργία</a:t>
            </a:r>
            <a:r>
              <a:rPr lang="en-US" sz="2200" dirty="0" smtClean="0"/>
              <a:t>,</a:t>
            </a:r>
            <a:r>
              <a:rPr lang="el-GR" sz="2200" dirty="0" smtClean="0"/>
              <a:t>  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Αποθήκευση</a:t>
            </a:r>
            <a:r>
              <a:rPr lang="en-US" sz="2200" dirty="0" smtClean="0"/>
              <a:t>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Εκτέλεση</a:t>
            </a:r>
            <a:r>
              <a:rPr lang="en-US" sz="2200" dirty="0" smtClean="0"/>
              <a:t>.</a:t>
            </a:r>
            <a:r>
              <a:rPr lang="el-GR" sz="2200" dirty="0" smtClean="0"/>
              <a:t> 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Παράδειγμα </a:t>
            </a:r>
            <a:r>
              <a:rPr lang="en-US" sz="4400" dirty="0"/>
              <a:t>function file</a:t>
            </a:r>
            <a:br>
              <a:rPr lang="en-US" sz="4400" dirty="0"/>
            </a:br>
            <a:r>
              <a:rPr lang="en-US" sz="3600" b="0" dirty="0" smtClean="0"/>
              <a:t>(</a:t>
            </a:r>
            <a:r>
              <a:rPr lang="el-GR" sz="3600" b="0" dirty="0" smtClean="0"/>
              <a:t>4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7)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Μπορούμε πλέον να χρησιμοποιήσουμε τη συνάρτηση μέσω κατάλληλων εντολών στο </a:t>
            </a:r>
            <a:r>
              <a:rPr lang="el-GR" sz="2400" i="1" dirty="0" err="1"/>
              <a:t>Command</a:t>
            </a:r>
            <a:r>
              <a:rPr lang="el-GR" sz="2400" i="1" dirty="0"/>
              <a:t> </a:t>
            </a:r>
            <a:r>
              <a:rPr lang="el-GR" sz="2400" i="1" dirty="0" err="1" smtClean="0"/>
              <a:t>Window</a:t>
            </a:r>
            <a:r>
              <a:rPr lang="el-GR" sz="2400" i="1" dirty="0" smtClean="0"/>
              <a:t>, </a:t>
            </a:r>
            <a:endParaRPr lang="el-GR" sz="2400" i="1" dirty="0"/>
          </a:p>
          <a:p>
            <a:pPr>
              <a:spcBef>
                <a:spcPts val="3600"/>
              </a:spcBef>
            </a:pPr>
            <a:r>
              <a:rPr lang="el-GR" sz="2400" dirty="0"/>
              <a:t>Το όρισμα του </a:t>
            </a:r>
            <a:r>
              <a:rPr lang="el-GR" sz="2400" dirty="0" err="1"/>
              <a:t>function</a:t>
            </a:r>
            <a:r>
              <a:rPr lang="el-GR" sz="2400" dirty="0"/>
              <a:t> </a:t>
            </a:r>
            <a:r>
              <a:rPr lang="el-GR" sz="2400" dirty="0" err="1"/>
              <a:t>file</a:t>
            </a:r>
            <a:r>
              <a:rPr lang="el-GR" sz="2400" dirty="0"/>
              <a:t> μέσα στη συνάρτηση μπορεί να δοθεί είτε μεταξύ «'» είτε ξεκινώντας με το σύμβολο @. </a:t>
            </a:r>
          </a:p>
          <a:p>
            <a:pPr>
              <a:spcBef>
                <a:spcPts val="36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Παράδειγμα </a:t>
            </a:r>
            <a:r>
              <a:rPr lang="en-US" sz="4400" dirty="0"/>
              <a:t>function file</a:t>
            </a:r>
            <a:br>
              <a:rPr lang="en-US" sz="4400" dirty="0"/>
            </a:br>
            <a:r>
              <a:rPr lang="en-US" sz="3600" b="0" dirty="0" smtClean="0"/>
              <a:t>(</a:t>
            </a:r>
            <a:r>
              <a:rPr lang="el-GR" sz="3600" b="0" dirty="0" smtClean="0"/>
              <a:t>5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7)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Έτσι, πληκτρολογώντας την εντολή:</a:t>
            </a:r>
          </a:p>
          <a:p>
            <a:endParaRPr lang="el-GR" dirty="0"/>
          </a:p>
        </p:txBody>
      </p:sp>
      <p:pic>
        <p:nvPicPr>
          <p:cNvPr id="6" name="Picture 2" title="Δημιουργία function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3636650" cy="4876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2843808" y="2060848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dirty="0" err="1" smtClean="0">
                <a:solidFill>
                  <a:prstClr val="black"/>
                </a:solidFill>
                <a:latin typeface="Calibri"/>
              </a:rPr>
              <a:t>fplot</a:t>
            </a: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('</a:t>
            </a:r>
            <a:r>
              <a:rPr lang="fr-FR" sz="2000" dirty="0" err="1" smtClean="0">
                <a:solidFill>
                  <a:prstClr val="black"/>
                </a:solidFill>
                <a:latin typeface="Calibri"/>
              </a:rPr>
              <a:t>myfun</a:t>
            </a: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', [-2,7])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 </a:t>
            </a:r>
          </a:p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ή  </a:t>
            </a: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dirty="0" err="1" smtClean="0">
                <a:solidFill>
                  <a:prstClr val="black"/>
                </a:solidFill>
                <a:latin typeface="Calibri"/>
              </a:rPr>
              <a:t>fplot</a:t>
            </a: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(@</a:t>
            </a:r>
            <a:r>
              <a:rPr lang="fr-FR" sz="2000" dirty="0" err="1" smtClean="0">
                <a:solidFill>
                  <a:prstClr val="black"/>
                </a:solidFill>
                <a:latin typeface="Calibri"/>
              </a:rPr>
              <a:t>myfun</a:t>
            </a: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, [-2,7])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Παράδειγμα </a:t>
            </a:r>
            <a:r>
              <a:rPr lang="en-US" sz="4400" dirty="0"/>
              <a:t>function file</a:t>
            </a:r>
            <a:br>
              <a:rPr lang="en-US" sz="4400" dirty="0"/>
            </a:br>
            <a:r>
              <a:rPr lang="en-US" sz="3600" b="0" dirty="0" smtClean="0"/>
              <a:t>(</a:t>
            </a:r>
            <a:r>
              <a:rPr lang="el-GR" sz="3600" b="0" dirty="0" smtClean="0"/>
              <a:t>6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7)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4258816" cy="5040560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0"/>
                  </a:spcBef>
                </a:pPr>
                <a:r>
                  <a:rPr lang="el-GR" sz="2400" dirty="0" smtClean="0"/>
                  <a:t>Απεικονίζεται η γραφική παράσταση της συνάρτησης </a:t>
                </a:r>
                <a:endParaRPr lang="el-G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0"/>
                  </a:spcBef>
                  <a:buNone/>
                </a:pP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l-GR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40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l-GR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sz="2400">
                        <a:latin typeface="Cambria Math" panose="02040503050406030204" pitchFamily="18" charset="0"/>
                      </a:rPr>
                      <m:t>+3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40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l-GR" sz="2400" dirty="0" smtClean="0"/>
                  <a:t>, </a:t>
                </a:r>
              </a:p>
              <a:p>
                <a:pPr>
                  <a:spcBef>
                    <a:spcPts val="3000"/>
                  </a:spcBef>
                </a:pPr>
                <a:r>
                  <a:rPr lang="el-GR" sz="2400" dirty="0" smtClean="0"/>
                  <a:t>Στο </a:t>
                </a:r>
                <a:r>
                  <a:rPr lang="el-GR" sz="2400" dirty="0"/>
                  <a:t>διάστημα [-2, 7]</a:t>
                </a:r>
              </a:p>
              <a:p>
                <a:pPr marL="0" indent="0"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4258816" cy="5040560"/>
              </a:xfrm>
              <a:blipFill rotWithShape="0">
                <a:blip r:embed="rId2"/>
                <a:stretch>
                  <a:fillRect l="-1860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title="Δημιουργία function 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9440"/>
            <a:ext cx="3781425" cy="5070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6 - TextBox"/>
          <p:cNvSpPr txBox="1"/>
          <p:nvPr/>
        </p:nvSpPr>
        <p:spPr>
          <a:xfrm>
            <a:off x="5328468" y="1700808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dirty="0" err="1" smtClean="0">
                <a:solidFill>
                  <a:prstClr val="black"/>
                </a:solidFill>
                <a:latin typeface="Calibri"/>
              </a:rPr>
              <a:t>fplot</a:t>
            </a: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('</a:t>
            </a:r>
            <a:r>
              <a:rPr lang="fr-FR" sz="2000" dirty="0" err="1" smtClean="0">
                <a:solidFill>
                  <a:prstClr val="black"/>
                </a:solidFill>
                <a:latin typeface="Calibri"/>
              </a:rPr>
              <a:t>myfun</a:t>
            </a: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', [-2,7])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 </a:t>
            </a:r>
          </a:p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ή  </a:t>
            </a: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dirty="0" err="1" smtClean="0">
                <a:solidFill>
                  <a:prstClr val="black"/>
                </a:solidFill>
                <a:latin typeface="Calibri"/>
              </a:rPr>
              <a:t>fplot</a:t>
            </a: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(@</a:t>
            </a:r>
            <a:r>
              <a:rPr lang="fr-FR" sz="2000" dirty="0" err="1" smtClean="0">
                <a:solidFill>
                  <a:prstClr val="black"/>
                </a:solidFill>
                <a:latin typeface="Calibri"/>
              </a:rPr>
              <a:t>myfun</a:t>
            </a: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, [-2,7])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Παράδειγμα </a:t>
            </a:r>
            <a:r>
              <a:rPr lang="en-US" sz="4400" dirty="0"/>
              <a:t>function file</a:t>
            </a:r>
            <a:br>
              <a:rPr lang="en-US" sz="4400" dirty="0"/>
            </a:br>
            <a:r>
              <a:rPr lang="en-US" sz="3600" b="0" dirty="0" smtClean="0"/>
              <a:t>(</a:t>
            </a:r>
            <a:r>
              <a:rPr lang="el-GR" sz="3600" b="0" dirty="0" smtClean="0"/>
              <a:t>7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7)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70571"/>
                <a:ext cx="3898776" cy="5040560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l-GR" sz="2400" dirty="0" smtClean="0"/>
                  <a:t>Απεικονίζεται </a:t>
                </a:r>
                <a:r>
                  <a:rPr lang="el-GR" sz="2400" dirty="0"/>
                  <a:t>η γραφική παράσταση της συνάρτησης </a:t>
                </a:r>
                <a:endParaRPr lang="el-GR" sz="2400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l-GR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40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l-GR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sz="2400">
                        <a:latin typeface="Cambria Math" panose="02040503050406030204" pitchFamily="18" charset="0"/>
                      </a:rPr>
                      <m:t>+3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40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l-GR" sz="2400" dirty="0"/>
                  <a:t>, </a:t>
                </a:r>
              </a:p>
              <a:p>
                <a:pPr>
                  <a:spcBef>
                    <a:spcPts val="2400"/>
                  </a:spcBef>
                </a:pPr>
                <a:r>
                  <a:rPr lang="el-GR" sz="2400" dirty="0" smtClean="0"/>
                  <a:t>Στο </a:t>
                </a:r>
                <a:r>
                  <a:rPr lang="el-GR" sz="2400" dirty="0"/>
                  <a:t>διάστημα [-2, 7</a:t>
                </a:r>
                <a:r>
                  <a:rPr lang="el-GR" sz="2400" dirty="0" smtClean="0"/>
                  <a:t>],</a:t>
                </a:r>
                <a:endParaRPr lang="el-GR" sz="2400" dirty="0"/>
              </a:p>
              <a:p>
                <a:pPr>
                  <a:spcBef>
                    <a:spcPts val="2400"/>
                  </a:spcBef>
                </a:pPr>
                <a:r>
                  <a:rPr lang="el-GR" sz="2400" dirty="0"/>
                  <a:t>Το αποτέλεσμα θα είναι:</a:t>
                </a:r>
              </a:p>
              <a:p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70571"/>
                <a:ext cx="3898776" cy="5040560"/>
              </a:xfrm>
              <a:blipFill rotWithShape="0">
                <a:blip r:embed="rId2"/>
                <a:stretch>
                  <a:fillRect l="-2031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 title="Δημιουργία function fi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285" y="1025352"/>
            <a:ext cx="4537829" cy="5354418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Παρατηρήσεις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Συναρτήσεις του </a:t>
            </a:r>
            <a:r>
              <a:rPr lang="el-GR" sz="2400" dirty="0" err="1"/>
              <a:t>Matlab</a:t>
            </a:r>
            <a:r>
              <a:rPr lang="el-GR" sz="2400" dirty="0"/>
              <a:t> οι οποίες στο όρισμά τους θέλουν ένα </a:t>
            </a:r>
            <a:r>
              <a:rPr lang="el-GR" sz="2400" dirty="0" err="1"/>
              <a:t>function</a:t>
            </a:r>
            <a:r>
              <a:rPr lang="el-GR" sz="2400" dirty="0"/>
              <a:t> </a:t>
            </a:r>
            <a:r>
              <a:rPr lang="el-GR" sz="2400" dirty="0" err="1"/>
              <a:t>file</a:t>
            </a:r>
            <a:r>
              <a:rPr lang="el-GR" sz="2400" dirty="0"/>
              <a:t> αρχίζουν με το γράμμα “f” σε αντιδιαστολή με τις αντίστοιχες που θέλουν κάποια ακολουθία τιμών συνάρτησης από το </a:t>
            </a:r>
            <a:r>
              <a:rPr lang="el-GR" sz="2400" dirty="0" err="1"/>
              <a:t>Workspace</a:t>
            </a:r>
            <a:r>
              <a:rPr lang="el-GR" sz="2400" dirty="0"/>
              <a:t>. 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Θυμηθείτε την εντολή </a:t>
            </a:r>
            <a:r>
              <a:rPr lang="el-GR" sz="2400" dirty="0" err="1"/>
              <a:t>plot</a:t>
            </a:r>
            <a:r>
              <a:rPr lang="el-GR" sz="2400" dirty="0"/>
              <a:t> και την </a:t>
            </a:r>
            <a:r>
              <a:rPr lang="el-GR" sz="2400" dirty="0" err="1"/>
              <a:t>fplot</a:t>
            </a:r>
            <a:r>
              <a:rPr lang="el-GR" sz="2400" dirty="0"/>
              <a:t>.</a:t>
            </a:r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Μ. Σαμαράκου, Δ. Μητσούδης, Π. Πρεντάκης 2014. Μ. Σαμαράκου, Δ. Μητσούδης, Π. </a:t>
            </a:r>
            <a:r>
              <a:rPr lang="el-GR" sz="2000"/>
              <a:t>Πρεντάκης. </a:t>
            </a:r>
            <a:r>
              <a:rPr lang="el-GR" sz="2000" dirty="0"/>
              <a:t>«Βελτιστοποίηση Ενεργειακών Συστημάτων</a:t>
            </a:r>
            <a:br>
              <a:rPr lang="el-GR" sz="2000" dirty="0"/>
            </a:br>
            <a:r>
              <a:rPr lang="el-GR" sz="2000" dirty="0" err="1"/>
              <a:t>Eργαστήριο</a:t>
            </a:r>
            <a:r>
              <a:rPr lang="el-GR" sz="2000" dirty="0"/>
              <a:t> </a:t>
            </a:r>
            <a:r>
              <a:rPr lang="el-GR" sz="2000" dirty="0" err="1"/>
              <a:t>Matlab</a:t>
            </a:r>
            <a:r>
              <a:rPr lang="el-GR" sz="2000" dirty="0"/>
              <a:t> . </a:t>
            </a:r>
            <a:r>
              <a:rPr lang="el-GR" sz="2000" dirty="0" smtClean="0"/>
              <a:t>Ενότητα 5α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n-US" sz="2000" dirty="0"/>
              <a:t>M – Files, Function </a:t>
            </a:r>
            <a:r>
              <a:rPr lang="en-US" sz="2000" dirty="0" smtClean="0"/>
              <a:t>Files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42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7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 – Files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Υπολογισμοί </a:t>
            </a:r>
            <a:r>
              <a:rPr lang="el-GR" sz="2400" dirty="0" err="1"/>
              <a:t>Matlab</a:t>
            </a:r>
            <a:r>
              <a:rPr lang="el-GR" sz="2400" dirty="0"/>
              <a:t> = εντολές στο </a:t>
            </a:r>
            <a:r>
              <a:rPr lang="el-GR" sz="2400" dirty="0" err="1"/>
              <a:t>Command</a:t>
            </a:r>
            <a:r>
              <a:rPr lang="el-GR" sz="2400" dirty="0"/>
              <a:t> </a:t>
            </a:r>
            <a:r>
              <a:rPr lang="el-GR" sz="2400" dirty="0" err="1" smtClean="0"/>
              <a:t>Window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αποθήκευση σειράς εντολών που επιτελούν μια εργασία </a:t>
            </a:r>
            <a:r>
              <a:rPr lang="el-GR" sz="2400" dirty="0" smtClean="0">
                <a:ea typeface="Cambria Math" panose="02040503050406030204" pitchFamily="18" charset="0"/>
              </a:rPr>
              <a:t>⟹</a:t>
            </a:r>
            <a:r>
              <a:rPr lang="el-GR" sz="2400" dirty="0" smtClean="0"/>
              <a:t>θα </a:t>
            </a:r>
            <a:r>
              <a:rPr lang="el-GR" sz="2400" dirty="0"/>
              <a:t>πρέπει να δημιουργήσουμε ένα αρχείο </a:t>
            </a:r>
            <a:r>
              <a:rPr lang="el-GR" sz="2400" dirty="0" smtClean="0"/>
              <a:t>m–</a:t>
            </a:r>
            <a:r>
              <a:rPr lang="el-GR" sz="2400" dirty="0" err="1" smtClean="0"/>
              <a:t>file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Δημιουργία </a:t>
            </a:r>
            <a:r>
              <a:rPr lang="en-US" sz="4400" dirty="0" smtClean="0"/>
              <a:t>m–file</a:t>
            </a:r>
            <a:br>
              <a:rPr lang="en-US" sz="4400" dirty="0" smtClean="0"/>
            </a:br>
            <a:r>
              <a:rPr lang="en-US" sz="3600" b="0" dirty="0" smtClean="0"/>
              <a:t>(1 </a:t>
            </a:r>
            <a:r>
              <a:rPr lang="el-GR" sz="3600" b="0" dirty="0" smtClean="0"/>
              <a:t>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219222"/>
            <a:ext cx="2098576" cy="16561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File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New </a:t>
            </a:r>
          </a:p>
          <a:p>
            <a:pPr lvl="2"/>
            <a:r>
              <a:rPr lang="en-US" sz="2200" dirty="0"/>
              <a:t>Script </a:t>
            </a:r>
          </a:p>
          <a:p>
            <a:endParaRPr lang="el-GR" sz="2800" dirty="0"/>
          </a:p>
        </p:txBody>
      </p:sp>
      <p:pic>
        <p:nvPicPr>
          <p:cNvPr id="5" name="Picture 4" title="Δημιουργία m–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528" y="1219222"/>
            <a:ext cx="7455616" cy="4575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Δημιουργία </a:t>
            </a:r>
            <a:r>
              <a:rPr lang="en-US" sz="4400" dirty="0"/>
              <a:t>m–file</a:t>
            </a:r>
            <a:br>
              <a:rPr lang="en-US" sz="4400" dirty="0"/>
            </a:b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3264" y="1340768"/>
            <a:ext cx="3970784" cy="3456384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/>
              <a:t>ανοίγει o m – </a:t>
            </a:r>
            <a:r>
              <a:rPr lang="el-GR" sz="2400" dirty="0" err="1"/>
              <a:t>files</a:t>
            </a:r>
            <a:r>
              <a:rPr lang="el-GR" sz="2400" dirty="0"/>
              <a:t> </a:t>
            </a:r>
            <a:r>
              <a:rPr lang="el-GR" sz="2400" dirty="0" err="1" smtClean="0"/>
              <a:t>editor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γράφουμε τις εντολές όπως σε έναν απλό </a:t>
            </a:r>
            <a:r>
              <a:rPr lang="el-GR" sz="2400" dirty="0" smtClean="0"/>
              <a:t>κειμενογράφο,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αποθηκεύουμε το αρχείο στον επιθυμητό </a:t>
            </a:r>
            <a:r>
              <a:rPr lang="el-GR" sz="2400" dirty="0" smtClean="0"/>
              <a:t>φάκελο.</a:t>
            </a:r>
            <a:endParaRPr lang="el-GR" sz="2400" dirty="0"/>
          </a:p>
          <a:p>
            <a:endParaRPr lang="el-GR" dirty="0"/>
          </a:p>
        </p:txBody>
      </p:sp>
      <p:pic>
        <p:nvPicPr>
          <p:cNvPr id="5" name="Εικόνα 4" title="Δημιουργία m–fi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057" y="1196752"/>
            <a:ext cx="4944285" cy="4450466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Παράδειγμα </a:t>
            </a:r>
            <a:r>
              <a:rPr lang="en-US" sz="4400" dirty="0" smtClean="0"/>
              <a:t>m–file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(1 από 7)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8002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Να δημιουργηθεί στο ίδιο σύστημα αξόνων τις γραφικές παραστάσεις του ημίτονου και του συνημίτονου μέσα σε μια </a:t>
            </a:r>
            <a:r>
              <a:rPr lang="el-GR" sz="2400" dirty="0" smtClean="0"/>
              <a:t>περίοδο.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Παράδειγμα </a:t>
            </a:r>
            <a:r>
              <a:rPr lang="en-US" sz="4400" dirty="0" smtClean="0"/>
              <a:t>m–file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(2 από 7)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i="1" dirty="0"/>
              <a:t>Να δημιουργηθεί στο ίδιο σύστημα αξόνων τις γραφικές παραστάσεις του ημίτονου και του συνημίτονου μέσα σε μια </a:t>
            </a:r>
            <a:r>
              <a:rPr lang="el-GR" sz="2400" i="1" dirty="0" smtClean="0"/>
              <a:t>περίοδο,</a:t>
            </a:r>
            <a:endParaRPr lang="el-GR" sz="2400" i="1" dirty="0"/>
          </a:p>
          <a:p>
            <a:pPr>
              <a:spcBef>
                <a:spcPts val="2400"/>
              </a:spcBef>
            </a:pPr>
            <a:r>
              <a:rPr lang="el-GR" sz="2400" dirty="0"/>
              <a:t>Γράφουμε </a:t>
            </a:r>
            <a:r>
              <a:rPr lang="el-GR" sz="2400" dirty="0" err="1"/>
              <a:t>στ</a:t>
            </a:r>
            <a:r>
              <a:rPr lang="en-US" sz="2400" dirty="0"/>
              <a:t>o</a:t>
            </a:r>
            <a:r>
              <a:rPr lang="el-GR" sz="2400" dirty="0"/>
              <a:t>ν</a:t>
            </a:r>
            <a:r>
              <a:rPr lang="en-US" sz="2400" dirty="0"/>
              <a:t> </a:t>
            </a:r>
            <a:r>
              <a:rPr lang="el-GR" sz="2400" dirty="0"/>
              <a:t>m – </a:t>
            </a:r>
            <a:r>
              <a:rPr lang="el-GR" sz="2400" dirty="0" err="1"/>
              <a:t>files</a:t>
            </a:r>
            <a:r>
              <a:rPr lang="el-GR" sz="2400" dirty="0"/>
              <a:t> </a:t>
            </a:r>
            <a:r>
              <a:rPr lang="el-GR" sz="2400" dirty="0" err="1"/>
              <a:t>editor</a:t>
            </a:r>
            <a:r>
              <a:rPr lang="el-GR" sz="2400" dirty="0"/>
              <a:t> τις </a:t>
            </a:r>
            <a:r>
              <a:rPr lang="el-GR" sz="2400" dirty="0" smtClean="0"/>
              <a:t>εντολές.</a:t>
            </a:r>
            <a:endParaRPr lang="el-GR" sz="2400" dirty="0"/>
          </a:p>
          <a:p>
            <a:endParaRPr lang="el-GR" sz="2400" dirty="0"/>
          </a:p>
        </p:txBody>
      </p:sp>
      <p:pic>
        <p:nvPicPr>
          <p:cNvPr id="5" name="Εικόνα 4" title="Παράδειγμα m–fi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185489"/>
            <a:ext cx="4200508" cy="3535986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Παράδειγμα </a:t>
            </a:r>
            <a:r>
              <a:rPr lang="en-US" sz="4400" dirty="0"/>
              <a:t>m–file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7)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196752"/>
            <a:ext cx="3898776" cy="504056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sz="2400" i="1" dirty="0"/>
              <a:t>Να δημιουργηθεί στο ίδιο σύστημα αξόνων τις γραφικές παραστάσεις του ημίτονου και του συνημίτονου μέσα σε μια </a:t>
            </a:r>
            <a:r>
              <a:rPr lang="el-GR" sz="2400" i="1" dirty="0" smtClean="0"/>
              <a:t>περίοδο,</a:t>
            </a:r>
            <a:endParaRPr lang="el-GR" sz="2400" i="1" dirty="0"/>
          </a:p>
          <a:p>
            <a:pPr>
              <a:spcBef>
                <a:spcPts val="1800"/>
              </a:spcBef>
            </a:pPr>
            <a:r>
              <a:rPr lang="el-GR" sz="2400" i="1" dirty="0"/>
              <a:t>Γράφουμε </a:t>
            </a:r>
            <a:r>
              <a:rPr lang="el-GR" sz="2400" i="1" dirty="0" err="1"/>
              <a:t>στoν</a:t>
            </a:r>
            <a:r>
              <a:rPr lang="el-GR" sz="2400" i="1" dirty="0"/>
              <a:t> m – </a:t>
            </a:r>
            <a:r>
              <a:rPr lang="el-GR" sz="2400" i="1" dirty="0" err="1"/>
              <a:t>files</a:t>
            </a:r>
            <a:r>
              <a:rPr lang="el-GR" sz="2400" i="1" dirty="0"/>
              <a:t> </a:t>
            </a:r>
            <a:r>
              <a:rPr lang="el-GR" sz="2400" i="1" dirty="0" err="1"/>
              <a:t>editor</a:t>
            </a:r>
            <a:r>
              <a:rPr lang="el-GR" sz="2400" i="1" dirty="0"/>
              <a:t> τις </a:t>
            </a:r>
            <a:r>
              <a:rPr lang="el-GR" sz="2400" i="1" dirty="0" smtClean="0"/>
              <a:t>εντολές,</a:t>
            </a:r>
            <a:endParaRPr lang="el-GR" sz="2400" i="1" dirty="0"/>
          </a:p>
          <a:p>
            <a:pPr>
              <a:spcBef>
                <a:spcPts val="1800"/>
              </a:spcBef>
            </a:pPr>
            <a:r>
              <a:rPr lang="el-GR" sz="2400" dirty="0"/>
              <a:t>Αποθηκεύουμε το αρχείο επιλέγοντας:</a:t>
            </a:r>
          </a:p>
          <a:p>
            <a:pPr>
              <a:spcBef>
                <a:spcPts val="1800"/>
              </a:spcBef>
            </a:pPr>
            <a:r>
              <a:rPr lang="el-GR" sz="2400" i="1" dirty="0" err="1">
                <a:solidFill>
                  <a:srgbClr val="800000"/>
                </a:solidFill>
              </a:rPr>
              <a:t>File</a:t>
            </a:r>
            <a:r>
              <a:rPr lang="el-GR" sz="2400" i="1" dirty="0">
                <a:solidFill>
                  <a:srgbClr val="800000"/>
                </a:solidFill>
              </a:rPr>
              <a:t> &gt; </a:t>
            </a:r>
            <a:r>
              <a:rPr lang="el-GR" sz="2400" i="1" dirty="0" err="1">
                <a:solidFill>
                  <a:srgbClr val="800000"/>
                </a:solidFill>
              </a:rPr>
              <a:t>Save</a:t>
            </a:r>
            <a:r>
              <a:rPr lang="el-GR" sz="2400" i="1" dirty="0">
                <a:solidFill>
                  <a:srgbClr val="800000"/>
                </a:solidFill>
              </a:rPr>
              <a:t> </a:t>
            </a:r>
            <a:r>
              <a:rPr lang="el-GR" sz="2400" i="1" dirty="0" err="1" smtClean="0">
                <a:solidFill>
                  <a:srgbClr val="800000"/>
                </a:solidFill>
              </a:rPr>
              <a:t>As</a:t>
            </a:r>
            <a:r>
              <a:rPr lang="el-GR" sz="2400" i="1" dirty="0" smtClean="0">
                <a:solidFill>
                  <a:srgbClr val="800000"/>
                </a:solidFill>
              </a:rPr>
              <a:t>. </a:t>
            </a:r>
            <a:endParaRPr lang="el-GR" sz="2400" i="1" dirty="0">
              <a:solidFill>
                <a:srgbClr val="800000"/>
              </a:solidFill>
            </a:endParaRPr>
          </a:p>
          <a:p>
            <a:endParaRPr lang="el-GR" dirty="0"/>
          </a:p>
        </p:txBody>
      </p:sp>
      <p:pic>
        <p:nvPicPr>
          <p:cNvPr id="5" name="Εικόνα 4" title="Παράδειγμα m–fi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286931"/>
            <a:ext cx="4773582" cy="4950381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Παράδειγμα </a:t>
            </a:r>
            <a:r>
              <a:rPr lang="en-US" sz="4400" dirty="0"/>
              <a:t>m–file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7)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219579"/>
            <a:ext cx="3943562" cy="504056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sz="2400" i="1" dirty="0"/>
              <a:t>Να δημιουργηθεί στο ίδιο σύστημα αξόνων τις γραφικές παραστάσεις του ημίτονου και του συνημίτονου μέσα σε μια </a:t>
            </a:r>
            <a:r>
              <a:rPr lang="el-GR" sz="2400" i="1" dirty="0" smtClean="0"/>
              <a:t>περίοδο,</a:t>
            </a:r>
            <a:endParaRPr lang="el-GR" sz="2400" i="1" dirty="0"/>
          </a:p>
          <a:p>
            <a:pPr>
              <a:spcBef>
                <a:spcPts val="2400"/>
              </a:spcBef>
            </a:pPr>
            <a:r>
              <a:rPr lang="el-GR" sz="2400" dirty="0"/>
              <a:t>Αποθηκεύουμε το αρχείο με την ονομασία </a:t>
            </a:r>
            <a:r>
              <a:rPr lang="el-GR" sz="2400" i="1" dirty="0" err="1" smtClean="0">
                <a:solidFill>
                  <a:srgbClr val="800000"/>
                </a:solidFill>
              </a:rPr>
              <a:t>graphix</a:t>
            </a:r>
            <a:r>
              <a:rPr lang="el-GR" sz="2400" i="1" dirty="0" smtClean="0">
                <a:solidFill>
                  <a:srgbClr val="800000"/>
                </a:solidFill>
              </a:rPr>
              <a:t>.</a:t>
            </a:r>
            <a:endParaRPr lang="el-GR" sz="2400" i="1" dirty="0">
              <a:solidFill>
                <a:srgbClr val="800000"/>
              </a:solidFill>
            </a:endParaRPr>
          </a:p>
          <a:p>
            <a:endParaRPr lang="el-GR" dirty="0"/>
          </a:p>
        </p:txBody>
      </p:sp>
      <p:pic>
        <p:nvPicPr>
          <p:cNvPr id="5" name="Εικόνα 4" title="Παράδειγμα m–fi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054939"/>
            <a:ext cx="5121084" cy="5255207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9ef6fe4dfad039f7f567739ecea987a73144b66"/>
</p:tagLst>
</file>

<file path=ppt/theme/theme1.xml><?xml version="1.0" encoding="utf-8"?>
<a:theme xmlns:a="http://schemas.openxmlformats.org/drawingml/2006/main" name="OC_template_updated">
  <a:themeElements>
    <a:clrScheme name="Προσαρμοσμένο 9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C_template_updated">
  <a:themeElements>
    <a:clrScheme name="Προσαρμοσμένο 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1350</Words>
  <Application>Microsoft Office PowerPoint</Application>
  <PresentationFormat>Προβολή στην οθόνη (4:3)</PresentationFormat>
  <Paragraphs>184</Paragraphs>
  <Slides>31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31</vt:i4>
      </vt:variant>
    </vt:vector>
  </HeadingPairs>
  <TitlesOfParts>
    <vt:vector size="35" baseType="lpstr">
      <vt:lpstr>OC_template_updated</vt:lpstr>
      <vt:lpstr>1_OC_template_updated</vt:lpstr>
      <vt:lpstr>3_OC_template_updated</vt:lpstr>
      <vt:lpstr>4_OC_template_updated</vt:lpstr>
      <vt:lpstr>Βελτιστοποίηση Ενεργειακών Συστημάτων Eργαστήριο Matlab </vt:lpstr>
      <vt:lpstr>Περιεχόμενα</vt:lpstr>
      <vt:lpstr>M – Files</vt:lpstr>
      <vt:lpstr>Δημιουργία m–file (1 από 2)</vt:lpstr>
      <vt:lpstr>Δημιουργία m–file (2 από 2)</vt:lpstr>
      <vt:lpstr>Παράδειγμα m–file (1 από 7)</vt:lpstr>
      <vt:lpstr>Παράδειγμα m–file (2 από 7)</vt:lpstr>
      <vt:lpstr>Παράδειγμα m–file (3 από 7)</vt:lpstr>
      <vt:lpstr>Παράδειγμα m–file (4 από 7)</vt:lpstr>
      <vt:lpstr>Παράδειγμα m–file (5 από 7)</vt:lpstr>
      <vt:lpstr>Παράδειγμα m–file (6 από 7)</vt:lpstr>
      <vt:lpstr>Παράδειγμα m–file (7 από 7)</vt:lpstr>
      <vt:lpstr>Function Files</vt:lpstr>
      <vt:lpstr>Δημιουργία function file (1 από 2)</vt:lpstr>
      <vt:lpstr>Δημιουργία function file (2 από 2)</vt:lpstr>
      <vt:lpstr>m–file και function file </vt:lpstr>
      <vt:lpstr>Παράδειγμα function file (1 από 7)</vt:lpstr>
      <vt:lpstr>Παράδειγμα function file (2 από 7)</vt:lpstr>
      <vt:lpstr>Παράδειγμα function file (3 από 7)</vt:lpstr>
      <vt:lpstr>Παράδειγμα function file (4 από 7)</vt:lpstr>
      <vt:lpstr>Παράδειγμα function file (5 από 7)</vt:lpstr>
      <vt:lpstr>Παράδειγμα function file (6 από 7)</vt:lpstr>
      <vt:lpstr>Παράδειγμα function file (7 από 7)</vt:lpstr>
      <vt:lpstr>Παρατηρήσεις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40</cp:revision>
  <dcterms:created xsi:type="dcterms:W3CDTF">2013-03-04T13:35:19Z</dcterms:created>
  <dcterms:modified xsi:type="dcterms:W3CDTF">2015-06-11T08:10:39Z</dcterms:modified>
</cp:coreProperties>
</file>