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  <p:sldMasterId id="2147483718" r:id="rId4"/>
  </p:sldMasterIdLst>
  <p:notesMasterIdLst>
    <p:notesMasterId r:id="rId40"/>
  </p:notesMasterIdLst>
  <p:handoutMasterIdLst>
    <p:handoutMasterId r:id="rId41"/>
  </p:handoutMasterIdLst>
  <p:sldIdLst>
    <p:sldId id="294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6" r:id="rId33"/>
    <p:sldId id="262" r:id="rId34"/>
    <p:sldId id="264" r:id="rId35"/>
    <p:sldId id="297" r:id="rId36"/>
    <p:sldId id="298" r:id="rId37"/>
    <p:sldId id="266" r:id="rId38"/>
    <p:sldId id="295" r:id="rId39"/>
  </p:sldIdLst>
  <p:sldSz cx="9144000" cy="6858000" type="screen4x3"/>
  <p:notesSz cx="7104063" cy="10234613"/>
  <p:custDataLst>
    <p:tags r:id="rId4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gs" Target="tags/tag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11/6/2015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11/6/2015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04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23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03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889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43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634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9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88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93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426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44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8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7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652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09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25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44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25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0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00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1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60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36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49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9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42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29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17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90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24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2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6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4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 fontScale="90000"/>
          </a:bodyPr>
          <a:lstStyle/>
          <a:p>
            <a:pPr lvl="1" algn="ctr"/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Βελτιστοποίηση Ενεργειακών Συστημάτων</a:t>
            </a:r>
            <a:r>
              <a:rPr kumimoji="0" lang="el-GR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el-GR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</a:b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Eργαστήριο Matlab 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n-US" sz="2800" b="1" dirty="0"/>
              <a:t>9</a:t>
            </a:r>
            <a:r>
              <a:rPr lang="el-GR" sz="2800" dirty="0"/>
              <a:t>:</a:t>
            </a:r>
            <a:r>
              <a:rPr lang="en-US" sz="2800" dirty="0"/>
              <a:t> </a:t>
            </a:r>
            <a:r>
              <a:rPr lang="el-GR" sz="2800" dirty="0"/>
              <a:t>Συστήματα Ασαφούς Λογικής (Fuzzy Logic Systems)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Μ. Σαμαράκου, Δ. Μητσούδης, Π. Πρεντάκης </a:t>
            </a:r>
          </a:p>
          <a:p>
            <a:pPr>
              <a:spcBef>
                <a:spcPts val="0"/>
              </a:spcBef>
            </a:pPr>
            <a:r>
              <a:rPr lang="el-GR" sz="2800" dirty="0" smtClean="0"/>
              <a:t>Τμήμα </a:t>
            </a:r>
            <a:r>
              <a:rPr lang="el-GR" sz="2800" dirty="0"/>
              <a:t>Μηχανικών Ενεργειακής Τεχνολογίας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42001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53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Ασαφής ελεγκτής</a:t>
            </a:r>
            <a:br>
              <a:rPr lang="el-GR" sz="4400" dirty="0"/>
            </a:br>
            <a:r>
              <a:rPr lang="el-GR" sz="3600" b="0" dirty="0" smtClean="0"/>
              <a:t>(5 </a:t>
            </a:r>
            <a:r>
              <a:rPr lang="el-GR" sz="3600" b="0" dirty="0"/>
              <a:t>από </a:t>
            </a:r>
            <a:r>
              <a:rPr lang="el-GR" sz="3600" b="0" dirty="0" smtClean="0"/>
              <a:t>5)</a:t>
            </a:r>
            <a:endParaRPr lang="el-GR" sz="3600" dirty="0"/>
          </a:p>
        </p:txBody>
      </p:sp>
      <p:pic>
        <p:nvPicPr>
          <p:cNvPr id="5" name="4 - Θέση περιεχομένου" descr="guieditors.gif" title="Ασαφής ελεγκτής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7728" y="1412776"/>
            <a:ext cx="5309232" cy="5040313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6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Το εργαλείο Fuzzy Logic του </a:t>
            </a:r>
            <a:r>
              <a:rPr lang="el-GR" sz="4400" dirty="0" smtClean="0"/>
              <a:t>MATLAB</a:t>
            </a:r>
            <a:br>
              <a:rPr lang="el-GR" sz="4400" dirty="0" smtClean="0"/>
            </a:b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Μας δίνει την δυνατότητα να δοκιμάσουμε παραδείγματα, χρησιμοποιώντας την υπολογιστική ισχύ του Η/Υ </a:t>
            </a:r>
            <a:r>
              <a:rPr lang="el-GR" sz="2400" dirty="0" smtClean="0"/>
              <a:t>ώστε</a:t>
            </a:r>
            <a:r>
              <a:rPr lang="en-US" sz="2400" dirty="0" smtClean="0"/>
              <a:t>: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i="1" dirty="0"/>
              <a:t>να δημιουργούμε μεγάλο αριθμό κανόνων </a:t>
            </a:r>
            <a:r>
              <a:rPr lang="el-GR" sz="2400" i="1" dirty="0" smtClean="0"/>
              <a:t>,</a:t>
            </a:r>
            <a:endParaRPr lang="el-GR" sz="2400" i="1" dirty="0"/>
          </a:p>
          <a:p>
            <a:pPr>
              <a:spcBef>
                <a:spcPts val="3000"/>
              </a:spcBef>
            </a:pPr>
            <a:r>
              <a:rPr lang="el-GR" sz="2400" i="1" dirty="0"/>
              <a:t>να έχουμε την μικρότερη δυνατή απόκλιση από τη επιθυμητή </a:t>
            </a:r>
            <a:r>
              <a:rPr lang="el-GR" sz="2400" i="1" dirty="0" smtClean="0"/>
              <a:t>τιμή.</a:t>
            </a:r>
            <a:endParaRPr lang="el-GR" sz="2400" i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prstClr val="black"/>
                </a:solidFill>
              </a:rPr>
              <a:t>Το εργαλείο Fuzzy Logic του MATLAB</a:t>
            </a:r>
            <a:br>
              <a:rPr lang="el-GR" sz="4400" dirty="0">
                <a:solidFill>
                  <a:prstClr val="black"/>
                </a:solidFill>
              </a:rPr>
            </a:br>
            <a:r>
              <a:rPr lang="el-GR" sz="3600" b="0" dirty="0" smtClean="0">
                <a:solidFill>
                  <a:prstClr val="black"/>
                </a:solidFill>
              </a:rPr>
              <a:t>(2 </a:t>
            </a:r>
            <a:r>
              <a:rPr lang="el-GR" sz="3600" b="0" dirty="0">
                <a:solidFill>
                  <a:prstClr val="black"/>
                </a:solidFill>
              </a:rPr>
              <a:t>από </a:t>
            </a:r>
            <a:r>
              <a:rPr lang="el-GR" sz="3600" b="0" dirty="0" smtClean="0">
                <a:solidFill>
                  <a:prstClr val="black"/>
                </a:solidFill>
              </a:rPr>
              <a:t>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Διαθέτει γραφικό περιβάλλον που παρέχει στο χρήστη </a:t>
            </a:r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ευκολία στον προγραμματισμό ασαφών ελεγκτών, </a:t>
            </a:r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το πλεονέκτημα να δοκιμάζει πολλούς </a:t>
            </a:r>
            <a:r>
              <a:rPr lang="el-GR" sz="2200" dirty="0" smtClean="0"/>
              <a:t>κανόνες, </a:t>
            </a:r>
            <a:endParaRPr lang="el-GR" sz="2200" dirty="0"/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να τους αλλάζει όταν αυτό κριθεί </a:t>
            </a:r>
            <a:r>
              <a:rPr lang="el-GR" sz="2200" dirty="0" smtClean="0"/>
              <a:t>αναγκαίο.</a:t>
            </a:r>
            <a:endParaRPr lang="el-GR" sz="22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9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Έναρξη του </a:t>
            </a:r>
            <a:r>
              <a:rPr lang="en-US" dirty="0"/>
              <a:t>Fuzzy Logic </a:t>
            </a:r>
            <a:endParaRPr lang="el-GR" dirty="0"/>
          </a:p>
        </p:txBody>
      </p:sp>
      <p:pic>
        <p:nvPicPr>
          <p:cNvPr id="5" name="Θέση περιεχομένου 4" title="Έναρξη του Fuzzy Logic 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674" y="1196975"/>
            <a:ext cx="7836651" cy="5040313"/>
          </a:xfrm>
          <a:prstGeom prst="rect">
            <a:avLst/>
          </a:prstGeom>
        </p:spPr>
      </p:pic>
      <p:sp>
        <p:nvSpPr>
          <p:cNvPr id="6" name="7 - Ορθογώνιο"/>
          <p:cNvSpPr/>
          <p:nvPr/>
        </p:nvSpPr>
        <p:spPr>
          <a:xfrm>
            <a:off x="3128164" y="2348880"/>
            <a:ext cx="554960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1400" dirty="0" smtClean="0">
                <a:solidFill>
                  <a:prstClr val="black"/>
                </a:solidFill>
                <a:latin typeface="Calibri"/>
              </a:rPr>
              <a:t>fuzzy</a:t>
            </a:r>
            <a:endParaRPr lang="el-G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6 - Επεξήγηση με στρογγυλεμένο παραλληλόγραμμο"/>
          <p:cNvSpPr/>
          <p:nvPr/>
        </p:nvSpPr>
        <p:spPr>
          <a:xfrm>
            <a:off x="2362200" y="4800600"/>
            <a:ext cx="2641848" cy="1752600"/>
          </a:xfrm>
          <a:prstGeom prst="wedgeRoundRectCallout">
            <a:avLst>
              <a:gd name="adj1" fmla="val -9615"/>
              <a:gd name="adj2" fmla="val -161884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l-GR" sz="2000" dirty="0" smtClean="0">
                <a:solidFill>
                  <a:prstClr val="black"/>
                </a:solidFill>
              </a:rPr>
              <a:t>πληκτρολογούμε στο </a:t>
            </a:r>
            <a:r>
              <a:rPr lang="en-US" sz="2000" dirty="0" smtClean="0">
                <a:solidFill>
                  <a:prstClr val="black"/>
                </a:solidFill>
              </a:rPr>
              <a:t>Command Window</a:t>
            </a:r>
            <a:r>
              <a:rPr lang="el-GR" sz="2000" dirty="0" smtClean="0">
                <a:solidFill>
                  <a:prstClr val="black"/>
                </a:solidFill>
              </a:rPr>
              <a:t>:  </a:t>
            </a:r>
          </a:p>
          <a:p>
            <a:endParaRPr lang="el-GR" sz="2000" dirty="0" smtClean="0">
              <a:solidFill>
                <a:prstClr val="black"/>
              </a:solidFill>
            </a:endParaRPr>
          </a:p>
          <a:p>
            <a:r>
              <a:rPr lang="el-GR" sz="2000" b="1" dirty="0" smtClean="0">
                <a:solidFill>
                  <a:prstClr val="black"/>
                </a:solidFill>
              </a:rPr>
              <a:t>&gt;&gt; fuzzy</a:t>
            </a:r>
            <a:endParaRPr lang="el-GR" sz="2000" b="1" dirty="0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Fuzzy Inference Systems </a:t>
            </a:r>
            <a:r>
              <a:rPr lang="en-US" sz="4400" dirty="0" smtClean="0"/>
              <a:t>Editor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3600" b="0" dirty="0" smtClean="0"/>
              <a:t>(1 από </a:t>
            </a:r>
            <a:r>
              <a:rPr lang="en-US" sz="3600" b="0" dirty="0" smtClean="0"/>
              <a:t>15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pic>
        <p:nvPicPr>
          <p:cNvPr id="6" name="Θέση περιεχομένου 5" title="Fuzzy Inference Systems Editor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950" y="1316037"/>
            <a:ext cx="4532499" cy="5040313"/>
          </a:xfrm>
          <a:prstGeom prst="rect">
            <a:avLst/>
          </a:prstGeom>
        </p:spPr>
      </p:pic>
      <p:sp>
        <p:nvSpPr>
          <p:cNvPr id="7" name="5 - Επεξήγηση με παραλληλόγραμμο"/>
          <p:cNvSpPr/>
          <p:nvPr/>
        </p:nvSpPr>
        <p:spPr>
          <a:xfrm>
            <a:off x="304800" y="1524000"/>
            <a:ext cx="3124200" cy="4953000"/>
          </a:xfrm>
          <a:prstGeom prst="wedgeRectCallout">
            <a:avLst>
              <a:gd name="adj1" fmla="val 77404"/>
              <a:gd name="adj2" fmla="val -3444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400" dirty="0" smtClean="0">
                <a:solidFill>
                  <a:prstClr val="white"/>
                </a:solidFill>
              </a:rPr>
              <a:t>Σε πρώτο πλάνο εμφανίζεται ο </a:t>
            </a:r>
            <a:r>
              <a:rPr lang="en-US" sz="2400" dirty="0" smtClean="0">
                <a:solidFill>
                  <a:srgbClr val="FFFF00"/>
                </a:solidFill>
              </a:rPr>
              <a:t>FIS Editor</a:t>
            </a:r>
            <a:r>
              <a:rPr lang="en-US" sz="2400" dirty="0" smtClean="0">
                <a:solidFill>
                  <a:prstClr val="white"/>
                </a:solidFill>
              </a:rPr>
              <a:t> </a:t>
            </a:r>
            <a:r>
              <a:rPr lang="el-GR" sz="2400" dirty="0" smtClean="0">
                <a:solidFill>
                  <a:prstClr val="white"/>
                </a:solidFill>
              </a:rPr>
              <a:t>που αποτελεί την διεπαφή </a:t>
            </a:r>
            <a:r>
              <a:rPr lang="en-US" sz="2400" dirty="0" smtClean="0">
                <a:solidFill>
                  <a:prstClr val="white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Fuzzy Inference Systems </a:t>
            </a:r>
            <a:r>
              <a:rPr lang="el-GR" sz="2400" dirty="0" smtClean="0">
                <a:solidFill>
                  <a:prstClr val="white"/>
                </a:solidFill>
              </a:rPr>
              <a:t>του εργαλείου </a:t>
            </a:r>
            <a:r>
              <a:rPr lang="en-US" sz="2400" dirty="0" smtClean="0">
                <a:solidFill>
                  <a:srgbClr val="00B050"/>
                </a:solidFill>
              </a:rPr>
              <a:t>Fuzzy Logic </a:t>
            </a:r>
            <a:r>
              <a:rPr lang="el-GR" sz="2400" dirty="0" smtClean="0">
                <a:solidFill>
                  <a:prstClr val="white"/>
                </a:solidFill>
              </a:rPr>
              <a:t>του </a:t>
            </a:r>
            <a:r>
              <a:rPr lang="en-US" sz="2400" dirty="0" smtClean="0">
                <a:solidFill>
                  <a:srgbClr val="FFC000"/>
                </a:solidFill>
              </a:rPr>
              <a:t>Matlab</a:t>
            </a:r>
            <a:endParaRPr lang="el-GR" sz="2400" dirty="0">
              <a:solidFill>
                <a:srgbClr val="FFC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7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Fuzzy Inference Systems Editor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n-US" sz="3600" b="0" dirty="0" smtClean="0"/>
              <a:t>15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pic>
        <p:nvPicPr>
          <p:cNvPr id="5" name="Θέση περιεχομένου 4" title="Fuzzy Inference Systems Editor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5976" y="1304187"/>
            <a:ext cx="4497833" cy="5040313"/>
          </a:xfrm>
          <a:prstGeom prst="rect">
            <a:avLst/>
          </a:prstGeom>
        </p:spPr>
      </p:pic>
      <p:sp>
        <p:nvSpPr>
          <p:cNvPr id="6" name="5 - Επεξήγηση με παραλληλόγραμμο"/>
          <p:cNvSpPr/>
          <p:nvPr/>
        </p:nvSpPr>
        <p:spPr>
          <a:xfrm>
            <a:off x="1115616" y="1412776"/>
            <a:ext cx="2971800" cy="1295400"/>
          </a:xfrm>
          <a:prstGeom prst="wedgeRectCallout">
            <a:avLst>
              <a:gd name="adj1" fmla="val 65388"/>
              <a:gd name="adj2" fmla="val -1324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solidFill>
                  <a:prstClr val="white"/>
                </a:solidFill>
              </a:rPr>
              <a:t>Επιλέγοντας από το </a:t>
            </a:r>
            <a:r>
              <a:rPr lang="en-US" sz="2000" b="1" dirty="0" smtClean="0">
                <a:solidFill>
                  <a:prstClr val="white"/>
                </a:solidFill>
              </a:rPr>
              <a:t>MENU</a:t>
            </a:r>
            <a:r>
              <a:rPr lang="el-GR" sz="2000" b="1" dirty="0" smtClean="0">
                <a:solidFill>
                  <a:prstClr val="white"/>
                </a:solidFill>
              </a:rPr>
              <a:t> &gt; </a:t>
            </a:r>
            <a:r>
              <a:rPr lang="en-US" sz="2000" b="1" dirty="0" smtClean="0">
                <a:solidFill>
                  <a:srgbClr val="FFFF00"/>
                </a:solidFill>
              </a:rPr>
              <a:t>File</a:t>
            </a:r>
            <a:r>
              <a:rPr lang="el-GR" sz="2000" b="1" dirty="0" smtClean="0">
                <a:solidFill>
                  <a:prstClr val="white"/>
                </a:solidFill>
              </a:rPr>
              <a:t> :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1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Fuzzy Inference Systems Editor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n-US" sz="3600" b="0" dirty="0" smtClean="0"/>
              <a:t>15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pic>
        <p:nvPicPr>
          <p:cNvPr id="5" name="Θέση περιεχομένου 4" title="Fuzzy Inference Systems Editor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5976" y="1316037"/>
            <a:ext cx="4497833" cy="5040313"/>
          </a:xfrm>
          <a:prstGeom prst="rect">
            <a:avLst/>
          </a:prstGeom>
        </p:spPr>
      </p:pic>
      <p:sp>
        <p:nvSpPr>
          <p:cNvPr id="6" name="5 - Επεξήγηση με παραλληλόγραμμο"/>
          <p:cNvSpPr/>
          <p:nvPr/>
        </p:nvSpPr>
        <p:spPr>
          <a:xfrm>
            <a:off x="1115616" y="1412776"/>
            <a:ext cx="2971800" cy="1295400"/>
          </a:xfrm>
          <a:prstGeom prst="wedgeRectCallout">
            <a:avLst>
              <a:gd name="adj1" fmla="val 65388"/>
              <a:gd name="adj2" fmla="val -1324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solidFill>
                  <a:prstClr val="white"/>
                </a:solidFill>
              </a:rPr>
              <a:t>Επιλέγοντας από το </a:t>
            </a:r>
            <a:r>
              <a:rPr lang="en-US" sz="2000" b="1" dirty="0" smtClean="0">
                <a:solidFill>
                  <a:prstClr val="white"/>
                </a:solidFill>
              </a:rPr>
              <a:t>MENU</a:t>
            </a:r>
            <a:r>
              <a:rPr lang="el-GR" sz="2000" b="1" dirty="0" smtClean="0">
                <a:solidFill>
                  <a:prstClr val="white"/>
                </a:solidFill>
              </a:rPr>
              <a:t> &gt; </a:t>
            </a:r>
            <a:r>
              <a:rPr lang="en-US" sz="2000" b="1" dirty="0" smtClean="0">
                <a:solidFill>
                  <a:srgbClr val="FFFF00"/>
                </a:solidFill>
              </a:rPr>
              <a:t>File</a:t>
            </a:r>
            <a:r>
              <a:rPr lang="el-GR" sz="2000" b="1" dirty="0" smtClean="0">
                <a:solidFill>
                  <a:prstClr val="white"/>
                </a:solidFill>
              </a:rPr>
              <a:t> :</a:t>
            </a:r>
          </a:p>
        </p:txBody>
      </p:sp>
      <p:sp>
        <p:nvSpPr>
          <p:cNvPr id="7" name="6 - Επεξήγηση με παραλληλόγραμμο"/>
          <p:cNvSpPr/>
          <p:nvPr/>
        </p:nvSpPr>
        <p:spPr>
          <a:xfrm>
            <a:off x="1098993" y="2852936"/>
            <a:ext cx="2971800" cy="2971800"/>
          </a:xfrm>
          <a:prstGeom prst="wedgeRectCallout">
            <a:avLst>
              <a:gd name="adj1" fmla="val 71952"/>
              <a:gd name="adj2" fmla="val -7176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200" dirty="0" smtClean="0">
                <a:solidFill>
                  <a:prstClr val="white"/>
                </a:solidFill>
              </a:rPr>
              <a:t>μπορούμε να δημιουργήσουμε νέο </a:t>
            </a:r>
            <a:r>
              <a:rPr lang="en-US" sz="2200" dirty="0" smtClean="0">
                <a:solidFill>
                  <a:prstClr val="white"/>
                </a:solidFill>
              </a:rPr>
              <a:t>FIS</a:t>
            </a:r>
            <a:r>
              <a:rPr lang="el-GR" sz="2200" dirty="0" smtClean="0">
                <a:solidFill>
                  <a:prstClr val="white"/>
                </a:solidFill>
              </a:rPr>
              <a:t> (εφαρμόζοντας τις μεθόδους επίλυσης Mandani ή Sougeno) </a:t>
            </a:r>
            <a:endParaRPr lang="el-GR" sz="2200" dirty="0">
              <a:solidFill>
                <a:srgbClr val="FFC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Fuzzy Inference Systems Editor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sz="3600" b="0" dirty="0" smtClean="0"/>
              <a:t>(4 </a:t>
            </a:r>
            <a:r>
              <a:rPr lang="el-GR" sz="3600" b="0" dirty="0"/>
              <a:t>από </a:t>
            </a:r>
            <a:r>
              <a:rPr lang="en-US" sz="3600" b="0" dirty="0" smtClean="0"/>
              <a:t>15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pic>
        <p:nvPicPr>
          <p:cNvPr id="5" name="Θέση περιεχομένου 4" title="Fuzzy Inference Systems Editor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7984" y="1316037"/>
            <a:ext cx="4497833" cy="5040313"/>
          </a:xfrm>
          <a:prstGeom prst="rect">
            <a:avLst/>
          </a:prstGeom>
        </p:spPr>
      </p:pic>
      <p:sp>
        <p:nvSpPr>
          <p:cNvPr id="6" name="5 - Επεξήγηση με παραλληλόγραμμο"/>
          <p:cNvSpPr/>
          <p:nvPr/>
        </p:nvSpPr>
        <p:spPr>
          <a:xfrm>
            <a:off x="1115616" y="1484784"/>
            <a:ext cx="2971800" cy="1295400"/>
          </a:xfrm>
          <a:prstGeom prst="wedgeRectCallout">
            <a:avLst>
              <a:gd name="adj1" fmla="val 65388"/>
              <a:gd name="adj2" fmla="val -1324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solidFill>
                  <a:prstClr val="white"/>
                </a:solidFill>
              </a:rPr>
              <a:t>Επιλέγοντας από το </a:t>
            </a:r>
            <a:r>
              <a:rPr lang="en-US" sz="2000" b="1" dirty="0" smtClean="0">
                <a:solidFill>
                  <a:prstClr val="white"/>
                </a:solidFill>
              </a:rPr>
              <a:t>MENU</a:t>
            </a:r>
            <a:r>
              <a:rPr lang="el-GR" sz="2000" b="1" dirty="0" smtClean="0">
                <a:solidFill>
                  <a:prstClr val="white"/>
                </a:solidFill>
              </a:rPr>
              <a:t> &gt; </a:t>
            </a:r>
            <a:r>
              <a:rPr lang="en-US" sz="2000" b="1" dirty="0" smtClean="0">
                <a:solidFill>
                  <a:srgbClr val="FFFF00"/>
                </a:solidFill>
              </a:rPr>
              <a:t>File</a:t>
            </a:r>
            <a:r>
              <a:rPr lang="el-GR" sz="2000" b="1" dirty="0" smtClean="0">
                <a:solidFill>
                  <a:prstClr val="white"/>
                </a:solidFill>
              </a:rPr>
              <a:t> :</a:t>
            </a:r>
          </a:p>
        </p:txBody>
      </p:sp>
      <p:sp>
        <p:nvSpPr>
          <p:cNvPr id="7" name="6 - Επεξήγηση με παραλληλόγραμμο"/>
          <p:cNvSpPr/>
          <p:nvPr/>
        </p:nvSpPr>
        <p:spPr>
          <a:xfrm>
            <a:off x="1113888" y="2806472"/>
            <a:ext cx="2971800" cy="2971800"/>
          </a:xfrm>
          <a:prstGeom prst="wedgeRectCallout">
            <a:avLst>
              <a:gd name="adj1" fmla="val 73248"/>
              <a:gd name="adj2" fmla="val -5816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000" dirty="0" smtClean="0">
                <a:solidFill>
                  <a:prstClr val="white"/>
                </a:solidFill>
              </a:rPr>
              <a:t> </a:t>
            </a:r>
            <a:r>
              <a:rPr lang="el-GR" sz="2800" dirty="0" smtClean="0">
                <a:solidFill>
                  <a:prstClr val="white"/>
                </a:solidFill>
              </a:rPr>
              <a:t>να σώσουμε κάποιο αρχείο </a:t>
            </a:r>
            <a:r>
              <a:rPr lang="en-US" sz="2800" dirty="0" smtClean="0">
                <a:solidFill>
                  <a:prstClr val="white"/>
                </a:solidFill>
              </a:rPr>
              <a:t>fis</a:t>
            </a:r>
            <a:endParaRPr lang="el-GR" sz="2800" dirty="0" smtClean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Fuzzy Inference Systems Editor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sz="3600" b="0" dirty="0" smtClean="0"/>
              <a:t>(5 </a:t>
            </a:r>
            <a:r>
              <a:rPr lang="el-GR" sz="3600" b="0" dirty="0"/>
              <a:t>από </a:t>
            </a:r>
            <a:r>
              <a:rPr lang="en-US" sz="3600" b="0" dirty="0" smtClean="0"/>
              <a:t>15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pic>
        <p:nvPicPr>
          <p:cNvPr id="5" name="Θέση περιεχομένου 4" title="Fuzzy Inference Systems Editor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7984" y="1316037"/>
            <a:ext cx="4497833" cy="5040313"/>
          </a:xfrm>
          <a:prstGeom prst="rect">
            <a:avLst/>
          </a:prstGeom>
        </p:spPr>
      </p:pic>
      <p:sp>
        <p:nvSpPr>
          <p:cNvPr id="6" name="5 - Επεξήγηση με παραλληλόγραμμο"/>
          <p:cNvSpPr/>
          <p:nvPr/>
        </p:nvSpPr>
        <p:spPr>
          <a:xfrm>
            <a:off x="1115616" y="1484784"/>
            <a:ext cx="2971800" cy="1295400"/>
          </a:xfrm>
          <a:prstGeom prst="wedgeRectCallout">
            <a:avLst>
              <a:gd name="adj1" fmla="val 65388"/>
              <a:gd name="adj2" fmla="val -1324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solidFill>
                  <a:prstClr val="white"/>
                </a:solidFill>
              </a:rPr>
              <a:t>Επιλέγοντας από το </a:t>
            </a:r>
            <a:r>
              <a:rPr lang="en-US" sz="2000" b="1" dirty="0" smtClean="0">
                <a:solidFill>
                  <a:prstClr val="white"/>
                </a:solidFill>
              </a:rPr>
              <a:t>MENU</a:t>
            </a:r>
            <a:r>
              <a:rPr lang="el-GR" sz="2000" b="1" dirty="0" smtClean="0">
                <a:solidFill>
                  <a:prstClr val="white"/>
                </a:solidFill>
              </a:rPr>
              <a:t> &gt; </a:t>
            </a:r>
            <a:r>
              <a:rPr lang="en-US" sz="2000" b="1" dirty="0" smtClean="0">
                <a:solidFill>
                  <a:srgbClr val="FFFF00"/>
                </a:solidFill>
              </a:rPr>
              <a:t>File</a:t>
            </a:r>
            <a:r>
              <a:rPr lang="el-GR" sz="2000" b="1" dirty="0" smtClean="0">
                <a:solidFill>
                  <a:prstClr val="white"/>
                </a:solidFill>
              </a:rPr>
              <a:t> :</a:t>
            </a:r>
          </a:p>
        </p:txBody>
      </p:sp>
      <p:sp>
        <p:nvSpPr>
          <p:cNvPr id="7" name="6 - Επεξήγηση με παραλληλόγραμμο"/>
          <p:cNvSpPr/>
          <p:nvPr/>
        </p:nvSpPr>
        <p:spPr>
          <a:xfrm>
            <a:off x="1113888" y="2806472"/>
            <a:ext cx="2971800" cy="2971800"/>
          </a:xfrm>
          <a:prstGeom prst="wedgeRectCallout">
            <a:avLst>
              <a:gd name="adj1" fmla="val 71952"/>
              <a:gd name="adj2" fmla="val -5330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000" dirty="0" smtClean="0">
                <a:solidFill>
                  <a:prstClr val="white"/>
                </a:solidFill>
              </a:rPr>
              <a:t> </a:t>
            </a:r>
            <a:r>
              <a:rPr lang="el-GR" sz="2800" dirty="0" smtClean="0">
                <a:solidFill>
                  <a:prstClr val="white"/>
                </a:solidFill>
              </a:rPr>
              <a:t>να τυπώσουμε κάποιο αρχείο </a:t>
            </a:r>
            <a:r>
              <a:rPr lang="en-US" sz="2800" dirty="0" smtClean="0">
                <a:solidFill>
                  <a:prstClr val="white"/>
                </a:solidFill>
              </a:rPr>
              <a:t>fis</a:t>
            </a:r>
            <a:endParaRPr lang="el-GR" sz="2800" dirty="0" smtClean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2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Fuzzy Inference Systems Editor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sz="3600" b="0" dirty="0" smtClean="0"/>
              <a:t>(6 </a:t>
            </a:r>
            <a:r>
              <a:rPr lang="el-GR" sz="3600" b="0" dirty="0"/>
              <a:t>από </a:t>
            </a:r>
            <a:r>
              <a:rPr lang="en-US" sz="3600" b="0" dirty="0" smtClean="0"/>
              <a:t>15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pic>
        <p:nvPicPr>
          <p:cNvPr id="5" name="Θέση περιεχομένου 4" title="Fuzzy Inference Systems Editor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7984" y="1316037"/>
            <a:ext cx="4497833" cy="5040313"/>
          </a:xfrm>
          <a:prstGeom prst="rect">
            <a:avLst/>
          </a:prstGeom>
        </p:spPr>
      </p:pic>
      <p:sp>
        <p:nvSpPr>
          <p:cNvPr id="6" name="5 - Επεξήγηση με παραλληλόγραμμο"/>
          <p:cNvSpPr/>
          <p:nvPr/>
        </p:nvSpPr>
        <p:spPr>
          <a:xfrm>
            <a:off x="1115616" y="1484784"/>
            <a:ext cx="2971800" cy="1295400"/>
          </a:xfrm>
          <a:prstGeom prst="wedgeRectCallout">
            <a:avLst>
              <a:gd name="adj1" fmla="val 65388"/>
              <a:gd name="adj2" fmla="val -1324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solidFill>
                  <a:prstClr val="white"/>
                </a:solidFill>
              </a:rPr>
              <a:t>Επιλέγοντας από το </a:t>
            </a:r>
            <a:r>
              <a:rPr lang="en-US" sz="2000" b="1" dirty="0" smtClean="0">
                <a:solidFill>
                  <a:prstClr val="white"/>
                </a:solidFill>
              </a:rPr>
              <a:t>MENU</a:t>
            </a:r>
            <a:r>
              <a:rPr lang="el-GR" sz="2000" b="1" dirty="0" smtClean="0">
                <a:solidFill>
                  <a:prstClr val="white"/>
                </a:solidFill>
              </a:rPr>
              <a:t> &gt; </a:t>
            </a:r>
            <a:r>
              <a:rPr lang="en-US" sz="2000" b="1" dirty="0" smtClean="0">
                <a:solidFill>
                  <a:srgbClr val="FFFF00"/>
                </a:solidFill>
              </a:rPr>
              <a:t>File</a:t>
            </a:r>
            <a:r>
              <a:rPr lang="el-GR" sz="2000" b="1" dirty="0" smtClean="0">
                <a:solidFill>
                  <a:prstClr val="white"/>
                </a:solidFill>
              </a:rPr>
              <a:t> :</a:t>
            </a:r>
          </a:p>
        </p:txBody>
      </p:sp>
      <p:sp>
        <p:nvSpPr>
          <p:cNvPr id="7" name="6 - Επεξήγηση με παραλληλόγραμμο"/>
          <p:cNvSpPr/>
          <p:nvPr/>
        </p:nvSpPr>
        <p:spPr>
          <a:xfrm>
            <a:off x="1113888" y="2806472"/>
            <a:ext cx="2971800" cy="2971800"/>
          </a:xfrm>
          <a:prstGeom prst="wedgeRectCallout">
            <a:avLst>
              <a:gd name="adj1" fmla="val 71952"/>
              <a:gd name="adj2" fmla="val -4780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000" dirty="0" smtClean="0">
                <a:solidFill>
                  <a:prstClr val="white"/>
                </a:solidFill>
              </a:rPr>
              <a:t> </a:t>
            </a:r>
            <a:r>
              <a:rPr lang="el-GR" sz="2800" dirty="0" smtClean="0">
                <a:solidFill>
                  <a:prstClr val="white"/>
                </a:solidFill>
              </a:rPr>
              <a:t>να κλεισουμε το τρέχον αρχείο </a:t>
            </a:r>
            <a:r>
              <a:rPr lang="en-US" sz="2800" dirty="0" smtClean="0">
                <a:solidFill>
                  <a:prstClr val="white"/>
                </a:solidFill>
              </a:rPr>
              <a:t>fis</a:t>
            </a:r>
            <a:endParaRPr lang="el-GR" sz="2800" dirty="0" smtClean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9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sz="2400" dirty="0"/>
              <a:t>Εισαγωγή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Ασαφής</a:t>
            </a:r>
            <a:r>
              <a:rPr lang="en-US" sz="2400" dirty="0"/>
              <a:t> </a:t>
            </a:r>
            <a:r>
              <a:rPr lang="el-GR" sz="2400" dirty="0"/>
              <a:t>ελεγκτής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Το εργαλείο </a:t>
            </a:r>
            <a:r>
              <a:rPr lang="en-US" sz="2400" dirty="0"/>
              <a:t>Fuzzy Logic </a:t>
            </a:r>
            <a:r>
              <a:rPr lang="el-GR" sz="2400" dirty="0"/>
              <a:t>του </a:t>
            </a:r>
            <a:r>
              <a:rPr lang="en-US" sz="2400" dirty="0"/>
              <a:t>MATLAB</a:t>
            </a:r>
            <a:r>
              <a:rPr lang="el-GR" sz="2400" dirty="0"/>
              <a:t>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3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περιεχομένου 7" title="Fuzzy Inference Systems Editor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7984" y="1316037"/>
            <a:ext cx="4520364" cy="5040313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Fuzzy Inference Systems Editor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sz="3600" b="0" dirty="0" smtClean="0"/>
              <a:t>(</a:t>
            </a:r>
            <a:r>
              <a:rPr lang="en-US" sz="3600" b="0" dirty="0" smtClean="0"/>
              <a:t>7</a:t>
            </a:r>
            <a:r>
              <a:rPr lang="el-GR" sz="3600" b="0" dirty="0" smtClean="0"/>
              <a:t> </a:t>
            </a:r>
            <a:r>
              <a:rPr lang="el-GR" sz="3600" b="0" dirty="0"/>
              <a:t>από </a:t>
            </a:r>
            <a:r>
              <a:rPr lang="en-US" sz="3600" b="0" dirty="0" smtClean="0"/>
              <a:t>15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sp>
        <p:nvSpPr>
          <p:cNvPr id="6" name="5 - Επεξήγηση με παραλληλόγραμμο"/>
          <p:cNvSpPr/>
          <p:nvPr/>
        </p:nvSpPr>
        <p:spPr>
          <a:xfrm>
            <a:off x="1115616" y="1484784"/>
            <a:ext cx="2971800" cy="1295400"/>
          </a:xfrm>
          <a:prstGeom prst="wedgeRectCallout">
            <a:avLst>
              <a:gd name="adj1" fmla="val 74133"/>
              <a:gd name="adj2" fmla="val -1324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solidFill>
                  <a:prstClr val="white"/>
                </a:solidFill>
              </a:rPr>
              <a:t>Επιλέγοντας από το </a:t>
            </a:r>
            <a:r>
              <a:rPr lang="en-US" sz="2000" b="1" dirty="0" smtClean="0">
                <a:solidFill>
                  <a:prstClr val="white"/>
                </a:solidFill>
              </a:rPr>
              <a:t>MENU</a:t>
            </a:r>
            <a:r>
              <a:rPr lang="el-GR" sz="2000" b="1" dirty="0" smtClean="0">
                <a:solidFill>
                  <a:prstClr val="white"/>
                </a:solidFill>
              </a:rPr>
              <a:t> &gt; </a:t>
            </a:r>
            <a:r>
              <a:rPr lang="en-US" sz="2000" b="1" dirty="0" smtClean="0">
                <a:solidFill>
                  <a:srgbClr val="FFFF00"/>
                </a:solidFill>
              </a:rPr>
              <a:t>Edit</a:t>
            </a:r>
            <a:r>
              <a:rPr lang="el-GR" sz="2000" b="1" dirty="0" smtClean="0">
                <a:solidFill>
                  <a:prstClr val="white"/>
                </a:solidFill>
              </a:rPr>
              <a:t> :</a:t>
            </a:r>
          </a:p>
        </p:txBody>
      </p:sp>
      <p:sp>
        <p:nvSpPr>
          <p:cNvPr id="7" name="6 - Επεξήγηση με παραλληλόγραμμο"/>
          <p:cNvSpPr/>
          <p:nvPr/>
        </p:nvSpPr>
        <p:spPr>
          <a:xfrm>
            <a:off x="1113888" y="2806472"/>
            <a:ext cx="2971800" cy="2971800"/>
          </a:xfrm>
          <a:prstGeom prst="wedgeRectCallout">
            <a:avLst>
              <a:gd name="adj1" fmla="val 81345"/>
              <a:gd name="adj2" fmla="val -7176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000" dirty="0" smtClean="0">
                <a:solidFill>
                  <a:prstClr val="white"/>
                </a:solidFill>
              </a:rPr>
              <a:t> </a:t>
            </a:r>
            <a:r>
              <a:rPr lang="el-GR" sz="2800" dirty="0" smtClean="0">
                <a:solidFill>
                  <a:prstClr val="white"/>
                </a:solidFill>
              </a:rPr>
              <a:t>αναίρεση της προηγούμενης εντολής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περιεχομένου 7" title="Fuzzy Inference Systems Editor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7984" y="1316037"/>
            <a:ext cx="4520364" cy="5040313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Fuzzy Inference Systems Editor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sz="3600" b="0" dirty="0" smtClean="0"/>
              <a:t>(</a:t>
            </a:r>
            <a:r>
              <a:rPr lang="el-GR" sz="3600" b="0" dirty="0"/>
              <a:t>8</a:t>
            </a:r>
            <a:r>
              <a:rPr lang="el-GR" sz="3600" b="0" dirty="0" smtClean="0"/>
              <a:t> </a:t>
            </a:r>
            <a:r>
              <a:rPr lang="el-GR" sz="3600" b="0" dirty="0"/>
              <a:t>από </a:t>
            </a:r>
            <a:r>
              <a:rPr lang="en-US" sz="3600" b="0" dirty="0" smtClean="0"/>
              <a:t>15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sp>
        <p:nvSpPr>
          <p:cNvPr id="6" name="5 - Επεξήγηση με παραλληλόγραμμο"/>
          <p:cNvSpPr/>
          <p:nvPr/>
        </p:nvSpPr>
        <p:spPr>
          <a:xfrm>
            <a:off x="1115616" y="1484784"/>
            <a:ext cx="2971800" cy="1295400"/>
          </a:xfrm>
          <a:prstGeom prst="wedgeRectCallout">
            <a:avLst>
              <a:gd name="adj1" fmla="val 74133"/>
              <a:gd name="adj2" fmla="val -1324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solidFill>
                  <a:prstClr val="white"/>
                </a:solidFill>
              </a:rPr>
              <a:t>Επιλέγοντας από το </a:t>
            </a:r>
            <a:r>
              <a:rPr lang="en-US" sz="2000" b="1" dirty="0" smtClean="0">
                <a:solidFill>
                  <a:prstClr val="white"/>
                </a:solidFill>
              </a:rPr>
              <a:t>MENU</a:t>
            </a:r>
            <a:r>
              <a:rPr lang="el-GR" sz="2000" b="1" dirty="0" smtClean="0">
                <a:solidFill>
                  <a:prstClr val="white"/>
                </a:solidFill>
              </a:rPr>
              <a:t> &gt; </a:t>
            </a:r>
            <a:r>
              <a:rPr lang="en-US" sz="2000" b="1" dirty="0" smtClean="0">
                <a:solidFill>
                  <a:srgbClr val="FFFF00"/>
                </a:solidFill>
              </a:rPr>
              <a:t>Edit</a:t>
            </a:r>
            <a:r>
              <a:rPr lang="el-GR" sz="2000" b="1" dirty="0" smtClean="0">
                <a:solidFill>
                  <a:prstClr val="white"/>
                </a:solidFill>
              </a:rPr>
              <a:t> :</a:t>
            </a:r>
          </a:p>
        </p:txBody>
      </p:sp>
      <p:sp>
        <p:nvSpPr>
          <p:cNvPr id="9" name="7 - Επεξήγηση με παραλληλόγραμμο"/>
          <p:cNvSpPr/>
          <p:nvPr/>
        </p:nvSpPr>
        <p:spPr>
          <a:xfrm>
            <a:off x="810816" y="3068960"/>
            <a:ext cx="3276600" cy="2971800"/>
          </a:xfrm>
          <a:prstGeom prst="wedgeRectCallout">
            <a:avLst>
              <a:gd name="adj1" fmla="val 78107"/>
              <a:gd name="adj2" fmla="val -7303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700" dirty="0" smtClean="0">
                <a:solidFill>
                  <a:prstClr val="white"/>
                </a:solidFill>
              </a:rPr>
              <a:t>μπορούμε να εισάγουμε μία μεταβλητή εισόδου ή εξόδου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περιεχομένου 7" title="Fuzzy Inference Systems Editor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7984" y="1316037"/>
            <a:ext cx="4520364" cy="5040313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Fuzzy Inference Systems Editor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sz="3600" b="0" dirty="0" smtClean="0"/>
              <a:t>(</a:t>
            </a:r>
            <a:r>
              <a:rPr lang="en-US" sz="3600" b="0" dirty="0" smtClean="0"/>
              <a:t>9</a:t>
            </a:r>
            <a:r>
              <a:rPr lang="el-GR" sz="3600" b="0" dirty="0" smtClean="0"/>
              <a:t> </a:t>
            </a:r>
            <a:r>
              <a:rPr lang="el-GR" sz="3600" b="0" dirty="0"/>
              <a:t>από </a:t>
            </a:r>
            <a:r>
              <a:rPr lang="en-US" sz="3600" b="0" dirty="0" smtClean="0"/>
              <a:t>15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sp>
        <p:nvSpPr>
          <p:cNvPr id="6" name="5 - Επεξήγηση με παραλληλόγραμμο"/>
          <p:cNvSpPr/>
          <p:nvPr/>
        </p:nvSpPr>
        <p:spPr>
          <a:xfrm>
            <a:off x="1115616" y="1484784"/>
            <a:ext cx="2971800" cy="1295400"/>
          </a:xfrm>
          <a:prstGeom prst="wedgeRectCallout">
            <a:avLst>
              <a:gd name="adj1" fmla="val 74133"/>
              <a:gd name="adj2" fmla="val -1324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solidFill>
                  <a:prstClr val="white"/>
                </a:solidFill>
              </a:rPr>
              <a:t>Επιλέγοντας από το </a:t>
            </a:r>
            <a:r>
              <a:rPr lang="en-US" sz="2000" b="1" dirty="0" smtClean="0">
                <a:solidFill>
                  <a:prstClr val="white"/>
                </a:solidFill>
              </a:rPr>
              <a:t>MENU</a:t>
            </a:r>
            <a:r>
              <a:rPr lang="el-GR" sz="2000" b="1" dirty="0" smtClean="0">
                <a:solidFill>
                  <a:prstClr val="white"/>
                </a:solidFill>
              </a:rPr>
              <a:t> &gt; </a:t>
            </a:r>
            <a:r>
              <a:rPr lang="en-US" sz="2000" b="1" dirty="0" smtClean="0">
                <a:solidFill>
                  <a:srgbClr val="FFFF00"/>
                </a:solidFill>
              </a:rPr>
              <a:t>Edit</a:t>
            </a:r>
            <a:r>
              <a:rPr lang="el-GR" sz="2000" b="1" dirty="0" smtClean="0">
                <a:solidFill>
                  <a:prstClr val="white"/>
                </a:solidFill>
              </a:rPr>
              <a:t> :</a:t>
            </a:r>
          </a:p>
        </p:txBody>
      </p:sp>
      <p:sp>
        <p:nvSpPr>
          <p:cNvPr id="7" name="7 - Επεξήγηση με παραλληλόγραμμο"/>
          <p:cNvSpPr/>
          <p:nvPr/>
        </p:nvSpPr>
        <p:spPr>
          <a:xfrm>
            <a:off x="784844" y="3068960"/>
            <a:ext cx="3276600" cy="2971800"/>
          </a:xfrm>
          <a:prstGeom prst="wedgeRectCallout">
            <a:avLst>
              <a:gd name="adj1" fmla="val 78107"/>
              <a:gd name="adj2" fmla="val -6785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700" dirty="0" smtClean="0">
                <a:solidFill>
                  <a:prstClr val="white"/>
                </a:solidFill>
              </a:rPr>
              <a:t>μπορούμε να διαγράψουμε μία μεταβλητή εισόδου ή εξόδου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2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περιεχομένου 7" title="Fuzzy Inference Systems Editor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7984" y="1316037"/>
            <a:ext cx="4520364" cy="5040313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Fuzzy Inference Systems Editor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sz="3600" b="0" dirty="0" smtClean="0"/>
              <a:t>(</a:t>
            </a:r>
            <a:r>
              <a:rPr lang="en-US" sz="3600" b="0" dirty="0" smtClean="0"/>
              <a:t>10</a:t>
            </a:r>
            <a:r>
              <a:rPr lang="el-GR" sz="3600" b="0" dirty="0" smtClean="0"/>
              <a:t> </a:t>
            </a:r>
            <a:r>
              <a:rPr lang="el-GR" sz="3600" b="0" dirty="0"/>
              <a:t>από </a:t>
            </a:r>
            <a:r>
              <a:rPr lang="en-US" sz="3600" b="0" dirty="0" smtClean="0"/>
              <a:t>15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sp>
        <p:nvSpPr>
          <p:cNvPr id="6" name="5 - Επεξήγηση με παραλληλόγραμμο"/>
          <p:cNvSpPr/>
          <p:nvPr/>
        </p:nvSpPr>
        <p:spPr>
          <a:xfrm>
            <a:off x="1115616" y="1484784"/>
            <a:ext cx="2971800" cy="1295400"/>
          </a:xfrm>
          <a:prstGeom prst="wedgeRectCallout">
            <a:avLst>
              <a:gd name="adj1" fmla="val 74133"/>
              <a:gd name="adj2" fmla="val -1324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solidFill>
                  <a:prstClr val="white"/>
                </a:solidFill>
              </a:rPr>
              <a:t>Επιλέγοντας από το </a:t>
            </a:r>
            <a:r>
              <a:rPr lang="en-US" sz="2000" b="1" dirty="0" smtClean="0">
                <a:solidFill>
                  <a:prstClr val="white"/>
                </a:solidFill>
              </a:rPr>
              <a:t>MENU</a:t>
            </a:r>
            <a:r>
              <a:rPr lang="el-GR" sz="2000" b="1" dirty="0" smtClean="0">
                <a:solidFill>
                  <a:prstClr val="white"/>
                </a:solidFill>
              </a:rPr>
              <a:t> &gt; </a:t>
            </a:r>
            <a:r>
              <a:rPr lang="en-US" sz="2000" b="1" dirty="0" smtClean="0">
                <a:solidFill>
                  <a:srgbClr val="FFFF00"/>
                </a:solidFill>
              </a:rPr>
              <a:t>Edit</a:t>
            </a:r>
            <a:r>
              <a:rPr lang="el-GR" sz="2000" b="1" dirty="0" smtClean="0">
                <a:solidFill>
                  <a:prstClr val="white"/>
                </a:solidFill>
              </a:rPr>
              <a:t> :</a:t>
            </a:r>
          </a:p>
        </p:txBody>
      </p:sp>
      <p:sp>
        <p:nvSpPr>
          <p:cNvPr id="9" name="7 - Επεξήγηση με παραλληλόγραμμο"/>
          <p:cNvSpPr/>
          <p:nvPr/>
        </p:nvSpPr>
        <p:spPr>
          <a:xfrm>
            <a:off x="810816" y="3218848"/>
            <a:ext cx="3276600" cy="2971800"/>
          </a:xfrm>
          <a:prstGeom prst="wedgeRectCallout">
            <a:avLst>
              <a:gd name="adj1" fmla="val 76933"/>
              <a:gd name="adj2" fmla="val -6656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prstClr val="white"/>
                </a:solidFill>
              </a:rPr>
              <a:t>μπορούμε να μεταβούμε στο Μembership </a:t>
            </a:r>
            <a:r>
              <a:rPr lang="en-US" sz="2800" dirty="0" smtClean="0">
                <a:solidFill>
                  <a:prstClr val="white"/>
                </a:solidFill>
              </a:rPr>
              <a:t>F</a:t>
            </a:r>
            <a:r>
              <a:rPr lang="el-GR" sz="2800" dirty="0" smtClean="0">
                <a:solidFill>
                  <a:prstClr val="white"/>
                </a:solidFill>
              </a:rPr>
              <a:t>unction </a:t>
            </a:r>
            <a:r>
              <a:rPr lang="en-US" sz="2800" dirty="0" smtClean="0">
                <a:solidFill>
                  <a:prstClr val="white"/>
                </a:solidFill>
              </a:rPr>
              <a:t>E</a:t>
            </a:r>
            <a:r>
              <a:rPr lang="el-GR" sz="2800" dirty="0" smtClean="0">
                <a:solidFill>
                  <a:prstClr val="white"/>
                </a:solidFill>
              </a:rPr>
              <a:t>ditor για τις ρυθμίσεις των μεταβλητών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5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περιεχομένου 7" title="Fuzzy Inference Systems Editor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7984" y="1316037"/>
            <a:ext cx="4520364" cy="5040313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Fuzzy Inference Systems Editor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sz="3600" b="0" dirty="0" smtClean="0"/>
              <a:t>(</a:t>
            </a:r>
            <a:r>
              <a:rPr lang="en-US" sz="3600" b="0" dirty="0" smtClean="0"/>
              <a:t>11</a:t>
            </a:r>
            <a:r>
              <a:rPr lang="el-GR" sz="3600" b="0" dirty="0" smtClean="0"/>
              <a:t> </a:t>
            </a:r>
            <a:r>
              <a:rPr lang="el-GR" sz="3600" b="0" dirty="0"/>
              <a:t>από </a:t>
            </a:r>
            <a:r>
              <a:rPr lang="en-US" sz="3600" b="0" dirty="0" smtClean="0"/>
              <a:t>15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pic>
        <p:nvPicPr>
          <p:cNvPr id="7" name="Picture 2" title="Fuzzy Inference Systems Edi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347913"/>
            <a:ext cx="4976279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7 - Επεξήγηση με παραλληλόγραμμο"/>
          <p:cNvSpPr/>
          <p:nvPr/>
        </p:nvSpPr>
        <p:spPr>
          <a:xfrm>
            <a:off x="290903" y="2350293"/>
            <a:ext cx="3276600" cy="2971800"/>
          </a:xfrm>
          <a:prstGeom prst="wedgeRectCallout">
            <a:avLst>
              <a:gd name="adj1" fmla="val 75170"/>
              <a:gd name="adj2" fmla="val 242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400" dirty="0" smtClean="0">
                <a:solidFill>
                  <a:prstClr val="white"/>
                </a:solidFill>
              </a:rPr>
              <a:t>το </a:t>
            </a:r>
            <a:r>
              <a:rPr lang="el-GR" sz="2400" dirty="0" smtClean="0">
                <a:solidFill>
                  <a:srgbClr val="FFFF00"/>
                </a:solidFill>
              </a:rPr>
              <a:t>Μembership </a:t>
            </a:r>
            <a:r>
              <a:rPr lang="en-US" sz="2400" dirty="0" smtClean="0">
                <a:solidFill>
                  <a:srgbClr val="FFFF00"/>
                </a:solidFill>
              </a:rPr>
              <a:t>F</a:t>
            </a:r>
            <a:r>
              <a:rPr lang="el-GR" sz="2400" dirty="0" smtClean="0">
                <a:solidFill>
                  <a:srgbClr val="FFFF00"/>
                </a:solidFill>
              </a:rPr>
              <a:t>unction </a:t>
            </a:r>
            <a:r>
              <a:rPr lang="en-US" sz="2400" dirty="0" smtClean="0">
                <a:solidFill>
                  <a:srgbClr val="FFFF00"/>
                </a:solidFill>
              </a:rPr>
              <a:t>E</a:t>
            </a:r>
            <a:r>
              <a:rPr lang="el-GR" sz="2400" dirty="0" smtClean="0">
                <a:solidFill>
                  <a:srgbClr val="FFFF00"/>
                </a:solidFill>
              </a:rPr>
              <a:t>ditor </a:t>
            </a:r>
            <a:r>
              <a:rPr lang="el-GR" sz="2400" dirty="0" smtClean="0">
                <a:solidFill>
                  <a:prstClr val="white"/>
                </a:solidFill>
              </a:rPr>
              <a:t>για τις ρυθμίσεις των μεταβλητών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6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Fuzzy Inference Systems Editor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sz="3600" b="0" dirty="0" smtClean="0"/>
              <a:t>(</a:t>
            </a:r>
            <a:r>
              <a:rPr lang="en-US" sz="3600" b="0" dirty="0" smtClean="0"/>
              <a:t>12</a:t>
            </a:r>
            <a:r>
              <a:rPr lang="el-GR" sz="3600" b="0" dirty="0" smtClean="0"/>
              <a:t> </a:t>
            </a:r>
            <a:r>
              <a:rPr lang="el-GR" sz="3600" b="0" dirty="0"/>
              <a:t>από </a:t>
            </a:r>
            <a:r>
              <a:rPr lang="en-US" sz="3600" b="0" dirty="0" smtClean="0"/>
              <a:t>15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pic>
        <p:nvPicPr>
          <p:cNvPr id="5" name="Θέση περιεχομένου 4" title="Fuzzy Inference Systems Editor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936" y="1316037"/>
            <a:ext cx="4520364" cy="5040313"/>
          </a:xfrm>
          <a:prstGeom prst="rect">
            <a:avLst/>
          </a:prstGeom>
        </p:spPr>
      </p:pic>
      <p:sp>
        <p:nvSpPr>
          <p:cNvPr id="9" name="5 - Επεξήγηση με παραλληλόγραμμο"/>
          <p:cNvSpPr/>
          <p:nvPr/>
        </p:nvSpPr>
        <p:spPr>
          <a:xfrm>
            <a:off x="577436" y="1628800"/>
            <a:ext cx="3276600" cy="1219200"/>
          </a:xfrm>
          <a:prstGeom prst="wedgeRectCallout">
            <a:avLst>
              <a:gd name="adj1" fmla="val 62832"/>
              <a:gd name="adj2" fmla="val -2742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solidFill>
                  <a:prstClr val="white"/>
                </a:solidFill>
              </a:rPr>
              <a:t>Επιλέγοντας από το </a:t>
            </a:r>
            <a:r>
              <a:rPr lang="en-US" sz="2000" b="1" dirty="0" smtClean="0">
                <a:solidFill>
                  <a:prstClr val="white"/>
                </a:solidFill>
              </a:rPr>
              <a:t>MENU</a:t>
            </a:r>
            <a:r>
              <a:rPr lang="el-GR" sz="2000" b="1" dirty="0" smtClean="0">
                <a:solidFill>
                  <a:prstClr val="white"/>
                </a:solidFill>
              </a:rPr>
              <a:t> &gt; </a:t>
            </a:r>
            <a:r>
              <a:rPr lang="en-US" sz="2000" b="1" dirty="0" smtClean="0">
                <a:solidFill>
                  <a:srgbClr val="FFFF00"/>
                </a:solidFill>
              </a:rPr>
              <a:t>Edit</a:t>
            </a:r>
            <a:r>
              <a:rPr lang="el-GR" sz="2000" b="1" dirty="0" smtClean="0">
                <a:solidFill>
                  <a:prstClr val="white"/>
                </a:solidFill>
              </a:rPr>
              <a:t> : </a:t>
            </a:r>
          </a:p>
        </p:txBody>
      </p:sp>
      <p:sp>
        <p:nvSpPr>
          <p:cNvPr id="11" name="7 - Επεξήγηση με παραλληλόγραμμο"/>
          <p:cNvSpPr/>
          <p:nvPr/>
        </p:nvSpPr>
        <p:spPr>
          <a:xfrm>
            <a:off x="467544" y="3068960"/>
            <a:ext cx="3276600" cy="2971800"/>
          </a:xfrm>
          <a:prstGeom prst="wedgeRectCallout">
            <a:avLst>
              <a:gd name="adj1" fmla="val 75170"/>
              <a:gd name="adj2" fmla="val -5457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prstClr val="white"/>
                </a:solidFill>
              </a:rPr>
              <a:t>μπορούμε να μεταβούμε στο </a:t>
            </a:r>
            <a:r>
              <a:rPr lang="en-US" sz="2800" dirty="0" smtClean="0">
                <a:solidFill>
                  <a:prstClr val="white"/>
                </a:solidFill>
              </a:rPr>
              <a:t>R</a:t>
            </a:r>
            <a:r>
              <a:rPr lang="el-GR" sz="2800" dirty="0" smtClean="0">
                <a:solidFill>
                  <a:prstClr val="white"/>
                </a:solidFill>
              </a:rPr>
              <a:t>ule </a:t>
            </a:r>
            <a:r>
              <a:rPr lang="en-US" sz="2800" dirty="0" smtClean="0">
                <a:solidFill>
                  <a:prstClr val="white"/>
                </a:solidFill>
              </a:rPr>
              <a:t>E</a:t>
            </a:r>
            <a:r>
              <a:rPr lang="el-GR" sz="2800" dirty="0" smtClean="0">
                <a:solidFill>
                  <a:prstClr val="white"/>
                </a:solidFill>
              </a:rPr>
              <a:t>ditor για τον καθορισμό των κανόνων του ελεγκτή</a:t>
            </a:r>
            <a:endParaRPr lang="el-GR" sz="2700" dirty="0" smtClean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4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Fuzzy Inference Systems Editor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sz="3600" b="0" dirty="0" smtClean="0"/>
              <a:t>(</a:t>
            </a:r>
            <a:r>
              <a:rPr lang="en-US" sz="3600" b="0" dirty="0" smtClean="0"/>
              <a:t>13</a:t>
            </a:r>
            <a:r>
              <a:rPr lang="el-GR" sz="3600" b="0" dirty="0" smtClean="0"/>
              <a:t> </a:t>
            </a:r>
            <a:r>
              <a:rPr lang="el-GR" sz="3600" b="0" dirty="0"/>
              <a:t>από </a:t>
            </a:r>
            <a:r>
              <a:rPr lang="en-US" sz="3600" b="0" dirty="0" smtClean="0"/>
              <a:t>15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pic>
        <p:nvPicPr>
          <p:cNvPr id="5" name="Θέση περιεχομένου 4" title="Fuzzy Inference Systems Editor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936" y="1316037"/>
            <a:ext cx="4520364" cy="5040313"/>
          </a:xfrm>
          <a:prstGeom prst="rect">
            <a:avLst/>
          </a:prstGeom>
        </p:spPr>
      </p:pic>
      <p:pic>
        <p:nvPicPr>
          <p:cNvPr id="7" name="Picture 2" title="Fuzzy Inference Systems Edi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9284" y="2616011"/>
            <a:ext cx="4773668" cy="4029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7 - Επεξήγηση με παραλληλόγραμμο"/>
          <p:cNvSpPr/>
          <p:nvPr/>
        </p:nvSpPr>
        <p:spPr>
          <a:xfrm>
            <a:off x="457200" y="2667000"/>
            <a:ext cx="3276600" cy="2971800"/>
          </a:xfrm>
          <a:prstGeom prst="wedgeRectCallout">
            <a:avLst>
              <a:gd name="adj1" fmla="val 85452"/>
              <a:gd name="adj2" fmla="val -923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prstClr val="white"/>
                </a:solidFill>
              </a:rPr>
              <a:t>ο </a:t>
            </a:r>
            <a:r>
              <a:rPr lang="en-US" sz="2800" dirty="0" smtClean="0">
                <a:solidFill>
                  <a:srgbClr val="FFFF00"/>
                </a:solidFill>
              </a:rPr>
              <a:t>R</a:t>
            </a:r>
            <a:r>
              <a:rPr lang="el-GR" sz="2800" dirty="0" smtClean="0">
                <a:solidFill>
                  <a:srgbClr val="FFFF00"/>
                </a:solidFill>
              </a:rPr>
              <a:t>ule </a:t>
            </a:r>
            <a:r>
              <a:rPr lang="en-US" sz="2800" dirty="0" smtClean="0">
                <a:solidFill>
                  <a:srgbClr val="FFFF00"/>
                </a:solidFill>
              </a:rPr>
              <a:t>E</a:t>
            </a:r>
            <a:r>
              <a:rPr lang="el-GR" sz="2800" dirty="0" smtClean="0">
                <a:solidFill>
                  <a:srgbClr val="FFFF00"/>
                </a:solidFill>
              </a:rPr>
              <a:t>ditor</a:t>
            </a:r>
            <a:r>
              <a:rPr lang="el-GR" sz="2800" dirty="0" smtClean="0">
                <a:solidFill>
                  <a:prstClr val="white"/>
                </a:solidFill>
              </a:rPr>
              <a:t> για τον καθορισμό των κανόνων του ελεγκτή</a:t>
            </a:r>
            <a:endParaRPr lang="el-GR" sz="2700" dirty="0" smtClean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5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Fuzzy Inference Systems Editor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sz="3600" b="0" dirty="0" smtClean="0"/>
              <a:t>(</a:t>
            </a:r>
            <a:r>
              <a:rPr lang="en-US" sz="3600" b="0" dirty="0" smtClean="0"/>
              <a:t>14</a:t>
            </a:r>
            <a:r>
              <a:rPr lang="el-GR" sz="3600" b="0" dirty="0" smtClean="0"/>
              <a:t> </a:t>
            </a:r>
            <a:r>
              <a:rPr lang="el-GR" sz="3600" b="0" dirty="0"/>
              <a:t>από </a:t>
            </a:r>
            <a:r>
              <a:rPr lang="en-US" sz="3600" b="0" dirty="0" smtClean="0"/>
              <a:t>15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pic>
        <p:nvPicPr>
          <p:cNvPr id="5" name="Θέση περιεχομένου 4" title="Fuzzy Inference Systems Editor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936" y="1316037"/>
            <a:ext cx="4520364" cy="5040313"/>
          </a:xfrm>
          <a:prstGeom prst="rect">
            <a:avLst/>
          </a:prstGeom>
        </p:spPr>
      </p:pic>
      <p:sp>
        <p:nvSpPr>
          <p:cNvPr id="9" name="5 - Επεξήγηση με παραλληλόγραμμο"/>
          <p:cNvSpPr/>
          <p:nvPr/>
        </p:nvSpPr>
        <p:spPr>
          <a:xfrm>
            <a:off x="577436" y="1628800"/>
            <a:ext cx="3276600" cy="1219200"/>
          </a:xfrm>
          <a:prstGeom prst="wedgeRectCallout">
            <a:avLst>
              <a:gd name="adj1" fmla="val 62832"/>
              <a:gd name="adj2" fmla="val -2742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solidFill>
                  <a:prstClr val="white"/>
                </a:solidFill>
              </a:rPr>
              <a:t>Επιλέγοντας από το </a:t>
            </a:r>
            <a:r>
              <a:rPr lang="en-US" sz="2000" b="1" dirty="0" smtClean="0">
                <a:solidFill>
                  <a:prstClr val="white"/>
                </a:solidFill>
              </a:rPr>
              <a:t>MENU</a:t>
            </a:r>
            <a:r>
              <a:rPr lang="el-GR" sz="2000" b="1" dirty="0" smtClean="0">
                <a:solidFill>
                  <a:prstClr val="white"/>
                </a:solidFill>
              </a:rPr>
              <a:t> &gt; </a:t>
            </a:r>
            <a:r>
              <a:rPr lang="en-US" sz="2000" b="1" dirty="0" smtClean="0">
                <a:solidFill>
                  <a:srgbClr val="FFFF00"/>
                </a:solidFill>
              </a:rPr>
              <a:t>Edit</a:t>
            </a:r>
            <a:r>
              <a:rPr lang="el-GR" sz="2000" b="1" dirty="0" smtClean="0">
                <a:solidFill>
                  <a:prstClr val="white"/>
                </a:solidFill>
              </a:rPr>
              <a:t> : </a:t>
            </a:r>
          </a:p>
        </p:txBody>
      </p:sp>
      <p:sp>
        <p:nvSpPr>
          <p:cNvPr id="7" name="7 - Επεξήγηση με παραλληλόγραμμο"/>
          <p:cNvSpPr/>
          <p:nvPr/>
        </p:nvSpPr>
        <p:spPr>
          <a:xfrm>
            <a:off x="531763" y="2996952"/>
            <a:ext cx="3276600" cy="2971800"/>
          </a:xfrm>
          <a:prstGeom prst="wedgeRectCallout">
            <a:avLst>
              <a:gd name="adj1" fmla="val 71057"/>
              <a:gd name="adj2" fmla="val -707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l-GR" sz="2700" dirty="0" smtClean="0">
                <a:solidFill>
                  <a:prstClr val="white"/>
                </a:solidFill>
              </a:rPr>
              <a:t>μπορούμε να εισάγουμε μία μεταβλητή εισόδου ή εξόδου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8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Fuzzy Inference Systems Editor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sz="3600" b="0" dirty="0" smtClean="0"/>
              <a:t>(</a:t>
            </a:r>
            <a:r>
              <a:rPr lang="en-US" sz="3600" b="0" dirty="0" smtClean="0"/>
              <a:t>15</a:t>
            </a:r>
            <a:r>
              <a:rPr lang="el-GR" sz="3600" b="0" dirty="0" smtClean="0"/>
              <a:t> </a:t>
            </a:r>
            <a:r>
              <a:rPr lang="el-GR" sz="3600" b="0" dirty="0"/>
              <a:t>από </a:t>
            </a:r>
            <a:r>
              <a:rPr lang="en-US" sz="3600" b="0" dirty="0" smtClean="0"/>
              <a:t>15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sp>
        <p:nvSpPr>
          <p:cNvPr id="9" name="5 - Επεξήγηση με παραλληλόγραμμο"/>
          <p:cNvSpPr/>
          <p:nvPr/>
        </p:nvSpPr>
        <p:spPr>
          <a:xfrm>
            <a:off x="228600" y="1124744"/>
            <a:ext cx="3276600" cy="1219200"/>
          </a:xfrm>
          <a:prstGeom prst="wedgeRectCallout">
            <a:avLst>
              <a:gd name="adj1" fmla="val 100433"/>
              <a:gd name="adj2" fmla="val 731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solidFill>
                  <a:prstClr val="white"/>
                </a:solidFill>
              </a:rPr>
              <a:t>Επιλέγοντας από το </a:t>
            </a:r>
            <a:r>
              <a:rPr lang="en-US" sz="2000" b="1" dirty="0" smtClean="0">
                <a:solidFill>
                  <a:prstClr val="white"/>
                </a:solidFill>
              </a:rPr>
              <a:t>MENU</a:t>
            </a:r>
            <a:r>
              <a:rPr lang="el-GR" sz="2000" b="1" dirty="0" smtClean="0">
                <a:solidFill>
                  <a:prstClr val="white"/>
                </a:solidFill>
              </a:rPr>
              <a:t> &gt; </a:t>
            </a:r>
            <a:r>
              <a:rPr lang="en-US" sz="2000" b="1" dirty="0" smtClean="0">
                <a:solidFill>
                  <a:srgbClr val="FFFF00"/>
                </a:solidFill>
              </a:rPr>
              <a:t>View</a:t>
            </a:r>
            <a:r>
              <a:rPr lang="el-GR" sz="2000" b="1" dirty="0" smtClean="0">
                <a:solidFill>
                  <a:prstClr val="white"/>
                </a:solidFill>
              </a:rPr>
              <a:t> : </a:t>
            </a:r>
          </a:p>
        </p:txBody>
      </p:sp>
      <p:pic>
        <p:nvPicPr>
          <p:cNvPr id="6" name="Θέση περιεχομένου 5" title="Fuzzy Inference Systems Editor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7984" y="1316037"/>
            <a:ext cx="4554163" cy="5040313"/>
          </a:xfrm>
          <a:prstGeom prst="rect">
            <a:avLst/>
          </a:prstGeom>
        </p:spPr>
      </p:pic>
      <p:sp>
        <p:nvSpPr>
          <p:cNvPr id="10" name="6 - Επεξήγηση με παραλληλόγραμμο"/>
          <p:cNvSpPr/>
          <p:nvPr/>
        </p:nvSpPr>
        <p:spPr>
          <a:xfrm>
            <a:off x="385192" y="2623063"/>
            <a:ext cx="3581400" cy="3886200"/>
          </a:xfrm>
          <a:prstGeom prst="wedgeRectCallout">
            <a:avLst>
              <a:gd name="adj1" fmla="val 84963"/>
              <a:gd name="adj2" fmla="val -6193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 smtClean="0">
                <a:solidFill>
                  <a:prstClr val="white"/>
                </a:solidFill>
              </a:rPr>
              <a:t>μπορούμε να μεταβούμε στον </a:t>
            </a:r>
            <a:r>
              <a:rPr lang="en-US" sz="2200" dirty="0" smtClean="0">
                <a:solidFill>
                  <a:srgbClr val="FFFF00"/>
                </a:solidFill>
              </a:rPr>
              <a:t>R</a:t>
            </a:r>
            <a:r>
              <a:rPr lang="el-GR" sz="2200" dirty="0" smtClean="0">
                <a:solidFill>
                  <a:srgbClr val="FFFF00"/>
                </a:solidFill>
              </a:rPr>
              <a:t>ule </a:t>
            </a:r>
            <a:r>
              <a:rPr lang="en-US" sz="2200" dirty="0" smtClean="0">
                <a:solidFill>
                  <a:srgbClr val="FFFF00"/>
                </a:solidFill>
              </a:rPr>
              <a:t>V</a:t>
            </a:r>
            <a:r>
              <a:rPr lang="el-GR" sz="2200" dirty="0" smtClean="0">
                <a:solidFill>
                  <a:srgbClr val="FFFF00"/>
                </a:solidFill>
              </a:rPr>
              <a:t>iewer </a:t>
            </a:r>
            <a:r>
              <a:rPr lang="el-GR" sz="2200" dirty="0" smtClean="0">
                <a:solidFill>
                  <a:prstClr val="white"/>
                </a:solidFill>
              </a:rPr>
              <a:t>ή στον </a:t>
            </a:r>
            <a:r>
              <a:rPr lang="en-US" sz="2200" dirty="0" smtClean="0">
                <a:solidFill>
                  <a:srgbClr val="FFFF00"/>
                </a:solidFill>
              </a:rPr>
              <a:t>S</a:t>
            </a:r>
            <a:r>
              <a:rPr lang="el-GR" sz="2200" dirty="0" smtClean="0">
                <a:solidFill>
                  <a:srgbClr val="FFFF00"/>
                </a:solidFill>
              </a:rPr>
              <a:t>urface </a:t>
            </a:r>
            <a:r>
              <a:rPr lang="en-US" sz="2200" dirty="0" smtClean="0">
                <a:solidFill>
                  <a:srgbClr val="FFFF00"/>
                </a:solidFill>
              </a:rPr>
              <a:t>V</a:t>
            </a:r>
            <a:r>
              <a:rPr lang="el-GR" sz="2200" dirty="0" smtClean="0">
                <a:solidFill>
                  <a:srgbClr val="FFFF00"/>
                </a:solidFill>
              </a:rPr>
              <a:t>iewer</a:t>
            </a:r>
            <a:r>
              <a:rPr lang="el-GR" sz="2200" dirty="0" smtClean="0">
                <a:solidFill>
                  <a:prstClr val="white"/>
                </a:solidFill>
              </a:rPr>
              <a:t>, από όπου μπορούμε να δούμε την απόκριση του συστήματος ανάλογα με την μέθοδο αποασαφοποίησης (</a:t>
            </a:r>
            <a:r>
              <a:rPr lang="en-US" sz="2200" dirty="0" smtClean="0">
                <a:solidFill>
                  <a:prstClr val="white"/>
                </a:solidFill>
              </a:rPr>
              <a:t>defuzzyfication method</a:t>
            </a:r>
            <a:r>
              <a:rPr lang="el-GR" sz="2200" dirty="0" smtClean="0">
                <a:solidFill>
                  <a:prstClr val="white"/>
                </a:solidFill>
              </a:rPr>
              <a:t>) που έχουμε ορίσει στον </a:t>
            </a:r>
            <a:r>
              <a:rPr lang="en-US" sz="2200" dirty="0" smtClean="0">
                <a:solidFill>
                  <a:prstClr val="white"/>
                </a:solidFill>
              </a:rPr>
              <a:t>FIS Editor</a:t>
            </a:r>
            <a:endParaRPr lang="el-GR" sz="2200" dirty="0">
              <a:solidFill>
                <a:srgbClr val="FFC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020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Εισαγωγή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600" b="0" dirty="0" smtClean="0"/>
              <a:t>(1 </a:t>
            </a:r>
            <a:r>
              <a:rPr lang="el-GR" sz="3600" b="0" dirty="0" smtClean="0"/>
              <a:t>από 3)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Βασική ιδέα: 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Απόρριψη της διακριτότητας </a:t>
            </a:r>
            <a:r>
              <a:rPr lang="el-GR" sz="2200" dirty="0" smtClean="0"/>
              <a:t>και </a:t>
            </a:r>
            <a:endParaRPr lang="el-GR" sz="22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Εισαγωγή της αναλογίας </a:t>
            </a:r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Γιατί: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Έτσι κάνει και η ανθρώπινη μηχανή συμπερασμάτων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42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Μ. Σαμαράκου, Δ. Μητσούδης, Π. Πρεντάκης 2014. Μ. Σαμαράκου, Δ. Μητσούδης, Π. Πρεντάκης</a:t>
            </a:r>
            <a:r>
              <a:rPr lang="el-GR" sz="2000" dirty="0" smtClean="0"/>
              <a:t>.</a:t>
            </a:r>
            <a:r>
              <a:rPr lang="en-US" sz="2000" dirty="0" smtClean="0"/>
              <a:t> </a:t>
            </a:r>
            <a:r>
              <a:rPr lang="el-GR" sz="2000" dirty="0" smtClean="0"/>
              <a:t>«</a:t>
            </a:r>
            <a:r>
              <a:rPr lang="el-GR" sz="2000" dirty="0" smtClean="0"/>
              <a:t>Βελτιστοποίηση Ενεργειακών Συστημάτων. Ενότητα 1</a:t>
            </a:r>
            <a:r>
              <a:rPr lang="en-US" sz="2000" dirty="0" smtClean="0"/>
              <a:t>:</a:t>
            </a:r>
            <a:r>
              <a:rPr lang="el-GR" sz="2000" dirty="0" smtClean="0"/>
              <a:t> Βελτιστοποίηση».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98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9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prstClr val="black"/>
                </a:solidFill>
              </a:rPr>
              <a:t>Εισαγωγή</a:t>
            </a:r>
            <a:r>
              <a:rPr lang="en-US" sz="4400" dirty="0">
                <a:solidFill>
                  <a:prstClr val="black"/>
                </a:solidFill>
              </a:rPr>
              <a:t/>
            </a:r>
            <a:br>
              <a:rPr lang="en-US" sz="4400" dirty="0">
                <a:solidFill>
                  <a:prstClr val="black"/>
                </a:solidFill>
              </a:rPr>
            </a:br>
            <a:r>
              <a:rPr lang="en-US" sz="3600" b="0" dirty="0" smtClean="0">
                <a:solidFill>
                  <a:prstClr val="black"/>
                </a:solidFill>
              </a:rPr>
              <a:t>(</a:t>
            </a:r>
            <a:r>
              <a:rPr lang="el-GR" sz="3600" b="0" dirty="0" smtClean="0">
                <a:solidFill>
                  <a:prstClr val="black"/>
                </a:solidFill>
              </a:rPr>
              <a:t>2</a:t>
            </a:r>
            <a:r>
              <a:rPr lang="en-US" sz="3600" b="0" dirty="0" smtClean="0">
                <a:solidFill>
                  <a:prstClr val="black"/>
                </a:solidFill>
              </a:rPr>
              <a:t> </a:t>
            </a:r>
            <a:r>
              <a:rPr lang="el-GR" sz="3600" b="0" dirty="0">
                <a:solidFill>
                  <a:prstClr val="black"/>
                </a:solidFill>
              </a:rPr>
              <a:t>από </a:t>
            </a:r>
            <a:r>
              <a:rPr lang="el-GR" sz="3600" b="0" dirty="0" smtClean="0">
                <a:solidFill>
                  <a:prstClr val="black"/>
                </a:solidFill>
              </a:rPr>
              <a:t>3)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Έχουμε συνηθίσει όταν αναφερόμαστε σε μια ποσότητα, να της δίνουμε μια ετικέτα. 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Π.χ.: ας υποθέσουμε ότι έχουμε μια βρύση που τρέχει νερό, για το οποίο θα θέλαμε να δηλώσουμε την θερμική του κατάσταση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Τότε: θα λέγαμε ότι το νερό είναι </a:t>
            </a:r>
            <a:r>
              <a:rPr lang="el-GR" sz="2200" b="1" dirty="0" smtClean="0">
                <a:solidFill>
                  <a:srgbClr val="800000"/>
                </a:solidFill>
              </a:rPr>
              <a:t>κρύο, </a:t>
            </a:r>
            <a:r>
              <a:rPr lang="el-GR" sz="2200" b="1" dirty="0">
                <a:solidFill>
                  <a:srgbClr val="800000"/>
                </a:solidFill>
              </a:rPr>
              <a:t>ζεστό, χλιαρό ή όχι πολύ κρύο κτλ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Η ασαφής λογική προτείνει να δώσουμε τέτοιες ταμπέλες στην μεταβλητή ποσότητα και από αυτές να εξάγονται και ενδιάμεσες καταστάσεις αυτής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7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prstClr val="black"/>
                </a:solidFill>
              </a:rPr>
              <a:t>Εισαγωγή</a:t>
            </a:r>
            <a:r>
              <a:rPr lang="en-US" sz="4400" dirty="0">
                <a:solidFill>
                  <a:prstClr val="black"/>
                </a:solidFill>
              </a:rPr>
              <a:t/>
            </a:r>
            <a:br>
              <a:rPr lang="en-US" sz="4400" dirty="0">
                <a:solidFill>
                  <a:prstClr val="black"/>
                </a:solidFill>
              </a:rPr>
            </a:br>
            <a:r>
              <a:rPr lang="en-US" sz="3600" b="0" dirty="0" smtClean="0">
                <a:solidFill>
                  <a:prstClr val="black"/>
                </a:solidFill>
              </a:rPr>
              <a:t>(</a:t>
            </a:r>
            <a:r>
              <a:rPr lang="el-GR" sz="3600" b="0" dirty="0" smtClean="0">
                <a:solidFill>
                  <a:prstClr val="black"/>
                </a:solidFill>
              </a:rPr>
              <a:t>3</a:t>
            </a:r>
            <a:r>
              <a:rPr lang="en-US" sz="3600" b="0" dirty="0" smtClean="0">
                <a:solidFill>
                  <a:prstClr val="black"/>
                </a:solidFill>
              </a:rPr>
              <a:t> </a:t>
            </a:r>
            <a:r>
              <a:rPr lang="el-GR" sz="3600" b="0" dirty="0">
                <a:solidFill>
                  <a:prstClr val="black"/>
                </a:solidFill>
              </a:rPr>
              <a:t>από 3</a:t>
            </a:r>
            <a:r>
              <a:rPr lang="el-GR" sz="3600" b="0" dirty="0" smtClean="0">
                <a:solidFill>
                  <a:prstClr val="black"/>
                </a:solidFill>
              </a:rPr>
              <a:t>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Πιο συγκεκριμένα: 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Έστω ότι το νερό βρίσκεται στους </a:t>
            </a:r>
            <a:r>
              <a:rPr lang="el-GR" sz="2200" dirty="0" smtClean="0"/>
              <a:t>30</a:t>
            </a:r>
            <a:r>
              <a:rPr lang="el-GR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el-GR" sz="2200" dirty="0" smtClean="0"/>
              <a:t>C </a:t>
            </a:r>
            <a:endParaRPr lang="el-GR" sz="22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Για εμάς ο καθορισμός 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της έννοιας ΚΡΥΟ νερό είναι στους </a:t>
            </a:r>
            <a:r>
              <a:rPr lang="el-GR" sz="2200" dirty="0" smtClean="0"/>
              <a:t>10</a:t>
            </a:r>
            <a:r>
              <a:rPr lang="el-GR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el-GR" sz="2200" dirty="0" smtClean="0"/>
              <a:t>C ενώ </a:t>
            </a:r>
            <a:endParaRPr lang="el-GR" sz="2200" dirty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για το ΧΛΙΑΡΟ στους </a:t>
            </a:r>
            <a:r>
              <a:rPr lang="el-GR" sz="2200" dirty="0" smtClean="0"/>
              <a:t>40</a:t>
            </a:r>
            <a:r>
              <a:rPr lang="el-GR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el-GR" sz="2200" dirty="0" smtClean="0"/>
              <a:t>C </a:t>
            </a:r>
            <a:endParaRPr lang="el-GR" sz="22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rgbClr val="800000"/>
                </a:solidFill>
              </a:rPr>
              <a:t>Σύμφωνα με αυτά, νερό </a:t>
            </a:r>
            <a:r>
              <a:rPr lang="el-GR" sz="2400" b="1" dirty="0" smtClean="0">
                <a:solidFill>
                  <a:srgbClr val="800000"/>
                </a:solidFill>
              </a:rPr>
              <a:t>30</a:t>
            </a:r>
            <a:r>
              <a:rPr lang="el-GR" sz="2400" b="1" dirty="0" smtClean="0">
                <a:solidFill>
                  <a:srgbClr val="8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el-GR" sz="2400" b="1" dirty="0" smtClean="0">
                <a:solidFill>
                  <a:srgbClr val="800000"/>
                </a:solidFill>
              </a:rPr>
              <a:t>C </a:t>
            </a:r>
            <a:r>
              <a:rPr lang="el-GR" sz="2400" b="1" dirty="0">
                <a:solidFill>
                  <a:srgbClr val="800000"/>
                </a:solidFill>
              </a:rPr>
              <a:t>δεν ανήκει ούτε στο κρύο ούτε στο χλιαρό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Έτσι, θα πρέπει να δώσουμε μια κατανομή συμμετοχής μιας μεταβλητής στα σύνολα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7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Ασαφής </a:t>
            </a:r>
            <a:r>
              <a:rPr lang="el-GR" sz="4400" dirty="0" smtClean="0"/>
              <a:t>ελεγκτής</a:t>
            </a:r>
            <a:br>
              <a:rPr lang="el-GR" sz="4400" dirty="0" smtClean="0"/>
            </a:br>
            <a:r>
              <a:rPr lang="el-GR" sz="3600" b="0" dirty="0" smtClean="0"/>
              <a:t>(1 από 5)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Αποτελείται από: 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ασαφή σύνολα εισόδου </a:t>
            </a:r>
            <a:r>
              <a:rPr lang="el-GR" sz="2200" dirty="0" smtClean="0"/>
              <a:t>και </a:t>
            </a:r>
            <a:endParaRPr lang="el-GR" sz="22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ασαφή σύνολα εξόδου, 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που ονομάζονται ασαφή σύνολα και μπορεί να έχουν διαφορές μορφές όπως: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παραβολική, 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τριγωνική, 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 smtClean="0"/>
              <a:t>Τραπεζοειδής, </a:t>
            </a:r>
            <a:endParaRPr lang="el-GR" sz="22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κτλ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3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Ασαφής ελεγκτής</a:t>
            </a:r>
            <a:br>
              <a:rPr lang="el-GR" sz="4400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5)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Όταν η μεταβλητή εισόδου πέσει πάνω στα ασαφή σύνολα εισόδου και βάλλουμε κάποια τιμή συμμετοχής της σε κάποιο σύνολο, θα έχουμε κάνει την διαδικασία </a:t>
            </a:r>
            <a:r>
              <a:rPr lang="el-GR" sz="2400" b="1" dirty="0">
                <a:solidFill>
                  <a:srgbClr val="800000"/>
                </a:solidFill>
              </a:rPr>
              <a:t>ΑΣΑΦΟΠΟΙΗΣΗΣ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Ασαφής ελεγκτής</a:t>
            </a:r>
            <a:br>
              <a:rPr lang="el-GR" sz="4400" dirty="0"/>
            </a:b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l-GR" sz="3600" b="0" dirty="0" smtClean="0"/>
              <a:t>5)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Στη συνέχεια, η ασαφής αυτή τιμή θα </a:t>
            </a:r>
            <a:r>
              <a:rPr lang="el-GR" sz="2400" dirty="0" smtClean="0"/>
              <a:t>μπει </a:t>
            </a:r>
            <a:r>
              <a:rPr lang="el-GR" sz="2400" dirty="0"/>
              <a:t>σε μια σειρά από λεκτικούς κανόνες ώστε να βγάλουμε κάποιο </a:t>
            </a:r>
            <a:r>
              <a:rPr lang="el-GR" sz="2400" b="1" dirty="0">
                <a:solidFill>
                  <a:srgbClr val="800000"/>
                </a:solidFill>
              </a:rPr>
              <a:t>ΣΥΜΠΕΡΑΣΜΑ ΕΛΕΓΧΟΥ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Ασαφής ελεγκτής</a:t>
            </a:r>
            <a:br>
              <a:rPr lang="el-GR" sz="4400" dirty="0"/>
            </a:br>
            <a:r>
              <a:rPr lang="el-GR" sz="3600" b="0" dirty="0" smtClean="0"/>
              <a:t>(4 </a:t>
            </a:r>
            <a:r>
              <a:rPr lang="el-GR" sz="3600" b="0" dirty="0"/>
              <a:t>από </a:t>
            </a:r>
            <a:r>
              <a:rPr lang="el-GR" sz="3600" b="0" dirty="0" smtClean="0"/>
              <a:t>5)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l-GR" sz="2400" dirty="0"/>
              <a:t>Το συμπέρασμα αυτό, θα μπει σε ασαφή σύνολα εξόδου ώστε να πάρουμε την πραγματική τιμή της μεταβλητής </a:t>
            </a:r>
            <a:r>
              <a:rPr lang="el-GR" sz="2400" dirty="0" smtClean="0"/>
              <a:t>ελέγχου</a:t>
            </a:r>
            <a:r>
              <a:rPr lang="el-GR" sz="2400" dirty="0"/>
              <a:t>. 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l-GR" sz="2400" dirty="0"/>
              <a:t>Η διαδικασία αυτή ονομάζεται </a:t>
            </a:r>
            <a:r>
              <a:rPr lang="el-GR" sz="2400" b="1" dirty="0">
                <a:solidFill>
                  <a:srgbClr val="800000"/>
                </a:solidFill>
              </a:rPr>
              <a:t>ΑΠΟΑΣΑΦΟΠΟΙΗΣΗ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ad83e8efc1ef31a26c9f83fd16b66a5c4e51637a"/>
</p:tagLst>
</file>

<file path=ppt/theme/theme1.xml><?xml version="1.0" encoding="utf-8"?>
<a:theme xmlns:a="http://schemas.openxmlformats.org/drawingml/2006/main" name="OC_template_updated">
  <a:themeElements>
    <a:clrScheme name="Προσαρμοσμένο 9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C_template_updated">
  <a:themeElements>
    <a:clrScheme name="Προσαρμοσμένο 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1321</Words>
  <Application>Microsoft Office PowerPoint</Application>
  <PresentationFormat>Προβολή στην οθόνη (4:3)</PresentationFormat>
  <Paragraphs>188</Paragraphs>
  <Slides>35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35</vt:i4>
      </vt:variant>
    </vt:vector>
  </HeadingPairs>
  <TitlesOfParts>
    <vt:vector size="39" baseType="lpstr">
      <vt:lpstr>OC_template_updated</vt:lpstr>
      <vt:lpstr>1_OC_template_updated</vt:lpstr>
      <vt:lpstr>3_OC_template_updated</vt:lpstr>
      <vt:lpstr>4_OC_template_updated</vt:lpstr>
      <vt:lpstr>Βελτιστοποίηση Ενεργειακών Συστημάτων Eργαστήριο Matlab </vt:lpstr>
      <vt:lpstr>Περιεχόμενα</vt:lpstr>
      <vt:lpstr>Εισαγωγή (1 από 3)</vt:lpstr>
      <vt:lpstr>Εισαγωγή (2 από 3)</vt:lpstr>
      <vt:lpstr>Εισαγωγή (3 από 3)</vt:lpstr>
      <vt:lpstr>Ασαφής ελεγκτής (1 από 5)</vt:lpstr>
      <vt:lpstr>Ασαφής ελεγκτής (2 από 5)</vt:lpstr>
      <vt:lpstr>Ασαφής ελεγκτής (3 από 5)</vt:lpstr>
      <vt:lpstr>Ασαφής ελεγκτής (4 από 5)</vt:lpstr>
      <vt:lpstr>Ασαφής ελεγκτής (5 από 5)</vt:lpstr>
      <vt:lpstr>Το εργαλείο Fuzzy Logic του MATLAB (1 από 2)</vt:lpstr>
      <vt:lpstr>Το εργαλείο Fuzzy Logic του MATLAB (2 από 2)</vt:lpstr>
      <vt:lpstr>Έναρξη του Fuzzy Logic </vt:lpstr>
      <vt:lpstr>Fuzzy Inference Systems Editor (1 από 15)</vt:lpstr>
      <vt:lpstr>Fuzzy Inference Systems Editor (2 από 15)</vt:lpstr>
      <vt:lpstr>Fuzzy Inference Systems Editor (3 από 15)</vt:lpstr>
      <vt:lpstr>Fuzzy Inference Systems Editor (4 από 15)</vt:lpstr>
      <vt:lpstr>Fuzzy Inference Systems Editor (5 από 15)</vt:lpstr>
      <vt:lpstr>Fuzzy Inference Systems Editor (6 από 15)</vt:lpstr>
      <vt:lpstr>Fuzzy Inference Systems Editor (7 από 15)</vt:lpstr>
      <vt:lpstr>Fuzzy Inference Systems Editor (8 από 15)</vt:lpstr>
      <vt:lpstr>Fuzzy Inference Systems Editor (9 από 15)</vt:lpstr>
      <vt:lpstr>Fuzzy Inference Systems Editor (10 από 15)</vt:lpstr>
      <vt:lpstr>Fuzzy Inference Systems Editor (11 από 15)</vt:lpstr>
      <vt:lpstr>Fuzzy Inference Systems Editor (12 από 15)</vt:lpstr>
      <vt:lpstr>Fuzzy Inference Systems Editor (13 από 15)</vt:lpstr>
      <vt:lpstr>Fuzzy Inference Systems Editor (14 από 15)</vt:lpstr>
      <vt:lpstr>Fuzzy Inference Systems Editor (15 από 15)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40</cp:revision>
  <dcterms:created xsi:type="dcterms:W3CDTF">2013-03-04T13:35:19Z</dcterms:created>
  <dcterms:modified xsi:type="dcterms:W3CDTF">2015-06-11T08:42:27Z</dcterms:modified>
</cp:coreProperties>
</file>