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6"/>
  </p:notesMasterIdLst>
  <p:handoutMasterIdLst>
    <p:handoutMasterId r:id="rId47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57" r:id="rId39"/>
    <p:sldId id="262" r:id="rId40"/>
    <p:sldId id="264" r:id="rId41"/>
    <p:sldId id="269" r:id="rId42"/>
    <p:sldId id="270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0" d="100"/>
          <a:sy n="80" d="100"/>
        </p:scale>
        <p:origin x="-86" y="-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C06D6-8E3E-499D-BCF0-16ADEAC4F639}" type="slidenum">
              <a:rPr lang="el-GR" altLang="el-GR"/>
              <a:pPr/>
              <a:t>4</a:t>
            </a:fld>
            <a:endParaRPr lang="el-GR" altLang="el-G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BBA6CA-4CFC-4C0A-AA2E-BD9EB5AA938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8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4F789F-762B-4C3C-8B0B-6E9E624688B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84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48A816-2653-4A70-9660-57D558D2FBE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6147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C01C72-54DA-4BB6-BDAE-99B4777560C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5785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7CB6BF-9B83-40EC-9EA7-700B690378C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9569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wm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3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Διανύσματα </a:t>
            </a:r>
            <a:r>
              <a:rPr lang="en-US" sz="2600" dirty="0" smtClean="0"/>
              <a:t>– Newton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0" y="1196751"/>
            <a:ext cx="2232248" cy="1794015"/>
          </a:xfrm>
          <a:noFill/>
          <a:ln/>
        </p:spPr>
      </p:pic>
      <p:graphicFrame>
        <p:nvGraphicFramePr>
          <p:cNvPr id="51207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15362618"/>
              </p:ext>
            </p:extLst>
          </p:nvPr>
        </p:nvGraphicFramePr>
        <p:xfrm>
          <a:off x="467544" y="4719228"/>
          <a:ext cx="23510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799920" imgH="253800" progId="Equation.3">
                  <p:embed/>
                </p:oleObj>
              </mc:Choice>
              <mc:Fallback>
                <p:oleObj name="Equation" r:id="rId4" imgW="799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19228"/>
                        <a:ext cx="23510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59277351"/>
              </p:ext>
            </p:extLst>
          </p:nvPr>
        </p:nvGraphicFramePr>
        <p:xfrm>
          <a:off x="3563888" y="4869160"/>
          <a:ext cx="32813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1244520" imgH="558720" progId="Equation.3">
                  <p:embed/>
                </p:oleObj>
              </mc:Choice>
              <mc:Fallback>
                <p:oleObj name="Equation" r:id="rId6" imgW="12445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869160"/>
                        <a:ext cx="3281362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5026493" y="1124744"/>
            <a:ext cx="3231732" cy="3424100"/>
            <a:chOff x="3560" y="1026"/>
            <a:chExt cx="1836" cy="2199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1026"/>
              <a:ext cx="1836" cy="1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3560" y="2573"/>
              <a:ext cx="1814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000" dirty="0">
                  <a:latin typeface="+mn-lt"/>
                </a:rPr>
                <a:t>Πώς εκφράζονται τα παραπάνω διανύσματα με τη χρήση συνιστωσών;</a:t>
              </a:r>
            </a:p>
          </p:txBody>
        </p:sp>
      </p:grp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88478" y="3068638"/>
            <a:ext cx="44275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 b="1">
                <a:latin typeface="+mn-lt"/>
              </a:rPr>
              <a:t>i</a:t>
            </a:r>
            <a:r>
              <a:rPr lang="en-US" altLang="el-GR" sz="2000">
                <a:latin typeface="+mn-lt"/>
              </a:rPr>
              <a:t>, </a:t>
            </a:r>
            <a:r>
              <a:rPr lang="en-US" altLang="el-GR" sz="2000" b="1">
                <a:latin typeface="+mn-lt"/>
              </a:rPr>
              <a:t>j</a:t>
            </a:r>
            <a:r>
              <a:rPr lang="en-US" altLang="el-GR" sz="2000">
                <a:latin typeface="+mn-lt"/>
              </a:rPr>
              <a:t> </a:t>
            </a:r>
            <a:r>
              <a:rPr lang="el-GR" altLang="el-GR" sz="2000">
                <a:latin typeface="+mn-lt"/>
              </a:rPr>
              <a:t>: μοναδιαία διανύσματα </a:t>
            </a:r>
          </a:p>
          <a:p>
            <a:pPr>
              <a:spcBef>
                <a:spcPct val="50000"/>
              </a:spcBef>
            </a:pPr>
            <a:r>
              <a:rPr lang="el-GR" altLang="el-GR" sz="2000">
                <a:latin typeface="+mn-lt"/>
              </a:rPr>
              <a:t>με </a:t>
            </a:r>
            <a:r>
              <a:rPr lang="el-GR" altLang="el-GR" sz="2000" b="1">
                <a:latin typeface="+mn-lt"/>
              </a:rPr>
              <a:t>φορά</a:t>
            </a:r>
            <a:r>
              <a:rPr lang="el-GR" altLang="el-GR" sz="2000">
                <a:latin typeface="+mn-lt"/>
              </a:rPr>
              <a:t> τη θετική των χ και ψ αξόνων αντίστοιχα,</a:t>
            </a:r>
          </a:p>
          <a:p>
            <a:pPr>
              <a:spcBef>
                <a:spcPct val="50000"/>
              </a:spcBef>
            </a:pPr>
            <a:r>
              <a:rPr lang="el-GR" altLang="el-GR" sz="2000">
                <a:latin typeface="+mn-lt"/>
              </a:rPr>
              <a:t>και </a:t>
            </a:r>
            <a:r>
              <a:rPr lang="el-GR" altLang="el-GR" sz="2000" b="1">
                <a:latin typeface="+mn-lt"/>
              </a:rPr>
              <a:t>μέτρο</a:t>
            </a:r>
            <a:r>
              <a:rPr lang="el-GR" altLang="el-GR" sz="2000">
                <a:latin typeface="+mn-lt"/>
              </a:rPr>
              <a:t> ίσο με μια μονάδα.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5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22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8625434" cy="1548616"/>
          </a:xfrm>
          <a:noFill/>
          <a:ln/>
        </p:spPr>
      </p:pic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347864" y="1475472"/>
            <a:ext cx="2017712" cy="1817687"/>
            <a:chOff x="158" y="890"/>
            <a:chExt cx="1271" cy="1145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90"/>
              <a:ext cx="1225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253"/>
              <a:ext cx="1271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61"/>
              <a:ext cx="1225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1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150937" y="2336800"/>
            <a:ext cx="2087563" cy="2016125"/>
            <a:chOff x="1020" y="1071"/>
            <a:chExt cx="1315" cy="1270"/>
          </a:xfrm>
        </p:grpSpPr>
        <p:sp>
          <p:nvSpPr>
            <p:cNvPr id="53251" name="Line 3"/>
            <p:cNvSpPr>
              <a:spLocks noChangeShapeType="1"/>
            </p:cNvSpPr>
            <p:nvPr/>
          </p:nvSpPr>
          <p:spPr bwMode="auto">
            <a:xfrm flipV="1">
              <a:off x="1020" y="1071"/>
              <a:ext cx="1315" cy="12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1383" y="1207"/>
            <a:ext cx="384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0" name="Equation" r:id="rId3" imgW="164880" imgH="203040" progId="Equation.3">
                    <p:embed/>
                  </p:oleObj>
                </mc:Choice>
                <mc:Fallback>
                  <p:oleObj name="Equation" r:id="rId3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1207"/>
                          <a:ext cx="384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790575" y="1473200"/>
            <a:ext cx="3602037" cy="3336925"/>
            <a:chOff x="793" y="527"/>
            <a:chExt cx="2269" cy="2102"/>
          </a:xfrm>
        </p:grpSpPr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 flipH="1" flipV="1">
              <a:off x="1020" y="572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1020" y="2341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884" y="2341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/>
                <a:t>0</a:t>
              </a:r>
            </a:p>
          </p:txBody>
        </p:sp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2699" y="229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/>
                <a:t>χ</a:t>
              </a:r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793" y="52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/>
                <a:t>y</a:t>
              </a:r>
              <a:endParaRPr lang="el-GR" altLang="el-GR" sz="2400"/>
            </a:p>
          </p:txBody>
        </p:sp>
      </p:grp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358775" y="2265362"/>
            <a:ext cx="2881312" cy="2736850"/>
            <a:chOff x="521" y="1026"/>
            <a:chExt cx="1815" cy="1724"/>
          </a:xfrm>
        </p:grpSpPr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>
              <a:off x="2336" y="1071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 flipH="1">
              <a:off x="1020" y="1071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53262" name="Group 14"/>
            <p:cNvGrpSpPr>
              <a:grpSpLocks/>
            </p:cNvGrpSpPr>
            <p:nvPr/>
          </p:nvGrpSpPr>
          <p:grpSpPr bwMode="auto">
            <a:xfrm>
              <a:off x="521" y="1026"/>
              <a:ext cx="1815" cy="1724"/>
              <a:chOff x="521" y="1026"/>
              <a:chExt cx="1815" cy="1724"/>
            </a:xfrm>
          </p:grpSpPr>
          <p:sp>
            <p:nvSpPr>
              <p:cNvPr id="53263" name="Line 15"/>
              <p:cNvSpPr>
                <a:spLocks noChangeShapeType="1"/>
              </p:cNvSpPr>
              <p:nvPr/>
            </p:nvSpPr>
            <p:spPr bwMode="auto">
              <a:xfrm>
                <a:off x="1020" y="2341"/>
                <a:ext cx="131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 flipV="1">
                <a:off x="1020" y="1026"/>
                <a:ext cx="0" cy="127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aphicFrame>
            <p:nvGraphicFramePr>
              <p:cNvPr id="53265" name="Object 17"/>
              <p:cNvGraphicFramePr>
                <a:graphicFrameLocks noChangeAspect="1"/>
              </p:cNvGraphicFramePr>
              <p:nvPr/>
            </p:nvGraphicFramePr>
            <p:xfrm>
              <a:off x="1927" y="2387"/>
              <a:ext cx="363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1" name="Equation" r:id="rId5" imgW="190440" imgH="228600" progId="Equation.3">
                      <p:embed/>
                    </p:oleObj>
                  </mc:Choice>
                  <mc:Fallback>
                    <p:oleObj name="Equation" r:id="rId5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7" y="2387"/>
                            <a:ext cx="363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66" name="Object 18"/>
              <p:cNvGraphicFramePr>
                <a:graphicFrameLocks noChangeAspect="1"/>
              </p:cNvGraphicFramePr>
              <p:nvPr/>
            </p:nvGraphicFramePr>
            <p:xfrm>
              <a:off x="521" y="1207"/>
              <a:ext cx="424" cy="3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2" name="Equation" r:id="rId7" imgW="190440" imgH="241200" progId="Equation.3">
                      <p:embed/>
                    </p:oleObj>
                  </mc:Choice>
                  <mc:Fallback>
                    <p:oleObj name="Equation" r:id="rId7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1207"/>
                            <a:ext cx="424" cy="3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3267" name="Group 19"/>
          <p:cNvGrpSpPr>
            <a:grpSpLocks/>
          </p:cNvGrpSpPr>
          <p:nvPr/>
        </p:nvGrpSpPr>
        <p:grpSpPr bwMode="auto">
          <a:xfrm>
            <a:off x="1727200" y="3633787"/>
            <a:ext cx="792162" cy="647700"/>
            <a:chOff x="1383" y="1888"/>
            <a:chExt cx="499" cy="408"/>
          </a:xfrm>
        </p:grpSpPr>
        <p:sp>
          <p:nvSpPr>
            <p:cNvPr id="53268" name="Arc 20"/>
            <p:cNvSpPr>
              <a:spLocks/>
            </p:cNvSpPr>
            <p:nvPr/>
          </p:nvSpPr>
          <p:spPr bwMode="auto">
            <a:xfrm rot="1217639">
              <a:off x="1474" y="1888"/>
              <a:ext cx="362" cy="4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269" name="Text Box 21"/>
            <p:cNvSpPr txBox="1">
              <a:spLocks noChangeArrowheads="1"/>
            </p:cNvSpPr>
            <p:nvPr/>
          </p:nvSpPr>
          <p:spPr bwMode="auto">
            <a:xfrm>
              <a:off x="1383" y="1979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>
                  <a:solidFill>
                    <a:schemeClr val="accent2"/>
                  </a:solidFill>
                </a:rPr>
                <a:t>φ</a:t>
              </a:r>
            </a:p>
          </p:txBody>
        </p:sp>
      </p:grpSp>
      <p:graphicFrame>
        <p:nvGraphicFramePr>
          <p:cNvPr id="532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48971"/>
              </p:ext>
            </p:extLst>
          </p:nvPr>
        </p:nvGraphicFramePr>
        <p:xfrm>
          <a:off x="5004048" y="1762125"/>
          <a:ext cx="3779838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9" imgW="1714320" imgH="1130040" progId="Equation.3">
                  <p:embed/>
                </p:oleObj>
              </mc:Choice>
              <mc:Fallback>
                <p:oleObj name="Equation" r:id="rId9" imgW="171432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62125"/>
                        <a:ext cx="3779838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23850" y="1079177"/>
            <a:ext cx="7921625" cy="641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Πολλαπλασιασμός διανύσματος με αριθμό: Πολλαπλασιάζεται το μέτρο του διανύσματος με τον αριθμό, η φορά παραμένει η ίδια.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323850" y="1944365"/>
            <a:ext cx="8208963" cy="1844675"/>
            <a:chOff x="204" y="709"/>
            <a:chExt cx="5171" cy="116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204" y="709"/>
              <a:ext cx="5171" cy="6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/>
                <a:t>Εσωτερικό γινόμενο</a:t>
              </a:r>
              <a:r>
                <a:rPr lang="el-GR" altLang="el-GR" dirty="0"/>
                <a:t> διανυσμάτων: Το αποτέλεσμα είναι </a:t>
              </a:r>
              <a:r>
                <a:rPr lang="el-GR" altLang="el-GR" b="1" dirty="0" err="1"/>
                <a:t>βαθμωτό</a:t>
              </a:r>
              <a:r>
                <a:rPr lang="el-GR" altLang="el-GR" dirty="0"/>
                <a:t> μέγεθος.   (φ η γωνία μεταξύ των διανυσμάτων)</a:t>
              </a:r>
            </a:p>
            <a:p>
              <a:pPr>
                <a:spcBef>
                  <a:spcPct val="50000"/>
                </a:spcBef>
              </a:pPr>
              <a:r>
                <a:rPr lang="el-GR" altLang="el-GR" dirty="0"/>
                <a:t>Παράδειγμα: έργο δύναμης </a:t>
              </a:r>
              <a:r>
                <a:rPr lang="en-US" altLang="el-GR" dirty="0"/>
                <a:t>F </a:t>
              </a:r>
              <a:r>
                <a:rPr lang="el-GR" altLang="el-GR" dirty="0"/>
                <a:t>για μετατόπιση χ. </a:t>
              </a:r>
            </a:p>
          </p:txBody>
        </p:sp>
        <p:graphicFrame>
          <p:nvGraphicFramePr>
            <p:cNvPr id="542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4572287"/>
                </p:ext>
              </p:extLst>
            </p:nvPr>
          </p:nvGraphicFramePr>
          <p:xfrm>
            <a:off x="1746" y="1389"/>
            <a:ext cx="1829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Equation" r:id="rId3" imgW="1155600" imgH="304560" progId="Equation.3">
                    <p:embed/>
                  </p:oleObj>
                </mc:Choice>
                <mc:Fallback>
                  <p:oleObj name="Equation" r:id="rId3" imgW="115560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389"/>
                          <a:ext cx="1829" cy="482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468313" y="3861346"/>
            <a:ext cx="7775575" cy="2366963"/>
            <a:chOff x="295" y="2160"/>
            <a:chExt cx="4898" cy="1491"/>
          </a:xfrm>
        </p:grpSpPr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95" y="2160"/>
              <a:ext cx="4898" cy="4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/>
                <a:t>Εξωτερικό γινόμενο</a:t>
              </a:r>
              <a:r>
                <a:rPr lang="el-GR" altLang="el-GR" dirty="0"/>
                <a:t> διανυσμάτων: Το αποτέλεσμα είναι </a:t>
              </a:r>
              <a:r>
                <a:rPr lang="el-GR" altLang="el-GR" b="1" dirty="0"/>
                <a:t>διάνυσμα</a:t>
              </a:r>
              <a:r>
                <a:rPr lang="el-GR" altLang="el-GR" dirty="0"/>
                <a:t>.  </a:t>
              </a:r>
            </a:p>
            <a:p>
              <a:pPr>
                <a:spcBef>
                  <a:spcPct val="50000"/>
                </a:spcBef>
              </a:pPr>
              <a:endParaRPr lang="el-GR" altLang="el-GR" dirty="0"/>
            </a:p>
          </p:txBody>
        </p:sp>
        <p:graphicFrame>
          <p:nvGraphicFramePr>
            <p:cNvPr id="5428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333390"/>
                </p:ext>
              </p:extLst>
            </p:nvPr>
          </p:nvGraphicFramePr>
          <p:xfrm>
            <a:off x="295" y="2432"/>
            <a:ext cx="1829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Equation" r:id="rId5" imgW="952200" imgH="558720" progId="Equation.3">
                    <p:embed/>
                  </p:oleObj>
                </mc:Choice>
                <mc:Fallback>
                  <p:oleObj name="Equation" r:id="rId5" imgW="95220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432"/>
                          <a:ext cx="1829" cy="1219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2653" y="2400"/>
              <a:ext cx="2314" cy="5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dirty="0"/>
                <a:t>Το διάνυσμα </a:t>
              </a:r>
              <a:r>
                <a:rPr lang="en-US" altLang="el-GR" b="1" dirty="0"/>
                <a:t>C</a:t>
              </a:r>
              <a:r>
                <a:rPr lang="en-US" altLang="el-GR" dirty="0"/>
                <a:t> </a:t>
              </a:r>
              <a:r>
                <a:rPr lang="el-GR" altLang="el-GR" dirty="0"/>
                <a:t>έχει κατεύθυνση κάθετη στο επίπεδο που σχηματίζουν τα διανύσματα </a:t>
              </a:r>
              <a:r>
                <a:rPr lang="el-GR" altLang="el-GR" b="1" dirty="0"/>
                <a:t>Α</a:t>
              </a:r>
              <a:r>
                <a:rPr lang="el-GR" altLang="el-GR" dirty="0"/>
                <a:t>,</a:t>
              </a:r>
              <a:r>
                <a:rPr lang="el-GR" altLang="el-GR" b="1" dirty="0"/>
                <a:t>Β</a:t>
              </a:r>
            </a:p>
          </p:txBody>
        </p:sp>
      </p:grp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6300788" y="5229771"/>
            <a:ext cx="1657350" cy="1511300"/>
            <a:chOff x="4105" y="3113"/>
            <a:chExt cx="1044" cy="952"/>
          </a:xfrm>
        </p:grpSpPr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 flipV="1">
              <a:off x="4650" y="3113"/>
              <a:ext cx="0" cy="5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284" name="Line 12"/>
            <p:cNvSpPr>
              <a:spLocks noChangeShapeType="1"/>
            </p:cNvSpPr>
            <p:nvPr/>
          </p:nvSpPr>
          <p:spPr bwMode="auto">
            <a:xfrm flipH="1">
              <a:off x="4105" y="3702"/>
              <a:ext cx="5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>
              <a:off x="4650" y="3702"/>
              <a:ext cx="499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4241" y="3566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/>
                <a:t>Α</a:t>
              </a: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4876" y="3657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/>
                <a:t>Β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4694" y="3249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b="1"/>
                <a:t>C</a:t>
              </a:r>
              <a:endParaRPr lang="el-GR" altLang="el-GR" b="1"/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8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584176"/>
          </a:xfrm>
        </p:spPr>
        <p:txBody>
          <a:bodyPr>
            <a:noAutofit/>
          </a:bodyPr>
          <a:lstStyle/>
          <a:p>
            <a:r>
              <a:rPr lang="el-GR" altLang="el-GR" dirty="0"/>
              <a:t>Τρεις δυνάμεις ασκούνται σε ένα σώμα, όπως φαίνεται στο σχήμα. </a:t>
            </a:r>
            <a:r>
              <a:rPr lang="el-GR" altLang="el-GR" dirty="0" smtClean="0"/>
              <a:t>Βρείτε </a:t>
            </a:r>
            <a:r>
              <a:rPr lang="el-GR" altLang="el-GR" dirty="0"/>
              <a:t>μια τέταρτη δύναμη που θα  τις εξισορροπεί. </a:t>
            </a: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4608512" cy="3822226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0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sz="2000" dirty="0"/>
              <a:t>Αεροπλάνο απογειώνεται και πετάει για 170</a:t>
            </a:r>
            <a:r>
              <a:rPr lang="en-US" altLang="el-GR" sz="2000" dirty="0"/>
              <a:t>km</a:t>
            </a:r>
            <a:r>
              <a:rPr lang="el-GR" altLang="el-GR" sz="2000" dirty="0"/>
              <a:t>, 68</a:t>
            </a:r>
            <a:r>
              <a:rPr lang="el-GR" altLang="el-GR" sz="2000" baseline="30000" dirty="0"/>
              <a:t>0</a:t>
            </a:r>
            <a:r>
              <a:rPr lang="el-GR" altLang="el-GR" sz="2000" dirty="0"/>
              <a:t> ανατολικά του Βορρά.  Αλλάζει κατεύθυνση και πετάει 238</a:t>
            </a:r>
            <a:r>
              <a:rPr lang="en-US" altLang="el-GR" sz="2000" dirty="0"/>
              <a:t>km</a:t>
            </a:r>
            <a:r>
              <a:rPr lang="el-GR" altLang="el-GR" sz="2000" dirty="0"/>
              <a:t> 48</a:t>
            </a:r>
            <a:r>
              <a:rPr lang="el-GR" altLang="el-GR" sz="2000" baseline="30000" dirty="0"/>
              <a:t>0</a:t>
            </a:r>
            <a:r>
              <a:rPr lang="el-GR" altLang="el-GR" sz="2000" dirty="0"/>
              <a:t> νότια της Ανατολής.  Λόγω βλάβης κάνει αναγκαστική προσγείωση.  Σε ποια κατεύθυνση και σε πόση απόσταση από την αφετηρία του βρίσκεται;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 flipV="1">
            <a:off x="539750" y="2995662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08175" y="3068687"/>
            <a:ext cx="10080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95288" y="2563862"/>
            <a:ext cx="1335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/>
              <a:t>170</a:t>
            </a:r>
            <a:r>
              <a:rPr lang="en-US" altLang="el-GR"/>
              <a:t>km</a:t>
            </a:r>
            <a:r>
              <a:rPr lang="el-GR" altLang="el-GR"/>
              <a:t>, 68</a:t>
            </a:r>
            <a:r>
              <a:rPr lang="el-GR" altLang="el-GR" baseline="30000"/>
              <a:t>0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68538" y="2636887"/>
            <a:ext cx="1271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/>
              <a:t>238</a:t>
            </a:r>
            <a:r>
              <a:rPr lang="en-US" altLang="el-GR"/>
              <a:t>km</a:t>
            </a:r>
            <a:r>
              <a:rPr lang="el-GR" altLang="el-GR"/>
              <a:t> 48</a:t>
            </a:r>
            <a:r>
              <a:rPr lang="el-GR" altLang="el-GR" baseline="30000"/>
              <a:t>0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6084888" y="3573463"/>
            <a:ext cx="1295400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4500563" y="2133600"/>
            <a:ext cx="3960812" cy="3095625"/>
            <a:chOff x="2835" y="1344"/>
            <a:chExt cx="2495" cy="1950"/>
          </a:xfrm>
        </p:grpSpPr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>
              <a:off x="3833" y="2251"/>
              <a:ext cx="907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55306" name="Group 10"/>
            <p:cNvGrpSpPr>
              <a:grpSpLocks/>
            </p:cNvGrpSpPr>
            <p:nvPr/>
          </p:nvGrpSpPr>
          <p:grpSpPr bwMode="auto">
            <a:xfrm>
              <a:off x="2835" y="1344"/>
              <a:ext cx="2495" cy="1950"/>
              <a:chOff x="2835" y="1344"/>
              <a:chExt cx="2495" cy="1950"/>
            </a:xfrm>
          </p:grpSpPr>
          <p:sp>
            <p:nvSpPr>
              <p:cNvPr id="55307" name="Line 11"/>
              <p:cNvSpPr>
                <a:spLocks noChangeShapeType="1"/>
              </p:cNvSpPr>
              <p:nvPr/>
            </p:nvSpPr>
            <p:spPr bwMode="auto">
              <a:xfrm flipV="1">
                <a:off x="3833" y="1797"/>
                <a:ext cx="0" cy="408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5308" name="Group 12"/>
              <p:cNvGrpSpPr>
                <a:grpSpLocks/>
              </p:cNvGrpSpPr>
              <p:nvPr/>
            </p:nvGrpSpPr>
            <p:grpSpPr bwMode="auto">
              <a:xfrm>
                <a:off x="2835" y="1344"/>
                <a:ext cx="2495" cy="1950"/>
                <a:chOff x="2835" y="1344"/>
                <a:chExt cx="2495" cy="1950"/>
              </a:xfrm>
            </p:grpSpPr>
            <p:sp>
              <p:nvSpPr>
                <p:cNvPr id="55309" name="Line 13"/>
                <p:cNvSpPr>
                  <a:spLocks noChangeShapeType="1"/>
                </p:cNvSpPr>
                <p:nvPr/>
              </p:nvSpPr>
              <p:spPr bwMode="auto">
                <a:xfrm>
                  <a:off x="3833" y="2251"/>
                  <a:ext cx="1497" cy="59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310" name="Arc 14"/>
                <p:cNvSpPr>
                  <a:spLocks/>
                </p:cNvSpPr>
                <p:nvPr/>
              </p:nvSpPr>
              <p:spPr bwMode="auto">
                <a:xfrm flipV="1">
                  <a:off x="4059" y="2251"/>
                  <a:ext cx="136" cy="2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5311" name="Group 15"/>
                <p:cNvGrpSpPr>
                  <a:grpSpLocks/>
                </p:cNvGrpSpPr>
                <p:nvPr/>
              </p:nvGrpSpPr>
              <p:grpSpPr bwMode="auto">
                <a:xfrm>
                  <a:off x="2835" y="1344"/>
                  <a:ext cx="2086" cy="1950"/>
                  <a:chOff x="2835" y="1344"/>
                  <a:chExt cx="2086" cy="1950"/>
                </a:xfrm>
              </p:grpSpPr>
              <p:sp>
                <p:nvSpPr>
                  <p:cNvPr id="5531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833" y="2251"/>
                    <a:ext cx="0" cy="862"/>
                  </a:xfrm>
                  <a:prstGeom prst="line">
                    <a:avLst/>
                  </a:prstGeom>
                  <a:noFill/>
                  <a:ln w="9525">
                    <a:solidFill>
                      <a:srgbClr val="00808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5531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835" y="1344"/>
                    <a:ext cx="2086" cy="1950"/>
                    <a:chOff x="2835" y="1344"/>
                    <a:chExt cx="2086" cy="1950"/>
                  </a:xfrm>
                </p:grpSpPr>
                <p:grpSp>
                  <p:nvGrpSpPr>
                    <p:cNvPr id="55314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5" y="1344"/>
                      <a:ext cx="2086" cy="1950"/>
                      <a:chOff x="2835" y="1344"/>
                      <a:chExt cx="2086" cy="1950"/>
                    </a:xfrm>
                  </p:grpSpPr>
                  <p:sp>
                    <p:nvSpPr>
                      <p:cNvPr id="55315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35" y="2251"/>
                        <a:ext cx="208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5531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87" y="1344"/>
                        <a:ext cx="998" cy="1950"/>
                        <a:chOff x="3787" y="1344"/>
                        <a:chExt cx="998" cy="1950"/>
                      </a:xfrm>
                    </p:grpSpPr>
                    <p:sp>
                      <p:nvSpPr>
                        <p:cNvPr id="55317" name="Arc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41" y="2070"/>
                          <a:ext cx="45" cy="182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5318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59" y="2069"/>
                          <a:ext cx="22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l-GR" altLang="el-GR"/>
                            <a:t>φ</a:t>
                          </a:r>
                        </a:p>
                      </p:txBody>
                    </p:sp>
                    <p:grpSp>
                      <p:nvGrpSpPr>
                        <p:cNvPr id="55319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87" y="1344"/>
                          <a:ext cx="998" cy="1950"/>
                          <a:chOff x="3787" y="1344"/>
                          <a:chExt cx="998" cy="1950"/>
                        </a:xfrm>
                      </p:grpSpPr>
                      <p:sp>
                        <p:nvSpPr>
                          <p:cNvPr id="55320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33" y="1344"/>
                            <a:ext cx="0" cy="195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55321" name="Line 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833" y="1797"/>
                            <a:ext cx="952" cy="45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993300"/>
                            </a:solidFill>
                            <a:round/>
                            <a:headE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55322" name="Line 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33" y="2251"/>
                            <a:ext cx="816" cy="907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8080"/>
                            </a:solidFill>
                            <a:round/>
                            <a:headE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55323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787" y="1797"/>
                            <a:ext cx="953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55324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40" y="1797"/>
                            <a:ext cx="0" cy="45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55325" name="Lin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649" y="2251"/>
                            <a:ext cx="0" cy="86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55326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833" y="3113"/>
                            <a:ext cx="771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55327" name="Text Box 3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0" y="1797"/>
                            <a:ext cx="273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l-GR" altLang="el-GR" b="1">
                                <a:solidFill>
                                  <a:srgbClr val="FF0000"/>
                                </a:solidFill>
                              </a:rPr>
                              <a:t>Α</a:t>
                            </a:r>
                          </a:p>
                        </p:txBody>
                      </p:sp>
                      <p:sp>
                        <p:nvSpPr>
                          <p:cNvPr id="55328" name="Text Box 3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5" y="2750"/>
                            <a:ext cx="227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l-GR" altLang="el-GR" b="1">
                                <a:solidFill>
                                  <a:schemeClr val="hlink"/>
                                </a:solidFill>
                              </a:rPr>
                              <a:t>Β</a:t>
                            </a:r>
                          </a:p>
                        </p:txBody>
                      </p:sp>
                      <p:sp>
                        <p:nvSpPr>
                          <p:cNvPr id="55329" name="Text Box 3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9" y="2251"/>
                            <a:ext cx="318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l-GR" altLang="el-GR"/>
                              <a:t>θ</a:t>
                            </a:r>
                          </a:p>
                        </p:txBody>
                      </p:sp>
                    </p:grpSp>
                  </p:grpSp>
                </p:grpSp>
                <p:sp>
                  <p:nvSpPr>
                    <p:cNvPr id="55330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77" y="2024"/>
                      <a:ext cx="27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>
                          <a:solidFill>
                            <a:srgbClr val="FF0000"/>
                          </a:solidFill>
                        </a:rPr>
                        <a:t>Α</a:t>
                      </a:r>
                      <a:r>
                        <a:rPr lang="el-GR" altLang="el-GR" baseline="-25000">
                          <a:solidFill>
                            <a:srgbClr val="FF0000"/>
                          </a:solidFill>
                        </a:rPr>
                        <a:t>χ</a:t>
                      </a:r>
                    </a:p>
                  </p:txBody>
                </p:sp>
                <p:sp>
                  <p:nvSpPr>
                    <p:cNvPr id="55331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0" y="1933"/>
                      <a:ext cx="27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>
                          <a:solidFill>
                            <a:srgbClr val="FF0000"/>
                          </a:solidFill>
                        </a:rPr>
                        <a:t>Α</a:t>
                      </a:r>
                      <a:r>
                        <a:rPr lang="en-US" altLang="el-GR" baseline="-2500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l-GR" altLang="el-GR" baseline="-25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5332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5" y="2205"/>
                      <a:ext cx="27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>
                          <a:solidFill>
                            <a:schemeClr val="hlink"/>
                          </a:solidFill>
                        </a:rPr>
                        <a:t>B</a:t>
                      </a:r>
                      <a:r>
                        <a:rPr lang="el-GR" altLang="el-GR" baseline="-25000">
                          <a:solidFill>
                            <a:schemeClr val="hlink"/>
                          </a:solidFill>
                        </a:rPr>
                        <a:t>χ</a:t>
                      </a:r>
                    </a:p>
                  </p:txBody>
                </p:sp>
                <p:sp>
                  <p:nvSpPr>
                    <p:cNvPr id="55333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6" y="2704"/>
                      <a:ext cx="273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>
                          <a:solidFill>
                            <a:schemeClr val="hlink"/>
                          </a:solidFill>
                        </a:rPr>
                        <a:t>B</a:t>
                      </a:r>
                      <a:r>
                        <a:rPr lang="en-US" altLang="el-GR" baseline="-25000">
                          <a:solidFill>
                            <a:schemeClr val="hlink"/>
                          </a:solidFill>
                        </a:rPr>
                        <a:t>y</a:t>
                      </a:r>
                      <a:endParaRPr lang="el-GR" altLang="el-GR" baseline="-25000">
                        <a:solidFill>
                          <a:schemeClr val="hlink"/>
                        </a:solidFill>
                      </a:endParaRPr>
                    </a:p>
                  </p:txBody>
                </p:sp>
              </p:grpSp>
            </p:grpSp>
          </p:grpSp>
        </p:grpSp>
      </p:grpSp>
      <p:graphicFrame>
        <p:nvGraphicFramePr>
          <p:cNvPr id="5533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66957"/>
              </p:ext>
            </p:extLst>
          </p:nvPr>
        </p:nvGraphicFramePr>
        <p:xfrm>
          <a:off x="192642" y="4489775"/>
          <a:ext cx="4151792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2184120" imgH="2158920" progId="Equation.3">
                  <p:embed/>
                </p:oleObj>
              </mc:Choice>
              <mc:Fallback>
                <p:oleObj name="Equation" r:id="rId3" imgW="218412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42" y="4489775"/>
                        <a:ext cx="4151792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5" name="Line 39"/>
          <p:cNvSpPr>
            <a:spLocks noChangeShapeType="1"/>
          </p:cNvSpPr>
          <p:nvPr/>
        </p:nvSpPr>
        <p:spPr bwMode="auto">
          <a:xfrm>
            <a:off x="539750" y="3500487"/>
            <a:ext cx="2376488" cy="9366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56302"/>
              </p:ext>
            </p:extLst>
          </p:nvPr>
        </p:nvGraphicFramePr>
        <p:xfrm>
          <a:off x="5076056" y="3140968"/>
          <a:ext cx="36353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Εικόνα bitmap" r:id="rId3" imgW="2285714" imgH="1819529" progId="Paint.Picture">
                  <p:embed/>
                </p:oleObj>
              </mc:Choice>
              <mc:Fallback>
                <p:oleObj name="Εικόνα bitmap" r:id="rId3" imgW="2285714" imgH="1819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140968"/>
                        <a:ext cx="3635375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Διάνυσμα </a:t>
            </a:r>
            <a:r>
              <a:rPr lang="el-GR" dirty="0" smtClean="0"/>
              <a:t>θέσης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087468"/>
              </p:ext>
            </p:extLst>
          </p:nvPr>
        </p:nvGraphicFramePr>
        <p:xfrm>
          <a:off x="6228184" y="129252"/>
          <a:ext cx="489780" cy="7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Εξίσωση" r:id="rId5" imgW="114120" imgH="164880" progId="Equation.3">
                  <p:embed/>
                </p:oleObj>
              </mc:Choice>
              <mc:Fallback>
                <p:oleObj name="Εξίσωση" r:id="rId5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29252"/>
                        <a:ext cx="489780" cy="7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65758946"/>
              </p:ext>
            </p:extLst>
          </p:nvPr>
        </p:nvGraphicFramePr>
        <p:xfrm>
          <a:off x="1115616" y="4653136"/>
          <a:ext cx="32813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Εξίσωση" r:id="rId7" imgW="952200" imgH="241200" progId="Equation.3">
                  <p:embed/>
                </p:oleObj>
              </mc:Choice>
              <mc:Fallback>
                <p:oleObj name="Εξίσωση" r:id="rId7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653136"/>
                        <a:ext cx="32813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07504" y="1340768"/>
            <a:ext cx="601216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Το κινούμενο σώμα βρίσκεται στη θέση </a:t>
            </a:r>
            <a:r>
              <a:rPr lang="en-US" altLang="el-GR" sz="2200" dirty="0">
                <a:latin typeface="+mn-lt"/>
              </a:rPr>
              <a:t>P.  </a:t>
            </a:r>
            <a:r>
              <a:rPr lang="el-GR" altLang="el-GR" sz="2200" dirty="0">
                <a:latin typeface="+mn-lt"/>
              </a:rPr>
              <a:t>Το διάνυσμα θέσης έχει αρχή την αρχή </a:t>
            </a:r>
            <a:r>
              <a:rPr lang="el-GR" altLang="el-GR" sz="2200" dirty="0" err="1">
                <a:latin typeface="+mn-lt"/>
              </a:rPr>
              <a:t>τών</a:t>
            </a:r>
            <a:r>
              <a:rPr lang="el-GR" altLang="el-GR" sz="2200" dirty="0">
                <a:latin typeface="+mn-lt"/>
              </a:rPr>
              <a:t> καρτεσιανών </a:t>
            </a:r>
            <a:r>
              <a:rPr lang="el-GR" altLang="el-GR" sz="2200" dirty="0" err="1">
                <a:latin typeface="+mn-lt"/>
              </a:rPr>
              <a:t>αξονων</a:t>
            </a:r>
            <a:r>
              <a:rPr lang="el-GR" altLang="el-GR" sz="2200" dirty="0">
                <a:latin typeface="+mn-lt"/>
              </a:rPr>
              <a:t> και τέλος το σημείο </a:t>
            </a:r>
            <a:r>
              <a:rPr lang="en-US" altLang="el-GR" sz="2200" dirty="0">
                <a:latin typeface="+mn-lt"/>
              </a:rPr>
              <a:t>P.  </a:t>
            </a:r>
            <a:endParaRPr lang="el-GR" altLang="el-GR" sz="22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Αν οι καρτεσιανές συντεταγμένες του σημείου </a:t>
            </a:r>
            <a:r>
              <a:rPr lang="en-US" altLang="el-GR" sz="2200" dirty="0">
                <a:latin typeface="+mn-lt"/>
              </a:rPr>
              <a:t>P</a:t>
            </a:r>
            <a:r>
              <a:rPr lang="el-GR" altLang="el-GR" sz="2200" dirty="0">
                <a:latin typeface="+mn-lt"/>
              </a:rPr>
              <a:t> είναι οι χ,</a:t>
            </a:r>
            <a:r>
              <a:rPr lang="en-US" altLang="el-GR" sz="2200" dirty="0">
                <a:latin typeface="+mn-lt"/>
              </a:rPr>
              <a:t>y</a:t>
            </a:r>
            <a:r>
              <a:rPr lang="el-GR" altLang="el-GR" sz="2200" dirty="0">
                <a:latin typeface="+mn-lt"/>
              </a:rPr>
              <a:t>,</a:t>
            </a:r>
            <a:r>
              <a:rPr lang="en-US" altLang="el-GR" sz="2200" dirty="0">
                <a:latin typeface="+mn-lt"/>
              </a:rPr>
              <a:t>z</a:t>
            </a:r>
            <a:r>
              <a:rPr lang="el-GR" altLang="el-GR" sz="2200" dirty="0">
                <a:latin typeface="+mn-lt"/>
              </a:rPr>
              <a:t>, τότε το διάνυσμα θέσης είναι: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0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75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130751"/>
              </p:ext>
            </p:extLst>
          </p:nvPr>
        </p:nvGraphicFramePr>
        <p:xfrm>
          <a:off x="1403648" y="2924944"/>
          <a:ext cx="7356773" cy="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Εξίσωση" r:id="rId3" imgW="2844720" imgH="241200" progId="Equation.3">
                  <p:embed/>
                </p:oleObj>
              </mc:Choice>
              <mc:Fallback>
                <p:oleObj name="Εξίσωση" r:id="rId3" imgW="2844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24944"/>
                        <a:ext cx="7356773" cy="62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4743"/>
            <a:ext cx="9108504" cy="1845469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Το σώμα μέσα σε χρονικό διάστημα Δ</a:t>
            </a:r>
            <a:r>
              <a:rPr lang="en-US" altLang="el-GR" sz="2400" dirty="0"/>
              <a:t>t</a:t>
            </a:r>
            <a:r>
              <a:rPr lang="el-GR" altLang="el-GR" sz="2400" dirty="0"/>
              <a:t> μετακινείται από το σημείο </a:t>
            </a:r>
            <a:r>
              <a:rPr lang="en-US" altLang="el-GR" sz="2400" dirty="0"/>
              <a:t>P</a:t>
            </a:r>
            <a:r>
              <a:rPr lang="el-GR" altLang="el-GR" sz="2400" baseline="-25000" dirty="0"/>
              <a:t>1</a:t>
            </a:r>
            <a:r>
              <a:rPr lang="el-GR" altLang="el-GR" sz="2400" dirty="0"/>
              <a:t> (όπου το διάνυσμα θέσης είναι το </a:t>
            </a:r>
            <a:r>
              <a:rPr lang="en-US" altLang="el-GR" sz="2400" dirty="0"/>
              <a:t>r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)</a:t>
            </a:r>
            <a:r>
              <a:rPr lang="el-GR" altLang="el-GR" sz="2400" dirty="0"/>
              <a:t>, στο σημείο </a:t>
            </a:r>
            <a:r>
              <a:rPr lang="en-US" altLang="el-GR" sz="2400" dirty="0"/>
              <a:t>P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</a:t>
            </a:r>
            <a:r>
              <a:rPr lang="el-GR" altLang="el-GR" sz="2400" dirty="0"/>
              <a:t>όπου το διάνυσμα θέσης είναι το </a:t>
            </a:r>
            <a:r>
              <a:rPr lang="en-US" altLang="el-GR" sz="2400" dirty="0"/>
              <a:t>r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.</a:t>
            </a:r>
          </a:p>
          <a:p>
            <a:r>
              <a:rPr lang="el-GR" altLang="el-GR" sz="2400" dirty="0"/>
              <a:t>Η μετατόπιση στο χρονικό διάστημα Δ</a:t>
            </a:r>
            <a:r>
              <a:rPr lang="en-US" altLang="el-GR" sz="2400" dirty="0" smtClean="0"/>
              <a:t>t.</a:t>
            </a:r>
            <a:endParaRPr lang="el-GR" altLang="el-GR" sz="2400" dirty="0"/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28370041"/>
              </p:ext>
            </p:extLst>
          </p:nvPr>
        </p:nvGraphicFramePr>
        <p:xfrm>
          <a:off x="2411760" y="3717032"/>
          <a:ext cx="43561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Εικόνα bitmap" r:id="rId5" imgW="2600000" imgH="1819529" progId="Paint.Picture">
                  <p:embed/>
                </p:oleObj>
              </mc:Choice>
              <mc:Fallback>
                <p:oleObj name="Εικόνα bitmap" r:id="rId5" imgW="2600000" imgH="1819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717032"/>
                        <a:ext cx="43561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2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287199"/>
              </p:ext>
            </p:extLst>
          </p:nvPr>
        </p:nvGraphicFramePr>
        <p:xfrm>
          <a:off x="827584" y="1736156"/>
          <a:ext cx="1521594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Εξίσωση" r:id="rId3" imgW="545760" imgH="393480" progId="Equation.3">
                  <p:embed/>
                </p:oleObj>
              </mc:Choice>
              <mc:Fallback>
                <p:oleObj name="Εξίσωση" r:id="rId3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36156"/>
                        <a:ext cx="1521594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3038" y="1303896"/>
            <a:ext cx="4038600" cy="792634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sz="2400" dirty="0"/>
              <a:t>Μέση ταχύτητα </a:t>
            </a:r>
          </a:p>
        </p:txBody>
      </p:sp>
      <p:graphicFrame>
        <p:nvGraphicFramePr>
          <p:cNvPr id="6861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68904020"/>
              </p:ext>
            </p:extLst>
          </p:nvPr>
        </p:nvGraphicFramePr>
        <p:xfrm>
          <a:off x="179512" y="3734617"/>
          <a:ext cx="25209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Εξίσωση" r:id="rId5" imgW="1054080" imgH="393480" progId="Equation.3">
                  <p:embed/>
                </p:oleObj>
              </mc:Choice>
              <mc:Fallback>
                <p:oleObj name="Εξίσωση" r:id="rId5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34617"/>
                        <a:ext cx="25209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79512" y="3054351"/>
            <a:ext cx="3455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Στιγμιαία ταχύτητα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51520" y="5648325"/>
            <a:ext cx="8352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Το διάνυσμα της ταχύτητας είναι εφαπτόμενο στη διαδρομή.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3708400" y="1700213"/>
            <a:ext cx="4751388" cy="3671887"/>
            <a:chOff x="2336" y="1117"/>
            <a:chExt cx="2993" cy="2313"/>
          </a:xfrm>
        </p:grpSpPr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2744" y="1117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2336" y="2931"/>
              <a:ext cx="29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5057" y="2976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/>
                <a:t>χ</a:t>
              </a:r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2426" y="1207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/>
                <a:t>y</a:t>
              </a:r>
              <a:endParaRPr lang="el-GR" altLang="el-GR"/>
            </a:p>
          </p:txBody>
        </p:sp>
      </p:grpSp>
      <p:sp>
        <p:nvSpPr>
          <p:cNvPr id="68620" name="Arc 12"/>
          <p:cNvSpPr>
            <a:spLocks/>
          </p:cNvSpPr>
          <p:nvPr/>
        </p:nvSpPr>
        <p:spPr bwMode="auto">
          <a:xfrm rot="10800000" flipV="1">
            <a:off x="4643438" y="2565400"/>
            <a:ext cx="2881312" cy="18716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9933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5003800" y="1700213"/>
            <a:ext cx="1944688" cy="18002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227763" y="17732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chemeClr val="folHlink"/>
                </a:solidFill>
              </a:rPr>
              <a:t>u</a:t>
            </a:r>
            <a:endParaRPr lang="el-GR" altLang="el-GR" sz="2000">
              <a:solidFill>
                <a:schemeClr val="folHlink"/>
              </a:solidFill>
            </a:endParaRPr>
          </a:p>
        </p:txBody>
      </p:sp>
      <p:grpSp>
        <p:nvGrpSpPr>
          <p:cNvPr id="68623" name="Group 15"/>
          <p:cNvGrpSpPr>
            <a:grpSpLocks/>
          </p:cNvGrpSpPr>
          <p:nvPr/>
        </p:nvGrpSpPr>
        <p:grpSpPr bwMode="auto">
          <a:xfrm>
            <a:off x="4500563" y="1700213"/>
            <a:ext cx="2663825" cy="2270125"/>
            <a:chOff x="2835" y="1071"/>
            <a:chExt cx="1678" cy="1430"/>
          </a:xfrm>
        </p:grpSpPr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3152" y="2205"/>
              <a:ext cx="1361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00B050"/>
                </a:solidFill>
              </a:endParaRPr>
            </a:p>
          </p:txBody>
        </p:sp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 flipV="1">
              <a:off x="3107" y="1071"/>
              <a:ext cx="0" cy="1134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00B050"/>
                </a:solidFill>
              </a:endParaRP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4105" y="2251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000">
                  <a:solidFill>
                    <a:srgbClr val="00B050"/>
                  </a:solidFill>
                </a:rPr>
                <a:t>u</a:t>
              </a:r>
              <a:r>
                <a:rPr lang="en-US" altLang="el-GR" sz="2000" baseline="-25000">
                  <a:solidFill>
                    <a:srgbClr val="00B050"/>
                  </a:solidFill>
                </a:rPr>
                <a:t>x</a:t>
              </a:r>
              <a:endParaRPr lang="el-GR" altLang="el-GR" sz="2000" baseline="-25000">
                <a:solidFill>
                  <a:srgbClr val="00B050"/>
                </a:solidFill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2835" y="1117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>
                  <a:solidFill>
                    <a:srgbClr val="00B050"/>
                  </a:solidFill>
                </a:rPr>
                <a:t>u</a:t>
              </a:r>
              <a:r>
                <a:rPr lang="en-US" altLang="el-GR" baseline="-25000">
                  <a:solidFill>
                    <a:srgbClr val="00B050"/>
                  </a:solidFill>
                </a:rPr>
                <a:t>y</a:t>
              </a:r>
              <a:endParaRPr lang="el-GR" altLang="el-GR" baseline="-25000">
                <a:solidFill>
                  <a:srgbClr val="00B050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9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963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68686"/>
              </p:ext>
            </p:extLst>
          </p:nvPr>
        </p:nvGraphicFramePr>
        <p:xfrm>
          <a:off x="2595625" y="5085184"/>
          <a:ext cx="4195388" cy="113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Εξίσωση" r:id="rId3" imgW="1790640" imgH="482400" progId="Equation.3">
                  <p:embed/>
                </p:oleObj>
              </mc:Choice>
              <mc:Fallback>
                <p:oleObj name="Εξίσωση" r:id="rId3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625" y="5085184"/>
                        <a:ext cx="4195388" cy="1130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883598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Διαστημικό όχημα εξερευνά την επιφάνεια του </a:t>
            </a:r>
            <a:r>
              <a:rPr lang="el-GR" altLang="el-GR" sz="2200" dirty="0" err="1">
                <a:latin typeface="+mn-lt"/>
              </a:rPr>
              <a:t>Αρη</a:t>
            </a:r>
            <a:r>
              <a:rPr lang="el-GR" altLang="el-GR" sz="2200" dirty="0">
                <a:latin typeface="+mn-lt"/>
              </a:rPr>
              <a:t>.  Οι συντεταγμένες χ και </a:t>
            </a:r>
            <a:r>
              <a:rPr lang="en-US" altLang="el-GR" sz="2200" dirty="0">
                <a:latin typeface="+mn-lt"/>
              </a:rPr>
              <a:t>y</a:t>
            </a:r>
            <a:r>
              <a:rPr lang="el-GR" altLang="el-GR" sz="2200" dirty="0">
                <a:latin typeface="+mn-lt"/>
              </a:rPr>
              <a:t> του οχήματος μεταβάλλονται χρονικά σύμφωνα με τις παρακάτω εξισώσεις.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Βρείτε τις συντεταγμένες του οχήματος και την απόσταση από την αφετηρία τη στιγμή </a:t>
            </a:r>
            <a:r>
              <a:rPr lang="en-US" altLang="el-GR" sz="2200" dirty="0">
                <a:latin typeface="+mn-lt"/>
              </a:rPr>
              <a:t>t=2s.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Βρείτε τη μετατόπιση και τη μέση ταχύτητα του οχήματος μεταξύ 0 και </a:t>
            </a:r>
            <a:r>
              <a:rPr lang="en-US" altLang="el-GR" sz="2200" dirty="0">
                <a:latin typeface="+mn-lt"/>
              </a:rPr>
              <a:t>2s.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Βρείτε την εξίσωση της στιγμιαίας ταχύτητας.  Ποια η στιγμιαία ταχύτητα τη στιγμή </a:t>
            </a:r>
            <a:r>
              <a:rPr lang="en-US" altLang="el-GR" sz="2200" dirty="0" smtClean="0">
                <a:latin typeface="+mn-lt"/>
              </a:rPr>
              <a:t>t=2s</a:t>
            </a:r>
            <a:r>
              <a:rPr lang="el-GR" altLang="el-GR" sz="2200" dirty="0" smtClean="0">
                <a:latin typeface="+mn-lt"/>
              </a:rPr>
              <a:t>;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6550115"/>
              </p:ext>
            </p:extLst>
          </p:nvPr>
        </p:nvGraphicFramePr>
        <p:xfrm>
          <a:off x="1763688" y="1268760"/>
          <a:ext cx="5551488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3895560" imgH="1085760" progId="Paint.Picture">
                  <p:embed/>
                </p:oleObj>
              </mc:Choice>
              <mc:Fallback>
                <p:oleObj name="Bitmap Image" r:id="rId3" imgW="3895560" imgH="10857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268760"/>
                        <a:ext cx="5551488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39974" y="3185890"/>
            <a:ext cx="526774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b="1" dirty="0">
                <a:latin typeface="+mn-lt"/>
              </a:rPr>
              <a:t>Πόσο απέχουν; 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l-GR" altLang="el-GR" sz="2200" b="1" dirty="0">
              <a:latin typeface="+mn-lt"/>
            </a:endParaRPr>
          </a:p>
        </p:txBody>
      </p:sp>
      <p:graphicFrame>
        <p:nvGraphicFramePr>
          <p:cNvPr id="4096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8086888"/>
              </p:ext>
            </p:extLst>
          </p:nvPr>
        </p:nvGraphicFramePr>
        <p:xfrm>
          <a:off x="1979712" y="4005064"/>
          <a:ext cx="486208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Εικόνα bitmap" r:id="rId5" imgW="3914286" imgH="1333333" progId="Paint.Picture">
                  <p:embed/>
                </p:oleObj>
              </mc:Choice>
              <mc:Fallback>
                <p:oleObj name="Εικόνα bitmap" r:id="rId5" imgW="3914286" imgH="13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005064"/>
                        <a:ext cx="4862083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979712" y="6138640"/>
            <a:ext cx="61206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b="1">
                <a:latin typeface="+mn-lt"/>
              </a:rPr>
              <a:t>Πόση είναι η μετατόπιση του καθενός;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1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7065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428986"/>
              </p:ext>
            </p:extLst>
          </p:nvPr>
        </p:nvGraphicFramePr>
        <p:xfrm>
          <a:off x="3532411" y="3475038"/>
          <a:ext cx="1790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3" imgW="1790640" imgH="482400" progId="Equation.3">
                  <p:embed/>
                </p:oleObj>
              </mc:Choice>
              <mc:Fallback>
                <p:oleObj name="Equation" r:id="rId3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411" y="3475038"/>
                        <a:ext cx="1790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2195736" y="2276475"/>
            <a:ext cx="6480175" cy="4581525"/>
            <a:chOff x="1474" y="1434"/>
            <a:chExt cx="4082" cy="2886"/>
          </a:xfrm>
        </p:grpSpPr>
        <p:grpSp>
          <p:nvGrpSpPr>
            <p:cNvPr id="70660" name="Group 4"/>
            <p:cNvGrpSpPr>
              <a:grpSpLocks/>
            </p:cNvGrpSpPr>
            <p:nvPr/>
          </p:nvGrpSpPr>
          <p:grpSpPr bwMode="auto">
            <a:xfrm>
              <a:off x="1474" y="1434"/>
              <a:ext cx="4082" cy="2886"/>
              <a:chOff x="1474" y="1434"/>
              <a:chExt cx="4082" cy="2886"/>
            </a:xfrm>
          </p:grpSpPr>
          <p:grpSp>
            <p:nvGrpSpPr>
              <p:cNvPr id="70661" name="Group 5"/>
              <p:cNvGrpSpPr>
                <a:grpSpLocks/>
              </p:cNvGrpSpPr>
              <p:nvPr/>
            </p:nvGrpSpPr>
            <p:grpSpPr bwMode="auto">
              <a:xfrm>
                <a:off x="1474" y="1434"/>
                <a:ext cx="4082" cy="2886"/>
                <a:chOff x="1474" y="1434"/>
                <a:chExt cx="4082" cy="2886"/>
              </a:xfrm>
            </p:grpSpPr>
            <p:sp>
              <p:nvSpPr>
                <p:cNvPr id="70662" name="Line 6"/>
                <p:cNvSpPr>
                  <a:spLocks noChangeShapeType="1"/>
                </p:cNvSpPr>
                <p:nvPr/>
              </p:nvSpPr>
              <p:spPr bwMode="auto">
                <a:xfrm>
                  <a:off x="1973" y="1434"/>
                  <a:ext cx="0" cy="2659"/>
                </a:xfrm>
                <a:prstGeom prst="line">
                  <a:avLst/>
                </a:prstGeom>
                <a:noFill/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63" name="Line 7"/>
                <p:cNvSpPr>
                  <a:spLocks noChangeShapeType="1"/>
                </p:cNvSpPr>
                <p:nvPr/>
              </p:nvSpPr>
              <p:spPr bwMode="auto">
                <a:xfrm>
                  <a:off x="1927" y="3974"/>
                  <a:ext cx="3629" cy="0"/>
                </a:xfrm>
                <a:prstGeom prst="line">
                  <a:avLst/>
                </a:prstGeom>
                <a:noFill/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6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74" y="1706"/>
                  <a:ext cx="54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>
                      <a:solidFill>
                        <a:srgbClr val="990033"/>
                      </a:solidFill>
                    </a:rPr>
                    <a:t>y(m)</a:t>
                  </a:r>
                  <a:endParaRPr lang="el-GR" altLang="el-GR">
                    <a:solidFill>
                      <a:srgbClr val="990033"/>
                    </a:solidFill>
                  </a:endParaRPr>
                </a:p>
              </p:txBody>
            </p:sp>
            <p:sp>
              <p:nvSpPr>
                <p:cNvPr id="7066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49" y="4089"/>
                  <a:ext cx="54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>
                      <a:solidFill>
                        <a:srgbClr val="990033"/>
                      </a:solidFill>
                    </a:rPr>
                    <a:t>x(m)</a:t>
                  </a:r>
                  <a:endParaRPr lang="el-GR" altLang="el-GR">
                    <a:solidFill>
                      <a:srgbClr val="990033"/>
                    </a:solidFill>
                  </a:endParaRPr>
                </a:p>
              </p:txBody>
            </p:sp>
            <p:sp>
              <p:nvSpPr>
                <p:cNvPr id="7066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426" y="3793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6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80" y="3793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6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334" y="3793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6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787" y="3793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7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241" y="3793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0671" name="Line 15"/>
              <p:cNvSpPr>
                <a:spLocks noChangeShapeType="1"/>
              </p:cNvSpPr>
              <p:nvPr/>
            </p:nvSpPr>
            <p:spPr bwMode="auto">
              <a:xfrm>
                <a:off x="1973" y="352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0672" name="Line 16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0673" name="Line 17"/>
              <p:cNvSpPr>
                <a:spLocks noChangeShapeType="1"/>
              </p:cNvSpPr>
              <p:nvPr/>
            </p:nvSpPr>
            <p:spPr bwMode="auto">
              <a:xfrm>
                <a:off x="1973" y="261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0674" name="Line 18"/>
              <p:cNvSpPr>
                <a:spLocks noChangeShapeType="1"/>
              </p:cNvSpPr>
              <p:nvPr/>
            </p:nvSpPr>
            <p:spPr bwMode="auto">
              <a:xfrm>
                <a:off x="1973" y="2160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>
              <a:off x="3696" y="4089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/>
                <a:t>2</a:t>
              </a:r>
              <a:endParaRPr lang="el-GR" altLang="el-GR"/>
            </a:p>
          </p:txBody>
        </p:sp>
        <p:sp>
          <p:nvSpPr>
            <p:cNvPr id="70676" name="Text Box 20"/>
            <p:cNvSpPr txBox="1">
              <a:spLocks noChangeArrowheads="1"/>
            </p:cNvSpPr>
            <p:nvPr/>
          </p:nvSpPr>
          <p:spPr bwMode="auto">
            <a:xfrm>
              <a:off x="1701" y="2069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/>
                <a:t>2</a:t>
              </a:r>
              <a:endParaRPr lang="el-GR" altLang="el-GR"/>
            </a:p>
          </p:txBody>
        </p:sp>
        <p:sp>
          <p:nvSpPr>
            <p:cNvPr id="70677" name="Text Box 21"/>
            <p:cNvSpPr txBox="1">
              <a:spLocks noChangeArrowheads="1"/>
            </p:cNvSpPr>
            <p:nvPr/>
          </p:nvSpPr>
          <p:spPr bwMode="auto">
            <a:xfrm>
              <a:off x="1655" y="3022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/>
                <a:t>1</a:t>
              </a:r>
              <a:endParaRPr lang="el-GR" altLang="el-GR"/>
            </a:p>
          </p:txBody>
        </p:sp>
        <p:sp>
          <p:nvSpPr>
            <p:cNvPr id="70678" name="Text Box 22"/>
            <p:cNvSpPr txBox="1">
              <a:spLocks noChangeArrowheads="1"/>
            </p:cNvSpPr>
            <p:nvPr/>
          </p:nvSpPr>
          <p:spPr bwMode="auto">
            <a:xfrm>
              <a:off x="2744" y="4089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dirty="0"/>
                <a:t>1</a:t>
              </a:r>
              <a:endParaRPr lang="el-GR" altLang="el-GR" dirty="0"/>
            </a:p>
          </p:txBody>
        </p:sp>
      </p:grp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4643661" y="58769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folHlink"/>
                </a:solidFill>
              </a:rPr>
              <a:t>r</a:t>
            </a:r>
            <a:r>
              <a:rPr lang="en-US" altLang="el-GR" baseline="-25000">
                <a:solidFill>
                  <a:schemeClr val="folHlink"/>
                </a:solidFill>
              </a:rPr>
              <a:t>0</a:t>
            </a:r>
            <a:endParaRPr lang="el-GR" altLang="el-GR" baseline="-25000">
              <a:solidFill>
                <a:schemeClr val="folHlink"/>
              </a:solidFill>
            </a:endParaRPr>
          </a:p>
        </p:txBody>
      </p:sp>
      <p:grpSp>
        <p:nvGrpSpPr>
          <p:cNvPr id="70680" name="Group 24"/>
          <p:cNvGrpSpPr>
            <a:grpSpLocks/>
          </p:cNvGrpSpPr>
          <p:nvPr/>
        </p:nvGrpSpPr>
        <p:grpSpPr bwMode="auto">
          <a:xfrm>
            <a:off x="2987899" y="3068638"/>
            <a:ext cx="1511300" cy="3168650"/>
            <a:chOff x="1973" y="1933"/>
            <a:chExt cx="952" cy="1996"/>
          </a:xfrm>
        </p:grpSpPr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>
              <a:off x="1973" y="1979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82" name="Line 26"/>
            <p:cNvSpPr>
              <a:spLocks noChangeShapeType="1"/>
            </p:cNvSpPr>
            <p:nvPr/>
          </p:nvSpPr>
          <p:spPr bwMode="auto">
            <a:xfrm flipV="1">
              <a:off x="2880" y="1933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2987899" y="5897563"/>
            <a:ext cx="2879725" cy="411162"/>
            <a:chOff x="1973" y="3715"/>
            <a:chExt cx="1814" cy="259"/>
          </a:xfrm>
        </p:grpSpPr>
        <p:sp>
          <p:nvSpPr>
            <p:cNvPr id="70684" name="Line 28"/>
            <p:cNvSpPr>
              <a:spLocks noChangeShapeType="1"/>
            </p:cNvSpPr>
            <p:nvPr/>
          </p:nvSpPr>
          <p:spPr bwMode="auto">
            <a:xfrm>
              <a:off x="1973" y="3974"/>
              <a:ext cx="1814" cy="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auto">
            <a:xfrm>
              <a:off x="2958" y="371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l-GR" altLang="el-GR"/>
            </a:p>
          </p:txBody>
        </p:sp>
      </p:grpSp>
      <p:grpSp>
        <p:nvGrpSpPr>
          <p:cNvPr id="70686" name="Group 30"/>
          <p:cNvGrpSpPr>
            <a:grpSpLocks/>
          </p:cNvGrpSpPr>
          <p:nvPr/>
        </p:nvGrpSpPr>
        <p:grpSpPr bwMode="auto">
          <a:xfrm>
            <a:off x="2987899" y="3068638"/>
            <a:ext cx="1511300" cy="3240087"/>
            <a:chOff x="1973" y="1933"/>
            <a:chExt cx="952" cy="2041"/>
          </a:xfrm>
        </p:grpSpPr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 flipV="1">
              <a:off x="1973" y="1933"/>
              <a:ext cx="952" cy="20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88" name="Text Box 32"/>
            <p:cNvSpPr txBox="1">
              <a:spLocks noChangeArrowheads="1"/>
            </p:cNvSpPr>
            <p:nvPr/>
          </p:nvSpPr>
          <p:spPr bwMode="auto">
            <a:xfrm>
              <a:off x="2472" y="2251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>
                  <a:solidFill>
                    <a:schemeClr val="folHlink"/>
                  </a:solidFill>
                </a:rPr>
                <a:t>r</a:t>
              </a:r>
              <a:r>
                <a:rPr lang="en-US" altLang="el-GR" baseline="-25000">
                  <a:solidFill>
                    <a:schemeClr val="folHlink"/>
                  </a:solidFill>
                </a:rPr>
                <a:t>1</a:t>
              </a:r>
              <a:endParaRPr lang="el-GR" altLang="el-GR" baseline="-25000">
                <a:solidFill>
                  <a:schemeClr val="folHlink"/>
                </a:solidFill>
              </a:endParaRPr>
            </a:p>
          </p:txBody>
        </p:sp>
      </p:grpSp>
      <p:grpSp>
        <p:nvGrpSpPr>
          <p:cNvPr id="70689" name="Group 33"/>
          <p:cNvGrpSpPr>
            <a:grpSpLocks/>
          </p:cNvGrpSpPr>
          <p:nvPr/>
        </p:nvGrpSpPr>
        <p:grpSpPr bwMode="auto">
          <a:xfrm>
            <a:off x="106362" y="1341438"/>
            <a:ext cx="4105275" cy="1328737"/>
            <a:chOff x="0" y="845"/>
            <a:chExt cx="2586" cy="837"/>
          </a:xfrm>
        </p:grpSpPr>
        <p:sp>
          <p:nvSpPr>
            <p:cNvPr id="70690" name="Text Box 34"/>
            <p:cNvSpPr txBox="1">
              <a:spLocks noChangeArrowheads="1"/>
            </p:cNvSpPr>
            <p:nvPr/>
          </p:nvSpPr>
          <p:spPr bwMode="auto">
            <a:xfrm>
              <a:off x="0" y="845"/>
              <a:ext cx="258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000">
                  <a:solidFill>
                    <a:schemeClr val="folHlink"/>
                  </a:solidFill>
                </a:rPr>
                <a:t>x(0)=2m</a:t>
              </a:r>
            </a:p>
            <a:p>
              <a:pPr>
                <a:spcBef>
                  <a:spcPct val="50000"/>
                </a:spcBef>
              </a:pPr>
              <a:r>
                <a:rPr lang="en-US" altLang="el-GR" sz="2000">
                  <a:solidFill>
                    <a:schemeClr val="folHlink"/>
                  </a:solidFill>
                </a:rPr>
                <a:t>x(2)=1m, y(2)=2,2m</a:t>
              </a:r>
              <a:endParaRPr lang="el-GR" altLang="el-GR" sz="2000">
                <a:solidFill>
                  <a:schemeClr val="folHlink"/>
                </a:solidFill>
              </a:endParaRPr>
            </a:p>
          </p:txBody>
        </p:sp>
        <p:graphicFrame>
          <p:nvGraphicFramePr>
            <p:cNvPr id="70691" name="Object 35"/>
            <p:cNvGraphicFramePr>
              <a:graphicFrameLocks noChangeAspect="1"/>
            </p:cNvGraphicFramePr>
            <p:nvPr/>
          </p:nvGraphicFramePr>
          <p:xfrm>
            <a:off x="0" y="1434"/>
            <a:ext cx="1837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" name="Εξίσωση" r:id="rId5" imgW="2057400" imgH="279360" progId="Equation.3">
                    <p:embed/>
                  </p:oleObj>
                </mc:Choice>
                <mc:Fallback>
                  <p:oleObj name="Εξίσωση" r:id="rId5" imgW="20574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434"/>
                          <a:ext cx="1837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10239599" y="402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graphicFrame>
        <p:nvGraphicFramePr>
          <p:cNvPr id="7069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25366"/>
              </p:ext>
            </p:extLst>
          </p:nvPr>
        </p:nvGraphicFramePr>
        <p:xfrm>
          <a:off x="4573681" y="908720"/>
          <a:ext cx="471646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Εξίσωση" r:id="rId7" imgW="2527200" imgH="1015920" progId="Equation.3">
                  <p:embed/>
                </p:oleObj>
              </mc:Choice>
              <mc:Fallback>
                <p:oleObj name="Εξίσωση" r:id="rId7" imgW="252720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681" y="908720"/>
                        <a:ext cx="4716462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4" name="Line 38"/>
          <p:cNvSpPr>
            <a:spLocks noChangeShapeType="1"/>
          </p:cNvSpPr>
          <p:nvPr/>
        </p:nvSpPr>
        <p:spPr bwMode="auto">
          <a:xfrm flipV="1">
            <a:off x="5723161" y="4797425"/>
            <a:ext cx="0" cy="15113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5867624" y="49418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990033"/>
                </a:solidFill>
              </a:rPr>
              <a:t>u</a:t>
            </a:r>
            <a:r>
              <a:rPr lang="en-US" altLang="el-GR" baseline="-25000">
                <a:solidFill>
                  <a:srgbClr val="990033"/>
                </a:solidFill>
              </a:rPr>
              <a:t>0</a:t>
            </a:r>
            <a:endParaRPr lang="el-GR" altLang="el-GR" baseline="-25000">
              <a:solidFill>
                <a:srgbClr val="990033"/>
              </a:solidFill>
            </a:endParaRPr>
          </a:p>
        </p:txBody>
      </p:sp>
      <p:grpSp>
        <p:nvGrpSpPr>
          <p:cNvPr id="70696" name="Group 40"/>
          <p:cNvGrpSpPr>
            <a:grpSpLocks/>
          </p:cNvGrpSpPr>
          <p:nvPr/>
        </p:nvGrpSpPr>
        <p:grpSpPr bwMode="auto">
          <a:xfrm>
            <a:off x="3564161" y="1628775"/>
            <a:ext cx="863600" cy="1439863"/>
            <a:chOff x="2336" y="1026"/>
            <a:chExt cx="544" cy="907"/>
          </a:xfrm>
        </p:grpSpPr>
        <p:sp>
          <p:nvSpPr>
            <p:cNvPr id="70697" name="Line 41"/>
            <p:cNvSpPr>
              <a:spLocks noChangeShapeType="1"/>
            </p:cNvSpPr>
            <p:nvPr/>
          </p:nvSpPr>
          <p:spPr bwMode="auto">
            <a:xfrm flipH="1" flipV="1">
              <a:off x="2426" y="1026"/>
              <a:ext cx="454" cy="90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98" name="Text Box 42"/>
            <p:cNvSpPr txBox="1">
              <a:spLocks noChangeArrowheads="1"/>
            </p:cNvSpPr>
            <p:nvPr/>
          </p:nvSpPr>
          <p:spPr bwMode="auto">
            <a:xfrm>
              <a:off x="2336" y="1253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>
                  <a:solidFill>
                    <a:srgbClr val="990033"/>
                  </a:solidFill>
                </a:rPr>
                <a:t>u</a:t>
              </a:r>
              <a:r>
                <a:rPr lang="en-US" altLang="el-GR" baseline="-25000">
                  <a:solidFill>
                    <a:srgbClr val="990033"/>
                  </a:solidFill>
                </a:rPr>
                <a:t>1</a:t>
              </a:r>
              <a:endParaRPr lang="el-GR" altLang="el-GR" baseline="-25000">
                <a:solidFill>
                  <a:srgbClr val="990033"/>
                </a:solidFill>
              </a:endParaRPr>
            </a:p>
          </p:txBody>
        </p:sp>
      </p:grpSp>
      <p:grpSp>
        <p:nvGrpSpPr>
          <p:cNvPr id="70699" name="Group 43"/>
          <p:cNvGrpSpPr>
            <a:grpSpLocks/>
          </p:cNvGrpSpPr>
          <p:nvPr/>
        </p:nvGrpSpPr>
        <p:grpSpPr bwMode="auto">
          <a:xfrm>
            <a:off x="4140424" y="2349500"/>
            <a:ext cx="1368425" cy="792163"/>
            <a:chOff x="2699" y="1480"/>
            <a:chExt cx="862" cy="499"/>
          </a:xfrm>
        </p:grpSpPr>
        <p:sp>
          <p:nvSpPr>
            <p:cNvPr id="70700" name="Line 44"/>
            <p:cNvSpPr>
              <a:spLocks noChangeShapeType="1"/>
            </p:cNvSpPr>
            <p:nvPr/>
          </p:nvSpPr>
          <p:spPr bwMode="auto">
            <a:xfrm>
              <a:off x="2971" y="1979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70701" name="Group 45"/>
            <p:cNvGrpSpPr>
              <a:grpSpLocks/>
            </p:cNvGrpSpPr>
            <p:nvPr/>
          </p:nvGrpSpPr>
          <p:grpSpPr bwMode="auto">
            <a:xfrm>
              <a:off x="2699" y="1480"/>
              <a:ext cx="725" cy="499"/>
              <a:chOff x="2699" y="1480"/>
              <a:chExt cx="725" cy="499"/>
            </a:xfrm>
          </p:grpSpPr>
          <p:sp>
            <p:nvSpPr>
              <p:cNvPr id="70702" name="Arc 46"/>
              <p:cNvSpPr>
                <a:spLocks/>
              </p:cNvSpPr>
              <p:nvPr/>
            </p:nvSpPr>
            <p:spPr bwMode="auto">
              <a:xfrm>
                <a:off x="2699" y="1480"/>
                <a:ext cx="680" cy="4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703" name="Text Box 47"/>
              <p:cNvSpPr txBox="1">
                <a:spLocks noChangeArrowheads="1"/>
              </p:cNvSpPr>
              <p:nvPr/>
            </p:nvSpPr>
            <p:spPr bwMode="auto">
              <a:xfrm>
                <a:off x="2789" y="1661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/>
                  <a:t>128</a:t>
                </a:r>
                <a:r>
                  <a:rPr lang="en-US" altLang="el-GR" baseline="30000"/>
                  <a:t>0</a:t>
                </a:r>
                <a:endParaRPr lang="el-GR" altLang="el-GR" baseline="30000"/>
              </a:p>
            </p:txBody>
          </p: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1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71693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51545"/>
              </p:ext>
            </p:extLst>
          </p:nvPr>
        </p:nvGraphicFramePr>
        <p:xfrm>
          <a:off x="467544" y="1157726"/>
          <a:ext cx="2304256" cy="173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1079280" imgH="812520" progId="Equation.3">
                  <p:embed/>
                </p:oleObj>
              </mc:Choice>
              <mc:Fallback>
                <p:oleObj name="Equation" r:id="rId3" imgW="10792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57726"/>
                        <a:ext cx="2304256" cy="1734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Arc 3"/>
          <p:cNvSpPr>
            <a:spLocks/>
          </p:cNvSpPr>
          <p:nvPr/>
        </p:nvSpPr>
        <p:spPr bwMode="auto">
          <a:xfrm rot="11255969" flipV="1">
            <a:off x="2051050" y="1916113"/>
            <a:ext cx="4751388" cy="46085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 flipV="1">
            <a:off x="1908175" y="3429000"/>
            <a:ext cx="719138" cy="2016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3708400" y="1844675"/>
            <a:ext cx="1871663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08175" y="36449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hlink"/>
                </a:solidFill>
              </a:rPr>
              <a:t>u</a:t>
            </a:r>
            <a:r>
              <a:rPr lang="en-US" altLang="el-GR" baseline="-25000">
                <a:solidFill>
                  <a:schemeClr val="hlink"/>
                </a:solidFill>
              </a:rPr>
              <a:t>1</a:t>
            </a:r>
            <a:endParaRPr lang="el-GR" altLang="el-GR" baseline="-25000">
              <a:solidFill>
                <a:schemeClr val="hlink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643438" y="17732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hlink"/>
                </a:solidFill>
              </a:rPr>
              <a:t>u</a:t>
            </a:r>
            <a:r>
              <a:rPr lang="en-US" altLang="el-GR" baseline="-25000">
                <a:solidFill>
                  <a:schemeClr val="hlink"/>
                </a:solidFill>
              </a:rPr>
              <a:t>2</a:t>
            </a:r>
            <a:endParaRPr lang="el-GR" altLang="el-GR" baseline="-25000">
              <a:solidFill>
                <a:schemeClr val="hlink"/>
              </a:solidFill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V="1">
            <a:off x="4140200" y="3933825"/>
            <a:ext cx="719138" cy="2016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2987675" y="3933825"/>
            <a:ext cx="1871663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555875" y="5084763"/>
            <a:ext cx="1655763" cy="942975"/>
            <a:chOff x="1610" y="3203"/>
            <a:chExt cx="1043" cy="594"/>
          </a:xfrm>
        </p:grpSpPr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>
              <a:off x="1882" y="3203"/>
              <a:ext cx="771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1610" y="3566"/>
              <a:ext cx="9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>
                  <a:solidFill>
                    <a:srgbClr val="FF3300"/>
                  </a:solidFill>
                </a:rPr>
                <a:t>Δ</a:t>
              </a:r>
              <a:r>
                <a:rPr lang="en-US" altLang="el-GR">
                  <a:solidFill>
                    <a:srgbClr val="FF3300"/>
                  </a:solidFill>
                </a:rPr>
                <a:t>u=u</a:t>
              </a:r>
              <a:r>
                <a:rPr lang="en-US" altLang="el-GR" baseline="-25000">
                  <a:solidFill>
                    <a:srgbClr val="FF3300"/>
                  </a:solidFill>
                </a:rPr>
                <a:t>2</a:t>
              </a:r>
              <a:r>
                <a:rPr lang="en-US" altLang="el-GR">
                  <a:solidFill>
                    <a:srgbClr val="FF3300"/>
                  </a:solidFill>
                </a:rPr>
                <a:t>-u</a:t>
              </a:r>
              <a:r>
                <a:rPr lang="en-US" altLang="el-GR" baseline="-25000">
                  <a:solidFill>
                    <a:srgbClr val="FF3300"/>
                  </a:solidFill>
                </a:rPr>
                <a:t>1</a:t>
              </a:r>
              <a:endParaRPr lang="el-GR" altLang="el-GR" baseline="-25000">
                <a:solidFill>
                  <a:srgbClr val="FF3300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95536" y="1484784"/>
            <a:ext cx="8604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Φαίνονται τα διανύσματα της ταχύτητας σε δύο διαφορετικές χρονικές στιγμές. </a:t>
            </a:r>
            <a:r>
              <a:rPr lang="el-GR" altLang="el-GR" sz="2400" dirty="0" smtClean="0">
                <a:latin typeface="+mn-lt"/>
              </a:rPr>
              <a:t>Ποιο </a:t>
            </a:r>
            <a:r>
              <a:rPr lang="el-GR" altLang="el-GR" sz="2400" dirty="0">
                <a:latin typeface="+mn-lt"/>
              </a:rPr>
              <a:t>το διάνυσμα της επιτάχυνσης;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598836"/>
            <a:ext cx="3551238" cy="284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2555875" y="3967261"/>
            <a:ext cx="1584325" cy="863600"/>
            <a:chOff x="1610" y="2160"/>
            <a:chExt cx="998" cy="544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 flipV="1">
              <a:off x="1610" y="2432"/>
              <a:ext cx="998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791" y="2160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b="1">
                  <a:solidFill>
                    <a:srgbClr val="FF3300"/>
                  </a:solidFill>
                </a:rPr>
                <a:t>-</a:t>
              </a:r>
              <a:r>
                <a:rPr lang="en-US" altLang="el-GR" sz="2400" b="1">
                  <a:solidFill>
                    <a:srgbClr val="FF3300"/>
                  </a:solidFill>
                </a:rPr>
                <a:t>v</a:t>
              </a:r>
              <a:r>
                <a:rPr lang="el-GR" altLang="el-GR" sz="2400" b="1" baseline="-2500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2124075" y="4399061"/>
            <a:ext cx="431800" cy="1008063"/>
            <a:chOff x="1338" y="2432"/>
            <a:chExt cx="272" cy="635"/>
          </a:xfrm>
        </p:grpSpPr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1610" y="2432"/>
              <a:ext cx="0" cy="63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338" y="2614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b="1">
                  <a:solidFill>
                    <a:schemeClr val="accent1"/>
                  </a:solidFill>
                </a:rPr>
                <a:t>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3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dirty="0"/>
              <a:t>Χτυπάτε μια μπάλα του μπιλιάρδου έτσι ώστε να αποκτήσει ταχύτητα 3,8</a:t>
            </a:r>
            <a:r>
              <a:rPr lang="en-US" altLang="el-GR" dirty="0"/>
              <a:t>m</a:t>
            </a:r>
            <a:r>
              <a:rPr lang="el-GR" altLang="el-GR" dirty="0"/>
              <a:t>/</a:t>
            </a:r>
            <a:r>
              <a:rPr lang="en-US" altLang="el-GR" dirty="0"/>
              <a:t>s</a:t>
            </a:r>
            <a:r>
              <a:rPr lang="el-GR" altLang="el-GR" dirty="0"/>
              <a:t> κατά μήκος του τραπεζιού.  </a:t>
            </a:r>
            <a:r>
              <a:rPr lang="el-GR" altLang="el-GR" dirty="0" smtClean="0"/>
              <a:t>Όταν </a:t>
            </a:r>
            <a:r>
              <a:rPr lang="el-GR" altLang="el-GR" dirty="0"/>
              <a:t>η μπάλα φτάσει στην άλλη άκρη (μήκος 1,75</a:t>
            </a:r>
            <a:r>
              <a:rPr lang="en-US" altLang="el-GR" dirty="0"/>
              <a:t>m</a:t>
            </a:r>
            <a:r>
              <a:rPr lang="el-GR" altLang="el-GR" dirty="0"/>
              <a:t>), η ταχύτητα κατά μήκος παραμένει 3,8</a:t>
            </a:r>
            <a:r>
              <a:rPr lang="en-US" altLang="el-GR" dirty="0"/>
              <a:t>m</a:t>
            </a:r>
            <a:r>
              <a:rPr lang="el-GR" altLang="el-GR" dirty="0"/>
              <a:t>/</a:t>
            </a:r>
            <a:r>
              <a:rPr lang="en-US" altLang="el-GR" dirty="0"/>
              <a:t>s</a:t>
            </a:r>
            <a:r>
              <a:rPr lang="el-GR" altLang="el-GR" dirty="0"/>
              <a:t>  αλλά η μπάλα έχει μετατοπιστεί 2,5</a:t>
            </a:r>
            <a:r>
              <a:rPr lang="en-US" altLang="el-GR" dirty="0"/>
              <a:t>cm</a:t>
            </a:r>
            <a:r>
              <a:rPr lang="el-GR" altLang="el-GR" dirty="0"/>
              <a:t> προς τα δεξιά. </a:t>
            </a:r>
            <a:r>
              <a:rPr lang="el-GR" altLang="el-GR" dirty="0" smtClean="0"/>
              <a:t>Ποια </a:t>
            </a:r>
            <a:r>
              <a:rPr lang="el-GR" altLang="el-GR" dirty="0"/>
              <a:t>είναι η γωνία κλίσης του τραπεζιού; (Θεωρήστε ότι δεν υπάρχουν τριβές και ότι η μπάλα εκτελεί μόνο μεταφορική κίνηση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9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1600" indent="-101600">
              <a:buFontTx/>
              <a:buNone/>
            </a:pPr>
            <a:r>
              <a:rPr lang="el-GR" altLang="el-GR" sz="2400" dirty="0"/>
              <a:t>Το διάνυσμα της επιτάχυνσης περιγράφει αλλαγή</a:t>
            </a:r>
          </a:p>
          <a:p>
            <a:r>
              <a:rPr lang="el-GR" altLang="el-GR" sz="2400" b="1" dirty="0"/>
              <a:t>του μέτρου</a:t>
            </a:r>
          </a:p>
          <a:p>
            <a:r>
              <a:rPr lang="el-GR" altLang="el-GR" sz="2400" b="1" dirty="0"/>
              <a:t>της φοράς</a:t>
            </a:r>
          </a:p>
          <a:p>
            <a:pPr marL="101600" indent="-101600">
              <a:buFontTx/>
              <a:buNone/>
            </a:pPr>
            <a:r>
              <a:rPr lang="el-GR" altLang="el-GR" sz="2400" dirty="0"/>
              <a:t>του διανύσματος της </a:t>
            </a:r>
            <a:r>
              <a:rPr lang="el-GR" altLang="el-GR" sz="2400" dirty="0" smtClean="0"/>
              <a:t>ταχύτητας.</a:t>
            </a:r>
            <a:endParaRPr lang="el-GR" altLang="el-GR" sz="2400" dirty="0"/>
          </a:p>
        </p:txBody>
      </p:sp>
      <p:sp>
        <p:nvSpPr>
          <p:cNvPr id="74755" name="Arc 3"/>
          <p:cNvSpPr>
            <a:spLocks/>
          </p:cNvSpPr>
          <p:nvPr/>
        </p:nvSpPr>
        <p:spPr bwMode="auto">
          <a:xfrm rot="11255969" flipV="1">
            <a:off x="3919762" y="1844675"/>
            <a:ext cx="4751388" cy="4608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4711925" y="3573463"/>
            <a:ext cx="2016125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719987" y="37163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/>
              <a:t>α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4640487" y="2420938"/>
            <a:ext cx="1081088" cy="1368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4711925" y="3789363"/>
            <a:ext cx="158432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927825" y="2492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3300"/>
                </a:solidFill>
              </a:rPr>
              <a:t>α</a:t>
            </a:r>
            <a:r>
              <a:rPr lang="el-GR" altLang="el-GR" baseline="-25000">
                <a:solidFill>
                  <a:srgbClr val="FF3300"/>
                </a:solidFill>
              </a:rPr>
              <a:t>π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504087" y="4437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3300"/>
                </a:solidFill>
              </a:rPr>
              <a:t>α</a:t>
            </a:r>
            <a:r>
              <a:rPr lang="el-GR" altLang="el-GR" baseline="-25000">
                <a:solidFill>
                  <a:srgbClr val="FF3300"/>
                </a:solidFill>
              </a:rPr>
              <a:t>κ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467544" y="5373687"/>
            <a:ext cx="75961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Η παράλληλη με την ταχύτητα συνιστώσα της επιτάχυνσης</a:t>
            </a:r>
            <a:r>
              <a:rPr lang="el-GR" altLang="el-GR" sz="2400" b="1" dirty="0">
                <a:latin typeface="+mn-lt"/>
              </a:rPr>
              <a:t> α</a:t>
            </a:r>
            <a:r>
              <a:rPr lang="el-GR" altLang="el-GR" sz="2400" b="1" baseline="-25000" dirty="0">
                <a:latin typeface="+mn-lt"/>
              </a:rPr>
              <a:t>π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αλλάζει το </a:t>
            </a:r>
            <a:r>
              <a:rPr lang="el-GR" altLang="el-GR" sz="2400" b="1" dirty="0">
                <a:latin typeface="+mn-lt"/>
              </a:rPr>
              <a:t>μέτρο</a:t>
            </a:r>
            <a:r>
              <a:rPr lang="el-GR" altLang="el-GR" sz="2400" dirty="0">
                <a:latin typeface="+mn-lt"/>
              </a:rPr>
              <a:t> της ταχύτητας, ενώ η κάθετη </a:t>
            </a:r>
            <a:r>
              <a:rPr lang="el-GR" altLang="el-GR" sz="2400" b="1" dirty="0" err="1">
                <a:latin typeface="+mn-lt"/>
              </a:rPr>
              <a:t>α</a:t>
            </a:r>
            <a:r>
              <a:rPr lang="el-GR" altLang="el-GR" sz="2400" b="1" baseline="-25000" dirty="0" err="1">
                <a:latin typeface="+mn-lt"/>
              </a:rPr>
              <a:t>κ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τη </a:t>
            </a:r>
            <a:r>
              <a:rPr lang="el-GR" altLang="el-GR" sz="2400" b="1" dirty="0">
                <a:latin typeface="+mn-lt"/>
              </a:rPr>
              <a:t>φορά</a:t>
            </a:r>
            <a:r>
              <a:rPr lang="el-GR" altLang="el-GR" sz="2400" dirty="0">
                <a:latin typeface="+mn-lt"/>
              </a:rPr>
              <a:t> της.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2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Ομοιόμορφη κυκλική κίνηση </a:t>
            </a:r>
          </a:p>
        </p:txBody>
      </p:sp>
      <p:graphicFrame>
        <p:nvGraphicFramePr>
          <p:cNvPr id="7578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69564"/>
              </p:ext>
            </p:extLst>
          </p:nvPr>
        </p:nvGraphicFramePr>
        <p:xfrm>
          <a:off x="7020272" y="1700808"/>
          <a:ext cx="1656184" cy="345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Εξίσωση" r:id="rId3" imgW="647640" imgH="1257120" progId="Equation.3">
                  <p:embed/>
                </p:oleObj>
              </mc:Choice>
              <mc:Fallback>
                <p:oleObj name="Εξίσωση" r:id="rId3" imgW="64764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700808"/>
                        <a:ext cx="1656184" cy="3456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" name="Oval 2"/>
          <p:cNvSpPr>
            <a:spLocks noChangeArrowheads="1"/>
          </p:cNvSpPr>
          <p:nvPr/>
        </p:nvSpPr>
        <p:spPr bwMode="auto">
          <a:xfrm>
            <a:off x="1908175" y="1989138"/>
            <a:ext cx="4464050" cy="3960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 flipV="1">
            <a:off x="1908175" y="1844675"/>
            <a:ext cx="0" cy="21605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1908175" y="4076700"/>
            <a:ext cx="1943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476375" y="20605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folHlink"/>
                </a:solidFill>
              </a:rPr>
              <a:t>u</a:t>
            </a:r>
            <a:endParaRPr lang="el-GR" altLang="el-GR">
              <a:solidFill>
                <a:schemeClr val="folHlink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627313" y="35734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3300"/>
                </a:solidFill>
              </a:rPr>
              <a:t>α</a:t>
            </a:r>
            <a:r>
              <a:rPr lang="el-GR" altLang="el-GR" baseline="-25000">
                <a:solidFill>
                  <a:srgbClr val="FF3300"/>
                </a:solidFill>
              </a:rPr>
              <a:t>κ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5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504267" cy="4447822"/>
          </a:xfrm>
          <a:noFill/>
          <a:ln/>
        </p:spPr>
      </p:pic>
      <p:sp>
        <p:nvSpPr>
          <p:cNvPr id="76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196752"/>
            <a:ext cx="8856984" cy="1684338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Πετάτε μια πέτρα με κλίση πάνω από την οριζόντια</a:t>
            </a:r>
            <a:r>
              <a:rPr lang="el-GR" altLang="el-GR" sz="2400" dirty="0" smtClean="0"/>
              <a:t>. </a:t>
            </a:r>
            <a:r>
              <a:rPr lang="el-GR" altLang="el-GR" sz="2400" dirty="0"/>
              <a:t>Ποιο από τα διαγράμματα αντιπροσωπεύει τη σχέση </a:t>
            </a:r>
            <a:r>
              <a:rPr lang="en-US" altLang="el-GR" sz="2400" dirty="0"/>
              <a:t>u=f(t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;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11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b="1" dirty="0"/>
              <a:t>Δύναμη</a:t>
            </a:r>
            <a:r>
              <a:rPr lang="el-GR" altLang="el-GR" dirty="0"/>
              <a:t>: αλληλεπίδραση μεταξύ δύο σωμάτων ή μεταξύ ενός σώματος και του περιβάλλοντός του (πεδίο δυνάμεων).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Δυνάμεις </a:t>
            </a:r>
            <a:r>
              <a:rPr lang="el-GR" altLang="el-GR" dirty="0" smtClean="0"/>
              <a:t>επαφής.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Τριβή.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Τάσεις.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Βάρος.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b="1" dirty="0"/>
              <a:t>Μέτρο και </a:t>
            </a:r>
            <a:r>
              <a:rPr lang="el-GR" altLang="el-GR" b="1" dirty="0" smtClean="0"/>
              <a:t>φορά.</a:t>
            </a:r>
            <a:endParaRPr lang="el-GR" altLang="el-GR" b="1" dirty="0"/>
          </a:p>
          <a:p>
            <a:pPr>
              <a:lnSpc>
                <a:spcPct val="80000"/>
              </a:lnSpc>
            </a:pPr>
            <a:r>
              <a:rPr lang="el-GR" altLang="el-GR" dirty="0"/>
              <a:t>Συμβολίζεται με</a:t>
            </a:r>
            <a:r>
              <a:rPr lang="el-GR" altLang="el-GR" b="1" dirty="0"/>
              <a:t> </a:t>
            </a:r>
            <a:r>
              <a:rPr lang="en-US" altLang="el-GR" b="1" dirty="0"/>
              <a:t>F, </a:t>
            </a:r>
            <a:r>
              <a:rPr lang="el-GR" altLang="el-GR" dirty="0"/>
              <a:t>μονάδα μέτρησης</a:t>
            </a:r>
            <a:r>
              <a:rPr lang="el-GR" altLang="el-GR" b="1" dirty="0"/>
              <a:t> </a:t>
            </a:r>
            <a:r>
              <a:rPr lang="en-US" altLang="el-GR" b="1" dirty="0"/>
              <a:t>Newton (N).</a:t>
            </a:r>
          </a:p>
          <a:p>
            <a:pPr>
              <a:lnSpc>
                <a:spcPct val="80000"/>
              </a:lnSpc>
            </a:pPr>
            <a:r>
              <a:rPr lang="el-GR" altLang="el-GR" b="1" dirty="0"/>
              <a:t>Το σύνολο των δυνάμεων που ασκούνται σε ένα σώμα έχει το ίδιο αποτέλεσμα με τη δύναμη που αποτελεί το διανυσματικό άθροισμά τους.</a:t>
            </a:r>
          </a:p>
          <a:p>
            <a:pPr>
              <a:lnSpc>
                <a:spcPct val="80000"/>
              </a:lnSpc>
            </a:pPr>
            <a:endParaRPr lang="el-GR" altLang="el-GR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9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Εργάτης σπρώχνει ένα κιβώτιο ασκώντας τη δύναμη </a:t>
            </a:r>
            <a:r>
              <a:rPr lang="en-US" altLang="el-GR"/>
              <a:t>F </a:t>
            </a:r>
            <a:r>
              <a:rPr lang="el-GR" altLang="el-GR"/>
              <a:t>που φαίνεται στο σχήμα</a:t>
            </a:r>
            <a:r>
              <a:rPr lang="en-US" altLang="el-GR"/>
              <a:t>, </a:t>
            </a:r>
            <a:r>
              <a:rPr lang="el-GR" altLang="el-GR"/>
              <a:t>βρείτε τις συνιστώσες της.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1187450" y="2420938"/>
            <a:ext cx="4824413" cy="3095625"/>
            <a:chOff x="748" y="1525"/>
            <a:chExt cx="3039" cy="1950"/>
          </a:xfrm>
        </p:grpSpPr>
        <p:sp>
          <p:nvSpPr>
            <p:cNvPr id="78852" name="AutoShape 4"/>
            <p:cNvSpPr>
              <a:spLocks noChangeArrowheads="1"/>
            </p:cNvSpPr>
            <p:nvPr/>
          </p:nvSpPr>
          <p:spPr bwMode="auto">
            <a:xfrm>
              <a:off x="2064" y="2024"/>
              <a:ext cx="1723" cy="145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1292" y="1525"/>
              <a:ext cx="953" cy="7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 flipH="1">
              <a:off x="748" y="2296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8855" name="Arc 7"/>
            <p:cNvSpPr>
              <a:spLocks/>
            </p:cNvSpPr>
            <p:nvPr/>
          </p:nvSpPr>
          <p:spPr bwMode="auto">
            <a:xfrm rot="14750142">
              <a:off x="1164" y="1802"/>
              <a:ext cx="576" cy="558"/>
            </a:xfrm>
            <a:custGeom>
              <a:avLst/>
              <a:gdLst>
                <a:gd name="G0" fmla="+- 0 0 0"/>
                <a:gd name="G1" fmla="+- 20928 0 0"/>
                <a:gd name="G2" fmla="+- 21600 0 0"/>
                <a:gd name="T0" fmla="*/ 5345 w 21600"/>
                <a:gd name="T1" fmla="*/ 0 h 20928"/>
                <a:gd name="T2" fmla="*/ 21600 w 21600"/>
                <a:gd name="T3" fmla="*/ 20928 h 20928"/>
                <a:gd name="T4" fmla="*/ 0 w 21600"/>
                <a:gd name="T5" fmla="*/ 20928 h 20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8" fill="none" extrusionOk="0">
                  <a:moveTo>
                    <a:pt x="5345" y="-1"/>
                  </a:moveTo>
                  <a:cubicBezTo>
                    <a:pt x="14908" y="2442"/>
                    <a:pt x="21600" y="11057"/>
                    <a:pt x="21600" y="20928"/>
                  </a:cubicBezTo>
                </a:path>
                <a:path w="21600" h="20928" stroke="0" extrusionOk="0">
                  <a:moveTo>
                    <a:pt x="5345" y="-1"/>
                  </a:moveTo>
                  <a:cubicBezTo>
                    <a:pt x="14908" y="2442"/>
                    <a:pt x="21600" y="11057"/>
                    <a:pt x="21600" y="20928"/>
                  </a:cubicBezTo>
                  <a:lnTo>
                    <a:pt x="0" y="20928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124075" y="314166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chemeClr val="accent1"/>
                </a:solidFill>
              </a:rPr>
              <a:t>45</a:t>
            </a:r>
            <a:r>
              <a:rPr lang="el-GR" altLang="el-GR" sz="2000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555875" y="2349500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chemeClr val="accent1"/>
                </a:solidFill>
              </a:rPr>
              <a:t>F</a:t>
            </a:r>
            <a:endParaRPr lang="el-GR" altLang="el-GR" sz="2800" b="1">
              <a:solidFill>
                <a:schemeClr val="accent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4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798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05151"/>
              </p:ext>
            </p:extLst>
          </p:nvPr>
        </p:nvGraphicFramePr>
        <p:xfrm>
          <a:off x="729695" y="3780402"/>
          <a:ext cx="872767" cy="54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Εξίσωση" r:id="rId3" imgW="342720" imgH="215640" progId="Equation.3">
                  <p:embed/>
                </p:oleObj>
              </mc:Choice>
              <mc:Fallback>
                <p:oleObj name="Εξίσωση" r:id="rId3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95" y="3780402"/>
                        <a:ext cx="872767" cy="549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204501"/>
            <a:ext cx="8676456" cy="1072371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Δύο δυνάμεις </a:t>
            </a:r>
            <a:r>
              <a:rPr lang="en-US" altLang="el-GR" sz="2400" dirty="0"/>
              <a:t>F </a:t>
            </a:r>
            <a:r>
              <a:rPr lang="el-GR" altLang="el-GR" sz="2400" dirty="0"/>
              <a:t>έχουν το ίδιο μέτρο. </a:t>
            </a:r>
            <a:r>
              <a:rPr lang="el-GR" altLang="el-GR" sz="2400" dirty="0" smtClean="0"/>
              <a:t>Ποια </a:t>
            </a:r>
            <a:r>
              <a:rPr lang="el-GR" altLang="el-GR" sz="2400" dirty="0"/>
              <a:t>είναι η γωνία μεταξύ τους αν το άθροισμά τους είναι</a:t>
            </a:r>
            <a:r>
              <a:rPr lang="el-GR" altLang="el-GR" sz="2400" dirty="0" smtClean="0"/>
              <a:t>:</a:t>
            </a:r>
            <a:endParaRPr lang="el-GR" altLang="el-GR" sz="2400" dirty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55650" y="2276475"/>
            <a:ext cx="161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/>
              <a:t>2F</a:t>
            </a:r>
            <a:endParaRPr lang="el-GR" altLang="el-GR" sz="3200" b="1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27584" y="5157192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 dirty="0"/>
              <a:t>0</a:t>
            </a:r>
            <a:endParaRPr lang="el-GR" altLang="el-GR" sz="3200" b="1" dirty="0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3635375" y="2349500"/>
            <a:ext cx="1800225" cy="358775"/>
            <a:chOff x="2290" y="1480"/>
            <a:chExt cx="1134" cy="226"/>
          </a:xfrm>
        </p:grpSpPr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2290" y="1706"/>
              <a:ext cx="113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2290" y="1480"/>
              <a:ext cx="113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3492500" y="3357563"/>
            <a:ext cx="1008063" cy="1008062"/>
            <a:chOff x="2835" y="2115"/>
            <a:chExt cx="635" cy="635"/>
          </a:xfrm>
        </p:grpSpPr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 flipV="1">
              <a:off x="2835" y="2115"/>
              <a:ext cx="0" cy="63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>
              <a:off x="2835" y="2750"/>
              <a:ext cx="63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9884" name="Group 12"/>
          <p:cNvGrpSpPr>
            <a:grpSpLocks/>
          </p:cNvGrpSpPr>
          <p:nvPr/>
        </p:nvGrpSpPr>
        <p:grpSpPr bwMode="auto">
          <a:xfrm>
            <a:off x="3563938" y="5516563"/>
            <a:ext cx="3168650" cy="0"/>
            <a:chOff x="2245" y="3475"/>
            <a:chExt cx="1996" cy="0"/>
          </a:xfrm>
        </p:grpSpPr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>
              <a:off x="2245" y="3475"/>
              <a:ext cx="99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>
              <a:off x="3243" y="3475"/>
              <a:ext cx="99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7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Διανυσματικό μέγεθος</a:t>
            </a:r>
          </a:p>
        </p:txBody>
      </p:sp>
      <p:graphicFrame>
        <p:nvGraphicFramePr>
          <p:cNvPr id="41999" name="Object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231147"/>
              </p:ext>
            </p:extLst>
          </p:nvPr>
        </p:nvGraphicFramePr>
        <p:xfrm>
          <a:off x="1475656" y="4869160"/>
          <a:ext cx="611559" cy="91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203040" imgH="304560" progId="Equation.3">
                  <p:embed/>
                </p:oleObj>
              </mc:Choice>
              <mc:Fallback>
                <p:oleObj name="Equation" r:id="rId3" imgW="2030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869160"/>
                        <a:ext cx="611559" cy="917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604168"/>
            <a:ext cx="4038600" cy="4525963"/>
          </a:xfrm>
        </p:spPr>
        <p:txBody>
          <a:bodyPr/>
          <a:lstStyle/>
          <a:p>
            <a:r>
              <a:rPr lang="el-GR" altLang="el-GR" sz="2800" dirty="0"/>
              <a:t>Μέτρο</a:t>
            </a:r>
          </a:p>
          <a:p>
            <a:r>
              <a:rPr lang="el-GR" altLang="el-GR" sz="2800" dirty="0"/>
              <a:t>Διεύθυνση </a:t>
            </a:r>
          </a:p>
          <a:p>
            <a:r>
              <a:rPr lang="el-GR" altLang="el-GR" sz="2800" dirty="0"/>
              <a:t>Φορά</a:t>
            </a:r>
          </a:p>
          <a:p>
            <a:pPr>
              <a:buFontTx/>
              <a:buNone/>
            </a:pPr>
            <a:endParaRPr lang="el-GR" altLang="el-GR" sz="2800" dirty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4716463" y="2276475"/>
            <a:ext cx="12954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4643438" y="3284535"/>
            <a:ext cx="1871662" cy="615949"/>
            <a:chOff x="2925" y="2069"/>
            <a:chExt cx="1179" cy="388"/>
          </a:xfrm>
        </p:grpSpPr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2925" y="2069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061" y="2205"/>
              <a:ext cx="10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Αρχική θέση</a:t>
              </a:r>
            </a:p>
          </p:txBody>
        </p:sp>
      </p:grp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5940425" y="1989136"/>
            <a:ext cx="1943100" cy="400049"/>
            <a:chOff x="3742" y="1253"/>
            <a:chExt cx="1224" cy="252"/>
          </a:xfrm>
        </p:grpSpPr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3742" y="1389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3923" y="1253"/>
              <a:ext cx="10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Τελική θέση</a:t>
              </a:r>
            </a:p>
          </p:txBody>
        </p:sp>
      </p:grp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4211638" y="2205038"/>
            <a:ext cx="1582737" cy="399971"/>
            <a:chOff x="-1035" y="1241"/>
            <a:chExt cx="7506" cy="1383"/>
          </a:xfrm>
        </p:grpSpPr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-1035" y="1241"/>
              <a:ext cx="7506" cy="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Μετατόπιση </a:t>
              </a:r>
            </a:p>
          </p:txBody>
        </p:sp>
        <p:graphicFrame>
          <p:nvGraphicFramePr>
            <p:cNvPr id="41997" name="Object 13"/>
            <p:cNvGraphicFramePr>
              <a:graphicFrameLocks noChangeAspect="1"/>
            </p:cNvGraphicFramePr>
            <p:nvPr/>
          </p:nvGraphicFramePr>
          <p:xfrm>
            <a:off x="3107" y="1434"/>
            <a:ext cx="19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quation" r:id="rId5" imgW="152280" imgH="203040" progId="Equation.3">
                    <p:embed/>
                  </p:oleObj>
                </mc:Choice>
                <mc:Fallback>
                  <p:oleObj name="Equation" r:id="rId5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1434"/>
                          <a:ext cx="19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95288" y="4365625"/>
            <a:ext cx="36718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>
                <a:latin typeface="+mn-lt"/>
              </a:rPr>
              <a:t>Σύμβολο μέτρου διανύσματος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1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/>
              <a:t>Νόμοι του </a:t>
            </a:r>
            <a:r>
              <a:rPr lang="en-US" altLang="el-GR" sz="3600"/>
              <a:t>Newton</a:t>
            </a:r>
            <a:endParaRPr lang="el-GR" altLang="el-GR" sz="3600"/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466537"/>
              </p:ext>
            </p:extLst>
          </p:nvPr>
        </p:nvGraphicFramePr>
        <p:xfrm>
          <a:off x="3980779" y="1772865"/>
          <a:ext cx="1326904" cy="64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Εξίσωση" r:id="rId3" imgW="545760" imgH="266400" progId="Equation.3">
                  <p:embed/>
                </p:oleObj>
              </mc:Choice>
              <mc:Fallback>
                <p:oleObj name="Εξίσωση" r:id="rId3" imgW="545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779" y="1772865"/>
                        <a:ext cx="1326904" cy="648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052736"/>
            <a:ext cx="8964488" cy="1296144"/>
          </a:xfrm>
        </p:spPr>
        <p:txBody>
          <a:bodyPr>
            <a:noAutofit/>
          </a:bodyPr>
          <a:lstStyle/>
          <a:p>
            <a:pPr marL="0" indent="0" algn="just">
              <a:buFontTx/>
              <a:buNone/>
            </a:pPr>
            <a:r>
              <a:rPr lang="el-GR" altLang="el-GR" sz="2200" dirty="0" err="1"/>
              <a:t>Οταν</a:t>
            </a:r>
            <a:r>
              <a:rPr lang="el-GR" altLang="el-GR" sz="2200" dirty="0"/>
              <a:t> η συνισταμένη δύναμη που ασκείται σε ένα σώμα είναι μηδέν, αυτό κινείται με σταθερή ή μηδενική ταχύτητα και μηδενική επιτάχυνση.</a:t>
            </a:r>
          </a:p>
          <a:p>
            <a:pPr marL="0" indent="0" algn="just">
              <a:buFontTx/>
              <a:buNone/>
            </a:pPr>
            <a:r>
              <a:rPr lang="el-GR" altLang="el-GR" sz="2200" dirty="0"/>
              <a:t>Κατάσταση ισορροπίας 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79512" y="2434008"/>
            <a:ext cx="8351837" cy="1799559"/>
            <a:chOff x="295" y="1525"/>
            <a:chExt cx="5261" cy="698"/>
          </a:xfrm>
        </p:grpSpPr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295" y="1525"/>
              <a:ext cx="5261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l-GR" altLang="el-GR" sz="2200" dirty="0">
                  <a:latin typeface="+mn-lt"/>
                </a:rPr>
                <a:t>Αν η συνισταμένη δύναμη που ασκείται σε ένα σώμα δεν είναι μηδέν, το σώμα επιταχύνεται.  Η φορά της επιτάχυνσης είναι ίδια με αυτή της συνισταμένης δύναμης. </a:t>
              </a:r>
            </a:p>
          </p:txBody>
        </p:sp>
        <p:graphicFrame>
          <p:nvGraphicFramePr>
            <p:cNvPr id="8090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580866"/>
                </p:ext>
              </p:extLst>
            </p:nvPr>
          </p:nvGraphicFramePr>
          <p:xfrm>
            <a:off x="2336" y="1944"/>
            <a:ext cx="149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0" name="Εξίσωση" r:id="rId5" imgW="672840" imgH="266400" progId="Equation.3">
                    <p:embed/>
                  </p:oleObj>
                </mc:Choice>
                <mc:Fallback>
                  <p:oleObj name="Εξίσωση" r:id="rId5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1944"/>
                          <a:ext cx="149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210092" y="4509120"/>
            <a:ext cx="8640638" cy="2016273"/>
            <a:chOff x="340" y="2795"/>
            <a:chExt cx="5216" cy="1426"/>
          </a:xfrm>
        </p:grpSpPr>
        <p:sp>
          <p:nvSpPr>
            <p:cNvPr id="80905" name="Text Box 9"/>
            <p:cNvSpPr txBox="1">
              <a:spLocks noChangeArrowheads="1"/>
            </p:cNvSpPr>
            <p:nvPr/>
          </p:nvSpPr>
          <p:spPr bwMode="auto">
            <a:xfrm>
              <a:off x="340" y="2795"/>
              <a:ext cx="5216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l-GR" altLang="el-GR" sz="2200" dirty="0">
                  <a:latin typeface="+mn-lt"/>
                </a:rPr>
                <a:t>Αν ένα σώμα Α ασκεί δύναμη σε ένα σώμα Β (δράση) τότε και το Β ασκεί δύναμη στο Α (αντίδραση).  Αυτές οι δύο δυνάμεις είναι ίσες σε μέτρο, έχουν αντίθετη φορά και ασκούνται σε διαφορετικά σώματα.</a:t>
              </a:r>
            </a:p>
          </p:txBody>
        </p:sp>
        <p:graphicFrame>
          <p:nvGraphicFramePr>
            <p:cNvPr id="809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877622"/>
                </p:ext>
              </p:extLst>
            </p:nvPr>
          </p:nvGraphicFramePr>
          <p:xfrm>
            <a:off x="1655" y="3430"/>
            <a:ext cx="2586" cy="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1" name="Εξίσωση" r:id="rId7" imgW="901440" imgH="253800" progId="Equation.3">
                    <p:embed/>
                  </p:oleObj>
                </mc:Choice>
                <mc:Fallback>
                  <p:oleObj name="Εξίσωση" r:id="rId7" imgW="9014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430"/>
                          <a:ext cx="2586" cy="7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07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064"/>
            <a:ext cx="4968552" cy="2660882"/>
          </a:xfrm>
          <a:noFill/>
          <a:ln/>
        </p:spPr>
      </p:pic>
      <p:sp>
        <p:nvSpPr>
          <p:cNvPr id="819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340768"/>
            <a:ext cx="8676456" cy="288032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l-GR" altLang="el-GR" sz="2400" dirty="0"/>
              <a:t>Αυτοκινητάκι μάζας 4,5 </a:t>
            </a:r>
            <a:r>
              <a:rPr lang="en-US" altLang="el-GR" sz="2400" dirty="0"/>
              <a:t>kg</a:t>
            </a:r>
            <a:r>
              <a:rPr lang="el-GR" altLang="el-GR" sz="2400" dirty="0"/>
              <a:t> επιταχύνεται κατά μήκος του χ άξονα.  Στο διάγραμμα φαίνεται η επιτάχυνση σε σχέση με το χρόνο. </a:t>
            </a:r>
          </a:p>
          <a:p>
            <a:pPr marL="0" indent="0"/>
            <a:r>
              <a:rPr lang="el-GR" altLang="el-GR" sz="2400" dirty="0"/>
              <a:t> Ποια είναι η μέγιστη δύναμη που ασκείται στο </a:t>
            </a:r>
            <a:r>
              <a:rPr lang="el-GR" altLang="el-GR" sz="2400" dirty="0" err="1"/>
              <a:t>αυτοικίνητο</a:t>
            </a:r>
            <a:r>
              <a:rPr lang="el-GR" altLang="el-GR" sz="2400" dirty="0"/>
              <a:t>;  </a:t>
            </a:r>
          </a:p>
          <a:p>
            <a:pPr marL="0" indent="0"/>
            <a:r>
              <a:rPr lang="el-GR" altLang="el-GR" sz="2400" dirty="0"/>
              <a:t>Πότε ασκείται;  </a:t>
            </a:r>
          </a:p>
          <a:p>
            <a:pPr marL="0" indent="0"/>
            <a:r>
              <a:rPr lang="el-GR" altLang="el-GR" sz="2400" dirty="0"/>
              <a:t>Για ποιο χρονικό διάστημα η δύναμη που ασκείται είναι </a:t>
            </a:r>
            <a:r>
              <a:rPr lang="el-GR" altLang="el-GR" sz="2400" dirty="0" smtClean="0"/>
              <a:t>σταθερή;</a:t>
            </a:r>
            <a:endParaRPr lang="el-GR" altLang="el-GR" sz="2400" dirty="0"/>
          </a:p>
          <a:p>
            <a:pPr marL="0" indent="0"/>
            <a:r>
              <a:rPr lang="el-GR" altLang="el-GR" sz="2400" dirty="0"/>
              <a:t> Πότε η δύναμη είναι ίση με το μηδέν;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9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50" y="3718903"/>
            <a:ext cx="5197846" cy="2806441"/>
          </a:xfrm>
          <a:noFill/>
          <a:ln/>
        </p:spPr>
      </p:pic>
      <p:sp>
        <p:nvSpPr>
          <p:cNvPr id="829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268760"/>
            <a:ext cx="8675688" cy="2565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altLang="el-GR" sz="2400" dirty="0"/>
              <a:t>Γάτα  μάζας 2,75</a:t>
            </a:r>
            <a:r>
              <a:rPr lang="en-US" altLang="el-GR" sz="2400" dirty="0"/>
              <a:t>kg</a:t>
            </a:r>
            <a:r>
              <a:rPr lang="el-GR" altLang="el-GR" sz="2400" dirty="0"/>
              <a:t> κινείται κατά τον χ-άξονα.  Η ταχύτητά της σε σχέση με το χρόνο φαίνεται στο διάγραμμα. 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Ποια η μέγιστη δύναμη που ασκείται στη γάτα;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Πότε ασκείται;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Πότε η δύναμη είναι μηδέν;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 Πόση είναι η δύναμη στα 8,5</a:t>
            </a:r>
            <a:r>
              <a:rPr lang="en-US" altLang="el-GR" sz="2400" dirty="0"/>
              <a:t>s</a:t>
            </a:r>
            <a:r>
              <a:rPr lang="el-GR" altLang="el-GR" sz="2400" dirty="0"/>
              <a:t>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1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399554" cy="2952328"/>
          </a:xfrm>
          <a:noFill/>
          <a:ln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724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Πως αλλάζουν η ταχύτητα και η επιτάχυνση μετά από αυτό το σημείο;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7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Σφαίρα κινείται με ταχύτητα 250</a:t>
            </a:r>
            <a:r>
              <a:rPr lang="en-US" altLang="el-GR" dirty="0"/>
              <a:t>m/s</a:t>
            </a:r>
            <a:r>
              <a:rPr lang="el-GR" altLang="el-GR" dirty="0"/>
              <a:t>.  Η μάζα της είναι 1,8</a:t>
            </a:r>
            <a:r>
              <a:rPr lang="en-US" altLang="el-GR" dirty="0"/>
              <a:t>g.  </a:t>
            </a:r>
            <a:r>
              <a:rPr lang="el-GR" altLang="el-GR" dirty="0"/>
              <a:t>Χτυπάει σε κορμό δέντρου και καρφώνεται σε βάθος 0,130</a:t>
            </a:r>
            <a:r>
              <a:rPr lang="en-US" altLang="el-GR" dirty="0"/>
              <a:t>m</a:t>
            </a:r>
            <a:r>
              <a:rPr lang="el-GR" altLang="el-GR" dirty="0"/>
              <a:t>.  </a:t>
            </a:r>
            <a:r>
              <a:rPr lang="el-GR" altLang="el-GR" dirty="0" err="1"/>
              <a:t>Εστω</a:t>
            </a:r>
            <a:r>
              <a:rPr lang="el-GR" altLang="el-GR" dirty="0"/>
              <a:t> ότι η δύναμη επιβράδυνσης είναι σταθερή.  Πόση ώρα χρειάζεται η σφαίρα για να σταματήσει;  Πόση δύναμη της ασκεί το δέντρο;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altLang="el-GR" dirty="0"/>
              <a:t>Οι μηχανές ενός πετρελαιοφόρου  έχουν χαλάσει και ο αέρας το σπρώχνει πάνω σε ύφαλο με σταθερή ταχύτητα 1,5</a:t>
            </a:r>
            <a:r>
              <a:rPr lang="en-US" altLang="el-GR" dirty="0"/>
              <a:t>m/s</a:t>
            </a:r>
            <a:r>
              <a:rPr lang="el-GR" altLang="el-GR" dirty="0"/>
              <a:t>.  </a:t>
            </a:r>
            <a:r>
              <a:rPr lang="el-GR" altLang="el-GR" dirty="0" err="1"/>
              <a:t>Οταν</a:t>
            </a:r>
            <a:r>
              <a:rPr lang="el-GR" altLang="el-GR" dirty="0"/>
              <a:t> το πλοίο είναι 500</a:t>
            </a:r>
            <a:r>
              <a:rPr lang="en-US" altLang="el-GR" dirty="0"/>
              <a:t>m</a:t>
            </a:r>
            <a:r>
              <a:rPr lang="el-GR" altLang="el-GR" dirty="0"/>
              <a:t> από </a:t>
            </a:r>
            <a:r>
              <a:rPr lang="el-GR" altLang="el-GR" dirty="0" err="1"/>
              <a:t>τοιν</a:t>
            </a:r>
            <a:r>
              <a:rPr lang="el-GR" altLang="el-GR" dirty="0"/>
              <a:t> ύφαλο ο αέρας πέφτει και οι μηχανές επαναλειτουργούν.  Η επιλογή είναι να επιταχύνει το πλοίο προς την αντίθετη κατεύθυνση.  Η μάζα του πλοίου είναι 3,6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7</a:t>
            </a:r>
            <a:r>
              <a:rPr lang="en-US" altLang="el-GR" baseline="30000" dirty="0">
                <a:cs typeface="Arial" charset="0"/>
              </a:rPr>
              <a:t> </a:t>
            </a:r>
            <a:r>
              <a:rPr lang="en-US" altLang="el-GR" dirty="0">
                <a:cs typeface="Arial" charset="0"/>
              </a:rPr>
              <a:t>kg</a:t>
            </a:r>
            <a:r>
              <a:rPr lang="el-GR" altLang="el-GR" dirty="0">
                <a:cs typeface="Arial" charset="0"/>
              </a:rPr>
              <a:t> και η δύναμη που ασκούν οι μηχανές είναι 8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4</a:t>
            </a:r>
            <a:r>
              <a:rPr lang="el-GR" altLang="el-GR" dirty="0">
                <a:cs typeface="Arial" charset="0"/>
              </a:rPr>
              <a:t>Ν.  Θα γλιτώσει το πλοίο;</a:t>
            </a:r>
          </a:p>
          <a:p>
            <a:pPr marL="0" indent="0">
              <a:buFontTx/>
              <a:buNone/>
            </a:pPr>
            <a:r>
              <a:rPr lang="el-GR" altLang="el-GR" dirty="0" smtClean="0">
                <a:cs typeface="Arial" charset="0"/>
              </a:rPr>
              <a:t>Εάν </a:t>
            </a:r>
            <a:r>
              <a:rPr lang="el-GR" altLang="el-GR" dirty="0">
                <a:cs typeface="Arial" charset="0"/>
              </a:rPr>
              <a:t>όχι το πετρέλαιο είναι ασφαλές; Το κύτος μπορεί να αντέξει σύγκρουση με ταχύτητα έως 0,2</a:t>
            </a:r>
            <a:r>
              <a:rPr lang="en-US" altLang="el-GR" dirty="0">
                <a:cs typeface="Arial" charset="0"/>
              </a:rPr>
              <a:t>m/s</a:t>
            </a:r>
            <a:r>
              <a:rPr lang="el-GR" altLang="el-GR" dirty="0">
                <a:cs typeface="Arial" charset="0"/>
              </a:rPr>
              <a:t>.</a:t>
            </a:r>
            <a:endParaRPr lang="en-US" altLang="el-GR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3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Κουβάς 4,8 </a:t>
            </a:r>
            <a:r>
              <a:rPr lang="en-US" altLang="el-GR" dirty="0"/>
              <a:t>kg</a:t>
            </a:r>
            <a:r>
              <a:rPr lang="el-GR" altLang="el-GR" dirty="0"/>
              <a:t> επιταχύνεται προς τα πάνω δεμένος με σκοινί, του οποίου η δύναμη θραύσης είναι 75Ν.  Ποια η μέγιστη επιτάχυνση για να μη σπάσει το σκοινί;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7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Διανύσματα – </a:t>
            </a:r>
            <a:r>
              <a:rPr lang="en-US" sz="2000" dirty="0" smtClean="0"/>
              <a:t>Newton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827088" y="3644900"/>
            <a:ext cx="2159000" cy="1944688"/>
            <a:chOff x="476" y="1389"/>
            <a:chExt cx="1360" cy="1225"/>
          </a:xfrm>
        </p:grpSpPr>
        <p:grpSp>
          <p:nvGrpSpPr>
            <p:cNvPr id="43011" name="Group 3"/>
            <p:cNvGrpSpPr>
              <a:grpSpLocks/>
            </p:cNvGrpSpPr>
            <p:nvPr/>
          </p:nvGrpSpPr>
          <p:grpSpPr bwMode="auto">
            <a:xfrm>
              <a:off x="476" y="1661"/>
              <a:ext cx="998" cy="953"/>
              <a:chOff x="476" y="1661"/>
              <a:chExt cx="998" cy="953"/>
            </a:xfrm>
          </p:grpSpPr>
          <p:sp>
            <p:nvSpPr>
              <p:cNvPr id="43012" name="Line 4"/>
              <p:cNvSpPr>
                <a:spLocks noChangeShapeType="1"/>
              </p:cNvSpPr>
              <p:nvPr/>
            </p:nvSpPr>
            <p:spPr bwMode="auto">
              <a:xfrm flipV="1">
                <a:off x="476" y="1661"/>
                <a:ext cx="771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flipV="1">
                <a:off x="703" y="1842"/>
                <a:ext cx="771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aphicFrame>
          <p:nvGraphicFramePr>
            <p:cNvPr id="43014" name="Object 6"/>
            <p:cNvGraphicFramePr>
              <a:graphicFrameLocks noChangeAspect="1"/>
            </p:cNvGraphicFramePr>
            <p:nvPr/>
          </p:nvGraphicFramePr>
          <p:xfrm>
            <a:off x="476" y="1389"/>
            <a:ext cx="413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3" imgW="164880" imgH="203040" progId="Equation.3">
                    <p:embed/>
                  </p:oleObj>
                </mc:Choice>
                <mc:Fallback>
                  <p:oleObj name="Equation" r:id="rId3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1389"/>
                          <a:ext cx="413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5" name="Object 7"/>
            <p:cNvGraphicFramePr>
              <a:graphicFrameLocks noChangeAspect="1"/>
            </p:cNvGraphicFramePr>
            <p:nvPr/>
          </p:nvGraphicFramePr>
          <p:xfrm>
            <a:off x="1156" y="2160"/>
            <a:ext cx="680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5" imgW="152280" imgH="203040" progId="Equation.3">
                    <p:embed/>
                  </p:oleObj>
                </mc:Choice>
                <mc:Fallback>
                  <p:oleObj name="Equation" r:id="rId5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160"/>
                          <a:ext cx="680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195736" y="1243813"/>
            <a:ext cx="67687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Δύο διανύσματα είναι ίσα αν έχουν ίδιο μέτρο και ίδια φορά.</a:t>
            </a: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39020"/>
              </p:ext>
            </p:extLst>
          </p:nvPr>
        </p:nvGraphicFramePr>
        <p:xfrm>
          <a:off x="4427984" y="1880445"/>
          <a:ext cx="1457908" cy="80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7" imgW="419040" imgH="203040" progId="Equation.3">
                  <p:embed/>
                </p:oleObj>
              </mc:Choice>
              <mc:Fallback>
                <p:oleObj name="Equation" r:id="rId7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880445"/>
                        <a:ext cx="1457908" cy="802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539750" y="836613"/>
            <a:ext cx="2159000" cy="1944687"/>
            <a:chOff x="476" y="1389"/>
            <a:chExt cx="1360" cy="1225"/>
          </a:xfrm>
        </p:grpSpPr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76" y="1661"/>
              <a:ext cx="998" cy="953"/>
              <a:chOff x="476" y="1661"/>
              <a:chExt cx="998" cy="953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 flipV="1">
                <a:off x="476" y="1661"/>
                <a:ext cx="771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21" name="Line 13"/>
              <p:cNvSpPr>
                <a:spLocks noChangeShapeType="1"/>
              </p:cNvSpPr>
              <p:nvPr/>
            </p:nvSpPr>
            <p:spPr bwMode="auto">
              <a:xfrm flipV="1">
                <a:off x="703" y="1842"/>
                <a:ext cx="771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aphicFrame>
          <p:nvGraphicFramePr>
            <p:cNvPr id="43022" name="Object 14"/>
            <p:cNvGraphicFramePr>
              <a:graphicFrameLocks noChangeAspect="1"/>
            </p:cNvGraphicFramePr>
            <p:nvPr/>
          </p:nvGraphicFramePr>
          <p:xfrm>
            <a:off x="476" y="1389"/>
            <a:ext cx="413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Equation" r:id="rId9" imgW="164880" imgH="203040" progId="Equation.3">
                    <p:embed/>
                  </p:oleObj>
                </mc:Choice>
                <mc:Fallback>
                  <p:oleObj name="Equation" r:id="rId9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1389"/>
                          <a:ext cx="413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3" name="Object 15"/>
            <p:cNvGraphicFramePr>
              <a:graphicFrameLocks noChangeAspect="1"/>
            </p:cNvGraphicFramePr>
            <p:nvPr/>
          </p:nvGraphicFramePr>
          <p:xfrm>
            <a:off x="1156" y="2160"/>
            <a:ext cx="680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10" imgW="152280" imgH="203040" progId="Equation.3">
                    <p:embed/>
                  </p:oleObj>
                </mc:Choice>
                <mc:Fallback>
                  <p:oleObj name="Equation" r:id="rId10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160"/>
                          <a:ext cx="680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195736" y="3284538"/>
            <a:ext cx="69482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Δύο διανύσματα είναι αντίθετα αν έχουν ίδιο μέτρο και αντίθετη φορά.</a:t>
            </a:r>
          </a:p>
        </p:txBody>
      </p:sp>
      <p:graphicFrame>
        <p:nvGraphicFramePr>
          <p:cNvPr id="430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735490"/>
              </p:ext>
            </p:extLst>
          </p:nvPr>
        </p:nvGraphicFramePr>
        <p:xfrm>
          <a:off x="4355976" y="3974224"/>
          <a:ext cx="1516896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1" imgW="507960" imgH="203040" progId="Equation.3">
                  <p:embed/>
                </p:oleObj>
              </mc:Choice>
              <mc:Fallback>
                <p:oleObj name="Equation" r:id="rId11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974224"/>
                        <a:ext cx="1516896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1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6" grpId="1"/>
      <p:bldP spid="43024" grpId="0"/>
      <p:bldP spid="4302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5" name="Picture 3" descr="ANd9GcRV8quxeJ6HRQ8WkS2q6WDUvPuMUr6eGxUrQcnifMKGsNfbEZrfM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41" y="1556792"/>
            <a:ext cx="4703319" cy="29312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03648" y="4726444"/>
            <a:ext cx="74882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Υπάρχουν ίσα διανύσματα στο διάγραμμα; Αν ναι ποιά;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49541" y="5445224"/>
            <a:ext cx="88569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b="1" dirty="0">
                <a:latin typeface="+mn-lt"/>
              </a:rPr>
              <a:t>Τα διανύσματα τα σχεδιάζουμε υπό κλίμακα όσο αφορά το μέτρο τους.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710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96291"/>
              </p:ext>
            </p:extLst>
          </p:nvPr>
        </p:nvGraphicFramePr>
        <p:xfrm>
          <a:off x="2771800" y="1700808"/>
          <a:ext cx="3015778" cy="193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Εικόνα bitmap" r:id="rId3" imgW="2142857" imgH="1371429" progId="Paint.Picture">
                  <p:embed/>
                </p:oleObj>
              </mc:Choice>
              <mc:Fallback>
                <p:oleObj name="Εικόνα bitmap" r:id="rId3" imgW="2142857" imgH="13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700808"/>
                        <a:ext cx="3015778" cy="1930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933056"/>
            <a:ext cx="8388350" cy="603250"/>
          </a:xfrm>
          <a:noFill/>
          <a:ln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07704" y="5085219"/>
            <a:ext cx="61198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Ποια από τις παραπάνω ισότητες ισχύει;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5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/>
              <a:t>Πρόσθεση διανυσμάτων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187450" y="2492375"/>
            <a:ext cx="1152525" cy="1441450"/>
            <a:chOff x="748" y="1570"/>
            <a:chExt cx="726" cy="908"/>
          </a:xfrm>
        </p:grpSpPr>
        <p:graphicFrame>
          <p:nvGraphicFramePr>
            <p:cNvPr id="48132" name="Object 4"/>
            <p:cNvGraphicFramePr>
              <a:graphicFrameLocks noChangeAspect="1"/>
            </p:cNvGraphicFramePr>
            <p:nvPr/>
          </p:nvGraphicFramePr>
          <p:xfrm>
            <a:off x="793" y="1752"/>
            <a:ext cx="258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Equation" r:id="rId3" imgW="164880" imgH="203040" progId="Equation.3">
                    <p:embed/>
                  </p:oleObj>
                </mc:Choice>
                <mc:Fallback>
                  <p:oleObj name="Equation" r:id="rId3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752"/>
                          <a:ext cx="258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 flipV="1">
              <a:off x="748" y="1570"/>
              <a:ext cx="726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2339975" y="2276475"/>
            <a:ext cx="647700" cy="792163"/>
            <a:chOff x="1474" y="1434"/>
            <a:chExt cx="408" cy="499"/>
          </a:xfrm>
        </p:grpSpPr>
        <p:graphicFrame>
          <p:nvGraphicFramePr>
            <p:cNvPr id="48135" name="Object 7"/>
            <p:cNvGraphicFramePr>
              <a:graphicFrameLocks noChangeAspect="1"/>
            </p:cNvGraphicFramePr>
            <p:nvPr/>
          </p:nvGraphicFramePr>
          <p:xfrm>
            <a:off x="1655" y="1434"/>
            <a:ext cx="19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5" name="Equation" r:id="rId5" imgW="152280" imgH="203040" progId="Equation.3">
                    <p:embed/>
                  </p:oleObj>
                </mc:Choice>
                <mc:Fallback>
                  <p:oleObj name="Equation" r:id="rId5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1434"/>
                          <a:ext cx="192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474" y="1570"/>
              <a:ext cx="40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1116013" y="3860800"/>
            <a:ext cx="576262" cy="511175"/>
            <a:chOff x="703" y="2432"/>
            <a:chExt cx="363" cy="322"/>
          </a:xfrm>
        </p:grpSpPr>
        <p:sp>
          <p:nvSpPr>
            <p:cNvPr id="48138" name="Oval 10"/>
            <p:cNvSpPr>
              <a:spLocks noChangeArrowheads="1"/>
            </p:cNvSpPr>
            <p:nvPr/>
          </p:nvSpPr>
          <p:spPr bwMode="auto">
            <a:xfrm>
              <a:off x="703" y="2432"/>
              <a:ext cx="90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703" y="2523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/>
                <a:t>1</a:t>
              </a:r>
            </a:p>
          </p:txBody>
        </p:sp>
      </p:grp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2195513" y="2060575"/>
            <a:ext cx="503237" cy="504825"/>
            <a:chOff x="1383" y="1298"/>
            <a:chExt cx="317" cy="318"/>
          </a:xfrm>
        </p:grpSpPr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1429" y="1525"/>
              <a:ext cx="90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1383" y="129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/>
                <a:t>2</a:t>
              </a:r>
            </a:p>
          </p:txBody>
        </p:sp>
      </p:grp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916238" y="2852738"/>
            <a:ext cx="574675" cy="366712"/>
            <a:chOff x="1837" y="1797"/>
            <a:chExt cx="362" cy="231"/>
          </a:xfrm>
        </p:grpSpPr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1837" y="1888"/>
              <a:ext cx="90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882" y="1797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/>
                <a:t>3</a:t>
              </a: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1187450" y="3068638"/>
            <a:ext cx="2584450" cy="922337"/>
            <a:chOff x="748" y="1933"/>
            <a:chExt cx="1628" cy="581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 flipV="1">
              <a:off x="748" y="1933"/>
              <a:ext cx="1134" cy="54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4814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7338532"/>
                </p:ext>
              </p:extLst>
            </p:nvPr>
          </p:nvGraphicFramePr>
          <p:xfrm>
            <a:off x="1429" y="2205"/>
            <a:ext cx="947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7" imgW="660240" imgH="215640" progId="Equation.3">
                    <p:embed/>
                  </p:oleObj>
                </mc:Choice>
                <mc:Fallback>
                  <p:oleObj name="Equation" r:id="rId7" imgW="660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2205"/>
                          <a:ext cx="947" cy="309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500563" y="2349500"/>
            <a:ext cx="316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/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4284663" y="1916113"/>
          <a:ext cx="30241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916113"/>
                        <a:ext cx="30241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932040" y="4371976"/>
            <a:ext cx="3382963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Μηδενικό διάνυσμα: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Μηδενικό μέτρο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Δεν έχει διεύθυνση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9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/>
              <a:t>Αφαίρεση διανυσμάτων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900113" y="2492375"/>
            <a:ext cx="1800225" cy="1512888"/>
            <a:chOff x="567" y="1570"/>
            <a:chExt cx="1134" cy="953"/>
          </a:xfrm>
        </p:grpSpPr>
        <p:sp>
          <p:nvSpPr>
            <p:cNvPr id="49156" name="Line 4"/>
            <p:cNvSpPr>
              <a:spLocks noChangeShapeType="1"/>
            </p:cNvSpPr>
            <p:nvPr/>
          </p:nvSpPr>
          <p:spPr bwMode="auto">
            <a:xfrm flipV="1">
              <a:off x="567" y="1570"/>
              <a:ext cx="113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49157" name="Object 5"/>
            <p:cNvGraphicFramePr>
              <a:graphicFrameLocks noChangeAspect="1"/>
            </p:cNvGraphicFramePr>
            <p:nvPr/>
          </p:nvGraphicFramePr>
          <p:xfrm>
            <a:off x="748" y="1570"/>
            <a:ext cx="340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name="Equation" r:id="rId3" imgW="164880" imgH="203040" progId="Equation.3">
                    <p:embed/>
                  </p:oleObj>
                </mc:Choice>
                <mc:Fallback>
                  <p:oleObj name="Equation" r:id="rId3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570"/>
                          <a:ext cx="340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2987675" y="2708275"/>
            <a:ext cx="1008063" cy="865188"/>
            <a:chOff x="1882" y="1706"/>
            <a:chExt cx="635" cy="545"/>
          </a:xfrm>
        </p:grpSpPr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1882" y="1979"/>
              <a:ext cx="63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49160" name="Object 8"/>
            <p:cNvGraphicFramePr>
              <a:graphicFrameLocks noChangeAspect="1"/>
            </p:cNvGraphicFramePr>
            <p:nvPr/>
          </p:nvGraphicFramePr>
          <p:xfrm>
            <a:off x="2200" y="1706"/>
            <a:ext cx="272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5" name="Equation" r:id="rId5" imgW="152280" imgH="203040" progId="Equation.3">
                    <p:embed/>
                  </p:oleObj>
                </mc:Choice>
                <mc:Fallback>
                  <p:oleObj name="Equation" r:id="rId5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706"/>
                          <a:ext cx="272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2700338" y="3429000"/>
            <a:ext cx="1223962" cy="889000"/>
            <a:chOff x="1701" y="2160"/>
            <a:chExt cx="771" cy="560"/>
          </a:xfrm>
        </p:grpSpPr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1837" y="2160"/>
              <a:ext cx="63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49163" name="Object 11"/>
            <p:cNvGraphicFramePr>
              <a:graphicFrameLocks noChangeAspect="1"/>
            </p:cNvGraphicFramePr>
            <p:nvPr/>
          </p:nvGraphicFramePr>
          <p:xfrm>
            <a:off x="1701" y="2387"/>
            <a:ext cx="499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Equation" r:id="rId7" imgW="253800" imgH="203040" progId="Equation.3">
                    <p:embed/>
                  </p:oleObj>
                </mc:Choice>
                <mc:Fallback>
                  <p:oleObj name="Equation" r:id="rId7" imgW="253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2387"/>
                          <a:ext cx="499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4" name="Group 12"/>
          <p:cNvGrpSpPr>
            <a:grpSpLocks/>
          </p:cNvGrpSpPr>
          <p:nvPr/>
        </p:nvGrpSpPr>
        <p:grpSpPr bwMode="auto">
          <a:xfrm>
            <a:off x="5364163" y="2636838"/>
            <a:ext cx="1800225" cy="1512887"/>
            <a:chOff x="3379" y="1661"/>
            <a:chExt cx="1134" cy="953"/>
          </a:xfrm>
        </p:grpSpPr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 flipV="1">
              <a:off x="3379" y="1661"/>
              <a:ext cx="113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49166" name="Object 14"/>
            <p:cNvGraphicFramePr>
              <a:graphicFrameLocks noChangeAspect="1"/>
            </p:cNvGraphicFramePr>
            <p:nvPr/>
          </p:nvGraphicFramePr>
          <p:xfrm>
            <a:off x="4059" y="2069"/>
            <a:ext cx="340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Equation" r:id="rId9" imgW="164880" imgH="203040" progId="Equation.3">
                    <p:embed/>
                  </p:oleObj>
                </mc:Choice>
                <mc:Fallback>
                  <p:oleObj name="Equation" r:id="rId9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2069"/>
                          <a:ext cx="340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6156325" y="1628775"/>
            <a:ext cx="1079500" cy="1008063"/>
            <a:chOff x="3878" y="1026"/>
            <a:chExt cx="680" cy="635"/>
          </a:xfrm>
        </p:grpSpPr>
        <p:sp>
          <p:nvSpPr>
            <p:cNvPr id="49168" name="Line 16"/>
            <p:cNvSpPr>
              <a:spLocks noChangeShapeType="1"/>
            </p:cNvSpPr>
            <p:nvPr/>
          </p:nvSpPr>
          <p:spPr bwMode="auto">
            <a:xfrm>
              <a:off x="3878" y="1389"/>
              <a:ext cx="63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49169" name="Object 17"/>
            <p:cNvGraphicFramePr>
              <a:graphicFrameLocks noChangeAspect="1"/>
            </p:cNvGraphicFramePr>
            <p:nvPr/>
          </p:nvGraphicFramePr>
          <p:xfrm>
            <a:off x="4059" y="1026"/>
            <a:ext cx="499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8" name="Equation" r:id="rId11" imgW="253800" imgH="203040" progId="Equation.3">
                    <p:embed/>
                  </p:oleObj>
                </mc:Choice>
                <mc:Fallback>
                  <p:oleObj name="Equation" r:id="rId11" imgW="253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1026"/>
                          <a:ext cx="499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4284663" y="2205038"/>
            <a:ext cx="1943100" cy="1944687"/>
            <a:chOff x="2699" y="1389"/>
            <a:chExt cx="1224" cy="1225"/>
          </a:xfrm>
        </p:grpSpPr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 flipV="1">
              <a:off x="3379" y="1389"/>
              <a:ext cx="544" cy="12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4917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4872560"/>
                </p:ext>
              </p:extLst>
            </p:nvPr>
          </p:nvGraphicFramePr>
          <p:xfrm>
            <a:off x="2699" y="1389"/>
            <a:ext cx="105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9" name="Equation" r:id="rId13" imgW="660240" imgH="215640" progId="Equation.3">
                    <p:embed/>
                  </p:oleObj>
                </mc:Choice>
                <mc:Fallback>
                  <p:oleObj name="Equation" r:id="rId13" imgW="660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389"/>
                          <a:ext cx="1059" cy="31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4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2052"/>
            <a:ext cx="4291194" cy="2831810"/>
          </a:xfrm>
          <a:noFill/>
          <a:ln/>
        </p:spPr>
      </p:pic>
      <p:graphicFrame>
        <p:nvGraphicFramePr>
          <p:cNvPr id="50180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8987732"/>
              </p:ext>
            </p:extLst>
          </p:nvPr>
        </p:nvGraphicFramePr>
        <p:xfrm>
          <a:off x="4233340" y="3969543"/>
          <a:ext cx="4683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164880" imgH="203040" progId="Equation.3">
                  <p:embed/>
                </p:oleObj>
              </mc:Choice>
              <mc:Fallback>
                <p:oleObj name="Equation" r:id="rId4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340" y="3969543"/>
                        <a:ext cx="4683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7010057"/>
              </p:ext>
            </p:extLst>
          </p:nvPr>
        </p:nvGraphicFramePr>
        <p:xfrm>
          <a:off x="5580112" y="3139428"/>
          <a:ext cx="3683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139428"/>
                        <a:ext cx="3683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50241807"/>
              </p:ext>
            </p:extLst>
          </p:nvPr>
        </p:nvGraphicFramePr>
        <p:xfrm>
          <a:off x="7344975" y="2963863"/>
          <a:ext cx="4302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975" y="2963863"/>
                        <a:ext cx="4302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4787900" y="35734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716463" y="36449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6877050" y="2565400"/>
            <a:ext cx="792163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4787900" y="2492375"/>
            <a:ext cx="2952750" cy="244951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V="1">
            <a:off x="4787900" y="3644900"/>
            <a:ext cx="2089150" cy="12969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859338" y="2349500"/>
          <a:ext cx="23225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10" imgW="901440" imgH="215640" progId="Equation.3">
                  <p:embed/>
                </p:oleObj>
              </mc:Choice>
              <mc:Fallback>
                <p:oleObj name="Equation" r:id="rId10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349500"/>
                        <a:ext cx="23225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6011863" y="4221163"/>
          <a:ext cx="1625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12" imgW="660240" imgH="203040" progId="Equation.3">
                  <p:embed/>
                </p:oleObj>
              </mc:Choice>
              <mc:Fallback>
                <p:oleObj name="Equation" r:id="rId12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221163"/>
                        <a:ext cx="1625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3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46a3847a5979f36b5d2b94d31fa9ec88f874da2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52</TotalTime>
  <Words>1769</Words>
  <Application>Microsoft Office PowerPoint</Application>
  <PresentationFormat>On-screen Show (4:3)</PresentationFormat>
  <Paragraphs>235</Paragraphs>
  <Slides>43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template</vt:lpstr>
      <vt:lpstr>OC_template_updated</vt:lpstr>
      <vt:lpstr>Bitmap Image</vt:lpstr>
      <vt:lpstr>Εικόνα bitmap</vt:lpstr>
      <vt:lpstr>Equation</vt:lpstr>
      <vt:lpstr>Εξίσωση</vt:lpstr>
      <vt:lpstr>Φυσική (Θ)</vt:lpstr>
      <vt:lpstr>PowerPoint Presentation</vt:lpstr>
      <vt:lpstr>Διανυσματικό μέγεθος</vt:lpstr>
      <vt:lpstr>PowerPoint Presentation</vt:lpstr>
      <vt:lpstr>PowerPoint Presentation</vt:lpstr>
      <vt:lpstr>PowerPoint Presentation</vt:lpstr>
      <vt:lpstr>Πρόσθεση διανυσμάτων</vt:lpstr>
      <vt:lpstr>Αφαίρεση διανυσμάτων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Τρεις δυνάμεις ασκούνται σε ένα σώμα, όπως φαίνεται στο σχήμα. Βρείτε μια τέταρτη δύναμη που θα  τις εξισορροπεί. </vt:lpstr>
      <vt:lpstr>PowerPoint Presentation</vt:lpstr>
      <vt:lpstr>Διάνυσμα θέσης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Ομοιόμορφη κυκλική κίνηση </vt:lpstr>
      <vt:lpstr>PowerPoint Presentation</vt:lpstr>
      <vt:lpstr>PowerPoint Presentation</vt:lpstr>
      <vt:lpstr>PowerPoint Presentation</vt:lpstr>
      <vt:lpstr>PowerPoint Presentation</vt:lpstr>
      <vt:lpstr>Νόμοι του Newton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fkaram2</dc:creator>
  <cp:lastModifiedBy>alex</cp:lastModifiedBy>
  <cp:revision>10</cp:revision>
  <dcterms:created xsi:type="dcterms:W3CDTF">2015-07-13T12:25:59Z</dcterms:created>
  <dcterms:modified xsi:type="dcterms:W3CDTF">2015-09-22T08:49:24Z</dcterms:modified>
</cp:coreProperties>
</file>