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57" r:id="rId18"/>
    <p:sldId id="262" r:id="rId19"/>
    <p:sldId id="264" r:id="rId20"/>
    <p:sldId id="269" r:id="rId21"/>
    <p:sldId id="270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19B6AB-8BBE-4121-A994-13EBE666A16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1763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55E42E-D474-4E5D-BBC4-3F26AE7BD2E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976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86E162-532C-43A1-951F-E6F8275FFCA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549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Φυσική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Δυναμική Ενέργεια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Αικατερίνη </a:t>
            </a:r>
            <a:r>
              <a:rPr lang="el-GR" sz="2200" dirty="0" err="1" smtClean="0"/>
              <a:t>Σκουρολιάκου</a:t>
            </a:r>
            <a:r>
              <a:rPr lang="el-GR" sz="2200" dirty="0" smtClean="0"/>
              <a:t>, Επίκουρη Καθηγήτρια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</a:t>
            </a:r>
            <a:r>
              <a:rPr lang="el-GR" sz="2200" dirty="0"/>
              <a:t>Μηχανικών </a:t>
            </a:r>
            <a:r>
              <a:rPr lang="el-GR" sz="2200" dirty="0" smtClean="0"/>
              <a:t>Ενεργειακής Τεχνολογίας ΤΕ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/>
              <a:t>Σκοινί για </a:t>
            </a:r>
            <a:r>
              <a:rPr lang="en-US" altLang="el-GR"/>
              <a:t>Bungee jumping</a:t>
            </a:r>
            <a:r>
              <a:rPr lang="el-GR" altLang="el-GR"/>
              <a:t> έχει μήκος </a:t>
            </a:r>
            <a:r>
              <a:rPr lang="en-US" altLang="el-GR"/>
              <a:t>30m </a:t>
            </a:r>
            <a:r>
              <a:rPr lang="el-GR" altLang="el-GR"/>
              <a:t>και</a:t>
            </a:r>
            <a:r>
              <a:rPr lang="en-US" altLang="el-GR"/>
              <a:t> </a:t>
            </a:r>
            <a:r>
              <a:rPr lang="el-GR" altLang="el-GR"/>
              <a:t>η δύναμη επαναφοράς είναι</a:t>
            </a:r>
            <a:r>
              <a:rPr lang="en-US" altLang="el-GR"/>
              <a:t> kx.  </a:t>
            </a:r>
            <a:r>
              <a:rPr lang="el-GR" altLang="el-GR"/>
              <a:t>Ανθρωπος μάζας 95</a:t>
            </a:r>
            <a:r>
              <a:rPr lang="en-US" altLang="el-GR"/>
              <a:t>kg</a:t>
            </a:r>
            <a:r>
              <a:rPr lang="el-GR" altLang="el-GR"/>
              <a:t> στέκεται σε ύψος 45</a:t>
            </a:r>
            <a:r>
              <a:rPr lang="en-US" altLang="el-GR"/>
              <a:t>m</a:t>
            </a:r>
            <a:r>
              <a:rPr lang="el-GR" altLang="el-GR"/>
              <a:t> και αφού πέσει δεν πρέπει να φτάσει κάτω από τα 41</a:t>
            </a:r>
            <a:r>
              <a:rPr lang="en-US" altLang="el-GR"/>
              <a:t>m</a:t>
            </a:r>
            <a:r>
              <a:rPr lang="el-GR" altLang="el-GR"/>
              <a:t>.  </a:t>
            </a:r>
          </a:p>
          <a:p>
            <a:r>
              <a:rPr lang="el-GR" altLang="el-GR"/>
              <a:t>Για να δοκιμάσετε το σκοινί το δένετε σε ένα δέντρο και το τραβάτε με δύναμη 380</a:t>
            </a:r>
            <a:r>
              <a:rPr lang="en-US" altLang="el-GR"/>
              <a:t>N</a:t>
            </a:r>
            <a:r>
              <a:rPr lang="el-GR" altLang="el-GR"/>
              <a:t>. Πόσο πρέπει να τεντώσει;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14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" r="2720"/>
          <a:stretch/>
        </p:blipFill>
        <p:spPr>
          <a:xfrm>
            <a:off x="2267744" y="3140968"/>
            <a:ext cx="4962618" cy="3003170"/>
          </a:xfrm>
          <a:noFill/>
          <a:ln>
            <a:solidFill>
              <a:schemeClr val="tx1"/>
            </a:solidFill>
          </a:ln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95536" y="1441736"/>
            <a:ext cx="85328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Δεν υπάρχουν τριβές.  Στο σημείο Α  η δύναμη που ασκεί το σώμα στο βρόγχο είναι τρεις φορές το βάρος του.  Από ποιο ύψος έπεσε;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3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614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201629"/>
              </p:ext>
            </p:extLst>
          </p:nvPr>
        </p:nvGraphicFramePr>
        <p:xfrm>
          <a:off x="755576" y="3693405"/>
          <a:ext cx="2933201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3" imgW="1002960" imgH="812520" progId="Equation.3">
                  <p:embed/>
                </p:oleObj>
              </mc:Choice>
              <mc:Fallback>
                <p:oleObj name="Equation" r:id="rId3" imgW="10029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693405"/>
                        <a:ext cx="2933201" cy="2376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2924668"/>
            <a:ext cx="7643812" cy="965200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Ελαστικ</a:t>
            </a:r>
            <a:r>
              <a:rPr lang="el-GR" altLang="el-GR" sz="2400" dirty="0"/>
              <a:t>ή δυναμική ενέργεια </a:t>
            </a:r>
            <a:r>
              <a:rPr lang="el-GR" altLang="el-GR" sz="2400" dirty="0" smtClean="0"/>
              <a:t>ελατηρίου.</a:t>
            </a:r>
            <a:endParaRPr lang="el-GR" altLang="el-GR" sz="2400" dirty="0"/>
          </a:p>
          <a:p>
            <a:endParaRPr lang="el-GR" altLang="el-GR" sz="2400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23528" y="1268760"/>
            <a:ext cx="882047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l-GR" sz="2400" dirty="0">
                <a:latin typeface="+mn-lt"/>
              </a:rPr>
              <a:t>Η δύναμη είναι </a:t>
            </a:r>
            <a:r>
              <a:rPr lang="el-GR" altLang="el-GR" sz="2400" dirty="0">
                <a:latin typeface="+mn-lt"/>
              </a:rPr>
              <a:t>η παράγωγος της δυναμικής </a:t>
            </a:r>
            <a:r>
              <a:rPr lang="el-GR" altLang="el-GR" sz="2400" dirty="0" smtClean="0">
                <a:latin typeface="+mn-lt"/>
              </a:rPr>
              <a:t>ενέργειας.</a:t>
            </a:r>
            <a:endParaRPr lang="el-GR" altLang="el-GR" sz="2400" dirty="0">
              <a:latin typeface="+mn-lt"/>
            </a:endParaRPr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984929"/>
              </p:ext>
            </p:extLst>
          </p:nvPr>
        </p:nvGraphicFramePr>
        <p:xfrm>
          <a:off x="3131841" y="1700808"/>
          <a:ext cx="2592287" cy="1218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5" imgW="838080" imgH="393480" progId="Equation.3">
                  <p:embed/>
                </p:oleObj>
              </mc:Choice>
              <mc:Fallback>
                <p:oleObj name="Equation" r:id="rId5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1" y="1700808"/>
                        <a:ext cx="2592287" cy="1218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5148263" y="3500438"/>
            <a:ext cx="3311525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4139952" y="3394075"/>
            <a:ext cx="4464050" cy="3246438"/>
            <a:chOff x="2948" y="1842"/>
            <a:chExt cx="2812" cy="2045"/>
          </a:xfrm>
        </p:grpSpPr>
        <p:graphicFrame>
          <p:nvGraphicFramePr>
            <p:cNvPr id="6148" name="Object 4"/>
            <p:cNvGraphicFramePr>
              <a:graphicFrameLocks noChangeAspect="1"/>
            </p:cNvGraphicFramePr>
            <p:nvPr/>
          </p:nvGraphicFramePr>
          <p:xfrm>
            <a:off x="2948" y="1842"/>
            <a:ext cx="2812" cy="2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4" name="Εικόνα bitmap" r:id="rId7" imgW="2200582" imgH="1600000" progId="Paint.Picture">
                    <p:embed/>
                  </p:oleObj>
                </mc:Choice>
                <mc:Fallback>
                  <p:oleObj name="Εικόνα bitmap" r:id="rId7" imgW="2200582" imgH="160000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8" y="1842"/>
                          <a:ext cx="2812" cy="20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4694" y="1888"/>
              <a:ext cx="5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000">
                  <a:solidFill>
                    <a:schemeClr val="folHlink"/>
                  </a:solidFill>
                </a:rPr>
                <a:t>Ε</a:t>
              </a:r>
              <a:r>
                <a:rPr lang="el-GR" altLang="el-GR" sz="2000" baseline="-25000">
                  <a:solidFill>
                    <a:schemeClr val="folHlink"/>
                  </a:solidFill>
                </a:rPr>
                <a:t>μ</a:t>
              </a: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6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58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0" y="2768521"/>
            <a:ext cx="4680520" cy="2239887"/>
          </a:xfrm>
          <a:noFill/>
          <a:ln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23528" y="1124744"/>
            <a:ext cx="882047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Τα διαγράμματα ενέργειας απεικονίζουν τη δυναμική ενέργεια που υπάρχει σε μια περιοχή, σε συνάρτηση με την απόσταση. </a:t>
            </a:r>
            <a:r>
              <a:rPr lang="el-GR" altLang="el-GR" sz="2200" dirty="0" smtClean="0">
                <a:latin typeface="+mn-lt"/>
              </a:rPr>
              <a:t>Εφόσον </a:t>
            </a:r>
            <a:r>
              <a:rPr lang="el-GR" altLang="el-GR" sz="2200" dirty="0">
                <a:latin typeface="+mn-lt"/>
              </a:rPr>
              <a:t>υπάρχει δυναμική ενέργεια </a:t>
            </a:r>
            <a:r>
              <a:rPr lang="el-GR" altLang="el-GR" sz="2200" dirty="0" smtClean="0">
                <a:latin typeface="+mn-lt"/>
              </a:rPr>
              <a:t>θα </a:t>
            </a:r>
            <a:r>
              <a:rPr lang="el-GR" altLang="el-GR" sz="2200" dirty="0">
                <a:latin typeface="+mn-lt"/>
              </a:rPr>
              <a:t>ασκηθεί δύναμη </a:t>
            </a:r>
            <a:r>
              <a:rPr lang="el-GR" altLang="el-GR" sz="2200" dirty="0" smtClean="0">
                <a:latin typeface="+mn-lt"/>
              </a:rPr>
              <a:t>(ίση </a:t>
            </a:r>
            <a:r>
              <a:rPr lang="el-GR" altLang="el-GR" sz="2200" dirty="0">
                <a:latin typeface="+mn-lt"/>
              </a:rPr>
              <a:t>με την παράγωγο ως προς χ της δυναμικής </a:t>
            </a:r>
            <a:r>
              <a:rPr lang="el-GR" altLang="el-GR" sz="2200" dirty="0" smtClean="0">
                <a:latin typeface="+mn-lt"/>
              </a:rPr>
              <a:t>ενέργειας) </a:t>
            </a:r>
            <a:r>
              <a:rPr lang="el-GR" altLang="el-GR" sz="2200" dirty="0">
                <a:latin typeface="+mn-lt"/>
              </a:rPr>
              <a:t>σε κάθε σώμα που θα βρεθεί στην περιοχή.  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23528" y="4987972"/>
            <a:ext cx="9001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 smtClean="0">
                <a:latin typeface="+mn-lt"/>
              </a:rPr>
              <a:t>Εάν </a:t>
            </a:r>
            <a:r>
              <a:rPr lang="el-GR" altLang="el-GR" sz="2200" dirty="0">
                <a:latin typeface="+mn-lt"/>
              </a:rPr>
              <a:t>ένα σώμα με μηχανική ενέργεια που απεικονίζεται από τη διακεκομμένη ευθεία βρεθεί τη στιγμή </a:t>
            </a:r>
            <a:r>
              <a:rPr lang="en-US" altLang="el-GR" sz="2200" dirty="0">
                <a:latin typeface="+mn-lt"/>
              </a:rPr>
              <a:t>t=0</a:t>
            </a:r>
            <a:r>
              <a:rPr lang="el-GR" altLang="el-GR" sz="2200" dirty="0">
                <a:latin typeface="+mn-lt"/>
              </a:rPr>
              <a:t>, μεταξύ των Α και </a:t>
            </a:r>
            <a:r>
              <a:rPr lang="en-US" altLang="el-GR" sz="2200" dirty="0">
                <a:latin typeface="+mn-lt"/>
              </a:rPr>
              <a:t>G</a:t>
            </a:r>
            <a:r>
              <a:rPr lang="el-GR" altLang="el-GR" sz="2200" dirty="0">
                <a:latin typeface="+mn-lt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Που ασκείται η μεγαλύτερη δύναμη και που είναι μηδέν ;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Που είναι η ταχύτητα μέγιστη και που ελάχιστη</a:t>
            </a:r>
            <a:r>
              <a:rPr lang="el-GR" altLang="el-GR" sz="2200" dirty="0" smtClean="0">
                <a:latin typeface="+mn-lt"/>
              </a:rPr>
              <a:t>;</a:t>
            </a:r>
            <a:endParaRPr lang="el-GR" alt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323528" y="2852936"/>
            <a:ext cx="46440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Εάν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το σώμα που βρίσκεται στην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περιοχή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έχει και κινητική ενέργεια το σύνολο κινητικής και δυναμικής ενέργειας παραμένει σταθερό και απεικονίζεται με μια οριζόντια ευθεία.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4083515" cy="3052174"/>
          </a:xfrm>
          <a:noFill/>
          <a:ln/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187450" y="5084763"/>
            <a:ext cx="727298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Ποια είναι τα σημεία </a:t>
            </a:r>
            <a:r>
              <a:rPr lang="el-GR" altLang="el-GR" sz="2400" dirty="0" smtClean="0">
                <a:latin typeface="+mn-lt"/>
              </a:rPr>
              <a:t>αναστροφής;</a:t>
            </a:r>
            <a:endParaRPr lang="el-GR" altLang="el-GR" sz="24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Που είναι μέγιστη και που ελάχιστη η ταχύτητα;</a:t>
            </a:r>
          </a:p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Είναι οι τροχιές δεσμευμένες;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l-GR" altLang="el-GR" dirty="0"/>
              <a:t>Η κύρια πηγή ενέργειας για τη γη είναι ο ήλιος. 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altLang="el-GR" dirty="0"/>
              <a:t>Το ετήσιο ποσό </a:t>
            </a:r>
            <a:r>
              <a:rPr lang="el-GR" altLang="el-GR" dirty="0" smtClean="0"/>
              <a:t>ενέργειας </a:t>
            </a:r>
            <a:r>
              <a:rPr lang="el-GR" altLang="el-GR" dirty="0"/>
              <a:t>που φτάνει στη γη από τον ήλιο είναι 5</a:t>
            </a:r>
            <a:r>
              <a:rPr lang="en-US" altLang="el-GR" dirty="0">
                <a:cs typeface="Arial" charset="0"/>
              </a:rPr>
              <a:t>×</a:t>
            </a:r>
            <a:r>
              <a:rPr lang="el-GR" altLang="el-GR" dirty="0">
                <a:cs typeface="Arial" charset="0"/>
              </a:rPr>
              <a:t>10</a:t>
            </a:r>
            <a:r>
              <a:rPr lang="el-GR" altLang="el-GR" baseline="30000" dirty="0">
                <a:cs typeface="Arial" charset="0"/>
              </a:rPr>
              <a:t>24</a:t>
            </a:r>
            <a:r>
              <a:rPr lang="el-GR" altLang="el-GR" dirty="0">
                <a:cs typeface="Arial" charset="0"/>
              </a:rPr>
              <a:t> </a:t>
            </a:r>
            <a:r>
              <a:rPr lang="en-US" altLang="el-GR" dirty="0">
                <a:cs typeface="Arial" charset="0"/>
              </a:rPr>
              <a:t>J. </a:t>
            </a:r>
            <a:endParaRPr lang="el-GR" altLang="el-GR" dirty="0">
              <a:cs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altLang="el-GR" dirty="0">
                <a:cs typeface="Arial" charset="0"/>
              </a:rPr>
              <a:t>Η μισή από αυτή την ενέργεια απορροφάται από την επιφάνεια της </a:t>
            </a:r>
            <a:r>
              <a:rPr lang="el-GR" altLang="el-GR" dirty="0" smtClean="0">
                <a:cs typeface="Arial" charset="0"/>
              </a:rPr>
              <a:t>Γής. </a:t>
            </a:r>
            <a:endParaRPr lang="el-GR" altLang="el-GR" dirty="0">
              <a:cs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altLang="el-GR" dirty="0">
                <a:cs typeface="Arial" charset="0"/>
              </a:rPr>
              <a:t>Οι ανάγκες φωτοσύνθεσης απορροφούν 0,1%.  Πρόσφατες εκτιμήσεις για το ρυθμό κατανάλωσης ενέργειας από ανθρώπους δίνουν αποτέλεσμα 5</a:t>
            </a:r>
            <a:r>
              <a:rPr lang="en-US" altLang="el-GR" dirty="0">
                <a:cs typeface="Arial" charset="0"/>
              </a:rPr>
              <a:t>×</a:t>
            </a:r>
            <a:r>
              <a:rPr lang="el-GR" altLang="el-GR" dirty="0">
                <a:cs typeface="Arial" charset="0"/>
              </a:rPr>
              <a:t>10</a:t>
            </a:r>
            <a:r>
              <a:rPr lang="el-GR" altLang="el-GR" baseline="30000" dirty="0">
                <a:cs typeface="Arial" charset="0"/>
              </a:rPr>
              <a:t>20</a:t>
            </a:r>
            <a:r>
              <a:rPr lang="el-GR" altLang="el-GR" dirty="0">
                <a:cs typeface="Arial" charset="0"/>
              </a:rPr>
              <a:t> </a:t>
            </a:r>
            <a:r>
              <a:rPr lang="en-US" altLang="el-GR" dirty="0">
                <a:cs typeface="Arial" charset="0"/>
              </a:rPr>
              <a:t>J</a:t>
            </a:r>
            <a:r>
              <a:rPr lang="el-GR" altLang="el-GR" dirty="0">
                <a:cs typeface="Arial" charset="0"/>
              </a:rPr>
              <a:t>/έτος. 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altLang="el-GR" dirty="0">
                <a:cs typeface="Arial" charset="0"/>
              </a:rPr>
              <a:t>Το 90% προέρχεται από </a:t>
            </a:r>
            <a:r>
              <a:rPr lang="el-GR" altLang="el-GR" dirty="0" smtClean="0">
                <a:cs typeface="Arial" charset="0"/>
              </a:rPr>
              <a:t>ενεργειακές </a:t>
            </a:r>
            <a:r>
              <a:rPr lang="el-GR" altLang="el-GR" dirty="0">
                <a:cs typeface="Arial" charset="0"/>
              </a:rPr>
              <a:t>πηγές απολιθωμάτων.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altLang="el-GR" dirty="0">
                <a:cs typeface="Arial" charset="0"/>
              </a:rPr>
              <a:t>Αποθέματα υδρογονανθράκων 4</a:t>
            </a:r>
            <a:r>
              <a:rPr lang="en-US" altLang="el-GR" dirty="0">
                <a:cs typeface="Arial" charset="0"/>
              </a:rPr>
              <a:t>×</a:t>
            </a:r>
            <a:r>
              <a:rPr lang="el-GR" altLang="el-GR" dirty="0">
                <a:cs typeface="Arial" charset="0"/>
              </a:rPr>
              <a:t>10</a:t>
            </a:r>
            <a:r>
              <a:rPr lang="el-GR" altLang="el-GR" baseline="30000" dirty="0">
                <a:cs typeface="Arial" charset="0"/>
              </a:rPr>
              <a:t>23</a:t>
            </a:r>
            <a:r>
              <a:rPr lang="en-US" altLang="el-GR" dirty="0">
                <a:cs typeface="Arial" charset="0"/>
              </a:rPr>
              <a:t>J</a:t>
            </a:r>
            <a:r>
              <a:rPr lang="el-GR" altLang="el-GR" dirty="0">
                <a:cs typeface="Arial" charset="0"/>
              </a:rPr>
              <a:t>, </a:t>
            </a:r>
            <a:r>
              <a:rPr lang="el-GR" altLang="el-GR" dirty="0" smtClean="0">
                <a:cs typeface="Arial" charset="0"/>
              </a:rPr>
              <a:t>αποθέματα </a:t>
            </a:r>
            <a:r>
              <a:rPr lang="el-GR" altLang="el-GR" dirty="0">
                <a:cs typeface="Arial" charset="0"/>
              </a:rPr>
              <a:t>πυρηνικής 2,5</a:t>
            </a:r>
            <a:r>
              <a:rPr lang="en-US" altLang="el-GR" dirty="0">
                <a:cs typeface="Arial" charset="0"/>
              </a:rPr>
              <a:t>×</a:t>
            </a:r>
            <a:r>
              <a:rPr lang="el-GR" altLang="el-GR" dirty="0">
                <a:cs typeface="Arial" charset="0"/>
              </a:rPr>
              <a:t>10</a:t>
            </a:r>
            <a:r>
              <a:rPr lang="el-GR" altLang="el-GR" baseline="30000" dirty="0">
                <a:cs typeface="Arial" charset="0"/>
              </a:rPr>
              <a:t>24</a:t>
            </a:r>
            <a:r>
              <a:rPr lang="en-US" altLang="el-GR" dirty="0">
                <a:cs typeface="Arial" charset="0"/>
              </a:rPr>
              <a:t>J</a:t>
            </a:r>
            <a:r>
              <a:rPr lang="el-GR" altLang="el-GR" dirty="0">
                <a:cs typeface="Arial" charset="0"/>
              </a:rPr>
              <a:t>.</a:t>
            </a:r>
            <a:endParaRPr lang="en-US" altLang="el-GR" dirty="0">
              <a:cs typeface="Arial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01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Αικατερίνη </a:t>
            </a:r>
            <a:r>
              <a:rPr lang="el-GR" sz="2000" dirty="0" err="1"/>
              <a:t>Σκουρολιάκου</a:t>
            </a:r>
            <a:r>
              <a:rPr lang="el-GR" sz="2000" dirty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Αικατερίνη </a:t>
            </a:r>
            <a:r>
              <a:rPr lang="el-GR" sz="2000" dirty="0" err="1"/>
              <a:t>Σκουρολιάκου</a:t>
            </a:r>
            <a:r>
              <a:rPr lang="el-GR" sz="2000" dirty="0"/>
              <a:t>. «Φυσική </a:t>
            </a:r>
            <a:r>
              <a:rPr lang="el-GR" sz="2000" dirty="0" smtClean="0"/>
              <a:t>(Θ). Ενότητα 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Δυναμική </a:t>
            </a:r>
            <a:r>
              <a:rPr lang="el-GR" sz="2000" dirty="0" smtClean="0"/>
              <a:t>Ενέργεια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107945"/>
              </p:ext>
            </p:extLst>
          </p:nvPr>
        </p:nvGraphicFramePr>
        <p:xfrm>
          <a:off x="2051720" y="4869160"/>
          <a:ext cx="5736716" cy="106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091880" imgH="203040" progId="Equation.3">
                  <p:embed/>
                </p:oleObj>
              </mc:Choice>
              <mc:Fallback>
                <p:oleObj name="Equation" r:id="rId3" imgW="1091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869160"/>
                        <a:ext cx="5736716" cy="1067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412776"/>
            <a:ext cx="8280920" cy="35283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/>
              <a:t>Διατηρητικές δυνάμεις: </a:t>
            </a:r>
          </a:p>
          <a:p>
            <a:pPr lvl="1" indent="-3873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Το </a:t>
            </a:r>
            <a:r>
              <a:rPr lang="el-GR" altLang="el-GR" sz="2400" dirty="0"/>
              <a:t>έργο που παράγουν/καταναλώνουν είναι αναστρέψιμο – «τράπεζες ενέργειας</a:t>
            </a:r>
            <a:r>
              <a:rPr lang="el-GR" altLang="el-GR" sz="2400" dirty="0" smtClean="0"/>
              <a:t>».</a:t>
            </a:r>
            <a:endParaRPr lang="el-GR" altLang="el-GR" sz="2400" dirty="0"/>
          </a:p>
          <a:p>
            <a:pPr lvl="1" indent="-3873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/>
              <a:t>Το έργο δεν εξαρτάται από τη διαδρομή</a:t>
            </a:r>
            <a:r>
              <a:rPr lang="en-US" altLang="el-GR" sz="2400" dirty="0"/>
              <a:t> </a:t>
            </a:r>
            <a:r>
              <a:rPr lang="el-GR" altLang="el-GR" sz="2400" dirty="0"/>
              <a:t>αλλά μόνο από την αρχική και την τελική </a:t>
            </a:r>
            <a:r>
              <a:rPr lang="el-GR" altLang="el-GR" sz="2400" dirty="0" smtClean="0"/>
              <a:t>θέση.</a:t>
            </a:r>
            <a:endParaRPr lang="el-GR" alt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err="1"/>
              <a:t>Βαρυτική</a:t>
            </a:r>
            <a:r>
              <a:rPr lang="el-GR" altLang="el-GR" sz="2400" dirty="0"/>
              <a:t> δύναμη: Το έργο της εξαρτάται </a:t>
            </a:r>
            <a:r>
              <a:rPr lang="el-GR" altLang="el-GR" sz="2400" b="1" dirty="0" smtClean="0"/>
              <a:t>μόνο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από τη διαφορά ύψους</a:t>
            </a:r>
            <a:r>
              <a:rPr lang="el-GR" altLang="el-GR" sz="2400" dirty="0" smtClean="0"/>
              <a:t>.</a:t>
            </a:r>
            <a:endParaRPr lang="el-GR" alt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38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Η μεταβολή στη δυναμική ενέργεια ενός σώματος σχετίζεται με μια διατηρητική δύναμη </a:t>
            </a:r>
            <a:r>
              <a:rPr lang="en-US" altLang="el-GR" dirty="0"/>
              <a:t>F</a:t>
            </a:r>
            <a:r>
              <a:rPr lang="el-GR" altLang="el-GR" dirty="0"/>
              <a:t>δ, και είναι αντίθετη με το έργο που παράγει αυτή η δύναμη για να μετακινήσει το σώμα από μια αρχική σε μια τελική θέση, ανεξάρτητα από τη διαδρομή.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611560" y="3501678"/>
            <a:ext cx="7800975" cy="1423988"/>
            <a:chOff x="0" y="2276"/>
            <a:chExt cx="4914" cy="897"/>
          </a:xfrm>
        </p:grpSpPr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0" y="2523"/>
              <a:ext cx="27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400" dirty="0">
                  <a:latin typeface="+mn-lt"/>
                </a:rPr>
                <a:t>Μεταβολή δυναμικής ενέργειας</a:t>
              </a:r>
            </a:p>
          </p:txBody>
        </p:sp>
        <p:graphicFrame>
          <p:nvGraphicFramePr>
            <p:cNvPr id="4301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3566969"/>
                </p:ext>
              </p:extLst>
            </p:nvPr>
          </p:nvGraphicFramePr>
          <p:xfrm>
            <a:off x="2858" y="2276"/>
            <a:ext cx="2056" cy="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Equation" r:id="rId3" imgW="1015920" imgH="482400" progId="Equation.3">
                    <p:embed/>
                  </p:oleObj>
                </mc:Choice>
                <mc:Fallback>
                  <p:oleObj name="Equation" r:id="rId3" imgW="10159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8" y="2276"/>
                          <a:ext cx="2056" cy="8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44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09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799914"/>
              </p:ext>
            </p:extLst>
          </p:nvPr>
        </p:nvGraphicFramePr>
        <p:xfrm>
          <a:off x="611560" y="4437112"/>
          <a:ext cx="6909987" cy="763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Εξίσωση" r:id="rId3" imgW="2070000" imgH="228600" progId="Equation.3">
                  <p:embed/>
                </p:oleObj>
              </mc:Choice>
              <mc:Fallback>
                <p:oleObj name="Εξίσωση" r:id="rId3" imgW="2070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437112"/>
                        <a:ext cx="6909987" cy="763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340768"/>
            <a:ext cx="8424936" cy="32403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/>
              <a:t>Η δυναμική ενέργεια ενός σώματος συνδέεται με μια διατηρητική </a:t>
            </a:r>
            <a:r>
              <a:rPr lang="el-GR" altLang="el-GR" sz="2400" dirty="0" smtClean="0"/>
              <a:t>δύναμη.</a:t>
            </a:r>
            <a:endParaRPr lang="el-GR" alt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Ορίζω </a:t>
            </a:r>
            <a:r>
              <a:rPr lang="el-GR" altLang="el-GR" sz="2400" dirty="0"/>
              <a:t>σαν μηχανική ενέργεια το άθροισμα της κινητικής και της δυναμικής ενέργειας ενός σώματος.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Όταν </a:t>
            </a:r>
            <a:r>
              <a:rPr lang="el-GR" altLang="el-GR" sz="2400" dirty="0"/>
              <a:t>στο σώμα δρουν μόνο διατηρητικές δυνάμεις η μηχανική ενέργεια παραμένει σταθερή.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9553" y="5445224"/>
            <a:ext cx="6769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>
                <a:latin typeface="+mn-lt"/>
              </a:rPr>
              <a:t>Διατήρηση μηχανικής ενέργειας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0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2355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653886"/>
              </p:ext>
            </p:extLst>
          </p:nvPr>
        </p:nvGraphicFramePr>
        <p:xfrm>
          <a:off x="2353689" y="3140968"/>
          <a:ext cx="4181110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1143000" imgH="393480" progId="Equation.3">
                  <p:embed/>
                </p:oleObj>
              </mc:Choice>
              <mc:Fallback>
                <p:oleObj name="Equation" r:id="rId3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689" y="3140968"/>
                        <a:ext cx="4181110" cy="144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268760"/>
            <a:ext cx="8424936" cy="2376487"/>
          </a:xfrm>
        </p:spPr>
        <p:txBody>
          <a:bodyPr/>
          <a:lstStyle/>
          <a:p>
            <a:r>
              <a:rPr lang="el-GR" altLang="el-GR" sz="2400" dirty="0" smtClean="0"/>
              <a:t>Ένα </a:t>
            </a:r>
            <a:r>
              <a:rPr lang="el-GR" altLang="el-GR" sz="2400" dirty="0"/>
              <a:t>αντικείμενο μάζας </a:t>
            </a:r>
            <a:r>
              <a:rPr lang="en-US" altLang="el-GR" sz="2400" dirty="0"/>
              <a:t>m</a:t>
            </a:r>
            <a:r>
              <a:rPr lang="en-US" altLang="el-GR" sz="2400" baseline="-25000" dirty="0"/>
              <a:t>1</a:t>
            </a:r>
            <a:r>
              <a:rPr lang="en-US" altLang="el-GR" sz="2400" dirty="0"/>
              <a:t> </a:t>
            </a:r>
            <a:r>
              <a:rPr lang="el-GR" altLang="el-GR" sz="2400" dirty="0"/>
              <a:t>κινείται προς τον ήλιο (μάζα </a:t>
            </a:r>
            <a:r>
              <a:rPr lang="en-US" altLang="el-GR" sz="2400" dirty="0"/>
              <a:t>m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).  </a:t>
            </a:r>
            <a:r>
              <a:rPr lang="el-GR" altLang="el-GR" sz="2400" dirty="0"/>
              <a:t>Αρχικά βρίσκεται σε απόσταση </a:t>
            </a:r>
            <a:r>
              <a:rPr lang="en-US" altLang="el-GR" sz="2400" dirty="0" err="1"/>
              <a:t>r</a:t>
            </a:r>
            <a:r>
              <a:rPr lang="en-US" altLang="el-GR" sz="2400" baseline="-25000" dirty="0" err="1"/>
              <a:t>A</a:t>
            </a:r>
            <a:r>
              <a:rPr lang="el-GR" altLang="el-GR" sz="2400" dirty="0"/>
              <a:t> και φτάνει σε απόσταση </a:t>
            </a:r>
            <a:r>
              <a:rPr lang="en-US" altLang="el-GR" sz="2400" dirty="0"/>
              <a:t>r</a:t>
            </a:r>
            <a:r>
              <a:rPr lang="el-GR" altLang="el-GR" sz="2400" baseline="-25000" dirty="0"/>
              <a:t>Τ</a:t>
            </a:r>
            <a:r>
              <a:rPr lang="el-GR" altLang="el-GR" sz="2400" dirty="0"/>
              <a:t> από το κέντρο του </a:t>
            </a:r>
            <a:r>
              <a:rPr lang="el-GR" altLang="el-GR" sz="2400" dirty="0" smtClean="0"/>
              <a:t>ήλιου. Πόσο </a:t>
            </a:r>
            <a:r>
              <a:rPr lang="el-GR" altLang="el-GR" sz="2400" dirty="0"/>
              <a:t>μεταβλήθηκε η δυναμική ενέργεια του συστήματος;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07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Ελατήριο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altLang="el-GR" dirty="0"/>
              <a:t>Για μικρή επιμήκυνση χ πέραν του φυσικού μήκους του ελατηρίου </a:t>
            </a:r>
            <a:r>
              <a:rPr lang="en-US" altLang="el-GR" dirty="0"/>
              <a:t>F=</a:t>
            </a:r>
            <a:r>
              <a:rPr lang="en-US" altLang="el-GR" dirty="0" err="1"/>
              <a:t>kx</a:t>
            </a:r>
            <a:endParaRPr lang="en-US" altLang="el-GR" dirty="0"/>
          </a:p>
          <a:p>
            <a:pPr>
              <a:lnSpc>
                <a:spcPct val="100000"/>
              </a:lnSpc>
            </a:pPr>
            <a:r>
              <a:rPr lang="en-US" altLang="el-GR" dirty="0"/>
              <a:t>k</a:t>
            </a:r>
            <a:r>
              <a:rPr lang="el-GR" altLang="el-GR" dirty="0"/>
              <a:t>: </a:t>
            </a:r>
            <a:r>
              <a:rPr lang="el-GR" altLang="el-GR" dirty="0" smtClean="0"/>
              <a:t>σταθερά </a:t>
            </a:r>
            <a:r>
              <a:rPr lang="el-GR" altLang="el-GR" dirty="0"/>
              <a:t>ελατηρίου (</a:t>
            </a:r>
            <a:r>
              <a:rPr lang="en-US" altLang="el-GR" dirty="0"/>
              <a:t>N/m)</a:t>
            </a:r>
            <a:endParaRPr lang="el-GR" altLang="el-GR" dirty="0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830871"/>
              </p:ext>
            </p:extLst>
          </p:nvPr>
        </p:nvGraphicFramePr>
        <p:xfrm>
          <a:off x="971600" y="4492452"/>
          <a:ext cx="5184625" cy="2320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1815840" imgH="888840" progId="Equation.3">
                  <p:embed/>
                </p:oleObj>
              </mc:Choice>
              <mc:Fallback>
                <p:oleObj name="Equation" r:id="rId3" imgW="181584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492452"/>
                        <a:ext cx="5184625" cy="2320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2448471" y="2253519"/>
            <a:ext cx="5472112" cy="2490787"/>
            <a:chOff x="1111" y="1071"/>
            <a:chExt cx="3447" cy="1569"/>
          </a:xfrm>
        </p:grpSpPr>
        <p:graphicFrame>
          <p:nvGraphicFramePr>
            <p:cNvPr id="5124" name="Object 4"/>
            <p:cNvGraphicFramePr>
              <a:graphicFrameLocks noChangeAspect="1"/>
            </p:cNvGraphicFramePr>
            <p:nvPr/>
          </p:nvGraphicFramePr>
          <p:xfrm>
            <a:off x="1111" y="1071"/>
            <a:ext cx="3447" cy="1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name="Chart" r:id="rId5" imgW="7096049" imgH="3229128" progId="Excel.Chart.8">
                    <p:embed/>
                  </p:oleObj>
                </mc:Choice>
                <mc:Fallback>
                  <p:oleObj name="Chart" r:id="rId5" imgW="7096049" imgH="3229128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1" y="1071"/>
                          <a:ext cx="3447" cy="15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4059" y="1344"/>
              <a:ext cx="0" cy="113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2699" y="1979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/>
                <a:t>E=(1/2)kx</a:t>
              </a:r>
              <a:r>
                <a:rPr lang="en-US" altLang="el-GR" baseline="30000"/>
                <a:t>2</a:t>
              </a:r>
              <a:endParaRPr lang="el-GR" altLang="el-GR" baseline="30000"/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3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251520" y="765175"/>
            <a:ext cx="6756400" cy="1038225"/>
            <a:chOff x="0" y="436"/>
            <a:chExt cx="4256" cy="654"/>
          </a:xfrm>
        </p:grpSpPr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0" y="618"/>
              <a:ext cx="2086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300" dirty="0">
                  <a:latin typeface="+mn-lt"/>
                </a:rPr>
                <a:t>Συνολική δύναμη </a:t>
              </a:r>
            </a:p>
          </p:txBody>
        </p:sp>
        <p:graphicFrame>
          <p:nvGraphicFramePr>
            <p:cNvPr id="24582" name="Object 6"/>
            <p:cNvGraphicFramePr>
              <a:graphicFrameLocks noChangeAspect="1"/>
            </p:cNvGraphicFramePr>
            <p:nvPr/>
          </p:nvGraphicFramePr>
          <p:xfrm>
            <a:off x="2109" y="436"/>
            <a:ext cx="2147" cy="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0" name="Equation" r:id="rId3" imgW="876240" imgH="266400" progId="Equation.3">
                    <p:embed/>
                  </p:oleObj>
                </mc:Choice>
                <mc:Fallback>
                  <p:oleObj name="Equation" r:id="rId3" imgW="8762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436"/>
                          <a:ext cx="2147" cy="6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98" name="Group 22"/>
          <p:cNvGrpSpPr>
            <a:grpSpLocks/>
          </p:cNvGrpSpPr>
          <p:nvPr/>
        </p:nvGrpSpPr>
        <p:grpSpPr bwMode="auto">
          <a:xfrm>
            <a:off x="251520" y="1511810"/>
            <a:ext cx="8675688" cy="1517650"/>
            <a:chOff x="0" y="935"/>
            <a:chExt cx="5465" cy="956"/>
          </a:xfrm>
        </p:grpSpPr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0" y="1298"/>
              <a:ext cx="1769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300">
                  <a:latin typeface="+mn-lt"/>
                </a:rPr>
                <a:t>Συνολικό έργο</a:t>
              </a:r>
            </a:p>
          </p:txBody>
        </p:sp>
        <p:graphicFrame>
          <p:nvGraphicFramePr>
            <p:cNvPr id="24585" name="Object 9"/>
            <p:cNvGraphicFramePr>
              <a:graphicFrameLocks noChangeAspect="1"/>
            </p:cNvGraphicFramePr>
            <p:nvPr/>
          </p:nvGraphicFramePr>
          <p:xfrm>
            <a:off x="1655" y="935"/>
            <a:ext cx="3810" cy="9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1" name="Equation" r:id="rId5" imgW="1968480" imgH="482400" progId="Equation.3">
                    <p:embed/>
                  </p:oleObj>
                </mc:Choice>
                <mc:Fallback>
                  <p:oleObj name="Equation" r:id="rId5" imgW="196848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935"/>
                          <a:ext cx="3810" cy="9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93" name="Group 17"/>
          <p:cNvGrpSpPr>
            <a:grpSpLocks/>
          </p:cNvGrpSpPr>
          <p:nvPr/>
        </p:nvGrpSpPr>
        <p:grpSpPr bwMode="auto">
          <a:xfrm>
            <a:off x="264045" y="2579687"/>
            <a:ext cx="7980363" cy="1423987"/>
            <a:chOff x="0" y="2251"/>
            <a:chExt cx="5027" cy="897"/>
          </a:xfrm>
        </p:grpSpPr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0" y="2523"/>
              <a:ext cx="2789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300">
                  <a:latin typeface="+mn-lt"/>
                </a:rPr>
                <a:t>Μεταβολή δυναμικής ενέργειας</a:t>
              </a:r>
            </a:p>
          </p:txBody>
        </p:sp>
        <p:graphicFrame>
          <p:nvGraphicFramePr>
            <p:cNvPr id="24589" name="Object 13"/>
            <p:cNvGraphicFramePr>
              <a:graphicFrameLocks noChangeAspect="1"/>
            </p:cNvGraphicFramePr>
            <p:nvPr/>
          </p:nvGraphicFramePr>
          <p:xfrm>
            <a:off x="2971" y="2251"/>
            <a:ext cx="2056" cy="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2" name="Equation" r:id="rId7" imgW="1015920" imgH="482400" progId="Equation.3">
                    <p:embed/>
                  </p:oleObj>
                </mc:Choice>
                <mc:Fallback>
                  <p:oleObj name="Equation" r:id="rId7" imgW="10159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" y="2251"/>
                          <a:ext cx="2056" cy="8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99" name="Group 23"/>
          <p:cNvGrpSpPr>
            <a:grpSpLocks/>
          </p:cNvGrpSpPr>
          <p:nvPr/>
        </p:nvGrpSpPr>
        <p:grpSpPr bwMode="auto">
          <a:xfrm>
            <a:off x="0" y="3860803"/>
            <a:ext cx="9144000" cy="827088"/>
            <a:chOff x="0" y="3067"/>
            <a:chExt cx="5760" cy="521"/>
          </a:xfrm>
        </p:grpSpPr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0" y="3067"/>
              <a:ext cx="2653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300" dirty="0">
                  <a:latin typeface="+mn-lt"/>
                </a:rPr>
                <a:t>Το συνολικό έργο είναι ίσο με τη μεταβολή της κινητικής ενέργειας</a:t>
              </a:r>
            </a:p>
          </p:txBody>
        </p:sp>
        <p:graphicFrame>
          <p:nvGraphicFramePr>
            <p:cNvPr id="24595" name="Object 19"/>
            <p:cNvGraphicFramePr>
              <a:graphicFrameLocks noChangeAspect="1"/>
            </p:cNvGraphicFramePr>
            <p:nvPr/>
          </p:nvGraphicFramePr>
          <p:xfrm>
            <a:off x="2789" y="3121"/>
            <a:ext cx="2971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3" name="Equation" r:id="rId9" imgW="1498320" imgH="241200" progId="Equation.3">
                    <p:embed/>
                  </p:oleObj>
                </mc:Choice>
                <mc:Fallback>
                  <p:oleObj name="Equation" r:id="rId9" imgW="14983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3121"/>
                          <a:ext cx="2971" cy="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604" name="Group 28"/>
          <p:cNvGrpSpPr>
            <a:grpSpLocks/>
          </p:cNvGrpSpPr>
          <p:nvPr/>
        </p:nvGrpSpPr>
        <p:grpSpPr bwMode="auto">
          <a:xfrm>
            <a:off x="0" y="5013325"/>
            <a:ext cx="8316913" cy="655638"/>
            <a:chOff x="0" y="3385"/>
            <a:chExt cx="5239" cy="413"/>
          </a:xfrm>
        </p:grpSpPr>
        <p:sp>
          <p:nvSpPr>
            <p:cNvPr id="24600" name="Text Box 24"/>
            <p:cNvSpPr txBox="1">
              <a:spLocks noChangeArrowheads="1"/>
            </p:cNvSpPr>
            <p:nvPr/>
          </p:nvSpPr>
          <p:spPr bwMode="auto">
            <a:xfrm>
              <a:off x="0" y="3430"/>
              <a:ext cx="2835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300" dirty="0">
                  <a:latin typeface="+mn-lt"/>
                </a:rPr>
                <a:t>Μεταβολή μηχανικής ενέργειας</a:t>
              </a:r>
            </a:p>
          </p:txBody>
        </p:sp>
        <p:graphicFrame>
          <p:nvGraphicFramePr>
            <p:cNvPr id="24601" name="Object 25"/>
            <p:cNvGraphicFramePr>
              <a:graphicFrameLocks noChangeAspect="1"/>
            </p:cNvGraphicFramePr>
            <p:nvPr/>
          </p:nvGraphicFramePr>
          <p:xfrm>
            <a:off x="2971" y="3385"/>
            <a:ext cx="2268" cy="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" name="Equation" r:id="rId11" imgW="1104840" imgH="241200" progId="Equation.3">
                    <p:embed/>
                  </p:oleObj>
                </mc:Choice>
                <mc:Fallback>
                  <p:oleObj name="Equation" r:id="rId11" imgW="11048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" y="3385"/>
                          <a:ext cx="2268" cy="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609" name="Group 33"/>
          <p:cNvGrpSpPr>
            <a:grpSpLocks/>
          </p:cNvGrpSpPr>
          <p:nvPr/>
        </p:nvGrpSpPr>
        <p:grpSpPr bwMode="auto">
          <a:xfrm>
            <a:off x="1979613" y="5805488"/>
            <a:ext cx="3552825" cy="735012"/>
            <a:chOff x="1247" y="3657"/>
            <a:chExt cx="2238" cy="463"/>
          </a:xfrm>
        </p:grpSpPr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1247" y="3748"/>
              <a:ext cx="589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300">
                  <a:latin typeface="+mn-lt"/>
                </a:rPr>
                <a:t>και</a:t>
              </a:r>
            </a:p>
          </p:txBody>
        </p:sp>
        <p:graphicFrame>
          <p:nvGraphicFramePr>
            <p:cNvPr id="24606" name="Object 30"/>
            <p:cNvGraphicFramePr>
              <a:graphicFrameLocks noChangeAspect="1"/>
            </p:cNvGraphicFramePr>
            <p:nvPr/>
          </p:nvGraphicFramePr>
          <p:xfrm>
            <a:off x="2064" y="3657"/>
            <a:ext cx="1421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" name="Equation" r:id="rId13" imgW="685800" imgH="241200" progId="Equation.3">
                    <p:embed/>
                  </p:oleObj>
                </mc:Choice>
                <mc:Fallback>
                  <p:oleObj name="Equation" r:id="rId13" imgW="6858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657"/>
                          <a:ext cx="1421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Μεταβολές μηχανικής </a:t>
            </a:r>
            <a:r>
              <a:rPr lang="el-GR" dirty="0" smtClean="0"/>
              <a:t>ενέργειας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6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1683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altLang="el-GR" dirty="0" smtClean="0"/>
              <a:t>Ένα </a:t>
            </a:r>
            <a:r>
              <a:rPr lang="el-GR" altLang="el-GR" dirty="0"/>
              <a:t>κομμάτι ξύλου μάζας </a:t>
            </a:r>
            <a:r>
              <a:rPr lang="en-US" altLang="el-GR" dirty="0"/>
              <a:t>2kg</a:t>
            </a:r>
            <a:r>
              <a:rPr lang="el-GR" altLang="el-GR" dirty="0"/>
              <a:t> γλιστράει στην επιφάνεια που φαίνεται στο σχήμα. </a:t>
            </a:r>
            <a:r>
              <a:rPr lang="el-GR" altLang="el-GR" dirty="0" smtClean="0"/>
              <a:t>Τριβή </a:t>
            </a:r>
            <a:r>
              <a:rPr lang="el-GR" altLang="el-GR" dirty="0"/>
              <a:t>υπάρχει μόνο στην οριζόντια επιφάνεια μήκους </a:t>
            </a:r>
            <a:r>
              <a:rPr lang="en-US" altLang="el-GR" dirty="0"/>
              <a:t>30m</a:t>
            </a:r>
            <a:r>
              <a:rPr lang="el-GR" altLang="el-GR" dirty="0"/>
              <a:t>.  Ο συντελεστής τριβής ολίσθησης είναι 0,2. </a:t>
            </a:r>
            <a:r>
              <a:rPr lang="el-GR" altLang="el-GR" dirty="0" smtClean="0"/>
              <a:t>Το </a:t>
            </a:r>
            <a:r>
              <a:rPr lang="el-GR" altLang="el-GR" dirty="0"/>
              <a:t>ξύλο ξεκινά από ύψος 4</a:t>
            </a:r>
            <a:r>
              <a:rPr lang="en-US" altLang="el-GR" dirty="0"/>
              <a:t>m</a:t>
            </a:r>
            <a:r>
              <a:rPr lang="el-GR" altLang="el-GR" dirty="0"/>
              <a:t>.</a:t>
            </a:r>
          </a:p>
          <a:p>
            <a:pPr>
              <a:lnSpc>
                <a:spcPct val="100000"/>
              </a:lnSpc>
            </a:pPr>
            <a:r>
              <a:rPr lang="el-GR" altLang="el-GR" dirty="0"/>
              <a:t>Που θα σταματήσει;</a:t>
            </a:r>
          </a:p>
          <a:p>
            <a:pPr>
              <a:lnSpc>
                <a:spcPct val="100000"/>
              </a:lnSpc>
            </a:pPr>
            <a:r>
              <a:rPr lang="el-GR" altLang="el-GR" dirty="0"/>
              <a:t>Πόσο έργο θα έχει παραχθεί από την τριβή μέχρι να </a:t>
            </a:r>
            <a:r>
              <a:rPr lang="el-GR" altLang="el-GR" dirty="0" smtClean="0"/>
              <a:t>σταματήσει;</a:t>
            </a:r>
            <a:endParaRPr lang="el-GR" altLang="el-GR" dirty="0"/>
          </a:p>
        </p:txBody>
      </p:sp>
      <p:grpSp>
        <p:nvGrpSpPr>
          <p:cNvPr id="4" name="Ομάδα 3"/>
          <p:cNvGrpSpPr/>
          <p:nvPr/>
        </p:nvGrpSpPr>
        <p:grpSpPr>
          <a:xfrm>
            <a:off x="1259012" y="4437112"/>
            <a:ext cx="5617244" cy="1560463"/>
            <a:chOff x="1042988" y="4652963"/>
            <a:chExt cx="5400675" cy="1344612"/>
          </a:xfrm>
        </p:grpSpPr>
        <p:sp>
          <p:nvSpPr>
            <p:cNvPr id="37891" name="Freeform 3"/>
            <p:cNvSpPr>
              <a:spLocks/>
            </p:cNvSpPr>
            <p:nvPr/>
          </p:nvSpPr>
          <p:spPr bwMode="auto">
            <a:xfrm>
              <a:off x="1042988" y="4652963"/>
              <a:ext cx="5400675" cy="1344612"/>
            </a:xfrm>
            <a:custGeom>
              <a:avLst/>
              <a:gdLst>
                <a:gd name="T0" fmla="*/ 0 w 3402"/>
                <a:gd name="T1" fmla="*/ 0 h 847"/>
                <a:gd name="T2" fmla="*/ 91 w 3402"/>
                <a:gd name="T3" fmla="*/ 590 h 847"/>
                <a:gd name="T4" fmla="*/ 545 w 3402"/>
                <a:gd name="T5" fmla="*/ 771 h 847"/>
                <a:gd name="T6" fmla="*/ 2949 w 3402"/>
                <a:gd name="T7" fmla="*/ 771 h 847"/>
                <a:gd name="T8" fmla="*/ 3266 w 3402"/>
                <a:gd name="T9" fmla="*/ 726 h 847"/>
                <a:gd name="T10" fmla="*/ 3402 w 3402"/>
                <a:gd name="T11" fmla="*/ 45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2" h="847">
                  <a:moveTo>
                    <a:pt x="0" y="0"/>
                  </a:moveTo>
                  <a:cubicBezTo>
                    <a:pt x="0" y="230"/>
                    <a:pt x="0" y="461"/>
                    <a:pt x="91" y="590"/>
                  </a:cubicBezTo>
                  <a:cubicBezTo>
                    <a:pt x="182" y="719"/>
                    <a:pt x="69" y="741"/>
                    <a:pt x="545" y="771"/>
                  </a:cubicBezTo>
                  <a:cubicBezTo>
                    <a:pt x="1021" y="801"/>
                    <a:pt x="2496" y="778"/>
                    <a:pt x="2949" y="771"/>
                  </a:cubicBezTo>
                  <a:cubicBezTo>
                    <a:pt x="3402" y="764"/>
                    <a:pt x="3191" y="847"/>
                    <a:pt x="3266" y="726"/>
                  </a:cubicBezTo>
                  <a:cubicBezTo>
                    <a:pt x="3341" y="605"/>
                    <a:pt x="3379" y="158"/>
                    <a:pt x="3402" y="4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1042988" y="4724400"/>
              <a:ext cx="576262" cy="433388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40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Μια πέτρα μάζας 15</a:t>
            </a:r>
            <a:r>
              <a:rPr lang="en-US" altLang="el-GR" dirty="0"/>
              <a:t>kg</a:t>
            </a:r>
            <a:r>
              <a:rPr lang="el-GR" altLang="el-GR" dirty="0"/>
              <a:t> κυλάει σε μια πλαγιά ύψους 20</a:t>
            </a:r>
            <a:r>
              <a:rPr lang="en-US" altLang="el-GR" dirty="0"/>
              <a:t>m, </a:t>
            </a:r>
            <a:r>
              <a:rPr lang="el-GR" altLang="el-GR" dirty="0"/>
              <a:t>ξεκινώντας με ταχύτητα 10</a:t>
            </a:r>
            <a:r>
              <a:rPr lang="en-US" altLang="el-GR" dirty="0"/>
              <a:t>m/s</a:t>
            </a:r>
            <a:r>
              <a:rPr lang="el-GR" altLang="el-GR" dirty="0"/>
              <a:t>. </a:t>
            </a:r>
            <a:r>
              <a:rPr lang="el-GR" altLang="el-GR" dirty="0" smtClean="0"/>
              <a:t>Μέχρι </a:t>
            </a:r>
            <a:r>
              <a:rPr lang="el-GR" altLang="el-GR" dirty="0"/>
              <a:t>τη βάση της πλαγιάς δεν υπάρχει τριβή. </a:t>
            </a:r>
            <a:r>
              <a:rPr lang="el-GR" altLang="el-GR" dirty="0" smtClean="0"/>
              <a:t>Στη </a:t>
            </a:r>
            <a:r>
              <a:rPr lang="el-GR" altLang="el-GR" dirty="0"/>
              <a:t>συνέχεια ο συντελεστής τριβής ολίσθησης είναι 0.20 και στατικής τριβής 0.80.  </a:t>
            </a:r>
          </a:p>
          <a:p>
            <a:r>
              <a:rPr lang="el-GR" altLang="el-GR" dirty="0"/>
              <a:t>Μετά από 100</a:t>
            </a:r>
            <a:r>
              <a:rPr lang="en-US" altLang="el-GR" dirty="0"/>
              <a:t>m</a:t>
            </a:r>
            <a:r>
              <a:rPr lang="el-GR" altLang="el-GR" dirty="0"/>
              <a:t> από τη βάση του λόφου υπάρχει ελατήριο με σταθερά 2</a:t>
            </a:r>
            <a:r>
              <a:rPr lang="en-US" altLang="el-GR" dirty="0"/>
              <a:t>N/m</a:t>
            </a:r>
            <a:r>
              <a:rPr lang="el-GR" altLang="el-GR" dirty="0"/>
              <a:t>. </a:t>
            </a:r>
          </a:p>
          <a:p>
            <a:r>
              <a:rPr lang="el-GR" altLang="el-GR" dirty="0"/>
              <a:t>Με ποια ταχύτητα φτάνει η πέτρα στη βάση του λόφου;</a:t>
            </a:r>
          </a:p>
          <a:p>
            <a:r>
              <a:rPr lang="el-GR" altLang="el-GR" dirty="0"/>
              <a:t>Πόσο συμπιέζει το ελατήριο;</a:t>
            </a:r>
          </a:p>
          <a:p>
            <a:r>
              <a:rPr lang="el-GR" altLang="el-GR" dirty="0"/>
              <a:t>Θα κινηθεί η πέτρα αφού το συμπιέσει;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29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24</TotalTime>
  <Words>1279</Words>
  <Application>Microsoft Office PowerPoint</Application>
  <PresentationFormat>Προβολή στην οθόνη (4:3)</PresentationFormat>
  <Paragraphs>129</Paragraphs>
  <Slides>22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22</vt:i4>
      </vt:variant>
    </vt:vector>
  </HeadingPairs>
  <TitlesOfParts>
    <vt:vector size="27" baseType="lpstr">
      <vt:lpstr>template</vt:lpstr>
      <vt:lpstr>OC_template_updated</vt:lpstr>
      <vt:lpstr>Microsoft Equation 3.0</vt:lpstr>
      <vt:lpstr>Microsoft Excel Chart</vt:lpstr>
      <vt:lpstr>Εικόνα bitmap</vt:lpstr>
      <vt:lpstr>Φυσική (Θ)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Ελατήριο</vt:lpstr>
      <vt:lpstr>Μεταβολές μηχανικής ενέργειας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(Θ)</dc:title>
  <dc:creator>fkaram2</dc:creator>
  <cp:lastModifiedBy>fkaram2</cp:lastModifiedBy>
  <cp:revision>5</cp:revision>
  <dcterms:created xsi:type="dcterms:W3CDTF">2015-07-14T07:06:32Z</dcterms:created>
  <dcterms:modified xsi:type="dcterms:W3CDTF">2015-07-14T07:31:01Z</dcterms:modified>
</cp:coreProperties>
</file>