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7" r:id="rId16"/>
    <p:sldId id="262" r:id="rId17"/>
    <p:sldId id="264" r:id="rId18"/>
    <p:sldId id="269" r:id="rId19"/>
    <p:sldId id="27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E1F2D3-F178-45DD-9B73-73EADBDD38B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609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FEA390-8F31-4A08-95A8-C5AB52B56A7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27259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wtons_cradle_animation_book_2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PleaseStan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IHS_Hyundai_Tucson_crash_tes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s://commons.wikimedia.org/w/index.php?title=User:Bpaulh~commonswiki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Ορμή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Σωματίδιο μάζας </a:t>
            </a:r>
            <a:r>
              <a:rPr lang="en-US" altLang="el-GR"/>
              <a:t>m</a:t>
            </a:r>
            <a:r>
              <a:rPr lang="el-GR" altLang="el-GR"/>
              <a:t> έχει ορμή Ρ. Βρείτε μια έκφραση για την κινητική του ενέργεια.</a:t>
            </a:r>
          </a:p>
          <a:p>
            <a:r>
              <a:rPr lang="el-GR" altLang="el-GR"/>
              <a:t>Ελκηθρο μάζας 17,5</a:t>
            </a:r>
            <a:r>
              <a:rPr lang="en-US" altLang="el-GR"/>
              <a:t>kg</a:t>
            </a:r>
            <a:r>
              <a:rPr lang="el-GR" altLang="el-GR"/>
              <a:t> κινείται με ταχύτητα 3,5</a:t>
            </a:r>
            <a:r>
              <a:rPr lang="en-US" altLang="el-GR"/>
              <a:t>m/s</a:t>
            </a:r>
            <a:r>
              <a:rPr lang="el-GR" altLang="el-GR"/>
              <a:t>.  Βρείτε τη δύναμη τριβής που ασκείται στο έλκηθρο εάν σταματάει:</a:t>
            </a:r>
          </a:p>
          <a:p>
            <a:pPr lvl="1"/>
            <a:r>
              <a:rPr lang="el-GR" altLang="el-GR"/>
              <a:t>Μετά από 3</a:t>
            </a:r>
            <a:r>
              <a:rPr lang="en-US" altLang="el-GR"/>
              <a:t>m</a:t>
            </a:r>
          </a:p>
          <a:p>
            <a:pPr lvl="1"/>
            <a:r>
              <a:rPr lang="el-GR" altLang="el-GR"/>
              <a:t>Μετά από 8,75</a:t>
            </a:r>
            <a:r>
              <a:rPr lang="en-US" altLang="el-GR"/>
              <a:t>sec</a:t>
            </a:r>
            <a:r>
              <a:rPr lang="el-GR" altLang="el-GR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File:Elastischer stoß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736"/>
            <a:ext cx="8066087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ile:Elastischer stoß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6119"/>
            <a:ext cx="5903912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108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59070"/>
              </p:ext>
            </p:extLst>
          </p:nvPr>
        </p:nvGraphicFramePr>
        <p:xfrm>
          <a:off x="800992" y="2052918"/>
          <a:ext cx="5754178" cy="368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2501640" imgH="1600200" progId="Equation.3">
                  <p:embed/>
                </p:oleObj>
              </mc:Choice>
              <mc:Fallback>
                <p:oleObj name="Equation" r:id="rId5" imgW="250164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92" y="2052918"/>
                        <a:ext cx="5754178" cy="368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3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ile:Inelastischer stoß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687546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Ανελαστική κρούση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Ανελαστική κρούση: </a:t>
            </a:r>
          </a:p>
          <a:p>
            <a:pPr marL="0" indent="0" algn="ctr">
              <a:buNone/>
            </a:pPr>
            <a:r>
              <a:rPr lang="el-GR" sz="2800" dirty="0"/>
              <a:t>Δεν διατηρείται η κινητική </a:t>
            </a:r>
            <a:r>
              <a:rPr lang="el-GR" sz="2800" dirty="0" smtClean="0"/>
              <a:t>ενέργεια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Ένας </a:t>
            </a:r>
            <a:r>
              <a:rPr lang="el-GR" altLang="el-GR" dirty="0" err="1"/>
              <a:t>στάντμαν</a:t>
            </a:r>
            <a:r>
              <a:rPr lang="el-GR" altLang="el-GR" dirty="0"/>
              <a:t> μάζας 80</a:t>
            </a:r>
            <a:r>
              <a:rPr lang="en-US" altLang="el-GR" dirty="0"/>
              <a:t>kg</a:t>
            </a:r>
            <a:r>
              <a:rPr lang="el-GR" altLang="el-GR" dirty="0"/>
              <a:t> στέκεται σε περβάζι παραθύρου 5</a:t>
            </a:r>
            <a:r>
              <a:rPr lang="en-US" altLang="el-GR" dirty="0"/>
              <a:t>m</a:t>
            </a:r>
            <a:r>
              <a:rPr lang="el-GR" altLang="el-GR" dirty="0"/>
              <a:t> από το έδαφος. Κ</a:t>
            </a:r>
            <a:r>
              <a:rPr lang="el-GR" altLang="el-GR" dirty="0" smtClean="0"/>
              <a:t>ρεμιέται </a:t>
            </a:r>
            <a:r>
              <a:rPr lang="el-GR" altLang="el-GR" dirty="0"/>
              <a:t>από σκοινί και πέφτει πάνω στον κακό (μάζα 70</a:t>
            </a:r>
            <a:r>
              <a:rPr lang="en-US" altLang="el-GR" dirty="0"/>
              <a:t>kg</a:t>
            </a:r>
            <a:r>
              <a:rPr lang="el-GR" altLang="el-GR" dirty="0"/>
              <a:t>).  Με τι ταχύτητα πέφτουν στο έδαφος; Σε ποια απόσταση σταματούν </a:t>
            </a:r>
            <a:r>
              <a:rPr lang="el-GR" altLang="el-GR" dirty="0" smtClean="0"/>
              <a:t>εάν </a:t>
            </a:r>
            <a:r>
              <a:rPr lang="el-GR" altLang="el-GR" dirty="0"/>
              <a:t>ο συντελεστής τριβής ολίσθησης είναι μ=0,250;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4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Ορμή».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ile:Newtons cradle animation book 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205"/>
            <a:ext cx="6048375" cy="4537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7"/>
          <p:cNvSpPr/>
          <p:nvPr/>
        </p:nvSpPr>
        <p:spPr>
          <a:xfrm>
            <a:off x="1616250" y="6093296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Newtons cradle animation book </a:t>
            </a:r>
            <a:r>
              <a:rPr lang="en-US" sz="1200" dirty="0" smtClean="0">
                <a:latin typeface="+mn-lt"/>
                <a:hlinkClick r:id="rId3"/>
              </a:rPr>
              <a:t>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PleaseStand"/>
              </a:rPr>
              <a:t>PleaseStand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1520" y="1425575"/>
            <a:ext cx="8892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400" dirty="0">
                <a:latin typeface="+mn-lt"/>
              </a:rPr>
              <a:t>Σκοπευτής κρατάει όπλο μάζας 3</a:t>
            </a:r>
            <a:r>
              <a:rPr lang="en-US" altLang="el-GR" sz="2400" dirty="0">
                <a:latin typeface="+mn-lt"/>
              </a:rPr>
              <a:t>kg</a:t>
            </a:r>
            <a:r>
              <a:rPr lang="el-GR" altLang="el-GR" sz="2400" dirty="0" smtClean="0">
                <a:latin typeface="+mn-lt"/>
              </a:rPr>
              <a:t>. </a:t>
            </a:r>
            <a:r>
              <a:rPr lang="el-GR" altLang="el-GR" sz="2400" dirty="0">
                <a:latin typeface="+mn-lt"/>
              </a:rPr>
              <a:t>Πυροβολεί και σφαίρα μάζας 5</a:t>
            </a:r>
            <a:r>
              <a:rPr lang="en-US" altLang="el-GR" sz="2400" dirty="0">
                <a:latin typeface="+mn-lt"/>
              </a:rPr>
              <a:t>g</a:t>
            </a:r>
            <a:r>
              <a:rPr lang="el-GR" altLang="el-GR" sz="2400" dirty="0">
                <a:latin typeface="+mn-lt"/>
              </a:rPr>
              <a:t> εκτοξεύεται οριζόντια με ταχύτητα 300</a:t>
            </a:r>
            <a:r>
              <a:rPr lang="en-US" altLang="el-GR" sz="2400" dirty="0">
                <a:latin typeface="+mn-lt"/>
              </a:rPr>
              <a:t>m/s</a:t>
            </a:r>
            <a:r>
              <a:rPr lang="el-GR" altLang="el-GR" sz="2400" dirty="0">
                <a:latin typeface="+mn-lt"/>
              </a:rPr>
              <a:t>. </a:t>
            </a:r>
            <a:r>
              <a:rPr lang="el-GR" altLang="el-GR" sz="2400" dirty="0" smtClean="0">
                <a:latin typeface="+mn-lt"/>
              </a:rPr>
              <a:t>Ποια </a:t>
            </a:r>
            <a:r>
              <a:rPr lang="el-GR" altLang="el-GR" sz="2400" dirty="0">
                <a:latin typeface="+mn-lt"/>
              </a:rPr>
              <a:t>η ταχύτητα ανάκρουσης του όπλου;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819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436175"/>
              </p:ext>
            </p:extLst>
          </p:nvPr>
        </p:nvGraphicFramePr>
        <p:xfrm>
          <a:off x="1835696" y="3140968"/>
          <a:ext cx="6199847" cy="185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793960" imgH="838080" progId="Equation.3">
                  <p:embed/>
                </p:oleObj>
              </mc:Choice>
              <mc:Fallback>
                <p:oleObj name="Equation" r:id="rId3" imgW="2793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140968"/>
                        <a:ext cx="6199847" cy="185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63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Απομονωμένο σύστημα:</a:t>
            </a:r>
          </a:p>
          <a:p>
            <a:pPr>
              <a:buFontTx/>
              <a:buNone/>
            </a:pPr>
            <a:r>
              <a:rPr lang="el-GR" altLang="el-GR" dirty="0"/>
              <a:t>	</a:t>
            </a:r>
            <a:r>
              <a:rPr lang="el-GR" altLang="el-GR" dirty="0" smtClean="0"/>
              <a:t>Όταν </a:t>
            </a:r>
            <a:r>
              <a:rPr lang="el-GR" altLang="el-GR" dirty="0"/>
              <a:t>οι μόνες δυνάμεις που δρουν σε ένα σύστημα σωμάτων είναι εσωτερικές, η ορμή του συστήματος παραμένει </a:t>
            </a:r>
            <a:r>
              <a:rPr lang="el-GR" altLang="el-GR" dirty="0" smtClean="0"/>
              <a:t>σταθερή.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5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Ένα </a:t>
            </a:r>
            <a:r>
              <a:rPr lang="el-GR" altLang="el-GR" dirty="0"/>
              <a:t>κορίτσι μάζας 45</a:t>
            </a:r>
            <a:r>
              <a:rPr lang="en-US" altLang="el-GR" dirty="0"/>
              <a:t>kg</a:t>
            </a:r>
            <a:r>
              <a:rPr lang="el-GR" altLang="el-GR" dirty="0"/>
              <a:t> στέκεται σε μια ξύλινη βάση 1</a:t>
            </a:r>
            <a:r>
              <a:rPr lang="en-US" altLang="el-GR" dirty="0"/>
              <a:t>50kg, </a:t>
            </a:r>
            <a:r>
              <a:rPr lang="el-GR" altLang="el-GR" dirty="0"/>
              <a:t>πάνω σε παγωμένη λεία επιφάνεια</a:t>
            </a:r>
            <a:r>
              <a:rPr lang="el-GR" altLang="el-GR" dirty="0" smtClean="0"/>
              <a:t>. </a:t>
            </a:r>
            <a:r>
              <a:rPr lang="el-GR" altLang="el-GR" dirty="0"/>
              <a:t>Το κορίτσι αρχίζει να κινείται προς τα δεξιά με ταχύτητα 1,5</a:t>
            </a:r>
            <a:r>
              <a:rPr lang="en-US" altLang="el-GR" dirty="0"/>
              <a:t>m/s</a:t>
            </a:r>
            <a:r>
              <a:rPr lang="el-GR" altLang="el-GR" dirty="0"/>
              <a:t> σχετικά με τη βάση</a:t>
            </a:r>
            <a:r>
              <a:rPr lang="el-GR" altLang="el-GR" dirty="0" smtClean="0"/>
              <a:t>. </a:t>
            </a:r>
            <a:r>
              <a:rPr lang="el-GR" altLang="el-GR" dirty="0"/>
              <a:t>Ποια η ταχύτητα της βάσης και ποια του κοριτσιού σε σχέση με την παγωμένη επιφάνεια;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9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522249"/>
              </p:ext>
            </p:extLst>
          </p:nvPr>
        </p:nvGraphicFramePr>
        <p:xfrm>
          <a:off x="3685741" y="2636912"/>
          <a:ext cx="1772518" cy="302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520560" imgH="888840" progId="Equation.3">
                  <p:embed/>
                </p:oleObj>
              </mc:Choice>
              <mc:Fallback>
                <p:oleObj name="Equation" r:id="rId3" imgW="520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741" y="2636912"/>
                        <a:ext cx="1772518" cy="302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2776"/>
            <a:ext cx="8002588" cy="3589313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Όταν </a:t>
            </a:r>
            <a:r>
              <a:rPr lang="el-GR" altLang="el-GR" sz="2400" dirty="0"/>
              <a:t>σε ένα σώμα ή σύστημα σωμάτων δρουν εξωτερικές δυνάμεις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όπου</a:t>
            </a:r>
            <a:r>
              <a:rPr lang="en-US" altLang="el-GR" sz="2400" dirty="0"/>
              <a:t> </a:t>
            </a:r>
            <a:r>
              <a:rPr lang="en-US" altLang="el-GR" sz="2400" b="1" dirty="0"/>
              <a:t>J</a:t>
            </a:r>
            <a:r>
              <a:rPr lang="el-GR" altLang="el-GR" sz="2400" dirty="0"/>
              <a:t>:ώθηση δύναμης </a:t>
            </a:r>
            <a:r>
              <a:rPr lang="en-US" altLang="el-GR" sz="2400" dirty="0"/>
              <a:t>F)</a:t>
            </a:r>
            <a:endParaRPr lang="el-GR" alt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0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/>
          <a:lstStyle/>
          <a:p>
            <a:r>
              <a:rPr lang="el-GR" dirty="0"/>
              <a:t>Η μάζα του αυτοκινήτου είναι 1500kg, η ταχύτητα πριν τη σύγκρουση -15m/s και μετά τη σύγκρουση 2,6m/s.  Εάν η σύγκρουση διαρκεί 0,150sec πόση δύναμη ασκείται στο αυτοκίνητο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9218" name="Picture 2" descr="File:IIHS Hyundai Tucson crash 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44" y="3068960"/>
            <a:ext cx="4855712" cy="3168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86781" y="6308566"/>
            <a:ext cx="3570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IIHS Hyundai Tucson crash </a:t>
            </a:r>
            <a:r>
              <a:rPr lang="en-US" sz="1200" dirty="0" smtClean="0">
                <a:latin typeface="+mn-lt"/>
                <a:hlinkClick r:id="rId3"/>
              </a:rPr>
              <a:t>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paulh~commonswiki (page does not exist)"/>
              </a:rPr>
              <a:t>Bpaulh~commonswiki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0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824484"/>
              </p:ext>
            </p:extLst>
          </p:nvPr>
        </p:nvGraphicFramePr>
        <p:xfrm>
          <a:off x="1181894" y="1340768"/>
          <a:ext cx="1738312" cy="144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596880" imgH="495000" progId="Equation.3">
                  <p:embed/>
                </p:oleObj>
              </mc:Choice>
              <mc:Fallback>
                <p:oleObj name="Equation" r:id="rId3" imgW="596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894" y="1340768"/>
                        <a:ext cx="1738312" cy="1442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Freeform 3" descr="20%"/>
          <p:cNvSpPr>
            <a:spLocks/>
          </p:cNvSpPr>
          <p:nvPr/>
        </p:nvSpPr>
        <p:spPr bwMode="auto">
          <a:xfrm>
            <a:off x="1763713" y="4076700"/>
            <a:ext cx="5688012" cy="2376488"/>
          </a:xfrm>
          <a:custGeom>
            <a:avLst/>
            <a:gdLst>
              <a:gd name="T0" fmla="*/ 0 w 998"/>
              <a:gd name="T1" fmla="*/ 2041 h 2200"/>
              <a:gd name="T2" fmla="*/ 227 w 998"/>
              <a:gd name="T3" fmla="*/ 1905 h 2200"/>
              <a:gd name="T4" fmla="*/ 454 w 998"/>
              <a:gd name="T5" fmla="*/ 272 h 2200"/>
              <a:gd name="T6" fmla="*/ 635 w 998"/>
              <a:gd name="T7" fmla="*/ 272 h 2200"/>
              <a:gd name="T8" fmla="*/ 771 w 998"/>
              <a:gd name="T9" fmla="*/ 1905 h 2200"/>
              <a:gd name="T10" fmla="*/ 998 w 998"/>
              <a:gd name="T11" fmla="*/ 2041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8" h="2200">
                <a:moveTo>
                  <a:pt x="0" y="2041"/>
                </a:moveTo>
                <a:cubicBezTo>
                  <a:pt x="75" y="2120"/>
                  <a:pt x="151" y="2200"/>
                  <a:pt x="227" y="1905"/>
                </a:cubicBezTo>
                <a:cubicBezTo>
                  <a:pt x="303" y="1610"/>
                  <a:pt x="386" y="544"/>
                  <a:pt x="454" y="272"/>
                </a:cubicBezTo>
                <a:cubicBezTo>
                  <a:pt x="522" y="0"/>
                  <a:pt x="582" y="0"/>
                  <a:pt x="635" y="272"/>
                </a:cubicBezTo>
                <a:cubicBezTo>
                  <a:pt x="688" y="544"/>
                  <a:pt x="711" y="1610"/>
                  <a:pt x="771" y="1905"/>
                </a:cubicBezTo>
                <a:cubicBezTo>
                  <a:pt x="831" y="2200"/>
                  <a:pt x="968" y="2026"/>
                  <a:pt x="998" y="2041"/>
                </a:cubicBezTo>
              </a:path>
            </a:pathLst>
          </a:custGeom>
          <a:pattFill prst="pct20">
            <a:fgClr>
              <a:srgbClr val="008080"/>
            </a:fgClr>
            <a:bgClr>
              <a:schemeClr val="bg1"/>
            </a:bgClr>
          </a:patt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8" name="Freeform 4" descr="20%"/>
          <p:cNvSpPr>
            <a:spLocks/>
          </p:cNvSpPr>
          <p:nvPr/>
        </p:nvSpPr>
        <p:spPr bwMode="auto">
          <a:xfrm>
            <a:off x="2195513" y="2997200"/>
            <a:ext cx="1584325" cy="3492500"/>
          </a:xfrm>
          <a:custGeom>
            <a:avLst/>
            <a:gdLst>
              <a:gd name="T0" fmla="*/ 0 w 998"/>
              <a:gd name="T1" fmla="*/ 2041 h 2200"/>
              <a:gd name="T2" fmla="*/ 227 w 998"/>
              <a:gd name="T3" fmla="*/ 1905 h 2200"/>
              <a:gd name="T4" fmla="*/ 454 w 998"/>
              <a:gd name="T5" fmla="*/ 272 h 2200"/>
              <a:gd name="T6" fmla="*/ 635 w 998"/>
              <a:gd name="T7" fmla="*/ 272 h 2200"/>
              <a:gd name="T8" fmla="*/ 771 w 998"/>
              <a:gd name="T9" fmla="*/ 1905 h 2200"/>
              <a:gd name="T10" fmla="*/ 998 w 998"/>
              <a:gd name="T11" fmla="*/ 2041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8" h="2200">
                <a:moveTo>
                  <a:pt x="0" y="2041"/>
                </a:moveTo>
                <a:cubicBezTo>
                  <a:pt x="75" y="2120"/>
                  <a:pt x="151" y="2200"/>
                  <a:pt x="227" y="1905"/>
                </a:cubicBezTo>
                <a:cubicBezTo>
                  <a:pt x="303" y="1610"/>
                  <a:pt x="386" y="544"/>
                  <a:pt x="454" y="272"/>
                </a:cubicBezTo>
                <a:cubicBezTo>
                  <a:pt x="522" y="0"/>
                  <a:pt x="582" y="0"/>
                  <a:pt x="635" y="272"/>
                </a:cubicBezTo>
                <a:cubicBezTo>
                  <a:pt x="688" y="544"/>
                  <a:pt x="711" y="1610"/>
                  <a:pt x="771" y="1905"/>
                </a:cubicBezTo>
                <a:cubicBezTo>
                  <a:pt x="831" y="2200"/>
                  <a:pt x="968" y="2026"/>
                  <a:pt x="998" y="2041"/>
                </a:cubicBezTo>
              </a:path>
            </a:pathLst>
          </a:custGeom>
          <a:pattFill prst="pct20">
            <a:fgClr>
              <a:srgbClr val="FF6600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547813" y="3141663"/>
            <a:ext cx="6192837" cy="3716337"/>
            <a:chOff x="975" y="1979"/>
            <a:chExt cx="3901" cy="2341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338" y="1979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156" y="3974"/>
              <a:ext cx="3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975" y="197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/>
                <a:t>F</a:t>
              </a:r>
              <a:endParaRPr lang="el-GR" altLang="el-GR" sz="2400" b="1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4513" y="4032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/>
                <a:t>t</a:t>
              </a:r>
              <a:endParaRPr lang="el-GR" altLang="el-GR" sz="2400" b="1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Κινητική ενέργεια - Ορμή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862985"/>
              </p:ext>
            </p:extLst>
          </p:nvPr>
        </p:nvGraphicFramePr>
        <p:xfrm>
          <a:off x="3923928" y="3861048"/>
          <a:ext cx="511067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180800" imgH="482400" progId="Equation.3">
                  <p:embed/>
                </p:oleObj>
              </mc:Choice>
              <mc:Fallback>
                <p:oleObj name="Equation" r:id="rId3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861048"/>
                        <a:ext cx="5110672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55650" y="1125538"/>
          <a:ext cx="4752975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774360" imgH="609480" progId="Equation.3">
                  <p:embed/>
                </p:oleObj>
              </mc:Choice>
              <mc:Fallback>
                <p:oleObj name="Equation" r:id="rId5" imgW="7743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4752975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89353951c8428ee8cd7ea8751816fe916f4954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</TotalTime>
  <Words>869</Words>
  <Application>Microsoft Office PowerPoint</Application>
  <PresentationFormat>On-screen Show (4:3)</PresentationFormat>
  <Paragraphs>96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template</vt:lpstr>
      <vt:lpstr>OC_template_updated</vt:lpstr>
      <vt:lpstr>Equation</vt:lpstr>
      <vt:lpstr>Φυσική (Θ)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Κινητική ενέργεια - Ορμή</vt:lpstr>
      <vt:lpstr>PowerPoint Presentation</vt:lpstr>
      <vt:lpstr>PowerPoint Presentation</vt:lpstr>
      <vt:lpstr>Ανελαστική κρούση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fkaram2</dc:creator>
  <cp:lastModifiedBy>alex</cp:lastModifiedBy>
  <cp:revision>7</cp:revision>
  <dcterms:created xsi:type="dcterms:W3CDTF">2015-07-14T08:00:00Z</dcterms:created>
  <dcterms:modified xsi:type="dcterms:W3CDTF">2015-07-30T08:33:57Z</dcterms:modified>
</cp:coreProperties>
</file>