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5"/>
  </p:notesMasterIdLst>
  <p:handoutMasterIdLst>
    <p:handoutMasterId r:id="rId5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257" r:id="rId48"/>
    <p:sldId id="262" r:id="rId49"/>
    <p:sldId id="264" r:id="rId50"/>
    <p:sldId id="269" r:id="rId51"/>
    <p:sldId id="270" r:id="rId52"/>
    <p:sldId id="266" r:id="rId53"/>
    <p:sldId id="261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C6BF-645C-4E90-8AC5-015B6803D0B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75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12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5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23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90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frog.in/Companies/2GETNER-INSTRUMENTS/PHOTOMICROGRAPHY-EQUIPMENT-1281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ingphoto.com/how-to-create-crystal-scapes-with-a-microscop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usmicro.com/primer/anatomy/specification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icroscopyu.com/articles/formulas/formulasn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tdmu.edu.ua/data/kafedra/internal/biofiz/classes_stud/en/stomat/ptn/Medical%20physics%20of%20diagnostic%20and%20therapeutic%20equipment/1%20course/05_medical%20devices%20that%20operate%20on%20the%20basis%20of%20geometrical%20optics.%20refractometers%20and%20microscopes.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copyu.com/articles/optics/objectivepropertie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zeiss-campus.magnet.fsu.edu/articles/lightsources/metalhalide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eiss-campus.magnet.fsu.edu/articles/basics/historical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copyu.com/articles/stereomicroscopy/stereointro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croscopyu.com/articles/confocal/confocalintrobasics.html" TargetMode="Externa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csdnews.ucsd.edu/archive/thisweek/2006/nov/11_20_index.as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lympusmicro.com/primer/anatomy/bh2cutaway.html" TargetMode="Externa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microscopyu.com/articles/optics/mtfintr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Zephyris" TargetMode="External"/><Relationship Id="rId3" Type="http://schemas.microsoft.com/office/2007/relationships/hdphoto" Target="../media/hdphoto1.wdp"/><Relationship Id="rId7" Type="http://schemas.openxmlformats.org/officeDocument/2006/relationships/hyperlink" Target="https://commons.wikimedia.org/wiki/File:Birefringence_Stress_Plastic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gocollective.com/rosetta/Photoelasticity" TargetMode="External"/><Relationship Id="rId11" Type="http://schemas.openxmlformats.org/officeDocument/2006/relationships/hyperlink" Target="https://timothytrespas.wordpress.com/2014/05/11/birefringence-birefractive-optically-anisotropic-materials-dual-polarization-interferometry-optical-crystal-physics-more-theory-to-help-one-understand-the-technology-of-energy-based-surveillance/" TargetMode="External"/><Relationship Id="rId5" Type="http://schemas.openxmlformats.org/officeDocument/2006/relationships/image" Target="../media/image24.jpeg"/><Relationship Id="rId10" Type="http://schemas.openxmlformats.org/officeDocument/2006/relationships/hyperlink" Target="https://creativecommons.org/licenses/by-sa/3.0/deed.en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s://www.flickr.com/photos/dominicspic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copyu.com/articles/polarized/polarizedintro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Bobjgalindo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commons.wikimedia.org/wiki/File:Fluorescent_uric_acid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.hdstockphoto.com/photos/detail/polarization-microscope-image-of-liquid-crystals-image-images-1342957.html" TargetMode="External"/><Relationship Id="rId11" Type="http://schemas.openxmlformats.org/officeDocument/2006/relationships/hyperlink" Target="https://www.flickr.com/photos/kevincollins123/" TargetMode="External"/><Relationship Id="rId5" Type="http://schemas.openxmlformats.org/officeDocument/2006/relationships/image" Target="../media/image29.jpeg"/><Relationship Id="rId10" Type="http://schemas.openxmlformats.org/officeDocument/2006/relationships/hyperlink" Target="https://www.flickr.com/photos/22378683@N02/4395896403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s://creativecommons.org/licenses/by-sa/4.0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iss-campus.magnet.fsu.edu/" TargetMode="External"/><Relationship Id="rId2" Type="http://schemas.openxmlformats.org/officeDocument/2006/relationships/hyperlink" Target="http://www.microscopyu.com/smallwor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icroscopyu.com/articles/stereomicroscopy/stereointr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copyimaging.co.uk/digitalphotomicrography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Επιστημονική Φωτογραφία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 </a:t>
            </a:r>
            <a:r>
              <a:rPr lang="el-GR" sz="2800" dirty="0"/>
              <a:t>Φωτομικρογραφία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Φωτογραφία </a:t>
            </a:r>
            <a:r>
              <a:rPr lang="el-GR" sz="2800" dirty="0"/>
              <a:t>μέσω Οπτικού </a:t>
            </a:r>
            <a:r>
              <a:rPr lang="el-GR" sz="2800" dirty="0" smtClean="0"/>
              <a:t>Μικροσκοπίου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Μηχανές </a:t>
            </a:r>
            <a:r>
              <a:rPr lang="en-US" dirty="0" smtClean="0"/>
              <a:t>SLR </a:t>
            </a:r>
            <a:r>
              <a:rPr lang="el-GR" dirty="0" smtClean="0"/>
              <a:t>με </a:t>
            </a:r>
            <a:br>
              <a:rPr lang="el-GR" dirty="0" smtClean="0"/>
            </a:br>
            <a:r>
              <a:rPr lang="el-GR" dirty="0" smtClean="0"/>
              <a:t>εναλλακτικούς φακούς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Απομάκρυνση φακού από το σώμα της μηχανής.</a:t>
            </a:r>
          </a:p>
          <a:p>
            <a:r>
              <a:rPr lang="el-GR" dirty="0" smtClean="0"/>
              <a:t>Η εστίαση μέσα από το σκόπευτρο της μηχανής.</a:t>
            </a:r>
          </a:p>
          <a:p>
            <a:r>
              <a:rPr lang="el-GR" dirty="0" smtClean="0"/>
              <a:t>Ύπαρξη κατάλληλου </a:t>
            </a:r>
            <a:r>
              <a:rPr lang="el-GR" dirty="0" err="1" smtClean="0"/>
              <a:t>προσαρμογέα</a:t>
            </a:r>
            <a:r>
              <a:rPr lang="el-GR" dirty="0" smtClean="0"/>
              <a:t>, σταθερή στήριξη στο οπτικό μικροσκόπιο.</a:t>
            </a:r>
          </a:p>
          <a:p>
            <a:r>
              <a:rPr lang="el-GR" dirty="0" err="1" smtClean="0"/>
              <a:t>Φωτομέτρηση</a:t>
            </a:r>
            <a:r>
              <a:rPr lang="el-GR" dirty="0" smtClean="0"/>
              <a:t> (σημειακή, κεντρικά ισοσταθμισμένη).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7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Στήριξη  σώματος μηχανής </a:t>
            </a:r>
            <a:r>
              <a:rPr lang="en-US" dirty="0" smtClean="0"/>
              <a:t>SLR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4098" name="Picture 2" descr="PHOTOMICROGRAPHY EQUIPMENT from 2GETNER INSTRUMENTS PVT.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1"/>
            <a:ext cx="3024336" cy="43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6251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hotfrog.in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Συνδεσμολογία πειραματικής διάταξης </a:t>
            </a:r>
            <a:endParaRPr lang="el-GR" dirty="0"/>
          </a:p>
        </p:txBody>
      </p:sp>
      <p:pic>
        <p:nvPicPr>
          <p:cNvPr id="1026" name="Picture 2" descr="C:\Users\ARAVANTINOS\Desktop\aaIMG_74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5512" y="1196975"/>
            <a:ext cx="4292975" cy="504031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83768" y="6350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masteringphoto.com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2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Ειδικές μηχανές </a:t>
            </a:r>
            <a:r>
              <a:rPr lang="el-GR" dirty="0" err="1" smtClean="0"/>
              <a:t>φωτομικρογράφισης</a:t>
            </a:r>
            <a:r>
              <a:rPr lang="el-GR" dirty="0" smtClean="0"/>
              <a:t>, μηχανές </a:t>
            </a:r>
            <a:r>
              <a:rPr lang="el-GR" dirty="0" err="1" smtClean="0"/>
              <a:t>φυσούνας</a:t>
            </a:r>
            <a:r>
              <a:rPr lang="el-GR" dirty="0" smtClean="0"/>
              <a:t>, μεγάλου </a:t>
            </a:r>
            <a:r>
              <a:rPr lang="el-GR" dirty="0" err="1" smtClean="0"/>
              <a:t>φορμά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Παρατήρηση εστίασης θέματος από ανεξάρτητο σκόπευτρο.</a:t>
            </a:r>
          </a:p>
          <a:p>
            <a:r>
              <a:rPr lang="el-GR" dirty="0" smtClean="0"/>
              <a:t>Ύπαρξη θαμπόγυαλου στη περιοχή εστίασης.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Αντικειμενικός  φακός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6146" name="Picture 2" descr="http://www.olympusmicro.com/primer/images/objectives/specifications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16" y="1340767"/>
            <a:ext cx="5112568" cy="4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6210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olympusmicro.com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5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αντικειμενικού</a:t>
            </a:r>
            <a:r>
              <a:rPr lang="en-US" dirty="0" smtClean="0"/>
              <a:t> </a:t>
            </a:r>
            <a:r>
              <a:rPr lang="el-GR" dirty="0" smtClean="0"/>
              <a:t>φακού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Μ</a:t>
            </a:r>
            <a:r>
              <a:rPr lang="en-US" dirty="0" smtClean="0"/>
              <a:t>x, </a:t>
            </a:r>
            <a:r>
              <a:rPr lang="el-GR" dirty="0" smtClean="0"/>
              <a:t>τιμή μεγέθυνσης π.χ. </a:t>
            </a:r>
            <a:r>
              <a:rPr lang="en-US" dirty="0" smtClean="0"/>
              <a:t>4x </a:t>
            </a:r>
            <a:r>
              <a:rPr lang="el-GR" dirty="0" smtClean="0"/>
              <a:t>ή 20</a:t>
            </a:r>
            <a:r>
              <a:rPr lang="en-US" dirty="0" smtClean="0"/>
              <a:t>x</a:t>
            </a:r>
            <a:endParaRPr lang="el-GR" dirty="0" smtClean="0"/>
          </a:p>
          <a:p>
            <a:r>
              <a:rPr lang="el-GR" dirty="0" smtClean="0"/>
              <a:t>Ν, αριθμητικό άνοιγμα π.χ. 0.8</a:t>
            </a:r>
          </a:p>
          <a:p>
            <a:r>
              <a:rPr lang="en-US" dirty="0" smtClean="0"/>
              <a:t>g (mm), </a:t>
            </a:r>
            <a:r>
              <a:rPr lang="el-GR" dirty="0" smtClean="0"/>
              <a:t>μήκος οπτικού σωλήνα π.χ. 160</a:t>
            </a:r>
            <a:r>
              <a:rPr lang="en-US" dirty="0" smtClean="0"/>
              <a:t>mm</a:t>
            </a:r>
          </a:p>
          <a:p>
            <a:r>
              <a:rPr lang="en-US" dirty="0" smtClean="0"/>
              <a:t>d (mm), </a:t>
            </a:r>
            <a:r>
              <a:rPr lang="el-GR" dirty="0" smtClean="0"/>
              <a:t>πάχος </a:t>
            </a:r>
            <a:r>
              <a:rPr lang="el-GR" dirty="0" err="1" smtClean="0"/>
              <a:t>καλυπτρίδας</a:t>
            </a:r>
            <a:r>
              <a:rPr lang="el-GR" dirty="0" smtClean="0"/>
              <a:t> π.χ. 0.6</a:t>
            </a:r>
            <a:r>
              <a:rPr lang="en-US" dirty="0" smtClean="0"/>
              <a:t>mm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Αριθμητικό άνοιγμα αντικειμενικού φακού</a:t>
            </a:r>
            <a:r>
              <a:rPr lang="en-US" dirty="0" smtClean="0"/>
              <a:t> </a:t>
            </a:r>
            <a:r>
              <a:rPr lang="en-US" sz="3100" b="0" dirty="0" smtClean="0"/>
              <a:t>1/2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 αριθμητικό άνοιγμα αντικειμενικού φακού δίνεται από την σχέση:</a:t>
            </a:r>
          </a:p>
          <a:p>
            <a:pPr algn="ctr">
              <a:buNone/>
            </a:pPr>
            <a:r>
              <a:rPr lang="el-GR" sz="2800" b="1" dirty="0" smtClean="0"/>
              <a:t>Α.Α. = </a:t>
            </a:r>
            <a:r>
              <a:rPr lang="en-US" sz="2800" b="1" dirty="0" smtClean="0"/>
              <a:t>f / D = n </a:t>
            </a:r>
            <a:r>
              <a:rPr lang="el-GR" sz="2800" b="1" dirty="0" err="1" smtClean="0"/>
              <a:t>ημ</a:t>
            </a:r>
            <a:r>
              <a:rPr lang="el-GR" sz="2800" b="1" dirty="0" smtClean="0"/>
              <a:t>(θ)</a:t>
            </a:r>
          </a:p>
          <a:p>
            <a:pPr>
              <a:buNone/>
            </a:pPr>
            <a:r>
              <a:rPr lang="el-GR" dirty="0" smtClean="0"/>
              <a:t>Όπου: </a:t>
            </a:r>
          </a:p>
          <a:p>
            <a:pPr>
              <a:buNone/>
            </a:pPr>
            <a:r>
              <a:rPr lang="en-US" dirty="0" smtClean="0"/>
              <a:t>f, D </a:t>
            </a:r>
            <a:r>
              <a:rPr lang="el-GR" dirty="0" smtClean="0"/>
              <a:t>η εστιακή απόσταση και η διάμετρος του φακού αντίστοιχα, </a:t>
            </a:r>
          </a:p>
          <a:p>
            <a:pPr>
              <a:buNone/>
            </a:pPr>
            <a:r>
              <a:rPr lang="en-US" dirty="0" smtClean="0"/>
              <a:t>n</a:t>
            </a:r>
            <a:r>
              <a:rPr lang="el-GR" dirty="0" smtClean="0"/>
              <a:t>: ο δείκτης διάθλασης του μέσου και </a:t>
            </a:r>
          </a:p>
          <a:p>
            <a:pPr>
              <a:buNone/>
            </a:pPr>
            <a:r>
              <a:rPr lang="el-GR" dirty="0" smtClean="0"/>
              <a:t>θ: το μισό της γωνίας του μέγιστου φωτεινού κώνου.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0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Αριθμητικό άνοιγμα αντικειμενικού φακού</a:t>
            </a:r>
            <a:r>
              <a:rPr lang="en-US"/>
              <a:t> </a:t>
            </a:r>
            <a:r>
              <a:rPr lang="en-US" sz="3100" b="0"/>
              <a:t>2</a:t>
            </a:r>
            <a:r>
              <a:rPr lang="en-US" sz="3100" b="0" smtClean="0"/>
              <a:t>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051720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microscopyu.com</a:t>
            </a:r>
            <a:endParaRPr lang="el-GR" sz="1200" dirty="0">
              <a:latin typeface="+mn-lt"/>
            </a:endParaRPr>
          </a:p>
        </p:txBody>
      </p:sp>
      <p:pic>
        <p:nvPicPr>
          <p:cNvPr id="7170" name="Picture 2" descr="https://www.microscopyu.com/articles/formulas/images/numericalaperture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65917" cy="40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Διακριτικό όριο - Διακριτική ικανότητα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Η απόσταση δ μεταξύ δυο γειτονικών φωτεινών σημείων που οριακά διακρίνονται ξεχωριστά ονομάζεται διακριτικό όριο. </a:t>
            </a:r>
          </a:p>
          <a:p>
            <a:pPr>
              <a:buNone/>
            </a:pPr>
            <a:r>
              <a:rPr lang="el-GR" dirty="0" smtClean="0"/>
              <a:t>    Το διακριτικό όριο έχει μονάδες μήκους.</a:t>
            </a:r>
          </a:p>
          <a:p>
            <a:r>
              <a:rPr lang="el-GR" dirty="0" smtClean="0"/>
              <a:t>Η διακριτική ικανότητα είναι το αντίστροφο του διακριτικού ορίου δ, πρόκειται δηλαδή για το πηλίκο 1/δ.  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Διακριτικό όριο αντικειμενικού φακού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 Το διακριτικό όριο αντικειμενικού φακού δίνεται από την σχέση: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2600" b="1" dirty="0" smtClean="0"/>
              <a:t>δ = λ / 2 (Α.Α.)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Όπου λ: το μήκος κύματος του φωτός (550</a:t>
            </a:r>
            <a:r>
              <a:rPr lang="en-US" dirty="0" smtClean="0"/>
              <a:t>nm)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Α.Α. : το αριθμητικό άνοιγμα του φακού.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9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φωτογράφισης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103152"/>
              </p:ext>
            </p:extLst>
          </p:nvPr>
        </p:nvGraphicFramePr>
        <p:xfrm>
          <a:off x="457200" y="1196975"/>
          <a:ext cx="8229485" cy="419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025"/>
                <a:gridCol w="3111718"/>
                <a:gridCol w="2057371"/>
                <a:gridCol w="2057371"/>
              </a:tblGrid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 smtClean="0"/>
                        <a:t>α.α</a:t>
                      </a:r>
                      <a:r>
                        <a:rPr lang="el-GR" sz="2000" dirty="0" smtClean="0"/>
                        <a:t>.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Κατηγορία φωτογράφισης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Τιμές μεγέθυνσης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Απόσταση εργασίας (</a:t>
                      </a:r>
                      <a:r>
                        <a:rPr lang="en-US" sz="2000" dirty="0" smtClean="0"/>
                        <a:t>mm)</a:t>
                      </a:r>
                      <a:endParaRPr lang="el-GR" sz="2000" dirty="0"/>
                    </a:p>
                  </a:txBody>
                  <a:tcPr marL="104503" marR="104503"/>
                </a:tc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Γενική φωτογράφιση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&lt; 0.1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Άπειρο – 1000</a:t>
                      </a:r>
                      <a:endParaRPr lang="el-GR" sz="2000" dirty="0"/>
                    </a:p>
                  </a:txBody>
                  <a:tcPr marL="104503" marR="104503"/>
                </a:tc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Close up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0.1  -  1.0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1000 – 10</a:t>
                      </a:r>
                      <a:endParaRPr lang="el-GR" sz="2000" dirty="0"/>
                    </a:p>
                  </a:txBody>
                  <a:tcPr marL="104503" marR="104503"/>
                </a:tc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Macro </a:t>
                      </a:r>
                      <a:r>
                        <a:rPr lang="el-GR" sz="2000" dirty="0" smtClean="0"/>
                        <a:t>φωτογραφία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1.0  - 50.0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10 – 2</a:t>
                      </a:r>
                      <a:endParaRPr lang="el-GR" sz="2000" dirty="0"/>
                    </a:p>
                  </a:txBody>
                  <a:tcPr marL="104503" marR="104503"/>
                </a:tc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Φωτομικρογραφία Μεσαίας μεγέθυνσης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20  - 100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 – 1</a:t>
                      </a:r>
                      <a:endParaRPr lang="el-GR" sz="2000" dirty="0"/>
                    </a:p>
                  </a:txBody>
                  <a:tcPr marL="104503" marR="104503"/>
                </a:tc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Φωτομικρογραφία Μεγάλης μεγέθυνσης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50  - 1500</a:t>
                      </a:r>
                      <a:endParaRPr lang="el-GR" sz="2000" dirty="0"/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 – 0.1</a:t>
                      </a:r>
                      <a:endParaRPr lang="el-GR" sz="2000" dirty="0"/>
                    </a:p>
                  </a:txBody>
                  <a:tcPr marL="104503" marR="104503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Δίσκοι </a:t>
            </a:r>
            <a:r>
              <a:rPr lang="en-US" dirty="0" smtClean="0"/>
              <a:t>Airy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Διακριτικό όριο</a:t>
            </a:r>
            <a:endParaRPr lang="el-GR" dirty="0"/>
          </a:p>
        </p:txBody>
      </p:sp>
      <p:pic>
        <p:nvPicPr>
          <p:cNvPr id="4098" name="Picture 2" descr="C:\Users\ARAVANTINOS\Desktop\resolutionfigure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9733" y="1282284"/>
            <a:ext cx="4824535" cy="4660992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8376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intranet.tdmu.edu.ua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Βάθος  πεδίου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l-GR" sz="3100" dirty="0" smtClean="0"/>
              <a:t>Το βάθος πεδίου (Β.Π.) στην φωτομικρογραφία δίνεται </a:t>
            </a:r>
          </a:p>
          <a:p>
            <a:pPr marL="0" lvl="1" indent="0">
              <a:buNone/>
            </a:pPr>
            <a:r>
              <a:rPr lang="el-GR" sz="3100" dirty="0" smtClean="0"/>
              <a:t>από την σχέση:</a:t>
            </a:r>
          </a:p>
          <a:p>
            <a:pPr lvl="1">
              <a:buNone/>
            </a:pPr>
            <a:endParaRPr lang="el-GR" sz="3300" dirty="0" smtClean="0"/>
          </a:p>
          <a:p>
            <a:pPr lvl="1" algn="ctr">
              <a:buNone/>
            </a:pPr>
            <a:r>
              <a:rPr lang="el-GR" sz="3300" b="1" dirty="0" smtClean="0"/>
              <a:t>(Β.Π.) = λ </a:t>
            </a:r>
            <a:r>
              <a:rPr lang="en-US" sz="3300" b="1" dirty="0" smtClean="0"/>
              <a:t>[</a:t>
            </a:r>
            <a:r>
              <a:rPr lang="el-GR" sz="3300" b="1" dirty="0" smtClean="0"/>
              <a:t> </a:t>
            </a:r>
            <a:r>
              <a:rPr lang="en-US" sz="3300" b="1" dirty="0" smtClean="0"/>
              <a:t>n</a:t>
            </a:r>
            <a:r>
              <a:rPr lang="en-US" sz="3300" b="1" baseline="30000" dirty="0" smtClean="0"/>
              <a:t>2</a:t>
            </a:r>
            <a:r>
              <a:rPr lang="en-US" sz="3300" b="1" dirty="0" smtClean="0"/>
              <a:t> – (A.A.)</a:t>
            </a:r>
            <a:r>
              <a:rPr lang="en-US" sz="3300" b="1" baseline="30000" dirty="0" smtClean="0"/>
              <a:t>2</a:t>
            </a:r>
            <a:r>
              <a:rPr lang="en-US" sz="3300" b="1" dirty="0" smtClean="0"/>
              <a:t> ]</a:t>
            </a:r>
            <a:r>
              <a:rPr lang="en-US" sz="3300" b="1" baseline="30000" dirty="0" smtClean="0"/>
              <a:t>1/2</a:t>
            </a:r>
            <a:r>
              <a:rPr lang="en-US" sz="3300" b="1" dirty="0" smtClean="0"/>
              <a:t>  / (A.A.)</a:t>
            </a:r>
            <a:r>
              <a:rPr lang="en-US" sz="3300" b="1" baseline="30000" dirty="0" smtClean="0"/>
              <a:t>2</a:t>
            </a:r>
            <a:r>
              <a:rPr lang="en-US" sz="3300" b="1" dirty="0" smtClean="0"/>
              <a:t> = </a:t>
            </a:r>
            <a:r>
              <a:rPr lang="el-GR" sz="3300" b="1" dirty="0" smtClean="0"/>
              <a:t>λ / </a:t>
            </a:r>
            <a:r>
              <a:rPr lang="en-US" sz="3300" b="1" dirty="0" smtClean="0"/>
              <a:t>(A.A.)</a:t>
            </a:r>
            <a:r>
              <a:rPr lang="en-US" sz="3300" b="1" baseline="30000" dirty="0" smtClean="0"/>
              <a:t>2</a:t>
            </a:r>
            <a:r>
              <a:rPr lang="en-US" sz="3300" b="1" dirty="0" smtClean="0"/>
              <a:t> </a:t>
            </a:r>
          </a:p>
          <a:p>
            <a:pPr lvl="1" algn="ctr">
              <a:buNone/>
            </a:pPr>
            <a:endParaRPr lang="en-US" sz="3300" dirty="0"/>
          </a:p>
          <a:p>
            <a:pPr lvl="1">
              <a:buNone/>
            </a:pPr>
            <a:r>
              <a:rPr lang="el-GR" sz="3100" dirty="0" smtClean="0"/>
              <a:t>Όπου: </a:t>
            </a:r>
          </a:p>
          <a:p>
            <a:pPr lvl="1">
              <a:buNone/>
            </a:pPr>
            <a:r>
              <a:rPr lang="el-GR" sz="3100" dirty="0" smtClean="0"/>
              <a:t>(Α.Α.) το αριθμητικό άνοιγμα του αντικειμενικού φακού,</a:t>
            </a:r>
            <a:r>
              <a:rPr lang="en-US" sz="3100" dirty="0" smtClean="0"/>
              <a:t> </a:t>
            </a:r>
            <a:endParaRPr lang="el-GR" sz="3100" dirty="0" smtClean="0"/>
          </a:p>
          <a:p>
            <a:pPr lvl="1">
              <a:buNone/>
            </a:pPr>
            <a:r>
              <a:rPr lang="en-US" sz="3100" dirty="0" smtClean="0"/>
              <a:t>n </a:t>
            </a:r>
            <a:r>
              <a:rPr lang="el-GR" sz="3100" dirty="0" smtClean="0"/>
              <a:t>ο δείκτης διάθλασης του μέσου  και</a:t>
            </a:r>
          </a:p>
          <a:p>
            <a:pPr lvl="1">
              <a:buNone/>
            </a:pPr>
            <a:r>
              <a:rPr lang="el-GR" sz="3100" dirty="0" smtClean="0"/>
              <a:t>λ </a:t>
            </a:r>
            <a:r>
              <a:rPr lang="en-US" sz="3100" dirty="0" smtClean="0"/>
              <a:t>: </a:t>
            </a:r>
            <a:r>
              <a:rPr lang="el-GR" sz="3100" dirty="0" smtClean="0"/>
              <a:t>το μήκος κύματος του χρησιμοποιούμενου φωτός.</a:t>
            </a:r>
            <a:r>
              <a:rPr lang="en-US" sz="3100" dirty="0" smtClean="0"/>
              <a:t> </a:t>
            </a:r>
            <a:endParaRPr lang="el-GR" sz="3100" dirty="0"/>
          </a:p>
          <a:p>
            <a:pPr>
              <a:buNone/>
            </a:pPr>
            <a:endParaRPr lang="el-GR" sz="3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2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Βάθος  πεδίου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103" y="1484784"/>
            <a:ext cx="3505795" cy="486916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339752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microscopyu.com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0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Βάθος εστίασης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Το Βάθος Εστίασης (Β.Ε.) στην φωτομικρογραφία δίνεται από την σχέση: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b="1" dirty="0" smtClean="0"/>
              <a:t>(Β.Ε.) = (Β.Π.) (Μ)</a:t>
            </a:r>
            <a:r>
              <a:rPr lang="el-GR" b="1" baseline="30000" dirty="0" smtClean="0"/>
              <a:t>2</a:t>
            </a:r>
            <a:r>
              <a:rPr lang="el-GR" b="1" dirty="0" smtClean="0"/>
              <a:t> </a:t>
            </a:r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dirty="0" smtClean="0"/>
              <a:t>όπου Μ: η συνολική μεγέθυνση της διάταξης του μικροσκοπίου</a:t>
            </a:r>
          </a:p>
          <a:p>
            <a:pPr algn="ctr">
              <a:buNone/>
            </a:pPr>
            <a:endParaRPr lang="el-GR" baseline="30000" dirty="0"/>
          </a:p>
          <a:p>
            <a:pPr algn="ctr">
              <a:buNone/>
            </a:pPr>
            <a:endParaRPr lang="el-GR" baseline="30000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7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Πιθανά σφάλματα κατά την </a:t>
            </a:r>
            <a:r>
              <a:rPr lang="el-GR" dirty="0" err="1" smtClean="0"/>
              <a:t>φωτομικρογράφιση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 smtClean="0"/>
              <a:t>Απώλεια οξύτητας ειδώλου (κακή εστίαση, κραδασμοί, κλείδωμα κατόπτρου Φ.Μ.).</a:t>
            </a:r>
          </a:p>
          <a:p>
            <a:r>
              <a:rPr lang="el-GR" dirty="0" smtClean="0"/>
              <a:t>Θολό είδωλο (όχι καθαρές οπτικές επιφάνειες).</a:t>
            </a:r>
          </a:p>
          <a:p>
            <a:r>
              <a:rPr lang="el-GR" dirty="0" smtClean="0"/>
              <a:t>Ανομοιόμορφος φωτισμός (κακή ευθυγράμμιση).</a:t>
            </a:r>
          </a:p>
          <a:p>
            <a:r>
              <a:rPr lang="el-GR" dirty="0" smtClean="0"/>
              <a:t>Μικρή ή μεγάλη αντίθεση.</a:t>
            </a:r>
          </a:p>
          <a:p>
            <a:r>
              <a:rPr lang="el-GR" dirty="0" smtClean="0"/>
              <a:t>Χαμηλή ανάλυση (σε υπερβολικές μεγεθύνσεις).</a:t>
            </a:r>
          </a:p>
          <a:p>
            <a:r>
              <a:rPr lang="el-GR" dirty="0" err="1" smtClean="0"/>
              <a:t>Ανεστίαστες</a:t>
            </a:r>
            <a:r>
              <a:rPr lang="el-GR" dirty="0" smtClean="0"/>
              <a:t> κηλίδες (παρουσία κόκκων σκόνης).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8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Ειδικές  τεχνικές φωτομικρογραφίας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Μέθοδος σκοτεινού πεδίου: οι ακτίνες που φωτίζουν το παρασκεύασμα δεν εισέρχονται στον αντικειμενικό φακό.</a:t>
            </a:r>
          </a:p>
          <a:p>
            <a:r>
              <a:rPr lang="el-GR" dirty="0" smtClean="0"/>
              <a:t>Χρήση πολωμένου φωτός, ύπαρξη ζεύγους πολωτικών φίλτρων με το παρασκεύασμα ανάμεσά τους.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2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Φωτισμός παρασκευάσματος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 φως που προέρχεται από την επιφάνεια του δείγματος κατανέμεται στην πολύ μεγαλύτερη επιφάνεια του ειδώλου. Έτσι, είναι πάντα απαραίτητος ο ισχυρός φωτισμός του αντικειμένου.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/>
              <a:t>Σωστή ευθυγράμμιση οπτικών στοιχείων.</a:t>
            </a:r>
          </a:p>
          <a:p>
            <a:r>
              <a:rPr lang="el-GR" dirty="0" smtClean="0"/>
              <a:t>Ο κώνος του φωτός να υπερκαλύπτει το άνοιγμα του αντικειμενικού φακού.</a:t>
            </a:r>
          </a:p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3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Φωτισμός παρασκευάσματος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l-GR" dirty="0" smtClean="0"/>
              <a:t>Κατηγορίες φωτισμού στη μικροσκοπία</a:t>
            </a:r>
          </a:p>
          <a:p>
            <a:pPr marL="514350" indent="-514350" algn="ctr">
              <a:buNone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b="1" dirty="0" smtClean="0"/>
              <a:t>Φωτισμός </a:t>
            </a:r>
            <a:r>
              <a:rPr lang="en-US" b="1" dirty="0" smtClean="0"/>
              <a:t>Nelson</a:t>
            </a:r>
            <a:r>
              <a:rPr lang="el-GR" b="1" dirty="0" smtClean="0"/>
              <a:t>: </a:t>
            </a:r>
            <a:r>
              <a:rPr lang="el-GR" dirty="0" smtClean="0"/>
              <a:t>Η εστίαση επιτυγχάνεται απ’ ευθείας στο επίπεδο του δείγματος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AutoNum type="arabicPeriod"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b="1" dirty="0" smtClean="0"/>
              <a:t>Φωτισμός </a:t>
            </a:r>
            <a:r>
              <a:rPr lang="en-US" b="1" dirty="0" smtClean="0"/>
              <a:t>Kohler</a:t>
            </a:r>
            <a:r>
              <a:rPr lang="el-GR" b="1" dirty="0" smtClean="0"/>
              <a:t>: </a:t>
            </a:r>
            <a:r>
              <a:rPr lang="el-GR" dirty="0" smtClean="0"/>
              <a:t>Η εστίαση επιτυγχάνεται στο διάφραγμα του συμπυκνωτή, το διάφραγμα εστιάζεται στο επίπεδο του δείγματος.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7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Φωτιστικές πηγές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Λαμπτήρας πυρακτώσεως (νήμα βολφραμίου).</a:t>
            </a:r>
          </a:p>
          <a:p>
            <a:r>
              <a:rPr lang="el-GR" dirty="0" smtClean="0"/>
              <a:t>Λαμπτήρας  αλογόνου (π.χ. ιωδίου).</a:t>
            </a:r>
          </a:p>
          <a:p>
            <a:r>
              <a:rPr lang="el-GR" dirty="0" smtClean="0"/>
              <a:t>Πηγή βολταϊκού τόξου.</a:t>
            </a:r>
          </a:p>
          <a:p>
            <a:r>
              <a:rPr lang="el-GR" dirty="0" smtClean="0"/>
              <a:t>Ατμοί υδρογόνου (μονοχρωματικό για ασπρόμαυρη απεικόνιση).</a:t>
            </a:r>
          </a:p>
          <a:p>
            <a:r>
              <a:rPr lang="el-GR" dirty="0" smtClean="0"/>
              <a:t>Φωτεινή πηγή Ξένου (</a:t>
            </a:r>
            <a:r>
              <a:rPr lang="en-US" dirty="0" smtClean="0"/>
              <a:t>film daylight)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Φωτεινή πηγή Ζιρκονίου.</a:t>
            </a:r>
          </a:p>
          <a:p>
            <a:r>
              <a:rPr lang="el-GR" dirty="0" smtClean="0"/>
              <a:t>Φως από πηγή </a:t>
            </a:r>
            <a:r>
              <a:rPr lang="en-US" dirty="0" smtClean="0"/>
              <a:t>laser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8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Φωτιστικές πηγές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1638" y="1268760"/>
            <a:ext cx="6920724" cy="473211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607073" y="61597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zeiss-campus.magnet.fsu.edu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8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Οπτικό  μικροσκόπιο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3" name="Picture 2" descr="http://zeiss-campus.magnet.fsu.edu/articles/basics/images/historical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970" y="1556792"/>
            <a:ext cx="61040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61252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zeiss-campus.magnet.fsu.edu</a:t>
            </a:r>
            <a:endParaRPr lang="el-GR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8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Φωτεινότητα ειδώλου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φωτεινότητα (ή λαμπρότητα) του σχηματιζόμενου ειδώλου δίνεται από την σχέση: </a:t>
            </a:r>
          </a:p>
          <a:p>
            <a:pPr marL="0" indent="0"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2600" b="1" dirty="0" smtClean="0"/>
              <a:t>Β = (Α</a:t>
            </a:r>
            <a:r>
              <a:rPr lang="en-US" sz="2600" b="1" dirty="0" smtClean="0"/>
              <a:t>.</a:t>
            </a:r>
            <a:r>
              <a:rPr lang="el-GR" sz="2600" b="1" dirty="0" smtClean="0"/>
              <a:t>Α</a:t>
            </a:r>
            <a:r>
              <a:rPr lang="en-US" sz="2600" b="1" dirty="0" smtClean="0"/>
              <a:t>.</a:t>
            </a:r>
            <a:r>
              <a:rPr lang="el-GR" sz="2600" b="1" dirty="0" smtClean="0"/>
              <a:t> / Μ)</a:t>
            </a:r>
            <a:r>
              <a:rPr lang="el-GR" sz="2600" b="1" baseline="30000" dirty="0" smtClean="0"/>
              <a:t>2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Όπου Α</a:t>
            </a:r>
            <a:r>
              <a:rPr lang="en-US" dirty="0" smtClean="0"/>
              <a:t>.</a:t>
            </a:r>
            <a:r>
              <a:rPr lang="el-GR" dirty="0" smtClean="0"/>
              <a:t>Α</a:t>
            </a:r>
            <a:r>
              <a:rPr lang="en-US" dirty="0" smtClean="0"/>
              <a:t>.</a:t>
            </a:r>
            <a:r>
              <a:rPr lang="el-GR" dirty="0" smtClean="0"/>
              <a:t>: το αριθμητικό άνοιγμα και </a:t>
            </a:r>
          </a:p>
          <a:p>
            <a:pPr>
              <a:buNone/>
            </a:pPr>
            <a:r>
              <a:rPr lang="el-GR" dirty="0" smtClean="0"/>
              <a:t>Μ: η τιμή της μεγέθυνσης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5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φίλτρων στη φωτομικρογραφία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ανεπιθύμητα χρωματικά αποτελέσματα προέρχονται συνήθως από:</a:t>
            </a:r>
          </a:p>
          <a:p>
            <a:r>
              <a:rPr lang="el-GR" dirty="0" smtClean="0"/>
              <a:t>Διαφορά θερμοκρασίας χρώματος φιλμ (ή αισθητήρα) – φωτιστικής πηγής.</a:t>
            </a:r>
          </a:p>
          <a:p>
            <a:r>
              <a:rPr lang="el-GR" dirty="0" smtClean="0"/>
              <a:t>Χρωματικά σφάλματα της οπτικής διάταξης.</a:t>
            </a:r>
          </a:p>
          <a:p>
            <a:r>
              <a:rPr lang="el-GR" dirty="0" smtClean="0"/>
              <a:t>Μεταβολή στη τάση λειτουργίας της πηγής.</a:t>
            </a:r>
          </a:p>
          <a:p>
            <a:r>
              <a:rPr lang="el-GR" dirty="0" smtClean="0"/>
              <a:t>Παρουσία της </a:t>
            </a:r>
            <a:r>
              <a:rPr lang="en-US" dirty="0" smtClean="0"/>
              <a:t>UV </a:t>
            </a:r>
            <a:r>
              <a:rPr lang="el-GR" dirty="0" smtClean="0"/>
              <a:t>και </a:t>
            </a:r>
            <a:r>
              <a:rPr lang="en-US" dirty="0" smtClean="0"/>
              <a:t>IR</a:t>
            </a:r>
            <a:r>
              <a:rPr lang="el-GR" dirty="0" smtClean="0"/>
              <a:t> ακτινοβολίας.</a:t>
            </a:r>
          </a:p>
          <a:p>
            <a:r>
              <a:rPr lang="el-GR" dirty="0" smtClean="0"/>
              <a:t>Δράση επικολλητικών ουσιών στις πλάκες.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Χρήση φίλτρων στη φωτομικρογραφία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χρησιμοποίηση κατάλληλων φίλτρων στη πορεία των </a:t>
            </a:r>
            <a:r>
              <a:rPr lang="el-GR" dirty="0" err="1" smtClean="0"/>
              <a:t>ακτίνων</a:t>
            </a:r>
            <a:r>
              <a:rPr lang="el-GR" dirty="0" smtClean="0"/>
              <a:t> που φωτίζουν το προς φωτογράφιση θέμα περιορίζουν σημαντικά το χρωματικό σφάλμα.</a:t>
            </a:r>
          </a:p>
          <a:p>
            <a:pPr>
              <a:buNone/>
            </a:pPr>
            <a:r>
              <a:rPr lang="el-GR" dirty="0" smtClean="0"/>
              <a:t>Κατηγορίες Φίλτρων:</a:t>
            </a:r>
          </a:p>
          <a:p>
            <a:pPr>
              <a:buNone/>
            </a:pPr>
            <a:r>
              <a:rPr lang="el-GR" dirty="0" smtClean="0"/>
              <a:t>    1. Έγχρωμα φίλτρα ή φίλτρα ισορροπίας.</a:t>
            </a:r>
          </a:p>
          <a:p>
            <a:pPr>
              <a:buNone/>
            </a:pPr>
            <a:r>
              <a:rPr lang="el-GR" dirty="0" smtClean="0"/>
              <a:t>    2. Φίλτρα ουδέτερης πυκνότητας.</a:t>
            </a:r>
          </a:p>
          <a:p>
            <a:pPr>
              <a:buNone/>
            </a:pPr>
            <a:r>
              <a:rPr lang="el-GR" dirty="0" smtClean="0"/>
              <a:t>    3. Φίλτρα απορρόφησης θερμότητας.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5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Έγχρωμα  Φίλτρα Ισορροπίας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Φίλτρα Μετατροπής (</a:t>
            </a:r>
            <a:r>
              <a:rPr lang="en-US" dirty="0" smtClean="0"/>
              <a:t>Conversion Filters)</a:t>
            </a:r>
          </a:p>
          <a:p>
            <a:pPr>
              <a:buNone/>
            </a:pPr>
            <a:r>
              <a:rPr lang="el-GR" sz="2400" dirty="0" smtClean="0"/>
              <a:t>      Αύξηση</a:t>
            </a:r>
            <a:r>
              <a:rPr lang="en-US" sz="2400" dirty="0" smtClean="0"/>
              <a:t> T (Kelvin) </a:t>
            </a:r>
            <a:r>
              <a:rPr lang="el-GR" sz="2400" dirty="0" smtClean="0"/>
              <a:t>Μπλε, σειρά : 80 (</a:t>
            </a:r>
            <a:r>
              <a:rPr lang="en-US" sz="2400" dirty="0" smtClean="0"/>
              <a:t>A,B,C,D)</a:t>
            </a:r>
          </a:p>
          <a:p>
            <a:pPr>
              <a:buNone/>
            </a:pPr>
            <a:r>
              <a:rPr lang="el-GR" sz="2400" dirty="0" smtClean="0"/>
              <a:t>      Μείωση </a:t>
            </a:r>
            <a:r>
              <a:rPr lang="en-US" sz="2400" dirty="0" smtClean="0"/>
              <a:t>T (Kelvin)</a:t>
            </a:r>
            <a:r>
              <a:rPr lang="el-GR" sz="2400" dirty="0" smtClean="0"/>
              <a:t> Κίτρινα, σειρά 85 (</a:t>
            </a:r>
            <a:r>
              <a:rPr lang="en-US" sz="2400" dirty="0" smtClean="0"/>
              <a:t>C,B)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π.χ. φίλτρο </a:t>
            </a:r>
            <a:r>
              <a:rPr lang="en-US" sz="2400" dirty="0" smtClean="0"/>
              <a:t>80 A (+2300 K),</a:t>
            </a:r>
            <a:r>
              <a:rPr lang="el-GR" sz="2400" dirty="0" smtClean="0"/>
              <a:t> φίλτρο</a:t>
            </a:r>
            <a:r>
              <a:rPr lang="en-US" sz="2400" dirty="0" smtClean="0"/>
              <a:t> 85 B (- 2300 K).</a:t>
            </a:r>
          </a:p>
          <a:p>
            <a:r>
              <a:rPr lang="el-GR" dirty="0" smtClean="0"/>
              <a:t>Φίλτρα Ισορροπίας (</a:t>
            </a:r>
            <a:r>
              <a:rPr lang="en-US" dirty="0" smtClean="0"/>
              <a:t> Light Balancing Filters)</a:t>
            </a:r>
          </a:p>
          <a:p>
            <a:pPr>
              <a:buNone/>
            </a:pPr>
            <a:r>
              <a:rPr lang="el-GR" sz="2400" dirty="0" smtClean="0"/>
              <a:t>     Αύξηση</a:t>
            </a:r>
            <a:r>
              <a:rPr lang="en-US" sz="2400" dirty="0" smtClean="0"/>
              <a:t> T</a:t>
            </a:r>
            <a:r>
              <a:rPr lang="el-GR" sz="2400" dirty="0" smtClean="0"/>
              <a:t> </a:t>
            </a:r>
            <a:r>
              <a:rPr lang="en-US" sz="2400" dirty="0" smtClean="0"/>
              <a:t>(Kelvin) </a:t>
            </a:r>
            <a:r>
              <a:rPr lang="el-GR" sz="2400" dirty="0" smtClean="0"/>
              <a:t>Μπλε, σειρά : 8</a:t>
            </a:r>
            <a:r>
              <a:rPr lang="en-US" sz="2400" dirty="0" smtClean="0"/>
              <a:t>2</a:t>
            </a:r>
            <a:r>
              <a:rPr lang="el-GR" sz="2400" dirty="0" smtClean="0"/>
              <a:t> (</a:t>
            </a:r>
            <a:r>
              <a:rPr lang="en-US" sz="2400" dirty="0" smtClean="0"/>
              <a:t>A,B,C)</a:t>
            </a:r>
          </a:p>
          <a:p>
            <a:pPr>
              <a:buNone/>
            </a:pPr>
            <a:r>
              <a:rPr lang="el-GR" sz="2400" dirty="0" smtClean="0"/>
              <a:t>     Μείωση </a:t>
            </a:r>
            <a:r>
              <a:rPr lang="en-US" sz="2400" dirty="0" smtClean="0"/>
              <a:t>T (Kelvin)</a:t>
            </a:r>
            <a:r>
              <a:rPr lang="el-GR" sz="2400" dirty="0" smtClean="0"/>
              <a:t> Κίτρινα, σειρά 8</a:t>
            </a:r>
            <a:r>
              <a:rPr lang="en-US" sz="2400" dirty="0" smtClean="0"/>
              <a:t>1</a:t>
            </a:r>
            <a:r>
              <a:rPr lang="el-GR" sz="2400" dirty="0" smtClean="0"/>
              <a:t> (</a:t>
            </a:r>
            <a:r>
              <a:rPr lang="en-US" sz="2400" dirty="0" smtClean="0"/>
              <a:t>A,B,C,D,F)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dirty="0" smtClean="0"/>
              <a:t>Φίλτρα Αντιστάθμισης</a:t>
            </a:r>
            <a:r>
              <a:rPr lang="en-US" dirty="0" smtClean="0"/>
              <a:t> (CC : Color Compensating F) </a:t>
            </a:r>
            <a:endParaRPr lang="el-GR" dirty="0" smtClean="0"/>
          </a:p>
          <a:p>
            <a:pPr>
              <a:buNone/>
            </a:pPr>
            <a:r>
              <a:rPr lang="el-GR" sz="2400" dirty="0" smtClean="0"/>
              <a:t>     Απορροφούν τις ακτινοβολίες από συγκεκριμένες περιοχές του ηλεκτρομαγνητικού φάσματος.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1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Πίνακας  φίλτρων </a:t>
            </a:r>
            <a:br>
              <a:rPr lang="el-GR" dirty="0" smtClean="0"/>
            </a:br>
            <a:r>
              <a:rPr lang="el-GR" dirty="0" smtClean="0"/>
              <a:t>χρωματικής διόρθωσης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50917"/>
              </p:ext>
            </p:extLst>
          </p:nvPr>
        </p:nvGraphicFramePr>
        <p:xfrm>
          <a:off x="457200" y="1196975"/>
          <a:ext cx="8230767" cy="388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19"/>
                <a:gridCol w="2909704"/>
                <a:gridCol w="2309322"/>
                <a:gridCol w="2309322"/>
              </a:tblGrid>
              <a:tr h="67827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 smtClean="0"/>
                        <a:t>α.α</a:t>
                      </a:r>
                      <a:r>
                        <a:rPr lang="el-GR" sz="2000" dirty="0" smtClean="0"/>
                        <a:t>.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Χρώμα που χρειάζεται </a:t>
                      </a:r>
                    </a:p>
                    <a:p>
                      <a:pPr algn="ctr"/>
                      <a:r>
                        <a:rPr lang="el-GR" sz="2000" dirty="0" smtClean="0"/>
                        <a:t>να  μειωθεί 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Χρώμα Αντιστάθμισης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Φίλτρο που χρησιμοποιείται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Blue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Yellow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CCY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Cyan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Red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CCR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Green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Magenta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CCM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Yellow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Blue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CCB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Red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Cyan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CCC</a:t>
                      </a:r>
                      <a:endParaRPr lang="el-GR" sz="2000" dirty="0"/>
                    </a:p>
                  </a:txBody>
                  <a:tcPr marL="102470" marR="102470"/>
                </a:tc>
              </a:tr>
              <a:tr h="67827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Magenta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Green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CCG</a:t>
                      </a:r>
                    </a:p>
                    <a:p>
                      <a:pPr algn="ctr"/>
                      <a:endParaRPr lang="el-GR" sz="2000" dirty="0"/>
                    </a:p>
                  </a:txBody>
                  <a:tcPr marL="102470" marR="10247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2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Φίλτρα Ουδέτερης Πυκνότητας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φίλτρα ουδέτερης πυκνότητας (</a:t>
            </a:r>
            <a:r>
              <a:rPr lang="en-US" dirty="0" smtClean="0"/>
              <a:t>ND : Neutral Density) </a:t>
            </a:r>
            <a:r>
              <a:rPr lang="el-GR" dirty="0" smtClean="0"/>
              <a:t>είναι χρώματος γκρι (ουδέτερη απόχρωση) και έτσι με τη δράση τους μειώνουν την συνολική φωτεινότητα του θέματος χωρίς να επηρεάζουν τη σχετική χρωματική ισορροπία.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3. Φίλτρα Απορρόφησης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παρουσία Υπέρυθρης Ακτινοβολίας (</a:t>
            </a:r>
            <a:r>
              <a:rPr lang="en-US" dirty="0" smtClean="0"/>
              <a:t>IR) </a:t>
            </a:r>
            <a:r>
              <a:rPr lang="el-GR" dirty="0" smtClean="0"/>
              <a:t>εμφανίζεται ως θερμότητα που απειλεί το δείγμα αλλά και τα ευαίσθητα οπτικά μέρη του μικροσκοπίου. </a:t>
            </a:r>
          </a:p>
          <a:p>
            <a:pPr marL="0" indent="0">
              <a:buNone/>
            </a:pPr>
            <a:r>
              <a:rPr lang="el-GR" dirty="0" smtClean="0"/>
              <a:t>Τα συγκεκριμένα φίλτρα απορροφούν σημαντικά ποσά από την ανεπιθύμητη υπέρυθρη ακτινοβολία.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ΣΤΕΡΕΟ – </a:t>
            </a:r>
            <a:r>
              <a:rPr lang="en-US" dirty="0" smtClean="0"/>
              <a:t>CONFOCAL </a:t>
            </a:r>
            <a:r>
              <a:rPr lang="el-GR" dirty="0" smtClean="0"/>
              <a:t> Μικροσκόπιο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1026" name="Picture 2" descr="https://www.microscopyu.com/articles/stereomicroscopy/images/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5" y="1340767"/>
            <a:ext cx="5259515" cy="3750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72316" y="5240232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microscopyu.com</a:t>
            </a:r>
            <a:endParaRPr lang="el-GR" sz="1200" dirty="0">
              <a:latin typeface="+mn-lt"/>
            </a:endParaRPr>
          </a:p>
        </p:txBody>
      </p:sp>
      <p:pic>
        <p:nvPicPr>
          <p:cNvPr id="1028" name="Picture 4" descr="https://www.microscopyu.com/articles/confocal/images/confocal1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92" y="1340768"/>
            <a:ext cx="3779912" cy="37343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363580" y="5240231"/>
            <a:ext cx="3780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microscopyu.com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0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Αρχείο  φωτομικρογραφίας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Παρασκεύασμα:</a:t>
            </a:r>
          </a:p>
          <a:p>
            <a:r>
              <a:rPr lang="el-GR" dirty="0" smtClean="0"/>
              <a:t>Ημερομηνία λήψης:</a:t>
            </a:r>
          </a:p>
          <a:p>
            <a:r>
              <a:rPr lang="el-GR" dirty="0" smtClean="0"/>
              <a:t>Χρωματισμός:</a:t>
            </a:r>
          </a:p>
          <a:p>
            <a:r>
              <a:rPr lang="el-GR" dirty="0" smtClean="0"/>
              <a:t>Αντικειμενικός / Προσοφθάλμιος:</a:t>
            </a:r>
          </a:p>
          <a:p>
            <a:r>
              <a:rPr lang="el-GR" dirty="0" smtClean="0"/>
              <a:t>Απόσταση εργασίας:</a:t>
            </a:r>
          </a:p>
          <a:p>
            <a:r>
              <a:rPr lang="el-GR" dirty="0" smtClean="0"/>
              <a:t>Μεγέθυνση:</a:t>
            </a:r>
          </a:p>
          <a:p>
            <a:r>
              <a:rPr lang="el-GR" dirty="0" smtClean="0"/>
              <a:t>Φωτογραφική Μηχανή:</a:t>
            </a:r>
          </a:p>
          <a:p>
            <a:r>
              <a:rPr lang="el-GR" dirty="0" smtClean="0"/>
              <a:t>Φωτιστική πηγή / Κατηγορία φίλτρου:</a:t>
            </a:r>
          </a:p>
          <a:p>
            <a:r>
              <a:rPr lang="el-GR" dirty="0" smtClean="0"/>
              <a:t>Χρόνος έκθεσης:</a:t>
            </a:r>
          </a:p>
          <a:p>
            <a:r>
              <a:rPr lang="el-GR" dirty="0" smtClean="0"/>
              <a:t>Παρατηρήσεις: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Μεγέθυνση  μικροσκοπίου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μεγέθυνση με χρήση διαφόρων οπτικών οργάνων (π.χ. μικροσκόπιο) δεν πρέπει να είναι αυτοσκοπός. </a:t>
            </a:r>
            <a:endParaRPr lang="en-US" dirty="0" smtClean="0"/>
          </a:p>
          <a:p>
            <a:r>
              <a:rPr lang="el-GR" dirty="0" smtClean="0"/>
              <a:t>Ο τελικός στόχος είναι η αναγνώριση των λεπτομερειών του παρατηρούμενου αντικειμένου. Αυτή η δυνατότητα διάκρισης των λεπτομερειών ονομάζεται διακριτική ικανότητα.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Οπτικό  μικροσκόπιο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24744"/>
            <a:ext cx="3456384" cy="4590786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827584" y="5795882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ucsdnews.ucsd.edu</a:t>
            </a:r>
            <a:endParaRPr lang="el-GR" sz="1200" dirty="0">
              <a:latin typeface="+mn-lt"/>
            </a:endParaRPr>
          </a:p>
        </p:txBody>
      </p:sp>
      <p:pic>
        <p:nvPicPr>
          <p:cNvPr id="2052" name="Picture 4" descr="http://www.olympusmicro.com/primer/images/components/bh2cutaw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006262"/>
            <a:ext cx="4464496" cy="5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292080" y="6442160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olympusmicro.com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5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Κενή μεγέθυνση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Μεγεθύνσεις μεγαλύτερες από την αναγκαία (ή ωφέλιμη) λέγονται «κενές μεγεθύνσεις». Αυξάνουν τις διαστάσεις των ειδώλων στον ανθρώπινο αμφιβληστροειδή χωρίς όμως να βελτιώνουν ταυτόχρονα και το διακριτικό του όριο.</a:t>
            </a:r>
            <a:endParaRPr lang="en-US" dirty="0" smtClean="0"/>
          </a:p>
          <a:p>
            <a:r>
              <a:rPr lang="el-GR" dirty="0" smtClean="0"/>
              <a:t>Η αναγκαία μεγέθυνση ενός οπτικού μικροσκοπίου με αριθμητικό άνοιγμα Α.Α. δίνεται από την σχέση : Μ=</a:t>
            </a:r>
            <a:r>
              <a:rPr lang="en-US" dirty="0" smtClean="0"/>
              <a:t>{</a:t>
            </a:r>
            <a:r>
              <a:rPr lang="el-GR" dirty="0" smtClean="0"/>
              <a:t>500</a:t>
            </a:r>
            <a:r>
              <a:rPr lang="en-US" dirty="0" smtClean="0"/>
              <a:t> - 1000} </a:t>
            </a:r>
            <a:r>
              <a:rPr lang="el-GR" dirty="0" smtClean="0"/>
              <a:t>(Α.Α.).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Διαμόρφωση  οπτικού  σήματος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788024" y="5528265"/>
            <a:ext cx="142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microscopyu.com</a:t>
            </a:r>
            <a:endParaRPr lang="el-GR" sz="1200" dirty="0">
              <a:latin typeface="+mn-lt"/>
            </a:endParaRPr>
          </a:p>
        </p:txBody>
      </p:sp>
      <p:pic>
        <p:nvPicPr>
          <p:cNvPr id="2050" name="Picture 2" descr="https://www.microscopyu.com/articles/optics/images/modulation/modulationfigur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23" y="2132856"/>
            <a:ext cx="42430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icroscopyu.com/articles/optics/images/modulation/modulation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32781"/>
            <a:ext cx="4518688" cy="4572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Διπλο</a:t>
            </a:r>
            <a:r>
              <a:rPr lang="el-GR" dirty="0" smtClean="0"/>
              <a:t> - Διαθλαστικότητα </a:t>
            </a:r>
            <a:endParaRPr lang="el-GR" dirty="0"/>
          </a:p>
        </p:txBody>
      </p:sp>
      <p:pic>
        <p:nvPicPr>
          <p:cNvPr id="1026" name="Picture 2" descr="C:\Users\ARAVANTINOS\Desktop\250px-Rays_passing_through_birefringent_material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11560" y="1988840"/>
            <a:ext cx="3323446" cy="3456384"/>
          </a:xfrm>
          <a:prstGeom prst="rect">
            <a:avLst/>
          </a:prstGeom>
          <a:noFill/>
        </p:spPr>
      </p:pic>
      <p:pic>
        <p:nvPicPr>
          <p:cNvPr id="1027" name="Picture 3" descr="C:\Users\ARAVANTINOS\Desktop\250px-Birefringence_Stress_Plasti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3888432" cy="2597473"/>
          </a:xfrm>
          <a:prstGeom prst="rect">
            <a:avLst/>
          </a:prstGeom>
          <a:noFill/>
        </p:spPr>
      </p:pic>
      <p:pic>
        <p:nvPicPr>
          <p:cNvPr id="6" name="Picture 2" descr="C:\Users\ARAVANTINOS\Desktop\images[3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3888432" cy="291257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 rot="16200000">
            <a:off x="7672287" y="5414737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cargocollective.com</a:t>
            </a:r>
            <a:endParaRPr lang="el-GR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917764" y="2211079"/>
            <a:ext cx="335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Birefringence Stress </a:t>
            </a:r>
            <a:r>
              <a:rPr lang="en-US" sz="1200" dirty="0" smtClean="0">
                <a:latin typeface="+mn-lt"/>
                <a:hlinkClick r:id="rId7"/>
              </a:rPr>
              <a:t>Plastic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Zephyris"/>
              </a:rPr>
              <a:t>Zephyris</a:t>
            </a:r>
            <a:r>
              <a:rPr lang="en-US" sz="1200" dirty="0" smtClean="0">
                <a:latin typeface="+mn-lt"/>
                <a:hlinkClick r:id="rId9"/>
              </a:rPr>
              <a:t> </a:t>
            </a:r>
            <a:r>
              <a:rPr lang="en-US" sz="1200" dirty="0">
                <a:latin typeface="+mn-lt"/>
                <a:hlinkClick r:id="rId9"/>
              </a:rPr>
              <a:t>pics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10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5560736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1"/>
              </a:rPr>
              <a:t>timothytrespas.wordpress.com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3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Πολωτικό μικροσκόπιο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3074" name="Picture 2" descr="https://www.microscopyu.com/articles/polarized/images/polarizedintro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022" y="1268760"/>
            <a:ext cx="6027957" cy="50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23728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microscopyu.com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Πολωτικό μικροσκόπιο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(εικόνες)</a:t>
            </a:r>
            <a:endParaRPr lang="el-GR" sz="3300" b="0" dirty="0"/>
          </a:p>
        </p:txBody>
      </p:sp>
      <p:pic>
        <p:nvPicPr>
          <p:cNvPr id="2050" name="Picture 2" descr="C:\Users\ARAVANTINOS\Desktop\imagesCAYRBS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1" y="1484784"/>
            <a:ext cx="2595630" cy="2561175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CARBH5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153" y="4118542"/>
            <a:ext cx="3229835" cy="2149308"/>
          </a:xfrm>
          <a:prstGeom prst="rect">
            <a:avLst/>
          </a:prstGeom>
          <a:noFill/>
        </p:spPr>
      </p:pic>
      <p:pic>
        <p:nvPicPr>
          <p:cNvPr id="3075" name="Picture 3" descr="C:\Users\ARAVANTINOS\Desktop\imagesCA0TN8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2595629" cy="1944216"/>
          </a:xfrm>
          <a:prstGeom prst="rect">
            <a:avLst/>
          </a:prstGeom>
          <a:noFill/>
        </p:spPr>
      </p:pic>
      <p:pic>
        <p:nvPicPr>
          <p:cNvPr id="3" name="Picture 2" descr="C:\Users\ARAVANTINOS\Desktop\220px-Fluorescent_uric_aci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177" y="1556792"/>
            <a:ext cx="3231811" cy="242385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95201" y="6309320"/>
            <a:ext cx="372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latin typeface="+mn-lt"/>
              </a:rPr>
              <a:t>Πηγή</a:t>
            </a:r>
            <a:r>
              <a:rPr lang="el-GR" sz="1200" dirty="0" smtClean="0">
                <a:latin typeface="+mn-lt"/>
                <a:hlinkClick r:id="rId6"/>
              </a:rPr>
              <a:t>: Εικόνα </a:t>
            </a:r>
            <a:r>
              <a:rPr lang="el-GR" sz="1200" dirty="0">
                <a:latin typeface="+mn-lt"/>
                <a:hlinkClick r:id="rId6"/>
              </a:rPr>
              <a:t>μικροσκόπιο πόλωσης των υγρών κρυστάλλων (εικόνα) - εικόνες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από </a:t>
            </a:r>
            <a:r>
              <a:rPr lang="el-GR" sz="1200" dirty="0">
                <a:latin typeface="+mn-lt"/>
                <a:hlinkClick r:id="rId6"/>
              </a:rPr>
              <a:t>gr.hdstockphoto.com </a:t>
            </a:r>
            <a:endParaRPr lang="el-GR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 rot="16200000">
            <a:off x="7133662" y="253788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Fluorescent uric </a:t>
            </a:r>
            <a:r>
              <a:rPr lang="en-US" sz="1200" dirty="0" smtClean="0">
                <a:latin typeface="+mn-lt"/>
                <a:hlinkClick r:id="rId7"/>
              </a:rPr>
              <a:t>acid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Bobjgalindo"/>
              </a:rPr>
              <a:t>Bobjgalindo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9"/>
              </a:rPr>
              <a:t>CC BY-SA 4.0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502" y="6309320"/>
            <a:ext cx="2873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0"/>
              </a:rPr>
              <a:t>©</a:t>
            </a:r>
            <a:r>
              <a:rPr lang="el-GR" sz="1200" dirty="0" smtClean="0">
                <a:latin typeface="+mn-lt"/>
                <a:hlinkClick r:id="rId10"/>
              </a:rPr>
              <a:t> </a:t>
            </a:r>
            <a:r>
              <a:rPr lang="en-US" sz="1200" dirty="0" smtClean="0">
                <a:latin typeface="+mn-lt"/>
                <a:hlinkClick r:id="rId10"/>
              </a:rPr>
              <a:t>Sucrose </a:t>
            </a:r>
            <a:r>
              <a:rPr lang="en-US" sz="1200" dirty="0">
                <a:latin typeface="+mn-lt"/>
                <a:hlinkClick r:id="rId10"/>
              </a:rPr>
              <a:t>(4X, Polarized</a:t>
            </a:r>
            <a:r>
              <a:rPr lang="en-US" sz="1200" dirty="0" smtClean="0">
                <a:latin typeface="+mn-lt"/>
                <a:hlinkClick r:id="rId10"/>
              </a:rPr>
              <a:t>)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11" tooltip="Go to Kevin Collins's photostream"/>
              </a:rPr>
              <a:t>Kevin Collins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0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 διαδικτύου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>
                <a:hlinkClick r:id="rId2"/>
              </a:rPr>
              <a:t>www.microscopyu.com/smallword</a:t>
            </a:r>
            <a:endParaRPr lang="el-GR" dirty="0" smtClean="0"/>
          </a:p>
          <a:p>
            <a:pPr>
              <a:spcBef>
                <a:spcPts val="3600"/>
              </a:spcBef>
            </a:pPr>
            <a:r>
              <a:rPr lang="en-US" smtClean="0">
                <a:hlinkClick r:id="rId3"/>
              </a:rPr>
              <a:t>www.zeiss-campus.magnet.fsu.edu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6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«Επιστημονική Φωτογραφία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4:</a:t>
            </a:r>
            <a:r>
              <a:rPr lang="el-GR" sz="2000" dirty="0" smtClean="0"/>
              <a:t> </a:t>
            </a:r>
            <a:r>
              <a:rPr lang="el-GR" sz="2000" dirty="0"/>
              <a:t>Φωτομικρογραφία - Φωτογραφία μέσω Οπτικού </a:t>
            </a:r>
            <a:r>
              <a:rPr lang="el-GR" sz="2000" dirty="0" smtClean="0"/>
              <a:t>Μικροσκοπίου».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Σύγχρονων </a:t>
            </a:r>
            <a:br>
              <a:rPr lang="el-GR" dirty="0" smtClean="0"/>
            </a:br>
            <a:r>
              <a:rPr lang="el-GR" dirty="0" smtClean="0"/>
              <a:t>Οπτικών Μικροσκοπίων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Μονοφθάλμιο</a:t>
            </a:r>
            <a:r>
              <a:rPr lang="el-GR" dirty="0" smtClean="0"/>
              <a:t> οπτικό μικροσκόπιο</a:t>
            </a:r>
          </a:p>
          <a:p>
            <a:r>
              <a:rPr lang="el-GR" dirty="0" smtClean="0"/>
              <a:t>Στερεοσκοπικό μικροσκόπιο</a:t>
            </a:r>
          </a:p>
          <a:p>
            <a:r>
              <a:rPr lang="el-GR" dirty="0" smtClean="0"/>
              <a:t>Πολωτικό μικροσκόπιο</a:t>
            </a:r>
          </a:p>
          <a:p>
            <a:r>
              <a:rPr lang="el-GR" dirty="0" smtClean="0"/>
              <a:t>Μικροσκόπιο αντίθεσης φάσεων</a:t>
            </a:r>
          </a:p>
          <a:p>
            <a:r>
              <a:rPr lang="el-GR" dirty="0" smtClean="0"/>
              <a:t>Αντεστραμμένο μικροσκόπιο</a:t>
            </a:r>
          </a:p>
          <a:p>
            <a:r>
              <a:rPr lang="el-GR" dirty="0" smtClean="0"/>
              <a:t>Μικροσκόπιο σκοτεινού πεδίου</a:t>
            </a:r>
          </a:p>
          <a:p>
            <a:r>
              <a:rPr lang="el-GR" dirty="0" smtClean="0"/>
              <a:t>Μικροσκόπιο φθορισμού</a:t>
            </a:r>
          </a:p>
          <a:p>
            <a:r>
              <a:rPr lang="el-GR" dirty="0" err="1" smtClean="0"/>
              <a:t>Συνεστιακό</a:t>
            </a:r>
            <a:r>
              <a:rPr lang="el-GR" dirty="0" smtClean="0"/>
              <a:t> μικροσκόπιο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Στέρεο μικροσκόπιο</a:t>
            </a:r>
            <a:endParaRPr lang="el-GR" dirty="0"/>
          </a:p>
        </p:txBody>
      </p:sp>
      <p:sp>
        <p:nvSpPr>
          <p:cNvPr id="2052" name="AutoShape 4" descr="Λήψη modulatio...jpg (25,0 ΚΒ)"/>
          <p:cNvSpPr>
            <a:spLocks noChangeAspect="1" noChangeArrowheads="1"/>
          </p:cNvSpPr>
          <p:nvPr/>
        </p:nvSpPr>
        <p:spPr bwMode="auto">
          <a:xfrm>
            <a:off x="63500" y="-723900"/>
            <a:ext cx="1504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195736" y="5661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microscopyu.com</a:t>
            </a:r>
            <a:endParaRPr lang="el-GR" sz="1200" dirty="0">
              <a:latin typeface="+mn-lt"/>
            </a:endParaRPr>
          </a:p>
        </p:txBody>
      </p:sp>
      <p:pic>
        <p:nvPicPr>
          <p:cNvPr id="3074" name="Picture 2" descr="https://www.microscopyu.com/articles/stereomicroscopy/images/cyclop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87" y="1700808"/>
            <a:ext cx="3667497" cy="38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icroscopyu.com/articles/stereomicroscopy/images/smzcr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178" y="1752482"/>
            <a:ext cx="4616187" cy="38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Οπτικές Διατάξεις για Φωτομικρογραφία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Στήριξη απλής μηχανής </a:t>
            </a:r>
            <a:r>
              <a:rPr lang="en-US" dirty="0" smtClean="0"/>
              <a:t>Compact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Μηχανές </a:t>
            </a:r>
            <a:r>
              <a:rPr lang="en-US" dirty="0" smtClean="0"/>
              <a:t>SLR</a:t>
            </a:r>
            <a:r>
              <a:rPr lang="el-GR" dirty="0" smtClean="0"/>
              <a:t> με εναλλακτικούς φακούς.</a:t>
            </a:r>
          </a:p>
          <a:p>
            <a:r>
              <a:rPr lang="el-GR" dirty="0" smtClean="0"/>
              <a:t>Ειδικές διατάξεις για συγκεκριμένες χρήσεις.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8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Μηχανές </a:t>
            </a:r>
            <a:r>
              <a:rPr lang="en-US" dirty="0" smtClean="0"/>
              <a:t>compact </a:t>
            </a:r>
            <a:r>
              <a:rPr lang="el-GR" dirty="0" smtClean="0"/>
              <a:t>με σταθερά προσαρμοσμένους φακούς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Εστίαση στο άπειρο.</a:t>
            </a:r>
          </a:p>
          <a:p>
            <a:r>
              <a:rPr lang="el-GR" dirty="0" smtClean="0"/>
              <a:t>Μέγιστο δυνατό διάφραγμα.</a:t>
            </a:r>
          </a:p>
          <a:p>
            <a:r>
              <a:rPr lang="el-GR" dirty="0" smtClean="0"/>
              <a:t>Εύρεση περιοχή εστίασης.</a:t>
            </a:r>
          </a:p>
          <a:p>
            <a:r>
              <a:rPr lang="el-GR" dirty="0" smtClean="0"/>
              <a:t>Εξάλειψη παρείσακτου φωτισμού.</a:t>
            </a:r>
          </a:p>
          <a:p>
            <a:r>
              <a:rPr lang="el-GR" dirty="0" smtClean="0"/>
              <a:t>Πειραματικός ο προσδιορισμός του σημείου εστίασης.</a:t>
            </a:r>
          </a:p>
          <a:p>
            <a:r>
              <a:rPr lang="el-GR" dirty="0" smtClean="0"/>
              <a:t>Μηχανισμός σταθερής στήριξης μηχανής.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2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Στήριξη μηχανής </a:t>
            </a:r>
            <a:r>
              <a:rPr lang="en-US" dirty="0" smtClean="0"/>
              <a:t>Compact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4" name="Picture 2" descr="http://www.microscopyimaging.co.uk/_wp_generated/wp80b36a22_05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549" y="1916832"/>
            <a:ext cx="42209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6000" y="56612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microscopyimaging.co.uk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1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d3e4a881b5763e9b1a97290f62a1ae3ffb9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207</TotalTime>
  <Words>1987</Words>
  <Application>Microsoft Office PowerPoint</Application>
  <PresentationFormat>On-screen Show (4:3)</PresentationFormat>
  <Paragraphs>355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template</vt:lpstr>
      <vt:lpstr>OC_template_updated</vt:lpstr>
      <vt:lpstr>Επιστημονική Φωτογραφία (Θ)</vt:lpstr>
      <vt:lpstr>Κατηγορίες φωτογράφισης</vt:lpstr>
      <vt:lpstr>Οπτικό  μικροσκόπιο 1/2</vt:lpstr>
      <vt:lpstr>Οπτικό  μικροσκόπιο 2/2</vt:lpstr>
      <vt:lpstr>Κατηγορίες Σύγχρονων  Οπτικών Μικροσκοπίων</vt:lpstr>
      <vt:lpstr>Στέρεο μικροσκόπιο</vt:lpstr>
      <vt:lpstr>Οπτικές Διατάξεις για Φωτομικρογραφία</vt:lpstr>
      <vt:lpstr>Μηχανές compact με σταθερά προσαρμοσμένους φακούς</vt:lpstr>
      <vt:lpstr>Στήριξη μηχανής Compact</vt:lpstr>
      <vt:lpstr>Μηχανές SLR με  εναλλακτικούς φακούς </vt:lpstr>
      <vt:lpstr>Στήριξη  σώματος μηχανής SLR </vt:lpstr>
      <vt:lpstr>Συνδεσμολογία πειραματικής διάταξης </vt:lpstr>
      <vt:lpstr>Ειδικές μηχανές φωτομικρογράφισης, μηχανές φυσούνας, μεγάλου φορμά</vt:lpstr>
      <vt:lpstr>Αντικειμενικός  φακός</vt:lpstr>
      <vt:lpstr>Χαρακτηριστικά αντικειμενικού φακού</vt:lpstr>
      <vt:lpstr>Αριθμητικό άνοιγμα αντικειμενικού φακού 1/2</vt:lpstr>
      <vt:lpstr>Αριθμητικό άνοιγμα αντικειμενικού φακού 2/2</vt:lpstr>
      <vt:lpstr>Διακριτικό όριο - Διακριτική ικανότητα</vt:lpstr>
      <vt:lpstr>Διακριτικό όριο αντικειμενικού φακού</vt:lpstr>
      <vt:lpstr>Δίσκοι Airy, Διακριτικό όριο</vt:lpstr>
      <vt:lpstr>Βάθος  πεδίου 1/2</vt:lpstr>
      <vt:lpstr>Βάθος  πεδίου 2/2</vt:lpstr>
      <vt:lpstr>Βάθος εστίασης</vt:lpstr>
      <vt:lpstr>Πιθανά σφάλματα κατά την φωτομικρογράφιση</vt:lpstr>
      <vt:lpstr>Ειδικές  τεχνικές φωτομικρογραφίας</vt:lpstr>
      <vt:lpstr>Φωτισμός παρασκευάσματος 1/2</vt:lpstr>
      <vt:lpstr>Φωτισμός παρασκευάσματος 2/2</vt:lpstr>
      <vt:lpstr>Φωτιστικές πηγές 1/2</vt:lpstr>
      <vt:lpstr>Φωτιστικές πηγές 2/2</vt:lpstr>
      <vt:lpstr>Φωτεινότητα ειδώλου</vt:lpstr>
      <vt:lpstr>Χρήση φίλτρων στη φωτομικρογραφία 1/2</vt:lpstr>
      <vt:lpstr>Χρήση φίλτρων στη φωτομικρογραφία 2/2</vt:lpstr>
      <vt:lpstr>1. Έγχρωμα  Φίλτρα Ισορροπίας</vt:lpstr>
      <vt:lpstr>Πίνακας  φίλτρων  χρωματικής διόρθωσης</vt:lpstr>
      <vt:lpstr>2. Φίλτρα Ουδέτερης Πυκνότητας</vt:lpstr>
      <vt:lpstr>3. Φίλτρα Απορρόφησης Θερμότητας</vt:lpstr>
      <vt:lpstr>ΣΤΕΡΕΟ – CONFOCAL  Μικροσκόπιο</vt:lpstr>
      <vt:lpstr>Αρχείο  φωτομικρογραφίας</vt:lpstr>
      <vt:lpstr>Μεγέθυνση  μικροσκοπίου</vt:lpstr>
      <vt:lpstr>Κενή μεγέθυνση</vt:lpstr>
      <vt:lpstr>Διαμόρφωση  οπτικού  σήματος</vt:lpstr>
      <vt:lpstr>Διπλο - Διαθλαστικότητα </vt:lpstr>
      <vt:lpstr>Πολωτικό μικροσκόπιο</vt:lpstr>
      <vt:lpstr>Πολωτικό μικροσκόπιο (εικόνες)</vt:lpstr>
      <vt:lpstr>Πηγές  διαδικτύου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alex</cp:lastModifiedBy>
  <cp:revision>20</cp:revision>
  <dcterms:created xsi:type="dcterms:W3CDTF">2015-07-14T12:44:09Z</dcterms:created>
  <dcterms:modified xsi:type="dcterms:W3CDTF">2015-09-03T12:47:20Z</dcterms:modified>
</cp:coreProperties>
</file>