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23"/>
  </p:notesMasterIdLst>
  <p:handoutMasterIdLst>
    <p:handoutMasterId r:id="rId24"/>
  </p:handoutMasterIdLst>
  <p:sldIdLst>
    <p:sldId id="256" r:id="rId4"/>
    <p:sldId id="273" r:id="rId5"/>
    <p:sldId id="282" r:id="rId6"/>
    <p:sldId id="274" r:id="rId7"/>
    <p:sldId id="275" r:id="rId8"/>
    <p:sldId id="276" r:id="rId9"/>
    <p:sldId id="277" r:id="rId10"/>
    <p:sldId id="278" r:id="rId11"/>
    <p:sldId id="279" r:id="rId12"/>
    <p:sldId id="280" r:id="rId13"/>
    <p:sldId id="283" r:id="rId14"/>
    <p:sldId id="281" r:id="rId15"/>
    <p:sldId id="267" r:id="rId16"/>
    <p:sldId id="268" r:id="rId17"/>
    <p:sldId id="269" r:id="rId18"/>
    <p:sldId id="284" r:id="rId19"/>
    <p:sldId id="285" r:id="rId20"/>
    <p:sldId id="271" r:id="rId21"/>
    <p:sldId id="272"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l-GR"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5AB28B6-991A-4C82-B496-11727C796A7E}" type="slidenum">
              <a:rPr lang="en-US" altLang="el-GR"/>
              <a:pPr fontAlgn="base">
                <a:spcBef>
                  <a:spcPct val="0"/>
                </a:spcBef>
                <a:spcAft>
                  <a:spcPct val="0"/>
                </a:spcAft>
              </a:pPr>
              <a:t>1</a:t>
            </a:fld>
            <a:endParaRPr lang="en-US"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l-GR"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5AB28B6-991A-4C82-B496-11727C796A7E}" type="slidenum">
              <a:rPr lang="en-US" altLang="el-GR"/>
              <a:pPr fontAlgn="base">
                <a:spcBef>
                  <a:spcPct val="0"/>
                </a:spcBef>
                <a:spcAft>
                  <a:spcPct val="0"/>
                </a:spcAft>
              </a:pPr>
              <a:t>2</a:t>
            </a:fld>
            <a:endParaRPr lang="en-US"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5042167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1088977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6637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791728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747364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050092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l-GR"/>
          </a:p>
        </p:txBody>
      </p:sp>
      <p:sp>
        <p:nvSpPr>
          <p:cNvPr id="3" name="Footer Placeholder 2"/>
          <p:cNvSpPr>
            <a:spLocks noGrp="1"/>
          </p:cNvSpPr>
          <p:nvPr>
            <p:ph type="ftr" sz="quarter" idx="11"/>
          </p:nvPr>
        </p:nvSpPr>
        <p:spPr/>
        <p:txBody>
          <a:bodyPr/>
          <a:lstStyle/>
          <a:p>
            <a:pPr>
              <a:defRPr/>
            </a:pPr>
            <a:endParaRPr lang="el-G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214113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636678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48374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0" y="116632"/>
            <a:ext cx="9144000" cy="1080120"/>
          </a:xfrm>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84784"/>
            <a:ext cx="8229600" cy="4752528"/>
          </a:xfrm>
        </p:spPr>
        <p:txBody>
          <a:bodyPr/>
          <a:lstStyle>
            <a:lvl1pPr marL="342900" indent="-342900">
              <a:buFont typeface="Wingdings" panose="05000000000000000000" pitchFamily="2" charset="2"/>
              <a:buChar char="Ø"/>
              <a:defRPr sz="2400"/>
            </a:lvl1pPr>
            <a:lvl2pPr marL="742950" indent="-285750">
              <a:buFont typeface="Arial" panose="020B0604020202020204" pitchFamily="34" charset="0"/>
              <a:buChar char="•"/>
              <a:defRPr sz="2200"/>
            </a:lvl2pPr>
            <a:lvl3pPr marL="1143000" indent="-228600">
              <a:buFont typeface="Courier New" panose="02070309020205020404" pitchFamily="49" charset="0"/>
              <a:buChar char="o"/>
              <a:defRPr/>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329696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965023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16009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64759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529014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261991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467429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711042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736875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360579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786467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773339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3206284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25667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uoc.gr/files/items/9/996/parartima_vi.pdf?rnd=134806396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oe.int/t/dg3/healthbioethic/activities/02_biomedical_research_en/guide/Guide_GR.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Βιοηθική </a:t>
            </a:r>
            <a:r>
              <a:rPr lang="el-GR" sz="4400" b="1" dirty="0">
                <a:solidFill>
                  <a:schemeClr val="tx1"/>
                </a:solidFill>
                <a:latin typeface="+mn-lt"/>
              </a:rPr>
              <a:t>κ</a:t>
            </a:r>
            <a:r>
              <a:rPr lang="el-GR" sz="4400" b="1" dirty="0" smtClean="0">
                <a:solidFill>
                  <a:schemeClr val="tx1"/>
                </a:solidFill>
                <a:latin typeface="+mn-lt"/>
              </a:rPr>
              <a:t>αι Δεοντολογία στην Φυσικοθεραπεία</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r>
              <a:rPr lang="el-GR" sz="2400" b="1" dirty="0" smtClean="0"/>
              <a:t>Ενότητα 4</a:t>
            </a:r>
            <a:r>
              <a:rPr lang="el-GR" sz="2400" dirty="0" smtClean="0"/>
              <a:t>:</a:t>
            </a:r>
            <a:r>
              <a:rPr lang="en-US" sz="2400" dirty="0" smtClean="0"/>
              <a:t> </a:t>
            </a:r>
            <a:r>
              <a:rPr lang="el-GR" sz="2400" dirty="0" smtClean="0"/>
              <a:t>Ιατρικό Απόρρητο</a:t>
            </a:r>
            <a:endParaRPr lang="en-US" sz="2400" dirty="0" smtClean="0"/>
          </a:p>
          <a:p>
            <a:endParaRPr lang="en-US" sz="2400" dirty="0" smtClean="0"/>
          </a:p>
          <a:p>
            <a:r>
              <a:rPr lang="el-GR" sz="2400" dirty="0"/>
              <a:t>Γεωργία </a:t>
            </a:r>
            <a:r>
              <a:rPr lang="el-GR" sz="2400" dirty="0" smtClean="0"/>
              <a:t>Πέττα</a:t>
            </a:r>
            <a:endParaRPr lang="en-US" sz="2400" dirty="0" smtClean="0"/>
          </a:p>
          <a:p>
            <a:r>
              <a:rPr lang="el-GR" sz="2400"/>
              <a:t>Τμήμα </a:t>
            </a:r>
            <a:r>
              <a:rPr lang="el-GR" sz="2400" smtClean="0"/>
              <a:t>Φυσικοθεραπείας</a:t>
            </a:r>
            <a:endParaRPr lang="el-GR" sz="240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170052590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3"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l-GR" sz="3600" dirty="0">
                <a:solidFill>
                  <a:prstClr val="black"/>
                </a:solidFill>
                <a:cs typeface="Arial" pitchFamily="34" charset="0"/>
              </a:rPr>
              <a:t>Ιατρικό απόρρητο</a:t>
            </a:r>
            <a:br>
              <a:rPr lang="el-GR" sz="3600" dirty="0">
                <a:solidFill>
                  <a:prstClr val="black"/>
                </a:solidFill>
                <a:cs typeface="Arial" pitchFamily="34" charset="0"/>
              </a:rPr>
            </a:br>
            <a:r>
              <a:rPr lang="el-GR" sz="2800" dirty="0">
                <a:solidFill>
                  <a:prstClr val="black"/>
                </a:solidFill>
                <a:cs typeface="Arial" pitchFamily="34" charset="0"/>
              </a:rPr>
              <a:t>ή «απόρρητο του ασθενή» </a:t>
            </a:r>
            <a:r>
              <a:rPr lang="el-GR" sz="2800" b="0" dirty="0" smtClean="0">
                <a:solidFill>
                  <a:prstClr val="black"/>
                </a:solidFill>
                <a:cs typeface="Arial" pitchFamily="34" charset="0"/>
              </a:rPr>
              <a:t>(9 </a:t>
            </a:r>
            <a:r>
              <a:rPr lang="el-GR" sz="2800" b="0" dirty="0">
                <a:solidFill>
                  <a:prstClr val="black"/>
                </a:solidFill>
                <a:cs typeface="Arial" pitchFamily="34" charset="0"/>
              </a:rPr>
              <a:t>από </a:t>
            </a:r>
            <a:r>
              <a:rPr lang="el-GR" sz="2800" b="0" dirty="0" smtClean="0">
                <a:solidFill>
                  <a:prstClr val="black"/>
                </a:solidFill>
                <a:cs typeface="Arial" pitchFamily="34" charset="0"/>
              </a:rPr>
              <a:t>11)</a:t>
            </a:r>
            <a:endParaRPr lang="en-US" altLang="el-GR" sz="1600" b="0" dirty="0" smtClean="0"/>
          </a:p>
        </p:txBody>
      </p:sp>
      <p:sp>
        <p:nvSpPr>
          <p:cNvPr id="3" name="Content Placeholder 2"/>
          <p:cNvSpPr>
            <a:spLocks noGrp="1"/>
          </p:cNvSpPr>
          <p:nvPr>
            <p:ph idx="1"/>
          </p:nvPr>
        </p:nvSpPr>
        <p:spPr/>
        <p:txBody>
          <a:bodyPr rtlCol="0">
            <a:normAutofit fontScale="92500" lnSpcReduction="10000"/>
          </a:bodyPr>
          <a:lstStyle/>
          <a:p>
            <a:pPr>
              <a:lnSpc>
                <a:spcPct val="110000"/>
              </a:lnSpc>
              <a:spcBef>
                <a:spcPts val="300"/>
              </a:spcBef>
              <a:defRPr/>
            </a:pPr>
            <a:r>
              <a:rPr lang="el-GR" altLang="el-GR" dirty="0"/>
              <a:t>Νομοθετήματα που αποτελούν τη βάση του ελέγχου της Επιτροπής Δεοντολογίας της </a:t>
            </a:r>
            <a:r>
              <a:rPr lang="el-GR" altLang="el-GR" dirty="0" smtClean="0"/>
              <a:t>Βιολογικής </a:t>
            </a:r>
            <a:r>
              <a:rPr lang="el-GR" altLang="el-GR" dirty="0"/>
              <a:t>Έρευνας (ΕΔΒΕ</a:t>
            </a:r>
            <a:r>
              <a:rPr lang="el-GR" altLang="el-GR" dirty="0" smtClean="0"/>
              <a:t>).</a:t>
            </a:r>
            <a:endParaRPr lang="el-GR" dirty="0" smtClean="0"/>
          </a:p>
          <a:p>
            <a:pPr>
              <a:lnSpc>
                <a:spcPct val="110000"/>
              </a:lnSpc>
              <a:spcBef>
                <a:spcPts val="300"/>
              </a:spcBef>
              <a:defRPr/>
            </a:pPr>
            <a:r>
              <a:rPr lang="el-GR" dirty="0" smtClean="0"/>
              <a:t>Οδηγία 2001/20/ΕΚ για την εφαρμογή ορθής κλινικής πρακτικής κατά τις κλινικές μελέτες φάρμακων προοριζομένων για τον άνθρωπο.</a:t>
            </a:r>
          </a:p>
          <a:p>
            <a:pPr>
              <a:lnSpc>
                <a:spcPct val="110000"/>
              </a:lnSpc>
              <a:spcBef>
                <a:spcPts val="300"/>
              </a:spcBef>
              <a:defRPr/>
            </a:pPr>
            <a:r>
              <a:rPr lang="el-GR" dirty="0" smtClean="0"/>
              <a:t>Σύμβαση Οβιέδο για τα Ανθρώπινα Δικαιώματα και τη Βιοϊατρική (νόμος 2619/1998) 1.</a:t>
            </a:r>
          </a:p>
          <a:p>
            <a:pPr>
              <a:lnSpc>
                <a:spcPct val="110000"/>
              </a:lnSpc>
              <a:spcBef>
                <a:spcPts val="300"/>
              </a:spcBef>
              <a:defRPr/>
            </a:pPr>
            <a:r>
              <a:rPr lang="el-GR" dirty="0" smtClean="0"/>
              <a:t>Νόμος 2472/1997 Προστασία του ατόμου από την επεξεργασία δεδομένων προσωπικού χαρακτήρα.</a:t>
            </a:r>
          </a:p>
          <a:p>
            <a:pPr>
              <a:lnSpc>
                <a:spcPct val="110000"/>
              </a:lnSpc>
              <a:spcBef>
                <a:spcPts val="300"/>
              </a:spcBef>
              <a:defRPr/>
            </a:pPr>
            <a:r>
              <a:rPr lang="el-GR" dirty="0" smtClean="0"/>
              <a:t>Πρωτόκολλο της Σύμβασης του Οβιέδο για τη Βιολογική Έρευνα, Διακήρυξη του Ελσίνκι της </a:t>
            </a:r>
            <a:r>
              <a:rPr lang="el-GR" dirty="0" err="1" smtClean="0"/>
              <a:t>World</a:t>
            </a:r>
            <a:r>
              <a:rPr lang="el-GR" dirty="0" smtClean="0"/>
              <a:t> </a:t>
            </a:r>
            <a:r>
              <a:rPr lang="el-GR" dirty="0" err="1" smtClean="0"/>
              <a:t>Medical</a:t>
            </a:r>
            <a:r>
              <a:rPr lang="el-GR" dirty="0" smtClean="0"/>
              <a:t>.</a:t>
            </a:r>
          </a:p>
          <a:p>
            <a:pPr>
              <a:lnSpc>
                <a:spcPct val="110000"/>
              </a:lnSpc>
              <a:spcBef>
                <a:spcPts val="300"/>
              </a:spcBef>
              <a:defRPr/>
            </a:pPr>
            <a:r>
              <a:rPr lang="el-GR" dirty="0" smtClean="0"/>
              <a:t>Association, Διακήρυξη της UNESCO για το Ανθρώπινο </a:t>
            </a:r>
            <a:r>
              <a:rPr lang="el-GR" dirty="0" err="1" smtClean="0"/>
              <a:t>Γονιδίωμα</a:t>
            </a:r>
            <a:r>
              <a:rPr lang="el-GR" dirty="0" smtClean="0"/>
              <a:t>.</a:t>
            </a:r>
          </a:p>
          <a:p>
            <a:pPr>
              <a:lnSpc>
                <a:spcPct val="110000"/>
              </a:lnSpc>
              <a:spcBef>
                <a:spcPts val="300"/>
              </a:spcBef>
              <a:defRPr/>
            </a:pPr>
            <a:r>
              <a:rPr lang="el-GR" dirty="0" smtClean="0"/>
              <a:t>Διακήρυξη της UNESCO για τα γενετικά δεδομένα.</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264761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l-GR" sz="3600" dirty="0">
                <a:solidFill>
                  <a:prstClr val="black"/>
                </a:solidFill>
                <a:cs typeface="Arial" pitchFamily="34" charset="0"/>
              </a:rPr>
              <a:t>Ιατρικό απόρρητο</a:t>
            </a:r>
            <a:br>
              <a:rPr lang="el-GR" sz="3600" dirty="0">
                <a:solidFill>
                  <a:prstClr val="black"/>
                </a:solidFill>
                <a:cs typeface="Arial" pitchFamily="34" charset="0"/>
              </a:rPr>
            </a:br>
            <a:r>
              <a:rPr lang="el-GR" sz="2800" dirty="0">
                <a:solidFill>
                  <a:prstClr val="black"/>
                </a:solidFill>
                <a:cs typeface="Arial" pitchFamily="34" charset="0"/>
              </a:rPr>
              <a:t>ή «απόρρητο του ασθενή» </a:t>
            </a:r>
            <a:r>
              <a:rPr lang="el-GR" sz="2800" b="0" dirty="0" smtClean="0">
                <a:solidFill>
                  <a:prstClr val="black"/>
                </a:solidFill>
                <a:cs typeface="Arial" pitchFamily="34" charset="0"/>
              </a:rPr>
              <a:t>(10 </a:t>
            </a:r>
            <a:r>
              <a:rPr lang="el-GR" sz="2800" b="0" dirty="0">
                <a:solidFill>
                  <a:prstClr val="black"/>
                </a:solidFill>
                <a:cs typeface="Arial" pitchFamily="34" charset="0"/>
              </a:rPr>
              <a:t>από </a:t>
            </a:r>
            <a:r>
              <a:rPr lang="el-GR" sz="2800" b="0" dirty="0" smtClean="0">
                <a:solidFill>
                  <a:prstClr val="black"/>
                </a:solidFill>
                <a:cs typeface="Arial" pitchFamily="34" charset="0"/>
              </a:rPr>
              <a:t>11)</a:t>
            </a:r>
            <a:endParaRPr lang="en-US" altLang="el-GR" sz="1600" b="0" dirty="0" smtClean="0"/>
          </a:p>
        </p:txBody>
      </p:sp>
      <p:sp>
        <p:nvSpPr>
          <p:cNvPr id="3" name="Content Placeholder 2"/>
          <p:cNvSpPr>
            <a:spLocks noGrp="1"/>
          </p:cNvSpPr>
          <p:nvPr>
            <p:ph idx="1"/>
          </p:nvPr>
        </p:nvSpPr>
        <p:spPr>
          <a:xfrm>
            <a:off x="457200" y="1484784"/>
            <a:ext cx="8291264" cy="5256584"/>
          </a:xfrm>
        </p:spPr>
        <p:txBody>
          <a:bodyPr rtlCol="0">
            <a:normAutofit fontScale="92500" lnSpcReduction="10000"/>
          </a:bodyPr>
          <a:lstStyle/>
          <a:p>
            <a:pPr>
              <a:lnSpc>
                <a:spcPct val="120000"/>
              </a:lnSpc>
              <a:spcBef>
                <a:spcPts val="300"/>
              </a:spcBef>
              <a:defRPr/>
            </a:pPr>
            <a:r>
              <a:rPr lang="el-GR" sz="2200" dirty="0" smtClean="0"/>
              <a:t>Νόμος 3089/2002 για την υποβοηθούμενη αναπαραγωγή.</a:t>
            </a:r>
          </a:p>
          <a:p>
            <a:pPr>
              <a:lnSpc>
                <a:spcPct val="120000"/>
              </a:lnSpc>
              <a:spcBef>
                <a:spcPts val="300"/>
              </a:spcBef>
              <a:defRPr/>
            </a:pPr>
            <a:r>
              <a:rPr lang="el-GR" sz="2200" dirty="0" smtClean="0"/>
              <a:t>Νόμος 3305/2005 για την υποβοηθούμενη αναπαραγωγή.</a:t>
            </a:r>
          </a:p>
          <a:p>
            <a:pPr>
              <a:lnSpc>
                <a:spcPct val="120000"/>
              </a:lnSpc>
              <a:spcBef>
                <a:spcPts val="300"/>
              </a:spcBef>
              <a:defRPr/>
            </a:pPr>
            <a:r>
              <a:rPr lang="el-GR" sz="2200" dirty="0" smtClean="0"/>
              <a:t>Προεδρικό διάταγμα 26/2008 για τη θέσπιση προτύπων, ποιότητας και ασφάλειας για τη δωρεά, την προμήθεια, τον έλεγχο, την επεξεργασία, τη συντήρηση, την αποθήκευση και τη διανομή ανθρώπινων ιστών και κυττάρων.</a:t>
            </a:r>
          </a:p>
          <a:p>
            <a:pPr>
              <a:lnSpc>
                <a:spcPct val="120000"/>
              </a:lnSpc>
              <a:spcBef>
                <a:spcPts val="300"/>
              </a:spcBef>
              <a:defRPr/>
            </a:pPr>
            <a:r>
              <a:rPr lang="el-GR" sz="2200" dirty="0" smtClean="0"/>
              <a:t>Προεδρικό διάταγμα 160/1991 Προστασία των ζώων που χρησιμοποιούνται για πειραματικούς και άλλους επιστημονικούς σκοπούς.  </a:t>
            </a:r>
          </a:p>
          <a:p>
            <a:pPr>
              <a:lnSpc>
                <a:spcPct val="120000"/>
              </a:lnSpc>
              <a:spcBef>
                <a:spcPts val="300"/>
              </a:spcBef>
              <a:defRPr/>
            </a:pPr>
            <a:r>
              <a:rPr lang="el-GR" sz="2200" dirty="0" smtClean="0"/>
              <a:t>Νόμος 2015/1992 Κύρωση της Ευρωπαϊκής Σύμβασης για την προστασία των σπονδυλωτών ζώων που χρησιμοποιούνται για πειραματικούς ή άλλους επιστημονικούς σκοπούς.</a:t>
            </a:r>
          </a:p>
          <a:p>
            <a:pPr>
              <a:lnSpc>
                <a:spcPct val="120000"/>
              </a:lnSpc>
              <a:spcBef>
                <a:spcPts val="300"/>
              </a:spcBef>
              <a:defRPr/>
            </a:pPr>
            <a:r>
              <a:rPr lang="el-GR" sz="2200" dirty="0" smtClean="0"/>
              <a:t>Σύμβαση ΟΗΕ για τη Βιοποικιλότητα.</a:t>
            </a:r>
            <a:endParaRPr lang="el-GR" sz="2200" dirty="0"/>
          </a:p>
          <a:p>
            <a:pPr marL="0" indent="0" algn="r">
              <a:buNone/>
              <a:defRPr/>
            </a:pPr>
            <a:r>
              <a:rPr lang="el-GR" sz="1900" dirty="0" smtClean="0">
                <a:hlinkClick r:id="rId2"/>
              </a:rPr>
              <a:t>Νομοθετήματα </a:t>
            </a:r>
            <a:r>
              <a:rPr lang="el-GR" sz="1900" dirty="0">
                <a:hlinkClick r:id="rId2"/>
              </a:rPr>
              <a:t>που αποτελούν τη βάση </a:t>
            </a:r>
            <a:r>
              <a:rPr lang="el-GR" sz="1900" dirty="0" smtClean="0">
                <a:hlinkClick r:id="rId2"/>
              </a:rPr>
              <a:t>του ελέγχου </a:t>
            </a:r>
            <a:r>
              <a:rPr lang="el-GR" sz="1900" dirty="0">
                <a:hlinkClick r:id="rId2"/>
              </a:rPr>
              <a:t>της Επιτροπής Δεοντολογίας </a:t>
            </a:r>
            <a:r>
              <a:rPr lang="el-GR" sz="1900" dirty="0" smtClean="0">
                <a:hlinkClick r:id="rId2"/>
              </a:rPr>
              <a:t>της Βιολογικής </a:t>
            </a:r>
            <a:r>
              <a:rPr lang="el-GR" sz="1900" dirty="0">
                <a:hlinkClick r:id="rId2"/>
              </a:rPr>
              <a:t>Έρευνας (ΕΔΒΕ) </a:t>
            </a:r>
            <a:endParaRPr lang="en-US" sz="19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655741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l-GR" sz="3600" dirty="0">
                <a:solidFill>
                  <a:prstClr val="black"/>
                </a:solidFill>
                <a:cs typeface="Arial" pitchFamily="34" charset="0"/>
              </a:rPr>
              <a:t>Ιατρικό απόρρητο</a:t>
            </a:r>
            <a:br>
              <a:rPr lang="el-GR" sz="3600" dirty="0">
                <a:solidFill>
                  <a:prstClr val="black"/>
                </a:solidFill>
                <a:cs typeface="Arial" pitchFamily="34" charset="0"/>
              </a:rPr>
            </a:br>
            <a:r>
              <a:rPr lang="el-GR" sz="2800" dirty="0">
                <a:solidFill>
                  <a:prstClr val="black"/>
                </a:solidFill>
                <a:cs typeface="Arial" pitchFamily="34" charset="0"/>
              </a:rPr>
              <a:t>ή «απόρρητο του ασθενή» </a:t>
            </a:r>
            <a:r>
              <a:rPr lang="el-GR" sz="2800" b="0" dirty="0" smtClean="0">
                <a:solidFill>
                  <a:prstClr val="black"/>
                </a:solidFill>
                <a:cs typeface="Arial" pitchFamily="34" charset="0"/>
              </a:rPr>
              <a:t>(11 </a:t>
            </a:r>
            <a:r>
              <a:rPr lang="el-GR" sz="2800" b="0" dirty="0">
                <a:solidFill>
                  <a:prstClr val="black"/>
                </a:solidFill>
                <a:cs typeface="Arial" pitchFamily="34" charset="0"/>
              </a:rPr>
              <a:t>από </a:t>
            </a:r>
            <a:r>
              <a:rPr lang="el-GR" sz="2800" b="0" dirty="0" smtClean="0">
                <a:solidFill>
                  <a:prstClr val="black"/>
                </a:solidFill>
                <a:cs typeface="Arial" pitchFamily="34" charset="0"/>
              </a:rPr>
              <a:t>11)</a:t>
            </a:r>
            <a:endParaRPr lang="el-GR" altLang="el-GR" b="0" dirty="0" smtClean="0"/>
          </a:p>
        </p:txBody>
      </p:sp>
      <p:sp>
        <p:nvSpPr>
          <p:cNvPr id="10243" name="Content Placeholder 2"/>
          <p:cNvSpPr>
            <a:spLocks noGrp="1"/>
          </p:cNvSpPr>
          <p:nvPr>
            <p:ph idx="1"/>
          </p:nvPr>
        </p:nvSpPr>
        <p:spPr/>
        <p:txBody>
          <a:bodyPr/>
          <a:lstStyle/>
          <a:p>
            <a:r>
              <a:rPr lang="el-GR" altLang="el-GR" sz="2400" dirty="0" smtClean="0">
                <a:latin typeface="+mj-lt"/>
                <a:cs typeface="Arial" pitchFamily="34" charset="0"/>
              </a:rPr>
              <a:t>Το ιατρικό απόρρητο φαίνεται </a:t>
            </a:r>
            <a:r>
              <a:rPr lang="el-GR" altLang="el-GR" sz="2400" dirty="0" err="1" smtClean="0">
                <a:latin typeface="+mj-lt"/>
                <a:cs typeface="Arial" pitchFamily="34" charset="0"/>
              </a:rPr>
              <a:t>οτι</a:t>
            </a:r>
            <a:r>
              <a:rPr lang="el-GR" altLang="el-GR" sz="2400" dirty="0" smtClean="0">
                <a:latin typeface="+mj-lt"/>
                <a:cs typeface="Arial" pitchFamily="34" charset="0"/>
              </a:rPr>
              <a:t> μπορεί να έρχεται  να προστατεύσει τις διακρίσεις και ανισότητες που μπορεί να προκύψουν από την εξέλιξη της γενετικής.</a:t>
            </a:r>
          </a:p>
          <a:p>
            <a:r>
              <a:rPr lang="el-GR" altLang="el-GR" sz="2400" dirty="0" smtClean="0">
                <a:latin typeface="+mj-lt"/>
                <a:cs typeface="Arial" pitchFamily="34" charset="0"/>
              </a:rPr>
              <a:t>Η καταγραφή γενετικής ατομικής κάρτας:</a:t>
            </a:r>
          </a:p>
          <a:p>
            <a:pPr>
              <a:buFont typeface="Arial" pitchFamily="34" charset="0"/>
              <a:buNone/>
            </a:pPr>
            <a:r>
              <a:rPr lang="el-GR" altLang="el-GR" sz="2400" dirty="0" smtClean="0">
                <a:latin typeface="+mj-lt"/>
                <a:cs typeface="Arial" pitchFamily="34" charset="0"/>
              </a:rPr>
              <a:t>     α) μπορεί να μην εφικτή για όλους είτε λ</a:t>
            </a:r>
            <a:r>
              <a:rPr lang="el-GR" altLang="el-GR" dirty="0" smtClean="0">
                <a:latin typeface="+mj-lt"/>
                <a:cs typeface="Arial" pitchFamily="34" charset="0"/>
              </a:rPr>
              <a:t>ό</a:t>
            </a:r>
            <a:r>
              <a:rPr lang="el-GR" altLang="el-GR" sz="2400" dirty="0" smtClean="0">
                <a:latin typeface="+mj-lt"/>
                <a:cs typeface="Arial" pitchFamily="34" charset="0"/>
              </a:rPr>
              <a:t>γω κόστους, είτε λόγω  παιδείας.</a:t>
            </a:r>
          </a:p>
          <a:p>
            <a:pPr>
              <a:buFont typeface="Arial" pitchFamily="34" charset="0"/>
              <a:buNone/>
            </a:pPr>
            <a:r>
              <a:rPr lang="el-GR" altLang="el-GR" sz="2400" dirty="0" smtClean="0">
                <a:latin typeface="+mj-lt"/>
                <a:cs typeface="Arial" pitchFamily="34" charset="0"/>
              </a:rPr>
              <a:t>     β) μπορεί να επηρεάζει αρνητικά την ασφαλιστική του ικανότητα ή την εύρεση εργασίας.</a:t>
            </a:r>
          </a:p>
          <a:p>
            <a:pPr algn="r">
              <a:buFont typeface="Arial" pitchFamily="34" charset="0"/>
              <a:buNone/>
            </a:pPr>
            <a:r>
              <a:rPr lang="el-GR" altLang="el-GR" sz="1800" dirty="0" smtClean="0">
                <a:latin typeface="+mj-lt"/>
                <a:cs typeface="Arial" pitchFamily="34" charset="0"/>
              </a:rPr>
              <a:t>                       (</a:t>
            </a:r>
            <a:r>
              <a:rPr lang="en-US" altLang="el-GR" sz="1800" dirty="0" err="1" smtClean="0">
                <a:latin typeface="+mj-lt"/>
                <a:cs typeface="Arial" pitchFamily="34" charset="0"/>
              </a:rPr>
              <a:t>Taguieff</a:t>
            </a:r>
            <a:r>
              <a:rPr lang="en-US" altLang="el-GR" sz="1800" dirty="0" smtClean="0">
                <a:latin typeface="+mj-lt"/>
                <a:cs typeface="Arial" pitchFamily="34" charset="0"/>
              </a:rPr>
              <a:t> 1991,Dagognet 1988,EA</a:t>
            </a:r>
            <a:r>
              <a:rPr lang="el-GR" altLang="el-GR" sz="1800" dirty="0" smtClean="0">
                <a:latin typeface="+mj-lt"/>
                <a:cs typeface="Arial" pitchFamily="34" charset="0"/>
              </a:rPr>
              <a:t>Π 1999)</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672981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099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000" b="1" cap="none" dirty="0" smtClean="0"/>
              <a:t>Σημειώματα</a:t>
            </a:r>
            <a:endParaRPr lang="el-GR" sz="4000" b="1"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4022528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a:t>Σημείωμα </a:t>
            </a:r>
            <a:r>
              <a:rPr lang="el-GR" sz="4000" b="1" dirty="0" smtClean="0"/>
              <a:t>Αναφοράς</a:t>
            </a:r>
            <a:endParaRPr lang="el-GR" sz="4000" b="1"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Πέττα 2014. Γεωργία Πέττα. «Βιοηθική και Δεοντολογία στην Φυσικοθεραπεία. Ενότητα 4: Ιατρικό </a:t>
            </a:r>
            <a:r>
              <a:rPr lang="el-GR" sz="2000" dirty="0" smtClean="0"/>
              <a:t>Απόρρητο».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097350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411532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810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a:t>Διατήρηση </a:t>
            </a:r>
            <a:r>
              <a:rPr lang="el-GR" sz="4000" b="1" dirty="0" smtClean="0"/>
              <a:t>Σημειωμάτων</a:t>
            </a:r>
            <a:endParaRPr lang="el-GR" sz="4000"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282704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smtClean="0"/>
              <a:t>Χρηματοδότηση</a:t>
            </a:r>
            <a:endParaRPr lang="el-GR" sz="4000" b="1"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659763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l-GR" b="1" dirty="0" smtClean="0">
                <a:latin typeface="+mn-lt"/>
                <a:cs typeface="Arial" pitchFamily="34" charset="0"/>
              </a:rPr>
              <a:t>Ιατρικό απόρρητο</a:t>
            </a:r>
            <a:br>
              <a:rPr lang="el-GR" b="1" dirty="0" smtClean="0">
                <a:latin typeface="+mn-lt"/>
                <a:cs typeface="Arial" pitchFamily="34" charset="0"/>
              </a:rPr>
            </a:br>
            <a:r>
              <a:rPr lang="el-GR" sz="3100" b="1" dirty="0" smtClean="0">
                <a:latin typeface="+mn-lt"/>
                <a:cs typeface="Arial" pitchFamily="34" charset="0"/>
              </a:rPr>
              <a:t>ή «απόρρητο του ασθενή» </a:t>
            </a:r>
            <a:r>
              <a:rPr lang="el-GR" sz="3100" b="0" dirty="0" smtClean="0">
                <a:latin typeface="+mn-lt"/>
                <a:cs typeface="Arial" pitchFamily="34" charset="0"/>
              </a:rPr>
              <a:t>(1 από 11)</a:t>
            </a:r>
            <a:endParaRPr lang="el-GR" sz="4400" b="0" dirty="0">
              <a:latin typeface="+mn-lt"/>
              <a:cs typeface="Arial" pitchFamily="34" charset="0"/>
            </a:endParaRPr>
          </a:p>
        </p:txBody>
      </p:sp>
      <p:sp>
        <p:nvSpPr>
          <p:cNvPr id="3" name="Content Placeholder 2"/>
          <p:cNvSpPr>
            <a:spLocks noGrp="1"/>
          </p:cNvSpPr>
          <p:nvPr>
            <p:ph idx="1"/>
          </p:nvPr>
        </p:nvSpPr>
        <p:spPr>
          <a:xfrm>
            <a:off x="457200" y="1484784"/>
            <a:ext cx="8219256" cy="5184576"/>
          </a:xfrm>
        </p:spPr>
        <p:txBody>
          <a:bodyPr rtlCol="0">
            <a:noAutofit/>
          </a:bodyPr>
          <a:lstStyle/>
          <a:p>
            <a:pPr marL="0" indent="0" fontAlgn="auto">
              <a:lnSpc>
                <a:spcPct val="120000"/>
              </a:lnSpc>
              <a:spcBef>
                <a:spcPts val="0"/>
              </a:spcBef>
              <a:spcAft>
                <a:spcPts val="600"/>
              </a:spcAft>
              <a:buFont typeface="Arial" pitchFamily="34" charset="0"/>
              <a:buNone/>
              <a:defRPr/>
            </a:pPr>
            <a:r>
              <a:rPr lang="el-GR" dirty="0" smtClean="0"/>
              <a:t>Ο όρος «ιατρικό απόρρητο» καθορίζει την υποχρέωση  του «ιατρού» να προστατεύει με απόλυτη εχεμύθεια τα στοιχεία του ασθενούς του. Είναι ένα ΚΑΘΗΚΟΝ καταγεγραμμένο στους ιατρικούς κώδικες του Ιπποκράτη (5</a:t>
            </a:r>
            <a:r>
              <a:rPr lang="el-GR" baseline="30000" dirty="0" smtClean="0"/>
              <a:t>ος</a:t>
            </a:r>
            <a:r>
              <a:rPr lang="el-GR" dirty="0" smtClean="0"/>
              <a:t> πχ αιών).</a:t>
            </a:r>
          </a:p>
          <a:p>
            <a:pPr marL="0" indent="0" fontAlgn="auto">
              <a:lnSpc>
                <a:spcPct val="120000"/>
              </a:lnSpc>
              <a:spcBef>
                <a:spcPts val="0"/>
              </a:spcBef>
              <a:spcAft>
                <a:spcPts val="600"/>
              </a:spcAft>
              <a:buFont typeface="Arial" pitchFamily="34" charset="0"/>
              <a:buNone/>
              <a:defRPr/>
            </a:pPr>
            <a:r>
              <a:rPr lang="el-GR" dirty="0" smtClean="0"/>
              <a:t>Σήμερα αφορά όλους τους επαγγελματίες υγείας και ουσιαστικά εφόσον προστατεύει τα προσωπικα δεδομένα των ασθενών θα μπορούσε να μετονομαστεί σε «απόρρητο του ασθενή» (Η</a:t>
            </a:r>
            <a:r>
              <a:rPr lang="en-US" dirty="0" err="1" smtClean="0"/>
              <a:t>oerni</a:t>
            </a:r>
            <a:r>
              <a:rPr lang="en-US" dirty="0" smtClean="0"/>
              <a:t> 1996)</a:t>
            </a:r>
            <a:r>
              <a:rPr lang="el-GR" dirty="0" smtClean="0"/>
              <a:t>.          </a:t>
            </a:r>
            <a:endParaRPr lang="el-GR" dirty="0"/>
          </a:p>
        </p:txBody>
      </p:sp>
      <p:sp>
        <p:nvSpPr>
          <p:cNvPr id="4" name="Rectangle 3"/>
          <p:cNvSpPr/>
          <p:nvPr/>
        </p:nvSpPr>
        <p:spPr>
          <a:xfrm>
            <a:off x="6444208" y="5301208"/>
            <a:ext cx="1092927" cy="369332"/>
          </a:xfrm>
          <a:prstGeom prst="rect">
            <a:avLst/>
          </a:prstGeom>
        </p:spPr>
        <p:txBody>
          <a:bodyPr wrap="none">
            <a:spAutoFit/>
          </a:bodyPr>
          <a:lstStyle/>
          <a:p>
            <a:pPr marL="514350" indent="-514350" algn="r" fontAlgn="auto">
              <a:spcAft>
                <a:spcPts val="0"/>
              </a:spcAft>
              <a:buFont typeface="Arial" pitchFamily="34" charset="0"/>
              <a:buNone/>
              <a:defRPr/>
            </a:pPr>
            <a:r>
              <a:rPr lang="el-GR" dirty="0">
                <a:latin typeface="+mn-lt"/>
              </a:rPr>
              <a:t>ΕΑΠ 1999</a:t>
            </a: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804505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l-GR" dirty="0">
                <a:solidFill>
                  <a:prstClr val="black"/>
                </a:solidFill>
                <a:cs typeface="Arial" pitchFamily="34" charset="0"/>
              </a:rPr>
              <a:t>Ιατρικό απόρρητο</a:t>
            </a:r>
            <a:br>
              <a:rPr lang="el-GR" dirty="0">
                <a:solidFill>
                  <a:prstClr val="black"/>
                </a:solidFill>
                <a:cs typeface="Arial" pitchFamily="34" charset="0"/>
              </a:rPr>
            </a:br>
            <a:r>
              <a:rPr lang="el-GR" sz="3100" dirty="0">
                <a:solidFill>
                  <a:prstClr val="black"/>
                </a:solidFill>
                <a:cs typeface="Arial" pitchFamily="34" charset="0"/>
              </a:rPr>
              <a:t>ή «απόρρητο του ασθενή» </a:t>
            </a:r>
            <a:r>
              <a:rPr lang="el-GR" sz="3100" b="0" dirty="0" smtClean="0">
                <a:solidFill>
                  <a:prstClr val="black"/>
                </a:solidFill>
                <a:cs typeface="Arial" pitchFamily="34" charset="0"/>
              </a:rPr>
              <a:t>(2 </a:t>
            </a:r>
            <a:r>
              <a:rPr lang="el-GR" sz="3100" b="0" dirty="0">
                <a:solidFill>
                  <a:prstClr val="black"/>
                </a:solidFill>
                <a:cs typeface="Arial" pitchFamily="34" charset="0"/>
              </a:rPr>
              <a:t>από </a:t>
            </a:r>
            <a:r>
              <a:rPr lang="el-GR" sz="3100" b="0" dirty="0" smtClean="0">
                <a:solidFill>
                  <a:prstClr val="black"/>
                </a:solidFill>
                <a:cs typeface="Arial" pitchFamily="34" charset="0"/>
              </a:rPr>
              <a:t>11)</a:t>
            </a:r>
            <a:endParaRPr lang="el-GR" sz="4000" b="0" dirty="0">
              <a:latin typeface="+mn-lt"/>
              <a:cs typeface="Arial" pitchFamily="34" charset="0"/>
            </a:endParaRPr>
          </a:p>
        </p:txBody>
      </p:sp>
      <p:sp>
        <p:nvSpPr>
          <p:cNvPr id="3" name="Content Placeholder 2"/>
          <p:cNvSpPr>
            <a:spLocks noGrp="1"/>
          </p:cNvSpPr>
          <p:nvPr>
            <p:ph idx="1"/>
          </p:nvPr>
        </p:nvSpPr>
        <p:spPr>
          <a:xfrm>
            <a:off x="457200" y="1484784"/>
            <a:ext cx="8147248" cy="5184576"/>
          </a:xfrm>
        </p:spPr>
        <p:txBody>
          <a:bodyPr rtlCol="0">
            <a:noAutofit/>
          </a:bodyPr>
          <a:lstStyle/>
          <a:p>
            <a:pPr>
              <a:lnSpc>
                <a:spcPct val="120000"/>
              </a:lnSpc>
              <a:spcBef>
                <a:spcPts val="0"/>
              </a:spcBef>
              <a:spcAft>
                <a:spcPts val="600"/>
              </a:spcAft>
              <a:defRPr/>
            </a:pPr>
            <a:r>
              <a:rPr lang="el-GR" dirty="0" smtClean="0"/>
              <a:t>Η αρχή του ιατρικού απορρήτου βασίζεται στην εχεμύθεια του θεράποντα, σε ότι αφορά τα στοιχεία του ασθενούς και επιβεβαιώνει την ανάγκη σεβασμού στην αυτονομία του.</a:t>
            </a:r>
          </a:p>
          <a:p>
            <a:pPr>
              <a:lnSpc>
                <a:spcPct val="120000"/>
              </a:lnSpc>
              <a:spcBef>
                <a:spcPts val="0"/>
              </a:spcBef>
              <a:spcAft>
                <a:spcPts val="600"/>
              </a:spcAft>
              <a:defRPr/>
            </a:pPr>
            <a:r>
              <a:rPr lang="el-GR" dirty="0" smtClean="0"/>
              <a:t>Το κοινωνικό κίνητρο πρέπει να προσβλέπει</a:t>
            </a:r>
            <a:r>
              <a:rPr lang="el-GR" dirty="0"/>
              <a:t>:</a:t>
            </a:r>
            <a:endParaRPr lang="el-GR" dirty="0" smtClean="0"/>
          </a:p>
          <a:p>
            <a:pPr marL="723900" indent="-368300" fontAlgn="auto">
              <a:lnSpc>
                <a:spcPct val="120000"/>
              </a:lnSpc>
              <a:spcBef>
                <a:spcPts val="0"/>
              </a:spcBef>
              <a:spcAft>
                <a:spcPts val="600"/>
              </a:spcAft>
              <a:buFont typeface="+mj-lt"/>
              <a:buAutoNum type="arabicPeriod"/>
              <a:defRPr/>
            </a:pPr>
            <a:r>
              <a:rPr lang="el-GR" dirty="0" smtClean="0"/>
              <a:t>Στο ΣΥΜΦΕΡΟΝ του ασθενούς.</a:t>
            </a:r>
          </a:p>
          <a:p>
            <a:pPr marL="723900" indent="-368300" fontAlgn="auto">
              <a:lnSpc>
                <a:spcPct val="120000"/>
              </a:lnSpc>
              <a:spcBef>
                <a:spcPts val="0"/>
              </a:spcBef>
              <a:spcAft>
                <a:spcPts val="600"/>
              </a:spcAft>
              <a:buFont typeface="+mj-lt"/>
              <a:buAutoNum type="arabicPeriod"/>
              <a:defRPr/>
            </a:pPr>
            <a:r>
              <a:rPr lang="el-GR" dirty="0" smtClean="0"/>
              <a:t>Στην εκπλήρωση του θεραπευτικού έργου.</a:t>
            </a:r>
            <a:endParaRPr lang="el-GR" dirty="0"/>
          </a:p>
        </p:txBody>
      </p:sp>
      <p:sp>
        <p:nvSpPr>
          <p:cNvPr id="4" name="Rectangle 3"/>
          <p:cNvSpPr/>
          <p:nvPr/>
        </p:nvSpPr>
        <p:spPr>
          <a:xfrm>
            <a:off x="6588224" y="4509120"/>
            <a:ext cx="1092927" cy="369332"/>
          </a:xfrm>
          <a:prstGeom prst="rect">
            <a:avLst/>
          </a:prstGeom>
        </p:spPr>
        <p:txBody>
          <a:bodyPr wrap="none">
            <a:spAutoFit/>
          </a:bodyPr>
          <a:lstStyle/>
          <a:p>
            <a:pPr marL="514350" indent="-514350" algn="r" fontAlgn="auto">
              <a:spcAft>
                <a:spcPts val="0"/>
              </a:spcAft>
              <a:buFont typeface="Arial" pitchFamily="34" charset="0"/>
              <a:buNone/>
              <a:defRPr/>
            </a:pPr>
            <a:r>
              <a:rPr lang="el-GR" dirty="0">
                <a:latin typeface="+mn-lt"/>
              </a:rPr>
              <a:t>ΕΑΠ 1999</a:t>
            </a: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502455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l-GR" sz="3600" dirty="0">
                <a:solidFill>
                  <a:prstClr val="black"/>
                </a:solidFill>
                <a:cs typeface="Arial" pitchFamily="34" charset="0"/>
              </a:rPr>
              <a:t>Ιατρικό απόρρητο</a:t>
            </a:r>
            <a:br>
              <a:rPr lang="el-GR" sz="3600" dirty="0">
                <a:solidFill>
                  <a:prstClr val="black"/>
                </a:solidFill>
                <a:cs typeface="Arial" pitchFamily="34" charset="0"/>
              </a:rPr>
            </a:br>
            <a:r>
              <a:rPr lang="el-GR" sz="2800" dirty="0">
                <a:solidFill>
                  <a:prstClr val="black"/>
                </a:solidFill>
                <a:cs typeface="Arial" pitchFamily="34" charset="0"/>
              </a:rPr>
              <a:t>ή «απόρρητο του ασθενή» </a:t>
            </a:r>
            <a:r>
              <a:rPr lang="el-GR" sz="2800" b="0" dirty="0" smtClean="0">
                <a:solidFill>
                  <a:prstClr val="black"/>
                </a:solidFill>
                <a:cs typeface="Arial" pitchFamily="34" charset="0"/>
              </a:rPr>
              <a:t>(3 </a:t>
            </a:r>
            <a:r>
              <a:rPr lang="el-GR" sz="2800" b="0" dirty="0">
                <a:solidFill>
                  <a:prstClr val="black"/>
                </a:solidFill>
                <a:cs typeface="Arial" pitchFamily="34" charset="0"/>
              </a:rPr>
              <a:t>από </a:t>
            </a:r>
            <a:r>
              <a:rPr lang="el-GR" sz="2800" b="0" dirty="0" smtClean="0">
                <a:solidFill>
                  <a:prstClr val="black"/>
                </a:solidFill>
                <a:cs typeface="Arial" pitchFamily="34" charset="0"/>
              </a:rPr>
              <a:t>11)</a:t>
            </a:r>
            <a:endParaRPr lang="el-GR" altLang="el-GR" b="0" dirty="0" smtClean="0"/>
          </a:p>
        </p:txBody>
      </p:sp>
      <p:sp>
        <p:nvSpPr>
          <p:cNvPr id="3" name="Content Placeholder 2"/>
          <p:cNvSpPr>
            <a:spLocks noGrp="1"/>
          </p:cNvSpPr>
          <p:nvPr>
            <p:ph idx="1"/>
          </p:nvPr>
        </p:nvSpPr>
        <p:spPr/>
        <p:txBody>
          <a:bodyPr rtlCol="0">
            <a:normAutofit/>
          </a:bodyPr>
          <a:lstStyle/>
          <a:p>
            <a:pPr fontAlgn="auto">
              <a:spcAft>
                <a:spcPts val="0"/>
              </a:spcAft>
              <a:defRPr/>
            </a:pPr>
            <a:r>
              <a:rPr lang="el-GR" sz="2400" dirty="0" smtClean="0">
                <a:latin typeface="+mj-lt"/>
                <a:cs typeface="Arial" pitchFamily="34" charset="0"/>
              </a:rPr>
              <a:t>Το ιατρικό απόρρητο προστατεύεται νομικά και αναφέρεται ως ποινικό αδίκημα στο άρθρο 371 του ποινικού κώδικα.</a:t>
            </a:r>
          </a:p>
          <a:p>
            <a:pPr fontAlgn="auto">
              <a:spcAft>
                <a:spcPts val="0"/>
              </a:spcAft>
              <a:defRPr/>
            </a:pPr>
            <a:r>
              <a:rPr lang="el-GR" sz="2400" dirty="0" smtClean="0">
                <a:latin typeface="+mj-lt"/>
                <a:cs typeface="Arial" pitchFamily="34" charset="0"/>
              </a:rPr>
              <a:t>Ο θεραπευτής οφείλει να φυλάττει τα στοιχεία της ταυτότητας και της ασθένειας ακόμα και μετά τον θάνατο του ασθενούς. (Διακήρυξη του Αμστερνταμ για τα δικαιώματα των ασθενών, Ευρώπη,1994).</a:t>
            </a:r>
          </a:p>
          <a:p>
            <a:pPr indent="12700" fontAlgn="auto">
              <a:spcAft>
                <a:spcPts val="0"/>
              </a:spcAft>
              <a:buFont typeface="Arial" pitchFamily="34" charset="0"/>
              <a:buNone/>
              <a:defRPr/>
            </a:pPr>
            <a:r>
              <a:rPr lang="el-GR" sz="2400" dirty="0" smtClean="0">
                <a:latin typeface="+mj-lt"/>
                <a:cs typeface="Arial" pitchFamily="34" charset="0"/>
              </a:rPr>
              <a:t>Η εξέλιξη της  τεχνολογίας ,μέσω της πληροφορικής και της δημιουργίας ηλεκτρονικών φακέλων ασθενών μπορεί να δυσκολεύει την διατήρηση της εχεμύθειας αλλά η ΑΡΧΗ διατηρεί την ισχύ της και μάλιστα δημιουργούνται ανεξάρτητες υπηρεσίες για την προστασία της.</a:t>
            </a:r>
          </a:p>
          <a:p>
            <a:pPr fontAlgn="auto">
              <a:spcAft>
                <a:spcPts val="0"/>
              </a:spcAft>
              <a:defRPr/>
            </a:pPr>
            <a:endParaRPr lang="el-GR" sz="2400" dirty="0">
              <a:latin typeface="+mj-lt"/>
              <a:cs typeface="Arial" pitchFamily="34" charset="0"/>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256927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l-GR" sz="3600" dirty="0">
                <a:solidFill>
                  <a:prstClr val="black"/>
                </a:solidFill>
                <a:cs typeface="Arial" pitchFamily="34" charset="0"/>
              </a:rPr>
              <a:t>Ιατρικό απόρρητο</a:t>
            </a:r>
            <a:br>
              <a:rPr lang="el-GR" sz="3600" dirty="0">
                <a:solidFill>
                  <a:prstClr val="black"/>
                </a:solidFill>
                <a:cs typeface="Arial" pitchFamily="34" charset="0"/>
              </a:rPr>
            </a:br>
            <a:r>
              <a:rPr lang="el-GR" sz="2800" dirty="0">
                <a:solidFill>
                  <a:prstClr val="black"/>
                </a:solidFill>
                <a:cs typeface="Arial" pitchFamily="34" charset="0"/>
              </a:rPr>
              <a:t>ή «απόρρητο του ασθενή» </a:t>
            </a:r>
            <a:r>
              <a:rPr lang="el-GR" sz="2800" b="0" dirty="0" smtClean="0">
                <a:solidFill>
                  <a:prstClr val="black"/>
                </a:solidFill>
                <a:cs typeface="Arial" pitchFamily="34" charset="0"/>
              </a:rPr>
              <a:t>(4 </a:t>
            </a:r>
            <a:r>
              <a:rPr lang="el-GR" sz="2800" b="0" dirty="0">
                <a:solidFill>
                  <a:prstClr val="black"/>
                </a:solidFill>
                <a:cs typeface="Arial" pitchFamily="34" charset="0"/>
              </a:rPr>
              <a:t>από </a:t>
            </a:r>
            <a:r>
              <a:rPr lang="el-GR" sz="2800" b="0" dirty="0" smtClean="0">
                <a:solidFill>
                  <a:prstClr val="black"/>
                </a:solidFill>
                <a:cs typeface="Arial" pitchFamily="34" charset="0"/>
              </a:rPr>
              <a:t>11)</a:t>
            </a:r>
            <a:endParaRPr lang="en-US" altLang="el-GR" b="0" dirty="0" smtClean="0"/>
          </a:p>
        </p:txBody>
      </p:sp>
      <p:sp>
        <p:nvSpPr>
          <p:cNvPr id="3" name="Content Placeholder 2"/>
          <p:cNvSpPr>
            <a:spLocks noGrp="1"/>
          </p:cNvSpPr>
          <p:nvPr>
            <p:ph idx="1"/>
          </p:nvPr>
        </p:nvSpPr>
        <p:spPr/>
        <p:txBody>
          <a:bodyPr rtlCol="0">
            <a:normAutofit/>
          </a:bodyPr>
          <a:lstStyle/>
          <a:p>
            <a:pPr algn="ctr">
              <a:buNone/>
              <a:defRPr/>
            </a:pPr>
            <a:r>
              <a:rPr lang="el-GR" b="1" dirty="0" smtClean="0">
                <a:solidFill>
                  <a:srgbClr val="004A82"/>
                </a:solidFill>
              </a:rPr>
              <a:t>Διευθύνουσα επιτροπή</a:t>
            </a:r>
            <a:r>
              <a:rPr lang="en-US" b="1" dirty="0" smtClean="0">
                <a:solidFill>
                  <a:srgbClr val="004A82"/>
                </a:solidFill>
              </a:rPr>
              <a:t> </a:t>
            </a:r>
            <a:r>
              <a:rPr lang="el-GR" b="1" dirty="0" smtClean="0">
                <a:solidFill>
                  <a:srgbClr val="004A82"/>
                </a:solidFill>
              </a:rPr>
              <a:t>Βιοηθικής </a:t>
            </a:r>
            <a:r>
              <a:rPr lang="el-GR" b="1" dirty="0">
                <a:solidFill>
                  <a:srgbClr val="004A82"/>
                </a:solidFill>
              </a:rPr>
              <a:t>Συμβουλίου της Ευρώπης</a:t>
            </a:r>
          </a:p>
          <a:p>
            <a:pPr algn="ctr" fontAlgn="auto">
              <a:spcAft>
                <a:spcPts val="0"/>
              </a:spcAft>
              <a:buFont typeface="Arial" pitchFamily="34" charset="0"/>
              <a:buNone/>
              <a:defRPr/>
            </a:pPr>
            <a:r>
              <a:rPr lang="el-GR" b="1" dirty="0" smtClean="0">
                <a:solidFill>
                  <a:srgbClr val="004A82"/>
                </a:solidFill>
              </a:rPr>
              <a:t> </a:t>
            </a:r>
            <a:r>
              <a:rPr lang="en-US" b="1" dirty="0" smtClean="0">
                <a:solidFill>
                  <a:srgbClr val="004A82"/>
                </a:solidFill>
              </a:rPr>
              <a:t>Steering Committee on Bioethics</a:t>
            </a:r>
            <a:endParaRPr lang="el-GR" b="1" dirty="0" smtClean="0">
              <a:solidFill>
                <a:srgbClr val="004A82"/>
              </a:solidFill>
            </a:endParaRPr>
          </a:p>
          <a:p>
            <a:pPr fontAlgn="auto">
              <a:spcAft>
                <a:spcPts val="0"/>
              </a:spcAft>
              <a:buFont typeface="Arial" pitchFamily="34" charset="0"/>
              <a:buNone/>
              <a:defRPr/>
            </a:pPr>
            <a:r>
              <a:rPr lang="el-GR" sz="2600" dirty="0" smtClean="0"/>
              <a:t>Οδηγός  για τις Επιτροπές Ιατρικής Δεοντολογίας</a:t>
            </a:r>
          </a:p>
          <a:p>
            <a:pPr>
              <a:defRPr/>
            </a:pPr>
            <a:r>
              <a:rPr lang="el-GR" sz="2600" dirty="0" smtClean="0"/>
              <a:t>Είναι ένα κείμενο που  βασισμένο σε προηγύμενες αποφάσεις και διακυρήξεις και  στοχεύει να χρησιμοποιηθεί ως εργαλείο ,από τις αρμόζουσες επιτροπές. Δεν θέτει νέες αρχές αλλά τονίζει την ανάγκη διατήρησης των ηθικών αρχών που έχουν διατυπωθεί στα Ευρωπαικά και Διεθνή κείμενα.</a:t>
            </a:r>
          </a:p>
          <a:p>
            <a:pPr marL="355600" indent="-355600" algn="r">
              <a:spcBef>
                <a:spcPts val="1200"/>
              </a:spcBef>
              <a:buNone/>
              <a:defRPr/>
            </a:pPr>
            <a:r>
              <a:rPr lang="el-GR" sz="2000" dirty="0" smtClean="0">
                <a:solidFill>
                  <a:srgbClr val="004A82"/>
                </a:solidFill>
                <a:hlinkClick r:id="rId2"/>
              </a:rPr>
              <a:t>Διευθύνουσα </a:t>
            </a:r>
            <a:r>
              <a:rPr lang="el-GR" sz="2000" dirty="0">
                <a:solidFill>
                  <a:srgbClr val="004A82"/>
                </a:solidFill>
                <a:hlinkClick r:id="rId2"/>
              </a:rPr>
              <a:t>επιτροπή</a:t>
            </a:r>
            <a:r>
              <a:rPr lang="en-US" sz="2000" dirty="0">
                <a:solidFill>
                  <a:srgbClr val="004A82"/>
                </a:solidFill>
                <a:hlinkClick r:id="rId2"/>
              </a:rPr>
              <a:t> </a:t>
            </a:r>
            <a:r>
              <a:rPr lang="el-GR" sz="2000" dirty="0">
                <a:solidFill>
                  <a:srgbClr val="004A82"/>
                </a:solidFill>
                <a:hlinkClick r:id="rId2"/>
              </a:rPr>
              <a:t>Βιοηθικής Συμβουλίου της Ευρώπης</a:t>
            </a:r>
            <a:endParaRPr lang="el-GR" sz="2000" dirty="0">
              <a:solidFill>
                <a:srgbClr val="004A82"/>
              </a:solidFill>
            </a:endParaRPr>
          </a:p>
          <a:p>
            <a:pPr fontAlgn="auto">
              <a:spcAft>
                <a:spcPts val="0"/>
              </a:spcAft>
              <a:buFont typeface="Arial" pitchFamily="34" charset="0"/>
              <a:buNone/>
              <a:defRPr/>
            </a:pPr>
            <a:endParaRPr lang="el-GR" sz="2800" dirty="0" smtClean="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950046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l-GR" sz="3600" dirty="0">
                <a:solidFill>
                  <a:prstClr val="black"/>
                </a:solidFill>
                <a:cs typeface="Arial" pitchFamily="34" charset="0"/>
              </a:rPr>
              <a:t>Ιατρικό απόρρητο</a:t>
            </a:r>
            <a:br>
              <a:rPr lang="el-GR" sz="3600" dirty="0">
                <a:solidFill>
                  <a:prstClr val="black"/>
                </a:solidFill>
                <a:cs typeface="Arial" pitchFamily="34" charset="0"/>
              </a:rPr>
            </a:br>
            <a:r>
              <a:rPr lang="el-GR" sz="2800" dirty="0">
                <a:solidFill>
                  <a:prstClr val="black"/>
                </a:solidFill>
                <a:cs typeface="Arial" pitchFamily="34" charset="0"/>
              </a:rPr>
              <a:t>ή «απόρρητο του ασθενή» </a:t>
            </a:r>
            <a:r>
              <a:rPr lang="el-GR" sz="2800" b="0" dirty="0" smtClean="0">
                <a:solidFill>
                  <a:prstClr val="black"/>
                </a:solidFill>
                <a:cs typeface="Arial" pitchFamily="34" charset="0"/>
              </a:rPr>
              <a:t>(5 </a:t>
            </a:r>
            <a:r>
              <a:rPr lang="el-GR" sz="2800" b="0" dirty="0">
                <a:solidFill>
                  <a:prstClr val="black"/>
                </a:solidFill>
                <a:cs typeface="Arial" pitchFamily="34" charset="0"/>
              </a:rPr>
              <a:t>από </a:t>
            </a:r>
            <a:r>
              <a:rPr lang="el-GR" sz="2800" b="0" dirty="0" smtClean="0">
                <a:solidFill>
                  <a:prstClr val="black"/>
                </a:solidFill>
                <a:cs typeface="Arial" pitchFamily="34" charset="0"/>
              </a:rPr>
              <a:t>11)</a:t>
            </a:r>
            <a:endParaRPr lang="el-GR" b="0" dirty="0"/>
          </a:p>
        </p:txBody>
      </p:sp>
      <p:sp>
        <p:nvSpPr>
          <p:cNvPr id="3" name="Content Placeholder 2"/>
          <p:cNvSpPr>
            <a:spLocks noGrp="1"/>
          </p:cNvSpPr>
          <p:nvPr>
            <p:ph idx="1"/>
          </p:nvPr>
        </p:nvSpPr>
        <p:spPr>
          <a:xfrm>
            <a:off x="457200" y="1484784"/>
            <a:ext cx="8363272" cy="4752528"/>
          </a:xfrm>
        </p:spPr>
        <p:txBody>
          <a:bodyPr rtlCol="0">
            <a:noAutofit/>
          </a:bodyPr>
          <a:lstStyle/>
          <a:p>
            <a:pPr fontAlgn="auto">
              <a:spcAft>
                <a:spcPts val="0"/>
              </a:spcAft>
              <a:defRPr/>
            </a:pPr>
            <a:r>
              <a:rPr lang="el-GR" sz="2300" dirty="0" smtClean="0">
                <a:latin typeface="+mj-lt"/>
                <a:cs typeface="Arial" pitchFamily="34" charset="0"/>
              </a:rPr>
              <a:t>Σε περιπτώσεις μεταδοτικής ασθένειας πρέπει να ενημερωθούν οι υγιειονομικές υπηρεσίες και το περιβάλλον του ασθενούς με τρόπο ώστε να μην στοχοποιηθεί αλλά και να προστατευθεί η Δημόσια Υγεία (εκπαιδευτικοί χώροι, </a:t>
            </a:r>
            <a:r>
              <a:rPr lang="el-GR" sz="2300" dirty="0" err="1" smtClean="0">
                <a:latin typeface="+mj-lt"/>
                <a:cs typeface="Arial" pitchFamily="34" charset="0"/>
              </a:rPr>
              <a:t>δημ.υπηρεσίες</a:t>
            </a:r>
            <a:r>
              <a:rPr lang="el-GR" sz="2300" dirty="0" smtClean="0">
                <a:latin typeface="+mj-lt"/>
                <a:cs typeface="Arial" pitchFamily="34" charset="0"/>
              </a:rPr>
              <a:t>, νοσοκομεία κλπ).</a:t>
            </a:r>
          </a:p>
          <a:p>
            <a:pPr fontAlgn="auto">
              <a:spcAft>
                <a:spcPts val="0"/>
              </a:spcAft>
              <a:defRPr/>
            </a:pPr>
            <a:r>
              <a:rPr lang="el-GR" sz="2300" dirty="0" smtClean="0">
                <a:latin typeface="+mj-lt"/>
                <a:cs typeface="Arial" pitchFamily="34" charset="0"/>
              </a:rPr>
              <a:t>Σε περίπτωση νέας διάγνωσης  ή σπανιας ασθένειας πρέπει να ενημερωθούν οι υγιειονομικές υπηρεσίες και το περιβάλλον του ασθενούς με τρόπο ώστε να μην στοχοποιηθεί αλλά και να ωφεληθεί  η Δημόσια Υγεία.</a:t>
            </a:r>
          </a:p>
          <a:p>
            <a:pPr fontAlgn="auto">
              <a:spcAft>
                <a:spcPts val="0"/>
              </a:spcAft>
              <a:defRPr/>
            </a:pPr>
            <a:r>
              <a:rPr lang="el-GR" sz="2300" dirty="0" smtClean="0">
                <a:latin typeface="+mj-lt"/>
                <a:cs typeface="Arial" pitchFamily="34" charset="0"/>
              </a:rPr>
              <a:t>Σε περίπτωση κωλυόμενου ατόμου, ενημερώνεται το άτομο που έχει την «επιμέλεια» ή την ευθύνη φροντίδας του ασθενούς.</a:t>
            </a:r>
          </a:p>
          <a:p>
            <a:pPr fontAlgn="auto">
              <a:spcAft>
                <a:spcPts val="0"/>
              </a:spcAft>
              <a:defRPr/>
            </a:pPr>
            <a:r>
              <a:rPr lang="el-GR" sz="2300" dirty="0" smtClean="0">
                <a:latin typeface="+mj-lt"/>
                <a:cs typeface="Arial" pitchFamily="34" charset="0"/>
              </a:rPr>
              <a:t>Σε περίπτωση που οικεοθελώς ο ασθενής συναινεί, χωρίς αμφισβητούμενο κίνητρο.</a:t>
            </a:r>
          </a:p>
          <a:p>
            <a:pPr algn="r" fontAlgn="auto">
              <a:spcAft>
                <a:spcPts val="0"/>
              </a:spcAft>
              <a:buFont typeface="Arial" pitchFamily="34" charset="0"/>
              <a:buNone/>
              <a:defRPr/>
            </a:pPr>
            <a:r>
              <a:rPr lang="el-GR" dirty="0" smtClean="0">
                <a:latin typeface="+mj-lt"/>
                <a:cs typeface="Arial" pitchFamily="34" charset="0"/>
              </a:rPr>
              <a:t>           </a:t>
            </a:r>
            <a:r>
              <a:rPr lang="el-GR" sz="1800" dirty="0" smtClean="0">
                <a:latin typeface="+mj-lt"/>
                <a:cs typeface="Arial" pitchFamily="34" charset="0"/>
              </a:rPr>
              <a:t>ΑΡΣΗ ιατρικού απόρρητου,άρθρο 371 ποινικού κώδικα, Αλεξιάδης 1996</a:t>
            </a:r>
          </a:p>
          <a:p>
            <a:pPr fontAlgn="auto">
              <a:spcAft>
                <a:spcPts val="0"/>
              </a:spcAft>
              <a:defRPr/>
            </a:pPr>
            <a:endParaRPr lang="el-GR" sz="1800" dirty="0">
              <a:latin typeface="+mj-lt"/>
              <a:cs typeface="Arial" pitchFamily="34"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25713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l-GR" sz="3600" dirty="0">
                <a:solidFill>
                  <a:prstClr val="black"/>
                </a:solidFill>
                <a:cs typeface="Arial" pitchFamily="34" charset="0"/>
              </a:rPr>
              <a:t>Ιατρικό απόρρητο</a:t>
            </a:r>
            <a:br>
              <a:rPr lang="el-GR" sz="3600" dirty="0">
                <a:solidFill>
                  <a:prstClr val="black"/>
                </a:solidFill>
                <a:cs typeface="Arial" pitchFamily="34" charset="0"/>
              </a:rPr>
            </a:br>
            <a:r>
              <a:rPr lang="el-GR" sz="2800" dirty="0">
                <a:solidFill>
                  <a:prstClr val="black"/>
                </a:solidFill>
                <a:cs typeface="Arial" pitchFamily="34" charset="0"/>
              </a:rPr>
              <a:t>ή «απόρρητο του ασθενή» </a:t>
            </a:r>
            <a:r>
              <a:rPr lang="el-GR" sz="2800" b="0" dirty="0" smtClean="0">
                <a:solidFill>
                  <a:prstClr val="black"/>
                </a:solidFill>
                <a:cs typeface="Arial" pitchFamily="34" charset="0"/>
              </a:rPr>
              <a:t>(6 </a:t>
            </a:r>
            <a:r>
              <a:rPr lang="el-GR" sz="2800" b="0" dirty="0">
                <a:solidFill>
                  <a:prstClr val="black"/>
                </a:solidFill>
                <a:cs typeface="Arial" pitchFamily="34" charset="0"/>
              </a:rPr>
              <a:t>από </a:t>
            </a:r>
            <a:r>
              <a:rPr lang="el-GR" sz="2800" b="0" dirty="0" smtClean="0">
                <a:solidFill>
                  <a:prstClr val="black"/>
                </a:solidFill>
                <a:cs typeface="Arial" pitchFamily="34" charset="0"/>
              </a:rPr>
              <a:t>11)</a:t>
            </a:r>
            <a:endParaRPr lang="el-GR" altLang="el-GR" b="0" dirty="0" smtClean="0"/>
          </a:p>
        </p:txBody>
      </p:sp>
      <p:sp>
        <p:nvSpPr>
          <p:cNvPr id="3" name="Content Placeholder 2"/>
          <p:cNvSpPr>
            <a:spLocks noGrp="1"/>
          </p:cNvSpPr>
          <p:nvPr>
            <p:ph idx="1"/>
          </p:nvPr>
        </p:nvSpPr>
        <p:spPr/>
        <p:txBody>
          <a:bodyPr rtlCol="0">
            <a:normAutofit/>
          </a:bodyPr>
          <a:lstStyle/>
          <a:p>
            <a:pPr fontAlgn="auto">
              <a:spcAft>
                <a:spcPts val="0"/>
              </a:spcAft>
              <a:defRPr/>
            </a:pPr>
            <a:r>
              <a:rPr lang="el-GR" sz="2400" dirty="0" smtClean="0">
                <a:latin typeface="+mj-lt"/>
                <a:cs typeface="Arial" pitchFamily="34" charset="0"/>
              </a:rPr>
              <a:t>Το ιατρικό απόρρητο πρέπει να λαμβάνεται υπόψη και όταν ο ασθενής χρειάζεται να παραλάβει δίαφορα πιστοποιητικά υγείας/ασθένειας, ιατρικές γνωματεύσεις, αναφορές φυσικοθεραπευτικής αξιολόγησης ή επαναξιολόγησης, εκθέσεις της πορείας της ασθένειας ή της θεραπείας κλπ.</a:t>
            </a:r>
          </a:p>
          <a:p>
            <a:pPr fontAlgn="auto">
              <a:spcAft>
                <a:spcPts val="0"/>
              </a:spcAft>
              <a:defRPr/>
            </a:pPr>
            <a:r>
              <a:rPr lang="el-GR" sz="2400" dirty="0" smtClean="0">
                <a:latin typeface="+mj-lt"/>
                <a:cs typeface="Arial" pitchFamily="34" charset="0"/>
              </a:rPr>
              <a:t>Σε αυτές τις περιπτώσεις τα έγγραφα πρέπει να παραλαμβάνονται από τον ίδιο τον ενδιαφερόμενο και μάλιστα για τις επίσημες περιπτώσεις προβλέπεται νομικά  η προυπόθεση σχετικής αίτησης.</a:t>
            </a:r>
          </a:p>
          <a:p>
            <a:pPr fontAlgn="auto">
              <a:spcAft>
                <a:spcPts val="0"/>
              </a:spcAft>
              <a:defRPr/>
            </a:pPr>
            <a:r>
              <a:rPr lang="el-GR" sz="2400" dirty="0" smtClean="0">
                <a:latin typeface="+mj-lt"/>
                <a:cs typeface="Arial" pitchFamily="34" charset="0"/>
              </a:rPr>
              <a:t>Δημιουργείται έτσι μια συμβατική σχέση μεταξύ θεραπευτή &amp; ασθενή μόνον και οχι συγγενών ,εκτός των περιπτώσεων που ζητείται η ΑΡΣΗ του απόρρητου με νομική τεκμηρίωση.</a:t>
            </a:r>
            <a:endParaRPr lang="el-GR" sz="2400" dirty="0">
              <a:latin typeface="+mj-lt"/>
              <a:cs typeface="Arial" pitchFamily="34" charset="0"/>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373700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l-GR" sz="3600" dirty="0">
                <a:solidFill>
                  <a:prstClr val="black"/>
                </a:solidFill>
                <a:cs typeface="Arial" pitchFamily="34" charset="0"/>
              </a:rPr>
              <a:t>Ιατρικό απόρρητο</a:t>
            </a:r>
            <a:br>
              <a:rPr lang="el-GR" sz="3600" dirty="0">
                <a:solidFill>
                  <a:prstClr val="black"/>
                </a:solidFill>
                <a:cs typeface="Arial" pitchFamily="34" charset="0"/>
              </a:rPr>
            </a:br>
            <a:r>
              <a:rPr lang="el-GR" sz="2800" dirty="0">
                <a:solidFill>
                  <a:prstClr val="black"/>
                </a:solidFill>
                <a:cs typeface="Arial" pitchFamily="34" charset="0"/>
              </a:rPr>
              <a:t>ή «απόρρητο του ασθενή» </a:t>
            </a:r>
            <a:r>
              <a:rPr lang="el-GR" sz="2800" b="0" dirty="0" smtClean="0">
                <a:solidFill>
                  <a:prstClr val="black"/>
                </a:solidFill>
                <a:cs typeface="Arial" pitchFamily="34" charset="0"/>
              </a:rPr>
              <a:t>(7 </a:t>
            </a:r>
            <a:r>
              <a:rPr lang="el-GR" sz="2800" b="0" dirty="0">
                <a:solidFill>
                  <a:prstClr val="black"/>
                </a:solidFill>
                <a:cs typeface="Arial" pitchFamily="34" charset="0"/>
              </a:rPr>
              <a:t>από </a:t>
            </a:r>
            <a:r>
              <a:rPr lang="el-GR" sz="2800" b="0" dirty="0" smtClean="0">
                <a:solidFill>
                  <a:prstClr val="black"/>
                </a:solidFill>
                <a:cs typeface="Arial" pitchFamily="34" charset="0"/>
              </a:rPr>
              <a:t>11)</a:t>
            </a:r>
            <a:endParaRPr lang="el-GR" altLang="el-GR" b="0" dirty="0" smtClean="0"/>
          </a:p>
        </p:txBody>
      </p:sp>
      <p:sp>
        <p:nvSpPr>
          <p:cNvPr id="3" name="Content Placeholder 2"/>
          <p:cNvSpPr>
            <a:spLocks noGrp="1"/>
          </p:cNvSpPr>
          <p:nvPr>
            <p:ph idx="1"/>
          </p:nvPr>
        </p:nvSpPr>
        <p:spPr/>
        <p:txBody>
          <a:bodyPr rtlCol="0">
            <a:normAutofit fontScale="92500"/>
          </a:bodyPr>
          <a:lstStyle/>
          <a:p>
            <a:pPr>
              <a:defRPr/>
            </a:pPr>
            <a:r>
              <a:rPr lang="en-US" sz="2600" dirty="0" smtClean="0">
                <a:latin typeface="+mj-lt"/>
                <a:cs typeface="Arial" pitchFamily="34" charset="0"/>
              </a:rPr>
              <a:t>H </a:t>
            </a:r>
            <a:r>
              <a:rPr lang="el-GR" sz="2600" dirty="0" smtClean="0">
                <a:latin typeface="+mj-lt"/>
                <a:cs typeface="Arial" pitchFamily="34" charset="0"/>
              </a:rPr>
              <a:t> διακίνηση της πληροφορίας στο χώρο της Υγείας πρέπει να διασφαλισθεί από την παραβίαση και παράνομη πρόσβαση στις βάσεις ιατρικών  δεδομένων (Συνθήκη </a:t>
            </a:r>
            <a:r>
              <a:rPr lang="el-GR" sz="2600" dirty="0" err="1" smtClean="0">
                <a:latin typeface="+mj-lt"/>
                <a:cs typeface="Arial" pitchFamily="34" charset="0"/>
              </a:rPr>
              <a:t>Σένγκεν</a:t>
            </a:r>
            <a:r>
              <a:rPr lang="el-GR" sz="2600" dirty="0" smtClean="0">
                <a:latin typeface="+mj-lt"/>
                <a:cs typeface="Arial" pitchFamily="34" charset="0"/>
              </a:rPr>
              <a:t>).</a:t>
            </a:r>
          </a:p>
          <a:p>
            <a:pPr>
              <a:defRPr/>
            </a:pPr>
            <a:r>
              <a:rPr lang="el-GR" sz="2600" dirty="0" smtClean="0">
                <a:latin typeface="+mj-lt"/>
                <a:cs typeface="Arial" pitchFamily="34" charset="0"/>
              </a:rPr>
              <a:t>Συνεχώς μπορεί να προκύπτουν  ΗΘΙΚΑ ΚΑΙ ΝΟΜΙΚΑ  ερωτήματα που πρέπει να  διερευνώνται διεξοδικά πριν απαντηθούν.</a:t>
            </a:r>
          </a:p>
          <a:p>
            <a:pPr>
              <a:defRPr/>
            </a:pPr>
            <a:r>
              <a:rPr lang="el-GR" sz="2600" dirty="0" smtClean="0">
                <a:latin typeface="+mj-lt"/>
                <a:cs typeface="Arial" pitchFamily="34" charset="0"/>
              </a:rPr>
              <a:t>Είναι ανάγκη να θεσπιστούν κανόνες σε διεθνές &amp; εθνικό επίπεδο που θα αποτελούν τις ασφαλιστικές δικλείδες για  το δικαίωμα στο σεβασμό και της &lt;&lt;σωστής&gt;&gt;  διοχέτευσης της ΠΛΗΡΟΦΟΡΙΑΣ στο χώρο των επιστημών υγείας.</a:t>
            </a:r>
          </a:p>
          <a:p>
            <a:pPr algn="r" fontAlgn="auto">
              <a:spcAft>
                <a:spcPts val="0"/>
              </a:spcAft>
              <a:buFont typeface="Arial" pitchFamily="34" charset="0"/>
              <a:buNone/>
              <a:defRPr/>
            </a:pPr>
            <a:r>
              <a:rPr lang="el-GR" sz="1900" dirty="0" smtClean="0">
                <a:latin typeface="+mj-lt"/>
                <a:cs typeface="Arial" pitchFamily="34" charset="0"/>
              </a:rPr>
              <a:t>                ΕΑΠ 1999, Γ.Πέττα 2000 Φύλλα Διδασκαλίας</a:t>
            </a:r>
          </a:p>
          <a:p>
            <a:pPr fontAlgn="auto">
              <a:spcAft>
                <a:spcPts val="0"/>
              </a:spcAft>
              <a:buFont typeface="Arial" pitchFamily="34" charset="0"/>
              <a:buNone/>
              <a:defRPr/>
            </a:pPr>
            <a:r>
              <a:rPr lang="el-GR" sz="2400" dirty="0" smtClean="0">
                <a:latin typeface="Arial" pitchFamily="34" charset="0"/>
                <a:cs typeface="Arial" pitchFamily="34" charset="0"/>
              </a:rPr>
              <a:t>  </a:t>
            </a:r>
            <a:endParaRPr lang="el-GR" sz="24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646388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l-GR" sz="3600" dirty="0">
                <a:solidFill>
                  <a:prstClr val="black"/>
                </a:solidFill>
                <a:cs typeface="Arial" pitchFamily="34" charset="0"/>
              </a:rPr>
              <a:t>Ιατρικό απόρρητο</a:t>
            </a:r>
            <a:br>
              <a:rPr lang="el-GR" sz="3600" dirty="0">
                <a:solidFill>
                  <a:prstClr val="black"/>
                </a:solidFill>
                <a:cs typeface="Arial" pitchFamily="34" charset="0"/>
              </a:rPr>
            </a:br>
            <a:r>
              <a:rPr lang="el-GR" sz="2800" dirty="0">
                <a:solidFill>
                  <a:prstClr val="black"/>
                </a:solidFill>
                <a:cs typeface="Arial" pitchFamily="34" charset="0"/>
              </a:rPr>
              <a:t>ή «απόρρητο του ασθενή» </a:t>
            </a:r>
            <a:r>
              <a:rPr lang="el-GR" sz="2800" b="0" dirty="0" smtClean="0">
                <a:solidFill>
                  <a:prstClr val="black"/>
                </a:solidFill>
                <a:cs typeface="Arial" pitchFamily="34" charset="0"/>
              </a:rPr>
              <a:t>(8 </a:t>
            </a:r>
            <a:r>
              <a:rPr lang="el-GR" sz="2800" b="0" dirty="0">
                <a:solidFill>
                  <a:prstClr val="black"/>
                </a:solidFill>
                <a:cs typeface="Arial" pitchFamily="34" charset="0"/>
              </a:rPr>
              <a:t>από </a:t>
            </a:r>
            <a:r>
              <a:rPr lang="el-GR" sz="2800" b="0" dirty="0" smtClean="0">
                <a:solidFill>
                  <a:prstClr val="black"/>
                </a:solidFill>
                <a:cs typeface="Arial" pitchFamily="34" charset="0"/>
              </a:rPr>
              <a:t>11)</a:t>
            </a:r>
            <a:endParaRPr lang="el-GR" altLang="el-GR" b="0" dirty="0" smtClean="0"/>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l-GR" sz="2400" dirty="0" smtClean="0">
                <a:latin typeface="+mj-lt"/>
                <a:cs typeface="Arial" pitchFamily="34" charset="0"/>
              </a:rPr>
              <a:t>Το ιατρικό απόρρητο έχει διαστάσεις και πέραν της στενής έννοιας της θεραπείας.</a:t>
            </a:r>
          </a:p>
          <a:p>
            <a:pPr fontAlgn="auto">
              <a:spcAft>
                <a:spcPts val="0"/>
              </a:spcAft>
              <a:defRPr/>
            </a:pPr>
            <a:r>
              <a:rPr lang="el-GR" sz="2400" dirty="0" smtClean="0">
                <a:latin typeface="+mj-lt"/>
                <a:cs typeface="Arial" pitchFamily="34" charset="0"/>
              </a:rPr>
              <a:t>Ανακύπτουν ηθικά διλλήματα αυτού του ενδιαφέροντος λόγω της μεγάλης ανάπτυξης της Ιατρικής Βιολογίας και της συνυφασμένης τεχνολογίας.</a:t>
            </a:r>
          </a:p>
          <a:p>
            <a:pPr fontAlgn="auto">
              <a:spcAft>
                <a:spcPts val="0"/>
              </a:spcAft>
              <a:defRPr/>
            </a:pPr>
            <a:r>
              <a:rPr lang="el-GR" sz="2400" dirty="0" smtClean="0">
                <a:latin typeface="+mj-lt"/>
                <a:cs typeface="Arial" pitchFamily="34" charset="0"/>
              </a:rPr>
              <a:t>Αυτά  τα θέματα μπορεί να αφορούν την μεταμόσχευση οργάνων,ευθανασία, τεχνητή αναπαραγωγή, γενικά ο πειραματισμός στον άνθρωπο με εφαρμογές σε επιστήμες υγείας όπως και η Φυσικοθεραπεία.</a:t>
            </a:r>
          </a:p>
          <a:p>
            <a:pPr fontAlgn="auto">
              <a:spcAft>
                <a:spcPts val="0"/>
              </a:spcAft>
              <a:defRPr/>
            </a:pPr>
            <a:r>
              <a:rPr lang="el-GR" sz="2400" dirty="0" smtClean="0">
                <a:latin typeface="+mj-lt"/>
                <a:cs typeface="Arial" pitchFamily="34" charset="0"/>
              </a:rPr>
              <a:t>Χρήση βλαστοκυττάρων σε Νευρολογικές  ή Μυοσκελετικές παθήσεις, Αναπνευστική Θεραπεία σε άτομα με Ανοσοποιητική Ανεπαρκεια, Λειτουργική Αποκατάσταση σε άτομα με Νοητική Στέρηση κ</a:t>
            </a:r>
            <a:r>
              <a:rPr lang="en-US" sz="2400" dirty="0" smtClean="0">
                <a:latin typeface="+mj-lt"/>
                <a:cs typeface="Arial" pitchFamily="34" charset="0"/>
              </a:rPr>
              <a:t>.</a:t>
            </a:r>
            <a:r>
              <a:rPr lang="el-GR" sz="2400" dirty="0" smtClean="0">
                <a:latin typeface="+mj-lt"/>
                <a:cs typeface="Arial" pitchFamily="34" charset="0"/>
              </a:rPr>
              <a:t>λ</a:t>
            </a:r>
            <a:r>
              <a:rPr lang="en-US" sz="2400" dirty="0" smtClean="0">
                <a:latin typeface="+mj-lt"/>
                <a:cs typeface="Arial" pitchFamily="34" charset="0"/>
              </a:rPr>
              <a:t>.</a:t>
            </a:r>
            <a:r>
              <a:rPr lang="el-GR" sz="2400" dirty="0" smtClean="0">
                <a:latin typeface="+mj-lt"/>
                <a:cs typeface="Arial" pitchFamily="34" charset="0"/>
              </a:rPr>
              <a:t>π</a:t>
            </a:r>
            <a:r>
              <a:rPr lang="en-US" sz="2400" dirty="0" smtClean="0">
                <a:latin typeface="+mj-lt"/>
                <a:cs typeface="Arial" pitchFamily="34" charset="0"/>
              </a:rPr>
              <a:t>.</a:t>
            </a:r>
            <a:endParaRPr lang="el-GR" sz="2400" dirty="0">
              <a:latin typeface="+mj-lt"/>
              <a:cs typeface="Arial" pitchFamily="34" charset="0"/>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5878388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fddbdb8527b556a8b722b5f7478d938a3826b0e2"/>
  <p:tag name="ISPRING_RESOURCE_PATHS_HASH_PRESENTER" val="fa432875bf4321e2ec9d33a2f4a7748f8bdfc82"/>
</p:tagLst>
</file>

<file path=ppt/theme/theme1.xml><?xml version="1.0" encoding="utf-8"?>
<a:theme xmlns:a="http://schemas.openxmlformats.org/drawingml/2006/main" name="OC_template_updated">
  <a:themeElements>
    <a:clrScheme name="Προσαρμοσμένο 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TotalTime>
  <Words>1546</Words>
  <Application>Microsoft Office PowerPoint</Application>
  <PresentationFormat>Προβολή στην οθόνη (4:3)</PresentationFormat>
  <Paragraphs>142</Paragraphs>
  <Slides>19</Slides>
  <Notes>9</Notes>
  <HiddenSlides>0</HiddenSlides>
  <MMClips>0</MMClips>
  <ScaleCrop>false</ScaleCrop>
  <HeadingPairs>
    <vt:vector size="4" baseType="variant">
      <vt:variant>
        <vt:lpstr>Θέμα</vt:lpstr>
      </vt:variant>
      <vt:variant>
        <vt:i4>3</vt:i4>
      </vt:variant>
      <vt:variant>
        <vt:lpstr>Τίτλοι διαφανειών</vt:lpstr>
      </vt:variant>
      <vt:variant>
        <vt:i4>19</vt:i4>
      </vt:variant>
    </vt:vector>
  </HeadingPairs>
  <TitlesOfParts>
    <vt:vector size="22" baseType="lpstr">
      <vt:lpstr>OC_template_updated</vt:lpstr>
      <vt:lpstr>Office Theme</vt:lpstr>
      <vt:lpstr>1_OC_template_updated</vt:lpstr>
      <vt:lpstr>Βιοηθική και Δεοντολογία στην Φυσικοθεραπεία</vt:lpstr>
      <vt:lpstr>Ιατρικό απόρρητο ή «απόρρητο του ασθενή» (1 από 11)</vt:lpstr>
      <vt:lpstr>Ιατρικό απόρρητο ή «απόρρητο του ασθενή» (2 από 11)</vt:lpstr>
      <vt:lpstr>Ιατρικό απόρρητο ή «απόρρητο του ασθενή» (3 από 11)</vt:lpstr>
      <vt:lpstr>Ιατρικό απόρρητο ή «απόρρητο του ασθενή» (4 από 11)</vt:lpstr>
      <vt:lpstr>Ιατρικό απόρρητο ή «απόρρητο του ασθενή» (5 από 11)</vt:lpstr>
      <vt:lpstr>Ιατρικό απόρρητο ή «απόρρητο του ασθενή» (6 από 11)</vt:lpstr>
      <vt:lpstr>Ιατρικό απόρρητο ή «απόρρητο του ασθενή» (7 από 11)</vt:lpstr>
      <vt:lpstr>Ιατρικό απόρρητο ή «απόρρητο του ασθενή» (8 από 11)</vt:lpstr>
      <vt:lpstr>Ιατρικό απόρρητο ή «απόρρητο του ασθενή» (9 από 11)</vt:lpstr>
      <vt:lpstr>Ιατρικό απόρρητο ή «απόρρητο του ασθενή» (10 από 11)</vt:lpstr>
      <vt:lpstr>Ιατρικό απόρρητο ή «απόρρητο του ασθενή» (11 από 11)</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52</cp:revision>
  <dcterms:created xsi:type="dcterms:W3CDTF">2014-02-21T09:13:28Z</dcterms:created>
  <dcterms:modified xsi:type="dcterms:W3CDTF">2015-06-09T09:23:59Z</dcterms:modified>
</cp:coreProperties>
</file>