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8" r:id="rId4"/>
    <p:sldId id="269" r:id="rId5"/>
    <p:sldId id="275" r:id="rId6"/>
    <p:sldId id="276" r:id="rId7"/>
    <p:sldId id="270" r:id="rId8"/>
    <p:sldId id="271" r:id="rId9"/>
    <p:sldId id="272" r:id="rId10"/>
    <p:sldId id="274" r:id="rId11"/>
    <p:sldId id="273" r:id="rId12"/>
    <p:sldId id="257" r:id="rId13"/>
    <p:sldId id="262" r:id="rId14"/>
    <p:sldId id="264" r:id="rId15"/>
    <p:sldId id="277" r:id="rId16"/>
    <p:sldId id="278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6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9087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1800"/>
              </a:spcBef>
              <a:defRPr sz="2400"/>
            </a:lvl1pPr>
            <a:lvl2pPr marL="742950" indent="-285750">
              <a:lnSpc>
                <a:spcPct val="114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4000"/>
              </a:lnSpc>
              <a:spcBef>
                <a:spcPts val="1800"/>
              </a:spcBef>
              <a:defRPr sz="2400"/>
            </a:lvl3pPr>
            <a:lvl4pPr>
              <a:lnSpc>
                <a:spcPct val="114000"/>
              </a:lnSpc>
              <a:spcBef>
                <a:spcPts val="1800"/>
              </a:spcBef>
              <a:defRPr sz="2400"/>
            </a:lvl4pPr>
            <a:lvl5pPr>
              <a:lnSpc>
                <a:spcPct val="1140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-26988"/>
            <a:ext cx="9144000" cy="288926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1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ody_Movements_I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ody_Movements_II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watch?v=D5uywZB79HY" TargetMode="Externa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 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Εύρος κίνησης και αξιολόγηση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Δρ. Ευθυμία Ζέρβα, </a:t>
            </a:r>
            <a:r>
              <a:rPr lang="el-GR" sz="2200" dirty="0" err="1"/>
              <a:t>MSc</a:t>
            </a:r>
            <a:r>
              <a:rPr lang="el-GR" sz="2200" dirty="0"/>
              <a:t>, </a:t>
            </a:r>
            <a:r>
              <a:rPr lang="el-GR" sz="2200" dirty="0" err="1"/>
              <a:t>PhD</a:t>
            </a:r>
            <a:r>
              <a:rPr lang="el-GR" sz="2200" dirty="0"/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Καθηγήτρια Εφαρμογών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Τμήμα Φυσικοθεραπείας – ΤΕΙ Αθήνας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 μετρήσεων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φυσιοθεραπευτής συγκρίνει το αποτέλεσμα της μέτρησης με το άλλο μέλος. Εάν η άρθρωση ανήκει σε τμήμα του σώματος που δεν έχει ομόλογό του (πχ κάμψη-έκταση οσφυϊκής μοίρας, στροφή οσφυϊκής μοίρας κλπ) ή το άλλο μέλος δεν είναι υγιές, τότε η σύγκριση γίνεται βάσει δεδομένων (ίδια ηλικία, ίδια φυσική κατάσταση κλπ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9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</a:t>
            </a:r>
            <a:r>
              <a:rPr lang="el-GR" sz="2000" dirty="0" smtClean="0"/>
              <a:t>Ζέρβα 2014. </a:t>
            </a:r>
            <a:r>
              <a:rPr lang="el-GR" sz="2000" dirty="0"/>
              <a:t>Ευθυμία Ζέρβα. </a:t>
            </a:r>
            <a:r>
              <a:rPr lang="el-GR" sz="2000" dirty="0" smtClean="0"/>
              <a:t>«</a:t>
            </a:r>
            <a:r>
              <a:rPr lang="el-GR" sz="2000" dirty="0" smtClean="0"/>
              <a:t>Κινησιοθεραπεία</a:t>
            </a:r>
            <a:r>
              <a:rPr lang="en-US" sz="2000" dirty="0" smtClean="0"/>
              <a:t> </a:t>
            </a:r>
            <a:r>
              <a:rPr lang="el-GR" sz="2000"/>
              <a:t> (Θ). </a:t>
            </a:r>
            <a:r>
              <a:rPr lang="el-GR" sz="2000" dirty="0" smtClean="0"/>
              <a:t>Ενότητα 5</a:t>
            </a:r>
            <a:r>
              <a:rPr lang="en-US" sz="2000" dirty="0" smtClean="0"/>
              <a:t>:</a:t>
            </a:r>
            <a:r>
              <a:rPr lang="el-GR" sz="2000" dirty="0"/>
              <a:t> Εύρος κίνησης και αξιολόγηση».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106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4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err="1" smtClean="0"/>
              <a:t>υπάρχει)μαζί</a:t>
            </a:r>
            <a:r>
              <a:rPr lang="el-GR" sz="2000" dirty="0" smtClean="0"/>
              <a:t> </a:t>
            </a:r>
            <a:r>
              <a:rPr lang="el-GR" sz="2000" dirty="0"/>
              <a:t>με τους συνοδευόμενους </a:t>
            </a:r>
            <a:r>
              <a:rPr lang="el-GR" sz="2000" dirty="0" err="1"/>
              <a:t>υπερσυνδέσμους</a:t>
            </a:r>
            <a:r>
              <a:rPr lang="el-GR" sz="20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Εύρος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Εύρος κίνησης </a:t>
            </a:r>
            <a:r>
              <a:rPr lang="el-GR" b="1" dirty="0"/>
              <a:t>ονομάζεται η πλήρης δυνατή </a:t>
            </a:r>
            <a:r>
              <a:rPr lang="el-GR" dirty="0" smtClean="0"/>
              <a:t>κίνηση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dirty="0" smtClean="0"/>
              <a:t>(</a:t>
            </a:r>
            <a:r>
              <a:rPr lang="en-US" dirty="0"/>
              <a:t>ROM</a:t>
            </a:r>
            <a:r>
              <a:rPr lang="el-GR" dirty="0"/>
              <a:t>: </a:t>
            </a:r>
            <a:r>
              <a:rPr lang="en-US" b="1" dirty="0"/>
              <a:t>range of motion</a:t>
            </a:r>
            <a:r>
              <a:rPr lang="el-GR" b="1" dirty="0"/>
              <a:t>)</a:t>
            </a:r>
          </a:p>
          <a:p>
            <a:r>
              <a:rPr lang="el-GR" dirty="0"/>
              <a:t>Διακρίνεται σε:</a:t>
            </a:r>
          </a:p>
          <a:p>
            <a:pPr lvl="1" indent="-387350"/>
            <a:r>
              <a:rPr lang="el-GR" dirty="0"/>
              <a:t>Ενεργητικό </a:t>
            </a:r>
            <a:r>
              <a:rPr lang="el-GR" dirty="0" smtClean="0"/>
              <a:t>εύρος.</a:t>
            </a:r>
            <a:endParaRPr lang="el-GR" dirty="0"/>
          </a:p>
          <a:p>
            <a:pPr lvl="1" indent="-387350"/>
            <a:r>
              <a:rPr lang="el-GR" dirty="0"/>
              <a:t>Παθητικό </a:t>
            </a:r>
            <a:r>
              <a:rPr lang="el-GR" dirty="0" smtClean="0"/>
              <a:t>εύρος.</a:t>
            </a:r>
            <a:endParaRPr lang="el-GR" dirty="0"/>
          </a:p>
          <a:p>
            <a:pPr lvl="1" indent="-387350"/>
            <a:r>
              <a:rPr lang="el-GR" dirty="0" smtClean="0"/>
              <a:t>Υποβοηθούμενο </a:t>
            </a:r>
            <a:r>
              <a:rPr lang="el-GR" b="1" dirty="0"/>
              <a:t>ενεργητικό </a:t>
            </a:r>
            <a:r>
              <a:rPr lang="el-GR" b="1" dirty="0" smtClean="0"/>
              <a:t>εύρος.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88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Τροχιά κίνησης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Συγκεκριμένα </a:t>
            </a:r>
            <a:r>
              <a:rPr lang="el-GR" b="1" dirty="0"/>
              <a:t>τροχιά </a:t>
            </a:r>
            <a:r>
              <a:rPr lang="el-GR" b="1" dirty="0" smtClean="0"/>
              <a:t>κίνησης </a:t>
            </a:r>
            <a:r>
              <a:rPr lang="el-GR" dirty="0"/>
              <a:t>είναι το σύνολο των διαδοχικών θέσεων που διαγράφει το κινητό μέρος του σώματος.</a:t>
            </a:r>
          </a:p>
          <a:p>
            <a:r>
              <a:rPr lang="el-GR" dirty="0"/>
              <a:t>Η τροχιά καταγράφεται </a:t>
            </a:r>
            <a:r>
              <a:rPr lang="el-GR" dirty="0" smtClean="0"/>
              <a:t>στο:</a:t>
            </a:r>
            <a:endParaRPr lang="el-GR" dirty="0"/>
          </a:p>
          <a:p>
            <a:pPr lvl="1" indent="-387350"/>
            <a:r>
              <a:rPr lang="el-GR" dirty="0"/>
              <a:t>Οβελιαίο επίπεδο </a:t>
            </a:r>
            <a:r>
              <a:rPr lang="en-US" dirty="0"/>
              <a:t>(</a:t>
            </a:r>
            <a:r>
              <a:rPr lang="en-US" dirty="0" err="1"/>
              <a:t>Sagital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  <a:p>
            <a:pPr lvl="1" indent="-387350"/>
            <a:r>
              <a:rPr lang="el-GR" dirty="0"/>
              <a:t>Μετωπιαίο επίπεδο </a:t>
            </a:r>
            <a:r>
              <a:rPr lang="en-US" dirty="0"/>
              <a:t>(Frontal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  <a:p>
            <a:pPr lvl="1" indent="-387350"/>
            <a:r>
              <a:rPr lang="el-GR" dirty="0"/>
              <a:t>Εγκάρσιο επίπεδο </a:t>
            </a:r>
            <a:r>
              <a:rPr lang="en-US" dirty="0"/>
              <a:t>(Transverse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67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τροχιάς κίνησης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pic>
        <p:nvPicPr>
          <p:cNvPr id="2050" name="Picture 2" descr="File:Body Movements 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35892"/>
            <a:ext cx="4819650" cy="57054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42400" y="6062716"/>
            <a:ext cx="190750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Body Movements </a:t>
            </a:r>
            <a:r>
              <a:rPr lang="en-US" sz="1200" dirty="0" smtClean="0">
                <a:latin typeface="+mn-lt"/>
                <a:hlinkClick r:id="rId3"/>
              </a:rPr>
              <a:t>I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92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τροχιάς κίνησης </a:t>
            </a:r>
            <a:r>
              <a:rPr lang="el-GR" sz="3000" b="0" dirty="0" smtClean="0"/>
              <a:t>2/2</a:t>
            </a:r>
            <a:endParaRPr lang="el-GR" sz="30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pic>
        <p:nvPicPr>
          <p:cNvPr id="2052" name="Picture 4" descr="File:Body Movements 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040560" cy="54401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42400" y="6062716"/>
            <a:ext cx="190750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Body Movements II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CFCF"/>
              </a:rPr>
              <a:t>CFCF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BY-SA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59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Υπολογισμός εύρους τροχιάς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να υπολογιστεί το εύρος τροχιάς χρειάζεται:</a:t>
            </a:r>
          </a:p>
          <a:p>
            <a:pPr lvl="1" indent="-387350"/>
            <a:r>
              <a:rPr lang="el-GR" dirty="0" smtClean="0"/>
              <a:t>Να </a:t>
            </a:r>
            <a:r>
              <a:rPr lang="el-GR" dirty="0"/>
              <a:t>είναι γνωστή η </a:t>
            </a:r>
            <a:r>
              <a:rPr lang="el-GR" dirty="0" smtClean="0"/>
              <a:t>άρθρωση.</a:t>
            </a:r>
            <a:endParaRPr lang="el-GR" dirty="0"/>
          </a:p>
          <a:p>
            <a:pPr lvl="1" indent="-387350"/>
            <a:r>
              <a:rPr lang="el-GR" dirty="0" smtClean="0"/>
              <a:t>Να </a:t>
            </a:r>
            <a:r>
              <a:rPr lang="el-GR" dirty="0"/>
              <a:t>ορισθεί το </a:t>
            </a:r>
            <a:r>
              <a:rPr lang="el-GR" dirty="0" smtClean="0"/>
              <a:t>επίπεδο.</a:t>
            </a:r>
            <a:endParaRPr lang="el-GR" dirty="0"/>
          </a:p>
          <a:p>
            <a:pPr lvl="1" indent="-387350"/>
            <a:r>
              <a:rPr lang="el-GR" dirty="0" smtClean="0"/>
              <a:t>Να </a:t>
            </a:r>
            <a:r>
              <a:rPr lang="el-GR" dirty="0"/>
              <a:t>τοποθετηθεί το άτομο σε σωστή </a:t>
            </a:r>
            <a:r>
              <a:rPr lang="el-GR" dirty="0" smtClean="0"/>
              <a:t>θέση.</a:t>
            </a:r>
            <a:endParaRPr lang="el-GR" dirty="0"/>
          </a:p>
          <a:p>
            <a:pPr lvl="1" indent="-387350"/>
            <a:r>
              <a:rPr lang="el-GR" dirty="0" smtClean="0"/>
              <a:t>Να </a:t>
            </a:r>
            <a:r>
              <a:rPr lang="el-GR" dirty="0"/>
              <a:t>γίνει καλή </a:t>
            </a:r>
            <a:r>
              <a:rPr lang="el-GR" dirty="0" smtClean="0"/>
              <a:t>σταθεροποίηση.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795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 του εύρους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αξιολόγηση του εύρους της κίνησης (τροχιάς) γίνεται με το γωνιόμετρο το οποίο αποτελείται:</a:t>
            </a:r>
          </a:p>
          <a:p>
            <a:pPr lvl="1" indent="-387350"/>
            <a:r>
              <a:rPr lang="el-GR" dirty="0"/>
              <a:t>Από σταθερό </a:t>
            </a:r>
            <a:r>
              <a:rPr lang="el-GR" dirty="0" smtClean="0"/>
              <a:t>βραχίονα.</a:t>
            </a:r>
            <a:endParaRPr lang="el-GR" dirty="0"/>
          </a:p>
          <a:p>
            <a:pPr lvl="1" indent="-387350"/>
            <a:r>
              <a:rPr lang="el-GR" dirty="0"/>
              <a:t>Κινητό </a:t>
            </a:r>
            <a:r>
              <a:rPr lang="el-GR" dirty="0" smtClean="0"/>
              <a:t>άξονα.</a:t>
            </a:r>
            <a:endParaRPr lang="el-GR" dirty="0"/>
          </a:p>
          <a:p>
            <a:pPr lvl="1" indent="-387350"/>
            <a:r>
              <a:rPr lang="el-GR" dirty="0"/>
              <a:t>Δείκτη </a:t>
            </a:r>
            <a:r>
              <a:rPr lang="el-GR" dirty="0" smtClean="0"/>
              <a:t>μετρήσεων.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930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Παρατηρήσεις κατά </a:t>
            </a:r>
            <a:r>
              <a:rPr lang="el-GR" dirty="0" smtClean="0"/>
              <a:t>τη γωνιομέτρηση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112568"/>
          </a:xfrm>
        </p:spPr>
        <p:txBody>
          <a:bodyPr/>
          <a:lstStyle/>
          <a:p>
            <a:r>
              <a:rPr lang="el-GR" dirty="0"/>
              <a:t>Ο άξονας του γωνιομέτρου τοποθετείται έτσι ώστε να ταυτίζεται όσο γίνεται περισσότερο με τον άξονα της άρθρωσης. Ο σταθερός βραχίονας του γωνιομέτρου τοποθετείται κατά μήκος του ακίνητου μέρους του μέλους που εξετάζεται και κατ’ αντιστοιχία ο κινητός άξονας κατά μήκος του κινητού μέρους του μέλους, το οποίο παρακολουθεί σε όλη τη διάρκεια της μετακίνησής του. Η κίνηση μετριέται προς την κατεύθυνση που κινείται το μέλος.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261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Εφαρμογές γωνιομέτρησης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3156894" y="6484938"/>
            <a:ext cx="28841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latin typeface="+mn-lt"/>
                <a:hlinkClick r:id="rId5"/>
              </a:rPr>
              <a:t>Goniometry for the Upper Extremity, Part 1</a:t>
            </a:r>
            <a:endParaRPr lang="en-US" sz="1200" dirty="0">
              <a:latin typeface="+mn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0" name="ShockwaveFlash1" r:id="rId2" imgW="6857143" imgH="5144218"/>
        </mc:Choice>
        <mc:Fallback>
          <p:control name="ShockwaveFlash1" r:id="rId2" imgW="6857143" imgH="514421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69988" y="1341438"/>
                  <a:ext cx="6858000" cy="5143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0172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YT_SHOW_AFTER" val="0"/>
  <p:tag name="ISPRING_YT_WEB_ADDRESS" val="http://www.youtube.com/v/D5uywZB79HY"/>
</p:tagLst>
</file>

<file path=ppt/theme/theme1.xml><?xml version="1.0" encoding="utf-8"?>
<a:theme xmlns:a="http://schemas.openxmlformats.org/drawingml/2006/main" name="template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final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38</TotalTime>
  <Words>911</Words>
  <Application>Microsoft Office PowerPoint</Application>
  <PresentationFormat>Προβολή στην οθόνη (4:3)</PresentationFormat>
  <Paragraphs>108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17</vt:i4>
      </vt:variant>
    </vt:vector>
  </HeadingPairs>
  <TitlesOfParts>
    <vt:vector size="19" baseType="lpstr">
      <vt:lpstr>template</vt:lpstr>
      <vt:lpstr>1_template final</vt:lpstr>
      <vt:lpstr>Κινησιοθεραπεία   (Θ)</vt:lpstr>
      <vt:lpstr>Εύρος κίνησης</vt:lpstr>
      <vt:lpstr>Τροχιά κίνησης</vt:lpstr>
      <vt:lpstr>Παραδείγματα τροχιάς κίνησης 1/2</vt:lpstr>
      <vt:lpstr>Παραδείγματα τροχιάς κίνησης 2/2</vt:lpstr>
      <vt:lpstr>Υπολογισμός εύρους τροχιάς</vt:lpstr>
      <vt:lpstr>Αξιολόγηση του εύρους κίνησης</vt:lpstr>
      <vt:lpstr>Παρατηρήσεις κατά τη γωνιομέτρηση</vt:lpstr>
      <vt:lpstr>Εφαρμογές γωνιομέτρησης</vt:lpstr>
      <vt:lpstr>Αξιολόγηση μετρήσεων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</dc:title>
  <dc:creator>opencourses@teiath.gr</dc:creator>
  <cp:lastModifiedBy>natasakar new</cp:lastModifiedBy>
  <cp:revision>10</cp:revision>
  <dcterms:created xsi:type="dcterms:W3CDTF">2014-11-03T13:02:37Z</dcterms:created>
  <dcterms:modified xsi:type="dcterms:W3CDTF">2015-02-20T10:29:40Z</dcterms:modified>
</cp:coreProperties>
</file>