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7"/>
  </p:notesMasterIdLst>
  <p:handoutMasterIdLst>
    <p:handoutMasterId r:id="rId4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302"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257" r:id="rId40"/>
    <p:sldId id="262" r:id="rId41"/>
    <p:sldId id="264" r:id="rId42"/>
    <p:sldId id="303" r:id="rId43"/>
    <p:sldId id="304"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3012" name="Θέση αριθμού διαφάνειας 3"/>
          <p:cNvSpPr>
            <a:spLocks noGrp="1"/>
          </p:cNvSpPr>
          <p:nvPr>
            <p:ph type="sldNum" sz="quarter" idx="5"/>
          </p:nvPr>
        </p:nvSpPr>
        <p:spPr/>
        <p:txBody>
          <a:bodyPr/>
          <a:lstStyle/>
          <a:p>
            <a:pPr>
              <a:defRPr/>
            </a:pPr>
            <a:fld id="{CFB34252-21FB-4FD6-858A-3BCBEA254C47}" type="slidenum">
              <a:rPr lang="el-GR">
                <a:solidFill>
                  <a:prstClr val="black"/>
                </a:solidFill>
              </a:rPr>
              <a:pPr>
                <a:defRPr/>
              </a:pPr>
              <a:t>5</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4036" name="Θέση αριθμού διαφάνειας 3"/>
          <p:cNvSpPr>
            <a:spLocks noGrp="1"/>
          </p:cNvSpPr>
          <p:nvPr>
            <p:ph type="sldNum" sz="quarter" idx="5"/>
          </p:nvPr>
        </p:nvSpPr>
        <p:spPr/>
        <p:txBody>
          <a:bodyPr/>
          <a:lstStyle/>
          <a:p>
            <a:pPr>
              <a:defRPr/>
            </a:pPr>
            <a:fld id="{C75A3830-D7E9-40DC-AA2B-DBE55E029C1D}" type="slidenum">
              <a:rPr lang="el-GR">
                <a:solidFill>
                  <a:prstClr val="black"/>
                </a:solidFill>
              </a:rPr>
              <a:pPr>
                <a:defRPr/>
              </a:pPr>
              <a:t>22</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C29F4C-12F7-4CC5-9714-0D86F2312C7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579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a:lnSpc>
                <a:spcPct val="110000"/>
              </a:lnSpc>
              <a:spcBef>
                <a:spcPts val="1200"/>
              </a:spcBef>
              <a:defRPr/>
            </a:lvl4pPr>
            <a:lvl5pPr>
              <a:lnSpc>
                <a:spcPct val="110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E29140-45F9-4F96-BE2F-6A918D38398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2886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2E12D5-F325-4189-8F8A-EC66E6B2889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281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E0534B-2216-429C-90C2-825C81CFB86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2213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2828F86-906C-4042-8813-9C727F0B07E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4796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BC1C9590-543B-4343-9598-5893925380C4}" type="slidenum">
              <a:rPr lang="el-GR"/>
              <a:pPr>
                <a:defRPr/>
              </a:pPr>
              <a:t>‹#›</a:t>
            </a:fld>
            <a:endParaRPr lang="el-GR"/>
          </a:p>
        </p:txBody>
      </p:sp>
    </p:spTree>
    <p:extLst>
      <p:ext uri="{BB962C8B-B14F-4D97-AF65-F5344CB8AC3E}">
        <p14:creationId xmlns:p14="http://schemas.microsoft.com/office/powerpoint/2010/main" val="1747723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D5B204-D3B0-4367-9743-C09F1F0A0B5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7273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40ABFF-56A8-459A-81BF-B045F70CDAD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830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2834A-1BEA-420B-ACDF-D976F61739E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233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178F7F-2623-43AD-97A4-64844DA6F90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624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5807CFD8-FD7A-4542-8C61-6F26A5A758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6898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l-GR" sz="2600" b="1" dirty="0"/>
              <a:t>2</a:t>
            </a:r>
            <a:r>
              <a:rPr lang="el-GR" sz="2600" dirty="0" smtClean="0"/>
              <a:t>:</a:t>
            </a:r>
            <a:r>
              <a:rPr lang="en-US" sz="2600" dirty="0" smtClean="0"/>
              <a:t> </a:t>
            </a:r>
            <a:r>
              <a:rPr lang="el-GR" sz="2600" dirty="0"/>
              <a:t>Εξέταση λειτουργικών κινήσεων - </a:t>
            </a:r>
            <a:r>
              <a:rPr lang="el-GR" sz="2600" dirty="0" err="1"/>
              <a:t>Διαφοροδιάγνωση</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mtClean="0"/>
              <a:t>Κινητικός έλεγχος</a:t>
            </a:r>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spcBef>
                <a:spcPts val="3000"/>
              </a:spcBef>
              <a:spcAft>
                <a:spcPts val="0"/>
              </a:spcAft>
              <a:defRPr/>
            </a:pPr>
            <a:r>
              <a:rPr lang="el-GR" dirty="0"/>
              <a:t>Γίνεται με: </a:t>
            </a:r>
          </a:p>
          <a:p>
            <a:pPr lvl="1" indent="-342900" eaLnBrk="1" fontAlgn="auto" hangingPunct="1">
              <a:spcBef>
                <a:spcPts val="3000"/>
              </a:spcBef>
              <a:spcAft>
                <a:spcPts val="0"/>
              </a:spcAft>
              <a:defRPr/>
            </a:pPr>
            <a:r>
              <a:rPr lang="el-GR" dirty="0"/>
              <a:t>Την εξέταση των στροφικών </a:t>
            </a:r>
            <a:r>
              <a:rPr lang="el-GR" dirty="0" smtClean="0"/>
              <a:t>κινήσεων,</a:t>
            </a:r>
            <a:endParaRPr lang="el-GR" dirty="0"/>
          </a:p>
          <a:p>
            <a:pPr lvl="1" indent="-342900" eaLnBrk="1" fontAlgn="auto" hangingPunct="1">
              <a:spcBef>
                <a:spcPts val="3000"/>
              </a:spcBef>
              <a:spcAft>
                <a:spcPts val="0"/>
              </a:spcAft>
              <a:defRPr/>
            </a:pPr>
            <a:r>
              <a:rPr lang="el-GR" dirty="0"/>
              <a:t>Την εξέταση των </a:t>
            </a:r>
            <a:r>
              <a:rPr lang="el-GR" dirty="0" err="1"/>
              <a:t>μετατοπιστικών</a:t>
            </a:r>
            <a:r>
              <a:rPr lang="el-GR" dirty="0"/>
              <a:t> επικουρικών </a:t>
            </a:r>
            <a:r>
              <a:rPr lang="el-GR" dirty="0" smtClean="0"/>
              <a:t>κινήσεων.</a:t>
            </a:r>
            <a:endParaRPr lang="el-GR" dirty="0"/>
          </a:p>
          <a:p>
            <a:pPr lvl="1" eaLnBrk="1" fontAlgn="auto" hangingPunct="1">
              <a:spcAft>
                <a:spcPts val="0"/>
              </a:spcAft>
              <a:buFont typeface="Arial" pitchFamily="34" charset="0"/>
              <a:buChar char="–"/>
              <a:defRPr/>
            </a:pPr>
            <a:endParaRPr lang="el-GR" dirty="0"/>
          </a:p>
        </p:txBody>
      </p:sp>
      <p:sp>
        <p:nvSpPr>
          <p:cNvPr id="133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C78372E-33A5-44E6-9592-FD27B4E03984}"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362119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Εξέταση λειτουργικών </a:t>
            </a:r>
            <a:r>
              <a:rPr lang="el-GR" sz="3600" dirty="0" smtClean="0"/>
              <a:t>κινήσεων</a:t>
            </a:r>
            <a:r>
              <a:rPr lang="en-US" sz="3600" dirty="0" smtClean="0"/>
              <a:t> </a:t>
            </a:r>
            <a:r>
              <a:rPr lang="el-GR" sz="3000" b="0" dirty="0" smtClean="0"/>
              <a:t>1</a:t>
            </a:r>
            <a:r>
              <a:rPr lang="en-US" sz="3000" b="0" dirty="0" smtClean="0"/>
              <a:t>/</a:t>
            </a:r>
            <a:r>
              <a:rPr lang="el-GR" sz="3000" b="0" dirty="0" smtClean="0"/>
              <a:t>3</a:t>
            </a:r>
            <a:endParaRPr lang="el-GR" sz="3000" b="0" dirty="0"/>
          </a:p>
        </p:txBody>
      </p:sp>
      <p:sp>
        <p:nvSpPr>
          <p:cNvPr id="14339"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dirty="0" smtClean="0"/>
              <a:t>Ελέγχονται οι στροφικές κινήσεις</a:t>
            </a:r>
            <a:r>
              <a:rPr lang="en-US" altLang="el-GR" dirty="0" smtClean="0"/>
              <a:t> </a:t>
            </a:r>
            <a:r>
              <a:rPr lang="el-GR" altLang="el-GR" dirty="0" smtClean="0"/>
              <a:t>με:</a:t>
            </a:r>
          </a:p>
          <a:p>
            <a:pPr lvl="1" eaLnBrk="1" hangingPunct="1">
              <a:spcBef>
                <a:spcPts val="2400"/>
              </a:spcBef>
            </a:pPr>
            <a:r>
              <a:rPr lang="el-GR" altLang="el-GR" dirty="0" smtClean="0"/>
              <a:t>Ενεργητικές κινήσεις,</a:t>
            </a:r>
          </a:p>
          <a:p>
            <a:pPr lvl="1" eaLnBrk="1" hangingPunct="1">
              <a:spcBef>
                <a:spcPts val="2400"/>
              </a:spcBef>
            </a:pPr>
            <a:r>
              <a:rPr lang="el-GR" altLang="el-GR" dirty="0" smtClean="0"/>
              <a:t>Παθητικές κινήσεις.</a:t>
            </a:r>
          </a:p>
          <a:p>
            <a:pPr eaLnBrk="1" hangingPunct="1">
              <a:spcBef>
                <a:spcPts val="2400"/>
              </a:spcBef>
            </a:pPr>
            <a:r>
              <a:rPr lang="el-GR" altLang="el-GR" dirty="0" smtClean="0"/>
              <a:t>Ελέγχονται οι επικουρικές κινήσεις με:</a:t>
            </a:r>
          </a:p>
          <a:p>
            <a:pPr lvl="1" eaLnBrk="1" hangingPunct="1">
              <a:spcBef>
                <a:spcPts val="2400"/>
              </a:spcBef>
            </a:pPr>
            <a:r>
              <a:rPr lang="el-GR" altLang="el-GR" dirty="0" smtClean="0"/>
              <a:t>Παθητικές κινήσεις.</a:t>
            </a:r>
          </a:p>
        </p:txBody>
      </p:sp>
      <p:sp>
        <p:nvSpPr>
          <p:cNvPr id="143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9EE7068-1A7C-4C03-B7AE-897898BF26DF}"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228454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sz="3600" dirty="0"/>
              <a:t>Εξέταση λειτουργικών κινήσεων</a:t>
            </a:r>
            <a:r>
              <a:rPr lang="en-US" sz="3600" dirty="0"/>
              <a:t> </a:t>
            </a:r>
            <a:r>
              <a:rPr lang="en-US" sz="3000" b="0" dirty="0" smtClean="0"/>
              <a:t>2/</a:t>
            </a:r>
            <a:r>
              <a:rPr lang="el-GR" sz="3000" b="0" dirty="0"/>
              <a:t>3</a:t>
            </a:r>
            <a:endParaRPr lang="el-GR" altLang="el-GR" sz="3200" dirty="0" smtClean="0"/>
          </a:p>
        </p:txBody>
      </p:sp>
      <p:sp>
        <p:nvSpPr>
          <p:cNvPr id="15363" name="Θέση περιεχομένου 2"/>
          <p:cNvSpPr>
            <a:spLocks noGrp="1"/>
          </p:cNvSpPr>
          <p:nvPr>
            <p:ph idx="1"/>
          </p:nvPr>
        </p:nvSpPr>
        <p:spPr>
          <a:xfrm>
            <a:off x="539750" y="1619250"/>
            <a:ext cx="8229600" cy="4752975"/>
          </a:xfrm>
        </p:spPr>
        <p:txBody>
          <a:bodyPr/>
          <a:lstStyle/>
          <a:p>
            <a:pPr eaLnBrk="1" hangingPunct="1">
              <a:spcBef>
                <a:spcPts val="1800"/>
              </a:spcBef>
            </a:pPr>
            <a:r>
              <a:rPr lang="el-GR" altLang="el-GR" smtClean="0"/>
              <a:t>Συσταλτές δομές είναι όλες οι δομές που επηρεάζονται από την μυϊκή συστολή, δηλ: </a:t>
            </a:r>
          </a:p>
          <a:p>
            <a:pPr lvl="1" eaLnBrk="1" hangingPunct="1">
              <a:spcBef>
                <a:spcPts val="1800"/>
              </a:spcBef>
            </a:pPr>
            <a:r>
              <a:rPr lang="el-GR" altLang="el-GR" smtClean="0"/>
              <a:t>Μύες,</a:t>
            </a:r>
          </a:p>
          <a:p>
            <a:pPr lvl="1" eaLnBrk="1" hangingPunct="1">
              <a:spcBef>
                <a:spcPts val="1800"/>
              </a:spcBef>
            </a:pPr>
            <a:r>
              <a:rPr lang="el-GR" altLang="el-GR" smtClean="0"/>
              <a:t>Συνδετικός ιστός των μυών μαζί με τους τένοντες,</a:t>
            </a:r>
          </a:p>
          <a:p>
            <a:pPr lvl="1" eaLnBrk="1" hangingPunct="1">
              <a:spcBef>
                <a:spcPts val="1800"/>
              </a:spcBef>
            </a:pPr>
            <a:r>
              <a:rPr lang="el-GR" altLang="el-GR" smtClean="0"/>
              <a:t>Περιοχή του περιοστέου όπου καταφύεται ο μυς,</a:t>
            </a:r>
          </a:p>
          <a:p>
            <a:pPr lvl="1" eaLnBrk="1" hangingPunct="1">
              <a:spcBef>
                <a:spcPts val="1800"/>
              </a:spcBef>
            </a:pPr>
            <a:r>
              <a:rPr lang="el-GR" altLang="el-GR" smtClean="0"/>
              <a:t>Ορογόνοι θύλακες που βρίσκονται στην περιοχή του μυός.</a:t>
            </a:r>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C1C26C3-03F5-4DDF-ABE5-404211343FBB}"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394779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sz="3600" dirty="0"/>
              <a:t>Εξέταση λειτουργικών κινήσεων</a:t>
            </a:r>
            <a:r>
              <a:rPr lang="en-US" sz="3600" dirty="0"/>
              <a:t> </a:t>
            </a:r>
            <a:r>
              <a:rPr lang="en-US" sz="3000" b="0" dirty="0" smtClean="0"/>
              <a:t>3/</a:t>
            </a:r>
            <a:r>
              <a:rPr lang="el-GR" sz="3000" b="0" dirty="0"/>
              <a:t>3</a:t>
            </a:r>
            <a:endParaRPr lang="el-GR" altLang="el-GR" sz="3200" dirty="0" smtClean="0"/>
          </a:p>
        </p:txBody>
      </p:sp>
      <p:sp>
        <p:nvSpPr>
          <p:cNvPr id="3" name="Θέση περιεχομένου 2"/>
          <p:cNvSpPr>
            <a:spLocks noGrp="1"/>
          </p:cNvSpPr>
          <p:nvPr>
            <p:ph idx="1"/>
          </p:nvPr>
        </p:nvSpPr>
        <p:spPr>
          <a:xfrm>
            <a:off x="539750" y="1619250"/>
            <a:ext cx="8229600" cy="4752975"/>
          </a:xfrm>
        </p:spPr>
        <p:txBody>
          <a:bodyPr rtlCol="0">
            <a:normAutofit fontScale="92500" lnSpcReduction="10000"/>
          </a:bodyPr>
          <a:lstStyle/>
          <a:p>
            <a:pPr eaLnBrk="1" fontAlgn="auto" hangingPunct="1">
              <a:spcBef>
                <a:spcPts val="1800"/>
              </a:spcBef>
              <a:spcAft>
                <a:spcPts val="0"/>
              </a:spcAft>
              <a:defRPr/>
            </a:pPr>
            <a:r>
              <a:rPr lang="el-GR" dirty="0"/>
              <a:t>Μη συσταλτές δομές είναι όλες οι δομές που δεν έχουν την ικανότητα να συστέλλονται: </a:t>
            </a:r>
          </a:p>
          <a:p>
            <a:pPr lvl="1" eaLnBrk="1" fontAlgn="auto" hangingPunct="1">
              <a:spcBef>
                <a:spcPts val="1800"/>
              </a:spcBef>
              <a:spcAft>
                <a:spcPts val="0"/>
              </a:spcAft>
              <a:defRPr/>
            </a:pPr>
            <a:r>
              <a:rPr lang="el-GR" sz="2400" dirty="0" smtClean="0"/>
              <a:t>οστά</a:t>
            </a:r>
            <a:r>
              <a:rPr lang="en-US" sz="2400" dirty="0" smtClean="0"/>
              <a:t>,</a:t>
            </a:r>
            <a:r>
              <a:rPr lang="el-GR" sz="2400" dirty="0" smtClean="0"/>
              <a:t> </a:t>
            </a:r>
            <a:r>
              <a:rPr lang="el-GR" sz="2400" dirty="0"/>
              <a:t>αρθρικές επιφάνειες και </a:t>
            </a:r>
            <a:r>
              <a:rPr lang="el-GR" sz="2400" dirty="0" smtClean="0"/>
              <a:t>περιόστεο,</a:t>
            </a:r>
            <a:endParaRPr lang="el-GR" sz="2400" dirty="0"/>
          </a:p>
          <a:p>
            <a:pPr lvl="1" eaLnBrk="1" fontAlgn="auto" hangingPunct="1">
              <a:spcBef>
                <a:spcPts val="1800"/>
              </a:spcBef>
              <a:spcAft>
                <a:spcPts val="0"/>
              </a:spcAft>
              <a:defRPr/>
            </a:pPr>
            <a:r>
              <a:rPr lang="el-GR" sz="2400" dirty="0" smtClean="0"/>
              <a:t>αρθρικοί </a:t>
            </a:r>
            <a:r>
              <a:rPr lang="el-GR" sz="2400" dirty="0"/>
              <a:t>θύλακες και </a:t>
            </a:r>
            <a:r>
              <a:rPr lang="el-GR" sz="2400" dirty="0" smtClean="0"/>
              <a:t>σύνδεσμοι,</a:t>
            </a:r>
            <a:endParaRPr lang="el-GR" sz="2400" dirty="0"/>
          </a:p>
          <a:p>
            <a:pPr lvl="1" eaLnBrk="1" fontAlgn="auto" hangingPunct="1">
              <a:spcBef>
                <a:spcPts val="1800"/>
              </a:spcBef>
              <a:spcAft>
                <a:spcPts val="0"/>
              </a:spcAft>
              <a:defRPr/>
            </a:pPr>
            <a:r>
              <a:rPr lang="el-GR" sz="2400" dirty="0" smtClean="0"/>
              <a:t>τένοντες,</a:t>
            </a:r>
            <a:endParaRPr lang="el-GR" sz="2400" dirty="0"/>
          </a:p>
          <a:p>
            <a:pPr lvl="1" eaLnBrk="1" fontAlgn="auto" hangingPunct="1">
              <a:spcBef>
                <a:spcPts val="1800"/>
              </a:spcBef>
              <a:spcAft>
                <a:spcPts val="0"/>
              </a:spcAft>
              <a:defRPr/>
            </a:pPr>
            <a:r>
              <a:rPr lang="el-GR" sz="2400" dirty="0" smtClean="0"/>
              <a:t>ορογόνοι θύλακες,</a:t>
            </a:r>
            <a:endParaRPr lang="el-GR" sz="2400" dirty="0"/>
          </a:p>
          <a:p>
            <a:pPr lvl="1" eaLnBrk="1" fontAlgn="auto" hangingPunct="1">
              <a:spcBef>
                <a:spcPts val="1800"/>
              </a:spcBef>
              <a:spcAft>
                <a:spcPts val="0"/>
              </a:spcAft>
              <a:defRPr/>
            </a:pPr>
            <a:r>
              <a:rPr lang="el-GR" sz="2400" dirty="0" smtClean="0"/>
              <a:t>νεύρα </a:t>
            </a:r>
            <a:r>
              <a:rPr lang="el-GR" sz="2400" dirty="0"/>
              <a:t>και </a:t>
            </a:r>
            <a:r>
              <a:rPr lang="el-GR" sz="2400" dirty="0" smtClean="0"/>
              <a:t>αγγεία,</a:t>
            </a:r>
            <a:endParaRPr lang="el-GR" sz="2400" dirty="0"/>
          </a:p>
          <a:p>
            <a:pPr lvl="1" eaLnBrk="1" fontAlgn="auto" hangingPunct="1">
              <a:spcBef>
                <a:spcPts val="1800"/>
              </a:spcBef>
              <a:spcAft>
                <a:spcPts val="0"/>
              </a:spcAft>
              <a:defRPr/>
            </a:pPr>
            <a:r>
              <a:rPr lang="el-GR" sz="2400" dirty="0" smtClean="0"/>
              <a:t>περιτονίες,</a:t>
            </a:r>
            <a:endParaRPr lang="el-GR" sz="2400" dirty="0"/>
          </a:p>
          <a:p>
            <a:pPr lvl="1" eaLnBrk="1" fontAlgn="auto" hangingPunct="1">
              <a:spcBef>
                <a:spcPts val="1800"/>
              </a:spcBef>
              <a:spcAft>
                <a:spcPts val="0"/>
              </a:spcAft>
              <a:defRPr/>
            </a:pPr>
            <a:r>
              <a:rPr lang="el-GR" sz="2400" dirty="0" smtClean="0"/>
              <a:t>δέρμα.</a:t>
            </a:r>
            <a:endParaRPr lang="el-GR" sz="2400" dirty="0"/>
          </a:p>
          <a:p>
            <a:pPr eaLnBrk="1" fontAlgn="auto" hangingPunct="1">
              <a:spcAft>
                <a:spcPts val="0"/>
              </a:spcAft>
              <a:buFont typeface="Arial" pitchFamily="34" charset="0"/>
              <a:buChar char="•"/>
              <a:defRPr/>
            </a:pPr>
            <a:endParaRPr lang="el-GR" dirty="0"/>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C6467CB-BA98-4CB0-9451-FE93C4E0A1BD}" type="slidenum">
              <a:rPr lang="el-GR" smtClean="0">
                <a:solidFill>
                  <a:prstClr val="black"/>
                </a:solidFill>
              </a:rPr>
              <a:pPr>
                <a:defRPr/>
              </a:pPr>
              <a:t>12</a:t>
            </a:fld>
            <a:endParaRPr lang="el-GR" smtClean="0">
              <a:solidFill>
                <a:prstClr val="black"/>
              </a:solidFill>
            </a:endParaRPr>
          </a:p>
        </p:txBody>
      </p:sp>
    </p:spTree>
    <p:extLst>
      <p:ext uri="{BB962C8B-B14F-4D97-AF65-F5344CB8AC3E}">
        <p14:creationId xmlns:p14="http://schemas.microsoft.com/office/powerpoint/2010/main" val="3967066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Διαφοροδιάγνωση συσταλτών και μη συσταλτών </a:t>
            </a:r>
            <a:r>
              <a:rPr lang="el-GR" dirty="0" smtClean="0"/>
              <a:t>δομών</a:t>
            </a:r>
            <a:endParaRPr lang="el-GR" sz="3600" b="0" dirty="0"/>
          </a:p>
        </p:txBody>
      </p:sp>
      <p:sp>
        <p:nvSpPr>
          <p:cNvPr id="17411" name="Θέση περιεχομένου 2"/>
          <p:cNvSpPr>
            <a:spLocks noGrp="1"/>
          </p:cNvSpPr>
          <p:nvPr>
            <p:ph idx="1"/>
          </p:nvPr>
        </p:nvSpPr>
        <p:spPr>
          <a:xfrm>
            <a:off x="539750" y="1619250"/>
            <a:ext cx="8229600" cy="4826000"/>
          </a:xfrm>
        </p:spPr>
        <p:txBody>
          <a:bodyPr/>
          <a:lstStyle/>
          <a:p>
            <a:pPr eaLnBrk="1" hangingPunct="1">
              <a:lnSpc>
                <a:spcPct val="120000"/>
              </a:lnSpc>
              <a:spcBef>
                <a:spcPts val="2400"/>
              </a:spcBef>
            </a:pPr>
            <a:r>
              <a:rPr lang="el-GR" altLang="el-GR" smtClean="0"/>
              <a:t>Εάν η ενεργητική και η παθητική κίνηση προς την ίδια κατεύθυνση είναι επώδυνη ή/και περιορισμένη, τότε το πρόβλημα βρίσκεται στις μη συσταλτές δομές της άρθρωσης.</a:t>
            </a:r>
          </a:p>
          <a:p>
            <a:pPr eaLnBrk="1" hangingPunct="1">
              <a:lnSpc>
                <a:spcPct val="120000"/>
              </a:lnSpc>
              <a:spcBef>
                <a:spcPts val="2400"/>
              </a:spcBef>
            </a:pPr>
            <a:r>
              <a:rPr lang="el-GR" altLang="el-GR" smtClean="0"/>
              <a:t>Εάν η ενεργητική τροχιά είναι περιορισμένη και η παθητική τροχιά ελεύθερη προς μία κατεύθυνση και η αντίθετη παθητική τροχιά είναι περιορισμένη, τότε το πρόβλημα βρίσκεται στις συσταλτές δομές της άρθρωσης.</a:t>
            </a:r>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53A2FB4-62DB-4426-8815-85102C3BAA85}"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175985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5888"/>
            <a:ext cx="8712968" cy="1152525"/>
          </a:xfrm>
        </p:spPr>
        <p:txBody>
          <a:bodyPr rtlCol="0">
            <a:noAutofit/>
          </a:bodyPr>
          <a:lstStyle/>
          <a:p>
            <a:pPr eaLnBrk="1" fontAlgn="auto" hangingPunct="1">
              <a:spcAft>
                <a:spcPts val="0"/>
              </a:spcAft>
              <a:defRPr/>
            </a:pPr>
            <a:r>
              <a:rPr lang="el-GR" sz="3600" dirty="0"/>
              <a:t>Διαφοροδιάγνωση μη συσταλτών </a:t>
            </a:r>
            <a:r>
              <a:rPr lang="el-GR" sz="3600" dirty="0" smtClean="0"/>
              <a:t>δομών </a:t>
            </a:r>
            <a:r>
              <a:rPr lang="el-GR" sz="3000" b="0" dirty="0" smtClean="0"/>
              <a:t>1</a:t>
            </a:r>
            <a:r>
              <a:rPr lang="en-US" sz="3000" b="0" dirty="0" smtClean="0"/>
              <a:t>/</a:t>
            </a:r>
            <a:r>
              <a:rPr lang="el-GR" sz="3000" b="0" dirty="0" smtClean="0"/>
              <a:t>2</a:t>
            </a:r>
            <a:endParaRPr lang="el-GR" sz="3000" dirty="0"/>
          </a:p>
        </p:txBody>
      </p:sp>
      <p:sp>
        <p:nvSpPr>
          <p:cNvPr id="18435" name="Θέση περιεχομένου 2"/>
          <p:cNvSpPr>
            <a:spLocks noGrp="1"/>
          </p:cNvSpPr>
          <p:nvPr>
            <p:ph idx="1"/>
          </p:nvPr>
        </p:nvSpPr>
        <p:spPr>
          <a:xfrm>
            <a:off x="539750" y="1619250"/>
            <a:ext cx="8229600" cy="4897438"/>
          </a:xfrm>
        </p:spPr>
        <p:txBody>
          <a:bodyPr/>
          <a:lstStyle/>
          <a:p>
            <a:pPr eaLnBrk="1" hangingPunct="1"/>
            <a:r>
              <a:rPr lang="el-GR" altLang="el-GR" smtClean="0"/>
              <a:t>Εάν βρεθεί ότι η δυσλειτουργία της άρθρωσης οφείλεται στις μη συσταλτές δομές, τότε η εξέταση συνεχίζεται με την διαφοροδιάγνωση αυτών των δομών, δηλ.:</a:t>
            </a:r>
          </a:p>
          <a:p>
            <a:pPr lvl="1" eaLnBrk="1" hangingPunct="1">
              <a:spcBef>
                <a:spcPts val="1800"/>
              </a:spcBef>
            </a:pPr>
            <a:r>
              <a:rPr lang="el-GR" altLang="el-GR" smtClean="0"/>
              <a:t>οίδημα,</a:t>
            </a:r>
          </a:p>
          <a:p>
            <a:pPr lvl="1" eaLnBrk="1" hangingPunct="1">
              <a:spcBef>
                <a:spcPts val="1800"/>
              </a:spcBef>
            </a:pPr>
            <a:r>
              <a:rPr lang="el-GR" altLang="el-GR" smtClean="0"/>
              <a:t>δέρμα, περιτονίες,</a:t>
            </a:r>
          </a:p>
          <a:p>
            <a:pPr lvl="1" eaLnBrk="1" hangingPunct="1">
              <a:spcBef>
                <a:spcPts val="1800"/>
              </a:spcBef>
            </a:pPr>
            <a:r>
              <a:rPr lang="el-GR" altLang="el-GR" smtClean="0"/>
              <a:t>νευρικός ιστός, αγγεία,</a:t>
            </a:r>
          </a:p>
          <a:p>
            <a:pPr lvl="1" eaLnBrk="1" hangingPunct="1">
              <a:spcBef>
                <a:spcPts val="1800"/>
              </a:spcBef>
            </a:pPr>
            <a:r>
              <a:rPr lang="el-GR" altLang="el-GR" smtClean="0"/>
              <a:t>μύες (συνδετικός ιστός των μυών), τένοντες,</a:t>
            </a:r>
          </a:p>
          <a:p>
            <a:pPr lvl="1" eaLnBrk="1" hangingPunct="1">
              <a:spcBef>
                <a:spcPts val="1800"/>
              </a:spcBef>
            </a:pPr>
            <a:r>
              <a:rPr lang="el-GR" altLang="el-GR" smtClean="0"/>
              <a:t>σύνδεσμοι, αρθρικός θύλακος,</a:t>
            </a:r>
          </a:p>
          <a:p>
            <a:pPr lvl="1" eaLnBrk="1" hangingPunct="1">
              <a:spcBef>
                <a:spcPts val="1800"/>
              </a:spcBef>
            </a:pPr>
            <a:r>
              <a:rPr lang="el-GR" altLang="el-GR" smtClean="0"/>
              <a:t>οστά.</a:t>
            </a:r>
          </a:p>
        </p:txBody>
      </p:sp>
      <p:sp>
        <p:nvSpPr>
          <p:cNvPr id="174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F1C9441-72AA-40D7-8A57-8386E4CEB868}"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4131313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5888"/>
            <a:ext cx="8712968" cy="1152525"/>
          </a:xfrm>
        </p:spPr>
        <p:txBody>
          <a:bodyPr rtlCol="0">
            <a:normAutofit/>
          </a:bodyPr>
          <a:lstStyle/>
          <a:p>
            <a:pPr eaLnBrk="1" fontAlgn="auto" hangingPunct="1">
              <a:spcAft>
                <a:spcPts val="0"/>
              </a:spcAft>
              <a:defRPr/>
            </a:pPr>
            <a:r>
              <a:rPr lang="el-GR" sz="3600" dirty="0" err="1"/>
              <a:t>Διαφοροδιάγνωση</a:t>
            </a:r>
            <a:r>
              <a:rPr lang="el-GR" sz="3600" dirty="0"/>
              <a:t> μη συσταλτών δομών </a:t>
            </a:r>
            <a:r>
              <a:rPr lang="el-GR" sz="3000" b="0" dirty="0" smtClean="0"/>
              <a:t>2</a:t>
            </a:r>
            <a:r>
              <a:rPr lang="en-US" sz="3000" b="0" dirty="0" smtClean="0"/>
              <a:t>/</a:t>
            </a:r>
            <a:r>
              <a:rPr lang="el-GR" sz="3000" b="0" dirty="0"/>
              <a:t>2</a:t>
            </a:r>
            <a:endParaRPr lang="el-GR" dirty="0"/>
          </a:p>
        </p:txBody>
      </p:sp>
      <p:sp>
        <p:nvSpPr>
          <p:cNvPr id="19459" name="Θέση περιεχομένου 2"/>
          <p:cNvSpPr>
            <a:spLocks noGrp="1"/>
          </p:cNvSpPr>
          <p:nvPr>
            <p:ph idx="1"/>
          </p:nvPr>
        </p:nvSpPr>
        <p:spPr>
          <a:xfrm>
            <a:off x="539750" y="1556792"/>
            <a:ext cx="8136706" cy="1368425"/>
          </a:xfrm>
        </p:spPr>
        <p:txBody>
          <a:bodyPr/>
          <a:lstStyle/>
          <a:p>
            <a:pPr eaLnBrk="1" hangingPunct="1"/>
            <a:r>
              <a:rPr lang="el-GR" altLang="el-GR" dirty="0" smtClean="0"/>
              <a:t>Για διαγνωστικούς και θεραπευτικούς σκοπούς είναι σημαντικό το φαινόμενο ‘</a:t>
            </a:r>
            <a:r>
              <a:rPr lang="el-GR" altLang="el-GR" dirty="0" err="1" smtClean="0"/>
              <a:t>barrier</a:t>
            </a:r>
            <a:r>
              <a:rPr lang="el-GR" altLang="el-GR" dirty="0" smtClean="0"/>
              <a:t>’ (</a:t>
            </a:r>
            <a:r>
              <a:rPr lang="el-GR" altLang="el-GR" dirty="0" err="1" smtClean="0"/>
              <a:t>Lewit</a:t>
            </a:r>
            <a:r>
              <a:rPr lang="el-GR" altLang="el-GR" dirty="0" smtClean="0"/>
              <a:t>) και το </a:t>
            </a:r>
            <a:r>
              <a:rPr lang="el-GR" altLang="el-GR" dirty="0" err="1" smtClean="0"/>
              <a:t>end</a:t>
            </a:r>
            <a:r>
              <a:rPr lang="el-GR" altLang="el-GR" dirty="0" smtClean="0"/>
              <a:t>-</a:t>
            </a:r>
            <a:r>
              <a:rPr lang="el-GR" altLang="el-GR" dirty="0" err="1" smtClean="0"/>
              <a:t>feel</a:t>
            </a:r>
            <a:r>
              <a:rPr lang="el-GR" altLang="el-GR" dirty="0" smtClean="0"/>
              <a:t> (</a:t>
            </a:r>
            <a:r>
              <a:rPr lang="el-GR" altLang="el-GR" dirty="0" err="1" smtClean="0"/>
              <a:t>Cyriax</a:t>
            </a:r>
            <a:r>
              <a:rPr lang="el-GR" altLang="el-GR" dirty="0" smtClean="0"/>
              <a:t>)</a:t>
            </a:r>
          </a:p>
          <a:p>
            <a:pPr eaLnBrk="1" hangingPunct="1"/>
            <a:endParaRPr lang="el-GR" altLang="el-GR" dirty="0" smtClean="0"/>
          </a:p>
        </p:txBody>
      </p:sp>
      <p:grpSp>
        <p:nvGrpSpPr>
          <p:cNvPr id="19460" name="Ομάδα 54"/>
          <p:cNvGrpSpPr>
            <a:grpSpLocks/>
          </p:cNvGrpSpPr>
          <p:nvPr/>
        </p:nvGrpSpPr>
        <p:grpSpPr bwMode="auto">
          <a:xfrm>
            <a:off x="738188" y="2679700"/>
            <a:ext cx="7667625" cy="3757613"/>
            <a:chOff x="1177119" y="2685522"/>
            <a:chExt cx="7667213" cy="3757778"/>
          </a:xfrm>
        </p:grpSpPr>
        <p:cxnSp>
          <p:nvCxnSpPr>
            <p:cNvPr id="7" name="Ευθεία γραμμή σύνδεσης 6"/>
            <p:cNvCxnSpPr/>
            <p:nvPr/>
          </p:nvCxnSpPr>
          <p:spPr>
            <a:xfrm flipV="1">
              <a:off x="4715466" y="4293731"/>
              <a:ext cx="1441373" cy="172727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flipV="1">
              <a:off x="3275681" y="4293731"/>
              <a:ext cx="1439785" cy="172727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64776" y="3788883"/>
              <a:ext cx="388916" cy="46992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2799457" y="3755544"/>
              <a:ext cx="476224" cy="5032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Ελεύθερη σχεδίαση 19"/>
            <p:cNvSpPr/>
            <p:nvPr/>
          </p:nvSpPr>
          <p:spPr>
            <a:xfrm>
              <a:off x="2996296" y="3287211"/>
              <a:ext cx="3443102" cy="662016"/>
            </a:xfrm>
            <a:custGeom>
              <a:avLst/>
              <a:gdLst>
                <a:gd name="connsiteX0" fmla="*/ 0 w 3443592"/>
                <a:gd name="connsiteY0" fmla="*/ 622645 h 661556"/>
                <a:gd name="connsiteX1" fmla="*/ 369651 w 3443592"/>
                <a:gd name="connsiteY1" fmla="*/ 369726 h 661556"/>
                <a:gd name="connsiteX2" fmla="*/ 719847 w 3443592"/>
                <a:gd name="connsiteY2" fmla="*/ 194628 h 661556"/>
                <a:gd name="connsiteX3" fmla="*/ 1342417 w 3443592"/>
                <a:gd name="connsiteY3" fmla="*/ 19530 h 661556"/>
                <a:gd name="connsiteX4" fmla="*/ 1945532 w 3443592"/>
                <a:gd name="connsiteY4" fmla="*/ 19530 h 661556"/>
                <a:gd name="connsiteX5" fmla="*/ 2626468 w 3443592"/>
                <a:gd name="connsiteY5" fmla="*/ 155717 h 661556"/>
                <a:gd name="connsiteX6" fmla="*/ 2996119 w 3443592"/>
                <a:gd name="connsiteY6" fmla="*/ 330815 h 661556"/>
                <a:gd name="connsiteX7" fmla="*/ 3268494 w 3443592"/>
                <a:gd name="connsiteY7" fmla="*/ 467003 h 661556"/>
                <a:gd name="connsiteX8" fmla="*/ 3443592 w 3443592"/>
                <a:gd name="connsiteY8" fmla="*/ 661556 h 6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3592" h="661556">
                  <a:moveTo>
                    <a:pt x="0" y="622645"/>
                  </a:moveTo>
                  <a:cubicBezTo>
                    <a:pt x="124838" y="531853"/>
                    <a:pt x="249677" y="441062"/>
                    <a:pt x="369651" y="369726"/>
                  </a:cubicBezTo>
                  <a:cubicBezTo>
                    <a:pt x="489625" y="298390"/>
                    <a:pt x="557719" y="252994"/>
                    <a:pt x="719847" y="194628"/>
                  </a:cubicBezTo>
                  <a:cubicBezTo>
                    <a:pt x="881975" y="136262"/>
                    <a:pt x="1138136" y="48713"/>
                    <a:pt x="1342417" y="19530"/>
                  </a:cubicBezTo>
                  <a:cubicBezTo>
                    <a:pt x="1546698" y="-9653"/>
                    <a:pt x="1731524" y="-3168"/>
                    <a:pt x="1945532" y="19530"/>
                  </a:cubicBezTo>
                  <a:cubicBezTo>
                    <a:pt x="2159540" y="42228"/>
                    <a:pt x="2451370" y="103836"/>
                    <a:pt x="2626468" y="155717"/>
                  </a:cubicBezTo>
                  <a:cubicBezTo>
                    <a:pt x="2801566" y="207598"/>
                    <a:pt x="2889115" y="278934"/>
                    <a:pt x="2996119" y="330815"/>
                  </a:cubicBezTo>
                  <a:cubicBezTo>
                    <a:pt x="3103123" y="382696"/>
                    <a:pt x="3193915" y="411879"/>
                    <a:pt x="3268494" y="467003"/>
                  </a:cubicBezTo>
                  <a:cubicBezTo>
                    <a:pt x="3343073" y="522127"/>
                    <a:pt x="3393332" y="591841"/>
                    <a:pt x="3443592" y="66155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Ελεύθερη σχεδίαση 21"/>
            <p:cNvSpPr/>
            <p:nvPr/>
          </p:nvSpPr>
          <p:spPr>
            <a:xfrm>
              <a:off x="3288381" y="3769833"/>
              <a:ext cx="2879570" cy="549299"/>
            </a:xfrm>
            <a:custGeom>
              <a:avLst/>
              <a:gdLst>
                <a:gd name="connsiteX0" fmla="*/ 0 w 2879387"/>
                <a:gd name="connsiteY0" fmla="*/ 529251 h 548706"/>
                <a:gd name="connsiteX1" fmla="*/ 330740 w 2879387"/>
                <a:gd name="connsiteY1" fmla="*/ 256876 h 548706"/>
                <a:gd name="connsiteX2" fmla="*/ 875489 w 2879387"/>
                <a:gd name="connsiteY2" fmla="*/ 42868 h 548706"/>
                <a:gd name="connsiteX3" fmla="*/ 1556425 w 2879387"/>
                <a:gd name="connsiteY3" fmla="*/ 3957 h 548706"/>
                <a:gd name="connsiteX4" fmla="*/ 2159540 w 2879387"/>
                <a:gd name="connsiteY4" fmla="*/ 101234 h 548706"/>
                <a:gd name="connsiteX5" fmla="*/ 2665379 w 2879387"/>
                <a:gd name="connsiteY5" fmla="*/ 373608 h 548706"/>
                <a:gd name="connsiteX6" fmla="*/ 2879387 w 2879387"/>
                <a:gd name="connsiteY6" fmla="*/ 548706 h 54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9387" h="548706">
                  <a:moveTo>
                    <a:pt x="0" y="529251"/>
                  </a:moveTo>
                  <a:cubicBezTo>
                    <a:pt x="92412" y="433595"/>
                    <a:pt x="184825" y="337940"/>
                    <a:pt x="330740" y="256876"/>
                  </a:cubicBezTo>
                  <a:cubicBezTo>
                    <a:pt x="476655" y="175812"/>
                    <a:pt x="671208" y="85021"/>
                    <a:pt x="875489" y="42868"/>
                  </a:cubicBezTo>
                  <a:cubicBezTo>
                    <a:pt x="1079770" y="715"/>
                    <a:pt x="1342417" y="-5771"/>
                    <a:pt x="1556425" y="3957"/>
                  </a:cubicBezTo>
                  <a:cubicBezTo>
                    <a:pt x="1770433" y="13685"/>
                    <a:pt x="1974714" y="39625"/>
                    <a:pt x="2159540" y="101234"/>
                  </a:cubicBezTo>
                  <a:cubicBezTo>
                    <a:pt x="2344366" y="162842"/>
                    <a:pt x="2545405" y="299029"/>
                    <a:pt x="2665379" y="373608"/>
                  </a:cubicBezTo>
                  <a:cubicBezTo>
                    <a:pt x="2785353" y="448187"/>
                    <a:pt x="2832370" y="498446"/>
                    <a:pt x="2879387" y="54870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Ελεύθερη σχεδίαση 22"/>
            <p:cNvSpPr/>
            <p:nvPr/>
          </p:nvSpPr>
          <p:spPr>
            <a:xfrm>
              <a:off x="3482045" y="4084171"/>
              <a:ext cx="2490653" cy="468333"/>
            </a:xfrm>
            <a:custGeom>
              <a:avLst/>
              <a:gdLst>
                <a:gd name="connsiteX0" fmla="*/ 0 w 2490281"/>
                <a:gd name="connsiteY0" fmla="*/ 468733 h 468733"/>
                <a:gd name="connsiteX1" fmla="*/ 428017 w 2490281"/>
                <a:gd name="connsiteY1" fmla="*/ 157448 h 468733"/>
                <a:gd name="connsiteX2" fmla="*/ 1186775 w 2490281"/>
                <a:gd name="connsiteY2" fmla="*/ 1805 h 468733"/>
                <a:gd name="connsiteX3" fmla="*/ 1848255 w 2490281"/>
                <a:gd name="connsiteY3" fmla="*/ 99082 h 468733"/>
                <a:gd name="connsiteX4" fmla="*/ 2490281 w 2490281"/>
                <a:gd name="connsiteY4" fmla="*/ 468733 h 46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281" h="468733">
                  <a:moveTo>
                    <a:pt x="0" y="468733"/>
                  </a:moveTo>
                  <a:cubicBezTo>
                    <a:pt x="115110" y="352001"/>
                    <a:pt x="230221" y="235269"/>
                    <a:pt x="428017" y="157448"/>
                  </a:cubicBezTo>
                  <a:cubicBezTo>
                    <a:pt x="625813" y="79627"/>
                    <a:pt x="950069" y="11533"/>
                    <a:pt x="1186775" y="1805"/>
                  </a:cubicBezTo>
                  <a:cubicBezTo>
                    <a:pt x="1423481" y="-7923"/>
                    <a:pt x="1631004" y="21261"/>
                    <a:pt x="1848255" y="99082"/>
                  </a:cubicBezTo>
                  <a:cubicBezTo>
                    <a:pt x="2065506" y="176903"/>
                    <a:pt x="2277893" y="322818"/>
                    <a:pt x="2490281" y="46873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4" name="Ελεύθερη σχεδίαση 23"/>
            <p:cNvSpPr/>
            <p:nvPr/>
          </p:nvSpPr>
          <p:spPr>
            <a:xfrm>
              <a:off x="3267744" y="3653940"/>
              <a:ext cx="2938305" cy="606452"/>
            </a:xfrm>
            <a:custGeom>
              <a:avLst/>
              <a:gdLst>
                <a:gd name="connsiteX0" fmla="*/ 0 w 2937753"/>
                <a:gd name="connsiteY0" fmla="*/ 567724 h 606635"/>
                <a:gd name="connsiteX1" fmla="*/ 291829 w 2937753"/>
                <a:gd name="connsiteY1" fmla="*/ 314805 h 606635"/>
                <a:gd name="connsiteX2" fmla="*/ 1011676 w 2937753"/>
                <a:gd name="connsiteY2" fmla="*/ 81341 h 606635"/>
                <a:gd name="connsiteX3" fmla="*/ 1575880 w 2937753"/>
                <a:gd name="connsiteY3" fmla="*/ 3520 h 606635"/>
                <a:gd name="connsiteX4" fmla="*/ 2276272 w 2937753"/>
                <a:gd name="connsiteY4" fmla="*/ 178618 h 606635"/>
                <a:gd name="connsiteX5" fmla="*/ 2568102 w 2937753"/>
                <a:gd name="connsiteY5" fmla="*/ 334260 h 606635"/>
                <a:gd name="connsiteX6" fmla="*/ 2937753 w 2937753"/>
                <a:gd name="connsiteY6" fmla="*/ 606635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753" h="606635">
                  <a:moveTo>
                    <a:pt x="0" y="567724"/>
                  </a:moveTo>
                  <a:cubicBezTo>
                    <a:pt x="61608" y="481796"/>
                    <a:pt x="123217" y="395869"/>
                    <a:pt x="291829" y="314805"/>
                  </a:cubicBezTo>
                  <a:cubicBezTo>
                    <a:pt x="460441" y="233741"/>
                    <a:pt x="797668" y="133222"/>
                    <a:pt x="1011676" y="81341"/>
                  </a:cubicBezTo>
                  <a:cubicBezTo>
                    <a:pt x="1225684" y="29460"/>
                    <a:pt x="1365114" y="-12693"/>
                    <a:pt x="1575880" y="3520"/>
                  </a:cubicBezTo>
                  <a:cubicBezTo>
                    <a:pt x="1786646" y="19733"/>
                    <a:pt x="2110902" y="123495"/>
                    <a:pt x="2276272" y="178618"/>
                  </a:cubicBezTo>
                  <a:cubicBezTo>
                    <a:pt x="2441642" y="233741"/>
                    <a:pt x="2457855" y="262924"/>
                    <a:pt x="2568102" y="334260"/>
                  </a:cubicBezTo>
                  <a:cubicBezTo>
                    <a:pt x="2678349" y="405596"/>
                    <a:pt x="2808051" y="506115"/>
                    <a:pt x="2937753" y="60663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Ελεύθερη σχεδίαση 24"/>
            <p:cNvSpPr/>
            <p:nvPr/>
          </p:nvSpPr>
          <p:spPr>
            <a:xfrm>
              <a:off x="2975659" y="3611076"/>
              <a:ext cx="698462" cy="631853"/>
            </a:xfrm>
            <a:custGeom>
              <a:avLst/>
              <a:gdLst>
                <a:gd name="connsiteX0" fmla="*/ 295 w 697804"/>
                <a:gd name="connsiteY0" fmla="*/ 299276 h 631037"/>
                <a:gd name="connsiteX1" fmla="*/ 350491 w 697804"/>
                <a:gd name="connsiteY1" fmla="*/ 104723 h 631037"/>
                <a:gd name="connsiteX2" fmla="*/ 525588 w 697804"/>
                <a:gd name="connsiteY2" fmla="*/ 7446 h 631037"/>
                <a:gd name="connsiteX3" fmla="*/ 661776 w 697804"/>
                <a:gd name="connsiteY3" fmla="*/ 299276 h 631037"/>
                <a:gd name="connsiteX4" fmla="*/ 681231 w 697804"/>
                <a:gd name="connsiteY4" fmla="*/ 338187 h 631037"/>
                <a:gd name="connsiteX5" fmla="*/ 447767 w 697804"/>
                <a:gd name="connsiteY5" fmla="*/ 416008 h 631037"/>
                <a:gd name="connsiteX6" fmla="*/ 292125 w 697804"/>
                <a:gd name="connsiteY6" fmla="*/ 630017 h 631037"/>
                <a:gd name="connsiteX7" fmla="*/ 295 w 697804"/>
                <a:gd name="connsiteY7" fmla="*/ 299276 h 63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04" h="631037">
                  <a:moveTo>
                    <a:pt x="295" y="299276"/>
                  </a:moveTo>
                  <a:cubicBezTo>
                    <a:pt x="10023" y="211727"/>
                    <a:pt x="350491" y="104723"/>
                    <a:pt x="350491" y="104723"/>
                  </a:cubicBezTo>
                  <a:cubicBezTo>
                    <a:pt x="438040" y="56085"/>
                    <a:pt x="473707" y="-24980"/>
                    <a:pt x="525588" y="7446"/>
                  </a:cubicBezTo>
                  <a:cubicBezTo>
                    <a:pt x="577469" y="39871"/>
                    <a:pt x="635836" y="244153"/>
                    <a:pt x="661776" y="299276"/>
                  </a:cubicBezTo>
                  <a:cubicBezTo>
                    <a:pt x="687716" y="354399"/>
                    <a:pt x="716899" y="318732"/>
                    <a:pt x="681231" y="338187"/>
                  </a:cubicBezTo>
                  <a:cubicBezTo>
                    <a:pt x="645563" y="357642"/>
                    <a:pt x="512618" y="367370"/>
                    <a:pt x="447767" y="416008"/>
                  </a:cubicBezTo>
                  <a:cubicBezTo>
                    <a:pt x="382916" y="464646"/>
                    <a:pt x="360219" y="646230"/>
                    <a:pt x="292125" y="630017"/>
                  </a:cubicBezTo>
                  <a:cubicBezTo>
                    <a:pt x="224031" y="613804"/>
                    <a:pt x="-9433" y="386825"/>
                    <a:pt x="295" y="299276"/>
                  </a:cubicBezTo>
                  <a:close/>
                </a:path>
              </a:pathLst>
            </a:cu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Ελεύθερη σχεδίαση 26"/>
            <p:cNvSpPr/>
            <p:nvPr/>
          </p:nvSpPr>
          <p:spPr>
            <a:xfrm>
              <a:off x="3459821" y="3514233"/>
              <a:ext cx="238112" cy="482621"/>
            </a:xfrm>
            <a:custGeom>
              <a:avLst/>
              <a:gdLst>
                <a:gd name="connsiteX0" fmla="*/ 41693 w 237278"/>
                <a:gd name="connsiteY0" fmla="*/ 45692 h 482230"/>
                <a:gd name="connsiteX1" fmla="*/ 100059 w 237278"/>
                <a:gd name="connsiteY1" fmla="*/ 26237 h 482230"/>
                <a:gd name="connsiteX2" fmla="*/ 236247 w 237278"/>
                <a:gd name="connsiteY2" fmla="*/ 434799 h 482230"/>
                <a:gd name="connsiteX3" fmla="*/ 158425 w 237278"/>
                <a:gd name="connsiteY3" fmla="*/ 454254 h 482230"/>
                <a:gd name="connsiteX4" fmla="*/ 80604 w 237278"/>
                <a:gd name="connsiteY4" fmla="*/ 259701 h 482230"/>
                <a:gd name="connsiteX5" fmla="*/ 2783 w 237278"/>
                <a:gd name="connsiteY5" fmla="*/ 84603 h 482230"/>
                <a:gd name="connsiteX6" fmla="*/ 41693 w 237278"/>
                <a:gd name="connsiteY6" fmla="*/ 45692 h 48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78" h="482230">
                  <a:moveTo>
                    <a:pt x="41693" y="45692"/>
                  </a:moveTo>
                  <a:cubicBezTo>
                    <a:pt x="57906" y="35964"/>
                    <a:pt x="67633" y="-38614"/>
                    <a:pt x="100059" y="26237"/>
                  </a:cubicBezTo>
                  <a:cubicBezTo>
                    <a:pt x="132485" y="91088"/>
                    <a:pt x="226519" y="363463"/>
                    <a:pt x="236247" y="434799"/>
                  </a:cubicBezTo>
                  <a:cubicBezTo>
                    <a:pt x="245975" y="506135"/>
                    <a:pt x="184365" y="483437"/>
                    <a:pt x="158425" y="454254"/>
                  </a:cubicBezTo>
                  <a:cubicBezTo>
                    <a:pt x="132485" y="425071"/>
                    <a:pt x="106544" y="321310"/>
                    <a:pt x="80604" y="259701"/>
                  </a:cubicBezTo>
                  <a:cubicBezTo>
                    <a:pt x="54664" y="198093"/>
                    <a:pt x="15753" y="120271"/>
                    <a:pt x="2783" y="84603"/>
                  </a:cubicBezTo>
                  <a:cubicBezTo>
                    <a:pt x="-10187" y="48935"/>
                    <a:pt x="25480" y="55420"/>
                    <a:pt x="41693" y="45692"/>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9" name="Ευθεία γραμμή σύνδεσης 28"/>
            <p:cNvCxnSpPr>
              <a:endCxn id="23" idx="2"/>
            </p:cNvCxnSpPr>
            <p:nvPr/>
          </p:nvCxnSpPr>
          <p:spPr>
            <a:xfrm flipH="1" flipV="1">
              <a:off x="4669431" y="4085758"/>
              <a:ext cx="46035" cy="19352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24" idx="3"/>
            </p:cNvCxnSpPr>
            <p:nvPr/>
          </p:nvCxnSpPr>
          <p:spPr>
            <a:xfrm flipH="1">
              <a:off x="4844047" y="3287211"/>
              <a:ext cx="15874" cy="369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4715466" y="3776183"/>
              <a:ext cx="9524" cy="28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H="1">
              <a:off x="4685305" y="3114166"/>
              <a:ext cx="30160" cy="539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4737690" y="3114166"/>
              <a:ext cx="2873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Δεξιό βέλος 44"/>
            <p:cNvSpPr/>
            <p:nvPr/>
          </p:nvSpPr>
          <p:spPr>
            <a:xfrm rot="707001">
              <a:off x="5025012" y="3472957"/>
              <a:ext cx="627028" cy="1809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6" name="Δεξιό βέλος 45"/>
            <p:cNvSpPr/>
            <p:nvPr/>
          </p:nvSpPr>
          <p:spPr>
            <a:xfrm rot="707001">
              <a:off x="4831348" y="3901600"/>
              <a:ext cx="625441" cy="1809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7" name="Δεξιό βέλος 46"/>
            <p:cNvSpPr/>
            <p:nvPr/>
          </p:nvSpPr>
          <p:spPr>
            <a:xfrm rot="10252815">
              <a:off x="4031291" y="3893663"/>
              <a:ext cx="627028" cy="1809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8" name="TextBox 47"/>
            <p:cNvSpPr txBox="1"/>
            <p:nvPr/>
          </p:nvSpPr>
          <p:spPr>
            <a:xfrm>
              <a:off x="1177119" y="2979223"/>
              <a:ext cx="2976402" cy="400068"/>
            </a:xfrm>
            <a:prstGeom prst="rect">
              <a:avLst/>
            </a:prstGeom>
            <a:noFill/>
          </p:spPr>
          <p:txBody>
            <a:bodyPr>
              <a:spAutoFit/>
            </a:bodyPr>
            <a:lstStyle/>
            <a:p>
              <a:pPr>
                <a:defRPr/>
              </a:pPr>
              <a:r>
                <a:rPr lang="el-GR" sz="2000" dirty="0">
                  <a:solidFill>
                    <a:prstClr val="black"/>
                  </a:solidFill>
                  <a:latin typeface="Calibri"/>
                  <a:cs typeface="Arial" charset="0"/>
                </a:rPr>
                <a:t>Παθολογική αντίσταση</a:t>
              </a:r>
            </a:p>
          </p:txBody>
        </p:sp>
        <p:sp>
          <p:nvSpPr>
            <p:cNvPr id="49" name="TextBox 48"/>
            <p:cNvSpPr txBox="1"/>
            <p:nvPr/>
          </p:nvSpPr>
          <p:spPr>
            <a:xfrm>
              <a:off x="3674122" y="2685522"/>
              <a:ext cx="2976403" cy="400068"/>
            </a:xfrm>
            <a:prstGeom prst="rect">
              <a:avLst/>
            </a:prstGeom>
            <a:noFill/>
          </p:spPr>
          <p:txBody>
            <a:bodyPr>
              <a:spAutoFit/>
            </a:bodyPr>
            <a:lstStyle/>
            <a:p>
              <a:pPr>
                <a:defRPr/>
              </a:pPr>
              <a:r>
                <a:rPr lang="el-GR" sz="2000" dirty="0">
                  <a:solidFill>
                    <a:prstClr val="black"/>
                  </a:solidFill>
                  <a:latin typeface="Calibri"/>
                  <a:cs typeface="Arial" charset="0"/>
                </a:rPr>
                <a:t>Πραγματικά χαλαρή θέση</a:t>
              </a:r>
            </a:p>
          </p:txBody>
        </p:sp>
        <p:sp>
          <p:nvSpPr>
            <p:cNvPr id="50" name="TextBox 49"/>
            <p:cNvSpPr txBox="1"/>
            <p:nvPr/>
          </p:nvSpPr>
          <p:spPr>
            <a:xfrm>
              <a:off x="5867929" y="3053838"/>
              <a:ext cx="2976403" cy="400068"/>
            </a:xfrm>
            <a:prstGeom prst="rect">
              <a:avLst/>
            </a:prstGeom>
            <a:noFill/>
          </p:spPr>
          <p:txBody>
            <a:bodyPr>
              <a:spAutoFit/>
            </a:bodyPr>
            <a:lstStyle/>
            <a:p>
              <a:pPr>
                <a:defRPr/>
              </a:pPr>
              <a:r>
                <a:rPr lang="el-GR" sz="2000" dirty="0">
                  <a:solidFill>
                    <a:prstClr val="black"/>
                  </a:solidFill>
                  <a:latin typeface="Calibri"/>
                  <a:cs typeface="Arial" charset="0"/>
                </a:rPr>
                <a:t>Φυσιολογική  αντίσταση</a:t>
              </a:r>
            </a:p>
          </p:txBody>
        </p:sp>
        <p:sp>
          <p:nvSpPr>
            <p:cNvPr id="51" name="TextBox 50"/>
            <p:cNvSpPr txBox="1"/>
            <p:nvPr/>
          </p:nvSpPr>
          <p:spPr>
            <a:xfrm>
              <a:off x="2247037" y="4820804"/>
              <a:ext cx="1219134" cy="400068"/>
            </a:xfrm>
            <a:prstGeom prst="rect">
              <a:avLst/>
            </a:prstGeom>
            <a:noFill/>
          </p:spPr>
          <p:txBody>
            <a:bodyPr>
              <a:spAutoFit/>
            </a:bodyPr>
            <a:lstStyle/>
            <a:p>
              <a:pPr>
                <a:defRPr/>
              </a:pPr>
              <a:r>
                <a:rPr lang="el-GR" sz="2000" dirty="0">
                  <a:solidFill>
                    <a:prstClr val="black"/>
                  </a:solidFill>
                  <a:latin typeface="Calibri"/>
                  <a:cs typeface="Arial" charset="0"/>
                </a:rPr>
                <a:t>Αριστερά </a:t>
              </a:r>
            </a:p>
          </p:txBody>
        </p:sp>
        <p:sp>
          <p:nvSpPr>
            <p:cNvPr id="52" name="TextBox 51"/>
            <p:cNvSpPr txBox="1"/>
            <p:nvPr/>
          </p:nvSpPr>
          <p:spPr>
            <a:xfrm>
              <a:off x="5972698" y="4757301"/>
              <a:ext cx="1219134" cy="400068"/>
            </a:xfrm>
            <a:prstGeom prst="rect">
              <a:avLst/>
            </a:prstGeom>
            <a:noFill/>
          </p:spPr>
          <p:txBody>
            <a:bodyPr>
              <a:spAutoFit/>
            </a:bodyPr>
            <a:lstStyle/>
            <a:p>
              <a:pPr>
                <a:defRPr/>
              </a:pPr>
              <a:r>
                <a:rPr lang="el-GR" sz="2000" dirty="0">
                  <a:solidFill>
                    <a:prstClr val="black"/>
                  </a:solidFill>
                  <a:latin typeface="Calibri"/>
                  <a:cs typeface="Arial" charset="0"/>
                </a:rPr>
                <a:t>Δεξιά </a:t>
              </a:r>
            </a:p>
          </p:txBody>
        </p:sp>
        <p:sp>
          <p:nvSpPr>
            <p:cNvPr id="53" name="TextBox 52"/>
            <p:cNvSpPr txBox="1"/>
            <p:nvPr/>
          </p:nvSpPr>
          <p:spPr>
            <a:xfrm>
              <a:off x="4020178" y="6043232"/>
              <a:ext cx="1577890" cy="400068"/>
            </a:xfrm>
            <a:prstGeom prst="rect">
              <a:avLst/>
            </a:prstGeom>
            <a:noFill/>
          </p:spPr>
          <p:txBody>
            <a:bodyPr>
              <a:spAutoFit/>
            </a:bodyPr>
            <a:lstStyle/>
            <a:p>
              <a:pPr>
                <a:defRPr/>
              </a:pPr>
              <a:r>
                <a:rPr lang="el-GR" sz="2000" dirty="0">
                  <a:solidFill>
                    <a:prstClr val="black"/>
                  </a:solidFill>
                  <a:latin typeface="Calibri"/>
                  <a:cs typeface="Arial" charset="0"/>
                </a:rPr>
                <a:t>Χαλαρή θέση </a:t>
              </a:r>
            </a:p>
          </p:txBody>
        </p:sp>
        <p:sp>
          <p:nvSpPr>
            <p:cNvPr id="54" name="TextBox 53"/>
            <p:cNvSpPr txBox="1"/>
            <p:nvPr/>
          </p:nvSpPr>
          <p:spPr>
            <a:xfrm rot="5400000">
              <a:off x="4089147" y="4831143"/>
              <a:ext cx="1705050" cy="401616"/>
            </a:xfrm>
            <a:prstGeom prst="rect">
              <a:avLst/>
            </a:prstGeom>
            <a:noFill/>
          </p:spPr>
          <p:txBody>
            <a:bodyPr>
              <a:spAutoFit/>
            </a:bodyPr>
            <a:lstStyle/>
            <a:p>
              <a:pPr>
                <a:defRPr/>
              </a:pPr>
              <a:r>
                <a:rPr lang="el-GR" sz="2000" dirty="0">
                  <a:solidFill>
                    <a:prstClr val="black"/>
                  </a:solidFill>
                  <a:latin typeface="Calibri"/>
                  <a:cs typeface="Arial" charset="0"/>
                </a:rPr>
                <a:t>Φυσιολογική </a:t>
              </a:r>
            </a:p>
          </p:txBody>
        </p:sp>
      </p:grpSp>
      <p:sp>
        <p:nvSpPr>
          <p:cNvPr id="1843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C4D1DA1-7191-4151-8196-748BDFAA2EF7}" type="slidenum">
              <a:rPr lang="el-GR" smtClean="0">
                <a:solidFill>
                  <a:prstClr val="black"/>
                </a:solidFill>
              </a:rPr>
              <a:pPr>
                <a:defRPr/>
              </a:pPr>
              <a:t>15</a:t>
            </a:fld>
            <a:endParaRPr lang="el-GR" smtClean="0">
              <a:solidFill>
                <a:prstClr val="black"/>
              </a:solidFill>
            </a:endParaRPr>
          </a:p>
        </p:txBody>
      </p:sp>
    </p:spTree>
    <p:extLst>
      <p:ext uri="{BB962C8B-B14F-4D97-AF65-F5344CB8AC3E}">
        <p14:creationId xmlns:p14="http://schemas.microsoft.com/office/powerpoint/2010/main" val="1798473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sz="3600" dirty="0" smtClean="0"/>
              <a:t>Τελικό αίσθημα (</a:t>
            </a:r>
            <a:r>
              <a:rPr lang="en-US" altLang="el-GR" sz="3600" dirty="0" smtClean="0"/>
              <a:t>end feel)</a:t>
            </a:r>
            <a:r>
              <a:rPr lang="el-GR" altLang="el-GR" sz="3600" dirty="0" smtClean="0"/>
              <a:t> </a:t>
            </a:r>
            <a:r>
              <a:rPr lang="en-US" altLang="el-GR" sz="3000" b="0" dirty="0" smtClean="0"/>
              <a:t>1</a:t>
            </a:r>
            <a:r>
              <a:rPr lang="el-GR" altLang="el-GR" sz="3000" b="0" dirty="0" smtClean="0"/>
              <a:t>/2</a:t>
            </a:r>
          </a:p>
        </p:txBody>
      </p:sp>
      <p:sp>
        <p:nvSpPr>
          <p:cNvPr id="20483" name="Θέση περιεχομένου 2"/>
          <p:cNvSpPr>
            <a:spLocks noGrp="1"/>
          </p:cNvSpPr>
          <p:nvPr>
            <p:ph idx="1"/>
          </p:nvPr>
        </p:nvSpPr>
        <p:spPr>
          <a:xfrm>
            <a:off x="539750" y="1619250"/>
            <a:ext cx="8229600" cy="3097213"/>
          </a:xfrm>
        </p:spPr>
        <p:txBody>
          <a:bodyPr/>
          <a:lstStyle/>
          <a:p>
            <a:pPr eaLnBrk="1" hangingPunct="1">
              <a:spcBef>
                <a:spcPts val="1800"/>
              </a:spcBef>
            </a:pPr>
            <a:r>
              <a:rPr lang="el-GR" altLang="el-GR" smtClean="0"/>
              <a:t>Περιγράφει την ποιότητα της κίνησης στο τέλος της παθητικής τροχιάς.</a:t>
            </a:r>
          </a:p>
          <a:p>
            <a:pPr eaLnBrk="1" hangingPunct="1">
              <a:spcBef>
                <a:spcPts val="1800"/>
              </a:spcBef>
            </a:pPr>
            <a:r>
              <a:rPr lang="el-GR" altLang="el-GR" smtClean="0"/>
              <a:t>Είναι ένα υποκειμενικό αίσθημα του θεραπευτή.</a:t>
            </a:r>
          </a:p>
          <a:p>
            <a:pPr eaLnBrk="1" hangingPunct="1">
              <a:spcBef>
                <a:spcPts val="1800"/>
              </a:spcBef>
            </a:pPr>
            <a:r>
              <a:rPr lang="el-GR" altLang="el-GR" smtClean="0"/>
              <a:t>Το τελικό αίσθημα μπορεί να αξιολογηθεί σε όλες τις στροφικές και συνδυασμένες κινήσεις  ή σε όλες τις επικουρικές μετατοπιστικές κινήσεις.</a:t>
            </a:r>
          </a:p>
          <a:p>
            <a:pPr eaLnBrk="1" hangingPunct="1">
              <a:spcBef>
                <a:spcPts val="1800"/>
              </a:spcBef>
            </a:pPr>
            <a:endParaRPr lang="el-GR" altLang="el-GR" smtClean="0"/>
          </a:p>
        </p:txBody>
      </p:sp>
      <p:grpSp>
        <p:nvGrpSpPr>
          <p:cNvPr id="20484" name="Ομάδα 28"/>
          <p:cNvGrpSpPr>
            <a:grpSpLocks/>
          </p:cNvGrpSpPr>
          <p:nvPr/>
        </p:nvGrpSpPr>
        <p:grpSpPr bwMode="auto">
          <a:xfrm>
            <a:off x="539750" y="4576763"/>
            <a:ext cx="7539038" cy="1395412"/>
            <a:chOff x="539552" y="4577453"/>
            <a:chExt cx="7539413" cy="1395244"/>
          </a:xfrm>
        </p:grpSpPr>
        <p:cxnSp>
          <p:nvCxnSpPr>
            <p:cNvPr id="7" name="Ευθεία γραμμή σύνδεσης 6"/>
            <p:cNvCxnSpPr/>
            <p:nvPr/>
          </p:nvCxnSpPr>
          <p:spPr>
            <a:xfrm>
              <a:off x="1260313" y="5013962"/>
              <a:ext cx="4556352" cy="47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260313" y="4796502"/>
              <a:ext cx="0" cy="43333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5816664" y="4796502"/>
              <a:ext cx="0" cy="43333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7380430" y="4771105"/>
              <a:ext cx="0" cy="43174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Ελεύθερη σχεδίαση 23"/>
            <p:cNvSpPr/>
            <p:nvPr/>
          </p:nvSpPr>
          <p:spPr>
            <a:xfrm>
              <a:off x="5816664" y="4961582"/>
              <a:ext cx="1519314" cy="155556"/>
            </a:xfrm>
            <a:custGeom>
              <a:avLst/>
              <a:gdLst>
                <a:gd name="connsiteX0" fmla="*/ 0 w 1518803"/>
                <a:gd name="connsiteY0" fmla="*/ 0 h 155643"/>
                <a:gd name="connsiteX1" fmla="*/ 97277 w 1518803"/>
                <a:gd name="connsiteY1" fmla="*/ 19456 h 155643"/>
                <a:gd name="connsiteX2" fmla="*/ 155643 w 1518803"/>
                <a:gd name="connsiteY2" fmla="*/ 58366 h 155643"/>
                <a:gd name="connsiteX3" fmla="*/ 214009 w 1518803"/>
                <a:gd name="connsiteY3" fmla="*/ 77822 h 155643"/>
                <a:gd name="connsiteX4" fmla="*/ 311286 w 1518803"/>
                <a:gd name="connsiteY4" fmla="*/ 58366 h 155643"/>
                <a:gd name="connsiteX5" fmla="*/ 428017 w 1518803"/>
                <a:gd name="connsiteY5" fmla="*/ 19456 h 155643"/>
                <a:gd name="connsiteX6" fmla="*/ 486383 w 1518803"/>
                <a:gd name="connsiteY6" fmla="*/ 38911 h 155643"/>
                <a:gd name="connsiteX7" fmla="*/ 525294 w 1518803"/>
                <a:gd name="connsiteY7" fmla="*/ 97277 h 155643"/>
                <a:gd name="connsiteX8" fmla="*/ 700392 w 1518803"/>
                <a:gd name="connsiteY8" fmla="*/ 77822 h 155643"/>
                <a:gd name="connsiteX9" fmla="*/ 856034 w 1518803"/>
                <a:gd name="connsiteY9" fmla="*/ 58366 h 155643"/>
                <a:gd name="connsiteX10" fmla="*/ 972766 w 1518803"/>
                <a:gd name="connsiteY10" fmla="*/ 136188 h 155643"/>
                <a:gd name="connsiteX11" fmla="*/ 1108954 w 1518803"/>
                <a:gd name="connsiteY11" fmla="*/ 97277 h 155643"/>
                <a:gd name="connsiteX12" fmla="*/ 1167320 w 1518803"/>
                <a:gd name="connsiteY12" fmla="*/ 58366 h 155643"/>
                <a:gd name="connsiteX13" fmla="*/ 1342417 w 1518803"/>
                <a:gd name="connsiteY13" fmla="*/ 155643 h 155643"/>
                <a:gd name="connsiteX14" fmla="*/ 1517515 w 1518803"/>
                <a:gd name="connsiteY14" fmla="*/ 77822 h 155643"/>
                <a:gd name="connsiteX15" fmla="*/ 1517515 w 1518803"/>
                <a:gd name="connsiteY15" fmla="*/ 58366 h 15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8803" h="155643">
                  <a:moveTo>
                    <a:pt x="0" y="0"/>
                  </a:moveTo>
                  <a:cubicBezTo>
                    <a:pt x="32426" y="6485"/>
                    <a:pt x="66315" y="7845"/>
                    <a:pt x="97277" y="19456"/>
                  </a:cubicBezTo>
                  <a:cubicBezTo>
                    <a:pt x="119171" y="27666"/>
                    <a:pt x="134729" y="47909"/>
                    <a:pt x="155643" y="58366"/>
                  </a:cubicBezTo>
                  <a:cubicBezTo>
                    <a:pt x="173986" y="67537"/>
                    <a:pt x="194554" y="71337"/>
                    <a:pt x="214009" y="77822"/>
                  </a:cubicBezTo>
                  <a:cubicBezTo>
                    <a:pt x="246435" y="71337"/>
                    <a:pt x="279383" y="67067"/>
                    <a:pt x="311286" y="58366"/>
                  </a:cubicBezTo>
                  <a:cubicBezTo>
                    <a:pt x="350856" y="47574"/>
                    <a:pt x="428017" y="19456"/>
                    <a:pt x="428017" y="19456"/>
                  </a:cubicBezTo>
                  <a:cubicBezTo>
                    <a:pt x="447472" y="25941"/>
                    <a:pt x="470369" y="26100"/>
                    <a:pt x="486383" y="38911"/>
                  </a:cubicBezTo>
                  <a:cubicBezTo>
                    <a:pt x="504642" y="53518"/>
                    <a:pt x="502289" y="93094"/>
                    <a:pt x="525294" y="97277"/>
                  </a:cubicBezTo>
                  <a:cubicBezTo>
                    <a:pt x="583072" y="107782"/>
                    <a:pt x="642026" y="84307"/>
                    <a:pt x="700392" y="77822"/>
                  </a:cubicBezTo>
                  <a:cubicBezTo>
                    <a:pt x="766975" y="33433"/>
                    <a:pt x="763120" y="16132"/>
                    <a:pt x="856034" y="58366"/>
                  </a:cubicBezTo>
                  <a:cubicBezTo>
                    <a:pt x="898607" y="77718"/>
                    <a:pt x="972766" y="136188"/>
                    <a:pt x="972766" y="136188"/>
                  </a:cubicBezTo>
                  <a:cubicBezTo>
                    <a:pt x="997695" y="129956"/>
                    <a:pt x="1081046" y="111231"/>
                    <a:pt x="1108954" y="97277"/>
                  </a:cubicBezTo>
                  <a:cubicBezTo>
                    <a:pt x="1129868" y="86820"/>
                    <a:pt x="1147865" y="71336"/>
                    <a:pt x="1167320" y="58366"/>
                  </a:cubicBezTo>
                  <a:cubicBezTo>
                    <a:pt x="1301114" y="147564"/>
                    <a:pt x="1239686" y="121400"/>
                    <a:pt x="1342417" y="155643"/>
                  </a:cubicBezTo>
                  <a:cubicBezTo>
                    <a:pt x="1467776" y="137735"/>
                    <a:pt x="1470493" y="171869"/>
                    <a:pt x="1517515" y="77822"/>
                  </a:cubicBezTo>
                  <a:cubicBezTo>
                    <a:pt x="1520415" y="72021"/>
                    <a:pt x="1517515" y="64851"/>
                    <a:pt x="1517515" y="583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TextBox 24"/>
            <p:cNvSpPr txBox="1"/>
            <p:nvPr/>
          </p:nvSpPr>
          <p:spPr>
            <a:xfrm>
              <a:off x="539552" y="5229836"/>
              <a:ext cx="1871756" cy="430161"/>
            </a:xfrm>
            <a:prstGeom prst="rect">
              <a:avLst/>
            </a:prstGeom>
            <a:noFill/>
          </p:spPr>
          <p:txBody>
            <a:bodyPr>
              <a:spAutoFit/>
            </a:bodyPr>
            <a:lstStyle/>
            <a:p>
              <a:pPr>
                <a:defRPr/>
              </a:pPr>
              <a:r>
                <a:rPr lang="el-GR" sz="2200" dirty="0">
                  <a:solidFill>
                    <a:prstClr val="black"/>
                  </a:solidFill>
                  <a:latin typeface="Calibri"/>
                  <a:cs typeface="Arial" charset="0"/>
                </a:rPr>
                <a:t>Αρχική θέση</a:t>
              </a:r>
            </a:p>
          </p:txBody>
        </p:sp>
        <p:sp>
          <p:nvSpPr>
            <p:cNvPr id="26" name="TextBox 25"/>
            <p:cNvSpPr txBox="1"/>
            <p:nvPr/>
          </p:nvSpPr>
          <p:spPr>
            <a:xfrm>
              <a:off x="4787913" y="5202853"/>
              <a:ext cx="1689184" cy="431748"/>
            </a:xfrm>
            <a:prstGeom prst="rect">
              <a:avLst/>
            </a:prstGeom>
            <a:noFill/>
          </p:spPr>
          <p:txBody>
            <a:bodyPr>
              <a:spAutoFit/>
            </a:bodyPr>
            <a:lstStyle/>
            <a:p>
              <a:pPr>
                <a:defRPr/>
              </a:pPr>
              <a:r>
                <a:rPr lang="el-GR" sz="2200" dirty="0">
                  <a:solidFill>
                    <a:prstClr val="black"/>
                  </a:solidFill>
                  <a:latin typeface="Calibri"/>
                  <a:cs typeface="Arial" charset="0"/>
                </a:rPr>
                <a:t>1</a:t>
              </a:r>
              <a:r>
                <a:rPr lang="el-GR" sz="2200" baseline="30000" dirty="0">
                  <a:solidFill>
                    <a:prstClr val="black"/>
                  </a:solidFill>
                  <a:latin typeface="Calibri"/>
                  <a:cs typeface="Arial" charset="0"/>
                </a:rPr>
                <a:t>η</a:t>
              </a:r>
              <a:r>
                <a:rPr lang="el-GR" sz="2200" dirty="0">
                  <a:solidFill>
                    <a:prstClr val="black"/>
                  </a:solidFill>
                  <a:latin typeface="Calibri"/>
                  <a:cs typeface="Arial" charset="0"/>
                </a:rPr>
                <a:t> αντίσταση</a:t>
              </a:r>
            </a:p>
          </p:txBody>
        </p:sp>
        <p:sp>
          <p:nvSpPr>
            <p:cNvPr id="27" name="TextBox 26"/>
            <p:cNvSpPr txBox="1"/>
            <p:nvPr/>
          </p:nvSpPr>
          <p:spPr>
            <a:xfrm>
              <a:off x="6577115" y="5202853"/>
              <a:ext cx="1501850" cy="769844"/>
            </a:xfrm>
            <a:prstGeom prst="rect">
              <a:avLst/>
            </a:prstGeom>
            <a:noFill/>
          </p:spPr>
          <p:txBody>
            <a:bodyPr>
              <a:spAutoFit/>
            </a:bodyPr>
            <a:lstStyle/>
            <a:p>
              <a:pPr algn="ctr">
                <a:defRPr/>
              </a:pPr>
              <a:r>
                <a:rPr lang="el-GR" sz="2200" dirty="0">
                  <a:solidFill>
                    <a:prstClr val="black"/>
                  </a:solidFill>
                  <a:latin typeface="Calibri"/>
                  <a:cs typeface="Arial" charset="0"/>
                </a:rPr>
                <a:t>Τελική αντίσταση</a:t>
              </a:r>
            </a:p>
          </p:txBody>
        </p:sp>
        <p:sp>
          <p:nvSpPr>
            <p:cNvPr id="28" name="TextBox 27"/>
            <p:cNvSpPr txBox="1"/>
            <p:nvPr/>
          </p:nvSpPr>
          <p:spPr>
            <a:xfrm>
              <a:off x="5926208" y="4577453"/>
              <a:ext cx="1533601" cy="430160"/>
            </a:xfrm>
            <a:prstGeom prst="rect">
              <a:avLst/>
            </a:prstGeom>
            <a:noFill/>
          </p:spPr>
          <p:txBody>
            <a:bodyPr>
              <a:spAutoFit/>
            </a:bodyPr>
            <a:lstStyle/>
            <a:p>
              <a:pPr>
                <a:defRPr/>
              </a:pPr>
              <a:r>
                <a:rPr lang="en-US" sz="2200" dirty="0">
                  <a:solidFill>
                    <a:prstClr val="black"/>
                  </a:solidFill>
                  <a:latin typeface="Calibri"/>
                  <a:cs typeface="Arial" charset="0"/>
                </a:rPr>
                <a:t>End - feel</a:t>
              </a:r>
              <a:endParaRPr lang="el-GR" sz="2200" dirty="0">
                <a:solidFill>
                  <a:prstClr val="black"/>
                </a:solidFill>
                <a:latin typeface="Calibri"/>
                <a:cs typeface="Arial" charset="0"/>
              </a:endParaRPr>
            </a:p>
          </p:txBody>
        </p:sp>
      </p:grpSp>
      <p:sp>
        <p:nvSpPr>
          <p:cNvPr id="2048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1798259-F2A2-4FFE-832F-12CC4FF66369}"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257012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sz="3600" dirty="0"/>
              <a:t>Τελικό αίσθημα (</a:t>
            </a:r>
            <a:r>
              <a:rPr lang="en-US" altLang="el-GR" sz="3600" dirty="0"/>
              <a:t>end feel)</a:t>
            </a:r>
            <a:r>
              <a:rPr lang="el-GR" altLang="el-GR" sz="3600" dirty="0"/>
              <a:t> </a:t>
            </a:r>
            <a:r>
              <a:rPr lang="el-GR" altLang="el-GR" sz="3000" b="0" dirty="0" smtClean="0"/>
              <a:t>2/2</a:t>
            </a:r>
            <a:endParaRPr lang="el-GR" altLang="el-GR" sz="3200" dirty="0" smtClean="0"/>
          </a:p>
        </p:txBody>
      </p:sp>
      <p:sp>
        <p:nvSpPr>
          <p:cNvPr id="21507" name="Θέση περιεχομένου 2"/>
          <p:cNvSpPr>
            <a:spLocks noGrp="1"/>
          </p:cNvSpPr>
          <p:nvPr>
            <p:ph idx="1"/>
          </p:nvPr>
        </p:nvSpPr>
        <p:spPr>
          <a:xfrm>
            <a:off x="539750" y="1619250"/>
            <a:ext cx="8229600" cy="4752975"/>
          </a:xfrm>
        </p:spPr>
        <p:txBody>
          <a:bodyPr/>
          <a:lstStyle/>
          <a:p>
            <a:pPr eaLnBrk="1" hangingPunct="1">
              <a:spcBef>
                <a:spcPts val="3000"/>
              </a:spcBef>
            </a:pPr>
            <a:r>
              <a:rPr lang="el-GR" altLang="el-GR" smtClean="0"/>
              <a:t>Στις φυσιολογικές αρθρώσεις υπάρχουν 3 ειδών τελικό αίσθημα:</a:t>
            </a:r>
          </a:p>
          <a:p>
            <a:pPr lvl="1" eaLnBrk="1" hangingPunct="1">
              <a:spcBef>
                <a:spcPts val="3000"/>
              </a:spcBef>
            </a:pPr>
            <a:r>
              <a:rPr lang="el-GR" altLang="el-GR" smtClean="0"/>
              <a:t>Σκληρό ελαστικό (οστικό) π.χ., έκταση του αγκώνα,</a:t>
            </a:r>
          </a:p>
          <a:p>
            <a:pPr lvl="1" eaLnBrk="1" hangingPunct="1">
              <a:spcBef>
                <a:spcPts val="3000"/>
              </a:spcBef>
            </a:pPr>
            <a:r>
              <a:rPr lang="el-GR" altLang="el-GR" smtClean="0"/>
              <a:t>Σταθερό ελαστικό (θυλακικό ή συνδεσμικό) π.χ., έσω ή έξω στροφή του βραχιονίου,</a:t>
            </a:r>
          </a:p>
          <a:p>
            <a:pPr lvl="1" eaLnBrk="1" hangingPunct="1">
              <a:spcBef>
                <a:spcPts val="3000"/>
              </a:spcBef>
            </a:pPr>
            <a:r>
              <a:rPr lang="el-GR" altLang="el-GR" smtClean="0"/>
              <a:t>Μαλακό ελαστικό (συμπλησίαση μαλακών ιστών ή   παθητική διάταση των μυών) π.χ., κάμψη του αγκώνα ή κάμψη του ισχίου με το γόνατο σε έκταση.</a:t>
            </a:r>
          </a:p>
          <a:p>
            <a:pPr eaLnBrk="1" hangingPunct="1">
              <a:buFont typeface="Wingdings" pitchFamily="2" charset="2"/>
              <a:buChar char="ü"/>
            </a:pPr>
            <a:endParaRPr lang="el-GR" altLang="el-GR" smtClean="0"/>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9E653F8-978F-4132-AF6E-8C6433ED7CE1}"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368136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z="3600" dirty="0" smtClean="0"/>
              <a:t>Τελικό αίσθημα κατά </a:t>
            </a:r>
            <a:r>
              <a:rPr lang="en-US" altLang="el-GR" sz="3600" dirty="0" err="1" smtClean="0"/>
              <a:t>Cyriax</a:t>
            </a:r>
            <a:r>
              <a:rPr lang="el-GR" altLang="el-GR" sz="3600" dirty="0" smtClean="0"/>
              <a:t> </a:t>
            </a:r>
            <a:r>
              <a:rPr lang="el-GR" altLang="el-GR" sz="3000" b="0" dirty="0" smtClean="0"/>
              <a:t>1/2</a:t>
            </a:r>
            <a:r>
              <a:rPr lang="en-US" altLang="el-GR" sz="3600" dirty="0" smtClean="0"/>
              <a:t> </a:t>
            </a:r>
            <a:endParaRPr lang="el-GR" altLang="el-GR" sz="3600" dirty="0" smtClean="0"/>
          </a:p>
        </p:txBody>
      </p:sp>
      <p:sp>
        <p:nvSpPr>
          <p:cNvPr id="3" name="Θέση περιεχομένου 2"/>
          <p:cNvSpPr>
            <a:spLocks noGrp="1"/>
          </p:cNvSpPr>
          <p:nvPr>
            <p:ph idx="1"/>
          </p:nvPr>
        </p:nvSpPr>
        <p:spPr>
          <a:xfrm>
            <a:off x="539750" y="1619250"/>
            <a:ext cx="8229600" cy="4752975"/>
          </a:xfrm>
        </p:spPr>
        <p:txBody>
          <a:bodyPr rtlCol="0">
            <a:noAutofit/>
          </a:bodyPr>
          <a:lstStyle/>
          <a:p>
            <a:pPr eaLnBrk="1" fontAlgn="auto" hangingPunct="1">
              <a:spcBef>
                <a:spcPts val="1800"/>
              </a:spcBef>
              <a:spcAft>
                <a:spcPts val="0"/>
              </a:spcAft>
              <a:buFont typeface="Arial" pitchFamily="34" charset="0"/>
              <a:buChar char="•"/>
              <a:defRPr/>
            </a:pPr>
            <a:r>
              <a:rPr lang="el-GR" dirty="0"/>
              <a:t>Οστό-με-οστό: απότομο σταμάτημα της κίνησης όπως όταν έρχονται σε επαφή δύο σκληρές επιφάνειες – η </a:t>
            </a:r>
            <a:r>
              <a:rPr lang="el-GR" dirty="0" smtClean="0"/>
              <a:t>προσπάθεια για αύξηση τροχιάς </a:t>
            </a:r>
            <a:r>
              <a:rPr lang="el-GR" dirty="0"/>
              <a:t>είναι </a:t>
            </a:r>
            <a:r>
              <a:rPr lang="el-GR" dirty="0" smtClean="0"/>
              <a:t>ανώφελη.</a:t>
            </a:r>
            <a:endParaRPr lang="el-GR" dirty="0"/>
          </a:p>
          <a:p>
            <a:pPr eaLnBrk="1" fontAlgn="auto" hangingPunct="1">
              <a:spcBef>
                <a:spcPts val="1800"/>
              </a:spcBef>
              <a:spcAft>
                <a:spcPts val="0"/>
              </a:spcAft>
              <a:buFont typeface="Arial" pitchFamily="34" charset="0"/>
              <a:buChar char="•"/>
              <a:defRPr/>
            </a:pPr>
            <a:r>
              <a:rPr lang="el-GR" dirty="0"/>
              <a:t>Σπασμός: μυϊκός σπασμός ως παλλόμενη χορδή – μπορεί να δείχνει σοβαρό </a:t>
            </a:r>
            <a:r>
              <a:rPr lang="el-GR" dirty="0" smtClean="0"/>
              <a:t>πρόβλημα.</a:t>
            </a:r>
            <a:endParaRPr lang="el-GR" dirty="0"/>
          </a:p>
          <a:p>
            <a:pPr eaLnBrk="1" fontAlgn="auto" hangingPunct="1">
              <a:spcBef>
                <a:spcPts val="1800"/>
              </a:spcBef>
              <a:spcAft>
                <a:spcPts val="0"/>
              </a:spcAft>
              <a:buFont typeface="Arial" pitchFamily="34" charset="0"/>
              <a:buChar char="•"/>
              <a:defRPr/>
            </a:pPr>
            <a:r>
              <a:rPr lang="el-GR" dirty="0" err="1"/>
              <a:t>Θυλακικό</a:t>
            </a:r>
            <a:r>
              <a:rPr lang="el-GR" dirty="0"/>
              <a:t>: σαν να πιέζεται μία γομολάστιχα ή να διατείνεται ένα χοντρό κομμάτι </a:t>
            </a:r>
            <a:r>
              <a:rPr lang="el-GR" dirty="0" smtClean="0"/>
              <a:t>δέρματος</a:t>
            </a:r>
            <a:r>
              <a:rPr lang="el-GR" dirty="0"/>
              <a:t>.</a:t>
            </a:r>
          </a:p>
        </p:txBody>
      </p:sp>
      <p:sp>
        <p:nvSpPr>
          <p:cNvPr id="2253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A68310F-B804-4A1D-A769-6ED6181DC9FB}"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3007042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Λειτουργική </a:t>
            </a:r>
            <a:r>
              <a:rPr lang="el-GR" sz="3600" dirty="0" smtClean="0"/>
              <a:t>παθολογία</a:t>
            </a:r>
            <a:r>
              <a:rPr lang="en-US" sz="3600" dirty="0"/>
              <a:t> </a:t>
            </a:r>
            <a:r>
              <a:rPr lang="el-GR" sz="3000" b="0" dirty="0" smtClean="0"/>
              <a:t>1</a:t>
            </a:r>
            <a:r>
              <a:rPr lang="en-US" sz="3000" b="0" dirty="0" smtClean="0"/>
              <a:t>/</a:t>
            </a:r>
            <a:r>
              <a:rPr lang="el-GR" sz="3000" b="0" dirty="0" smtClean="0"/>
              <a:t>2</a:t>
            </a:r>
            <a:endParaRPr lang="el-GR" sz="3000" b="0" dirty="0"/>
          </a:p>
        </p:txBody>
      </p:sp>
      <p:sp>
        <p:nvSpPr>
          <p:cNvPr id="5123" name="Θέση περιεχομένου 2"/>
          <p:cNvSpPr>
            <a:spLocks noGrp="1"/>
          </p:cNvSpPr>
          <p:nvPr>
            <p:ph idx="1"/>
          </p:nvPr>
        </p:nvSpPr>
        <p:spPr>
          <a:xfrm>
            <a:off x="539750" y="1619250"/>
            <a:ext cx="8229600" cy="4752975"/>
          </a:xfrm>
        </p:spPr>
        <p:txBody>
          <a:bodyPr/>
          <a:lstStyle/>
          <a:p>
            <a:pPr eaLnBrk="1" hangingPunct="1">
              <a:spcBef>
                <a:spcPts val="2400"/>
              </a:spcBef>
              <a:buSzPct val="130000"/>
            </a:pPr>
            <a:r>
              <a:rPr lang="el-GR" altLang="el-GR" dirty="0" smtClean="0"/>
              <a:t>Οι δομές που μπορεί να είναι υπεύθυνοι για την λειτουργική παθολογία και τον πόνο είναι:</a:t>
            </a:r>
          </a:p>
          <a:p>
            <a:pPr lvl="1" indent="-342900" eaLnBrk="1" hangingPunct="1">
              <a:spcBef>
                <a:spcPts val="2400"/>
              </a:spcBef>
            </a:pPr>
            <a:r>
              <a:rPr lang="el-GR" altLang="el-GR" dirty="0" smtClean="0"/>
              <a:t>Αρθρικές επιφάνειες, αρθρικός θύλακος, σύνδεσμοι, </a:t>
            </a:r>
          </a:p>
          <a:p>
            <a:pPr lvl="1" indent="-342900" eaLnBrk="1" hangingPunct="1">
              <a:spcBef>
                <a:spcPts val="2400"/>
              </a:spcBef>
            </a:pPr>
            <a:r>
              <a:rPr lang="el-GR" altLang="el-GR" dirty="0" smtClean="0"/>
              <a:t>Μύες, τένοντες, έλυτρα των τενόντων, ορογόνοι θύλακες, προσφύσεις τενόντων, περιόστεο, </a:t>
            </a:r>
            <a:r>
              <a:rPr lang="el-GR" altLang="el-GR" dirty="0" err="1" smtClean="0"/>
              <a:t>καθεκτικοί</a:t>
            </a:r>
            <a:r>
              <a:rPr lang="el-GR" altLang="el-GR" dirty="0" smtClean="0"/>
              <a:t> σύνδεσμοι,</a:t>
            </a:r>
          </a:p>
          <a:p>
            <a:pPr lvl="1" indent="-342900" eaLnBrk="1" hangingPunct="1">
              <a:spcBef>
                <a:spcPts val="2400"/>
              </a:spcBef>
            </a:pPr>
            <a:r>
              <a:rPr lang="el-GR" altLang="el-GR" dirty="0" smtClean="0"/>
              <a:t>Δέρμα, </a:t>
            </a:r>
            <a:r>
              <a:rPr lang="el-GR" altLang="el-GR" dirty="0" err="1" smtClean="0"/>
              <a:t>περιτονίες</a:t>
            </a:r>
            <a:r>
              <a:rPr lang="el-GR" altLang="el-GR" dirty="0" smtClean="0"/>
              <a:t>, αγγεία, νεύρα.</a:t>
            </a:r>
          </a:p>
        </p:txBody>
      </p:sp>
      <p:sp>
        <p:nvSpPr>
          <p:cNvPr id="51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428F9FD-80BE-4C40-80AD-1A3B72A703E6}"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2734884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z="3600" dirty="0" smtClean="0"/>
              <a:t>Τελικό αίσθημα κατά </a:t>
            </a:r>
            <a:r>
              <a:rPr lang="en-US" altLang="el-GR" sz="3600" dirty="0" err="1" smtClean="0"/>
              <a:t>Cyriax</a:t>
            </a:r>
            <a:r>
              <a:rPr lang="el-GR" altLang="el-GR" sz="3600" dirty="0" smtClean="0"/>
              <a:t> </a:t>
            </a:r>
            <a:r>
              <a:rPr lang="el-GR" altLang="el-GR" sz="3000" b="0" dirty="0" smtClean="0"/>
              <a:t>2/2</a:t>
            </a:r>
            <a:r>
              <a:rPr lang="en-US" altLang="el-GR" sz="3600" dirty="0" smtClean="0"/>
              <a:t> </a:t>
            </a:r>
            <a:endParaRPr lang="el-GR" altLang="el-GR" sz="3600" dirty="0" smtClean="0"/>
          </a:p>
        </p:txBody>
      </p:sp>
      <p:sp>
        <p:nvSpPr>
          <p:cNvPr id="3" name="Θέση περιεχομένου 2"/>
          <p:cNvSpPr>
            <a:spLocks noGrp="1"/>
          </p:cNvSpPr>
          <p:nvPr>
            <p:ph idx="1"/>
          </p:nvPr>
        </p:nvSpPr>
        <p:spPr>
          <a:xfrm>
            <a:off x="539750" y="1619250"/>
            <a:ext cx="8229600" cy="4752975"/>
          </a:xfrm>
        </p:spPr>
        <p:txBody>
          <a:bodyPr rtlCol="0">
            <a:noAutofit/>
          </a:bodyPr>
          <a:lstStyle/>
          <a:p>
            <a:pPr eaLnBrk="1" fontAlgn="auto" hangingPunct="1">
              <a:spcBef>
                <a:spcPts val="1800"/>
              </a:spcBef>
              <a:spcAft>
                <a:spcPts val="0"/>
              </a:spcAft>
              <a:buFont typeface="Arial" pitchFamily="34" charset="0"/>
              <a:buChar char="•"/>
              <a:defRPr/>
            </a:pPr>
            <a:r>
              <a:rPr lang="el-GR" dirty="0" smtClean="0"/>
              <a:t>Ελατηρίου</a:t>
            </a:r>
            <a:r>
              <a:rPr lang="el-GR" dirty="0"/>
              <a:t>: σε αρθρώσεις με δίσκο ή </a:t>
            </a:r>
            <a:r>
              <a:rPr lang="el-GR" dirty="0" smtClean="0"/>
              <a:t>μηνίσκο.</a:t>
            </a:r>
            <a:endParaRPr lang="el-GR" dirty="0"/>
          </a:p>
          <a:p>
            <a:pPr eaLnBrk="1" fontAlgn="auto" hangingPunct="1">
              <a:spcBef>
                <a:spcPts val="1800"/>
              </a:spcBef>
              <a:spcAft>
                <a:spcPts val="0"/>
              </a:spcAft>
              <a:buFont typeface="Arial" pitchFamily="34" charset="0"/>
              <a:buChar char="•"/>
              <a:defRPr/>
            </a:pPr>
            <a:r>
              <a:rPr lang="el-GR" dirty="0" err="1"/>
              <a:t>Συμπλησίασης</a:t>
            </a:r>
            <a:r>
              <a:rPr lang="el-GR" dirty="0"/>
              <a:t> μαλακών </a:t>
            </a:r>
            <a:r>
              <a:rPr lang="el-GR" dirty="0" smtClean="0"/>
              <a:t>ιστών.</a:t>
            </a:r>
            <a:endParaRPr lang="el-GR" dirty="0"/>
          </a:p>
          <a:p>
            <a:pPr eaLnBrk="1" fontAlgn="auto" hangingPunct="1">
              <a:spcBef>
                <a:spcPts val="1800"/>
              </a:spcBef>
              <a:spcAft>
                <a:spcPts val="0"/>
              </a:spcAft>
              <a:buFont typeface="Arial" pitchFamily="34" charset="0"/>
              <a:buChar char="•"/>
              <a:defRPr/>
            </a:pPr>
            <a:r>
              <a:rPr lang="el-GR" dirty="0"/>
              <a:t>Κενό: η κίνηση της άρθρωσης προκαλεί μέγιστο πόνο πριν από το τέλος της παθητικής τροχιάς – στην ουσία ο πόνος είναι αυτός που σταματά τον θεραπευτή να συνεχίσει την </a:t>
            </a:r>
            <a:r>
              <a:rPr lang="el-GR" dirty="0" smtClean="0"/>
              <a:t>κίνηση.</a:t>
            </a:r>
            <a:endParaRPr lang="el-GR" dirty="0"/>
          </a:p>
        </p:txBody>
      </p:sp>
      <p:sp>
        <p:nvSpPr>
          <p:cNvPr id="2253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A68310F-B804-4A1D-A769-6ED6181DC9FB}" type="slidenum">
              <a:rPr lang="el-GR" smtClean="0">
                <a:solidFill>
                  <a:prstClr val="black"/>
                </a:solidFill>
              </a:rPr>
              <a:pPr>
                <a:defRPr/>
              </a:pPr>
              <a:t>19</a:t>
            </a:fld>
            <a:endParaRPr lang="el-GR" smtClean="0">
              <a:solidFill>
                <a:prstClr val="black"/>
              </a:solidFill>
            </a:endParaRPr>
          </a:p>
        </p:txBody>
      </p:sp>
    </p:spTree>
    <p:extLst>
      <p:ext uri="{BB962C8B-B14F-4D97-AF65-F5344CB8AC3E}">
        <p14:creationId xmlns:p14="http://schemas.microsoft.com/office/powerpoint/2010/main" val="285593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sz="3600" dirty="0" smtClean="0"/>
              <a:t>Τελικό αίσθημα</a:t>
            </a:r>
          </a:p>
        </p:txBody>
      </p:sp>
      <p:sp>
        <p:nvSpPr>
          <p:cNvPr id="23555" name="Θέση περιεχομένου 2"/>
          <p:cNvSpPr>
            <a:spLocks noGrp="1"/>
          </p:cNvSpPr>
          <p:nvPr>
            <p:ph idx="1"/>
          </p:nvPr>
        </p:nvSpPr>
        <p:spPr>
          <a:xfrm>
            <a:off x="539750" y="1619250"/>
            <a:ext cx="8229600" cy="4752975"/>
          </a:xfrm>
        </p:spPr>
        <p:txBody>
          <a:bodyPr/>
          <a:lstStyle/>
          <a:p>
            <a:pPr eaLnBrk="1" hangingPunct="1">
              <a:spcBef>
                <a:spcPts val="3600"/>
              </a:spcBef>
            </a:pPr>
            <a:r>
              <a:rPr lang="el-GR" altLang="el-GR" dirty="0" smtClean="0"/>
              <a:t>Ο </a:t>
            </a:r>
            <a:r>
              <a:rPr lang="el-GR" altLang="el-GR" dirty="0" err="1" smtClean="0"/>
              <a:t>Kaltenborn</a:t>
            </a:r>
            <a:r>
              <a:rPr lang="el-GR" altLang="el-GR" dirty="0" smtClean="0"/>
              <a:t> δίνει τρία είδη τελικών αισθημάτων:</a:t>
            </a:r>
          </a:p>
          <a:p>
            <a:pPr lvl="1" eaLnBrk="1" hangingPunct="1">
              <a:spcBef>
                <a:spcPts val="3600"/>
              </a:spcBef>
            </a:pPr>
            <a:r>
              <a:rPr lang="el-GR" altLang="el-GR" dirty="0" smtClean="0"/>
              <a:t>Σκληρό ανελαστικό</a:t>
            </a:r>
            <a:r>
              <a:rPr lang="en-US" altLang="el-GR" dirty="0" smtClean="0"/>
              <a:t>,</a:t>
            </a:r>
            <a:endParaRPr lang="el-GR" altLang="el-GR" dirty="0" smtClean="0"/>
          </a:p>
          <a:p>
            <a:pPr lvl="1" eaLnBrk="1" hangingPunct="1">
              <a:spcBef>
                <a:spcPts val="3600"/>
              </a:spcBef>
            </a:pPr>
            <a:r>
              <a:rPr lang="el-GR" altLang="el-GR" dirty="0" smtClean="0"/>
              <a:t>Σταθερό ανελαστικό</a:t>
            </a:r>
            <a:r>
              <a:rPr lang="en-US" altLang="el-GR" dirty="0" smtClean="0"/>
              <a:t>,</a:t>
            </a:r>
            <a:endParaRPr lang="el-GR" altLang="el-GR" dirty="0" smtClean="0"/>
          </a:p>
          <a:p>
            <a:pPr lvl="1" eaLnBrk="1" hangingPunct="1">
              <a:spcBef>
                <a:spcPts val="3600"/>
              </a:spcBef>
            </a:pPr>
            <a:r>
              <a:rPr lang="el-GR" altLang="el-GR" dirty="0" smtClean="0"/>
              <a:t>Μαλακό ανελαστικό</a:t>
            </a:r>
            <a:r>
              <a:rPr lang="en-US" altLang="el-GR" dirty="0" smtClean="0"/>
              <a:t>.</a:t>
            </a:r>
            <a:endParaRPr lang="el-GR" altLang="el-GR" dirty="0" smtClean="0"/>
          </a:p>
          <a:p>
            <a:pPr eaLnBrk="1" hangingPunct="1"/>
            <a:endParaRPr lang="el-GR" altLang="el-GR" dirty="0" smtClean="0"/>
          </a:p>
        </p:txBody>
      </p:sp>
      <p:sp>
        <p:nvSpPr>
          <p:cNvPr id="235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F915280-4023-4F80-896F-ACCCF35E5412}"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1325712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z="3600" dirty="0" smtClean="0"/>
              <a:t>Παθολογικό τελικό αίσθημα</a:t>
            </a:r>
          </a:p>
        </p:txBody>
      </p:sp>
      <p:sp>
        <p:nvSpPr>
          <p:cNvPr id="24579" name="Θέση περιεχομένου 2"/>
          <p:cNvSpPr>
            <a:spLocks noGrp="1"/>
          </p:cNvSpPr>
          <p:nvPr>
            <p:ph idx="1"/>
          </p:nvPr>
        </p:nvSpPr>
        <p:spPr>
          <a:xfrm>
            <a:off x="539750" y="1619250"/>
            <a:ext cx="8229600" cy="4752975"/>
          </a:xfrm>
        </p:spPr>
        <p:txBody>
          <a:bodyPr/>
          <a:lstStyle/>
          <a:p>
            <a:pPr eaLnBrk="1" hangingPunct="1"/>
            <a:r>
              <a:rPr lang="el-GR" altLang="el-GR" dirty="0" smtClean="0"/>
              <a:t>Μπορεί να περιγραφεί ως ακολούθως:</a:t>
            </a:r>
          </a:p>
          <a:p>
            <a:pPr lvl="1" eaLnBrk="1" hangingPunct="1"/>
            <a:r>
              <a:rPr lang="el-GR" altLang="el-GR" dirty="0" smtClean="0"/>
              <a:t>Μείωση της ελαστικότητας</a:t>
            </a:r>
            <a:r>
              <a:rPr lang="en-US" altLang="el-GR" dirty="0" smtClean="0"/>
              <a:t>,</a:t>
            </a:r>
            <a:endParaRPr lang="el-GR" altLang="el-GR" dirty="0" smtClean="0"/>
          </a:p>
          <a:p>
            <a:pPr lvl="1" eaLnBrk="1" hangingPunct="1"/>
            <a:r>
              <a:rPr lang="el-GR" altLang="el-GR" dirty="0" smtClean="0"/>
              <a:t>Φυσιολογικό τελικό αίσθημα σε διαφορετική θέση της τροχιάς της κίνησης</a:t>
            </a:r>
            <a:r>
              <a:rPr lang="en-US" altLang="el-GR" dirty="0" smtClean="0"/>
              <a:t>,</a:t>
            </a:r>
            <a:endParaRPr lang="el-GR" altLang="el-GR" dirty="0" smtClean="0"/>
          </a:p>
          <a:p>
            <a:pPr lvl="1" eaLnBrk="1" hangingPunct="1"/>
            <a:r>
              <a:rPr lang="el-GR" altLang="el-GR" dirty="0" smtClean="0"/>
              <a:t>Αφύσικο τελικό αίσθημα (ανεξαρτήτως της θέσης της τροχιάς)</a:t>
            </a:r>
            <a:r>
              <a:rPr lang="en-US" altLang="el-GR" dirty="0" smtClean="0"/>
              <a:t>,</a:t>
            </a:r>
            <a:endParaRPr lang="el-GR" altLang="el-GR" dirty="0" smtClean="0"/>
          </a:p>
          <a:p>
            <a:pPr lvl="1" eaLnBrk="1" hangingPunct="1"/>
            <a:r>
              <a:rPr lang="el-GR" altLang="el-GR" dirty="0" smtClean="0"/>
              <a:t>Μυϊκός σπασμός</a:t>
            </a:r>
            <a:r>
              <a:rPr lang="en-US" altLang="el-GR" dirty="0" smtClean="0"/>
              <a:t>,</a:t>
            </a:r>
            <a:endParaRPr lang="el-GR" altLang="el-GR" dirty="0" smtClean="0"/>
          </a:p>
          <a:p>
            <a:pPr lvl="1" eaLnBrk="1" hangingPunct="1"/>
            <a:r>
              <a:rPr lang="el-GR" altLang="el-GR" dirty="0" smtClean="0"/>
              <a:t>Αίσθημα ελατηρίου σε μηχανικό </a:t>
            </a:r>
            <a:r>
              <a:rPr lang="el-GR" altLang="el-GR" dirty="0" err="1" smtClean="0"/>
              <a:t>ενδοαρθρικό</a:t>
            </a:r>
            <a:r>
              <a:rPr lang="el-GR" altLang="el-GR" dirty="0" smtClean="0"/>
              <a:t> μπλοκάρισμα της άρθρωσης</a:t>
            </a:r>
            <a:r>
              <a:rPr lang="en-US" altLang="el-GR" dirty="0" smtClean="0"/>
              <a:t>,</a:t>
            </a:r>
            <a:endParaRPr lang="el-GR" altLang="el-GR" dirty="0" smtClean="0"/>
          </a:p>
          <a:p>
            <a:pPr lvl="1" eaLnBrk="1" hangingPunct="1"/>
            <a:r>
              <a:rPr lang="el-GR" altLang="el-GR" dirty="0" smtClean="0"/>
              <a:t>Κενό τελικό αίσθημα σε υπερβολικές καταστάσεις πόνου</a:t>
            </a:r>
            <a:r>
              <a:rPr lang="en-US" altLang="el-GR" dirty="0" smtClean="0"/>
              <a:t>.</a:t>
            </a:r>
            <a:endParaRPr lang="el-GR" altLang="el-GR" dirty="0" smtClean="0"/>
          </a:p>
        </p:txBody>
      </p:sp>
      <p:sp>
        <p:nvSpPr>
          <p:cNvPr id="2458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A4711A2-D1A1-4A3C-B5A9-C1FDC1107C89}"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1091490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r>
              <a:rPr lang="en-US" altLang="el-GR" sz="3600" dirty="0" smtClean="0"/>
              <a:t>‘Barrier’ – </a:t>
            </a:r>
            <a:r>
              <a:rPr lang="el-GR" altLang="el-GR" sz="3600" dirty="0" smtClean="0"/>
              <a:t>Πρώτη αντίσταση</a:t>
            </a:r>
          </a:p>
        </p:txBody>
      </p:sp>
      <p:sp>
        <p:nvSpPr>
          <p:cNvPr id="3" name="Θέση περιεχομένου 2"/>
          <p:cNvSpPr>
            <a:spLocks noGrp="1"/>
          </p:cNvSpPr>
          <p:nvPr>
            <p:ph idx="1"/>
          </p:nvPr>
        </p:nvSpPr>
        <p:spPr>
          <a:xfrm>
            <a:off x="547400" y="1487696"/>
            <a:ext cx="8280722" cy="3581578"/>
          </a:xfrm>
        </p:spPr>
        <p:txBody>
          <a:bodyPr rtlCol="0">
            <a:normAutofit/>
          </a:bodyPr>
          <a:lstStyle/>
          <a:p>
            <a:pPr eaLnBrk="1" fontAlgn="auto" hangingPunct="1">
              <a:spcAft>
                <a:spcPts val="0"/>
              </a:spcAft>
              <a:buFont typeface="Arial" pitchFamily="34" charset="0"/>
              <a:buChar char="•"/>
              <a:defRPr/>
            </a:pPr>
            <a:r>
              <a:rPr lang="el-GR" sz="2300" b="1" dirty="0"/>
              <a:t>Anatomical </a:t>
            </a:r>
            <a:r>
              <a:rPr lang="el-GR" sz="2300" b="1" dirty="0" err="1"/>
              <a:t>barrier</a:t>
            </a:r>
            <a:r>
              <a:rPr lang="el-GR" sz="2300" b="1" dirty="0"/>
              <a:t>: </a:t>
            </a:r>
            <a:r>
              <a:rPr lang="el-GR" sz="2300" dirty="0"/>
              <a:t>είναι η αντίσταση που προβάλλεται από τα </a:t>
            </a:r>
            <a:r>
              <a:rPr lang="el-GR" sz="2300" dirty="0" smtClean="0"/>
              <a:t>οστά</a:t>
            </a:r>
            <a:r>
              <a:rPr lang="en-US" sz="2300" dirty="0" smtClean="0"/>
              <a:t>,</a:t>
            </a:r>
            <a:endParaRPr lang="el-GR" sz="2300" dirty="0"/>
          </a:p>
          <a:p>
            <a:pPr eaLnBrk="1" fontAlgn="auto" hangingPunct="1">
              <a:spcAft>
                <a:spcPts val="0"/>
              </a:spcAft>
              <a:buFont typeface="Arial" pitchFamily="34" charset="0"/>
              <a:buChar char="•"/>
              <a:defRPr/>
            </a:pPr>
            <a:r>
              <a:rPr lang="el-GR" sz="2300" b="1" dirty="0" err="1"/>
              <a:t>Physiological</a:t>
            </a:r>
            <a:r>
              <a:rPr lang="el-GR" sz="2300" b="1" dirty="0"/>
              <a:t> </a:t>
            </a:r>
            <a:r>
              <a:rPr lang="el-GR" sz="2300" b="1" dirty="0" err="1"/>
              <a:t>barrier</a:t>
            </a:r>
            <a:r>
              <a:rPr lang="el-GR" sz="2300" b="1" dirty="0"/>
              <a:t>: </a:t>
            </a:r>
            <a:r>
              <a:rPr lang="el-GR" sz="2300" dirty="0"/>
              <a:t>είναι η πρώτη αντίσταση που προβάλλεται από τους μαλακούς </a:t>
            </a:r>
            <a:r>
              <a:rPr lang="el-GR" sz="2300" dirty="0" smtClean="0"/>
              <a:t>ιστούς</a:t>
            </a:r>
            <a:r>
              <a:rPr lang="en-US" sz="2300" dirty="0" smtClean="0"/>
              <a:t>,</a:t>
            </a:r>
            <a:endParaRPr lang="el-GR" sz="2300" dirty="0"/>
          </a:p>
          <a:p>
            <a:pPr lvl="1" eaLnBrk="1" fontAlgn="auto" hangingPunct="1">
              <a:spcAft>
                <a:spcPts val="0"/>
              </a:spcAft>
              <a:defRPr/>
            </a:pPr>
            <a:r>
              <a:rPr lang="el-GR" dirty="0"/>
              <a:t>Με ελαφρά πίεση δίνει την αίσθηση </a:t>
            </a:r>
            <a:r>
              <a:rPr lang="el-GR" dirty="0" smtClean="0"/>
              <a:t>ελατηρίου</a:t>
            </a:r>
            <a:r>
              <a:rPr lang="en-US" dirty="0" smtClean="0"/>
              <a:t>.</a:t>
            </a:r>
            <a:endParaRPr lang="el-GR" dirty="0"/>
          </a:p>
          <a:p>
            <a:pPr eaLnBrk="1" fontAlgn="auto" hangingPunct="1">
              <a:spcAft>
                <a:spcPts val="0"/>
              </a:spcAft>
              <a:buFont typeface="Arial" pitchFamily="34" charset="0"/>
              <a:buChar char="•"/>
              <a:defRPr/>
            </a:pPr>
            <a:r>
              <a:rPr lang="el-GR" sz="2300" b="1" dirty="0" err="1"/>
              <a:t>Pathological</a:t>
            </a:r>
            <a:r>
              <a:rPr lang="el-GR" sz="2300" b="1" dirty="0"/>
              <a:t> </a:t>
            </a:r>
            <a:r>
              <a:rPr lang="el-GR" sz="2300" b="1" dirty="0" err="1"/>
              <a:t>barrier</a:t>
            </a:r>
            <a:r>
              <a:rPr lang="el-GR" sz="2300" b="1" dirty="0"/>
              <a:t>: </a:t>
            </a:r>
            <a:r>
              <a:rPr lang="el-GR" sz="2300" dirty="0"/>
              <a:t>η αντίσταση που σταματά την κίνηση με σκληρό και απότομο περιορισμό χωρίς την αίσθηση </a:t>
            </a:r>
            <a:r>
              <a:rPr lang="el-GR" sz="2300" dirty="0" smtClean="0"/>
              <a:t>ελατηρίου</a:t>
            </a:r>
            <a:r>
              <a:rPr lang="en-US" sz="2300" dirty="0" smtClean="0"/>
              <a:t>.</a:t>
            </a:r>
            <a:endParaRPr lang="el-GR" sz="2300" dirty="0"/>
          </a:p>
        </p:txBody>
      </p:sp>
      <p:grpSp>
        <p:nvGrpSpPr>
          <p:cNvPr id="25604" name="Ομάδα 27"/>
          <p:cNvGrpSpPr>
            <a:grpSpLocks/>
          </p:cNvGrpSpPr>
          <p:nvPr/>
        </p:nvGrpSpPr>
        <p:grpSpPr bwMode="auto">
          <a:xfrm>
            <a:off x="1900238" y="4728244"/>
            <a:ext cx="5343525" cy="788988"/>
            <a:chOff x="1989638" y="4368436"/>
            <a:chExt cx="5343359" cy="788756"/>
          </a:xfrm>
        </p:grpSpPr>
        <p:sp>
          <p:nvSpPr>
            <p:cNvPr id="7" name="Ορθογώνιο 6"/>
            <p:cNvSpPr/>
            <p:nvPr/>
          </p:nvSpPr>
          <p:spPr>
            <a:xfrm>
              <a:off x="2059486" y="4731867"/>
              <a:ext cx="568307" cy="425325"/>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Ορθογώνιο 7"/>
            <p:cNvSpPr/>
            <p:nvPr/>
          </p:nvSpPr>
          <p:spPr>
            <a:xfrm>
              <a:off x="2623030" y="4728693"/>
              <a:ext cx="1157252" cy="428499"/>
            </a:xfrm>
            <a:prstGeom prst="rect">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Ορθογώνιο 8"/>
            <p:cNvSpPr/>
            <p:nvPr/>
          </p:nvSpPr>
          <p:spPr>
            <a:xfrm>
              <a:off x="3780282" y="4728693"/>
              <a:ext cx="596881" cy="426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3" name="Ευθεία γραμμή σύνδεσης 12"/>
            <p:cNvCxnSpPr/>
            <p:nvPr/>
          </p:nvCxnSpPr>
          <p:spPr>
            <a:xfrm>
              <a:off x="4377164" y="4728693"/>
              <a:ext cx="6270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4377164" y="5155604"/>
              <a:ext cx="64450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flipV="1">
              <a:off x="4997857" y="4728693"/>
              <a:ext cx="6350" cy="42691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5021669" y="4727106"/>
              <a:ext cx="1504903" cy="428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Ορθογώνιο 18"/>
            <p:cNvSpPr/>
            <p:nvPr/>
          </p:nvSpPr>
          <p:spPr>
            <a:xfrm>
              <a:off x="6450374" y="4728693"/>
              <a:ext cx="566719" cy="425325"/>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TextBox 19"/>
            <p:cNvSpPr txBox="1"/>
            <p:nvPr/>
          </p:nvSpPr>
          <p:spPr>
            <a:xfrm>
              <a:off x="1989638" y="4368436"/>
              <a:ext cx="284153" cy="399932"/>
            </a:xfrm>
            <a:prstGeom prst="rect">
              <a:avLst/>
            </a:prstGeom>
            <a:noFill/>
          </p:spPr>
          <p:txBody>
            <a:bodyPr>
              <a:spAutoFit/>
            </a:bodyPr>
            <a:lstStyle/>
            <a:p>
              <a:pPr>
                <a:defRPr/>
              </a:pPr>
              <a:r>
                <a:rPr lang="el-GR" sz="2000" dirty="0">
                  <a:solidFill>
                    <a:prstClr val="black"/>
                  </a:solidFill>
                  <a:latin typeface="Calibri"/>
                  <a:cs typeface="Arial" charset="0"/>
                </a:rPr>
                <a:t>Α</a:t>
              </a:r>
            </a:p>
          </p:txBody>
        </p:sp>
        <p:sp>
          <p:nvSpPr>
            <p:cNvPr id="21" name="TextBox 20"/>
            <p:cNvSpPr txBox="1"/>
            <p:nvPr/>
          </p:nvSpPr>
          <p:spPr>
            <a:xfrm>
              <a:off x="2448411" y="4368436"/>
              <a:ext cx="469885" cy="399932"/>
            </a:xfrm>
            <a:prstGeom prst="rect">
              <a:avLst/>
            </a:prstGeom>
            <a:noFill/>
          </p:spPr>
          <p:txBody>
            <a:bodyPr>
              <a:spAutoFit/>
            </a:bodyPr>
            <a:lstStyle/>
            <a:p>
              <a:pPr>
                <a:defRPr/>
              </a:pPr>
              <a:r>
                <a:rPr lang="en-US" sz="2000" dirty="0" err="1">
                  <a:solidFill>
                    <a:prstClr val="black"/>
                  </a:solidFill>
                  <a:latin typeface="Calibri"/>
                  <a:cs typeface="Arial" charset="0"/>
                </a:rPr>
                <a:t>Ph</a:t>
              </a:r>
              <a:endParaRPr lang="el-GR" sz="2000" dirty="0">
                <a:solidFill>
                  <a:prstClr val="black"/>
                </a:solidFill>
                <a:latin typeface="Calibri"/>
                <a:cs typeface="Arial" charset="0"/>
              </a:endParaRPr>
            </a:p>
          </p:txBody>
        </p:sp>
        <p:sp>
          <p:nvSpPr>
            <p:cNvPr id="22" name="TextBox 21"/>
            <p:cNvSpPr txBox="1"/>
            <p:nvPr/>
          </p:nvSpPr>
          <p:spPr>
            <a:xfrm>
              <a:off x="3419931" y="4368436"/>
              <a:ext cx="796900" cy="399932"/>
            </a:xfrm>
            <a:prstGeom prst="rect">
              <a:avLst/>
            </a:prstGeom>
            <a:noFill/>
          </p:spPr>
          <p:txBody>
            <a:bodyPr>
              <a:spAutoFit/>
            </a:bodyPr>
            <a:lstStyle/>
            <a:p>
              <a:pPr>
                <a:defRPr/>
              </a:pPr>
              <a:r>
                <a:rPr lang="en-US" sz="2000" dirty="0">
                  <a:solidFill>
                    <a:prstClr val="black"/>
                  </a:solidFill>
                  <a:latin typeface="Calibri"/>
                  <a:cs typeface="Arial" charset="0"/>
                </a:rPr>
                <a:t>Path</a:t>
              </a:r>
              <a:endParaRPr lang="el-GR" sz="2000" dirty="0">
                <a:solidFill>
                  <a:prstClr val="black"/>
                </a:solidFill>
                <a:latin typeface="Calibri"/>
                <a:cs typeface="Arial" charset="0"/>
              </a:endParaRPr>
            </a:p>
          </p:txBody>
        </p:sp>
        <p:sp>
          <p:nvSpPr>
            <p:cNvPr id="23" name="TextBox 22"/>
            <p:cNvSpPr txBox="1">
              <a:spLocks noRot="1" noChangeAspect="1" noMove="1" noResize="1" noEditPoints="1" noAdjustHandles="1" noChangeArrowheads="1" noChangeShapeType="1" noTextEdit="1"/>
            </p:cNvSpPr>
            <p:nvPr/>
          </p:nvSpPr>
          <p:spPr>
            <a:xfrm>
              <a:off x="4057956" y="4368436"/>
              <a:ext cx="797107" cy="400110"/>
            </a:xfrm>
            <a:prstGeom prst="rect">
              <a:avLst/>
            </a:prstGeom>
            <a:blipFill rotWithShape="1">
              <a:blip r:embed="rId3"/>
              <a:stretch>
                <a:fillRect/>
              </a:stretch>
            </a:blipFill>
          </p:spPr>
          <p:txBody>
            <a:bodyPr/>
            <a:lstStyle/>
            <a:p>
              <a:pPr>
                <a:defRPr/>
              </a:pPr>
              <a:r>
                <a:rPr lang="el-GR">
                  <a:noFill/>
                  <a:cs typeface="Arial" charset="0"/>
                </a:rPr>
                <a:t> </a:t>
              </a:r>
            </a:p>
          </p:txBody>
        </p:sp>
        <p:sp>
          <p:nvSpPr>
            <p:cNvPr id="24" name="TextBox 23"/>
            <p:cNvSpPr txBox="1">
              <a:spLocks noRot="1" noChangeAspect="1" noMove="1" noResize="1" noEditPoints="1" noAdjustHandles="1" noChangeArrowheads="1" noChangeShapeType="1" noTextEdit="1"/>
            </p:cNvSpPr>
            <p:nvPr/>
          </p:nvSpPr>
          <p:spPr>
            <a:xfrm>
              <a:off x="4580612" y="4368436"/>
              <a:ext cx="797107" cy="400110"/>
            </a:xfrm>
            <a:prstGeom prst="rect">
              <a:avLst/>
            </a:prstGeom>
            <a:blipFill rotWithShape="1">
              <a:blip r:embed="rId4"/>
              <a:stretch>
                <a:fillRect/>
              </a:stretch>
            </a:blipFill>
          </p:spPr>
          <p:txBody>
            <a:bodyPr/>
            <a:lstStyle/>
            <a:p>
              <a:pPr>
                <a:defRPr/>
              </a:pPr>
              <a:r>
                <a:rPr lang="el-GR">
                  <a:noFill/>
                  <a:cs typeface="Arial" charset="0"/>
                </a:rPr>
                <a:t> </a:t>
              </a:r>
            </a:p>
          </p:txBody>
        </p:sp>
        <p:sp>
          <p:nvSpPr>
            <p:cNvPr id="25" name="TextBox 24"/>
            <p:cNvSpPr txBox="1"/>
            <p:nvPr/>
          </p:nvSpPr>
          <p:spPr>
            <a:xfrm>
              <a:off x="6277342" y="4368436"/>
              <a:ext cx="469885" cy="399932"/>
            </a:xfrm>
            <a:prstGeom prst="rect">
              <a:avLst/>
            </a:prstGeom>
            <a:noFill/>
          </p:spPr>
          <p:txBody>
            <a:bodyPr>
              <a:spAutoFit/>
            </a:bodyPr>
            <a:lstStyle/>
            <a:p>
              <a:pPr>
                <a:defRPr/>
              </a:pPr>
              <a:r>
                <a:rPr lang="en-US" sz="2000" dirty="0" err="1">
                  <a:solidFill>
                    <a:prstClr val="black"/>
                  </a:solidFill>
                  <a:latin typeface="Calibri"/>
                  <a:cs typeface="Arial" charset="0"/>
                </a:rPr>
                <a:t>Ph</a:t>
              </a:r>
              <a:endParaRPr lang="el-GR" sz="2000" dirty="0">
                <a:solidFill>
                  <a:prstClr val="black"/>
                </a:solidFill>
                <a:latin typeface="Calibri"/>
                <a:cs typeface="Arial" charset="0"/>
              </a:endParaRPr>
            </a:p>
          </p:txBody>
        </p:sp>
        <p:sp>
          <p:nvSpPr>
            <p:cNvPr id="26" name="TextBox 25"/>
            <p:cNvSpPr txBox="1"/>
            <p:nvPr/>
          </p:nvSpPr>
          <p:spPr>
            <a:xfrm>
              <a:off x="6863112" y="4368436"/>
              <a:ext cx="469885" cy="399932"/>
            </a:xfrm>
            <a:prstGeom prst="rect">
              <a:avLst/>
            </a:prstGeom>
            <a:noFill/>
          </p:spPr>
          <p:txBody>
            <a:bodyPr>
              <a:spAutoFit/>
            </a:bodyPr>
            <a:lstStyle/>
            <a:p>
              <a:pPr>
                <a:defRPr/>
              </a:pPr>
              <a:r>
                <a:rPr lang="en-US" sz="2000" dirty="0">
                  <a:solidFill>
                    <a:prstClr val="black"/>
                  </a:solidFill>
                  <a:latin typeface="Calibri"/>
                  <a:cs typeface="Arial" charset="0"/>
                </a:rPr>
                <a:t>A</a:t>
              </a:r>
              <a:endParaRPr lang="el-GR" sz="2000" dirty="0">
                <a:solidFill>
                  <a:prstClr val="black"/>
                </a:solidFill>
                <a:latin typeface="Calibri"/>
                <a:cs typeface="Arial" charset="0"/>
              </a:endParaRPr>
            </a:p>
          </p:txBody>
        </p:sp>
      </p:grpSp>
      <p:sp>
        <p:nvSpPr>
          <p:cNvPr id="2560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3EF681A-E8ED-457B-9194-5A54770B46B4}" type="slidenum">
              <a:rPr lang="el-GR" smtClean="0">
                <a:solidFill>
                  <a:prstClr val="black"/>
                </a:solidFill>
              </a:rPr>
              <a:pPr>
                <a:defRPr/>
              </a:pPr>
              <a:t>22</a:t>
            </a:fld>
            <a:endParaRPr lang="el-GR" smtClean="0">
              <a:solidFill>
                <a:prstClr val="black"/>
              </a:solidFill>
            </a:endParaRPr>
          </a:p>
        </p:txBody>
      </p:sp>
      <mc:AlternateContent xmlns:mc="http://schemas.openxmlformats.org/markup-compatibility/2006" xmlns:a14="http://schemas.microsoft.com/office/drawing/2010/main">
        <mc:Choice Requires="a14">
          <p:sp>
            <p:nvSpPr>
              <p:cNvPr id="28" name="TextBox 27"/>
              <p:cNvSpPr txBox="1"/>
              <p:nvPr/>
            </p:nvSpPr>
            <p:spPr>
              <a:xfrm>
                <a:off x="726544" y="5519743"/>
                <a:ext cx="7733888" cy="1015663"/>
              </a:xfrm>
              <a:prstGeom prst="rect">
                <a:avLst/>
              </a:prstGeom>
              <a:noFill/>
            </p:spPr>
            <p:txBody>
              <a:bodyPr wrap="square" rtlCol="0">
                <a:spAutoFit/>
              </a:bodyPr>
              <a:lstStyle/>
              <a:p>
                <a:r>
                  <a:rPr lang="en-US" sz="2000" dirty="0" smtClean="0">
                    <a:latin typeface="+mn-lt"/>
                  </a:rPr>
                  <a:t>The barrier phenomenon. A-A: the anatomical barrier. </a:t>
                </a:r>
                <a:r>
                  <a:rPr lang="en-US" sz="2000" dirty="0" err="1" smtClean="0">
                    <a:latin typeface="+mn-lt"/>
                  </a:rPr>
                  <a:t>Ph</a:t>
                </a:r>
                <a:r>
                  <a:rPr lang="en-US" sz="2000" dirty="0" smtClean="0">
                    <a:latin typeface="+mn-lt"/>
                  </a:rPr>
                  <a:t> – </a:t>
                </a:r>
                <a:r>
                  <a:rPr lang="en-US" sz="2000" dirty="0" err="1" smtClean="0">
                    <a:latin typeface="+mn-lt"/>
                  </a:rPr>
                  <a:t>Ph</a:t>
                </a:r>
                <a:r>
                  <a:rPr lang="en-US" sz="2000" dirty="0" smtClean="0">
                    <a:latin typeface="+mn-lt"/>
                  </a:rPr>
                  <a:t> the psychological barrier. Path: the pathological barrier. </a:t>
                </a:r>
                <a14:m>
                  <m:oMath xmlns:m="http://schemas.openxmlformats.org/officeDocument/2006/math">
                    <m:sSub>
                      <m:sSubPr>
                        <m:ctrlPr>
                          <a:rPr lang="en-US" sz="2000" i="1" dirty="0">
                            <a:latin typeface="Cambria Math"/>
                          </a:rPr>
                        </m:ctrlPr>
                      </m:sSubPr>
                      <m:e>
                        <m:r>
                          <m:rPr>
                            <m:sty m:val="p"/>
                          </m:rPr>
                          <a:rPr lang="en-US" sz="2000" i="0" dirty="0">
                            <a:latin typeface="Cambria Math" panose="02040503050406030204" pitchFamily="18" charset="0"/>
                          </a:rPr>
                          <m:t>N</m:t>
                        </m:r>
                      </m:e>
                      <m:sub>
                        <m:r>
                          <a:rPr lang="en-US" sz="2000" i="0" dirty="0">
                            <a:latin typeface="Cambria Math" panose="02040503050406030204" pitchFamily="18" charset="0"/>
                          </a:rPr>
                          <m:t>0</m:t>
                        </m:r>
                      </m:sub>
                    </m:sSub>
                  </m:oMath>
                </a14:m>
                <a:r>
                  <a:rPr lang="en-US" sz="2000" dirty="0" smtClean="0">
                    <a:latin typeface="+mn-lt"/>
                  </a:rPr>
                  <a:t>: neutral position. </a:t>
                </a:r>
                <a14:m>
                  <m:oMath xmlns:m="http://schemas.openxmlformats.org/officeDocument/2006/math">
                    <m:sSub>
                      <m:sSubPr>
                        <m:ctrlPr>
                          <a:rPr lang="en-US" sz="2000" i="1" dirty="0">
                            <a:latin typeface="Cambria Math"/>
                          </a:rPr>
                        </m:ctrlPr>
                      </m:sSubPr>
                      <m:e>
                        <m:r>
                          <m:rPr>
                            <m:sty m:val="p"/>
                          </m:rPr>
                          <a:rPr lang="en-US" sz="2000" i="0" dirty="0">
                            <a:latin typeface="Cambria Math" panose="02040503050406030204" pitchFamily="18" charset="0"/>
                          </a:rPr>
                          <m:t>N</m:t>
                        </m:r>
                      </m:e>
                      <m:sub>
                        <m:r>
                          <a:rPr lang="en-US" sz="2000" i="0" dirty="0">
                            <a:latin typeface="Cambria Math" panose="02040503050406030204" pitchFamily="18" charset="0"/>
                          </a:rPr>
                          <m:t>1</m:t>
                        </m:r>
                      </m:sub>
                    </m:sSub>
                  </m:oMath>
                </a14:m>
                <a:r>
                  <a:rPr lang="en-US" sz="2000" dirty="0" smtClean="0">
                    <a:latin typeface="+mn-lt"/>
                  </a:rPr>
                  <a:t>: shifted neutral position when a pathological barrier presents.</a:t>
                </a:r>
                <a:endParaRPr lang="el-GR" sz="2000" dirty="0">
                  <a:latin typeface="+mn-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26544" y="5519743"/>
                <a:ext cx="7733888" cy="1015663"/>
              </a:xfrm>
              <a:prstGeom prst="rect">
                <a:avLst/>
              </a:prstGeom>
              <a:blipFill rotWithShape="1">
                <a:blip r:embed="rId5"/>
                <a:stretch>
                  <a:fillRect l="-788" t="-2994" r="-473" b="-9581"/>
                </a:stretch>
              </a:blipFill>
            </p:spPr>
            <p:txBody>
              <a:bodyPr/>
              <a:lstStyle/>
              <a:p>
                <a:r>
                  <a:rPr lang="el-GR">
                    <a:noFill/>
                  </a:rPr>
                  <a:t> </a:t>
                </a:r>
              </a:p>
            </p:txBody>
          </p:sp>
        </mc:Fallback>
      </mc:AlternateContent>
    </p:spTree>
    <p:extLst>
      <p:ext uri="{BB962C8B-B14F-4D97-AF65-F5344CB8AC3E}">
        <p14:creationId xmlns:p14="http://schemas.microsoft.com/office/powerpoint/2010/main" val="266557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n-US" altLang="el-GR" sz="3600" dirty="0" smtClean="0"/>
              <a:t>‘Barrier’</a:t>
            </a:r>
            <a:endParaRPr lang="el-GR" altLang="el-GR" sz="3600" dirty="0" smtClean="0"/>
          </a:p>
        </p:txBody>
      </p:sp>
      <p:sp>
        <p:nvSpPr>
          <p:cNvPr id="26627" name="Θέση περιεχομένου 2"/>
          <p:cNvSpPr>
            <a:spLocks noGrp="1"/>
          </p:cNvSpPr>
          <p:nvPr>
            <p:ph idx="1"/>
          </p:nvPr>
        </p:nvSpPr>
        <p:spPr>
          <a:xfrm>
            <a:off x="539750" y="1619250"/>
            <a:ext cx="8229600" cy="4752975"/>
          </a:xfrm>
        </p:spPr>
        <p:txBody>
          <a:bodyPr/>
          <a:lstStyle/>
          <a:p>
            <a:pPr eaLnBrk="1" hangingPunct="1">
              <a:lnSpc>
                <a:spcPct val="120000"/>
              </a:lnSpc>
              <a:spcBef>
                <a:spcPts val="3600"/>
              </a:spcBef>
            </a:pPr>
            <a:r>
              <a:rPr lang="el-GR" altLang="el-GR" smtClean="0"/>
              <a:t>Το φαινόμενο της φυσιολογικής πρώτης αντίστασης δεν είναι χρήσιμο μόνο στην εξέταση των αρθρώσεων, αλλά και στην εξέταση της ελαστικότητας και της κινητικότητας του δέρματος, των περιτονιών και των μυών</a:t>
            </a:r>
            <a:r>
              <a:rPr lang="en-US" altLang="el-GR" smtClean="0"/>
              <a:t>.</a:t>
            </a:r>
            <a:endParaRPr lang="el-GR" altLang="el-GR" smtClean="0"/>
          </a:p>
          <a:p>
            <a:pPr eaLnBrk="1" hangingPunct="1">
              <a:lnSpc>
                <a:spcPct val="120000"/>
              </a:lnSpc>
              <a:spcBef>
                <a:spcPts val="3600"/>
              </a:spcBef>
            </a:pPr>
            <a:r>
              <a:rPr lang="el-GR" altLang="el-GR" smtClean="0"/>
              <a:t>Επομένως, το φυσιολογικό ‘barrier’ σχετίζεται με όλες τις δομές που κινούνται και έχει μία προστατευτική λειτουργία</a:t>
            </a:r>
            <a:r>
              <a:rPr lang="en-US" altLang="el-GR" smtClean="0"/>
              <a:t>.</a:t>
            </a:r>
            <a:endParaRPr lang="el-GR" altLang="el-GR" smtClean="0"/>
          </a:p>
          <a:p>
            <a:pPr eaLnBrk="1" hangingPunct="1">
              <a:lnSpc>
                <a:spcPct val="120000"/>
              </a:lnSpc>
              <a:spcBef>
                <a:spcPts val="3600"/>
              </a:spcBef>
            </a:pPr>
            <a:endParaRPr lang="el-GR" altLang="el-GR" smtClean="0"/>
          </a:p>
        </p:txBody>
      </p:sp>
      <p:sp>
        <p:nvSpPr>
          <p:cNvPr id="2662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1FE0B62-4F7D-4447-BCED-6AF018F0F613}"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72047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l-GR" altLang="el-GR" sz="3600" dirty="0" smtClean="0"/>
              <a:t>Τελικό αίσθημα - Πόνος</a:t>
            </a:r>
          </a:p>
        </p:txBody>
      </p:sp>
      <p:sp>
        <p:nvSpPr>
          <p:cNvPr id="27651" name="Θέση περιεχομένου 2"/>
          <p:cNvSpPr>
            <a:spLocks noGrp="1"/>
          </p:cNvSpPr>
          <p:nvPr>
            <p:ph idx="1"/>
          </p:nvPr>
        </p:nvSpPr>
        <p:spPr>
          <a:xfrm>
            <a:off x="539750" y="1619250"/>
            <a:ext cx="8229600" cy="4752975"/>
          </a:xfrm>
        </p:spPr>
        <p:txBody>
          <a:bodyPr/>
          <a:lstStyle/>
          <a:p>
            <a:pPr eaLnBrk="1" hangingPunct="1">
              <a:lnSpc>
                <a:spcPct val="120000"/>
              </a:lnSpc>
              <a:spcBef>
                <a:spcPts val="3600"/>
              </a:spcBef>
            </a:pPr>
            <a:r>
              <a:rPr lang="el-GR" altLang="el-GR" smtClean="0"/>
              <a:t>Κατά την εξέταση της ποιότητας της παθητικής τροχιάς είναι πολύ σημαντικό να καθοριστεί η σειρά της αντίστασης και του πόνου, εάν δηλαδή η αντίσταση και ο πόνος εμφανίζονται μαζί ή όχι</a:t>
            </a:r>
            <a:r>
              <a:rPr lang="en-US" altLang="el-GR" smtClean="0"/>
              <a:t>.</a:t>
            </a:r>
            <a:endParaRPr lang="el-GR" altLang="el-GR" smtClean="0"/>
          </a:p>
          <a:p>
            <a:pPr eaLnBrk="1" hangingPunct="1">
              <a:lnSpc>
                <a:spcPct val="120000"/>
              </a:lnSpc>
              <a:spcBef>
                <a:spcPts val="3600"/>
              </a:spcBef>
            </a:pPr>
            <a:r>
              <a:rPr lang="el-GR" altLang="el-GR" smtClean="0"/>
              <a:t>Ο καθορισμός αυτός θα βοηθήσει στην επιλογή της κατάλληλης τεχνικής κινητοποίησης</a:t>
            </a:r>
            <a:r>
              <a:rPr lang="en-US" altLang="el-GR" smtClean="0"/>
              <a:t>.</a:t>
            </a:r>
            <a:endParaRPr lang="el-GR" altLang="el-GR" smtClean="0"/>
          </a:p>
          <a:p>
            <a:pPr eaLnBrk="1" hangingPunct="1">
              <a:lnSpc>
                <a:spcPct val="120000"/>
              </a:lnSpc>
            </a:pPr>
            <a:endParaRPr lang="el-GR" altLang="el-GR" smtClean="0"/>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69962E3-F46A-4489-BAAF-F387E5BD0E38}"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295162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pPr eaLnBrk="1" hangingPunct="1"/>
            <a:r>
              <a:rPr lang="el-GR" altLang="el-GR" sz="3600" dirty="0" err="1" smtClean="0"/>
              <a:t>Διαφοροδιάγνωση</a:t>
            </a:r>
            <a:r>
              <a:rPr lang="el-GR" altLang="el-GR" sz="3600" dirty="0" smtClean="0"/>
              <a:t> συσταλτών δομών</a:t>
            </a:r>
            <a:r>
              <a:rPr lang="el-GR" altLang="el-GR" sz="3600" dirty="0"/>
              <a:t> </a:t>
            </a:r>
            <a:r>
              <a:rPr lang="el-GR" altLang="el-GR" sz="3000" b="0" dirty="0" smtClean="0"/>
              <a:t>1/4</a:t>
            </a:r>
          </a:p>
        </p:txBody>
      </p:sp>
      <p:sp>
        <p:nvSpPr>
          <p:cNvPr id="28675" name="Θέση περιεχομένου 2"/>
          <p:cNvSpPr>
            <a:spLocks noGrp="1"/>
          </p:cNvSpPr>
          <p:nvPr>
            <p:ph idx="1"/>
          </p:nvPr>
        </p:nvSpPr>
        <p:spPr>
          <a:xfrm>
            <a:off x="539750" y="1619250"/>
            <a:ext cx="8229600" cy="4826000"/>
          </a:xfrm>
        </p:spPr>
        <p:txBody>
          <a:bodyPr/>
          <a:lstStyle/>
          <a:p>
            <a:pPr eaLnBrk="1" hangingPunct="1">
              <a:lnSpc>
                <a:spcPct val="114000"/>
              </a:lnSpc>
              <a:spcBef>
                <a:spcPts val="1800"/>
              </a:spcBef>
            </a:pPr>
            <a:r>
              <a:rPr lang="el-GR" altLang="el-GR" dirty="0" smtClean="0"/>
              <a:t>Εάν βρεθεί ότι η δυσλειτουργία της άρθρωσης οφείλεται στις συσταλτές δομές, τότε η εξέταση συνεχίζεται</a:t>
            </a:r>
            <a:r>
              <a:rPr lang="en-US" altLang="el-GR" dirty="0" smtClean="0"/>
              <a:t> </a:t>
            </a:r>
            <a:r>
              <a:rPr lang="el-GR" altLang="el-GR" dirty="0" smtClean="0"/>
              <a:t>:</a:t>
            </a:r>
          </a:p>
          <a:p>
            <a:pPr lvl="1" eaLnBrk="1" hangingPunct="1">
              <a:lnSpc>
                <a:spcPct val="114000"/>
              </a:lnSpc>
              <a:spcBef>
                <a:spcPts val="1800"/>
              </a:spcBef>
            </a:pPr>
            <a:r>
              <a:rPr lang="el-GR" altLang="el-GR" dirty="0" smtClean="0"/>
              <a:t>κατ’ αρχάς με την εξέταση των επικουρικών κινήσεων της άρθρωσης και </a:t>
            </a:r>
          </a:p>
          <a:p>
            <a:pPr lvl="1" eaLnBrk="1" hangingPunct="1">
              <a:lnSpc>
                <a:spcPct val="114000"/>
              </a:lnSpc>
              <a:spcBef>
                <a:spcPts val="1800"/>
              </a:spcBef>
            </a:pPr>
            <a:r>
              <a:rPr lang="el-GR" altLang="el-GR" dirty="0" smtClean="0"/>
              <a:t>εν συνεχεία με την </a:t>
            </a:r>
            <a:r>
              <a:rPr lang="el-GR" altLang="el-GR" dirty="0" err="1" smtClean="0"/>
              <a:t>διαφοροδιάγνωση</a:t>
            </a:r>
            <a:r>
              <a:rPr lang="el-GR" altLang="el-GR" dirty="0" smtClean="0"/>
              <a:t> συγκεκριμένων μυών.</a:t>
            </a:r>
          </a:p>
        </p:txBody>
      </p:sp>
      <p:sp>
        <p:nvSpPr>
          <p:cNvPr id="1946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2454AFD-5B80-49A1-ABFD-61D90DC64C2B}"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2620126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sz="3600" dirty="0" err="1"/>
              <a:t>Διαφοροδιάγνωση</a:t>
            </a:r>
            <a:r>
              <a:rPr lang="el-GR" altLang="el-GR" sz="3600" dirty="0"/>
              <a:t> συσταλτών δομών </a:t>
            </a:r>
            <a:r>
              <a:rPr lang="el-GR" altLang="el-GR" sz="3000" b="0" dirty="0" smtClean="0"/>
              <a:t>2/4</a:t>
            </a:r>
            <a:endParaRPr lang="el-GR" sz="3600" b="0" dirty="0"/>
          </a:p>
        </p:txBody>
      </p:sp>
      <p:sp>
        <p:nvSpPr>
          <p:cNvPr id="29699" name="Θέση περιεχομένου 2"/>
          <p:cNvSpPr>
            <a:spLocks noGrp="1"/>
          </p:cNvSpPr>
          <p:nvPr>
            <p:ph idx="1"/>
          </p:nvPr>
        </p:nvSpPr>
        <p:spPr>
          <a:xfrm>
            <a:off x="539750" y="1619250"/>
            <a:ext cx="8229600" cy="4752975"/>
          </a:xfrm>
        </p:spPr>
        <p:txBody>
          <a:bodyPr/>
          <a:lstStyle/>
          <a:p>
            <a:pPr eaLnBrk="1" hangingPunct="1">
              <a:spcBef>
                <a:spcPts val="3600"/>
              </a:spcBef>
            </a:pPr>
            <a:r>
              <a:rPr lang="el-GR" altLang="el-GR" dirty="0" smtClean="0"/>
              <a:t>Γίνεται με δοκιμασίες αντίστασης</a:t>
            </a:r>
            <a:r>
              <a:rPr lang="en-US" altLang="el-GR" dirty="0" smtClean="0"/>
              <a:t>.</a:t>
            </a:r>
            <a:r>
              <a:rPr lang="el-GR" altLang="el-GR" dirty="0" smtClean="0"/>
              <a:t> </a:t>
            </a:r>
          </a:p>
          <a:p>
            <a:pPr eaLnBrk="1" hangingPunct="1">
              <a:spcBef>
                <a:spcPts val="3600"/>
              </a:spcBef>
            </a:pPr>
            <a:r>
              <a:rPr lang="el-GR" altLang="el-GR" dirty="0" smtClean="0"/>
              <a:t>Κατά την εφαρμογή αντίστασης στους μύες είναι αδύνατον να αποφευχθεί η συμπίεση και η τάση άλλων δομών της άρθρωσης που μπορεί να οδηγήσει σε λάθος συμπεράσματα</a:t>
            </a:r>
            <a:r>
              <a:rPr lang="en-US" altLang="el-GR" dirty="0" smtClean="0"/>
              <a:t>.</a:t>
            </a:r>
            <a:endParaRPr lang="el-GR" altLang="el-GR" dirty="0" smtClean="0"/>
          </a:p>
          <a:p>
            <a:pPr eaLnBrk="1" hangingPunct="1">
              <a:spcBef>
                <a:spcPts val="3600"/>
              </a:spcBef>
            </a:pPr>
            <a:r>
              <a:rPr lang="el-GR" altLang="el-GR" dirty="0" smtClean="0"/>
              <a:t>Για να αποφευχθεί αυτό το λάθος, θα πρέπει πριν από την εκτέλεση των δοκιμασιών αντιστάσεως, να ελεγχθούν οι επικουρικές κινήσεις της άρθρωσης</a:t>
            </a:r>
            <a:r>
              <a:rPr lang="en-US" altLang="el-GR" dirty="0" smtClean="0"/>
              <a:t>.</a:t>
            </a:r>
            <a:endParaRPr lang="el-GR" altLang="el-GR" dirty="0" smtClean="0"/>
          </a:p>
          <a:p>
            <a:pPr eaLnBrk="1" hangingPunct="1">
              <a:spcBef>
                <a:spcPts val="3600"/>
              </a:spcBef>
            </a:pPr>
            <a:endParaRPr lang="el-GR" altLang="el-GR" dirty="0" smtClean="0"/>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872BC8B-6CBA-42B0-9FDE-6EC1FEC3E592}"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582552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sz="3600" dirty="0" err="1"/>
              <a:t>Διαφοροδιάγνωση</a:t>
            </a:r>
            <a:r>
              <a:rPr lang="el-GR" altLang="el-GR" sz="3600" dirty="0"/>
              <a:t> συσταλτών δομών </a:t>
            </a:r>
            <a:r>
              <a:rPr lang="el-GR" altLang="el-GR" sz="3000" b="0" dirty="0" smtClean="0"/>
              <a:t>3/4</a:t>
            </a:r>
            <a:endParaRPr lang="el-GR" sz="3600" b="0" dirty="0"/>
          </a:p>
        </p:txBody>
      </p:sp>
      <p:sp>
        <p:nvSpPr>
          <p:cNvPr id="30723" name="Θέση περιεχομένου 2"/>
          <p:cNvSpPr>
            <a:spLocks noGrp="1"/>
          </p:cNvSpPr>
          <p:nvPr>
            <p:ph idx="1"/>
          </p:nvPr>
        </p:nvSpPr>
        <p:spPr>
          <a:xfrm>
            <a:off x="539750" y="1619250"/>
            <a:ext cx="8229600" cy="5041900"/>
          </a:xfrm>
        </p:spPr>
        <p:txBody>
          <a:bodyPr/>
          <a:lstStyle/>
          <a:p>
            <a:pPr eaLnBrk="1" hangingPunct="1">
              <a:spcBef>
                <a:spcPts val="1800"/>
              </a:spcBef>
            </a:pPr>
            <a:r>
              <a:rPr lang="el-GR" altLang="el-GR" dirty="0" smtClean="0"/>
              <a:t>Οι δοκιμασίες αντίστασης δίνουν πληροφορίες για την κατάσταση των συσταλτών δομών της άρθρωσης.</a:t>
            </a:r>
          </a:p>
          <a:p>
            <a:pPr eaLnBrk="1" hangingPunct="1">
              <a:spcBef>
                <a:spcPts val="1800"/>
              </a:spcBef>
            </a:pPr>
            <a:r>
              <a:rPr lang="el-GR" altLang="el-GR" dirty="0" smtClean="0"/>
              <a:t>Ο έλεγχος αυτού του είδους αξιολογεί την δύναμη και τον πόνο των μυών, της </a:t>
            </a:r>
            <a:r>
              <a:rPr lang="el-GR" altLang="el-GR" dirty="0" err="1" smtClean="0"/>
              <a:t>μυοτενόντιας</a:t>
            </a:r>
            <a:r>
              <a:rPr lang="el-GR" altLang="el-GR" dirty="0" smtClean="0"/>
              <a:t> ένωσης, του τένοντα και της </a:t>
            </a:r>
            <a:r>
              <a:rPr lang="el-GR" altLang="el-GR" dirty="0" err="1" smtClean="0"/>
              <a:t>τενοντοπεριοστικής</a:t>
            </a:r>
            <a:r>
              <a:rPr lang="el-GR" altLang="el-GR" dirty="0" smtClean="0"/>
              <a:t> περιοχής. </a:t>
            </a:r>
          </a:p>
          <a:p>
            <a:pPr eaLnBrk="1" hangingPunct="1">
              <a:spcBef>
                <a:spcPts val="1800"/>
              </a:spcBef>
            </a:pPr>
            <a:r>
              <a:rPr lang="el-GR" altLang="el-GR" dirty="0" smtClean="0"/>
              <a:t>Οι μύες θα πρέπει να ελέγχονται στην πλεονεκτική τους θέση.</a:t>
            </a:r>
          </a:p>
          <a:p>
            <a:pPr eaLnBrk="1" hangingPunct="1">
              <a:spcBef>
                <a:spcPts val="1800"/>
              </a:spcBef>
            </a:pPr>
            <a:r>
              <a:rPr lang="el-GR" altLang="el-GR" dirty="0" smtClean="0"/>
              <a:t>Οι μύες πρέπει να απομονωθούν όσο είναι δυνατόν από την συνεργεία τους. </a:t>
            </a:r>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48F975-9759-43A9-978F-9F4984857AFF}"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2852743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l-GR" altLang="el-GR" sz="3600" dirty="0" err="1"/>
              <a:t>Διαφοροδιάγνωση</a:t>
            </a:r>
            <a:r>
              <a:rPr lang="el-GR" altLang="el-GR" sz="3600" dirty="0"/>
              <a:t> συσταλτών δομών </a:t>
            </a:r>
            <a:r>
              <a:rPr lang="el-GR" altLang="el-GR" sz="3000" b="0" dirty="0" smtClean="0"/>
              <a:t>4/4</a:t>
            </a:r>
            <a:endParaRPr lang="el-GR" altLang="el-GR" sz="3200" b="0" dirty="0" smtClean="0"/>
          </a:p>
        </p:txBody>
      </p:sp>
      <p:sp>
        <p:nvSpPr>
          <p:cNvPr id="31747" name="Θέση περιεχομένου 2"/>
          <p:cNvSpPr>
            <a:spLocks noGrp="1"/>
          </p:cNvSpPr>
          <p:nvPr>
            <p:ph idx="1"/>
          </p:nvPr>
        </p:nvSpPr>
        <p:spPr>
          <a:xfrm>
            <a:off x="539750" y="1619250"/>
            <a:ext cx="8229600" cy="4826000"/>
          </a:xfrm>
        </p:spPr>
        <p:txBody>
          <a:bodyPr/>
          <a:lstStyle/>
          <a:p>
            <a:pPr eaLnBrk="1" hangingPunct="1">
              <a:lnSpc>
                <a:spcPct val="114000"/>
              </a:lnSpc>
              <a:spcBef>
                <a:spcPts val="1800"/>
              </a:spcBef>
            </a:pPr>
            <a:r>
              <a:rPr lang="el-GR" altLang="el-GR" dirty="0" smtClean="0"/>
              <a:t>Η </a:t>
            </a:r>
            <a:r>
              <a:rPr lang="el-GR" altLang="el-GR" dirty="0" err="1" smtClean="0"/>
              <a:t>διαφοροδιάγνωση</a:t>
            </a:r>
            <a:r>
              <a:rPr lang="el-GR" altLang="el-GR" dirty="0" smtClean="0"/>
              <a:t> των μυών γίνεται με την εξέταση:</a:t>
            </a:r>
          </a:p>
          <a:p>
            <a:pPr lvl="1" eaLnBrk="1" hangingPunct="1">
              <a:lnSpc>
                <a:spcPct val="114000"/>
              </a:lnSpc>
              <a:spcBef>
                <a:spcPts val="1800"/>
              </a:spcBef>
            </a:pPr>
            <a:r>
              <a:rPr lang="el-GR" altLang="el-GR" dirty="0" err="1" smtClean="0"/>
              <a:t>Πολυαρθρικών</a:t>
            </a:r>
            <a:r>
              <a:rPr lang="el-GR" altLang="el-GR" dirty="0" smtClean="0"/>
              <a:t> μυών στην παρακείμενη άρθρωση,</a:t>
            </a:r>
          </a:p>
          <a:p>
            <a:pPr lvl="1" eaLnBrk="1" hangingPunct="1">
              <a:lnSpc>
                <a:spcPct val="114000"/>
              </a:lnSpc>
              <a:spcBef>
                <a:spcPts val="1800"/>
              </a:spcBef>
            </a:pPr>
            <a:r>
              <a:rPr lang="el-GR" altLang="el-GR" dirty="0" err="1" smtClean="0"/>
              <a:t>Μονοαρθρικών</a:t>
            </a:r>
            <a:r>
              <a:rPr lang="el-GR" altLang="el-GR" dirty="0" smtClean="0"/>
              <a:t> μυών στην δευτερεύουσα ενέργειά τους στην ίδια την άρθρωση και</a:t>
            </a:r>
          </a:p>
          <a:p>
            <a:pPr lvl="1" eaLnBrk="1" hangingPunct="1">
              <a:lnSpc>
                <a:spcPct val="114000"/>
              </a:lnSpc>
              <a:spcBef>
                <a:spcPts val="1800"/>
              </a:spcBef>
            </a:pPr>
            <a:r>
              <a:rPr lang="el-GR" altLang="el-GR" dirty="0" smtClean="0"/>
              <a:t>Μέσω αμοιβαίας αναχαίτισης των μυών (</a:t>
            </a:r>
            <a:r>
              <a:rPr lang="el-GR" altLang="el-GR" dirty="0" err="1" smtClean="0"/>
              <a:t>μονοαρθρικών</a:t>
            </a:r>
            <a:r>
              <a:rPr lang="el-GR" altLang="el-GR" dirty="0" smtClean="0"/>
              <a:t> και </a:t>
            </a:r>
            <a:r>
              <a:rPr lang="el-GR" altLang="el-GR" dirty="0" err="1" smtClean="0"/>
              <a:t>πολυαρθρικών</a:t>
            </a:r>
            <a:r>
              <a:rPr lang="el-GR" altLang="el-GR" dirty="0" smtClean="0"/>
              <a:t>).</a:t>
            </a:r>
          </a:p>
        </p:txBody>
      </p:sp>
      <p:sp>
        <p:nvSpPr>
          <p:cNvPr id="1946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2B69FA5-877C-4267-B6BA-062B3011496E}"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113662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sz="3600" dirty="0"/>
              <a:t>Λειτουργική παθολογία</a:t>
            </a:r>
            <a:r>
              <a:rPr lang="en-US" sz="3600" dirty="0"/>
              <a:t> </a:t>
            </a:r>
            <a:r>
              <a:rPr lang="en-US" sz="3000" b="0" dirty="0" smtClean="0"/>
              <a:t>2/</a:t>
            </a:r>
            <a:r>
              <a:rPr lang="el-GR" sz="3000" b="0" dirty="0"/>
              <a:t>2</a:t>
            </a:r>
            <a:endParaRPr lang="el-GR" altLang="el-GR" sz="3200" dirty="0" smtClean="0"/>
          </a:p>
        </p:txBody>
      </p:sp>
      <p:sp>
        <p:nvSpPr>
          <p:cNvPr id="6147" name="Θέση περιεχομένου 2"/>
          <p:cNvSpPr>
            <a:spLocks noGrp="1"/>
          </p:cNvSpPr>
          <p:nvPr>
            <p:ph idx="1"/>
          </p:nvPr>
        </p:nvSpPr>
        <p:spPr>
          <a:xfrm>
            <a:off x="539552" y="1556792"/>
            <a:ext cx="8157592" cy="4752975"/>
          </a:xfrm>
        </p:spPr>
        <p:txBody>
          <a:bodyPr/>
          <a:lstStyle/>
          <a:p>
            <a:pPr eaLnBrk="1" hangingPunct="1">
              <a:spcBef>
                <a:spcPts val="2400"/>
              </a:spcBef>
            </a:pPr>
            <a:r>
              <a:rPr lang="el-GR" altLang="el-GR" sz="2200" dirty="0" smtClean="0"/>
              <a:t>Ο σκοπός του φυσικοθεραπευτή είναι να </a:t>
            </a:r>
            <a:r>
              <a:rPr lang="el-GR" altLang="el-GR" sz="2200" dirty="0" err="1" smtClean="0"/>
              <a:t>διαφοροδιαγνώσει</a:t>
            </a:r>
            <a:r>
              <a:rPr lang="el-GR" altLang="el-GR" sz="2200" dirty="0" smtClean="0"/>
              <a:t> αυτές τις δομές που προκαλούν την σωματική δυσλειτουργία και να τις θεραπεύσει αποτελεσματικά.</a:t>
            </a:r>
          </a:p>
          <a:p>
            <a:pPr eaLnBrk="1" hangingPunct="1">
              <a:spcBef>
                <a:spcPts val="2400"/>
              </a:spcBef>
            </a:pPr>
            <a:r>
              <a:rPr lang="el-GR" altLang="el-GR" sz="2200" dirty="0" smtClean="0"/>
              <a:t>Όμως, ο φυσικοθεραπευτής πρέπει να γνωρίζει ότι μπορεί να επέμβει μόνο στην δυσλειτουργία και όχι στην ανατομία της δομής η οποία μπορεί να αλλάξει μόνο με την χειρουργική επέμβαση. </a:t>
            </a:r>
          </a:p>
          <a:p>
            <a:pPr eaLnBrk="1" hangingPunct="1">
              <a:spcBef>
                <a:spcPts val="2400"/>
              </a:spcBef>
            </a:pPr>
            <a:r>
              <a:rPr lang="el-GR" altLang="el-GR" sz="2200" dirty="0" smtClean="0"/>
              <a:t>Π.χ., η δυσλειτουργία της ΟΜΣΣ δεν μπορεί να αποκατασταθεί με την </a:t>
            </a:r>
            <a:r>
              <a:rPr lang="el-GR" altLang="el-GR" sz="2200" dirty="0" err="1" smtClean="0"/>
              <a:t>φυσικοθεραπευτική</a:t>
            </a:r>
            <a:r>
              <a:rPr lang="el-GR" altLang="el-GR" sz="2200" dirty="0" smtClean="0"/>
              <a:t> παρέμβαση</a:t>
            </a:r>
            <a:r>
              <a:rPr lang="en-US" altLang="el-GR" sz="2200" dirty="0" smtClean="0"/>
              <a:t>,</a:t>
            </a:r>
            <a:r>
              <a:rPr lang="el-GR" altLang="el-GR" sz="2200" dirty="0" smtClean="0"/>
              <a:t> όταν πιέζεται η νευρική ρίζα από μία αποτιτανωμένη κοίλη του δίσκου, αλλά μόνο με χειρουργική παρέμβαση.</a:t>
            </a:r>
          </a:p>
        </p:txBody>
      </p:sp>
      <p:sp>
        <p:nvSpPr>
          <p:cNvPr id="61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C903997-BFD2-4B93-9A85-DE224D73A2B4}" type="slidenum">
              <a:rPr lang="el-GR" smtClean="0">
                <a:solidFill>
                  <a:prstClr val="black"/>
                </a:solidFill>
              </a:rPr>
              <a:pPr>
                <a:defRPr/>
              </a:pPr>
              <a:t>2</a:t>
            </a:fld>
            <a:endParaRPr lang="el-GR" smtClean="0">
              <a:solidFill>
                <a:prstClr val="black"/>
              </a:solidFill>
            </a:endParaRPr>
          </a:p>
        </p:txBody>
      </p:sp>
    </p:spTree>
    <p:extLst>
      <p:ext uri="{BB962C8B-B14F-4D97-AF65-F5344CB8AC3E}">
        <p14:creationId xmlns:p14="http://schemas.microsoft.com/office/powerpoint/2010/main" val="4119548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eaLnBrk="1" hangingPunct="1"/>
            <a:r>
              <a:rPr lang="el-GR" altLang="el-GR" sz="3600" dirty="0" smtClean="0"/>
              <a:t>Δοκιμασίες αντίστασης</a:t>
            </a:r>
          </a:p>
        </p:txBody>
      </p:sp>
      <p:sp>
        <p:nvSpPr>
          <p:cNvPr id="3" name="Θέση περιεχομένου 2"/>
          <p:cNvSpPr>
            <a:spLocks noGrp="1"/>
          </p:cNvSpPr>
          <p:nvPr>
            <p:ph idx="1"/>
          </p:nvPr>
        </p:nvSpPr>
        <p:spPr>
          <a:xfrm>
            <a:off x="457200" y="1484784"/>
            <a:ext cx="8229600" cy="503237"/>
          </a:xfrm>
        </p:spPr>
        <p:txBody>
          <a:bodyPr rtlCol="0">
            <a:normAutofit/>
          </a:bodyPr>
          <a:lstStyle/>
          <a:p>
            <a:pPr marL="0" indent="0" eaLnBrk="1" fontAlgn="auto" hangingPunct="1">
              <a:spcAft>
                <a:spcPts val="0"/>
              </a:spcAft>
              <a:buFont typeface="Arial" pitchFamily="34" charset="0"/>
              <a:buNone/>
              <a:defRPr/>
            </a:pPr>
            <a:r>
              <a:rPr lang="el-GR" dirty="0"/>
              <a:t>Τα ευρήματα μπορεί να είναι τα </a:t>
            </a:r>
            <a:r>
              <a:rPr lang="el-GR" dirty="0" smtClean="0"/>
              <a:t>παρακάτω:</a:t>
            </a:r>
            <a:endParaRPr lang="el-GR" dirty="0"/>
          </a:p>
          <a:p>
            <a:pPr eaLnBrk="1" fontAlgn="auto" hangingPunct="1">
              <a:spcAft>
                <a:spcPts val="0"/>
              </a:spcAft>
              <a:buFont typeface="Arial" pitchFamily="34" charset="0"/>
              <a:buChar char="•"/>
              <a:defRPr/>
            </a:pPr>
            <a:endParaRPr lang="el-GR" dirty="0"/>
          </a:p>
        </p:txBody>
      </p:sp>
      <p:graphicFrame>
        <p:nvGraphicFramePr>
          <p:cNvPr id="5" name="Πίνακας 4"/>
          <p:cNvGraphicFramePr>
            <a:graphicFrameLocks noGrp="1"/>
          </p:cNvGraphicFramePr>
          <p:nvPr/>
        </p:nvGraphicFramePr>
        <p:xfrm>
          <a:off x="539750" y="1989138"/>
          <a:ext cx="8064500" cy="4389437"/>
        </p:xfrm>
        <a:graphic>
          <a:graphicData uri="http://schemas.openxmlformats.org/drawingml/2006/table">
            <a:tbl>
              <a:tblPr firstRow="1" bandRow="1">
                <a:tableStyleId>{8799B23B-EC83-4686-B30A-512413B5E67A}</a:tableStyleId>
              </a:tblPr>
              <a:tblGrid>
                <a:gridCol w="3426610"/>
                <a:gridCol w="4637890"/>
              </a:tblGrid>
              <a:tr h="457233">
                <a:tc>
                  <a:txBody>
                    <a:bodyPr/>
                    <a:lstStyle/>
                    <a:p>
                      <a:r>
                        <a:rPr lang="el-GR" sz="2400" b="0" dirty="0" smtClean="0"/>
                        <a:t>Δυνατός και χωρίς πόνο</a:t>
                      </a:r>
                    </a:p>
                  </a:txBody>
                  <a:tcPr marL="91441" marR="91441" marT="45723" marB="45723">
                    <a:lnB w="12700" cap="flat" cmpd="sng" algn="ctr">
                      <a:solidFill>
                        <a:srgbClr val="92D050"/>
                      </a:solidFill>
                      <a:prstDash val="solid"/>
                      <a:round/>
                      <a:headEnd type="none" w="med" len="med"/>
                      <a:tailEnd type="none" w="med" len="med"/>
                    </a:lnB>
                  </a:tcPr>
                </a:tc>
                <a:tc>
                  <a:txBody>
                    <a:bodyPr/>
                    <a:lstStyle/>
                    <a:p>
                      <a:r>
                        <a:rPr lang="el-GR" sz="2400" b="0" dirty="0" smtClean="0"/>
                        <a:t>Κανένα πρόβλημα</a:t>
                      </a:r>
                    </a:p>
                  </a:txBody>
                  <a:tcPr marL="91441" marR="91441" marT="45723" marB="45723">
                    <a:lnB w="12700" cap="flat" cmpd="sng" algn="ctr">
                      <a:solidFill>
                        <a:srgbClr val="92D050"/>
                      </a:solidFill>
                      <a:prstDash val="solid"/>
                      <a:round/>
                      <a:headEnd type="none" w="med" len="med"/>
                      <a:tailEnd type="none" w="med" len="med"/>
                    </a:lnB>
                  </a:tcPr>
                </a:tc>
              </a:tr>
              <a:tr h="823019">
                <a:tc>
                  <a:txBody>
                    <a:bodyPr/>
                    <a:lstStyle/>
                    <a:p>
                      <a:r>
                        <a:rPr lang="el-GR" sz="2400" dirty="0" smtClean="0"/>
                        <a:t>Δυνατός και με πόνο</a:t>
                      </a:r>
                    </a:p>
                  </a:txBody>
                  <a:tcPr marL="91441" marR="91441" marT="45723" marB="45723">
                    <a:lnT w="12700" cap="flat" cmpd="sng" algn="ctr">
                      <a:solidFill>
                        <a:srgbClr val="92D050"/>
                      </a:solidFill>
                      <a:prstDash val="solid"/>
                      <a:round/>
                      <a:headEnd type="none" w="med" len="med"/>
                      <a:tailEnd type="none" w="med" len="med"/>
                    </a:lnT>
                  </a:tcPr>
                </a:tc>
                <a:tc>
                  <a:txBody>
                    <a:bodyPr/>
                    <a:lstStyle/>
                    <a:p>
                      <a:r>
                        <a:rPr lang="el-GR" sz="2400" dirty="0" smtClean="0"/>
                        <a:t>Μικρή βλάβη των συσταλτών στοιχείων, συνήθως τένοντες</a:t>
                      </a:r>
                    </a:p>
                  </a:txBody>
                  <a:tcPr marL="91441" marR="91441" marT="45723" marB="45723">
                    <a:lnT w="12700" cap="flat" cmpd="sng" algn="ctr">
                      <a:solidFill>
                        <a:srgbClr val="92D050"/>
                      </a:solidFill>
                      <a:prstDash val="solid"/>
                      <a:round/>
                      <a:headEnd type="none" w="med" len="med"/>
                      <a:tailEnd type="none" w="med" len="med"/>
                    </a:lnT>
                  </a:tcPr>
                </a:tc>
              </a:tr>
              <a:tr h="1188806">
                <a:tc>
                  <a:txBody>
                    <a:bodyPr/>
                    <a:lstStyle/>
                    <a:p>
                      <a:r>
                        <a:rPr lang="el-GR" sz="2400" dirty="0" smtClean="0"/>
                        <a:t>Αδύνατος και χωρίς πόνο</a:t>
                      </a:r>
                    </a:p>
                  </a:txBody>
                  <a:tcPr marL="91441" marR="91441" marT="45723" marB="45723"/>
                </a:tc>
                <a:tc>
                  <a:txBody>
                    <a:bodyPr/>
                    <a:lstStyle/>
                    <a:p>
                      <a:r>
                        <a:rPr lang="el-GR" sz="2400" dirty="0" smtClean="0"/>
                        <a:t>α) διαταραγμένη </a:t>
                      </a:r>
                      <a:r>
                        <a:rPr lang="el-GR" sz="2400" dirty="0" err="1" smtClean="0"/>
                        <a:t>εννεύρωση</a:t>
                      </a:r>
                      <a:r>
                        <a:rPr lang="el-GR" sz="2400" dirty="0" smtClean="0"/>
                        <a:t> του μυός</a:t>
                      </a:r>
                    </a:p>
                    <a:p>
                      <a:r>
                        <a:rPr lang="el-GR" sz="2400" dirty="0" smtClean="0"/>
                        <a:t>β) πλήρης ρήξη του μυός ή τένοντα</a:t>
                      </a:r>
                    </a:p>
                  </a:txBody>
                  <a:tcPr marL="91441" marR="91441" marT="45723" marB="45723"/>
                </a:tc>
              </a:tr>
              <a:tr h="1920379">
                <a:tc>
                  <a:txBody>
                    <a:bodyPr/>
                    <a:lstStyle/>
                    <a:p>
                      <a:r>
                        <a:rPr lang="el-GR" sz="2400" dirty="0" smtClean="0"/>
                        <a:t>Αδύνατος και με πόνο</a:t>
                      </a:r>
                    </a:p>
                  </a:txBody>
                  <a:tcPr marL="91441" marR="91441" marT="45723" marB="45723"/>
                </a:tc>
                <a:tc>
                  <a:txBody>
                    <a:bodyPr/>
                    <a:lstStyle/>
                    <a:p>
                      <a:r>
                        <a:rPr lang="el-GR" sz="2400" dirty="0" smtClean="0"/>
                        <a:t>α) μερική ρήξη, κάποιες ίνες είναι ακέραιες και πονούν</a:t>
                      </a:r>
                    </a:p>
                    <a:p>
                      <a:r>
                        <a:rPr lang="el-GR" sz="2400" dirty="0" smtClean="0"/>
                        <a:t>β) αναχαίτιση λόγω του πόνου οφειλομένου σε σοβαρή παθολογία (κάταγμα, όγκος κλπ)</a:t>
                      </a:r>
                    </a:p>
                  </a:txBody>
                  <a:tcPr marL="91441" marR="91441" marT="45723" marB="45723"/>
                </a:tc>
              </a:tr>
            </a:tbl>
          </a:graphicData>
        </a:graphic>
      </p:graphicFrame>
      <p:sp>
        <p:nvSpPr>
          <p:cNvPr id="3176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660FD9-4978-44B7-A11F-3DA2462CDADC}"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1641668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smtClean="0"/>
              <a:t>Σημαντικά Σημεία </a:t>
            </a:r>
            <a:r>
              <a:rPr lang="el-GR" sz="3000" b="0" dirty="0" smtClean="0"/>
              <a:t>1/2</a:t>
            </a:r>
            <a:endParaRPr lang="el-GR" sz="3000" b="0" dirty="0"/>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lnSpc>
                <a:spcPct val="114000"/>
              </a:lnSpc>
              <a:spcBef>
                <a:spcPts val="1800"/>
              </a:spcBef>
              <a:spcAft>
                <a:spcPts val="0"/>
              </a:spcAft>
              <a:buFont typeface="Arial" pitchFamily="34" charset="0"/>
              <a:buChar char="•"/>
              <a:defRPr/>
            </a:pPr>
            <a:r>
              <a:rPr lang="el-GR" dirty="0"/>
              <a:t>Ελάχιστες περιπτώσεις νευρολογικών προβλημάτων παρουσιάζουν αδυναμία σε απομονωμένους </a:t>
            </a:r>
            <a:r>
              <a:rPr lang="el-GR" dirty="0" smtClean="0"/>
              <a:t>μύες.</a:t>
            </a:r>
            <a:endParaRPr lang="el-GR" dirty="0"/>
          </a:p>
          <a:p>
            <a:pPr eaLnBrk="1" fontAlgn="auto" hangingPunct="1">
              <a:lnSpc>
                <a:spcPct val="114000"/>
              </a:lnSpc>
              <a:spcBef>
                <a:spcPts val="1800"/>
              </a:spcBef>
              <a:spcAft>
                <a:spcPts val="0"/>
              </a:spcAft>
              <a:buFont typeface="Arial" pitchFamily="34" charset="0"/>
              <a:buChar char="•"/>
              <a:defRPr/>
            </a:pPr>
            <a:r>
              <a:rPr lang="el-GR" dirty="0"/>
              <a:t>Η κάκωση των τενόντων είναι πιο συνήθεις απ’ ότι η κάκωση των μυών, εφ’ όσον δεν συμπεριλαμβάνονται οι αθλητικές </a:t>
            </a:r>
            <a:r>
              <a:rPr lang="el-GR" dirty="0" smtClean="0"/>
              <a:t>κακώσεις.</a:t>
            </a:r>
            <a:endParaRPr lang="el-GR" dirty="0"/>
          </a:p>
          <a:p>
            <a:pPr eaLnBrk="1" fontAlgn="auto" hangingPunct="1">
              <a:lnSpc>
                <a:spcPct val="114000"/>
              </a:lnSpc>
              <a:spcBef>
                <a:spcPts val="1800"/>
              </a:spcBef>
              <a:spcAft>
                <a:spcPts val="0"/>
              </a:spcAft>
              <a:buFont typeface="Arial" pitchFamily="34" charset="0"/>
              <a:buChar char="•"/>
              <a:defRPr/>
            </a:pPr>
            <a:r>
              <a:rPr lang="el-GR" dirty="0"/>
              <a:t>Η ανώδυνη συστολή των μυών σε συνδυασμό με την επώδυνη χαλάρωσή τους οφείλεται κυρίως σε μία μικρή κάκωση των συσταλτών στοιχείων των μυών και μπορεί να θεωρηθεί σαν θετικό </a:t>
            </a:r>
            <a:r>
              <a:rPr lang="el-GR" dirty="0" smtClean="0"/>
              <a:t>εύρημα.</a:t>
            </a:r>
            <a:endParaRPr lang="el-GR" dirty="0"/>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508C80C-713C-443A-82C6-B6F144105C1B}"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3571452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Σημαντικά Σημεία </a:t>
            </a:r>
            <a:r>
              <a:rPr lang="el-GR" sz="3000" b="0" dirty="0"/>
              <a:t>2</a:t>
            </a:r>
            <a:r>
              <a:rPr lang="el-GR" sz="3000" b="0" dirty="0" smtClean="0"/>
              <a:t>/2</a:t>
            </a:r>
            <a:endParaRPr lang="el-GR" sz="3600" dirty="0"/>
          </a:p>
        </p:txBody>
      </p:sp>
      <p:sp>
        <p:nvSpPr>
          <p:cNvPr id="34819" name="Θέση περιεχομένου 2"/>
          <p:cNvSpPr>
            <a:spLocks noGrp="1"/>
          </p:cNvSpPr>
          <p:nvPr>
            <p:ph idx="1"/>
          </p:nvPr>
        </p:nvSpPr>
        <p:spPr>
          <a:xfrm>
            <a:off x="539750" y="1525860"/>
            <a:ext cx="8229600" cy="5143500"/>
          </a:xfrm>
        </p:spPr>
        <p:txBody>
          <a:bodyPr/>
          <a:lstStyle/>
          <a:p>
            <a:pPr eaLnBrk="1" hangingPunct="1"/>
            <a:r>
              <a:rPr lang="el-GR" altLang="el-GR" dirty="0" smtClean="0"/>
              <a:t>Η εφαρμογή τάσης σε τραυματισμένους μαλακούς ιστούς προκαλεί πόνο.</a:t>
            </a:r>
          </a:p>
          <a:p>
            <a:pPr eaLnBrk="1" hangingPunct="1"/>
            <a:r>
              <a:rPr lang="el-GR" altLang="el-GR" dirty="0" smtClean="0"/>
              <a:t>Η εφαρμογή συμπίεσης σε τραυματισμένους μηνίσκους, δίσκους και λάχνες του υμένα του αρθρικού θυλάκου προκαλεί πόνο.</a:t>
            </a:r>
          </a:p>
          <a:p>
            <a:pPr eaLnBrk="1" hangingPunct="1"/>
            <a:r>
              <a:rPr lang="el-GR" altLang="el-GR" dirty="0" smtClean="0"/>
              <a:t>Η διαρκής συμπίεση του υαλοειδούς χόνδρου των οστών οδηγεί όχι μόνο σε εκφύλιση, αλλά και σε πιθανό πόνο (το οίδημα του υποχόνδριου οστού και η διαταραχή της φλεβικής παροχέτευσης οδηγεί σε </a:t>
            </a:r>
            <a:r>
              <a:rPr lang="el-GR" altLang="el-GR" dirty="0" err="1" smtClean="0"/>
              <a:t>υποξαιμία</a:t>
            </a:r>
            <a:r>
              <a:rPr lang="el-GR" altLang="el-GR" dirty="0" smtClean="0"/>
              <a:t> – απελευθέρωση φλεγμονωδών ουσιών – ερεθισμό ελεύθερων νευρικών απολήξεων – πόνο).</a:t>
            </a:r>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315F4EA-D995-46BC-8CC2-B1EBD498CB77}"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439830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sz="3600" dirty="0"/>
              <a:t>Περίληψη </a:t>
            </a:r>
            <a:r>
              <a:rPr lang="el-GR" sz="3600" dirty="0" err="1" smtClean="0"/>
              <a:t>διαφοροδιάγνωσης</a:t>
            </a:r>
            <a:r>
              <a:rPr lang="el-GR" sz="3600" dirty="0"/>
              <a:t> </a:t>
            </a:r>
            <a:r>
              <a:rPr lang="el-GR" sz="3000" b="0" dirty="0" smtClean="0"/>
              <a:t>1/2</a:t>
            </a:r>
            <a:endParaRPr lang="el-GR" sz="3000" b="0" dirty="0"/>
          </a:p>
        </p:txBody>
      </p:sp>
      <p:sp>
        <p:nvSpPr>
          <p:cNvPr id="35843" name="Θέση περιεχομένου 2"/>
          <p:cNvSpPr>
            <a:spLocks noGrp="1"/>
          </p:cNvSpPr>
          <p:nvPr>
            <p:ph idx="1"/>
          </p:nvPr>
        </p:nvSpPr>
        <p:spPr>
          <a:xfrm>
            <a:off x="539750" y="1556792"/>
            <a:ext cx="8229600" cy="4752975"/>
          </a:xfrm>
        </p:spPr>
        <p:txBody>
          <a:bodyPr/>
          <a:lstStyle/>
          <a:p>
            <a:pPr eaLnBrk="1" hangingPunct="1"/>
            <a:r>
              <a:rPr lang="el-GR" altLang="el-GR" dirty="0" smtClean="0"/>
              <a:t>Οι συσταλτές δομές μπορούν να εκτεθούν σε </a:t>
            </a:r>
            <a:r>
              <a:rPr lang="el-GR" altLang="el-GR" dirty="0" err="1" smtClean="0"/>
              <a:t>τατικές</a:t>
            </a:r>
            <a:r>
              <a:rPr lang="el-GR" altLang="el-GR" dirty="0" smtClean="0"/>
              <a:t> δυνάμεις από:</a:t>
            </a:r>
          </a:p>
          <a:p>
            <a:pPr marL="857250" lvl="1" indent="-457200" eaLnBrk="1" hangingPunct="1">
              <a:buFont typeface="Calibri" pitchFamily="34" charset="0"/>
              <a:buAutoNum type="arabicPeriod"/>
            </a:pPr>
            <a:r>
              <a:rPr lang="el-GR" altLang="el-GR" b="1" dirty="0" smtClean="0">
                <a:solidFill>
                  <a:srgbClr val="820000"/>
                </a:solidFill>
              </a:rPr>
              <a:t>Την ενεργητική συστολή του μυός,</a:t>
            </a:r>
          </a:p>
          <a:p>
            <a:pPr marL="857250" lvl="1" indent="-457200" eaLnBrk="1" hangingPunct="1">
              <a:buFont typeface="Calibri" pitchFamily="34" charset="0"/>
              <a:buAutoNum type="arabicPeriod"/>
            </a:pPr>
            <a:r>
              <a:rPr lang="el-GR" altLang="el-GR" b="1" dirty="0" smtClean="0">
                <a:solidFill>
                  <a:srgbClr val="820000"/>
                </a:solidFill>
              </a:rPr>
              <a:t>Την παθητική, μέγιστη διάταση,</a:t>
            </a:r>
          </a:p>
          <a:p>
            <a:pPr marL="857250" lvl="1" indent="-457200" eaLnBrk="1" hangingPunct="1">
              <a:buFont typeface="Calibri" pitchFamily="34" charset="0"/>
              <a:buAutoNum type="arabicPeriod"/>
            </a:pPr>
            <a:r>
              <a:rPr lang="el-GR" altLang="el-GR" b="1" dirty="0" smtClean="0">
                <a:solidFill>
                  <a:srgbClr val="820000"/>
                </a:solidFill>
              </a:rPr>
              <a:t>Την μέγιστη συστολή εναντίον αντίστασης.</a:t>
            </a:r>
          </a:p>
          <a:p>
            <a:pPr eaLnBrk="1" hangingPunct="1"/>
            <a:r>
              <a:rPr lang="el-GR" altLang="el-GR" dirty="0" smtClean="0"/>
              <a:t>Μόνο η δεύτερη και η τρίτη περίπτωση εγγυώνται ότι ο ιστός έχει εκτεθεί σε αρκετά μεγάλη δύναμη.</a:t>
            </a:r>
          </a:p>
          <a:p>
            <a:pPr eaLnBrk="1" hangingPunct="1"/>
            <a:r>
              <a:rPr lang="el-GR" altLang="el-GR" dirty="0" smtClean="0"/>
              <a:t>Εάν η εφαρμογή αυτών των δοκιμασιών βρεθεί θετική, τότε θα πρέπει να καθοριστεί ποιος μυς πονά με πιο εξειδικευμένες δοκιμασίες.</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440C37-5659-4D40-80CD-A0F477136FB0}"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1395777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Περίληψη </a:t>
            </a:r>
            <a:r>
              <a:rPr lang="el-GR" sz="3600" dirty="0" err="1"/>
              <a:t>διαφοροδιάγνωσης</a:t>
            </a:r>
            <a:r>
              <a:rPr lang="el-GR" sz="3600" dirty="0"/>
              <a:t> </a:t>
            </a:r>
            <a:r>
              <a:rPr lang="el-GR" sz="3000" b="0" dirty="0" smtClean="0"/>
              <a:t>2/2</a:t>
            </a:r>
            <a:endParaRPr lang="el-GR" sz="3600" dirty="0"/>
          </a:p>
        </p:txBody>
      </p:sp>
      <p:sp>
        <p:nvSpPr>
          <p:cNvPr id="36867"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dirty="0" smtClean="0"/>
              <a:t>Οι μη συσταλτές δομές που δεν έχουν την ικανότητα να συστέλλονται, ούτε και επηρεάζονται από την συστολή του μυός, μπορούν να εκτεθούν σε δυνάμεις μέσω :</a:t>
            </a:r>
          </a:p>
          <a:p>
            <a:pPr lvl="1" indent="-342900" eaLnBrk="1" hangingPunct="1">
              <a:spcBef>
                <a:spcPts val="2400"/>
              </a:spcBef>
            </a:pPr>
            <a:r>
              <a:rPr lang="el-GR" altLang="el-GR" b="1" dirty="0" smtClean="0">
                <a:solidFill>
                  <a:srgbClr val="820000"/>
                </a:solidFill>
              </a:rPr>
              <a:t>Της παθητικής διάτασης της δομής,</a:t>
            </a:r>
          </a:p>
          <a:p>
            <a:pPr lvl="1" indent="-342900" eaLnBrk="1" hangingPunct="1">
              <a:spcBef>
                <a:spcPts val="2400"/>
              </a:spcBef>
            </a:pPr>
            <a:r>
              <a:rPr lang="el-GR" altLang="el-GR" b="1" dirty="0" smtClean="0">
                <a:solidFill>
                  <a:srgbClr val="820000"/>
                </a:solidFill>
              </a:rPr>
              <a:t>Της συμπίεσης της δομής.</a:t>
            </a:r>
          </a:p>
          <a:p>
            <a:pPr eaLnBrk="1" hangingPunct="1">
              <a:spcBef>
                <a:spcPts val="2400"/>
              </a:spcBef>
            </a:pPr>
            <a:r>
              <a:rPr lang="el-GR" altLang="el-GR" dirty="0" smtClean="0"/>
              <a:t>Εάν βρεθεί βλάβη σε αυτούς τους ιστούς, τότε θα πρέπει να καθοριστεί ποιος από τους μη συσταλτούς ιστούς είναι υπεύθυνος για τον πόνο.</a:t>
            </a:r>
          </a:p>
          <a:p>
            <a:pPr eaLnBrk="1" hangingPunct="1"/>
            <a:endParaRPr lang="el-GR" altLang="el-GR" dirty="0" smtClean="0"/>
          </a:p>
        </p:txBody>
      </p:sp>
      <p:sp>
        <p:nvSpPr>
          <p:cNvPr id="358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C33851D-196E-4FE1-8DCE-BF30B66604BC}" type="slidenum">
              <a:rPr lang="el-GR" smtClean="0">
                <a:solidFill>
                  <a:prstClr val="black"/>
                </a:solidFill>
              </a:rPr>
              <a:pPr>
                <a:defRPr/>
              </a:pPr>
              <a:t>33</a:t>
            </a:fld>
            <a:endParaRPr lang="el-GR" smtClean="0">
              <a:solidFill>
                <a:prstClr val="black"/>
              </a:solidFill>
            </a:endParaRPr>
          </a:p>
        </p:txBody>
      </p:sp>
    </p:spTree>
    <p:extLst>
      <p:ext uri="{BB962C8B-B14F-4D97-AF65-F5344CB8AC3E}">
        <p14:creationId xmlns:p14="http://schemas.microsoft.com/office/powerpoint/2010/main" val="2474426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Θυλακικό πρότυπο </a:t>
            </a:r>
            <a:r>
              <a:rPr lang="el-GR" sz="3000" b="0" dirty="0" smtClean="0"/>
              <a:t>1/3</a:t>
            </a:r>
            <a:endParaRPr lang="el-GR" sz="3000" b="0" dirty="0"/>
          </a:p>
        </p:txBody>
      </p:sp>
      <p:sp>
        <p:nvSpPr>
          <p:cNvPr id="37891"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3000"/>
              </a:spcBef>
            </a:pPr>
            <a:r>
              <a:rPr lang="el-GR" altLang="el-GR" dirty="0" smtClean="0"/>
              <a:t>Είναι ένας χαρακτηριστικός περιορισμός της κίνησης της άρθρωσης που οφείλεται στην μείωση της ελαστικότητας του αρθρικού θυλάκου.   </a:t>
            </a:r>
          </a:p>
          <a:p>
            <a:pPr eaLnBrk="1" hangingPunct="1">
              <a:lnSpc>
                <a:spcPct val="114000"/>
              </a:lnSpc>
              <a:spcBef>
                <a:spcPts val="3000"/>
              </a:spcBef>
            </a:pPr>
            <a:r>
              <a:rPr lang="el-GR" altLang="el-GR" dirty="0" smtClean="0"/>
              <a:t>Η μείωση της τροχιάς, η οποία δεν είναι </a:t>
            </a:r>
            <a:r>
              <a:rPr lang="el-GR" altLang="el-GR" dirty="0" err="1" smtClean="0"/>
              <a:t>θυλακικής</a:t>
            </a:r>
            <a:r>
              <a:rPr lang="el-GR" altLang="el-GR" dirty="0" smtClean="0"/>
              <a:t> αιτιολογίας, οφείλεται συνήθως σε συνδεσμικές συμφύσεις, σε μηχανικό </a:t>
            </a:r>
            <a:r>
              <a:rPr lang="el-GR" altLang="el-GR" dirty="0" err="1" smtClean="0"/>
              <a:t>ενδοαρθρικό</a:t>
            </a:r>
            <a:r>
              <a:rPr lang="el-GR" altLang="el-GR" dirty="0" smtClean="0"/>
              <a:t> μπλοκάρισμα, ή είναι αποτέλεσμα </a:t>
            </a:r>
            <a:r>
              <a:rPr lang="el-GR" altLang="el-GR" dirty="0" err="1" smtClean="0"/>
              <a:t>εξωαρθρικής</a:t>
            </a:r>
            <a:r>
              <a:rPr lang="el-GR" altLang="el-GR" dirty="0" smtClean="0"/>
              <a:t> βλάβης (π.χ. βράχυνση των μυών).</a:t>
            </a:r>
          </a:p>
          <a:p>
            <a:pPr eaLnBrk="1" hangingPunct="1">
              <a:lnSpc>
                <a:spcPct val="114000"/>
              </a:lnSpc>
            </a:pPr>
            <a:endParaRPr lang="el-GR" altLang="el-GR" dirty="0" smtClean="0"/>
          </a:p>
        </p:txBody>
      </p:sp>
      <p:sp>
        <p:nvSpPr>
          <p:cNvPr id="368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0325F17-F729-416A-8A37-9A0D1561B7D9}"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000536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err="1"/>
              <a:t>Θυλακικό</a:t>
            </a:r>
            <a:r>
              <a:rPr lang="el-GR" sz="3600" dirty="0"/>
              <a:t> πρότυπο </a:t>
            </a:r>
            <a:r>
              <a:rPr lang="el-GR" sz="3000" b="0" dirty="0" smtClean="0"/>
              <a:t>2/3</a:t>
            </a:r>
            <a:endParaRPr lang="el-GR" sz="36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869696296"/>
              </p:ext>
            </p:extLst>
          </p:nvPr>
        </p:nvGraphicFramePr>
        <p:xfrm>
          <a:off x="539750" y="1557338"/>
          <a:ext cx="8064500" cy="4862513"/>
        </p:xfrm>
        <a:graphic>
          <a:graphicData uri="http://schemas.openxmlformats.org/drawingml/2006/table">
            <a:tbl>
              <a:tblPr firstRow="1" bandRow="1">
                <a:tableStyleId>{F2DE63D5-997A-4646-A377-4702673A728D}</a:tableStyleId>
              </a:tblPr>
              <a:tblGrid>
                <a:gridCol w="3256053"/>
                <a:gridCol w="4808447"/>
              </a:tblGrid>
              <a:tr h="432111">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400" u="none" strike="noStrike" cap="none" normalizeH="0" baseline="0" dirty="0" smtClean="0">
                          <a:ln>
                            <a:noFill/>
                          </a:ln>
                          <a:effectLst/>
                        </a:rPr>
                        <a:t>Άρθρωση</a:t>
                      </a:r>
                      <a:endParaRPr kumimoji="1" lang="el-GR" sz="2400" b="1" i="0" u="none" strike="noStrike" cap="none" normalizeH="0" baseline="0" dirty="0" smtClean="0">
                        <a:ln>
                          <a:noFill/>
                        </a:ln>
                        <a:solidFill>
                          <a:schemeClr val="tx1"/>
                        </a:solidFill>
                        <a:effectLst/>
                        <a:latin typeface="Calibri" pitchFamily="34" charset="0"/>
                        <a:cs typeface="Times New Roman" pitchFamily="18" charset="0"/>
                      </a:endParaRPr>
                    </a:p>
                  </a:txBody>
                  <a:tcPr marL="68577" marR="68577"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400" u="none" strike="noStrike" cap="none" normalizeH="0" baseline="0" dirty="0" smtClean="0">
                          <a:ln>
                            <a:noFill/>
                          </a:ln>
                          <a:effectLst/>
                        </a:rPr>
                        <a:t>Θυλακικό πρότυπο</a:t>
                      </a:r>
                      <a:endParaRPr kumimoji="1" lang="el-GR" sz="2400" b="1" i="0" u="none" strike="noStrike" cap="none" normalizeH="0" baseline="0" dirty="0" smtClean="0">
                        <a:ln>
                          <a:noFill/>
                        </a:ln>
                        <a:solidFill>
                          <a:schemeClr val="tx1"/>
                        </a:solidFill>
                        <a:effectLst/>
                        <a:latin typeface="Calibri" pitchFamily="34" charset="0"/>
                        <a:cs typeface="Times New Roman" pitchFamily="18" charset="0"/>
                      </a:endParaRPr>
                    </a:p>
                  </a:txBody>
                  <a:tcPr marL="68577" marR="68577" marT="0" marB="0" anchor="ctr" horzOverflow="overflow"/>
                </a:tc>
              </a:tr>
              <a:tr h="37089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err="1" smtClean="0">
                          <a:ln>
                            <a:noFill/>
                          </a:ln>
                          <a:effectLst/>
                        </a:rPr>
                        <a:t>Γληνοβραχιόνιος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Έξω στροφή – απαγωγή - έσω στροφή.</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670657">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Αγκώνας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Κάμψη – έκταση, σε αναλογία 90</a:t>
                      </a:r>
                      <a:r>
                        <a:rPr kumimoji="1" lang="el-GR" sz="2200" u="none" strike="noStrike" cap="none" normalizeH="0" baseline="30000" dirty="0" smtClean="0">
                          <a:ln>
                            <a:noFill/>
                          </a:ln>
                          <a:effectLst/>
                        </a:rPr>
                        <a:t>ο</a:t>
                      </a:r>
                      <a:r>
                        <a:rPr kumimoji="1" lang="el-GR" sz="2200" u="none" strike="noStrike" cap="none" normalizeH="0" baseline="0" dirty="0" smtClean="0">
                          <a:ln>
                            <a:noFill/>
                          </a:ln>
                          <a:effectLst/>
                        </a:rPr>
                        <a:t> κάμψης και 10</a:t>
                      </a:r>
                      <a:r>
                        <a:rPr kumimoji="1" lang="el-GR" sz="2200" u="none" strike="noStrike" cap="none" normalizeH="0" baseline="30000" dirty="0" smtClean="0">
                          <a:ln>
                            <a:noFill/>
                          </a:ln>
                          <a:effectLst/>
                        </a:rPr>
                        <a:t>ο</a:t>
                      </a:r>
                      <a:r>
                        <a:rPr kumimoji="1" lang="el-GR" sz="2200" u="none" strike="noStrike" cap="none" normalizeH="0" baseline="0" dirty="0" smtClean="0">
                          <a:ln>
                            <a:noFill/>
                          </a:ln>
                          <a:effectLst/>
                        </a:rPr>
                        <a:t> έκτασης.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670657">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Αντιβράχιο</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Υπτιασμός – πρηνισμός, με την ίδια αναλογία.</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670657">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smtClean="0">
                          <a:ln>
                            <a:noFill/>
                          </a:ln>
                          <a:effectLst/>
                        </a:rPr>
                        <a:t>Καρπός</a:t>
                      </a:r>
                      <a:endParaRPr kumimoji="1" lang="el-GR" sz="2200" b="0" i="0" u="none" strike="noStrike" cap="none" normalizeH="0" baseline="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Ίδιος περιορισμός προς όλες τις κατευθύνσεις.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37089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1</a:t>
                      </a:r>
                      <a:r>
                        <a:rPr kumimoji="1" lang="el-GR" sz="2200" u="none" strike="noStrike" cap="none" normalizeH="0" baseline="30000" dirty="0" smtClean="0">
                          <a:ln>
                            <a:noFill/>
                          </a:ln>
                          <a:effectLst/>
                        </a:rPr>
                        <a:t>η</a:t>
                      </a:r>
                      <a:r>
                        <a:rPr kumimoji="1" lang="el-GR" sz="2200" u="none" strike="noStrike" cap="none" normalizeH="0" baseline="0" dirty="0" smtClean="0">
                          <a:ln>
                            <a:noFill/>
                          </a:ln>
                          <a:effectLst/>
                        </a:rPr>
                        <a:t> </a:t>
                      </a:r>
                      <a:r>
                        <a:rPr kumimoji="1" lang="el-GR" sz="2200" u="none" strike="noStrike" cap="none" normalizeH="0" baseline="0" dirty="0" err="1" smtClean="0">
                          <a:ln>
                            <a:noFill/>
                          </a:ln>
                          <a:effectLst/>
                        </a:rPr>
                        <a:t>καρπομετακάρπιος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Απαγωγή – έκταση.</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670657">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smtClean="0">
                          <a:ln>
                            <a:noFill/>
                          </a:ln>
                          <a:effectLst/>
                        </a:rPr>
                        <a:t>2</a:t>
                      </a:r>
                      <a:r>
                        <a:rPr kumimoji="1" lang="el-GR" sz="2200" u="none" strike="noStrike" cap="none" normalizeH="0" baseline="30000" smtClean="0">
                          <a:ln>
                            <a:noFill/>
                          </a:ln>
                          <a:effectLst/>
                        </a:rPr>
                        <a:t>η</a:t>
                      </a:r>
                      <a:r>
                        <a:rPr kumimoji="1" lang="el-GR" sz="2200" u="none" strike="noStrike" cap="none" normalizeH="0" baseline="0" smtClean="0">
                          <a:ln>
                            <a:noFill/>
                          </a:ln>
                          <a:effectLst/>
                        </a:rPr>
                        <a:t> – 5</a:t>
                      </a:r>
                      <a:r>
                        <a:rPr kumimoji="1" lang="el-GR" sz="2200" u="none" strike="noStrike" cap="none" normalizeH="0" baseline="30000" smtClean="0">
                          <a:ln>
                            <a:noFill/>
                          </a:ln>
                          <a:effectLst/>
                        </a:rPr>
                        <a:t>η</a:t>
                      </a:r>
                      <a:r>
                        <a:rPr kumimoji="1" lang="el-GR" sz="2200" u="none" strike="noStrike" cap="none" normalizeH="0" baseline="0" smtClean="0">
                          <a:ln>
                            <a:noFill/>
                          </a:ln>
                          <a:effectLst/>
                        </a:rPr>
                        <a:t> καρπομετακάρπιος</a:t>
                      </a:r>
                      <a:endParaRPr kumimoji="1" lang="el-GR" sz="2200" b="0" i="0" u="none" strike="noStrike" cap="none" normalizeH="0" baseline="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Ίδιος περιορισμός προς όλες τις κατευθύνσεις.</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1005986">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Δακτύλων άνω άκρου</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200" u="none" strike="noStrike" cap="none" normalizeH="0" baseline="0" dirty="0" smtClean="0">
                          <a:ln>
                            <a:noFill/>
                          </a:ln>
                          <a:effectLst/>
                        </a:rPr>
                        <a:t>Περιορισμός προς όλες τις κατευθύνσεις με ελαφρώς μεγαλύτερο περιορισμό στην κάμψη.</a:t>
                      </a:r>
                      <a:endParaRPr kumimoji="1" lang="el-GR" sz="22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bl>
          </a:graphicData>
        </a:graphic>
      </p:graphicFrame>
      <p:sp>
        <p:nvSpPr>
          <p:cNvPr id="37919" name="Θέση αριθμού διαφάνειας 3"/>
          <p:cNvSpPr>
            <a:spLocks noGrp="1"/>
          </p:cNvSpPr>
          <p:nvPr>
            <p:ph type="sldNum" sz="quarter" idx="12"/>
          </p:nvPr>
        </p:nvSpPr>
        <p:spPr bwMode="auto">
          <a:xfrm>
            <a:off x="6732588" y="6469063"/>
            <a:ext cx="2133600" cy="365125"/>
          </a:xfrm>
          <a:ln>
            <a:miter lim="800000"/>
            <a:headEnd/>
            <a:tailEnd/>
          </a:ln>
        </p:spPr>
        <p:txBody>
          <a:bodyPr wrap="square" numCol="1" anchorCtr="0" compatLnSpc="1">
            <a:prstTxWarp prst="textNoShape">
              <a:avLst/>
            </a:prstTxWarp>
          </a:bodyPr>
          <a:lstStyle/>
          <a:p>
            <a:pPr>
              <a:defRPr/>
            </a:pPr>
            <a:fld id="{4B6B8580-16F9-4BD8-B8A0-0F115B73E05A}"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3112298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err="1"/>
              <a:t>Θυλακικό</a:t>
            </a:r>
            <a:r>
              <a:rPr lang="el-GR" sz="3600" dirty="0"/>
              <a:t> πρότυπο </a:t>
            </a:r>
            <a:r>
              <a:rPr lang="el-GR" sz="3000" b="0" dirty="0" smtClean="0"/>
              <a:t>3/3</a:t>
            </a:r>
            <a:endParaRPr lang="el-GR" sz="36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68157235"/>
              </p:ext>
            </p:extLst>
          </p:nvPr>
        </p:nvGraphicFramePr>
        <p:xfrm>
          <a:off x="539750" y="1557338"/>
          <a:ext cx="8064500" cy="4640262"/>
        </p:xfrm>
        <a:graphic>
          <a:graphicData uri="http://schemas.openxmlformats.org/drawingml/2006/table">
            <a:tbl>
              <a:tblPr firstRow="1" bandRow="1">
                <a:tableStyleId>{F2DE63D5-997A-4646-A377-4702673A728D}</a:tableStyleId>
              </a:tblPr>
              <a:tblGrid>
                <a:gridCol w="2942896"/>
                <a:gridCol w="5121604"/>
              </a:tblGrid>
              <a:tr h="42814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400" u="none" strike="noStrike" cap="none" normalizeH="0" baseline="0" dirty="0" smtClean="0">
                          <a:ln>
                            <a:noFill/>
                          </a:ln>
                          <a:effectLst/>
                        </a:rPr>
                        <a:t>Άρθρωση</a:t>
                      </a:r>
                      <a:endParaRPr kumimoji="1" lang="el-GR" sz="2400" b="1" i="0" u="none" strike="noStrike" cap="none" normalizeH="0" baseline="0" dirty="0" smtClean="0">
                        <a:ln>
                          <a:noFill/>
                        </a:ln>
                        <a:solidFill>
                          <a:schemeClr val="tx1"/>
                        </a:solidFill>
                        <a:effectLst/>
                        <a:latin typeface="+mn-lt"/>
                        <a:cs typeface="Times New Roman" pitchFamily="18" charset="0"/>
                      </a:endParaRPr>
                    </a:p>
                  </a:txBody>
                  <a:tcPr marL="68577" marR="68577"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400" u="none" strike="noStrike" cap="none" normalizeH="0" baseline="0" dirty="0" smtClean="0">
                          <a:ln>
                            <a:noFill/>
                          </a:ln>
                          <a:effectLst/>
                        </a:rPr>
                        <a:t>Θυλακικό πρότυπο </a:t>
                      </a:r>
                      <a:endParaRPr kumimoji="1" lang="el-GR" sz="2400" b="1" i="0" u="none" strike="noStrike" cap="none" normalizeH="0" baseline="0" dirty="0" smtClean="0">
                        <a:ln>
                          <a:noFill/>
                        </a:ln>
                        <a:solidFill>
                          <a:schemeClr val="tx1"/>
                        </a:solidFill>
                        <a:effectLst/>
                        <a:latin typeface="+mn-lt"/>
                        <a:cs typeface="Times New Roman" pitchFamily="18" charset="0"/>
                      </a:endParaRPr>
                    </a:p>
                  </a:txBody>
                  <a:tcPr marL="68577" marR="68577" marT="0" marB="0" anchor="ctr" horzOverflow="overflow"/>
                </a:tc>
              </a:tr>
              <a:tr h="86790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Δακτύλων του κάτω άκρου</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Περιορισμός προς όλες τις κατευθύνσεις με ελαφρώς μεγαλύτερο περιορισμό στην κάμψη.</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5760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err="1" smtClean="0">
                          <a:ln>
                            <a:noFill/>
                          </a:ln>
                          <a:effectLst/>
                        </a:rPr>
                        <a:t>Ποδοκνημική</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Πελματιαία  κάμψη – ραχιαία κάμψη.</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2111411">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smtClean="0">
                          <a:ln>
                            <a:noFill/>
                          </a:ln>
                          <a:effectLst/>
                        </a:rPr>
                        <a:t>Γόνατο</a:t>
                      </a:r>
                      <a:endParaRPr kumimoji="1" lang="el-GR" sz="2000" b="0" i="0" u="none" strike="noStrike" cap="none" normalizeH="0" baseline="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Κάμψη –έκταση, σε αναλογία 90</a:t>
                      </a:r>
                      <a:r>
                        <a:rPr kumimoji="1" lang="el-GR" sz="2000" u="none" strike="noStrike" cap="none" normalizeH="0" baseline="30000" dirty="0" smtClean="0">
                          <a:ln>
                            <a:noFill/>
                          </a:ln>
                          <a:effectLst/>
                        </a:rPr>
                        <a:t>ο </a:t>
                      </a:r>
                      <a:r>
                        <a:rPr kumimoji="1" lang="el-GR" sz="2000" u="none" strike="noStrike" cap="none" normalizeH="0" baseline="0" dirty="0" smtClean="0">
                          <a:ln>
                            <a:noFill/>
                          </a:ln>
                          <a:effectLst/>
                        </a:rPr>
                        <a:t>περιορισμού της κάμψης υπάρχουν 5</a:t>
                      </a:r>
                      <a:r>
                        <a:rPr kumimoji="1" lang="el-GR" sz="2000" u="none" strike="noStrike" cap="none" normalizeH="0" baseline="30000" dirty="0" smtClean="0">
                          <a:ln>
                            <a:noFill/>
                          </a:ln>
                          <a:effectLst/>
                        </a:rPr>
                        <a:t>ο</a:t>
                      </a:r>
                      <a:r>
                        <a:rPr kumimoji="1" lang="el-GR" sz="2000" u="none" strike="noStrike" cap="none" normalizeH="0" baseline="0" dirty="0" smtClean="0">
                          <a:ln>
                            <a:noFill/>
                          </a:ln>
                          <a:effectLst/>
                        </a:rPr>
                        <a:t> περιορισμού της έκτασης.</a:t>
                      </a:r>
                    </a:p>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Οι στροφές είναι περιορισμένες μόνο όταν υπάρχει σημαντικός περιορισμός της κάμψης και έκτασης.</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r h="656776">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Ισχίο</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1" lang="el-GR" sz="2000" u="none" strike="noStrike" cap="none" normalizeH="0" baseline="0" dirty="0" smtClean="0">
                          <a:ln>
                            <a:noFill/>
                          </a:ln>
                          <a:effectLst/>
                        </a:rPr>
                        <a:t>Έσω στροφή – έκταση – απαγωγή – έξω στροφή.</a:t>
                      </a:r>
                      <a:endParaRPr kumimoji="1" lang="el-GR" sz="2000" b="0" i="0" u="none" strike="noStrike" cap="none" normalizeH="0" baseline="0" dirty="0" smtClean="0">
                        <a:ln>
                          <a:noFill/>
                        </a:ln>
                        <a:solidFill>
                          <a:srgbClr val="000000"/>
                        </a:solidFill>
                        <a:effectLst/>
                        <a:latin typeface="+mn-lt"/>
                        <a:cs typeface="Times New Roman" pitchFamily="18" charset="0"/>
                      </a:endParaRPr>
                    </a:p>
                  </a:txBody>
                  <a:tcPr marL="68577" marR="68577" marT="0" marB="0" horzOverflow="overflow"/>
                </a:tc>
              </a:tr>
            </a:tbl>
          </a:graphicData>
        </a:graphic>
      </p:graphicFrame>
      <p:sp>
        <p:nvSpPr>
          <p:cNvPr id="3893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59672D7-03DB-406A-BC8B-161920BD8BAC}" type="slidenum">
              <a:rPr lang="el-GR" smtClean="0">
                <a:solidFill>
                  <a:prstClr val="black"/>
                </a:solidFill>
              </a:rPr>
              <a:pPr>
                <a:defRPr/>
              </a:pPr>
              <a:t>36</a:t>
            </a:fld>
            <a:endParaRPr lang="el-GR" smtClean="0">
              <a:solidFill>
                <a:prstClr val="black"/>
              </a:solidFill>
            </a:endParaRPr>
          </a:p>
        </p:txBody>
      </p:sp>
    </p:spTree>
    <p:extLst>
      <p:ext uri="{BB962C8B-B14F-4D97-AF65-F5344CB8AC3E}">
        <p14:creationId xmlns:p14="http://schemas.microsoft.com/office/powerpoint/2010/main" val="2074398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sz="3600" dirty="0" smtClean="0"/>
              <a:t>Εξέταση ασθενούς </a:t>
            </a:r>
            <a:r>
              <a:rPr lang="el-GR" altLang="el-GR" sz="3000" b="0" dirty="0" smtClean="0"/>
              <a:t>1</a:t>
            </a:r>
            <a:r>
              <a:rPr lang="en-US" altLang="el-GR" sz="3000" b="0" dirty="0" smtClean="0"/>
              <a:t>/</a:t>
            </a:r>
            <a:r>
              <a:rPr lang="el-GR" altLang="el-GR" sz="3000" b="0" dirty="0" smtClean="0"/>
              <a:t>2</a:t>
            </a:r>
          </a:p>
        </p:txBody>
      </p:sp>
      <p:sp>
        <p:nvSpPr>
          <p:cNvPr id="7171"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1800"/>
              </a:spcBef>
            </a:pPr>
            <a:r>
              <a:rPr lang="el-GR" altLang="el-GR" dirty="0" smtClean="0"/>
              <a:t>Εκτός των άλλων, η δομημένη εξέταση του ασθενούς και ο δομημένος κλινικός συλλογισμός ίσως να αποτελεί την μεγαλύτερη συνεισφορά του </a:t>
            </a:r>
            <a:r>
              <a:rPr lang="el-GR" altLang="el-GR" dirty="0" err="1" smtClean="0"/>
              <a:t>Maitland</a:t>
            </a:r>
            <a:r>
              <a:rPr lang="el-GR" altLang="el-GR" dirty="0" smtClean="0"/>
              <a:t> στο </a:t>
            </a:r>
            <a:r>
              <a:rPr lang="el-GR" altLang="el-GR" dirty="0" err="1" smtClean="0"/>
              <a:t>manual</a:t>
            </a:r>
            <a:r>
              <a:rPr lang="el-GR" altLang="el-GR" dirty="0" smtClean="0"/>
              <a:t> </a:t>
            </a:r>
            <a:r>
              <a:rPr lang="el-GR" altLang="el-GR" dirty="0" err="1" smtClean="0"/>
              <a:t>therapy</a:t>
            </a:r>
            <a:r>
              <a:rPr lang="en-US" altLang="el-GR" dirty="0" smtClean="0"/>
              <a:t>.</a:t>
            </a:r>
            <a:endParaRPr lang="el-GR" altLang="el-GR" dirty="0" smtClean="0"/>
          </a:p>
          <a:p>
            <a:pPr lvl="1" eaLnBrk="1" hangingPunct="1">
              <a:lnSpc>
                <a:spcPct val="114000"/>
              </a:lnSpc>
              <a:spcBef>
                <a:spcPts val="1800"/>
              </a:spcBef>
            </a:pPr>
            <a:r>
              <a:rPr lang="el-GR" altLang="el-GR" dirty="0" smtClean="0"/>
              <a:t>Θα πρέπει να γνωρίζουμε ότι καμία διαδικασία εξέτασης από μόνη της δεν έχει την επαρκή αξιοπιστία ώστε να καταλήξουμε στην </a:t>
            </a:r>
            <a:r>
              <a:rPr lang="el-GR" altLang="el-GR" dirty="0" err="1" smtClean="0"/>
              <a:t>φυσικοθεραπευτική</a:t>
            </a:r>
            <a:r>
              <a:rPr lang="el-GR" altLang="el-GR" dirty="0" smtClean="0"/>
              <a:t> διάγνωση</a:t>
            </a:r>
            <a:r>
              <a:rPr lang="en-US" altLang="el-GR" dirty="0" smtClean="0"/>
              <a:t>.</a:t>
            </a:r>
            <a:endParaRPr lang="el-GR" altLang="el-GR" dirty="0" smtClean="0"/>
          </a:p>
          <a:p>
            <a:pPr lvl="1" eaLnBrk="1" hangingPunct="1">
              <a:lnSpc>
                <a:spcPct val="114000"/>
              </a:lnSpc>
              <a:spcBef>
                <a:spcPts val="1800"/>
              </a:spcBef>
            </a:pPr>
            <a:r>
              <a:rPr lang="el-GR" altLang="el-GR" dirty="0" smtClean="0"/>
              <a:t>Πολλές, όμως, διαδικασίες εξέτασης – από το ιστορικό μέχρι και την δοκιμαστική θεραπεία – μπορεί να οδηγήσουν σε ασφαλή διάγνωση</a:t>
            </a:r>
            <a:r>
              <a:rPr lang="en-US" altLang="el-GR" dirty="0" smtClean="0"/>
              <a:t>.</a:t>
            </a:r>
            <a:endParaRPr lang="el-GR" altLang="el-GR" dirty="0" smtClean="0"/>
          </a:p>
        </p:txBody>
      </p:sp>
      <p:sp>
        <p:nvSpPr>
          <p:cNvPr id="71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370B894-3B82-4AE6-B3B9-67364C186D16}"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2960064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2</a:t>
            </a:r>
            <a:r>
              <a:rPr lang="en-US" sz="2000" dirty="0" smtClean="0"/>
              <a:t>:</a:t>
            </a:r>
            <a:r>
              <a:rPr lang="el-GR" sz="2000" dirty="0" smtClean="0"/>
              <a:t> </a:t>
            </a:r>
            <a:r>
              <a:rPr lang="el-GR" altLang="el-GR" sz="2000" dirty="0"/>
              <a:t>Εξέταση λειτουργικών κινήσεων - </a:t>
            </a:r>
            <a:r>
              <a:rPr lang="el-GR" altLang="el-GR" sz="2000" dirty="0" err="1"/>
              <a:t>Διαφοροδιάγνωση</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sz="3600" dirty="0"/>
              <a:t>Εξέταση ασθενούς </a:t>
            </a:r>
            <a:r>
              <a:rPr lang="en-US" altLang="el-GR" sz="3000" b="0" dirty="0" smtClean="0"/>
              <a:t>2/</a:t>
            </a:r>
            <a:r>
              <a:rPr lang="el-GR" altLang="el-GR" sz="3000" b="0" dirty="0"/>
              <a:t>2</a:t>
            </a:r>
            <a:endParaRPr lang="el-GR" altLang="el-GR" dirty="0" smtClean="0"/>
          </a:p>
        </p:txBody>
      </p:sp>
      <p:sp>
        <p:nvSpPr>
          <p:cNvPr id="8195" name="Θέση περιεχομένου 2"/>
          <p:cNvSpPr>
            <a:spLocks noGrp="1"/>
          </p:cNvSpPr>
          <p:nvPr>
            <p:ph idx="1"/>
          </p:nvPr>
        </p:nvSpPr>
        <p:spPr>
          <a:xfrm>
            <a:off x="539750" y="1619250"/>
            <a:ext cx="8229600" cy="4752975"/>
          </a:xfrm>
        </p:spPr>
        <p:txBody>
          <a:bodyPr/>
          <a:lstStyle/>
          <a:p>
            <a:pPr eaLnBrk="1" hangingPunct="1">
              <a:spcBef>
                <a:spcPts val="1800"/>
              </a:spcBef>
            </a:pPr>
            <a:r>
              <a:rPr lang="el-GR" altLang="el-GR" dirty="0" smtClean="0"/>
              <a:t>Ιστορικό, </a:t>
            </a:r>
          </a:p>
          <a:p>
            <a:pPr eaLnBrk="1" hangingPunct="1">
              <a:spcBef>
                <a:spcPts val="1800"/>
              </a:spcBef>
            </a:pPr>
            <a:r>
              <a:rPr lang="el-GR" altLang="el-GR" dirty="0" smtClean="0"/>
              <a:t>Σωματική εξέταση,</a:t>
            </a:r>
          </a:p>
          <a:p>
            <a:pPr lvl="1" eaLnBrk="1" hangingPunct="1">
              <a:spcBef>
                <a:spcPts val="1800"/>
              </a:spcBef>
            </a:pPr>
            <a:r>
              <a:rPr lang="el-GR" altLang="el-GR" dirty="0" smtClean="0"/>
              <a:t>Παρατήρηση, </a:t>
            </a:r>
          </a:p>
          <a:p>
            <a:pPr lvl="1" eaLnBrk="1" hangingPunct="1">
              <a:spcBef>
                <a:spcPts val="1800"/>
              </a:spcBef>
            </a:pPr>
            <a:r>
              <a:rPr lang="el-GR" altLang="el-GR" dirty="0" smtClean="0"/>
              <a:t>Ψηλάφηση,</a:t>
            </a:r>
          </a:p>
          <a:p>
            <a:pPr lvl="1" eaLnBrk="1" hangingPunct="1">
              <a:spcBef>
                <a:spcPts val="1800"/>
              </a:spcBef>
            </a:pPr>
            <a:r>
              <a:rPr lang="el-GR" altLang="el-GR" dirty="0" smtClean="0"/>
              <a:t>Εξέταση νευρικού ιστού (εφ’ όσον είναι απαραίτητο),</a:t>
            </a:r>
          </a:p>
          <a:p>
            <a:pPr lvl="1" eaLnBrk="1" hangingPunct="1">
              <a:spcBef>
                <a:spcPts val="1800"/>
              </a:spcBef>
            </a:pPr>
            <a:r>
              <a:rPr lang="el-GR" altLang="el-GR" dirty="0" smtClean="0"/>
              <a:t>Κινητικός έλεγχος.</a:t>
            </a:r>
          </a:p>
          <a:p>
            <a:pPr eaLnBrk="1" hangingPunct="1">
              <a:spcBef>
                <a:spcPts val="1800"/>
              </a:spcBef>
            </a:pPr>
            <a:r>
              <a:rPr lang="el-GR" altLang="el-GR" dirty="0" smtClean="0"/>
              <a:t>Δοκιμαστική θεραπεία.</a:t>
            </a:r>
          </a:p>
        </p:txBody>
      </p:sp>
      <p:sp>
        <p:nvSpPr>
          <p:cNvPr id="81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0A9F528-EF44-4FF8-878A-2FC129C439B3}"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38433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Ιστορικό </a:t>
            </a:r>
          </a:p>
        </p:txBody>
      </p:sp>
      <p:sp>
        <p:nvSpPr>
          <p:cNvPr id="3" name="Θέση περιεχομένου 2"/>
          <p:cNvSpPr>
            <a:spLocks noGrp="1"/>
          </p:cNvSpPr>
          <p:nvPr>
            <p:ph idx="1"/>
          </p:nvPr>
        </p:nvSpPr>
        <p:spPr>
          <a:xfrm>
            <a:off x="539749" y="1619250"/>
            <a:ext cx="4353123" cy="5041900"/>
          </a:xfrm>
        </p:spPr>
        <p:txBody>
          <a:bodyPr rtlCol="0">
            <a:normAutofit lnSpcReduction="10000"/>
          </a:bodyPr>
          <a:lstStyle/>
          <a:p>
            <a:pPr eaLnBrk="1" fontAlgn="auto" hangingPunct="1">
              <a:lnSpc>
                <a:spcPct val="114000"/>
              </a:lnSpc>
              <a:spcBef>
                <a:spcPts val="1800"/>
              </a:spcBef>
              <a:spcAft>
                <a:spcPts val="0"/>
              </a:spcAft>
              <a:buFont typeface="Arial" pitchFamily="34" charset="0"/>
              <a:buChar char="•"/>
              <a:defRPr/>
            </a:pPr>
            <a:r>
              <a:rPr lang="el-GR" dirty="0"/>
              <a:t>Πρέπει να ληφθεί με έναν βραχύ, πλήρη και ολοκληρωμένο </a:t>
            </a:r>
            <a:r>
              <a:rPr lang="el-GR" dirty="0" smtClean="0"/>
              <a:t>τρόπο.</a:t>
            </a:r>
            <a:endParaRPr lang="el-GR" dirty="0"/>
          </a:p>
          <a:p>
            <a:pPr eaLnBrk="1" fontAlgn="auto" hangingPunct="1">
              <a:lnSpc>
                <a:spcPct val="114000"/>
              </a:lnSpc>
              <a:spcBef>
                <a:spcPts val="1800"/>
              </a:spcBef>
              <a:spcAft>
                <a:spcPts val="0"/>
              </a:spcAft>
              <a:buFont typeface="Arial" pitchFamily="34" charset="0"/>
              <a:buChar char="•"/>
              <a:defRPr/>
            </a:pPr>
            <a:r>
              <a:rPr lang="el-GR" dirty="0"/>
              <a:t>Κατά την λήψη του ιστορικού συγκεντρώνονται όλες οι πληροφορίες που αφορούν στο πρόβλημα του </a:t>
            </a:r>
            <a:r>
              <a:rPr lang="el-GR" dirty="0" smtClean="0"/>
              <a:t>ασθενούς.</a:t>
            </a:r>
            <a:endParaRPr lang="el-GR" dirty="0"/>
          </a:p>
          <a:p>
            <a:pPr eaLnBrk="1" fontAlgn="auto" hangingPunct="1">
              <a:lnSpc>
                <a:spcPct val="114000"/>
              </a:lnSpc>
              <a:spcBef>
                <a:spcPts val="1800"/>
              </a:spcBef>
              <a:spcAft>
                <a:spcPts val="0"/>
              </a:spcAft>
              <a:buFont typeface="Arial" pitchFamily="34" charset="0"/>
              <a:buChar char="•"/>
              <a:defRPr/>
            </a:pPr>
            <a:r>
              <a:rPr lang="el-GR" dirty="0"/>
              <a:t>Οι πληροφορίες αυτές χρησιμοποιούνται στην ακολουθούμενη σωματική </a:t>
            </a:r>
            <a:r>
              <a:rPr lang="el-GR" dirty="0" smtClean="0"/>
              <a:t>εξέταση.</a:t>
            </a:r>
            <a:endParaRPr lang="el-GR" dirty="0"/>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B23FC7-FC65-44EA-8321-683AF92DE2BF}" type="slidenum">
              <a:rPr lang="el-GR" smtClean="0">
                <a:solidFill>
                  <a:prstClr val="black"/>
                </a:solidFill>
              </a:rPr>
              <a:pPr>
                <a:defRPr/>
              </a:pPr>
              <a:t>5</a:t>
            </a:fld>
            <a:endParaRPr lang="el-GR" smtClean="0">
              <a:solidFill>
                <a:prstClr val="black"/>
              </a:solidFill>
            </a:endParaRPr>
          </a:p>
        </p:txBody>
      </p:sp>
      <p:pic>
        <p:nvPicPr>
          <p:cNvPr id="5" name="Εικόνα 4"/>
          <p:cNvPicPr>
            <a:picLocks noChangeAspect="1"/>
          </p:cNvPicPr>
          <p:nvPr/>
        </p:nvPicPr>
        <p:blipFill>
          <a:blip r:embed="rId3"/>
          <a:stretch>
            <a:fillRect/>
          </a:stretch>
        </p:blipFill>
        <p:spPr>
          <a:xfrm>
            <a:off x="4892873" y="1804988"/>
            <a:ext cx="3711575" cy="4040187"/>
          </a:xfrm>
          <a:prstGeom prst="rect">
            <a:avLst/>
          </a:prstGeom>
          <a:noFill/>
          <a:ln>
            <a:solidFill>
              <a:schemeClr val="tx1"/>
            </a:solidFill>
          </a:ln>
        </p:spPr>
      </p:pic>
    </p:spTree>
    <p:extLst>
      <p:ext uri="{BB962C8B-B14F-4D97-AF65-F5344CB8AC3E}">
        <p14:creationId xmlns:p14="http://schemas.microsoft.com/office/powerpoint/2010/main" val="2705398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smtClean="0"/>
              <a:t>Παρατήρηση </a:t>
            </a:r>
          </a:p>
        </p:txBody>
      </p:sp>
      <p:sp>
        <p:nvSpPr>
          <p:cNvPr id="10243"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2400"/>
              </a:spcBef>
            </a:pPr>
            <a:r>
              <a:rPr lang="el-GR" altLang="el-GR" dirty="0" smtClean="0"/>
              <a:t>Περιλαμβάνει:</a:t>
            </a:r>
          </a:p>
          <a:p>
            <a:pPr lvl="1" eaLnBrk="1" hangingPunct="1">
              <a:lnSpc>
                <a:spcPct val="114000"/>
              </a:lnSpc>
              <a:spcBef>
                <a:spcPts val="2400"/>
              </a:spcBef>
            </a:pPr>
            <a:r>
              <a:rPr lang="el-GR" altLang="el-GR" dirty="0" smtClean="0"/>
              <a:t>Την παρατήρηση των εξωτερικών αλλαγών του σχήματος όλου του σώματος (π.χ., στάση του σώματος, ουλές, μυϊκές ατροφίες/υπερτροφίες/σπασμός, σπονδυλικά κυρτώματα, κλπ.</a:t>
            </a:r>
          </a:p>
          <a:p>
            <a:pPr lvl="1" eaLnBrk="1" hangingPunct="1">
              <a:lnSpc>
                <a:spcPct val="114000"/>
              </a:lnSpc>
              <a:spcBef>
                <a:spcPts val="2400"/>
              </a:spcBef>
            </a:pPr>
            <a:r>
              <a:rPr lang="el-GR" altLang="el-GR" dirty="0" smtClean="0"/>
              <a:t>Την παρατήρηση όλων των κινήσεων των πασχόντων μελών.</a:t>
            </a:r>
          </a:p>
          <a:p>
            <a:pPr lvl="1" eaLnBrk="1" hangingPunct="1">
              <a:lnSpc>
                <a:spcPct val="114000"/>
              </a:lnSpc>
              <a:spcBef>
                <a:spcPts val="2400"/>
              </a:spcBef>
            </a:pPr>
            <a:r>
              <a:rPr lang="el-GR" altLang="el-GR" dirty="0" smtClean="0"/>
              <a:t>Την παρατήρηση της λειτουργικότητας όλου του σώματος σε σχέση με τα πάσχοντα μέλη.</a:t>
            </a:r>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0D65C-AE59-4BCB-89EA-C84DE414ABD3}"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357610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Ψηλάφηση </a:t>
            </a:r>
          </a:p>
        </p:txBody>
      </p:sp>
      <p:sp>
        <p:nvSpPr>
          <p:cNvPr id="3" name="Θέση περιεχομένου 2"/>
          <p:cNvSpPr>
            <a:spLocks noGrp="1"/>
          </p:cNvSpPr>
          <p:nvPr>
            <p:ph idx="1"/>
          </p:nvPr>
        </p:nvSpPr>
        <p:spPr>
          <a:xfrm>
            <a:off x="539750" y="1619250"/>
            <a:ext cx="8229600" cy="4752975"/>
          </a:xfrm>
        </p:spPr>
        <p:txBody>
          <a:bodyPr rtlCol="0">
            <a:normAutofit fontScale="92500"/>
          </a:bodyPr>
          <a:lstStyle/>
          <a:p>
            <a:pPr eaLnBrk="1" fontAlgn="auto" hangingPunct="1">
              <a:spcAft>
                <a:spcPts val="0"/>
              </a:spcAft>
              <a:buFont typeface="Arial" pitchFamily="34" charset="0"/>
              <a:buChar char="•"/>
              <a:defRPr/>
            </a:pPr>
            <a:r>
              <a:rPr lang="el-GR" dirty="0"/>
              <a:t>Η στατική ψηλάφηση των διαφορετικών ιστών και στρωμάτων των ιστών σε σχέση με τον πόνο είναι ένα αρκετά αξιόπιστο εργαλείο, το οποίο μπορούμε να χρησιμοποιήσουμε στην αξιολόγηση των προβλημάτων που επηρεάζουν το </a:t>
            </a:r>
            <a:r>
              <a:rPr lang="el-GR" dirty="0" err="1"/>
              <a:t>μυοσκελετικό</a:t>
            </a:r>
            <a:r>
              <a:rPr lang="el-GR" dirty="0"/>
              <a:t> </a:t>
            </a:r>
            <a:r>
              <a:rPr lang="el-GR" dirty="0" smtClean="0"/>
              <a:t>σύστημα.</a:t>
            </a:r>
            <a:endParaRPr lang="el-GR" dirty="0"/>
          </a:p>
          <a:p>
            <a:pPr eaLnBrk="1" fontAlgn="auto" hangingPunct="1">
              <a:spcAft>
                <a:spcPts val="0"/>
              </a:spcAft>
              <a:buFont typeface="Arial" pitchFamily="34" charset="0"/>
              <a:buChar char="•"/>
              <a:defRPr/>
            </a:pPr>
            <a:r>
              <a:rPr lang="el-GR" dirty="0"/>
              <a:t> Η καλή γνώση της ανατομικής είναι η μόνη απαίτηση για την </a:t>
            </a:r>
            <a:r>
              <a:rPr lang="el-GR" dirty="0" smtClean="0"/>
              <a:t>ψηλάφηση.</a:t>
            </a:r>
            <a:endParaRPr lang="el-GR" dirty="0"/>
          </a:p>
          <a:p>
            <a:pPr eaLnBrk="1" fontAlgn="auto" hangingPunct="1">
              <a:spcAft>
                <a:spcPts val="0"/>
              </a:spcAft>
              <a:buFont typeface="Arial" pitchFamily="34" charset="0"/>
              <a:buChar char="•"/>
              <a:defRPr/>
            </a:pPr>
            <a:r>
              <a:rPr lang="el-GR" dirty="0"/>
              <a:t>Όμως, ο πόνος ή η ευαισθησία της </a:t>
            </a:r>
            <a:r>
              <a:rPr lang="el-GR" dirty="0" err="1"/>
              <a:t>ψηλαφητέας</a:t>
            </a:r>
            <a:r>
              <a:rPr lang="el-GR" dirty="0"/>
              <a:t> περιοχής δεν μπορεί με ακρίβεια να αποδοθεί σε συγκεκριμένο ιστό καθώς πολλά στρώματα των ιστών βρίσκονται σε αυτήν την </a:t>
            </a:r>
            <a:r>
              <a:rPr lang="el-GR" dirty="0" smtClean="0"/>
              <a:t>περιοχή.</a:t>
            </a:r>
            <a:endParaRPr lang="el-GR" dirty="0"/>
          </a:p>
          <a:p>
            <a:pPr eaLnBrk="1" fontAlgn="auto" hangingPunct="1">
              <a:spcAft>
                <a:spcPts val="0"/>
              </a:spcAft>
              <a:buFont typeface="Arial" pitchFamily="34" charset="0"/>
              <a:buChar char="•"/>
              <a:defRPr/>
            </a:pPr>
            <a:r>
              <a:rPr lang="el-GR" dirty="0"/>
              <a:t>Η δυναμική ψηλάφηση δεν αποτελεί αξιόπιστο εργαλείο σε όλες τις περιοχές του </a:t>
            </a:r>
            <a:r>
              <a:rPr lang="el-GR" dirty="0" smtClean="0"/>
              <a:t>σώματος.</a:t>
            </a:r>
            <a:endParaRPr lang="el-GR" dirty="0"/>
          </a:p>
        </p:txBody>
      </p:sp>
      <p:sp>
        <p:nvSpPr>
          <p:cNvPr id="112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6E7268E-C439-49DA-9C08-B5877798178A}"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415103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smtClean="0"/>
              <a:t>Έλεγχος νευρικού ιστού</a:t>
            </a:r>
          </a:p>
        </p:txBody>
      </p:sp>
      <p:sp>
        <p:nvSpPr>
          <p:cNvPr id="12291" name="Θέση περιεχομένου 2"/>
          <p:cNvSpPr>
            <a:spLocks noGrp="1"/>
          </p:cNvSpPr>
          <p:nvPr>
            <p:ph idx="1"/>
          </p:nvPr>
        </p:nvSpPr>
        <p:spPr>
          <a:xfrm>
            <a:off x="539750" y="1619250"/>
            <a:ext cx="8136706" cy="4752975"/>
          </a:xfrm>
        </p:spPr>
        <p:txBody>
          <a:bodyPr/>
          <a:lstStyle/>
          <a:p>
            <a:pPr eaLnBrk="1" hangingPunct="1"/>
            <a:r>
              <a:rPr lang="el-GR" altLang="el-GR" dirty="0" smtClean="0"/>
              <a:t>Γίνεται με αξιολόγηση:</a:t>
            </a:r>
          </a:p>
          <a:p>
            <a:pPr lvl="1" eaLnBrk="1" hangingPunct="1"/>
            <a:r>
              <a:rPr lang="el-GR" altLang="el-GR" dirty="0" smtClean="0"/>
              <a:t>Της τροχιάς της κίνησης της άρθρωσης (</a:t>
            </a:r>
            <a:r>
              <a:rPr lang="el-GR" altLang="el-GR" dirty="0" err="1" smtClean="0"/>
              <a:t>διαφοροδιάγνωση</a:t>
            </a:r>
            <a:r>
              <a:rPr lang="el-GR" altLang="el-GR" dirty="0" smtClean="0"/>
              <a:t> από αρθρώσεις και μύες),</a:t>
            </a:r>
          </a:p>
          <a:p>
            <a:pPr lvl="1" eaLnBrk="1" hangingPunct="1"/>
            <a:r>
              <a:rPr lang="el-GR" altLang="el-GR" dirty="0" smtClean="0"/>
              <a:t>Της </a:t>
            </a:r>
            <a:r>
              <a:rPr lang="el-GR" altLang="el-GR" dirty="0" err="1" smtClean="0"/>
              <a:t>επιπολής</a:t>
            </a:r>
            <a:r>
              <a:rPr lang="el-GR" altLang="el-GR" dirty="0" smtClean="0"/>
              <a:t> αισθητικότητας,</a:t>
            </a:r>
          </a:p>
          <a:p>
            <a:pPr lvl="1" eaLnBrk="1" hangingPunct="1"/>
            <a:r>
              <a:rPr lang="el-GR" altLang="el-GR" dirty="0" smtClean="0"/>
              <a:t>Της εν τω </a:t>
            </a:r>
            <a:r>
              <a:rPr lang="el-GR" altLang="el-GR" dirty="0" err="1" smtClean="0"/>
              <a:t>βάθει</a:t>
            </a:r>
            <a:r>
              <a:rPr lang="el-GR" altLang="el-GR" dirty="0" smtClean="0"/>
              <a:t> αισθητικότητας,</a:t>
            </a:r>
          </a:p>
          <a:p>
            <a:pPr lvl="1" eaLnBrk="1" hangingPunct="1"/>
            <a:r>
              <a:rPr lang="el-GR" altLang="el-GR" dirty="0" smtClean="0"/>
              <a:t>Της δύναμης των μυών κλειδιά,</a:t>
            </a:r>
          </a:p>
          <a:p>
            <a:pPr lvl="1" eaLnBrk="1" hangingPunct="1"/>
            <a:r>
              <a:rPr lang="el-GR" altLang="el-GR" dirty="0" smtClean="0"/>
              <a:t>Της </a:t>
            </a:r>
            <a:r>
              <a:rPr lang="el-GR" altLang="el-GR" dirty="0" err="1" smtClean="0"/>
              <a:t>νευροδυναμικής</a:t>
            </a:r>
            <a:r>
              <a:rPr lang="el-GR" altLang="el-GR" dirty="0" smtClean="0"/>
              <a:t> δοκιμασίας,</a:t>
            </a:r>
          </a:p>
          <a:p>
            <a:pPr lvl="1" eaLnBrk="1" hangingPunct="1"/>
            <a:r>
              <a:rPr lang="el-GR" altLang="el-GR" dirty="0" smtClean="0"/>
              <a:t>Των αντανακλαστικών,</a:t>
            </a:r>
          </a:p>
          <a:p>
            <a:pPr lvl="1" eaLnBrk="1" hangingPunct="1"/>
            <a:r>
              <a:rPr lang="el-GR" altLang="el-GR" dirty="0" smtClean="0"/>
              <a:t>Την ψηλάφηση του νεύρου ή του νευρικού στελέχους.</a:t>
            </a:r>
          </a:p>
        </p:txBody>
      </p:sp>
      <p:sp>
        <p:nvSpPr>
          <p:cNvPr id="122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19AF689-09E4-4BAD-B21F-D576737AFEC5}"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1910370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7d9a0eae7adb2a399aae033ab3c1c9a7dc255f"/>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TotalTime>
  <Words>2733</Words>
  <Application>Microsoft Office PowerPoint</Application>
  <PresentationFormat>On-screen Show (4:3)</PresentationFormat>
  <Paragraphs>327</Paragraphs>
  <Slides>44</Slides>
  <Notes>9</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template</vt:lpstr>
      <vt:lpstr>OC_template_updated</vt:lpstr>
      <vt:lpstr>Τεχνικές Κινητοποίησης και Θεραπευτικοί Χειρισμοί (Θ)</vt:lpstr>
      <vt:lpstr>Λειτουργική παθολογία 1/2</vt:lpstr>
      <vt:lpstr>Λειτουργική παθολογία 2/2</vt:lpstr>
      <vt:lpstr>Εξέταση ασθενούς 1/2</vt:lpstr>
      <vt:lpstr>Εξέταση ασθενούς 2/2</vt:lpstr>
      <vt:lpstr>Ιστορικό </vt:lpstr>
      <vt:lpstr>Παρατήρηση </vt:lpstr>
      <vt:lpstr>Ψηλάφηση </vt:lpstr>
      <vt:lpstr>Έλεγχος νευρικού ιστού</vt:lpstr>
      <vt:lpstr>Κινητικός έλεγχος</vt:lpstr>
      <vt:lpstr>Εξέταση λειτουργικών κινήσεων 1/3</vt:lpstr>
      <vt:lpstr>Εξέταση λειτουργικών κινήσεων 2/3</vt:lpstr>
      <vt:lpstr>Εξέταση λειτουργικών κινήσεων 3/3</vt:lpstr>
      <vt:lpstr>Διαφοροδιάγνωση συσταλτών και μη συσταλτών δομών</vt:lpstr>
      <vt:lpstr>Διαφοροδιάγνωση μη συσταλτών δομών 1/2</vt:lpstr>
      <vt:lpstr>Διαφοροδιάγνωση μη συσταλτών δομών 2/2</vt:lpstr>
      <vt:lpstr>Τελικό αίσθημα (end feel) 1/2</vt:lpstr>
      <vt:lpstr>Τελικό αίσθημα (end feel) 2/2</vt:lpstr>
      <vt:lpstr>Τελικό αίσθημα κατά Cyriax 1/2 </vt:lpstr>
      <vt:lpstr>Τελικό αίσθημα κατά Cyriax 2/2 </vt:lpstr>
      <vt:lpstr>Τελικό αίσθημα</vt:lpstr>
      <vt:lpstr>Παθολογικό τελικό αίσθημα</vt:lpstr>
      <vt:lpstr>‘Barrier’ – Πρώτη αντίσταση</vt:lpstr>
      <vt:lpstr>‘Barrier’</vt:lpstr>
      <vt:lpstr>Τελικό αίσθημα - Πόνος</vt:lpstr>
      <vt:lpstr>Διαφοροδιάγνωση συσταλτών δομών 1/4</vt:lpstr>
      <vt:lpstr>Διαφοροδιάγνωση συσταλτών δομών 2/4</vt:lpstr>
      <vt:lpstr>Διαφοροδιάγνωση συσταλτών δομών 3/4</vt:lpstr>
      <vt:lpstr>Διαφοροδιάγνωση συσταλτών δομών 4/4</vt:lpstr>
      <vt:lpstr>Δοκιμασίες αντίστασης</vt:lpstr>
      <vt:lpstr>Σημαντικά Σημεία 1/2</vt:lpstr>
      <vt:lpstr>Σημαντικά Σημεία 2/2</vt:lpstr>
      <vt:lpstr>Περίληψη διαφοροδιάγνωσης 1/2</vt:lpstr>
      <vt:lpstr>Περίληψη διαφοροδιάγνωσης 2/2</vt:lpstr>
      <vt:lpstr>Θυλακικό πρότυπο 1/3</vt:lpstr>
      <vt:lpstr>Θυλακικό πρότυπο 2/3</vt:lpstr>
      <vt:lpstr>Θυλακικό πρότυπο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12</cp:revision>
  <dcterms:created xsi:type="dcterms:W3CDTF">2014-12-15T11:00:14Z</dcterms:created>
  <dcterms:modified xsi:type="dcterms:W3CDTF">2015-02-24T14:56:21Z</dcterms:modified>
</cp:coreProperties>
</file>