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58"/>
  </p:notesMasterIdLst>
  <p:handoutMasterIdLst>
    <p:handoutMasterId r:id="rId59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257" r:id="rId50"/>
    <p:sldId id="262" r:id="rId51"/>
    <p:sldId id="264" r:id="rId52"/>
    <p:sldId id="265" r:id="rId53"/>
    <p:sldId id="313" r:id="rId54"/>
    <p:sldId id="314" r:id="rId55"/>
    <p:sldId id="266" r:id="rId56"/>
    <p:sldId id="261" r:id="rId57"/>
  </p:sldIdLst>
  <p:sldSz cx="9144000" cy="6858000" type="screen4x3"/>
  <p:notesSz cx="7104063" cy="10234613"/>
  <p:custDataLst>
    <p:tags r:id="rId6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24/2/2015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24/2/2015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144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6DBF1C-B4C7-4867-BA08-0B8D490A66C0}" type="slidenum">
              <a:rPr lang="el-GR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2468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F80CC3-FECD-4B66-895B-83F502FA560E}" type="slidenum">
              <a:rPr lang="el-GR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582906-1496-4C5E-990C-4B124AC324C9}" type="slidenum">
              <a:rPr lang="el-GR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A15BF1-8F3E-4AE7-846E-F26AF4F40E95}" type="slidenum">
              <a:rPr lang="el-GR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4276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052E56-3306-47CF-A844-5712B9F25316}" type="slidenum">
              <a:rPr lang="el-GR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5300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7F5FC1-ED71-4B33-9216-41E5537D0D02}" type="slidenum">
              <a:rPr lang="el-GR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632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504780-3C3C-4F85-92B5-779554868FA3}" type="slidenum">
              <a:rPr lang="el-GR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7348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25EFAF-DA90-4D3E-AD44-FBDE45ADC02D}" type="slidenum">
              <a:rPr lang="el-GR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8372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B1BE6D-86C8-49C3-B7D7-96514C043A0D}" type="slidenum">
              <a:rPr lang="el-GR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A18705-CDA1-4410-BEF8-20AE60EECFC6}" type="slidenum">
              <a:rPr lang="el-GR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CFF2F3-8694-4D7F-A266-466176FCA52C}" type="slidenum">
              <a:rPr lang="el-GR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0420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FECAB6-D044-471B-B5BF-76779A13978C}" type="slidenum">
              <a:rPr lang="el-GR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C72C6-FE0B-4009-93A5-04DC72ACA0A0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55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2C4A1A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0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DB9E-AF19-4C55-ACBA-7E5F1A40D566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863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C35F7-BE8E-4B34-B574-AB0A3579CE7A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92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9266C-4537-48ED-98F7-D47BF81C138A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609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2F4B2-02F9-4DE5-A9C4-E1B04DD8A59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58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2C4A1A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pPr>
              <a:defRPr/>
            </a:pPr>
            <a:fld id="{A4B74ABC-747F-4F80-875E-EE8EE6578AF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83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44871-0E18-4818-A25A-6677AAA44DD2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68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340FA-7799-4A41-A374-9D07764DE8D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451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C4A1A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18657-605D-4592-BAB2-B72D122AD1BA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223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13789-733B-42B8-8030-5CB5A0BB3EC9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59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lex\Desktop\wave-green-background-backgrounds-wallpapers-wave-green-background-slide.jpg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0"/>
          </a:gradFill>
        </p:spPr>
      </p:pic>
      <p:sp>
        <p:nvSpPr>
          <p:cNvPr id="7" name="Rectangle 6"/>
          <p:cNvSpPr/>
          <p:nvPr userDrawn="1"/>
        </p:nvSpPr>
        <p:spPr>
          <a:xfrm>
            <a:off x="467544" y="1484784"/>
            <a:ext cx="8208912" cy="5472608"/>
          </a:xfrm>
          <a:prstGeom prst="rect">
            <a:avLst/>
          </a:prstGeom>
          <a:gradFill>
            <a:gsLst>
              <a:gs pos="82000">
                <a:schemeClr val="bg1"/>
              </a:gs>
              <a:gs pos="9200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1152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84313"/>
            <a:ext cx="82296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C566DBF0-4BE8-4BF1-946B-A3903F6A24E8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2C4A1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C4A1A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C4A1A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C4A1A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C4A1A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2C4A1A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2C4A1A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2C4A1A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2C4A1A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C4A1A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C4A1A"/>
        </a:buClr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C4A1A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C4A1A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C4A1A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judybaxter/194370227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nc-sa/2.0/deed.en" TargetMode="External"/><Relationship Id="rId4" Type="http://schemas.openxmlformats.org/officeDocument/2006/relationships/hyperlink" Target="http://www.flickr.com/photos/judybaxter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2.0/deed.en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://commons.wikimedia.org/wiki/User:Dobromil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File:Spinning_top_-_prague.jpg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commons.wikimedia.org/wiki/File:Teetotum_1881.pn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clker.com/profile-65132.html" TargetMode="External"/><Relationship Id="rId4" Type="http://schemas.openxmlformats.org/officeDocument/2006/relationships/hyperlink" Target="http://www.clker.com/clipart-man-pushing-back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Τεχνικές Κινητοποίησης και Θεραπευτικοί Χειρισμοί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4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Βασικές αρχές εξέτασης επικουρικών κινήσεων των αρθρώσεων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err="1"/>
              <a:t>Παλίνα</a:t>
            </a:r>
            <a:r>
              <a:rPr lang="el-GR" sz="2200" dirty="0"/>
              <a:t> </a:t>
            </a:r>
            <a:r>
              <a:rPr lang="el-GR" sz="2200" dirty="0" err="1"/>
              <a:t>Καρακασίδου</a:t>
            </a:r>
            <a:r>
              <a:rPr lang="el-GR" sz="2200" dirty="0"/>
              <a:t> </a:t>
            </a:r>
            <a:r>
              <a:rPr lang="en-US" sz="2200" dirty="0"/>
              <a:t>PT, OMT, </a:t>
            </a:r>
            <a:r>
              <a:rPr lang="en-US" sz="2200" dirty="0" err="1"/>
              <a:t>MManipTher</a:t>
            </a:r>
            <a:r>
              <a:rPr lang="en-US" sz="2200" dirty="0"/>
              <a:t>, MSc, PhD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Ολίσθηση </a:t>
            </a:r>
          </a:p>
        </p:txBody>
      </p:sp>
      <p:sp>
        <p:nvSpPr>
          <p:cNvPr id="13315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4895850" cy="5041900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Ένα σημείο της μίας αρθρικής επιφάνειας  έρχεται σε επαφή με  διαφορετικά σημεία της άλλης αρθρικής επιφάνειας</a:t>
            </a:r>
            <a:r>
              <a:rPr lang="en-US" altLang="el-GR" dirty="0" smtClean="0"/>
              <a:t>,</a:t>
            </a:r>
            <a:endParaRPr lang="el-GR" altLang="el-GR" dirty="0" smtClean="0"/>
          </a:p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Γίνεται σε αρθρικές επιφάνειες που συμπίπτουν</a:t>
            </a:r>
            <a:r>
              <a:rPr lang="en-US" altLang="el-GR" dirty="0" smtClean="0"/>
              <a:t>,</a:t>
            </a:r>
            <a:endParaRPr lang="el-GR" altLang="el-GR" dirty="0" smtClean="0"/>
          </a:p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Συνδυάζεται με την κύλιση.</a:t>
            </a:r>
          </a:p>
        </p:txBody>
      </p:sp>
      <p:sp>
        <p:nvSpPr>
          <p:cNvPr id="1229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A936848-08D9-4612-BA52-C715191282A5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smtClean="0">
              <a:solidFill>
                <a:prstClr val="black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600" y="1654175"/>
            <a:ext cx="3076575" cy="2305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356942" y="4077072"/>
            <a:ext cx="3233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3"/>
              </a:rPr>
              <a:t>Kids Having Fun on the Alpine Slide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4"/>
              </a:rPr>
              <a:t>Judy Baxter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4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4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5"/>
              </a:rPr>
              <a:t>CC BY-NC-SA 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25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Κύλιση – Ολίσθηση </a:t>
            </a:r>
          </a:p>
        </p:txBody>
      </p:sp>
      <p:sp>
        <p:nvSpPr>
          <p:cNvPr id="14339" name="Θέση περιεχομένου 2"/>
          <p:cNvSpPr>
            <a:spLocks noGrp="1"/>
          </p:cNvSpPr>
          <p:nvPr>
            <p:ph idx="1"/>
          </p:nvPr>
        </p:nvSpPr>
        <p:spPr>
          <a:xfrm>
            <a:off x="548481" y="1555336"/>
            <a:ext cx="8135938" cy="35560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ts val="800"/>
              </a:spcBef>
            </a:pPr>
            <a:r>
              <a:rPr lang="el-GR" altLang="el-GR" dirty="0" smtClean="0"/>
              <a:t>Λόγω μη απόλυτης ταύτισης των αρθρικών επιφανειών, σε όλες τις κινήσεις απαιτείται κύλιση μαζί με την ολίσθηση</a:t>
            </a:r>
            <a:r>
              <a:rPr lang="en-US" altLang="el-GR" dirty="0" smtClean="0"/>
              <a:t>,</a:t>
            </a:r>
            <a:endParaRPr lang="el-GR" altLang="el-GR" dirty="0" smtClean="0"/>
          </a:p>
          <a:p>
            <a:pPr eaLnBrk="1" hangingPunct="1">
              <a:lnSpc>
                <a:spcPct val="105000"/>
              </a:lnSpc>
              <a:spcBef>
                <a:spcPts val="800"/>
              </a:spcBef>
            </a:pPr>
            <a:r>
              <a:rPr lang="el-GR" altLang="el-GR" dirty="0" smtClean="0"/>
              <a:t>O συνδυασμός γίνεται ταυτόχρονα, αλλά όχι απαραίτητα αναλογικά</a:t>
            </a:r>
            <a:r>
              <a:rPr lang="en-US" altLang="el-GR" dirty="0" smtClean="0"/>
              <a:t>,</a:t>
            </a:r>
            <a:endParaRPr lang="el-GR" altLang="el-GR" dirty="0" smtClean="0"/>
          </a:p>
          <a:p>
            <a:pPr lvl="1" eaLnBrk="1" hangingPunct="1">
              <a:lnSpc>
                <a:spcPct val="105000"/>
              </a:lnSpc>
              <a:spcBef>
                <a:spcPts val="800"/>
              </a:spcBef>
            </a:pPr>
            <a:r>
              <a:rPr lang="el-GR" altLang="el-GR" sz="2000" dirty="0" smtClean="0"/>
              <a:t> </a:t>
            </a:r>
            <a:r>
              <a:rPr lang="el-GR" altLang="el-GR" dirty="0" smtClean="0"/>
              <a:t>Όσο πιο ταιριαστές είναι οι αρθρικές επιφάνειες, τόσο περισσότερη ολίσθηση γίνεται</a:t>
            </a:r>
            <a:r>
              <a:rPr lang="en-US" altLang="el-GR" dirty="0" smtClean="0"/>
              <a:t>,</a:t>
            </a:r>
            <a:endParaRPr lang="el-GR" altLang="el-GR" dirty="0" smtClean="0"/>
          </a:p>
          <a:p>
            <a:pPr lvl="1" eaLnBrk="1" hangingPunct="1">
              <a:lnSpc>
                <a:spcPct val="105000"/>
              </a:lnSpc>
              <a:spcBef>
                <a:spcPts val="800"/>
              </a:spcBef>
            </a:pPr>
            <a:r>
              <a:rPr lang="el-GR" altLang="el-GR" dirty="0" smtClean="0"/>
              <a:t>Όσο πιο αταίριαστες είναι οι αρθρικές επιφάνειες, τόσο περισσότερη κύλιση γίνεται</a:t>
            </a:r>
            <a:r>
              <a:rPr lang="en-US" altLang="el-GR" dirty="0" smtClean="0"/>
              <a:t>.</a:t>
            </a:r>
            <a:endParaRPr lang="el-GR" altLang="el-GR" dirty="0" smtClean="0"/>
          </a:p>
        </p:txBody>
      </p:sp>
      <p:sp>
        <p:nvSpPr>
          <p:cNvPr id="5" name="Ορθογώνιο 4"/>
          <p:cNvSpPr/>
          <p:nvPr/>
        </p:nvSpPr>
        <p:spPr>
          <a:xfrm>
            <a:off x="6340475" y="4949825"/>
            <a:ext cx="20812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Arial" charset="0"/>
              </a:rPr>
              <a:t>(</a:t>
            </a:r>
            <a:r>
              <a:rPr lang="en-US" dirty="0" err="1">
                <a:solidFill>
                  <a:prstClr val="black"/>
                </a:solidFill>
                <a:latin typeface="Calibri"/>
                <a:cs typeface="Arial" charset="0"/>
              </a:rPr>
              <a:t>Adhikari</a:t>
            </a:r>
            <a:r>
              <a:rPr lang="en-US" dirty="0">
                <a:solidFill>
                  <a:prstClr val="black"/>
                </a:solidFill>
                <a:latin typeface="Calibri"/>
                <a:cs typeface="Arial" charset="0"/>
              </a:rPr>
              <a:t> et al 2012)</a:t>
            </a:r>
            <a:endParaRPr lang="el-GR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3317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6AE0D50-70E2-45C3-8331-14A5CF619C1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smtClean="0">
              <a:solidFill>
                <a:prstClr val="black"/>
              </a:solidFill>
            </a:endParaRPr>
          </a:p>
        </p:txBody>
      </p:sp>
      <p:grpSp>
        <p:nvGrpSpPr>
          <p:cNvPr id="14342" name="Ομάδα 10"/>
          <p:cNvGrpSpPr>
            <a:grpSpLocks/>
          </p:cNvGrpSpPr>
          <p:nvPr/>
        </p:nvGrpSpPr>
        <p:grpSpPr bwMode="auto">
          <a:xfrm>
            <a:off x="2771775" y="4941168"/>
            <a:ext cx="3687763" cy="1833562"/>
            <a:chOff x="2771800" y="4982433"/>
            <a:chExt cx="3687860" cy="1834894"/>
          </a:xfrm>
        </p:grpSpPr>
        <p:grpSp>
          <p:nvGrpSpPr>
            <p:cNvPr id="14343" name="Ομάδα 21"/>
            <p:cNvGrpSpPr>
              <a:grpSpLocks/>
            </p:cNvGrpSpPr>
            <p:nvPr/>
          </p:nvGrpSpPr>
          <p:grpSpPr bwMode="auto">
            <a:xfrm>
              <a:off x="2771800" y="4982433"/>
              <a:ext cx="3687860" cy="1834894"/>
              <a:chOff x="2843808" y="4626366"/>
              <a:chExt cx="4017612" cy="1977057"/>
            </a:xfrm>
          </p:grpSpPr>
          <p:sp>
            <p:nvSpPr>
              <p:cNvPr id="6" name="Έλλειψη 5"/>
              <p:cNvSpPr/>
              <p:nvPr/>
            </p:nvSpPr>
            <p:spPr>
              <a:xfrm>
                <a:off x="2866292" y="4653754"/>
                <a:ext cx="2089227" cy="19034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Έλλειψη 6"/>
              <p:cNvSpPr/>
              <p:nvPr/>
            </p:nvSpPr>
            <p:spPr>
              <a:xfrm>
                <a:off x="4367492" y="4664024"/>
                <a:ext cx="2089227" cy="190516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" name="Ευθεία γραμμή σύνδεσης 8"/>
              <p:cNvCxnSpPr/>
              <p:nvPr/>
            </p:nvCxnSpPr>
            <p:spPr>
              <a:xfrm flipV="1">
                <a:off x="2843808" y="5605480"/>
                <a:ext cx="3612911" cy="1027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Ευθεία γραμμή σύνδεσης 9"/>
              <p:cNvCxnSpPr/>
              <p:nvPr/>
            </p:nvCxnSpPr>
            <p:spPr>
              <a:xfrm>
                <a:off x="3898799" y="4662312"/>
                <a:ext cx="12107" cy="1860660"/>
              </a:xfrm>
              <a:prstGeom prst="line">
                <a:avLst/>
              </a:prstGeom>
              <a:ln>
                <a:solidFill>
                  <a:srgbClr val="FFFF00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Ευθεία γραμμή σύνδεσης 12"/>
              <p:cNvCxnSpPr/>
              <p:nvPr/>
            </p:nvCxnSpPr>
            <p:spPr>
              <a:xfrm>
                <a:off x="5399998" y="4626366"/>
                <a:ext cx="12107" cy="1860659"/>
              </a:xfrm>
              <a:prstGeom prst="line">
                <a:avLst/>
              </a:prstGeom>
              <a:ln>
                <a:solidFill>
                  <a:srgbClr val="FFFF00"/>
                </a:solidFill>
                <a:headEnd type="none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Ευθεία γραμμή σύνδεσης 14"/>
              <p:cNvCxnSpPr/>
              <p:nvPr/>
            </p:nvCxnSpPr>
            <p:spPr>
              <a:xfrm>
                <a:off x="2866292" y="6603423"/>
                <a:ext cx="3995128" cy="0"/>
              </a:xfrm>
              <a:prstGeom prst="line">
                <a:avLst/>
              </a:prstGeom>
              <a:ln w="603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Καμπύλο βέλος προς τα κάτω 15"/>
              <p:cNvSpPr/>
              <p:nvPr/>
            </p:nvSpPr>
            <p:spPr>
              <a:xfrm>
                <a:off x="4853478" y="4941326"/>
                <a:ext cx="1086121" cy="359465"/>
              </a:xfrm>
              <a:prstGeom prst="curvedDownArrow">
                <a:avLst/>
              </a:prstGeom>
              <a:ln w="6985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Αριστερό βέλος 16"/>
              <p:cNvSpPr/>
              <p:nvPr/>
            </p:nvSpPr>
            <p:spPr>
              <a:xfrm>
                <a:off x="4933035" y="5629445"/>
                <a:ext cx="985811" cy="378294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731038" y="5997468"/>
                <a:ext cx="359734" cy="42964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l-GR" sz="2200" dirty="0">
                    <a:solidFill>
                      <a:prstClr val="black"/>
                    </a:solidFill>
                    <a:latin typeface="Calibri"/>
                    <a:cs typeface="Arial" charset="0"/>
                  </a:rPr>
                  <a:t>Α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718931" y="4768440"/>
                <a:ext cx="359734" cy="43135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l-GR" sz="2200" dirty="0">
                    <a:solidFill>
                      <a:prstClr val="black"/>
                    </a:solidFill>
                    <a:latin typeface="Calibri"/>
                    <a:cs typeface="Arial" charset="0"/>
                  </a:rPr>
                  <a:t>Β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242615" y="5893052"/>
                <a:ext cx="361463" cy="43135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l-GR" sz="2200" dirty="0">
                    <a:solidFill>
                      <a:prstClr val="black"/>
                    </a:solidFill>
                    <a:latin typeface="Calibri"/>
                    <a:cs typeface="Arial" charset="0"/>
                  </a:rPr>
                  <a:t>Β</a:t>
                </a:r>
              </a:p>
            </p:txBody>
          </p:sp>
        </p:grpSp>
        <p:sp>
          <p:nvSpPr>
            <p:cNvPr id="14344" name="TextBox 7"/>
            <p:cNvSpPr txBox="1">
              <a:spLocks noChangeArrowheads="1"/>
            </p:cNvSpPr>
            <p:nvPr/>
          </p:nvSpPr>
          <p:spPr bwMode="auto">
            <a:xfrm>
              <a:off x="4945591" y="5329611"/>
              <a:ext cx="338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2C4A1A"/>
                </a:buClr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2C4A1A"/>
                </a:buClr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2C4A1A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2C4A1A"/>
                </a:buClr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2C4A1A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C4A1A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C4A1A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C4A1A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C4A1A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l-GR" sz="180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A</a:t>
              </a:r>
              <a:endParaRPr lang="el-GR" altLang="el-GR" sz="1800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265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Επικουρικές κινήσεις</a:t>
            </a:r>
          </a:p>
        </p:txBody>
      </p:sp>
      <p:sp>
        <p:nvSpPr>
          <p:cNvPr id="1433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070F38E-F335-42A0-AB42-FF384570C4A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smtClean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650" y="5645150"/>
            <a:ext cx="799306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cs typeface="Arial" charset="0"/>
              </a:rPr>
              <a:t>Joint play </a:t>
            </a:r>
            <a:r>
              <a:rPr lang="el-GR" sz="2000" dirty="0">
                <a:solidFill>
                  <a:prstClr val="black"/>
                </a:solidFill>
                <a:latin typeface="Calibri"/>
                <a:cs typeface="Arial" charset="0"/>
              </a:rPr>
              <a:t>σύμφωνα με τον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Arial" charset="0"/>
              </a:rPr>
              <a:t>Mennell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Arial" charset="0"/>
              </a:rPr>
              <a:t>. </a:t>
            </a:r>
            <a:r>
              <a:rPr lang="el-GR" sz="2000" dirty="0">
                <a:solidFill>
                  <a:prstClr val="black"/>
                </a:solidFill>
                <a:latin typeface="Calibri"/>
                <a:cs typeface="Arial" charset="0"/>
              </a:rPr>
              <a:t>(Α) Φυσιολογική ολίσθηση κατά την κάμψη της άρθρωσης. (Β) Όταν δυσλειτουργεί η ολίσθηση η παθητική λειτουργική κίνηση μπορεί να τραυματίσει την άρθρωση.</a:t>
            </a:r>
          </a:p>
        </p:txBody>
      </p:sp>
      <p:grpSp>
        <p:nvGrpSpPr>
          <p:cNvPr id="15365" name="Ομάδα 8"/>
          <p:cNvGrpSpPr>
            <a:grpSpLocks/>
          </p:cNvGrpSpPr>
          <p:nvPr/>
        </p:nvGrpSpPr>
        <p:grpSpPr bwMode="auto">
          <a:xfrm>
            <a:off x="1423988" y="1574800"/>
            <a:ext cx="2736850" cy="4032250"/>
            <a:chOff x="1423916" y="1574073"/>
            <a:chExt cx="2736304" cy="4033390"/>
          </a:xfrm>
        </p:grpSpPr>
        <p:sp>
          <p:nvSpPr>
            <p:cNvPr id="3" name="Oval 2"/>
            <p:cNvSpPr/>
            <p:nvPr/>
          </p:nvSpPr>
          <p:spPr>
            <a:xfrm>
              <a:off x="1423916" y="2871428"/>
              <a:ext cx="1439575" cy="1367223"/>
            </a:xfrm>
            <a:prstGeom prst="ellipse">
              <a:avLst/>
            </a:prstGeom>
            <a:solidFill>
              <a:srgbClr val="2C4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423916" y="3555833"/>
              <a:ext cx="1152295" cy="2051630"/>
            </a:xfrm>
            <a:prstGeom prst="rect">
              <a:avLst/>
            </a:prstGeom>
            <a:solidFill>
              <a:srgbClr val="2C4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3" name="Flowchart: Stored Data 12"/>
            <p:cNvSpPr/>
            <p:nvPr/>
          </p:nvSpPr>
          <p:spPr>
            <a:xfrm rot="5400000">
              <a:off x="1423568" y="1753772"/>
              <a:ext cx="1440270" cy="1080872"/>
            </a:xfrm>
            <a:prstGeom prst="flowChartOnlineStorage">
              <a:avLst/>
            </a:prstGeom>
            <a:solidFill>
              <a:srgbClr val="2C4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4" name="Flowchart: Stored Data 13"/>
            <p:cNvSpPr/>
            <p:nvPr/>
          </p:nvSpPr>
          <p:spPr>
            <a:xfrm rot="10800000">
              <a:off x="2720644" y="3050865"/>
              <a:ext cx="1439576" cy="1008348"/>
            </a:xfrm>
            <a:prstGeom prst="flowChartOnlineStorage">
              <a:avLst/>
            </a:prstGeom>
            <a:solidFill>
              <a:srgbClr val="2C4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2144497" y="2402982"/>
              <a:ext cx="0" cy="1152851"/>
            </a:xfrm>
            <a:prstGeom prst="line">
              <a:avLst/>
            </a:prstGeom>
            <a:ln w="41275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144497" y="3555833"/>
              <a:ext cx="1152295" cy="0"/>
            </a:xfrm>
            <a:prstGeom prst="line">
              <a:avLst/>
            </a:prstGeom>
            <a:ln w="41275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814363" y="5134254"/>
              <a:ext cx="371401" cy="4620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sz="2400" b="1" dirty="0">
                  <a:solidFill>
                    <a:prstClr val="white"/>
                  </a:solidFill>
                  <a:latin typeface="Calibri"/>
                  <a:cs typeface="Arial" charset="0"/>
                </a:rPr>
                <a:t>Α</a:t>
              </a:r>
            </a:p>
          </p:txBody>
        </p:sp>
      </p:grpSp>
      <p:grpSp>
        <p:nvGrpSpPr>
          <p:cNvPr id="15366" name="Ομάδα 9"/>
          <p:cNvGrpSpPr>
            <a:grpSpLocks/>
          </p:cNvGrpSpPr>
          <p:nvPr/>
        </p:nvGrpSpPr>
        <p:grpSpPr bwMode="auto">
          <a:xfrm>
            <a:off x="5199063" y="2740025"/>
            <a:ext cx="2827337" cy="2867025"/>
            <a:chOff x="5199804" y="2740185"/>
            <a:chExt cx="2826228" cy="2867278"/>
          </a:xfrm>
        </p:grpSpPr>
        <p:sp>
          <p:nvSpPr>
            <p:cNvPr id="20" name="Oval 19"/>
            <p:cNvSpPr/>
            <p:nvPr/>
          </p:nvSpPr>
          <p:spPr>
            <a:xfrm>
              <a:off x="5199804" y="2870371"/>
              <a:ext cx="1440885" cy="1368546"/>
            </a:xfrm>
            <a:prstGeom prst="ellipse">
              <a:avLst/>
            </a:prstGeom>
            <a:solidFill>
              <a:srgbClr val="2C4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199804" y="3554645"/>
              <a:ext cx="1152073" cy="2052818"/>
            </a:xfrm>
            <a:prstGeom prst="rect">
              <a:avLst/>
            </a:prstGeom>
            <a:solidFill>
              <a:srgbClr val="2C4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2" name="Flowchart: Stored Data 21"/>
            <p:cNvSpPr/>
            <p:nvPr/>
          </p:nvSpPr>
          <p:spPr>
            <a:xfrm rot="10800000">
              <a:off x="6585147" y="2740185"/>
              <a:ext cx="1440885" cy="1008152"/>
            </a:xfrm>
            <a:prstGeom prst="flowChartOnlineStorage">
              <a:avLst/>
            </a:prstGeom>
            <a:solidFill>
              <a:srgbClr val="2C4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6680360" y="3392706"/>
              <a:ext cx="331658" cy="346106"/>
            </a:xfrm>
            <a:custGeom>
              <a:avLst/>
              <a:gdLst>
                <a:gd name="connsiteX0" fmla="*/ 142240 w 345440"/>
                <a:gd name="connsiteY0" fmla="*/ 51005 h 345645"/>
                <a:gd name="connsiteX1" fmla="*/ 142240 w 345440"/>
                <a:gd name="connsiteY1" fmla="*/ 51005 h 345645"/>
                <a:gd name="connsiteX2" fmla="*/ 213360 w 345440"/>
                <a:gd name="connsiteY2" fmla="*/ 205 h 345645"/>
                <a:gd name="connsiteX3" fmla="*/ 223520 w 345440"/>
                <a:gd name="connsiteY3" fmla="*/ 30685 h 345645"/>
                <a:gd name="connsiteX4" fmla="*/ 264160 w 345440"/>
                <a:gd name="connsiteY4" fmla="*/ 91645 h 345645"/>
                <a:gd name="connsiteX5" fmla="*/ 314960 w 345440"/>
                <a:gd name="connsiteY5" fmla="*/ 193245 h 345645"/>
                <a:gd name="connsiteX6" fmla="*/ 335280 w 345440"/>
                <a:gd name="connsiteY6" fmla="*/ 254205 h 345645"/>
                <a:gd name="connsiteX7" fmla="*/ 345440 w 345440"/>
                <a:gd name="connsiteY7" fmla="*/ 284685 h 345645"/>
                <a:gd name="connsiteX8" fmla="*/ 325120 w 345440"/>
                <a:gd name="connsiteY8" fmla="*/ 315165 h 345645"/>
                <a:gd name="connsiteX9" fmla="*/ 264160 w 345440"/>
                <a:gd name="connsiteY9" fmla="*/ 345645 h 345645"/>
                <a:gd name="connsiteX10" fmla="*/ 111760 w 345440"/>
                <a:gd name="connsiteY10" fmla="*/ 335485 h 345645"/>
                <a:gd name="connsiteX11" fmla="*/ 0 w 345440"/>
                <a:gd name="connsiteY11" fmla="*/ 315165 h 345645"/>
                <a:gd name="connsiteX12" fmla="*/ 30480 w 345440"/>
                <a:gd name="connsiteY12" fmla="*/ 305005 h 345645"/>
                <a:gd name="connsiteX13" fmla="*/ 40640 w 345440"/>
                <a:gd name="connsiteY13" fmla="*/ 274525 h 345645"/>
                <a:gd name="connsiteX14" fmla="*/ 91440 w 345440"/>
                <a:gd name="connsiteY14" fmla="*/ 223725 h 345645"/>
                <a:gd name="connsiteX15" fmla="*/ 111760 w 345440"/>
                <a:gd name="connsiteY15" fmla="*/ 162765 h 345645"/>
                <a:gd name="connsiteX16" fmla="*/ 142240 w 345440"/>
                <a:gd name="connsiteY16" fmla="*/ 101805 h 345645"/>
                <a:gd name="connsiteX17" fmla="*/ 142240 w 345440"/>
                <a:gd name="connsiteY17" fmla="*/ 51005 h 34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5440" h="345645">
                  <a:moveTo>
                    <a:pt x="142240" y="51005"/>
                  </a:moveTo>
                  <a:lnTo>
                    <a:pt x="142240" y="51005"/>
                  </a:lnTo>
                  <a:cubicBezTo>
                    <a:pt x="165947" y="34072"/>
                    <a:pt x="185097" y="7271"/>
                    <a:pt x="213360" y="205"/>
                  </a:cubicBezTo>
                  <a:cubicBezTo>
                    <a:pt x="223750" y="-2392"/>
                    <a:pt x="220923" y="20295"/>
                    <a:pt x="223520" y="30685"/>
                  </a:cubicBezTo>
                  <a:cubicBezTo>
                    <a:pt x="239124" y="93101"/>
                    <a:pt x="215224" y="75333"/>
                    <a:pt x="264160" y="91645"/>
                  </a:cubicBezTo>
                  <a:cubicBezTo>
                    <a:pt x="317877" y="127456"/>
                    <a:pt x="291678" y="100119"/>
                    <a:pt x="314960" y="193245"/>
                  </a:cubicBezTo>
                  <a:cubicBezTo>
                    <a:pt x="320155" y="214025"/>
                    <a:pt x="328507" y="233885"/>
                    <a:pt x="335280" y="254205"/>
                  </a:cubicBezTo>
                  <a:lnTo>
                    <a:pt x="345440" y="284685"/>
                  </a:lnTo>
                  <a:cubicBezTo>
                    <a:pt x="338667" y="294845"/>
                    <a:pt x="333754" y="306531"/>
                    <a:pt x="325120" y="315165"/>
                  </a:cubicBezTo>
                  <a:cubicBezTo>
                    <a:pt x="305425" y="334860"/>
                    <a:pt x="288950" y="337382"/>
                    <a:pt x="264160" y="345645"/>
                  </a:cubicBezTo>
                  <a:cubicBezTo>
                    <a:pt x="213360" y="342258"/>
                    <a:pt x="162443" y="340312"/>
                    <a:pt x="111760" y="335485"/>
                  </a:cubicBezTo>
                  <a:cubicBezTo>
                    <a:pt x="86944" y="333122"/>
                    <a:pt x="26423" y="320450"/>
                    <a:pt x="0" y="315165"/>
                  </a:cubicBezTo>
                  <a:cubicBezTo>
                    <a:pt x="10160" y="311778"/>
                    <a:pt x="22907" y="312578"/>
                    <a:pt x="30480" y="305005"/>
                  </a:cubicBezTo>
                  <a:cubicBezTo>
                    <a:pt x="38053" y="297432"/>
                    <a:pt x="35851" y="284104"/>
                    <a:pt x="40640" y="274525"/>
                  </a:cubicBezTo>
                  <a:cubicBezTo>
                    <a:pt x="57573" y="240658"/>
                    <a:pt x="60960" y="244045"/>
                    <a:pt x="91440" y="223725"/>
                  </a:cubicBezTo>
                  <a:lnTo>
                    <a:pt x="111760" y="162765"/>
                  </a:lnTo>
                  <a:cubicBezTo>
                    <a:pt x="148294" y="53162"/>
                    <a:pt x="119208" y="205449"/>
                    <a:pt x="142240" y="101805"/>
                  </a:cubicBezTo>
                  <a:cubicBezTo>
                    <a:pt x="156529" y="37504"/>
                    <a:pt x="142240" y="59472"/>
                    <a:pt x="142240" y="510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1697699">
              <a:off x="6666079" y="3653079"/>
              <a:ext cx="344352" cy="344517"/>
            </a:xfrm>
            <a:custGeom>
              <a:avLst/>
              <a:gdLst>
                <a:gd name="connsiteX0" fmla="*/ 142240 w 345440"/>
                <a:gd name="connsiteY0" fmla="*/ 51005 h 345645"/>
                <a:gd name="connsiteX1" fmla="*/ 142240 w 345440"/>
                <a:gd name="connsiteY1" fmla="*/ 51005 h 345645"/>
                <a:gd name="connsiteX2" fmla="*/ 213360 w 345440"/>
                <a:gd name="connsiteY2" fmla="*/ 205 h 345645"/>
                <a:gd name="connsiteX3" fmla="*/ 223520 w 345440"/>
                <a:gd name="connsiteY3" fmla="*/ 30685 h 345645"/>
                <a:gd name="connsiteX4" fmla="*/ 264160 w 345440"/>
                <a:gd name="connsiteY4" fmla="*/ 91645 h 345645"/>
                <a:gd name="connsiteX5" fmla="*/ 314960 w 345440"/>
                <a:gd name="connsiteY5" fmla="*/ 193245 h 345645"/>
                <a:gd name="connsiteX6" fmla="*/ 335280 w 345440"/>
                <a:gd name="connsiteY6" fmla="*/ 254205 h 345645"/>
                <a:gd name="connsiteX7" fmla="*/ 345440 w 345440"/>
                <a:gd name="connsiteY7" fmla="*/ 284685 h 345645"/>
                <a:gd name="connsiteX8" fmla="*/ 325120 w 345440"/>
                <a:gd name="connsiteY8" fmla="*/ 315165 h 345645"/>
                <a:gd name="connsiteX9" fmla="*/ 264160 w 345440"/>
                <a:gd name="connsiteY9" fmla="*/ 345645 h 345645"/>
                <a:gd name="connsiteX10" fmla="*/ 111760 w 345440"/>
                <a:gd name="connsiteY10" fmla="*/ 335485 h 345645"/>
                <a:gd name="connsiteX11" fmla="*/ 0 w 345440"/>
                <a:gd name="connsiteY11" fmla="*/ 315165 h 345645"/>
                <a:gd name="connsiteX12" fmla="*/ 30480 w 345440"/>
                <a:gd name="connsiteY12" fmla="*/ 305005 h 345645"/>
                <a:gd name="connsiteX13" fmla="*/ 40640 w 345440"/>
                <a:gd name="connsiteY13" fmla="*/ 274525 h 345645"/>
                <a:gd name="connsiteX14" fmla="*/ 91440 w 345440"/>
                <a:gd name="connsiteY14" fmla="*/ 223725 h 345645"/>
                <a:gd name="connsiteX15" fmla="*/ 111760 w 345440"/>
                <a:gd name="connsiteY15" fmla="*/ 162765 h 345645"/>
                <a:gd name="connsiteX16" fmla="*/ 142240 w 345440"/>
                <a:gd name="connsiteY16" fmla="*/ 101805 h 345645"/>
                <a:gd name="connsiteX17" fmla="*/ 142240 w 345440"/>
                <a:gd name="connsiteY17" fmla="*/ 51005 h 34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5440" h="345645">
                  <a:moveTo>
                    <a:pt x="142240" y="51005"/>
                  </a:moveTo>
                  <a:lnTo>
                    <a:pt x="142240" y="51005"/>
                  </a:lnTo>
                  <a:cubicBezTo>
                    <a:pt x="165947" y="34072"/>
                    <a:pt x="185097" y="7271"/>
                    <a:pt x="213360" y="205"/>
                  </a:cubicBezTo>
                  <a:cubicBezTo>
                    <a:pt x="223750" y="-2392"/>
                    <a:pt x="220923" y="20295"/>
                    <a:pt x="223520" y="30685"/>
                  </a:cubicBezTo>
                  <a:cubicBezTo>
                    <a:pt x="239124" y="93101"/>
                    <a:pt x="215224" y="75333"/>
                    <a:pt x="264160" y="91645"/>
                  </a:cubicBezTo>
                  <a:cubicBezTo>
                    <a:pt x="317877" y="127456"/>
                    <a:pt x="291678" y="100119"/>
                    <a:pt x="314960" y="193245"/>
                  </a:cubicBezTo>
                  <a:cubicBezTo>
                    <a:pt x="320155" y="214025"/>
                    <a:pt x="328507" y="233885"/>
                    <a:pt x="335280" y="254205"/>
                  </a:cubicBezTo>
                  <a:lnTo>
                    <a:pt x="345440" y="284685"/>
                  </a:lnTo>
                  <a:cubicBezTo>
                    <a:pt x="338667" y="294845"/>
                    <a:pt x="333754" y="306531"/>
                    <a:pt x="325120" y="315165"/>
                  </a:cubicBezTo>
                  <a:cubicBezTo>
                    <a:pt x="305425" y="334860"/>
                    <a:pt x="288950" y="337382"/>
                    <a:pt x="264160" y="345645"/>
                  </a:cubicBezTo>
                  <a:cubicBezTo>
                    <a:pt x="213360" y="342258"/>
                    <a:pt x="162443" y="340312"/>
                    <a:pt x="111760" y="335485"/>
                  </a:cubicBezTo>
                  <a:cubicBezTo>
                    <a:pt x="86944" y="333122"/>
                    <a:pt x="26423" y="320450"/>
                    <a:pt x="0" y="315165"/>
                  </a:cubicBezTo>
                  <a:cubicBezTo>
                    <a:pt x="10160" y="311778"/>
                    <a:pt x="22907" y="312578"/>
                    <a:pt x="30480" y="305005"/>
                  </a:cubicBezTo>
                  <a:cubicBezTo>
                    <a:pt x="38053" y="297432"/>
                    <a:pt x="35851" y="284104"/>
                    <a:pt x="40640" y="274525"/>
                  </a:cubicBezTo>
                  <a:cubicBezTo>
                    <a:pt x="57573" y="240658"/>
                    <a:pt x="60960" y="244045"/>
                    <a:pt x="91440" y="223725"/>
                  </a:cubicBezTo>
                  <a:lnTo>
                    <a:pt x="111760" y="162765"/>
                  </a:lnTo>
                  <a:cubicBezTo>
                    <a:pt x="148294" y="53162"/>
                    <a:pt x="119208" y="205449"/>
                    <a:pt x="142240" y="101805"/>
                  </a:cubicBezTo>
                  <a:cubicBezTo>
                    <a:pt x="156529" y="37504"/>
                    <a:pt x="142240" y="59472"/>
                    <a:pt x="142240" y="51005"/>
                  </a:cubicBezTo>
                  <a:close/>
                </a:path>
              </a:pathLst>
            </a:custGeom>
            <a:noFill/>
            <a:ln>
              <a:solidFill>
                <a:srgbClr val="2C4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5920246" y="3203776"/>
              <a:ext cx="328483" cy="379446"/>
            </a:xfrm>
            <a:prstGeom prst="line">
              <a:avLst/>
            </a:prstGeom>
            <a:ln w="4127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6667665" y="3203776"/>
              <a:ext cx="637925" cy="0"/>
            </a:xfrm>
            <a:prstGeom prst="line">
              <a:avLst/>
            </a:prstGeom>
            <a:ln w="4127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596523" y="5134346"/>
              <a:ext cx="358634" cy="4620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sz="2400" b="1" dirty="0">
                  <a:solidFill>
                    <a:prstClr val="white"/>
                  </a:solidFill>
                  <a:latin typeface="Calibri"/>
                  <a:cs typeface="Arial" charset="0"/>
                </a:rPr>
                <a:t>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488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Συστροφή </a:t>
            </a:r>
          </a:p>
        </p:txBody>
      </p:sp>
      <p:pic>
        <p:nvPicPr>
          <p:cNvPr id="16387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14199">
            <a:off x="591251" y="305632"/>
            <a:ext cx="126365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3817938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l-GR" altLang="el-GR" dirty="0" smtClean="0"/>
              <a:t>Γίνεται όταν ένα </a:t>
            </a:r>
            <a:r>
              <a:rPr lang="el-GR" altLang="el-GR" dirty="0" err="1" smtClean="0"/>
              <a:t>οστούν</a:t>
            </a:r>
            <a:r>
              <a:rPr lang="el-GR" altLang="el-GR" dirty="0" smtClean="0"/>
              <a:t> στρίβει γύρο από τον επιμήκη μηχανικό του άξονα ,</a:t>
            </a:r>
          </a:p>
          <a:p>
            <a:pPr lvl="1" eaLnBrk="1" hangingPunct="1">
              <a:spcBef>
                <a:spcPts val="1800"/>
              </a:spcBef>
            </a:pPr>
            <a:r>
              <a:rPr lang="el-GR" altLang="el-GR" dirty="0" smtClean="0"/>
              <a:t>Το ίδιο σημείο της αρθρικής επιφάνειας που κινείται δημιουργεί ένα τόξο κύκλου καθώς το </a:t>
            </a:r>
            <a:r>
              <a:rPr lang="el-GR" altLang="el-GR" dirty="0" err="1" smtClean="0"/>
              <a:t>οστούν</a:t>
            </a:r>
            <a:r>
              <a:rPr lang="el-GR" altLang="el-GR" dirty="0" smtClean="0"/>
              <a:t> συστρέφεται,</a:t>
            </a:r>
          </a:p>
          <a:p>
            <a:pPr lvl="1" eaLnBrk="1" hangingPunct="1">
              <a:spcBef>
                <a:spcPts val="1800"/>
              </a:spcBef>
            </a:pPr>
            <a:r>
              <a:rPr lang="el-GR" altLang="el-GR" dirty="0" smtClean="0"/>
              <a:t>Παραδείγματα: η κεφαλή της κερκίδας στον κόνδυλο κατά τον υπτιασμό / πρηνισμό, κάμψη / έκταση του ώμου.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dirty="0" smtClean="0"/>
              <a:t>Καθαρή συστροφή δεν γίνεται κατά την διάρκεια των φυσιολογικών κινήσεων.</a:t>
            </a:r>
          </a:p>
          <a:p>
            <a:pPr eaLnBrk="1" hangingPunct="1">
              <a:spcBef>
                <a:spcPts val="1800"/>
              </a:spcBef>
            </a:pPr>
            <a:endParaRPr lang="el-GR" altLang="el-GR" dirty="0" smtClean="0"/>
          </a:p>
        </p:txBody>
      </p:sp>
      <p:sp>
        <p:nvSpPr>
          <p:cNvPr id="6" name="Rectangle 5"/>
          <p:cNvSpPr/>
          <p:nvPr/>
        </p:nvSpPr>
        <p:spPr>
          <a:xfrm>
            <a:off x="1612900" y="1255736"/>
            <a:ext cx="4333875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4"/>
              </a:rPr>
              <a:t>Teetotum 1881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Dicklyon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1536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3C7497D-EDDE-4909-9668-2CE455C95AF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smtClean="0">
              <a:solidFill>
                <a:prstClr val="black"/>
              </a:solidFill>
            </a:endParaRPr>
          </a:p>
        </p:txBody>
      </p:sp>
      <p:pic>
        <p:nvPicPr>
          <p:cNvPr id="1026" name="Picture 2" descr="Αρχείο:Spinning top - prague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402388" y="5085184"/>
            <a:ext cx="1049450" cy="1574175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</p:pic>
      <p:sp>
        <p:nvSpPr>
          <p:cNvPr id="8" name="Rectangle 5"/>
          <p:cNvSpPr/>
          <p:nvPr/>
        </p:nvSpPr>
        <p:spPr>
          <a:xfrm>
            <a:off x="3275856" y="6202806"/>
            <a:ext cx="3134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Spinning top -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prague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7" tooltip="User:Dobromila"/>
              </a:rPr>
              <a:t>Dobromila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CC BY-SA 2.0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02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Έλξη 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sz="half" idx="4294967295"/>
          </p:nvPr>
        </p:nvSpPr>
        <p:spPr>
          <a:xfrm>
            <a:off x="539750" y="1619250"/>
            <a:ext cx="7920682" cy="3097213"/>
          </a:xfrm>
        </p:spPr>
        <p:txBody>
          <a:bodyPr/>
          <a:lstStyle/>
          <a:p>
            <a:pPr eaLnBrk="1" hangingPunct="1">
              <a:lnSpc>
                <a:spcPct val="112000"/>
              </a:lnSpc>
              <a:spcBef>
                <a:spcPts val="1200"/>
              </a:spcBef>
            </a:pPr>
            <a:r>
              <a:rPr lang="el-GR" altLang="el-GR" sz="2400" dirty="0" smtClean="0"/>
              <a:t>Απομάκρυνση των δύο αρθρικών επιφανειών</a:t>
            </a:r>
            <a:r>
              <a:rPr lang="en-US" altLang="el-GR" sz="2400" dirty="0" smtClean="0"/>
              <a:t>,</a:t>
            </a:r>
            <a:endParaRPr lang="el-GR" altLang="el-GR" sz="2400" dirty="0" smtClean="0"/>
          </a:p>
          <a:p>
            <a:pPr eaLnBrk="1" hangingPunct="1">
              <a:lnSpc>
                <a:spcPct val="112000"/>
              </a:lnSpc>
              <a:spcBef>
                <a:spcPts val="1200"/>
              </a:spcBef>
            </a:pPr>
            <a:r>
              <a:rPr lang="el-GR" altLang="el-GR" sz="2400" dirty="0" smtClean="0"/>
              <a:t>Ορίζεται ως κίνηση που εκτελείται κάθετα και μακριά από το επίπεδο θεραπείας</a:t>
            </a:r>
            <a:r>
              <a:rPr lang="en-US" altLang="el-GR" sz="2400" dirty="0" smtClean="0"/>
              <a:t>,</a:t>
            </a:r>
            <a:endParaRPr lang="el-GR" altLang="el-GR" sz="2400" dirty="0" smtClean="0"/>
          </a:p>
          <a:p>
            <a:pPr eaLnBrk="1" hangingPunct="1">
              <a:lnSpc>
                <a:spcPct val="112000"/>
              </a:lnSpc>
              <a:spcBef>
                <a:spcPts val="1200"/>
              </a:spcBef>
            </a:pPr>
            <a:r>
              <a:rPr lang="el-GR" altLang="el-GR" sz="2400" dirty="0" smtClean="0"/>
              <a:t>Συχνά χρησιμοποιείται μαζί με την κινητοποίηση ολίσθησης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</p:txBody>
      </p:sp>
      <p:sp>
        <p:nvSpPr>
          <p:cNvPr id="16388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26E9D86-A7DF-43A1-BE56-662637D21C5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76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Συμπίεση </a:t>
            </a:r>
          </a:p>
        </p:txBody>
      </p:sp>
      <p:sp>
        <p:nvSpPr>
          <p:cNvPr id="18435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40713" cy="5041900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l-GR" altLang="el-GR" smtClean="0"/>
              <a:t>Μείωση του διαστήματος μεταξύ των δύο αρθρικών επιφανειών,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smtClean="0"/>
              <a:t>Ορίζεται ως κίνηση κάθετα και προς το επίπεδο θεραπείας,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smtClean="0"/>
              <a:t>Προσδίδει σταθερότητα στην άρθρωση,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smtClean="0"/>
              <a:t>Φυσιολογική αντίδραση της άρθρωσης κατά την μυϊκή συστολή.</a:t>
            </a:r>
          </a:p>
          <a:p>
            <a:pPr eaLnBrk="1" hangingPunct="1"/>
            <a:endParaRPr lang="el-GR" altLang="el-GR" smtClean="0"/>
          </a:p>
        </p:txBody>
      </p:sp>
      <p:sp>
        <p:nvSpPr>
          <p:cNvPr id="1741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A020E9C-74BE-4A57-B0D9-91491CB867E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smtClean="0">
              <a:solidFill>
                <a:prstClr val="black"/>
              </a:solidFill>
            </a:endParaRPr>
          </a:p>
        </p:txBody>
      </p:sp>
      <p:pic>
        <p:nvPicPr>
          <p:cNvPr id="18437" name="Picture 2" descr="C:\Users\alex\Desktop\man-pushing-back-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4400550"/>
            <a:ext cx="28638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19872" y="6309320"/>
            <a:ext cx="30765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Man Pushing Back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5"/>
              </a:rPr>
              <a:t> 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5"/>
              </a:rPr>
              <a:t>jackson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5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5"/>
              </a:rPr>
              <a:t>echoka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20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Ενδαρθρική κίνηση</a:t>
            </a:r>
          </a:p>
        </p:txBody>
      </p:sp>
      <p:sp>
        <p:nvSpPr>
          <p:cNvPr id="18435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303AF12-0238-40E0-8761-C2F1DE590ECE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smtClean="0">
              <a:solidFill>
                <a:prstClr val="black"/>
              </a:solidFill>
            </a:endParaRPr>
          </a:p>
        </p:txBody>
      </p:sp>
      <p:grpSp>
        <p:nvGrpSpPr>
          <p:cNvPr id="19460" name="Ομάδα 6"/>
          <p:cNvGrpSpPr>
            <a:grpSpLocks/>
          </p:cNvGrpSpPr>
          <p:nvPr/>
        </p:nvGrpSpPr>
        <p:grpSpPr bwMode="auto">
          <a:xfrm>
            <a:off x="5175250" y="2049463"/>
            <a:ext cx="3444875" cy="3879850"/>
            <a:chOff x="5175813" y="2049150"/>
            <a:chExt cx="3443798" cy="3880488"/>
          </a:xfrm>
        </p:grpSpPr>
        <p:pic>
          <p:nvPicPr>
            <p:cNvPr id="19472" name="Picture 2" descr="C:\Users\fkaram2\Desktop\Εικόνα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881" b="39395"/>
            <a:stretch>
              <a:fillRect/>
            </a:stretch>
          </p:blipFill>
          <p:spPr bwMode="auto">
            <a:xfrm>
              <a:off x="5581725" y="2418482"/>
              <a:ext cx="1042988" cy="1654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3" name="Picture 2" descr="C:\Users\fkaram2\Desktop\Εικόνα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881" b="39395"/>
            <a:stretch>
              <a:fillRect/>
            </a:stretch>
          </p:blipFill>
          <p:spPr bwMode="auto">
            <a:xfrm rot="5219373">
              <a:off x="6544281" y="3041170"/>
              <a:ext cx="1042988" cy="1654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" descr="C:\Users\alex\Desktop\Long_Bone_(Femur).png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/>
            </a:blip>
            <a:srcRect/>
            <a:stretch>
              <a:fillRect/>
            </a:stretch>
          </p:blipFill>
          <p:spPr bwMode="auto">
            <a:xfrm rot="10800000">
              <a:off x="5593682" y="4006855"/>
              <a:ext cx="1019076" cy="1594704"/>
            </a:xfrm>
            <a:prstGeom prst="rect">
              <a:avLst/>
            </a:prstGeom>
            <a:noFill/>
            <a:extLst/>
          </p:spPr>
        </p:pic>
        <p:sp>
          <p:nvSpPr>
            <p:cNvPr id="14" name="Curved Up Arrow 13"/>
            <p:cNvSpPr/>
            <p:nvPr/>
          </p:nvSpPr>
          <p:spPr>
            <a:xfrm rot="19383723" flipH="1">
              <a:off x="6529528" y="4248199"/>
              <a:ext cx="1248971" cy="369949"/>
            </a:xfrm>
            <a:prstGeom prst="curvedUpArrow">
              <a:avLst/>
            </a:prstGeom>
            <a:solidFill>
              <a:srgbClr val="2C4A1A"/>
            </a:solidFill>
            <a:ln>
              <a:solidFill>
                <a:srgbClr val="2C4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7" name="Curved Up Arrow 26"/>
            <p:cNvSpPr/>
            <p:nvPr/>
          </p:nvSpPr>
          <p:spPr>
            <a:xfrm flipH="1">
              <a:off x="5796332" y="5084949"/>
              <a:ext cx="769696" cy="190531"/>
            </a:xfrm>
            <a:prstGeom prst="curvedUpArrow">
              <a:avLst/>
            </a:prstGeom>
            <a:solidFill>
              <a:srgbClr val="2C4A1A"/>
            </a:solidFill>
            <a:ln>
              <a:solidFill>
                <a:srgbClr val="2C4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485279" y="5559689"/>
              <a:ext cx="1236275" cy="3699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b="1" dirty="0">
                  <a:solidFill>
                    <a:prstClr val="black"/>
                  </a:solidFill>
                  <a:latin typeface="Calibri"/>
                  <a:cs typeface="Arial" charset="0"/>
                </a:rPr>
                <a:t>Συστροφή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75813" y="2049150"/>
              <a:ext cx="2071040" cy="3699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l-GR" b="1" dirty="0">
                  <a:solidFill>
                    <a:prstClr val="black"/>
                  </a:solidFill>
                  <a:latin typeface="Calibri"/>
                  <a:cs typeface="Arial" charset="0"/>
                </a:rPr>
                <a:t>Σταθερό μηριαίο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308746" y="4329175"/>
              <a:ext cx="1310865" cy="6462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b="1" dirty="0">
                  <a:solidFill>
                    <a:prstClr val="black"/>
                  </a:solidFill>
                  <a:latin typeface="Calibri"/>
                  <a:cs typeface="Arial" charset="0"/>
                </a:rPr>
                <a:t>Κύλιση &amp; ολίσθηση</a:t>
              </a:r>
            </a:p>
          </p:txBody>
        </p:sp>
      </p:grpSp>
      <p:grpSp>
        <p:nvGrpSpPr>
          <p:cNvPr id="19461" name="Ομάδα 4"/>
          <p:cNvGrpSpPr>
            <a:grpSpLocks/>
          </p:cNvGrpSpPr>
          <p:nvPr/>
        </p:nvGrpSpPr>
        <p:grpSpPr bwMode="auto">
          <a:xfrm>
            <a:off x="1262063" y="1979613"/>
            <a:ext cx="2798762" cy="3949700"/>
            <a:chOff x="1262131" y="1979786"/>
            <a:chExt cx="2799159" cy="3949852"/>
          </a:xfrm>
        </p:grpSpPr>
        <p:pic>
          <p:nvPicPr>
            <p:cNvPr id="19462" name="Picture 2" descr="C:\Users\fkaram2\Desktop\Εικόνα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881" b="39395"/>
            <a:stretch>
              <a:fillRect/>
            </a:stretch>
          </p:blipFill>
          <p:spPr bwMode="auto">
            <a:xfrm>
              <a:off x="1749830" y="2352035"/>
              <a:ext cx="1042988" cy="1654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3" name="Picture 2" descr="C:\Users\fkaram2\Desktop\Εικόνα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881" b="39395"/>
            <a:stretch>
              <a:fillRect/>
            </a:stretch>
          </p:blipFill>
          <p:spPr bwMode="auto">
            <a:xfrm rot="5219373">
              <a:off x="2712386" y="2974723"/>
              <a:ext cx="1042988" cy="1654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Curved Up Arrow 2"/>
            <p:cNvSpPr/>
            <p:nvPr/>
          </p:nvSpPr>
          <p:spPr>
            <a:xfrm>
              <a:off x="1908335" y="2708476"/>
              <a:ext cx="719240" cy="215908"/>
            </a:xfrm>
            <a:prstGeom prst="curvedUpArrow">
              <a:avLst/>
            </a:prstGeom>
            <a:solidFill>
              <a:srgbClr val="2C4A1A"/>
            </a:solidFill>
            <a:ln>
              <a:solidFill>
                <a:srgbClr val="2C4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0" name="Curved Up Arrow 19"/>
            <p:cNvSpPr/>
            <p:nvPr/>
          </p:nvSpPr>
          <p:spPr>
            <a:xfrm rot="10961635">
              <a:off x="2119503" y="3321275"/>
              <a:ext cx="720827" cy="247660"/>
            </a:xfrm>
            <a:prstGeom prst="curvedUpArrow">
              <a:avLst>
                <a:gd name="adj1" fmla="val 50000"/>
                <a:gd name="adj2" fmla="val 50000"/>
                <a:gd name="adj3" fmla="val 24711"/>
              </a:avLst>
            </a:prstGeom>
            <a:solidFill>
              <a:srgbClr val="2C4A1A"/>
            </a:solidFill>
            <a:ln>
              <a:solidFill>
                <a:srgbClr val="2C4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62131" y="5559736"/>
              <a:ext cx="2017998" cy="3699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l-GR" b="1" dirty="0">
                  <a:solidFill>
                    <a:prstClr val="black"/>
                  </a:solidFill>
                  <a:latin typeface="Calibri"/>
                  <a:cs typeface="Arial" charset="0"/>
                </a:rPr>
                <a:t>Σταθερή κνήμη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691084" y="4227773"/>
              <a:ext cx="1171741" cy="3683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b="1" dirty="0">
                  <a:solidFill>
                    <a:prstClr val="black"/>
                  </a:solidFill>
                  <a:latin typeface="Calibri"/>
                  <a:cs typeface="Arial" charset="0"/>
                </a:rPr>
                <a:t>Ολίσθηση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62264" y="3507020"/>
              <a:ext cx="873249" cy="3699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b="1" dirty="0">
                  <a:solidFill>
                    <a:prstClr val="black"/>
                  </a:solidFill>
                  <a:latin typeface="Calibri"/>
                  <a:cs typeface="Arial" charset="0"/>
                </a:rPr>
                <a:t>Κύλιση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84466" y="1979786"/>
              <a:ext cx="1165390" cy="3699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b="1" dirty="0">
                  <a:solidFill>
                    <a:prstClr val="black"/>
                  </a:solidFill>
                  <a:latin typeface="Calibri"/>
                  <a:cs typeface="Arial" charset="0"/>
                </a:rPr>
                <a:t>Συστροφή</a:t>
              </a:r>
            </a:p>
          </p:txBody>
        </p:sp>
        <p:pic>
          <p:nvPicPr>
            <p:cNvPr id="17" name="Picture 4" descr="C:\Users\alex\Desktop\Long_Bone_(Femur).png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/>
            </a:blip>
            <a:srcRect/>
            <a:stretch>
              <a:fillRect/>
            </a:stretch>
          </p:blipFill>
          <p:spPr bwMode="auto">
            <a:xfrm rot="10800000">
              <a:off x="1761787" y="3940408"/>
              <a:ext cx="1019076" cy="1594704"/>
            </a:xfrm>
            <a:prstGeom prst="rect">
              <a:avLst/>
            </a:prstGeom>
            <a:noFill/>
            <a:extLst/>
          </p:spPr>
        </p:pic>
        <p:sp>
          <p:nvSpPr>
            <p:cNvPr id="6" name="Right Arrow 5"/>
            <p:cNvSpPr/>
            <p:nvPr/>
          </p:nvSpPr>
          <p:spPr>
            <a:xfrm>
              <a:off x="2466653" y="3935470"/>
              <a:ext cx="678150" cy="304260"/>
            </a:xfrm>
            <a:prstGeom prst="rightArrow">
              <a:avLst/>
            </a:prstGeom>
            <a:solidFill>
              <a:srgbClr val="2C4A1A"/>
            </a:solidFill>
            <a:ln>
              <a:solidFill>
                <a:srgbClr val="2C4A1A"/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40371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Χαλαρή – Κλειδωμένη Θέση </a:t>
            </a:r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A8CCCC7-AED4-45CB-A35F-93F81301F3D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smtClean="0">
              <a:solidFill>
                <a:prstClr val="black"/>
              </a:solidFill>
            </a:endParaRPr>
          </a:p>
        </p:txBody>
      </p:sp>
      <p:grpSp>
        <p:nvGrpSpPr>
          <p:cNvPr id="20484" name="Ομάδα 19"/>
          <p:cNvGrpSpPr>
            <a:grpSpLocks/>
          </p:cNvGrpSpPr>
          <p:nvPr/>
        </p:nvGrpSpPr>
        <p:grpSpPr bwMode="auto">
          <a:xfrm>
            <a:off x="4997450" y="2482850"/>
            <a:ext cx="3294063" cy="2493963"/>
            <a:chOff x="4996672" y="2482519"/>
            <a:chExt cx="3295347" cy="2494118"/>
          </a:xfrm>
        </p:grpSpPr>
        <p:sp>
          <p:nvSpPr>
            <p:cNvPr id="8" name="Ελεύθερη σχεδίαση 7"/>
            <p:cNvSpPr/>
            <p:nvPr/>
          </p:nvSpPr>
          <p:spPr>
            <a:xfrm rot="999496">
              <a:off x="4996672" y="2655568"/>
              <a:ext cx="2386943" cy="2314719"/>
            </a:xfrm>
            <a:custGeom>
              <a:avLst/>
              <a:gdLst>
                <a:gd name="connsiteX0" fmla="*/ 5486 w 2387502"/>
                <a:gd name="connsiteY0" fmla="*/ 1581765 h 2314895"/>
                <a:gd name="connsiteX1" fmla="*/ 157886 w 2387502"/>
                <a:gd name="connsiteY1" fmla="*/ 1429365 h 2314895"/>
                <a:gd name="connsiteX2" fmla="*/ 329336 w 2387502"/>
                <a:gd name="connsiteY2" fmla="*/ 1257915 h 2314895"/>
                <a:gd name="connsiteX3" fmla="*/ 653186 w 2387502"/>
                <a:gd name="connsiteY3" fmla="*/ 800715 h 2314895"/>
                <a:gd name="connsiteX4" fmla="*/ 767486 w 2387502"/>
                <a:gd name="connsiteY4" fmla="*/ 572115 h 2314895"/>
                <a:gd name="connsiteX5" fmla="*/ 938936 w 2387502"/>
                <a:gd name="connsiteY5" fmla="*/ 343515 h 2314895"/>
                <a:gd name="connsiteX6" fmla="*/ 1053236 w 2387502"/>
                <a:gd name="connsiteY6" fmla="*/ 210165 h 2314895"/>
                <a:gd name="connsiteX7" fmla="*/ 1091336 w 2387502"/>
                <a:gd name="connsiteY7" fmla="*/ 153015 h 2314895"/>
                <a:gd name="connsiteX8" fmla="*/ 1205636 w 2387502"/>
                <a:gd name="connsiteY8" fmla="*/ 76815 h 2314895"/>
                <a:gd name="connsiteX9" fmla="*/ 1396136 w 2387502"/>
                <a:gd name="connsiteY9" fmla="*/ 19665 h 2314895"/>
                <a:gd name="connsiteX10" fmla="*/ 1491386 w 2387502"/>
                <a:gd name="connsiteY10" fmla="*/ 615 h 2314895"/>
                <a:gd name="connsiteX11" fmla="*/ 1643786 w 2387502"/>
                <a:gd name="connsiteY11" fmla="*/ 38715 h 2314895"/>
                <a:gd name="connsiteX12" fmla="*/ 1662836 w 2387502"/>
                <a:gd name="connsiteY12" fmla="*/ 57765 h 2314895"/>
                <a:gd name="connsiteX13" fmla="*/ 1719986 w 2387502"/>
                <a:gd name="connsiteY13" fmla="*/ 19665 h 2314895"/>
                <a:gd name="connsiteX14" fmla="*/ 1948586 w 2387502"/>
                <a:gd name="connsiteY14" fmla="*/ 95865 h 2314895"/>
                <a:gd name="connsiteX15" fmla="*/ 2139086 w 2387502"/>
                <a:gd name="connsiteY15" fmla="*/ 267315 h 2314895"/>
                <a:gd name="connsiteX16" fmla="*/ 2234336 w 2387502"/>
                <a:gd name="connsiteY16" fmla="*/ 438765 h 2314895"/>
                <a:gd name="connsiteX17" fmla="*/ 2329586 w 2387502"/>
                <a:gd name="connsiteY17" fmla="*/ 686415 h 2314895"/>
                <a:gd name="connsiteX18" fmla="*/ 2348636 w 2387502"/>
                <a:gd name="connsiteY18" fmla="*/ 819765 h 2314895"/>
                <a:gd name="connsiteX19" fmla="*/ 2386736 w 2387502"/>
                <a:gd name="connsiteY19" fmla="*/ 972165 h 2314895"/>
                <a:gd name="connsiteX20" fmla="*/ 2310536 w 2387502"/>
                <a:gd name="connsiteY20" fmla="*/ 1315065 h 2314895"/>
                <a:gd name="connsiteX21" fmla="*/ 2196236 w 2387502"/>
                <a:gd name="connsiteY21" fmla="*/ 1543665 h 2314895"/>
                <a:gd name="connsiteX22" fmla="*/ 2100986 w 2387502"/>
                <a:gd name="connsiteY22" fmla="*/ 1734165 h 2314895"/>
                <a:gd name="connsiteX23" fmla="*/ 2005736 w 2387502"/>
                <a:gd name="connsiteY23" fmla="*/ 1791315 h 2314895"/>
                <a:gd name="connsiteX24" fmla="*/ 1681886 w 2387502"/>
                <a:gd name="connsiteY24" fmla="*/ 1753215 h 2314895"/>
                <a:gd name="connsiteX25" fmla="*/ 1586636 w 2387502"/>
                <a:gd name="connsiteY25" fmla="*/ 1734165 h 2314895"/>
                <a:gd name="connsiteX26" fmla="*/ 1415186 w 2387502"/>
                <a:gd name="connsiteY26" fmla="*/ 1791315 h 2314895"/>
                <a:gd name="connsiteX27" fmla="*/ 1243736 w 2387502"/>
                <a:gd name="connsiteY27" fmla="*/ 1867515 h 2314895"/>
                <a:gd name="connsiteX28" fmla="*/ 1072286 w 2387502"/>
                <a:gd name="connsiteY28" fmla="*/ 1962765 h 2314895"/>
                <a:gd name="connsiteX29" fmla="*/ 881786 w 2387502"/>
                <a:gd name="connsiteY29" fmla="*/ 2115165 h 2314895"/>
                <a:gd name="connsiteX30" fmla="*/ 710336 w 2387502"/>
                <a:gd name="connsiteY30" fmla="*/ 2267565 h 2314895"/>
                <a:gd name="connsiteX31" fmla="*/ 653186 w 2387502"/>
                <a:gd name="connsiteY31" fmla="*/ 2305665 h 2314895"/>
                <a:gd name="connsiteX32" fmla="*/ 424586 w 2387502"/>
                <a:gd name="connsiteY32" fmla="*/ 2115165 h 2314895"/>
                <a:gd name="connsiteX33" fmla="*/ 291236 w 2387502"/>
                <a:gd name="connsiteY33" fmla="*/ 1981815 h 2314895"/>
                <a:gd name="connsiteX34" fmla="*/ 157886 w 2387502"/>
                <a:gd name="connsiteY34" fmla="*/ 1810365 h 2314895"/>
                <a:gd name="connsiteX35" fmla="*/ 43586 w 2387502"/>
                <a:gd name="connsiteY35" fmla="*/ 1638915 h 2314895"/>
                <a:gd name="connsiteX36" fmla="*/ 5486 w 2387502"/>
                <a:gd name="connsiteY36" fmla="*/ 1581765 h 231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387502" h="2314895">
                  <a:moveTo>
                    <a:pt x="5486" y="1581765"/>
                  </a:moveTo>
                  <a:cubicBezTo>
                    <a:pt x="24536" y="1546840"/>
                    <a:pt x="157886" y="1429365"/>
                    <a:pt x="157886" y="1429365"/>
                  </a:cubicBezTo>
                  <a:cubicBezTo>
                    <a:pt x="211861" y="1375390"/>
                    <a:pt x="246786" y="1362690"/>
                    <a:pt x="329336" y="1257915"/>
                  </a:cubicBezTo>
                  <a:cubicBezTo>
                    <a:pt x="411886" y="1153140"/>
                    <a:pt x="580161" y="915015"/>
                    <a:pt x="653186" y="800715"/>
                  </a:cubicBezTo>
                  <a:cubicBezTo>
                    <a:pt x="726211" y="686415"/>
                    <a:pt x="719861" y="648315"/>
                    <a:pt x="767486" y="572115"/>
                  </a:cubicBezTo>
                  <a:cubicBezTo>
                    <a:pt x="815111" y="495915"/>
                    <a:pt x="891311" y="403840"/>
                    <a:pt x="938936" y="343515"/>
                  </a:cubicBezTo>
                  <a:cubicBezTo>
                    <a:pt x="986561" y="283190"/>
                    <a:pt x="1027836" y="241915"/>
                    <a:pt x="1053236" y="210165"/>
                  </a:cubicBezTo>
                  <a:cubicBezTo>
                    <a:pt x="1078636" y="178415"/>
                    <a:pt x="1065936" y="175240"/>
                    <a:pt x="1091336" y="153015"/>
                  </a:cubicBezTo>
                  <a:cubicBezTo>
                    <a:pt x="1116736" y="130790"/>
                    <a:pt x="1154836" y="99040"/>
                    <a:pt x="1205636" y="76815"/>
                  </a:cubicBezTo>
                  <a:cubicBezTo>
                    <a:pt x="1256436" y="54590"/>
                    <a:pt x="1348511" y="32365"/>
                    <a:pt x="1396136" y="19665"/>
                  </a:cubicBezTo>
                  <a:cubicBezTo>
                    <a:pt x="1443761" y="6965"/>
                    <a:pt x="1450111" y="-2560"/>
                    <a:pt x="1491386" y="615"/>
                  </a:cubicBezTo>
                  <a:cubicBezTo>
                    <a:pt x="1532661" y="3790"/>
                    <a:pt x="1615211" y="29190"/>
                    <a:pt x="1643786" y="38715"/>
                  </a:cubicBezTo>
                  <a:cubicBezTo>
                    <a:pt x="1672361" y="48240"/>
                    <a:pt x="1650136" y="60940"/>
                    <a:pt x="1662836" y="57765"/>
                  </a:cubicBezTo>
                  <a:cubicBezTo>
                    <a:pt x="1675536" y="54590"/>
                    <a:pt x="1672361" y="13315"/>
                    <a:pt x="1719986" y="19665"/>
                  </a:cubicBezTo>
                  <a:cubicBezTo>
                    <a:pt x="1767611" y="26015"/>
                    <a:pt x="1878736" y="54590"/>
                    <a:pt x="1948586" y="95865"/>
                  </a:cubicBezTo>
                  <a:cubicBezTo>
                    <a:pt x="2018436" y="137140"/>
                    <a:pt x="2091461" y="210165"/>
                    <a:pt x="2139086" y="267315"/>
                  </a:cubicBezTo>
                  <a:cubicBezTo>
                    <a:pt x="2186711" y="324465"/>
                    <a:pt x="2202586" y="368915"/>
                    <a:pt x="2234336" y="438765"/>
                  </a:cubicBezTo>
                  <a:cubicBezTo>
                    <a:pt x="2266086" y="508615"/>
                    <a:pt x="2310536" y="622915"/>
                    <a:pt x="2329586" y="686415"/>
                  </a:cubicBezTo>
                  <a:cubicBezTo>
                    <a:pt x="2348636" y="749915"/>
                    <a:pt x="2339111" y="772140"/>
                    <a:pt x="2348636" y="819765"/>
                  </a:cubicBezTo>
                  <a:cubicBezTo>
                    <a:pt x="2358161" y="867390"/>
                    <a:pt x="2393086" y="889615"/>
                    <a:pt x="2386736" y="972165"/>
                  </a:cubicBezTo>
                  <a:cubicBezTo>
                    <a:pt x="2380386" y="1054715"/>
                    <a:pt x="2342286" y="1219815"/>
                    <a:pt x="2310536" y="1315065"/>
                  </a:cubicBezTo>
                  <a:cubicBezTo>
                    <a:pt x="2278786" y="1410315"/>
                    <a:pt x="2196236" y="1543665"/>
                    <a:pt x="2196236" y="1543665"/>
                  </a:cubicBezTo>
                  <a:cubicBezTo>
                    <a:pt x="2161311" y="1613515"/>
                    <a:pt x="2132736" y="1692890"/>
                    <a:pt x="2100986" y="1734165"/>
                  </a:cubicBezTo>
                  <a:cubicBezTo>
                    <a:pt x="2069236" y="1775440"/>
                    <a:pt x="2075586" y="1788140"/>
                    <a:pt x="2005736" y="1791315"/>
                  </a:cubicBezTo>
                  <a:cubicBezTo>
                    <a:pt x="1935886" y="1794490"/>
                    <a:pt x="1751736" y="1762740"/>
                    <a:pt x="1681886" y="1753215"/>
                  </a:cubicBezTo>
                  <a:cubicBezTo>
                    <a:pt x="1612036" y="1743690"/>
                    <a:pt x="1631086" y="1727815"/>
                    <a:pt x="1586636" y="1734165"/>
                  </a:cubicBezTo>
                  <a:cubicBezTo>
                    <a:pt x="1542186" y="1740515"/>
                    <a:pt x="1472336" y="1769090"/>
                    <a:pt x="1415186" y="1791315"/>
                  </a:cubicBezTo>
                  <a:cubicBezTo>
                    <a:pt x="1358036" y="1813540"/>
                    <a:pt x="1300886" y="1838940"/>
                    <a:pt x="1243736" y="1867515"/>
                  </a:cubicBezTo>
                  <a:cubicBezTo>
                    <a:pt x="1186586" y="1896090"/>
                    <a:pt x="1132611" y="1921490"/>
                    <a:pt x="1072286" y="1962765"/>
                  </a:cubicBezTo>
                  <a:cubicBezTo>
                    <a:pt x="1011961" y="2004040"/>
                    <a:pt x="942111" y="2064365"/>
                    <a:pt x="881786" y="2115165"/>
                  </a:cubicBezTo>
                  <a:cubicBezTo>
                    <a:pt x="821461" y="2165965"/>
                    <a:pt x="748436" y="2235815"/>
                    <a:pt x="710336" y="2267565"/>
                  </a:cubicBezTo>
                  <a:cubicBezTo>
                    <a:pt x="672236" y="2299315"/>
                    <a:pt x="700811" y="2331065"/>
                    <a:pt x="653186" y="2305665"/>
                  </a:cubicBezTo>
                  <a:cubicBezTo>
                    <a:pt x="605561" y="2280265"/>
                    <a:pt x="484911" y="2169140"/>
                    <a:pt x="424586" y="2115165"/>
                  </a:cubicBezTo>
                  <a:cubicBezTo>
                    <a:pt x="364261" y="2061190"/>
                    <a:pt x="335686" y="2032615"/>
                    <a:pt x="291236" y="1981815"/>
                  </a:cubicBezTo>
                  <a:cubicBezTo>
                    <a:pt x="246786" y="1931015"/>
                    <a:pt x="199161" y="1867515"/>
                    <a:pt x="157886" y="1810365"/>
                  </a:cubicBezTo>
                  <a:cubicBezTo>
                    <a:pt x="116611" y="1753215"/>
                    <a:pt x="65811" y="1673840"/>
                    <a:pt x="43586" y="1638915"/>
                  </a:cubicBezTo>
                  <a:cubicBezTo>
                    <a:pt x="21361" y="1603990"/>
                    <a:pt x="-13564" y="1616690"/>
                    <a:pt x="5486" y="1581765"/>
                  </a:cubicBezTo>
                  <a:close/>
                </a:path>
              </a:pathLst>
            </a:custGeom>
            <a:solidFill>
              <a:srgbClr val="9BBB5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9" name="Ελεύθερη σχεδίαση 8"/>
            <p:cNvSpPr/>
            <p:nvPr/>
          </p:nvSpPr>
          <p:spPr>
            <a:xfrm>
              <a:off x="7102518" y="2482519"/>
              <a:ext cx="1189501" cy="2494118"/>
            </a:xfrm>
            <a:custGeom>
              <a:avLst/>
              <a:gdLst>
                <a:gd name="connsiteX0" fmla="*/ 154781 w 1190034"/>
                <a:gd name="connsiteY0" fmla="*/ 607779 h 2494118"/>
                <a:gd name="connsiteX1" fmla="*/ 135731 w 1190034"/>
                <a:gd name="connsiteY1" fmla="*/ 512529 h 2494118"/>
                <a:gd name="connsiteX2" fmla="*/ 307181 w 1190034"/>
                <a:gd name="connsiteY2" fmla="*/ 379179 h 2494118"/>
                <a:gd name="connsiteX3" fmla="*/ 535781 w 1190034"/>
                <a:gd name="connsiteY3" fmla="*/ 245829 h 2494118"/>
                <a:gd name="connsiteX4" fmla="*/ 764381 w 1190034"/>
                <a:gd name="connsiteY4" fmla="*/ 131529 h 2494118"/>
                <a:gd name="connsiteX5" fmla="*/ 935831 w 1190034"/>
                <a:gd name="connsiteY5" fmla="*/ 36279 h 2494118"/>
                <a:gd name="connsiteX6" fmla="*/ 992981 w 1190034"/>
                <a:gd name="connsiteY6" fmla="*/ 36279 h 2494118"/>
                <a:gd name="connsiteX7" fmla="*/ 1164431 w 1190034"/>
                <a:gd name="connsiteY7" fmla="*/ 474429 h 2494118"/>
                <a:gd name="connsiteX8" fmla="*/ 1183481 w 1190034"/>
                <a:gd name="connsiteY8" fmla="*/ 1122129 h 2494118"/>
                <a:gd name="connsiteX9" fmla="*/ 1107281 w 1190034"/>
                <a:gd name="connsiteY9" fmla="*/ 1445979 h 2494118"/>
                <a:gd name="connsiteX10" fmla="*/ 1050131 w 1190034"/>
                <a:gd name="connsiteY10" fmla="*/ 1788879 h 2494118"/>
                <a:gd name="connsiteX11" fmla="*/ 859631 w 1190034"/>
                <a:gd name="connsiteY11" fmla="*/ 2150829 h 2494118"/>
                <a:gd name="connsiteX12" fmla="*/ 707231 w 1190034"/>
                <a:gd name="connsiteY12" fmla="*/ 2360379 h 2494118"/>
                <a:gd name="connsiteX13" fmla="*/ 611981 w 1190034"/>
                <a:gd name="connsiteY13" fmla="*/ 2493729 h 2494118"/>
                <a:gd name="connsiteX14" fmla="*/ 497681 w 1190034"/>
                <a:gd name="connsiteY14" fmla="*/ 2398479 h 2494118"/>
                <a:gd name="connsiteX15" fmla="*/ 345281 w 1190034"/>
                <a:gd name="connsiteY15" fmla="*/ 2322279 h 2494118"/>
                <a:gd name="connsiteX16" fmla="*/ 173831 w 1190034"/>
                <a:gd name="connsiteY16" fmla="*/ 2188929 h 2494118"/>
                <a:gd name="connsiteX17" fmla="*/ 59531 w 1190034"/>
                <a:gd name="connsiteY17" fmla="*/ 2093679 h 2494118"/>
                <a:gd name="connsiteX18" fmla="*/ 2381 w 1190034"/>
                <a:gd name="connsiteY18" fmla="*/ 1998429 h 2494118"/>
                <a:gd name="connsiteX19" fmla="*/ 21431 w 1190034"/>
                <a:gd name="connsiteY19" fmla="*/ 1903179 h 2494118"/>
                <a:gd name="connsiteX20" fmla="*/ 116681 w 1190034"/>
                <a:gd name="connsiteY20" fmla="*/ 1788879 h 2494118"/>
                <a:gd name="connsiteX21" fmla="*/ 192881 w 1190034"/>
                <a:gd name="connsiteY21" fmla="*/ 1617429 h 2494118"/>
                <a:gd name="connsiteX22" fmla="*/ 269081 w 1190034"/>
                <a:gd name="connsiteY22" fmla="*/ 1465029 h 2494118"/>
                <a:gd name="connsiteX23" fmla="*/ 288131 w 1190034"/>
                <a:gd name="connsiteY23" fmla="*/ 1255479 h 2494118"/>
                <a:gd name="connsiteX24" fmla="*/ 288131 w 1190034"/>
                <a:gd name="connsiteY24" fmla="*/ 988779 h 2494118"/>
                <a:gd name="connsiteX25" fmla="*/ 192881 w 1190034"/>
                <a:gd name="connsiteY25" fmla="*/ 779229 h 2494118"/>
                <a:gd name="connsiteX26" fmla="*/ 154781 w 1190034"/>
                <a:gd name="connsiteY26" fmla="*/ 607779 h 249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90034" h="2494118">
                  <a:moveTo>
                    <a:pt x="154781" y="607779"/>
                  </a:moveTo>
                  <a:cubicBezTo>
                    <a:pt x="145256" y="563329"/>
                    <a:pt x="110331" y="550629"/>
                    <a:pt x="135731" y="512529"/>
                  </a:cubicBezTo>
                  <a:cubicBezTo>
                    <a:pt x="161131" y="474429"/>
                    <a:pt x="240506" y="423629"/>
                    <a:pt x="307181" y="379179"/>
                  </a:cubicBezTo>
                  <a:cubicBezTo>
                    <a:pt x="373856" y="334729"/>
                    <a:pt x="459581" y="287104"/>
                    <a:pt x="535781" y="245829"/>
                  </a:cubicBezTo>
                  <a:cubicBezTo>
                    <a:pt x="611981" y="204554"/>
                    <a:pt x="697706" y="166454"/>
                    <a:pt x="764381" y="131529"/>
                  </a:cubicBezTo>
                  <a:cubicBezTo>
                    <a:pt x="831056" y="96604"/>
                    <a:pt x="897731" y="52154"/>
                    <a:pt x="935831" y="36279"/>
                  </a:cubicBezTo>
                  <a:cubicBezTo>
                    <a:pt x="973931" y="20404"/>
                    <a:pt x="954881" y="-36746"/>
                    <a:pt x="992981" y="36279"/>
                  </a:cubicBezTo>
                  <a:cubicBezTo>
                    <a:pt x="1031081" y="109304"/>
                    <a:pt x="1132681" y="293454"/>
                    <a:pt x="1164431" y="474429"/>
                  </a:cubicBezTo>
                  <a:cubicBezTo>
                    <a:pt x="1196181" y="655404"/>
                    <a:pt x="1193006" y="960204"/>
                    <a:pt x="1183481" y="1122129"/>
                  </a:cubicBezTo>
                  <a:cubicBezTo>
                    <a:pt x="1173956" y="1284054"/>
                    <a:pt x="1129506" y="1334854"/>
                    <a:pt x="1107281" y="1445979"/>
                  </a:cubicBezTo>
                  <a:cubicBezTo>
                    <a:pt x="1085056" y="1557104"/>
                    <a:pt x="1091406" y="1671404"/>
                    <a:pt x="1050131" y="1788879"/>
                  </a:cubicBezTo>
                  <a:cubicBezTo>
                    <a:pt x="1008856" y="1906354"/>
                    <a:pt x="916781" y="2055579"/>
                    <a:pt x="859631" y="2150829"/>
                  </a:cubicBezTo>
                  <a:cubicBezTo>
                    <a:pt x="802481" y="2246079"/>
                    <a:pt x="748506" y="2303229"/>
                    <a:pt x="707231" y="2360379"/>
                  </a:cubicBezTo>
                  <a:cubicBezTo>
                    <a:pt x="665956" y="2417529"/>
                    <a:pt x="646906" y="2487379"/>
                    <a:pt x="611981" y="2493729"/>
                  </a:cubicBezTo>
                  <a:cubicBezTo>
                    <a:pt x="577056" y="2500079"/>
                    <a:pt x="542131" y="2427054"/>
                    <a:pt x="497681" y="2398479"/>
                  </a:cubicBezTo>
                  <a:cubicBezTo>
                    <a:pt x="453231" y="2369904"/>
                    <a:pt x="399256" y="2357204"/>
                    <a:pt x="345281" y="2322279"/>
                  </a:cubicBezTo>
                  <a:cubicBezTo>
                    <a:pt x="291306" y="2287354"/>
                    <a:pt x="221456" y="2227029"/>
                    <a:pt x="173831" y="2188929"/>
                  </a:cubicBezTo>
                  <a:cubicBezTo>
                    <a:pt x="126206" y="2150829"/>
                    <a:pt x="88106" y="2125429"/>
                    <a:pt x="59531" y="2093679"/>
                  </a:cubicBezTo>
                  <a:cubicBezTo>
                    <a:pt x="30956" y="2061929"/>
                    <a:pt x="8731" y="2030179"/>
                    <a:pt x="2381" y="1998429"/>
                  </a:cubicBezTo>
                  <a:cubicBezTo>
                    <a:pt x="-3969" y="1966679"/>
                    <a:pt x="2381" y="1938104"/>
                    <a:pt x="21431" y="1903179"/>
                  </a:cubicBezTo>
                  <a:cubicBezTo>
                    <a:pt x="40481" y="1868254"/>
                    <a:pt x="88106" y="1836504"/>
                    <a:pt x="116681" y="1788879"/>
                  </a:cubicBezTo>
                  <a:cubicBezTo>
                    <a:pt x="145256" y="1741254"/>
                    <a:pt x="167481" y="1671404"/>
                    <a:pt x="192881" y="1617429"/>
                  </a:cubicBezTo>
                  <a:cubicBezTo>
                    <a:pt x="218281" y="1563454"/>
                    <a:pt x="253206" y="1525354"/>
                    <a:pt x="269081" y="1465029"/>
                  </a:cubicBezTo>
                  <a:cubicBezTo>
                    <a:pt x="284956" y="1404704"/>
                    <a:pt x="284956" y="1334854"/>
                    <a:pt x="288131" y="1255479"/>
                  </a:cubicBezTo>
                  <a:cubicBezTo>
                    <a:pt x="291306" y="1176104"/>
                    <a:pt x="304006" y="1068154"/>
                    <a:pt x="288131" y="988779"/>
                  </a:cubicBezTo>
                  <a:cubicBezTo>
                    <a:pt x="272256" y="909404"/>
                    <a:pt x="215106" y="839554"/>
                    <a:pt x="192881" y="779229"/>
                  </a:cubicBezTo>
                  <a:cubicBezTo>
                    <a:pt x="170656" y="718904"/>
                    <a:pt x="164306" y="652229"/>
                    <a:pt x="154781" y="607779"/>
                  </a:cubicBezTo>
                  <a:close/>
                </a:path>
              </a:pathLst>
            </a:custGeom>
            <a:solidFill>
              <a:srgbClr val="9BBB5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</p:grpSp>
      <p:grpSp>
        <p:nvGrpSpPr>
          <p:cNvPr id="20485" name="Ομάδα 16"/>
          <p:cNvGrpSpPr>
            <a:grpSpLocks/>
          </p:cNvGrpSpPr>
          <p:nvPr/>
        </p:nvGrpSpPr>
        <p:grpSpPr bwMode="auto">
          <a:xfrm>
            <a:off x="966788" y="2478088"/>
            <a:ext cx="3363912" cy="2493962"/>
            <a:chOff x="966064" y="2478321"/>
            <a:chExt cx="3364839" cy="2494118"/>
          </a:xfrm>
        </p:grpSpPr>
        <p:sp>
          <p:nvSpPr>
            <p:cNvPr id="6" name="Ελεύθερη σχεδίαση 5"/>
            <p:cNvSpPr/>
            <p:nvPr/>
          </p:nvSpPr>
          <p:spPr>
            <a:xfrm>
              <a:off x="966064" y="2551351"/>
              <a:ext cx="2388258" cy="2316307"/>
            </a:xfrm>
            <a:custGeom>
              <a:avLst/>
              <a:gdLst>
                <a:gd name="connsiteX0" fmla="*/ 5486 w 2387502"/>
                <a:gd name="connsiteY0" fmla="*/ 1581765 h 2314895"/>
                <a:gd name="connsiteX1" fmla="*/ 157886 w 2387502"/>
                <a:gd name="connsiteY1" fmla="*/ 1429365 h 2314895"/>
                <a:gd name="connsiteX2" fmla="*/ 329336 w 2387502"/>
                <a:gd name="connsiteY2" fmla="*/ 1257915 h 2314895"/>
                <a:gd name="connsiteX3" fmla="*/ 653186 w 2387502"/>
                <a:gd name="connsiteY3" fmla="*/ 800715 h 2314895"/>
                <a:gd name="connsiteX4" fmla="*/ 767486 w 2387502"/>
                <a:gd name="connsiteY4" fmla="*/ 572115 h 2314895"/>
                <a:gd name="connsiteX5" fmla="*/ 938936 w 2387502"/>
                <a:gd name="connsiteY5" fmla="*/ 343515 h 2314895"/>
                <a:gd name="connsiteX6" fmla="*/ 1053236 w 2387502"/>
                <a:gd name="connsiteY6" fmla="*/ 210165 h 2314895"/>
                <a:gd name="connsiteX7" fmla="*/ 1091336 w 2387502"/>
                <a:gd name="connsiteY7" fmla="*/ 153015 h 2314895"/>
                <a:gd name="connsiteX8" fmla="*/ 1205636 w 2387502"/>
                <a:gd name="connsiteY8" fmla="*/ 76815 h 2314895"/>
                <a:gd name="connsiteX9" fmla="*/ 1396136 w 2387502"/>
                <a:gd name="connsiteY9" fmla="*/ 19665 h 2314895"/>
                <a:gd name="connsiteX10" fmla="*/ 1491386 w 2387502"/>
                <a:gd name="connsiteY10" fmla="*/ 615 h 2314895"/>
                <a:gd name="connsiteX11" fmla="*/ 1643786 w 2387502"/>
                <a:gd name="connsiteY11" fmla="*/ 38715 h 2314895"/>
                <a:gd name="connsiteX12" fmla="*/ 1662836 w 2387502"/>
                <a:gd name="connsiteY12" fmla="*/ 57765 h 2314895"/>
                <a:gd name="connsiteX13" fmla="*/ 1719986 w 2387502"/>
                <a:gd name="connsiteY13" fmla="*/ 19665 h 2314895"/>
                <a:gd name="connsiteX14" fmla="*/ 1948586 w 2387502"/>
                <a:gd name="connsiteY14" fmla="*/ 95865 h 2314895"/>
                <a:gd name="connsiteX15" fmla="*/ 2139086 w 2387502"/>
                <a:gd name="connsiteY15" fmla="*/ 267315 h 2314895"/>
                <a:gd name="connsiteX16" fmla="*/ 2234336 w 2387502"/>
                <a:gd name="connsiteY16" fmla="*/ 438765 h 2314895"/>
                <a:gd name="connsiteX17" fmla="*/ 2329586 w 2387502"/>
                <a:gd name="connsiteY17" fmla="*/ 686415 h 2314895"/>
                <a:gd name="connsiteX18" fmla="*/ 2348636 w 2387502"/>
                <a:gd name="connsiteY18" fmla="*/ 819765 h 2314895"/>
                <a:gd name="connsiteX19" fmla="*/ 2386736 w 2387502"/>
                <a:gd name="connsiteY19" fmla="*/ 972165 h 2314895"/>
                <a:gd name="connsiteX20" fmla="*/ 2310536 w 2387502"/>
                <a:gd name="connsiteY20" fmla="*/ 1315065 h 2314895"/>
                <a:gd name="connsiteX21" fmla="*/ 2196236 w 2387502"/>
                <a:gd name="connsiteY21" fmla="*/ 1543665 h 2314895"/>
                <a:gd name="connsiteX22" fmla="*/ 2100986 w 2387502"/>
                <a:gd name="connsiteY22" fmla="*/ 1734165 h 2314895"/>
                <a:gd name="connsiteX23" fmla="*/ 2005736 w 2387502"/>
                <a:gd name="connsiteY23" fmla="*/ 1791315 h 2314895"/>
                <a:gd name="connsiteX24" fmla="*/ 1681886 w 2387502"/>
                <a:gd name="connsiteY24" fmla="*/ 1753215 h 2314895"/>
                <a:gd name="connsiteX25" fmla="*/ 1586636 w 2387502"/>
                <a:gd name="connsiteY25" fmla="*/ 1734165 h 2314895"/>
                <a:gd name="connsiteX26" fmla="*/ 1415186 w 2387502"/>
                <a:gd name="connsiteY26" fmla="*/ 1791315 h 2314895"/>
                <a:gd name="connsiteX27" fmla="*/ 1243736 w 2387502"/>
                <a:gd name="connsiteY27" fmla="*/ 1867515 h 2314895"/>
                <a:gd name="connsiteX28" fmla="*/ 1072286 w 2387502"/>
                <a:gd name="connsiteY28" fmla="*/ 1962765 h 2314895"/>
                <a:gd name="connsiteX29" fmla="*/ 881786 w 2387502"/>
                <a:gd name="connsiteY29" fmla="*/ 2115165 h 2314895"/>
                <a:gd name="connsiteX30" fmla="*/ 710336 w 2387502"/>
                <a:gd name="connsiteY30" fmla="*/ 2267565 h 2314895"/>
                <a:gd name="connsiteX31" fmla="*/ 653186 w 2387502"/>
                <a:gd name="connsiteY31" fmla="*/ 2305665 h 2314895"/>
                <a:gd name="connsiteX32" fmla="*/ 424586 w 2387502"/>
                <a:gd name="connsiteY32" fmla="*/ 2115165 h 2314895"/>
                <a:gd name="connsiteX33" fmla="*/ 291236 w 2387502"/>
                <a:gd name="connsiteY33" fmla="*/ 1981815 h 2314895"/>
                <a:gd name="connsiteX34" fmla="*/ 157886 w 2387502"/>
                <a:gd name="connsiteY34" fmla="*/ 1810365 h 2314895"/>
                <a:gd name="connsiteX35" fmla="*/ 43586 w 2387502"/>
                <a:gd name="connsiteY35" fmla="*/ 1638915 h 2314895"/>
                <a:gd name="connsiteX36" fmla="*/ 5486 w 2387502"/>
                <a:gd name="connsiteY36" fmla="*/ 1581765 h 231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387502" h="2314895">
                  <a:moveTo>
                    <a:pt x="5486" y="1581765"/>
                  </a:moveTo>
                  <a:cubicBezTo>
                    <a:pt x="24536" y="1546840"/>
                    <a:pt x="157886" y="1429365"/>
                    <a:pt x="157886" y="1429365"/>
                  </a:cubicBezTo>
                  <a:cubicBezTo>
                    <a:pt x="211861" y="1375390"/>
                    <a:pt x="246786" y="1362690"/>
                    <a:pt x="329336" y="1257915"/>
                  </a:cubicBezTo>
                  <a:cubicBezTo>
                    <a:pt x="411886" y="1153140"/>
                    <a:pt x="580161" y="915015"/>
                    <a:pt x="653186" y="800715"/>
                  </a:cubicBezTo>
                  <a:cubicBezTo>
                    <a:pt x="726211" y="686415"/>
                    <a:pt x="719861" y="648315"/>
                    <a:pt x="767486" y="572115"/>
                  </a:cubicBezTo>
                  <a:cubicBezTo>
                    <a:pt x="815111" y="495915"/>
                    <a:pt x="891311" y="403840"/>
                    <a:pt x="938936" y="343515"/>
                  </a:cubicBezTo>
                  <a:cubicBezTo>
                    <a:pt x="986561" y="283190"/>
                    <a:pt x="1027836" y="241915"/>
                    <a:pt x="1053236" y="210165"/>
                  </a:cubicBezTo>
                  <a:cubicBezTo>
                    <a:pt x="1078636" y="178415"/>
                    <a:pt x="1065936" y="175240"/>
                    <a:pt x="1091336" y="153015"/>
                  </a:cubicBezTo>
                  <a:cubicBezTo>
                    <a:pt x="1116736" y="130790"/>
                    <a:pt x="1154836" y="99040"/>
                    <a:pt x="1205636" y="76815"/>
                  </a:cubicBezTo>
                  <a:cubicBezTo>
                    <a:pt x="1256436" y="54590"/>
                    <a:pt x="1348511" y="32365"/>
                    <a:pt x="1396136" y="19665"/>
                  </a:cubicBezTo>
                  <a:cubicBezTo>
                    <a:pt x="1443761" y="6965"/>
                    <a:pt x="1450111" y="-2560"/>
                    <a:pt x="1491386" y="615"/>
                  </a:cubicBezTo>
                  <a:cubicBezTo>
                    <a:pt x="1532661" y="3790"/>
                    <a:pt x="1615211" y="29190"/>
                    <a:pt x="1643786" y="38715"/>
                  </a:cubicBezTo>
                  <a:cubicBezTo>
                    <a:pt x="1672361" y="48240"/>
                    <a:pt x="1650136" y="60940"/>
                    <a:pt x="1662836" y="57765"/>
                  </a:cubicBezTo>
                  <a:cubicBezTo>
                    <a:pt x="1675536" y="54590"/>
                    <a:pt x="1672361" y="13315"/>
                    <a:pt x="1719986" y="19665"/>
                  </a:cubicBezTo>
                  <a:cubicBezTo>
                    <a:pt x="1767611" y="26015"/>
                    <a:pt x="1878736" y="54590"/>
                    <a:pt x="1948586" y="95865"/>
                  </a:cubicBezTo>
                  <a:cubicBezTo>
                    <a:pt x="2018436" y="137140"/>
                    <a:pt x="2091461" y="210165"/>
                    <a:pt x="2139086" y="267315"/>
                  </a:cubicBezTo>
                  <a:cubicBezTo>
                    <a:pt x="2186711" y="324465"/>
                    <a:pt x="2202586" y="368915"/>
                    <a:pt x="2234336" y="438765"/>
                  </a:cubicBezTo>
                  <a:cubicBezTo>
                    <a:pt x="2266086" y="508615"/>
                    <a:pt x="2310536" y="622915"/>
                    <a:pt x="2329586" y="686415"/>
                  </a:cubicBezTo>
                  <a:cubicBezTo>
                    <a:pt x="2348636" y="749915"/>
                    <a:pt x="2339111" y="772140"/>
                    <a:pt x="2348636" y="819765"/>
                  </a:cubicBezTo>
                  <a:cubicBezTo>
                    <a:pt x="2358161" y="867390"/>
                    <a:pt x="2393086" y="889615"/>
                    <a:pt x="2386736" y="972165"/>
                  </a:cubicBezTo>
                  <a:cubicBezTo>
                    <a:pt x="2380386" y="1054715"/>
                    <a:pt x="2342286" y="1219815"/>
                    <a:pt x="2310536" y="1315065"/>
                  </a:cubicBezTo>
                  <a:cubicBezTo>
                    <a:pt x="2278786" y="1410315"/>
                    <a:pt x="2196236" y="1543665"/>
                    <a:pt x="2196236" y="1543665"/>
                  </a:cubicBezTo>
                  <a:cubicBezTo>
                    <a:pt x="2161311" y="1613515"/>
                    <a:pt x="2132736" y="1692890"/>
                    <a:pt x="2100986" y="1734165"/>
                  </a:cubicBezTo>
                  <a:cubicBezTo>
                    <a:pt x="2069236" y="1775440"/>
                    <a:pt x="2075586" y="1788140"/>
                    <a:pt x="2005736" y="1791315"/>
                  </a:cubicBezTo>
                  <a:cubicBezTo>
                    <a:pt x="1935886" y="1794490"/>
                    <a:pt x="1751736" y="1762740"/>
                    <a:pt x="1681886" y="1753215"/>
                  </a:cubicBezTo>
                  <a:cubicBezTo>
                    <a:pt x="1612036" y="1743690"/>
                    <a:pt x="1631086" y="1727815"/>
                    <a:pt x="1586636" y="1734165"/>
                  </a:cubicBezTo>
                  <a:cubicBezTo>
                    <a:pt x="1542186" y="1740515"/>
                    <a:pt x="1472336" y="1769090"/>
                    <a:pt x="1415186" y="1791315"/>
                  </a:cubicBezTo>
                  <a:cubicBezTo>
                    <a:pt x="1358036" y="1813540"/>
                    <a:pt x="1300886" y="1838940"/>
                    <a:pt x="1243736" y="1867515"/>
                  </a:cubicBezTo>
                  <a:cubicBezTo>
                    <a:pt x="1186586" y="1896090"/>
                    <a:pt x="1132611" y="1921490"/>
                    <a:pt x="1072286" y="1962765"/>
                  </a:cubicBezTo>
                  <a:cubicBezTo>
                    <a:pt x="1011961" y="2004040"/>
                    <a:pt x="942111" y="2064365"/>
                    <a:pt x="881786" y="2115165"/>
                  </a:cubicBezTo>
                  <a:cubicBezTo>
                    <a:pt x="821461" y="2165965"/>
                    <a:pt x="748436" y="2235815"/>
                    <a:pt x="710336" y="2267565"/>
                  </a:cubicBezTo>
                  <a:cubicBezTo>
                    <a:pt x="672236" y="2299315"/>
                    <a:pt x="700811" y="2331065"/>
                    <a:pt x="653186" y="2305665"/>
                  </a:cubicBezTo>
                  <a:cubicBezTo>
                    <a:pt x="605561" y="2280265"/>
                    <a:pt x="484911" y="2169140"/>
                    <a:pt x="424586" y="2115165"/>
                  </a:cubicBezTo>
                  <a:cubicBezTo>
                    <a:pt x="364261" y="2061190"/>
                    <a:pt x="335686" y="2032615"/>
                    <a:pt x="291236" y="1981815"/>
                  </a:cubicBezTo>
                  <a:cubicBezTo>
                    <a:pt x="246786" y="1931015"/>
                    <a:pt x="199161" y="1867515"/>
                    <a:pt x="157886" y="1810365"/>
                  </a:cubicBezTo>
                  <a:cubicBezTo>
                    <a:pt x="116611" y="1753215"/>
                    <a:pt x="65811" y="1673840"/>
                    <a:pt x="43586" y="1638915"/>
                  </a:cubicBezTo>
                  <a:cubicBezTo>
                    <a:pt x="21361" y="1603990"/>
                    <a:pt x="-13564" y="1616690"/>
                    <a:pt x="5486" y="1581765"/>
                  </a:cubicBezTo>
                  <a:close/>
                </a:path>
              </a:pathLst>
            </a:custGeom>
            <a:solidFill>
              <a:srgbClr val="9BBB5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7" name="Ελεύθερη σχεδίαση 6"/>
            <p:cNvSpPr/>
            <p:nvPr/>
          </p:nvSpPr>
          <p:spPr>
            <a:xfrm>
              <a:off x="3141538" y="2478321"/>
              <a:ext cx="1189365" cy="2494118"/>
            </a:xfrm>
            <a:custGeom>
              <a:avLst/>
              <a:gdLst>
                <a:gd name="connsiteX0" fmla="*/ 154781 w 1190034"/>
                <a:gd name="connsiteY0" fmla="*/ 607779 h 2494118"/>
                <a:gd name="connsiteX1" fmla="*/ 135731 w 1190034"/>
                <a:gd name="connsiteY1" fmla="*/ 512529 h 2494118"/>
                <a:gd name="connsiteX2" fmla="*/ 307181 w 1190034"/>
                <a:gd name="connsiteY2" fmla="*/ 379179 h 2494118"/>
                <a:gd name="connsiteX3" fmla="*/ 535781 w 1190034"/>
                <a:gd name="connsiteY3" fmla="*/ 245829 h 2494118"/>
                <a:gd name="connsiteX4" fmla="*/ 764381 w 1190034"/>
                <a:gd name="connsiteY4" fmla="*/ 131529 h 2494118"/>
                <a:gd name="connsiteX5" fmla="*/ 935831 w 1190034"/>
                <a:gd name="connsiteY5" fmla="*/ 36279 h 2494118"/>
                <a:gd name="connsiteX6" fmla="*/ 992981 w 1190034"/>
                <a:gd name="connsiteY6" fmla="*/ 36279 h 2494118"/>
                <a:gd name="connsiteX7" fmla="*/ 1164431 w 1190034"/>
                <a:gd name="connsiteY7" fmla="*/ 474429 h 2494118"/>
                <a:gd name="connsiteX8" fmla="*/ 1183481 w 1190034"/>
                <a:gd name="connsiteY8" fmla="*/ 1122129 h 2494118"/>
                <a:gd name="connsiteX9" fmla="*/ 1107281 w 1190034"/>
                <a:gd name="connsiteY9" fmla="*/ 1445979 h 2494118"/>
                <a:gd name="connsiteX10" fmla="*/ 1050131 w 1190034"/>
                <a:gd name="connsiteY10" fmla="*/ 1788879 h 2494118"/>
                <a:gd name="connsiteX11" fmla="*/ 859631 w 1190034"/>
                <a:gd name="connsiteY11" fmla="*/ 2150829 h 2494118"/>
                <a:gd name="connsiteX12" fmla="*/ 707231 w 1190034"/>
                <a:gd name="connsiteY12" fmla="*/ 2360379 h 2494118"/>
                <a:gd name="connsiteX13" fmla="*/ 611981 w 1190034"/>
                <a:gd name="connsiteY13" fmla="*/ 2493729 h 2494118"/>
                <a:gd name="connsiteX14" fmla="*/ 497681 w 1190034"/>
                <a:gd name="connsiteY14" fmla="*/ 2398479 h 2494118"/>
                <a:gd name="connsiteX15" fmla="*/ 345281 w 1190034"/>
                <a:gd name="connsiteY15" fmla="*/ 2322279 h 2494118"/>
                <a:gd name="connsiteX16" fmla="*/ 173831 w 1190034"/>
                <a:gd name="connsiteY16" fmla="*/ 2188929 h 2494118"/>
                <a:gd name="connsiteX17" fmla="*/ 59531 w 1190034"/>
                <a:gd name="connsiteY17" fmla="*/ 2093679 h 2494118"/>
                <a:gd name="connsiteX18" fmla="*/ 2381 w 1190034"/>
                <a:gd name="connsiteY18" fmla="*/ 1998429 h 2494118"/>
                <a:gd name="connsiteX19" fmla="*/ 21431 w 1190034"/>
                <a:gd name="connsiteY19" fmla="*/ 1903179 h 2494118"/>
                <a:gd name="connsiteX20" fmla="*/ 116681 w 1190034"/>
                <a:gd name="connsiteY20" fmla="*/ 1788879 h 2494118"/>
                <a:gd name="connsiteX21" fmla="*/ 192881 w 1190034"/>
                <a:gd name="connsiteY21" fmla="*/ 1617429 h 2494118"/>
                <a:gd name="connsiteX22" fmla="*/ 269081 w 1190034"/>
                <a:gd name="connsiteY22" fmla="*/ 1465029 h 2494118"/>
                <a:gd name="connsiteX23" fmla="*/ 288131 w 1190034"/>
                <a:gd name="connsiteY23" fmla="*/ 1255479 h 2494118"/>
                <a:gd name="connsiteX24" fmla="*/ 288131 w 1190034"/>
                <a:gd name="connsiteY24" fmla="*/ 988779 h 2494118"/>
                <a:gd name="connsiteX25" fmla="*/ 192881 w 1190034"/>
                <a:gd name="connsiteY25" fmla="*/ 779229 h 2494118"/>
                <a:gd name="connsiteX26" fmla="*/ 154781 w 1190034"/>
                <a:gd name="connsiteY26" fmla="*/ 607779 h 249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90034" h="2494118">
                  <a:moveTo>
                    <a:pt x="154781" y="607779"/>
                  </a:moveTo>
                  <a:cubicBezTo>
                    <a:pt x="145256" y="563329"/>
                    <a:pt x="110331" y="550629"/>
                    <a:pt x="135731" y="512529"/>
                  </a:cubicBezTo>
                  <a:cubicBezTo>
                    <a:pt x="161131" y="474429"/>
                    <a:pt x="240506" y="423629"/>
                    <a:pt x="307181" y="379179"/>
                  </a:cubicBezTo>
                  <a:cubicBezTo>
                    <a:pt x="373856" y="334729"/>
                    <a:pt x="459581" y="287104"/>
                    <a:pt x="535781" y="245829"/>
                  </a:cubicBezTo>
                  <a:cubicBezTo>
                    <a:pt x="611981" y="204554"/>
                    <a:pt x="697706" y="166454"/>
                    <a:pt x="764381" y="131529"/>
                  </a:cubicBezTo>
                  <a:cubicBezTo>
                    <a:pt x="831056" y="96604"/>
                    <a:pt x="897731" y="52154"/>
                    <a:pt x="935831" y="36279"/>
                  </a:cubicBezTo>
                  <a:cubicBezTo>
                    <a:pt x="973931" y="20404"/>
                    <a:pt x="954881" y="-36746"/>
                    <a:pt x="992981" y="36279"/>
                  </a:cubicBezTo>
                  <a:cubicBezTo>
                    <a:pt x="1031081" y="109304"/>
                    <a:pt x="1132681" y="293454"/>
                    <a:pt x="1164431" y="474429"/>
                  </a:cubicBezTo>
                  <a:cubicBezTo>
                    <a:pt x="1196181" y="655404"/>
                    <a:pt x="1193006" y="960204"/>
                    <a:pt x="1183481" y="1122129"/>
                  </a:cubicBezTo>
                  <a:cubicBezTo>
                    <a:pt x="1173956" y="1284054"/>
                    <a:pt x="1129506" y="1334854"/>
                    <a:pt x="1107281" y="1445979"/>
                  </a:cubicBezTo>
                  <a:cubicBezTo>
                    <a:pt x="1085056" y="1557104"/>
                    <a:pt x="1091406" y="1671404"/>
                    <a:pt x="1050131" y="1788879"/>
                  </a:cubicBezTo>
                  <a:cubicBezTo>
                    <a:pt x="1008856" y="1906354"/>
                    <a:pt x="916781" y="2055579"/>
                    <a:pt x="859631" y="2150829"/>
                  </a:cubicBezTo>
                  <a:cubicBezTo>
                    <a:pt x="802481" y="2246079"/>
                    <a:pt x="748506" y="2303229"/>
                    <a:pt x="707231" y="2360379"/>
                  </a:cubicBezTo>
                  <a:cubicBezTo>
                    <a:pt x="665956" y="2417529"/>
                    <a:pt x="646906" y="2487379"/>
                    <a:pt x="611981" y="2493729"/>
                  </a:cubicBezTo>
                  <a:cubicBezTo>
                    <a:pt x="577056" y="2500079"/>
                    <a:pt x="542131" y="2427054"/>
                    <a:pt x="497681" y="2398479"/>
                  </a:cubicBezTo>
                  <a:cubicBezTo>
                    <a:pt x="453231" y="2369904"/>
                    <a:pt x="399256" y="2357204"/>
                    <a:pt x="345281" y="2322279"/>
                  </a:cubicBezTo>
                  <a:cubicBezTo>
                    <a:pt x="291306" y="2287354"/>
                    <a:pt x="221456" y="2227029"/>
                    <a:pt x="173831" y="2188929"/>
                  </a:cubicBezTo>
                  <a:cubicBezTo>
                    <a:pt x="126206" y="2150829"/>
                    <a:pt x="88106" y="2125429"/>
                    <a:pt x="59531" y="2093679"/>
                  </a:cubicBezTo>
                  <a:cubicBezTo>
                    <a:pt x="30956" y="2061929"/>
                    <a:pt x="8731" y="2030179"/>
                    <a:pt x="2381" y="1998429"/>
                  </a:cubicBezTo>
                  <a:cubicBezTo>
                    <a:pt x="-3969" y="1966679"/>
                    <a:pt x="2381" y="1938104"/>
                    <a:pt x="21431" y="1903179"/>
                  </a:cubicBezTo>
                  <a:cubicBezTo>
                    <a:pt x="40481" y="1868254"/>
                    <a:pt x="88106" y="1836504"/>
                    <a:pt x="116681" y="1788879"/>
                  </a:cubicBezTo>
                  <a:cubicBezTo>
                    <a:pt x="145256" y="1741254"/>
                    <a:pt x="167481" y="1671404"/>
                    <a:pt x="192881" y="1617429"/>
                  </a:cubicBezTo>
                  <a:cubicBezTo>
                    <a:pt x="218281" y="1563454"/>
                    <a:pt x="253206" y="1525354"/>
                    <a:pt x="269081" y="1465029"/>
                  </a:cubicBezTo>
                  <a:cubicBezTo>
                    <a:pt x="284956" y="1404704"/>
                    <a:pt x="284956" y="1334854"/>
                    <a:pt x="288131" y="1255479"/>
                  </a:cubicBezTo>
                  <a:cubicBezTo>
                    <a:pt x="291306" y="1176104"/>
                    <a:pt x="304006" y="1068154"/>
                    <a:pt x="288131" y="988779"/>
                  </a:cubicBezTo>
                  <a:cubicBezTo>
                    <a:pt x="272256" y="909404"/>
                    <a:pt x="215106" y="839554"/>
                    <a:pt x="192881" y="779229"/>
                  </a:cubicBezTo>
                  <a:cubicBezTo>
                    <a:pt x="170656" y="718904"/>
                    <a:pt x="164306" y="652229"/>
                    <a:pt x="154781" y="607779"/>
                  </a:cubicBezTo>
                  <a:close/>
                </a:path>
              </a:pathLst>
            </a:custGeom>
            <a:solidFill>
              <a:srgbClr val="9BBB5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13" name="Ευθύγραμμο βέλος σύνδεσης 12"/>
            <p:cNvCxnSpPr/>
            <p:nvPr/>
          </p:nvCxnSpPr>
          <p:spPr>
            <a:xfrm>
              <a:off x="2771548" y="2708522"/>
              <a:ext cx="215959" cy="2889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Ευθύγραμμο βέλος σύνδεσης 13"/>
            <p:cNvCxnSpPr/>
            <p:nvPr/>
          </p:nvCxnSpPr>
          <p:spPr>
            <a:xfrm flipH="1" flipV="1">
              <a:off x="966064" y="3710298"/>
              <a:ext cx="109567" cy="31434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084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1268413"/>
            <a:ext cx="8642350" cy="558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21507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Θέσεις αρθρώσεων</a:t>
            </a:r>
            <a:r>
              <a:rPr lang="en-US" altLang="el-GR" dirty="0" smtClean="0"/>
              <a:t> </a:t>
            </a:r>
            <a:r>
              <a:rPr lang="en-US" altLang="el-GR" sz="3000" b="0" dirty="0" smtClean="0"/>
              <a:t>1/3</a:t>
            </a:r>
            <a:endParaRPr lang="el-GR" altLang="el-GR" sz="3000" b="0" dirty="0" smtClean="0"/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9456476"/>
              </p:ext>
            </p:extLst>
          </p:nvPr>
        </p:nvGraphicFramePr>
        <p:xfrm>
          <a:off x="233772" y="1071563"/>
          <a:ext cx="8676456" cy="558323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339752"/>
                <a:gridCol w="3096344"/>
                <a:gridCol w="3240360"/>
              </a:tblGrid>
              <a:tr h="396262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Άρθρωση</a:t>
                      </a:r>
                      <a:endParaRPr lang="el-GR" sz="20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Χαλαρή θέση</a:t>
                      </a:r>
                      <a:endParaRPr lang="el-GR" sz="20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Κλειδωμένη θέση</a:t>
                      </a:r>
                      <a:endParaRPr lang="el-GR" sz="2000" b="1" dirty="0"/>
                    </a:p>
                  </a:txBody>
                  <a:tcPr marT="45723" marB="45723"/>
                </a:tc>
              </a:tr>
              <a:tr h="396262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Σπονδυλική στήλη</a:t>
                      </a:r>
                      <a:endParaRPr lang="el-GR" sz="2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Φυσιολογικά κυρτώματα</a:t>
                      </a:r>
                      <a:endParaRPr lang="el-GR" sz="2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Έκταση </a:t>
                      </a:r>
                      <a:endParaRPr lang="el-GR" sz="2000" dirty="0"/>
                    </a:p>
                  </a:txBody>
                  <a:tcPr marT="45723" marB="45723"/>
                </a:tc>
              </a:tr>
              <a:tr h="396262">
                <a:tc>
                  <a:txBody>
                    <a:bodyPr/>
                    <a:lstStyle/>
                    <a:p>
                      <a:r>
                        <a:rPr lang="el-GR" sz="2000" dirty="0" err="1" smtClean="0"/>
                        <a:t>Κροταφογναθική</a:t>
                      </a:r>
                      <a:r>
                        <a:rPr lang="el-GR" sz="2000" dirty="0" smtClean="0"/>
                        <a:t> </a:t>
                      </a:r>
                      <a:endParaRPr lang="el-GR" sz="2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Στόμα ελαφρώς ανοιχτό</a:t>
                      </a:r>
                      <a:endParaRPr lang="el-GR" sz="2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Στόμα κλειστό</a:t>
                      </a:r>
                      <a:endParaRPr lang="el-GR" sz="2000" dirty="0"/>
                    </a:p>
                  </a:txBody>
                  <a:tcPr marT="45723" marB="45723"/>
                </a:tc>
              </a:tr>
              <a:tr h="70108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Στερνοκλειδική</a:t>
                      </a:r>
                    </a:p>
                    <a:p>
                      <a:r>
                        <a:rPr lang="el-GR" sz="2000" dirty="0" err="1" smtClean="0"/>
                        <a:t>Ακρωμιοκλειδική</a:t>
                      </a:r>
                      <a:r>
                        <a:rPr lang="el-GR" sz="2000" dirty="0" smtClean="0"/>
                        <a:t> </a:t>
                      </a:r>
                      <a:endParaRPr lang="el-GR" sz="2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Ανατομική θέση</a:t>
                      </a:r>
                    </a:p>
                    <a:p>
                      <a:r>
                        <a:rPr lang="el-GR" sz="2000" dirty="0" smtClean="0"/>
                        <a:t>Ανατομική</a:t>
                      </a:r>
                      <a:r>
                        <a:rPr lang="el-GR" sz="2000" baseline="0" dirty="0" smtClean="0"/>
                        <a:t> θέση</a:t>
                      </a:r>
                      <a:endParaRPr lang="el-GR" sz="2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Πλήρης κάμψη άνω άκρου</a:t>
                      </a:r>
                    </a:p>
                    <a:p>
                      <a:r>
                        <a:rPr lang="el-GR" sz="2000" dirty="0" smtClean="0"/>
                        <a:t>Απαγωγή </a:t>
                      </a:r>
                      <a:r>
                        <a:rPr lang="el-GR" sz="2000" dirty="0" err="1" smtClean="0"/>
                        <a:t>βραχιονίου</a:t>
                      </a:r>
                      <a:r>
                        <a:rPr lang="el-GR" sz="2000" baseline="0" dirty="0" smtClean="0"/>
                        <a:t> 90</a:t>
                      </a:r>
                      <a:r>
                        <a:rPr lang="el-GR" sz="2000" baseline="30000" dirty="0" smtClean="0"/>
                        <a:t>ο</a:t>
                      </a:r>
                      <a:r>
                        <a:rPr lang="el-GR" sz="2000" baseline="0" dirty="0" smtClean="0"/>
                        <a:t> </a:t>
                      </a:r>
                      <a:endParaRPr lang="el-GR" sz="2000" dirty="0"/>
                    </a:p>
                  </a:txBody>
                  <a:tcPr marT="45723" marB="45723"/>
                </a:tc>
              </a:tr>
              <a:tr h="1005897">
                <a:tc>
                  <a:txBody>
                    <a:bodyPr/>
                    <a:lstStyle/>
                    <a:p>
                      <a:r>
                        <a:rPr lang="el-GR" sz="2000" dirty="0" err="1" smtClean="0"/>
                        <a:t>Γληνοβραχιόνιος</a:t>
                      </a:r>
                      <a:endParaRPr lang="el-GR" sz="2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Ανύψωση 55</a:t>
                      </a:r>
                      <a:r>
                        <a:rPr lang="el-GR" sz="2000" baseline="30000" dirty="0" smtClean="0"/>
                        <a:t>ο</a:t>
                      </a:r>
                      <a:r>
                        <a:rPr lang="el-GR" sz="2000" dirty="0" smtClean="0"/>
                        <a:t> στο επίπεδο ωμοπλάτης</a:t>
                      </a:r>
                      <a:r>
                        <a:rPr lang="en-US" sz="2000" dirty="0" smtClean="0"/>
                        <a:t>, </a:t>
                      </a:r>
                      <a:r>
                        <a:rPr lang="el-GR" sz="2000" baseline="0" dirty="0" smtClean="0"/>
                        <a:t>μέση θέση στροφής</a:t>
                      </a:r>
                      <a:endParaRPr lang="el-GR" sz="2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Απαγωγή 90</a:t>
                      </a:r>
                      <a:r>
                        <a:rPr lang="el-GR" sz="2000" baseline="30000" dirty="0" smtClean="0"/>
                        <a:t>ο</a:t>
                      </a:r>
                      <a:r>
                        <a:rPr lang="el-GR" sz="2000" dirty="0" smtClean="0"/>
                        <a:t> και έξω στροφή</a:t>
                      </a:r>
                      <a:endParaRPr lang="el-GR" sz="2000" dirty="0"/>
                    </a:p>
                  </a:txBody>
                  <a:tcPr marT="45723" marB="45723"/>
                </a:tc>
              </a:tr>
              <a:tr h="701080">
                <a:tc>
                  <a:txBody>
                    <a:bodyPr/>
                    <a:lstStyle/>
                    <a:p>
                      <a:r>
                        <a:rPr lang="el-GR" sz="2000" dirty="0" err="1" smtClean="0"/>
                        <a:t>Βραχιονο</a:t>
                      </a:r>
                      <a:r>
                        <a:rPr lang="el-GR" sz="2000" dirty="0" smtClean="0"/>
                        <a:t>-ωλένιος</a:t>
                      </a:r>
                      <a:endParaRPr lang="el-GR" sz="2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l-GR" sz="2000" kern="1200" dirty="0" smtClean="0"/>
                        <a:t>Κάμψη 70</a:t>
                      </a:r>
                      <a:r>
                        <a:rPr lang="el-GR" sz="2000" kern="1200" baseline="30000" dirty="0" smtClean="0"/>
                        <a:t>ο</a:t>
                      </a:r>
                      <a:r>
                        <a:rPr lang="el-GR" sz="2000" kern="1200" dirty="0" smtClean="0"/>
                        <a:t> </a:t>
                      </a:r>
                    </a:p>
                    <a:p>
                      <a:r>
                        <a:rPr lang="el-GR" sz="2000" kern="1200" dirty="0" smtClean="0"/>
                        <a:t>Υπτιασμός 10</a:t>
                      </a:r>
                      <a:r>
                        <a:rPr lang="el-GR" sz="2000" kern="1200" baseline="30000" dirty="0" smtClean="0"/>
                        <a:t>ο</a:t>
                      </a:r>
                      <a:r>
                        <a:rPr lang="el-GR" sz="2000" kern="1200" dirty="0" smtClean="0"/>
                        <a:t> </a:t>
                      </a:r>
                      <a:r>
                        <a:rPr lang="el-GR" sz="2000" dirty="0" smtClean="0"/>
                        <a:t> </a:t>
                      </a:r>
                      <a:endParaRPr lang="el-GR" sz="2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l-GR" sz="2000" kern="1200" dirty="0" smtClean="0"/>
                        <a:t>Πλήρης έκταση</a:t>
                      </a:r>
                    </a:p>
                    <a:p>
                      <a:r>
                        <a:rPr lang="el-GR" sz="2000" kern="1200" dirty="0" smtClean="0"/>
                        <a:t>Πλήρης υπτιασμός</a:t>
                      </a:r>
                      <a:endParaRPr lang="el-GR" sz="2000" dirty="0"/>
                    </a:p>
                  </a:txBody>
                  <a:tcPr marT="45723" marB="45723"/>
                </a:tc>
              </a:tr>
              <a:tr h="701080">
                <a:tc>
                  <a:txBody>
                    <a:bodyPr/>
                    <a:lstStyle/>
                    <a:p>
                      <a:r>
                        <a:rPr lang="el-GR" sz="2000" kern="1200" dirty="0" err="1" smtClean="0"/>
                        <a:t>Βραχιονο</a:t>
                      </a:r>
                      <a:r>
                        <a:rPr lang="el-GR" sz="2000" kern="1200" dirty="0" smtClean="0"/>
                        <a:t>-</a:t>
                      </a:r>
                      <a:r>
                        <a:rPr lang="el-GR" sz="2000" kern="1200" dirty="0" err="1" smtClean="0"/>
                        <a:t>κερκιδική</a:t>
                      </a:r>
                      <a:endParaRPr lang="el-GR" sz="2000" dirty="0">
                        <a:latin typeface="+mn-lt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l-GR" sz="2000" kern="1200" dirty="0" smtClean="0"/>
                        <a:t>Πλήρης έκταση</a:t>
                      </a:r>
                    </a:p>
                    <a:p>
                      <a:r>
                        <a:rPr lang="el-GR" sz="2000" kern="1200" dirty="0" smtClean="0"/>
                        <a:t>Πλήρης υπτιασμός</a:t>
                      </a:r>
                      <a:endParaRPr lang="el-GR" sz="2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l-GR" sz="2000" kern="1200" dirty="0" smtClean="0"/>
                        <a:t>Κάμψη 90</a:t>
                      </a:r>
                      <a:r>
                        <a:rPr lang="el-GR" sz="2000" kern="1200" baseline="30000" dirty="0" smtClean="0"/>
                        <a:t>ο</a:t>
                      </a:r>
                      <a:endParaRPr lang="el-GR" sz="2000" kern="1200" dirty="0" smtClean="0"/>
                    </a:p>
                    <a:p>
                      <a:r>
                        <a:rPr lang="el-GR" sz="2000" kern="1200" dirty="0" smtClean="0"/>
                        <a:t>Υπτιασμός </a:t>
                      </a:r>
                      <a:r>
                        <a:rPr lang="el-GR" sz="2000" dirty="0" smtClean="0"/>
                        <a:t>~ </a:t>
                      </a:r>
                      <a:r>
                        <a:rPr lang="el-GR" sz="2000" kern="1200" dirty="0" smtClean="0"/>
                        <a:t>5</a:t>
                      </a:r>
                      <a:r>
                        <a:rPr lang="el-GR" sz="2000" kern="1200" baseline="30000" dirty="0" smtClean="0"/>
                        <a:t>ο</a:t>
                      </a:r>
                      <a:endParaRPr lang="el-GR" sz="2000" dirty="0"/>
                    </a:p>
                  </a:txBody>
                  <a:tcPr marT="45723" marB="45723"/>
                </a:tc>
              </a:tr>
              <a:tr h="9144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000" dirty="0"/>
                        <a:t>Άνω </a:t>
                      </a:r>
                      <a:r>
                        <a:rPr lang="el-GR" sz="2000" dirty="0" err="1"/>
                        <a:t>κερκιδωλενική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000" dirty="0"/>
                        <a:t>Κάμψη </a:t>
                      </a:r>
                      <a:r>
                        <a:rPr lang="el-GR" sz="2000" dirty="0" smtClean="0"/>
                        <a:t>~70</a:t>
                      </a:r>
                      <a:r>
                        <a:rPr lang="el-GR" sz="2000" baseline="30000" dirty="0" smtClean="0"/>
                        <a:t>ο</a:t>
                      </a:r>
                      <a:endParaRPr lang="el-GR" sz="2000" dirty="0"/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000" dirty="0" smtClean="0"/>
                        <a:t>Υπτιασμός  ~ 35</a:t>
                      </a:r>
                      <a:r>
                        <a:rPr lang="el-GR" sz="2000" baseline="30000" dirty="0" smtClean="0"/>
                        <a:t>ο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000" dirty="0"/>
                        <a:t>Υπτιασμός </a:t>
                      </a:r>
                      <a:r>
                        <a:rPr lang="el-GR" sz="2000" dirty="0" smtClean="0"/>
                        <a:t>~ 5</a:t>
                      </a:r>
                      <a:r>
                        <a:rPr lang="el-GR" sz="2000" baseline="30000" dirty="0" smtClean="0"/>
                        <a:t>ο</a:t>
                      </a:r>
                      <a:endParaRPr lang="el-GR" sz="2000" dirty="0"/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000" dirty="0"/>
                        <a:t>(ο </a:t>
                      </a:r>
                      <a:r>
                        <a:rPr lang="el-GR" sz="2000" dirty="0" err="1"/>
                        <a:t>μεσόστεος</a:t>
                      </a:r>
                      <a:r>
                        <a:rPr lang="el-GR" sz="2000" dirty="0"/>
                        <a:t> υμένας 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000" dirty="0"/>
                        <a:t>βρίσκεται σε τάση)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000" dirty="0"/>
                        <a:t>Κάτω </a:t>
                      </a:r>
                      <a:r>
                        <a:rPr lang="el-GR" sz="2000" dirty="0" err="1"/>
                        <a:t>κερκιδωλενική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000" dirty="0"/>
                        <a:t>Υπτιασμός </a:t>
                      </a:r>
                      <a:r>
                        <a:rPr lang="el-GR" sz="2000" dirty="0" smtClean="0"/>
                        <a:t> ~ 10</a:t>
                      </a:r>
                      <a:r>
                        <a:rPr lang="el-GR" sz="2000" baseline="30000" dirty="0" smtClean="0"/>
                        <a:t>ο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000" dirty="0"/>
                        <a:t>Υπτιασμός </a:t>
                      </a:r>
                      <a:r>
                        <a:rPr lang="el-GR" sz="2000" dirty="0" smtClean="0"/>
                        <a:t>~ 5</a:t>
                      </a:r>
                      <a:r>
                        <a:rPr lang="el-GR" sz="2000" baseline="30000" dirty="0" smtClean="0"/>
                        <a:t>ο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0524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829696E-09EB-4450-A636-9FAB821EF83C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0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/>
              <a:t>Θέσεις αρθρώσεων</a:t>
            </a:r>
            <a:r>
              <a:rPr lang="en-US" altLang="el-GR" dirty="0"/>
              <a:t> </a:t>
            </a:r>
            <a:r>
              <a:rPr lang="en-US" altLang="el-GR" sz="3000" b="0" dirty="0" smtClean="0"/>
              <a:t>2/3</a:t>
            </a:r>
            <a:endParaRPr lang="el-GR" altLang="el-GR" dirty="0" smtClean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</p:nvPr>
        </p:nvGraphicFramePr>
        <p:xfrm>
          <a:off x="611188" y="1557338"/>
          <a:ext cx="7921625" cy="510063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904596"/>
                <a:gridCol w="2904596"/>
                <a:gridCol w="2112433"/>
              </a:tblGrid>
              <a:tr h="396265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Άρθρωση</a:t>
                      </a:r>
                      <a:endParaRPr lang="el-GR" sz="2000" b="1" dirty="0"/>
                    </a:p>
                  </a:txBody>
                  <a:tcPr marL="91449" marR="91449"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2000" dirty="0" smtClean="0"/>
                        <a:t>Χαλαρή θέση</a:t>
                      </a:r>
                      <a:endParaRPr lang="el-GR" sz="2000" b="1" dirty="0"/>
                    </a:p>
                  </a:txBody>
                  <a:tcPr marL="91449" marR="91449" marT="45723" marB="45723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Κλειδωμένη θέση</a:t>
                      </a:r>
                      <a:endParaRPr lang="el-GR" sz="2000" b="1" dirty="0"/>
                    </a:p>
                  </a:txBody>
                  <a:tcPr marL="91449" marR="91449" marT="45723" marB="45723"/>
                </a:tc>
              </a:tr>
              <a:tr h="9144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000" dirty="0"/>
                        <a:t>Καρπός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000" dirty="0"/>
                        <a:t>Μέση θέση μεταξύ κάμψης - έκτασης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000" dirty="0"/>
                        <a:t>Μικρή </a:t>
                      </a:r>
                      <a:r>
                        <a:rPr lang="el-GR" sz="2000" dirty="0" err="1"/>
                        <a:t>ωλένια</a:t>
                      </a:r>
                      <a:r>
                        <a:rPr lang="el-GR" sz="2000" dirty="0"/>
                        <a:t> απόκλιση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000" dirty="0"/>
                        <a:t>Πλήρης έκταση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9144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000" dirty="0"/>
                        <a:t>1</a:t>
                      </a:r>
                      <a:r>
                        <a:rPr lang="el-GR" sz="2000" baseline="30000" dirty="0"/>
                        <a:t>η</a:t>
                      </a:r>
                      <a:r>
                        <a:rPr lang="el-GR" sz="2000" dirty="0"/>
                        <a:t> </a:t>
                      </a:r>
                      <a:r>
                        <a:rPr lang="el-GR" sz="2000" dirty="0" err="1"/>
                        <a:t>καρπομετακάρπιος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000" dirty="0"/>
                        <a:t>Μέση θέση μεταξύ </a:t>
                      </a:r>
                      <a:r>
                        <a:rPr lang="el-GR" sz="2000" dirty="0" smtClean="0"/>
                        <a:t>απαγωγής–προσαγωγής</a:t>
                      </a:r>
                      <a:r>
                        <a:rPr lang="el-GR" sz="2000" dirty="0"/>
                        <a:t>, και κάμψης -  έκτασης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000" dirty="0"/>
                        <a:t>Μέγιστη αντίθεση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3708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000" dirty="0" smtClean="0"/>
                        <a:t>2</a:t>
                      </a:r>
                      <a:r>
                        <a:rPr lang="el-GR" sz="2000" baseline="30000" dirty="0" smtClean="0"/>
                        <a:t>η</a:t>
                      </a:r>
                      <a:r>
                        <a:rPr lang="el-GR" sz="2000" baseline="0" dirty="0"/>
                        <a:t> </a:t>
                      </a:r>
                      <a:r>
                        <a:rPr lang="el-GR" sz="2000" dirty="0" smtClean="0"/>
                        <a:t>έως </a:t>
                      </a:r>
                      <a:r>
                        <a:rPr lang="el-GR" sz="2000" dirty="0"/>
                        <a:t>5</a:t>
                      </a:r>
                      <a:r>
                        <a:rPr lang="el-GR" sz="2000" baseline="30000" dirty="0"/>
                        <a:t>η</a:t>
                      </a:r>
                      <a:r>
                        <a:rPr lang="el-GR" sz="2000" dirty="0"/>
                        <a:t> </a:t>
                      </a:r>
                      <a:r>
                        <a:rPr lang="el-GR" sz="2000" dirty="0" err="1"/>
                        <a:t>καρπομετακάρπ</a:t>
                      </a:r>
                      <a:r>
                        <a:rPr lang="el-GR" sz="2000" dirty="0"/>
                        <a:t>.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000" dirty="0"/>
                        <a:t>Δεν περιγράφεται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15240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000" dirty="0"/>
                        <a:t>1</a:t>
                      </a:r>
                      <a:r>
                        <a:rPr lang="el-GR" sz="2000" baseline="30000" dirty="0"/>
                        <a:t>η</a:t>
                      </a:r>
                      <a:r>
                        <a:rPr lang="el-GR" sz="2000" dirty="0"/>
                        <a:t> </a:t>
                      </a:r>
                      <a:r>
                        <a:rPr lang="el-GR" sz="2000" dirty="0" err="1"/>
                        <a:t>μετακαρποφαλαγγική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000" dirty="0"/>
                        <a:t>30</a:t>
                      </a:r>
                      <a:r>
                        <a:rPr lang="el-GR" sz="2000" baseline="30000" dirty="0"/>
                        <a:t>ο</a:t>
                      </a:r>
                      <a:r>
                        <a:rPr lang="el-GR" sz="2000" dirty="0"/>
                        <a:t> σε σχέση με το μετωπιαίο επίπεδο, και 40</a:t>
                      </a:r>
                      <a:r>
                        <a:rPr lang="el-GR" sz="2000" baseline="30000" dirty="0"/>
                        <a:t>ο</a:t>
                      </a:r>
                      <a:r>
                        <a:rPr lang="el-GR" sz="2000" dirty="0"/>
                        <a:t> σε σχέση με το οβελιαίο επίπεδο (προς τα έξω)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000" dirty="0"/>
                        <a:t>Πλήρης έκταση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609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000" dirty="0"/>
                        <a:t>2</a:t>
                      </a:r>
                      <a:r>
                        <a:rPr lang="el-GR" sz="2000" baseline="30000" dirty="0"/>
                        <a:t>η</a:t>
                      </a:r>
                      <a:r>
                        <a:rPr lang="el-GR" sz="2000" dirty="0"/>
                        <a:t>-5</a:t>
                      </a:r>
                      <a:r>
                        <a:rPr lang="el-GR" sz="2000" baseline="30000" dirty="0"/>
                        <a:t>η</a:t>
                      </a:r>
                      <a:r>
                        <a:rPr lang="el-GR" sz="2000" dirty="0"/>
                        <a:t> </a:t>
                      </a:r>
                      <a:r>
                        <a:rPr lang="el-GR" sz="2000" dirty="0" err="1"/>
                        <a:t>μετακαρποφαλαγ</a:t>
                      </a:r>
                      <a:r>
                        <a:rPr lang="el-GR" sz="2000" dirty="0"/>
                        <a:t>-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000" dirty="0" err="1"/>
                        <a:t>γική</a:t>
                      </a:r>
                      <a:r>
                        <a:rPr lang="el-GR" sz="2000" dirty="0"/>
                        <a:t>. 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000"/>
                        <a:t>Μικρή κάμψη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000"/>
                        <a:t>Ελαφρά ωλένιος απόκλιση</a:t>
                      </a:r>
                      <a:endParaRPr lang="el-GR" sz="2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000" dirty="0"/>
                        <a:t>Πλήρης κάμψη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3708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000" dirty="0" err="1"/>
                        <a:t>Μεσοφαλαγγικές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000" dirty="0"/>
                        <a:t>Ελαφρά κάμψη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000" dirty="0"/>
                        <a:t>Πλήρης έκταση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</a:tbl>
          </a:graphicData>
        </a:graphic>
      </p:graphicFrame>
      <p:sp>
        <p:nvSpPr>
          <p:cNvPr id="2153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36B122F-7CD1-4D31-B5D4-5538F93E1955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1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Ταξινόμηση αρθρώσεων</a:t>
            </a:r>
          </a:p>
        </p:txBody>
      </p:sp>
      <p:sp>
        <p:nvSpPr>
          <p:cNvPr id="5123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752975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Συναρθρώσεις, παρουσιάζουν ανεπαίσθητη κίνηση:</a:t>
            </a:r>
          </a:p>
          <a:p>
            <a:pPr lvl="1" eaLnBrk="1" hangingPunct="1"/>
            <a:r>
              <a:rPr lang="el-GR" altLang="el-GR" dirty="0" err="1" smtClean="0"/>
              <a:t>Συνδεσμώσεις</a:t>
            </a:r>
            <a:r>
              <a:rPr lang="el-GR" altLang="el-GR" dirty="0" smtClean="0"/>
              <a:t>, π.χ. </a:t>
            </a:r>
            <a:r>
              <a:rPr lang="el-GR" altLang="el-GR" dirty="0" err="1" smtClean="0"/>
              <a:t>κερκιδωλενική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συνδέσμωση</a:t>
            </a:r>
            <a:r>
              <a:rPr lang="el-GR" altLang="el-GR" dirty="0" smtClean="0"/>
              <a:t>,</a:t>
            </a:r>
          </a:p>
          <a:p>
            <a:pPr lvl="1" eaLnBrk="1" hangingPunct="1"/>
            <a:r>
              <a:rPr lang="el-GR" altLang="el-GR" dirty="0" err="1" smtClean="0"/>
              <a:t>Συγχονδρώσεις</a:t>
            </a:r>
            <a:r>
              <a:rPr lang="el-GR" altLang="el-GR" dirty="0" smtClean="0"/>
              <a:t>: π.χ. ηβική σύμφυση,</a:t>
            </a:r>
          </a:p>
          <a:p>
            <a:pPr lvl="1" eaLnBrk="1" hangingPunct="1"/>
            <a:r>
              <a:rPr lang="el-GR" altLang="el-GR" dirty="0" err="1" smtClean="0"/>
              <a:t>Συνοστεώσεις</a:t>
            </a:r>
            <a:r>
              <a:rPr lang="el-GR" altLang="el-GR" dirty="0" smtClean="0"/>
              <a:t>: π.χ. οι ινώδεις ραφές του κρανίου.</a:t>
            </a:r>
          </a:p>
          <a:p>
            <a:pPr eaLnBrk="1" hangingPunct="1"/>
            <a:r>
              <a:rPr lang="el-GR" altLang="el-GR" dirty="0" err="1" smtClean="0"/>
              <a:t>Αμφιαρθρώσεις</a:t>
            </a:r>
            <a:r>
              <a:rPr lang="el-GR" altLang="el-GR" dirty="0" smtClean="0"/>
              <a:t> παρουσιάζουν περιορισμένη κίνηση: </a:t>
            </a:r>
          </a:p>
          <a:p>
            <a:pPr lvl="1" eaLnBrk="1" hangingPunct="1"/>
            <a:r>
              <a:rPr lang="el-GR" altLang="el-GR" dirty="0" smtClean="0"/>
              <a:t>Οι επιφάνειες των οστών καλύπτονται από υαλοειδή χόνδρο και τα οστά συνδέονται με ισχυρό ινώδη ιστό, π.χ. μεταξύ των σωμάτων των σπονδύλων.</a:t>
            </a:r>
          </a:p>
          <a:p>
            <a:pPr eaLnBrk="1" hangingPunct="1"/>
            <a:r>
              <a:rPr lang="el-GR" altLang="el-GR" dirty="0" smtClean="0"/>
              <a:t>Διαρθρώσεις.</a:t>
            </a:r>
          </a:p>
        </p:txBody>
      </p:sp>
      <p:sp>
        <p:nvSpPr>
          <p:cNvPr id="512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1F5F72D-29A8-4014-A1A7-0C081792BC8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57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/>
              <a:t>Θέσεις αρθρώσεων</a:t>
            </a:r>
            <a:r>
              <a:rPr lang="en-US" altLang="el-GR" dirty="0"/>
              <a:t> </a:t>
            </a:r>
            <a:r>
              <a:rPr lang="en-US" altLang="el-GR" sz="3000" b="0" dirty="0" smtClean="0"/>
              <a:t>3/3</a:t>
            </a:r>
            <a:endParaRPr lang="el-GR" altLang="el-GR" dirty="0" smtClean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7708714"/>
              </p:ext>
            </p:extLst>
          </p:nvPr>
        </p:nvGraphicFramePr>
        <p:xfrm>
          <a:off x="500063" y="1428750"/>
          <a:ext cx="8137525" cy="526261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987040"/>
                <a:gridCol w="2846053"/>
                <a:gridCol w="2304432"/>
              </a:tblGrid>
              <a:tr h="42670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Άρθρωση</a:t>
                      </a:r>
                      <a:endParaRPr lang="el-GR" sz="2200" b="1" dirty="0"/>
                    </a:p>
                  </a:txBody>
                  <a:tcPr marL="91447" marR="91447" marT="45712" marB="45712"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Χαλαρή θέση</a:t>
                      </a:r>
                      <a:endParaRPr lang="el-GR" sz="2200" b="1" dirty="0"/>
                    </a:p>
                  </a:txBody>
                  <a:tcPr marL="91447" marR="91447" marT="45712" marB="45712"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Κλειδωμένη θέση</a:t>
                      </a:r>
                      <a:endParaRPr lang="el-GR" sz="2200" b="1" dirty="0"/>
                    </a:p>
                  </a:txBody>
                  <a:tcPr marL="91447" marR="91447" marT="45712" marB="45712"/>
                </a:tc>
              </a:tr>
              <a:tr h="10058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200" dirty="0"/>
                        <a:t>Ισχίο</a:t>
                      </a:r>
                      <a:endParaRPr lang="el-GR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200" dirty="0"/>
                        <a:t>Κάμψη 30</a:t>
                      </a:r>
                      <a:r>
                        <a:rPr lang="el-GR" sz="2200" baseline="30000" dirty="0"/>
                        <a:t>ο</a:t>
                      </a:r>
                      <a:r>
                        <a:rPr lang="el-GR" sz="2200" dirty="0"/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200" dirty="0"/>
                        <a:t>Απαγωγή 30</a:t>
                      </a:r>
                      <a:r>
                        <a:rPr lang="el-GR" sz="2200" baseline="30000" dirty="0"/>
                        <a:t>ο</a:t>
                      </a:r>
                      <a:r>
                        <a:rPr lang="el-GR" sz="2200" dirty="0"/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200" dirty="0"/>
                        <a:t>Μικρή έξω στροφή</a:t>
                      </a:r>
                      <a:endParaRPr lang="el-GR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200" dirty="0"/>
                        <a:t>Πλήρης έκταση, έσω στροφή και απαγωγή</a:t>
                      </a:r>
                      <a:endParaRPr lang="el-GR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/>
                </a:tc>
              </a:tr>
              <a:tr h="3707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200" dirty="0"/>
                        <a:t>Γόνατο</a:t>
                      </a:r>
                      <a:endParaRPr lang="el-GR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200" dirty="0"/>
                        <a:t>Κάμψη 25</a:t>
                      </a:r>
                      <a:r>
                        <a:rPr lang="el-GR" sz="2200" baseline="30000" dirty="0"/>
                        <a:t>ο</a:t>
                      </a:r>
                      <a:endParaRPr lang="el-GR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200" dirty="0"/>
                        <a:t>Πλήρης έκταση</a:t>
                      </a:r>
                      <a:endParaRPr lang="el-GR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/>
                </a:tc>
              </a:tr>
              <a:tr h="6705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200" dirty="0" err="1"/>
                        <a:t>Κνημοπερονιαίες</a:t>
                      </a:r>
                      <a:r>
                        <a:rPr lang="el-GR" sz="2200" dirty="0"/>
                        <a:t> </a:t>
                      </a:r>
                      <a:endParaRPr lang="el-GR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200"/>
                        <a:t>Πελματιαία κάμψη 10</a:t>
                      </a:r>
                      <a:r>
                        <a:rPr lang="el-GR" sz="2200" baseline="30000"/>
                        <a:t>ο</a:t>
                      </a:r>
                      <a:r>
                        <a:rPr lang="el-GR" sz="2200"/>
                        <a:t> </a:t>
                      </a:r>
                      <a:endParaRPr lang="el-GR" sz="2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200" dirty="0"/>
                        <a:t> Πλήρης </a:t>
                      </a:r>
                      <a:r>
                        <a:rPr lang="el-GR" sz="2200" dirty="0" smtClean="0"/>
                        <a:t>ραχιαία</a:t>
                      </a:r>
                      <a:r>
                        <a:rPr lang="el-GR" sz="2200" baseline="0" dirty="0" smtClean="0"/>
                        <a:t> </a:t>
                      </a:r>
                      <a:r>
                        <a:rPr lang="el-GR" sz="2200" dirty="0" smtClean="0"/>
                        <a:t>κάμψη</a:t>
                      </a:r>
                      <a:endParaRPr lang="el-GR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/>
                </a:tc>
              </a:tr>
              <a:tr h="6705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200" dirty="0" err="1"/>
                        <a:t>Ποδοκνημική</a:t>
                      </a:r>
                      <a:endParaRPr lang="el-GR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200" dirty="0"/>
                        <a:t>Πελματιαία κάμψη 10</a:t>
                      </a:r>
                      <a:r>
                        <a:rPr lang="el-GR" sz="2200" baseline="30000" dirty="0"/>
                        <a:t>ο</a:t>
                      </a:r>
                      <a:endParaRPr lang="el-GR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200" dirty="0" smtClean="0"/>
                        <a:t>Πλήρης</a:t>
                      </a:r>
                      <a:r>
                        <a:rPr lang="el-GR" sz="2200" baseline="0" dirty="0" smtClean="0"/>
                        <a:t> </a:t>
                      </a:r>
                      <a:r>
                        <a:rPr lang="el-GR" sz="2200" dirty="0" smtClean="0"/>
                        <a:t>ραχιαία </a:t>
                      </a:r>
                      <a:r>
                        <a:rPr lang="el-GR" sz="2200" dirty="0"/>
                        <a:t>κάμψη</a:t>
                      </a:r>
                      <a:endParaRPr lang="el-GR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/>
                </a:tc>
              </a:tr>
              <a:tr h="10058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200" dirty="0" err="1"/>
                        <a:t>Υπαστραγαλική</a:t>
                      </a:r>
                      <a:r>
                        <a:rPr lang="el-GR" sz="2200" dirty="0"/>
                        <a:t> </a:t>
                      </a:r>
                      <a:endParaRPr lang="el-GR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200" dirty="0"/>
                        <a:t>Πελματιαία κάμψη </a:t>
                      </a:r>
                      <a:r>
                        <a:rPr lang="el-GR" sz="2200" dirty="0" smtClean="0"/>
                        <a:t>10</a:t>
                      </a:r>
                      <a:r>
                        <a:rPr lang="el-GR" sz="2200" baseline="30000" dirty="0" smtClean="0"/>
                        <a:t>ο</a:t>
                      </a:r>
                      <a:r>
                        <a:rPr lang="el-GR" sz="2200" baseline="0" dirty="0"/>
                        <a:t> </a:t>
                      </a:r>
                      <a:r>
                        <a:rPr lang="el-GR" sz="2200" dirty="0" smtClean="0"/>
                        <a:t>Μέση</a:t>
                      </a:r>
                      <a:r>
                        <a:rPr lang="el-GR" sz="2200" baseline="0" dirty="0" smtClean="0"/>
                        <a:t> </a:t>
                      </a:r>
                      <a:r>
                        <a:rPr lang="el-GR" sz="2200" dirty="0" smtClean="0"/>
                        <a:t>θέση υπτιασμού-πρηνισμού </a:t>
                      </a:r>
                      <a:endParaRPr lang="el-GR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endParaRPr lang="el-GR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/>
                </a:tc>
              </a:tr>
              <a:tr h="3707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200" dirty="0" smtClean="0"/>
                        <a:t>1</a:t>
                      </a:r>
                      <a:r>
                        <a:rPr lang="el-GR" sz="2200" baseline="30000" dirty="0" smtClean="0"/>
                        <a:t>η</a:t>
                      </a:r>
                      <a:r>
                        <a:rPr lang="el-GR" sz="2200" baseline="0" dirty="0"/>
                        <a:t> </a:t>
                      </a:r>
                      <a:r>
                        <a:rPr lang="el-GR" sz="2200" dirty="0" err="1" smtClean="0"/>
                        <a:t>μεταταρσοφαλαγγική</a:t>
                      </a:r>
                      <a:endParaRPr lang="el-GR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200" dirty="0"/>
                        <a:t>Έκταση </a:t>
                      </a:r>
                      <a:r>
                        <a:rPr lang="el-GR" sz="2200" dirty="0" smtClean="0"/>
                        <a:t>~ </a:t>
                      </a:r>
                      <a:r>
                        <a:rPr lang="el-GR" sz="2200" dirty="0"/>
                        <a:t>10</a:t>
                      </a:r>
                      <a:r>
                        <a:rPr lang="el-GR" sz="2200" baseline="30000" dirty="0"/>
                        <a:t>ο</a:t>
                      </a:r>
                      <a:r>
                        <a:rPr lang="el-GR" sz="2200" dirty="0"/>
                        <a:t> </a:t>
                      </a:r>
                      <a:endParaRPr lang="el-GR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200" dirty="0"/>
                        <a:t>Πλήρης έκταση</a:t>
                      </a:r>
                      <a:endParaRPr lang="el-GR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/>
                </a:tc>
              </a:tr>
              <a:tr h="3707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200" dirty="0"/>
                        <a:t>2</a:t>
                      </a:r>
                      <a:r>
                        <a:rPr lang="el-GR" sz="2200" baseline="30000" dirty="0"/>
                        <a:t>η</a:t>
                      </a:r>
                      <a:r>
                        <a:rPr lang="el-GR" sz="2200" dirty="0"/>
                        <a:t> –5</a:t>
                      </a:r>
                      <a:r>
                        <a:rPr lang="el-GR" sz="2200" baseline="30000" dirty="0"/>
                        <a:t>η</a:t>
                      </a:r>
                      <a:r>
                        <a:rPr lang="el-GR" sz="2200" dirty="0"/>
                        <a:t> </a:t>
                      </a:r>
                      <a:r>
                        <a:rPr lang="el-GR" sz="2200" dirty="0" err="1"/>
                        <a:t>μεταταρσοφαλαγ</a:t>
                      </a:r>
                      <a:r>
                        <a:rPr lang="el-GR" sz="2200" dirty="0"/>
                        <a:t>.</a:t>
                      </a:r>
                      <a:endParaRPr lang="el-GR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200" dirty="0"/>
                        <a:t>Έκταση </a:t>
                      </a:r>
                      <a:r>
                        <a:rPr lang="el-GR" sz="2200" dirty="0" smtClean="0"/>
                        <a:t>~ </a:t>
                      </a:r>
                      <a:r>
                        <a:rPr lang="el-GR" sz="2200" dirty="0"/>
                        <a:t>10</a:t>
                      </a:r>
                      <a:r>
                        <a:rPr lang="el-GR" sz="2200" baseline="30000" dirty="0"/>
                        <a:t>ο</a:t>
                      </a:r>
                      <a:endParaRPr lang="el-GR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200" dirty="0"/>
                        <a:t>Πλήρης κάμψη</a:t>
                      </a:r>
                      <a:endParaRPr lang="el-GR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/>
                </a:tc>
              </a:tr>
              <a:tr h="3707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200" dirty="0" err="1"/>
                        <a:t>Μεσοφαλαγγικές</a:t>
                      </a:r>
                      <a:endParaRPr lang="el-GR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200" dirty="0"/>
                        <a:t>Μικρή κάμψη</a:t>
                      </a:r>
                      <a:endParaRPr lang="el-GR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105150" algn="l"/>
                          <a:tab pos="2209800" algn="l"/>
                        </a:tabLst>
                      </a:pPr>
                      <a:r>
                        <a:rPr lang="el-GR" sz="2200" dirty="0"/>
                        <a:t>Πλήρης έκταση</a:t>
                      </a:r>
                      <a:endParaRPr lang="el-GR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/>
                </a:tc>
              </a:tr>
            </a:tbl>
          </a:graphicData>
        </a:graphic>
      </p:graphicFrame>
      <p:sp>
        <p:nvSpPr>
          <p:cNvPr id="22571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4E37B84-2215-4940-94DE-92D84355796E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70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Εννεύρωση των </a:t>
            </a:r>
            <a:r>
              <a:rPr lang="el-GR" dirty="0" smtClean="0"/>
              <a:t>αρθρώσεων</a:t>
            </a:r>
            <a:r>
              <a:rPr lang="en-US" dirty="0" smtClean="0"/>
              <a:t> </a:t>
            </a:r>
            <a:r>
              <a:rPr lang="el-GR" sz="3000" b="0" dirty="0" smtClean="0"/>
              <a:t>1</a:t>
            </a:r>
            <a:r>
              <a:rPr lang="en-US" sz="3000" b="0" dirty="0" smtClean="0"/>
              <a:t>/</a:t>
            </a:r>
            <a:r>
              <a:rPr lang="el-GR" sz="3000" b="0" dirty="0" smtClean="0"/>
              <a:t>2</a:t>
            </a:r>
            <a:endParaRPr lang="el-GR" sz="3000" b="0" dirty="0"/>
          </a:p>
        </p:txBody>
      </p:sp>
      <p:sp>
        <p:nvSpPr>
          <p:cNvPr id="24579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752975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Η </a:t>
            </a:r>
            <a:r>
              <a:rPr lang="el-GR" altLang="el-GR" dirty="0" err="1" smtClean="0"/>
              <a:t>εννεύρωση</a:t>
            </a:r>
            <a:r>
              <a:rPr lang="el-GR" altLang="el-GR" dirty="0" smtClean="0"/>
              <a:t> των αρθρώσεων  παίζει σημαντικό ρόλο στην ρύθμιση της μυϊκής δραστηριότητας,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Σε κάθε άρθρωση </a:t>
            </a:r>
            <a:r>
              <a:rPr lang="el-GR" altLang="el-GR" dirty="0" err="1" smtClean="0"/>
              <a:t>εννευρώνεται</a:t>
            </a:r>
            <a:r>
              <a:rPr lang="el-GR" altLang="el-GR" dirty="0" smtClean="0"/>
              <a:t> από δύο πηγές:</a:t>
            </a:r>
          </a:p>
          <a:p>
            <a:pPr lvl="1" indent="-342900" eaLnBrk="1" hangingPunct="1">
              <a:spcBef>
                <a:spcPts val="2400"/>
              </a:spcBef>
            </a:pPr>
            <a:r>
              <a:rPr lang="el-GR" altLang="el-GR" dirty="0" smtClean="0"/>
              <a:t>Από τα ειδικά αρθρικά νεύρα τα οποία προσεγγίζουν τον αρθρικό θύλακο ως ανεξάρτητοι κλάδοι των παρακείμενων περιφερικών νεύρων μαζί με τα αρθρικά αγγεία,</a:t>
            </a:r>
          </a:p>
          <a:p>
            <a:pPr lvl="1" indent="-342900" eaLnBrk="1" hangingPunct="1">
              <a:spcBef>
                <a:spcPts val="2400"/>
              </a:spcBef>
            </a:pPr>
            <a:r>
              <a:rPr lang="el-GR" altLang="el-GR" dirty="0" smtClean="0"/>
              <a:t>Από μη ειδικούς κλάδους που προέρχονται από τους ενδομυϊκούς κλάδους των νεύρων που υποστηρίζουν τους μύες που </a:t>
            </a:r>
            <a:r>
              <a:rPr lang="el-GR" altLang="el-GR" dirty="0" err="1" smtClean="0"/>
              <a:t>προσφύονται</a:t>
            </a:r>
            <a:r>
              <a:rPr lang="el-GR" altLang="el-GR" dirty="0" smtClean="0"/>
              <a:t> στον αρθρικό θύλακο.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2355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D72149D-5FDA-4E4A-93C7-7D272E613EB5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9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err="1"/>
              <a:t>Εννεύρωση</a:t>
            </a:r>
            <a:r>
              <a:rPr lang="el-GR" dirty="0"/>
              <a:t> των αρθρώσεων</a:t>
            </a:r>
            <a:r>
              <a:rPr lang="en-US" dirty="0"/>
              <a:t> </a:t>
            </a:r>
            <a:r>
              <a:rPr lang="en-US" sz="3000" b="0" dirty="0" smtClean="0"/>
              <a:t>2/</a:t>
            </a:r>
            <a:r>
              <a:rPr lang="el-GR" sz="3000" b="0" dirty="0"/>
              <a:t>2</a:t>
            </a:r>
            <a:endParaRPr lang="el-GR" sz="3600" dirty="0"/>
          </a:p>
        </p:txBody>
      </p:sp>
      <p:sp>
        <p:nvSpPr>
          <p:cNvPr id="25603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752975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Το κάθε αρθρικό νεύρο αποτελείται από:</a:t>
            </a:r>
          </a:p>
          <a:p>
            <a:pPr lvl="1" eaLnBrk="1" hangingPunct="1"/>
            <a:r>
              <a:rPr lang="el-GR" altLang="el-GR" sz="2000" dirty="0" smtClean="0"/>
              <a:t> </a:t>
            </a:r>
            <a:r>
              <a:rPr lang="el-GR" altLang="el-GR" dirty="0" err="1" smtClean="0"/>
              <a:t>Κεντρομόλες</a:t>
            </a:r>
            <a:r>
              <a:rPr lang="el-GR" altLang="el-GR" dirty="0" smtClean="0"/>
              <a:t> μικρής διαμέτρου </a:t>
            </a:r>
            <a:r>
              <a:rPr lang="el-GR" altLang="el-GR" dirty="0" err="1" smtClean="0"/>
              <a:t>εμμύελες</a:t>
            </a:r>
            <a:r>
              <a:rPr lang="el-GR" altLang="el-GR" dirty="0" smtClean="0"/>
              <a:t> και </a:t>
            </a:r>
            <a:r>
              <a:rPr lang="el-GR" altLang="el-GR" dirty="0" err="1" smtClean="0"/>
              <a:t>αμμύελες</a:t>
            </a:r>
            <a:r>
              <a:rPr lang="el-GR" altLang="el-GR" dirty="0" smtClean="0"/>
              <a:t> ίνες που άγουν τον αρθρικό πόνο και </a:t>
            </a:r>
            <a:r>
              <a:rPr lang="el-GR" altLang="el-GR" dirty="0" err="1" smtClean="0"/>
              <a:t>αμμύελες</a:t>
            </a:r>
            <a:r>
              <a:rPr lang="el-GR" altLang="el-GR" dirty="0" smtClean="0"/>
              <a:t> συμπαθητικές αγγειοκινητικές ίνες (~ 45%), </a:t>
            </a:r>
          </a:p>
          <a:p>
            <a:pPr lvl="1" eaLnBrk="1" hangingPunct="1"/>
            <a:r>
              <a:rPr lang="el-GR" altLang="el-GR" dirty="0" err="1" smtClean="0"/>
              <a:t>Κεντρομόλες</a:t>
            </a:r>
            <a:r>
              <a:rPr lang="el-GR" altLang="el-GR" dirty="0" smtClean="0"/>
              <a:t> μέσης διαμέτρου </a:t>
            </a:r>
            <a:r>
              <a:rPr lang="el-GR" altLang="el-GR" dirty="0" err="1" smtClean="0"/>
              <a:t>εμμύελες</a:t>
            </a:r>
            <a:r>
              <a:rPr lang="el-GR" altLang="el-GR" dirty="0" smtClean="0"/>
              <a:t> ίνες που </a:t>
            </a:r>
            <a:r>
              <a:rPr lang="el-GR" altLang="el-GR" dirty="0" err="1" smtClean="0"/>
              <a:t>εννευρώνουν</a:t>
            </a:r>
            <a:r>
              <a:rPr lang="el-GR" altLang="el-GR" dirty="0" smtClean="0"/>
              <a:t> τους μικρούς </a:t>
            </a:r>
            <a:r>
              <a:rPr lang="el-GR" altLang="el-GR" dirty="0" err="1" smtClean="0"/>
              <a:t>μηχανοϋποδοχείς</a:t>
            </a:r>
            <a:r>
              <a:rPr lang="el-GR" altLang="el-GR" dirty="0" smtClean="0"/>
              <a:t> που βρίσκονται στον αρθρικό θύλακο και στο αρθρικό λίπος (~ 45%), </a:t>
            </a:r>
          </a:p>
          <a:p>
            <a:pPr lvl="1" eaLnBrk="1" hangingPunct="1"/>
            <a:r>
              <a:rPr lang="el-GR" altLang="el-GR" dirty="0" smtClean="0"/>
              <a:t>Μεγάλες </a:t>
            </a:r>
            <a:r>
              <a:rPr lang="el-GR" altLang="el-GR" dirty="0" err="1" smtClean="0"/>
              <a:t>εμμύελες</a:t>
            </a:r>
            <a:r>
              <a:rPr lang="el-GR" altLang="el-GR" dirty="0" smtClean="0"/>
              <a:t> ίνες που </a:t>
            </a:r>
            <a:r>
              <a:rPr lang="el-GR" altLang="el-GR" dirty="0" err="1" smtClean="0"/>
              <a:t>εννευρώνουν</a:t>
            </a:r>
            <a:r>
              <a:rPr lang="el-GR" altLang="el-GR" dirty="0" smtClean="0"/>
              <a:t> τους μεγάλους </a:t>
            </a:r>
            <a:r>
              <a:rPr lang="el-GR" altLang="el-GR" dirty="0" err="1" smtClean="0"/>
              <a:t>μηχανοϋποδοχείς</a:t>
            </a:r>
            <a:r>
              <a:rPr lang="el-GR" altLang="el-GR" dirty="0" smtClean="0"/>
              <a:t> που βρίσκονται στους αρθρικούς συνδέσμους (~ 10%). </a:t>
            </a:r>
          </a:p>
        </p:txBody>
      </p:sp>
      <p:sp>
        <p:nvSpPr>
          <p:cNvPr id="2458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FAAA529-8BDC-4192-A553-E94FEE799FD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smtClean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588224" y="6015923"/>
            <a:ext cx="1362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Arial" charset="0"/>
              </a:rPr>
              <a:t>(</a:t>
            </a:r>
            <a:r>
              <a:rPr lang="en-US" dirty="0" err="1">
                <a:solidFill>
                  <a:prstClr val="black"/>
                </a:solidFill>
                <a:latin typeface="Calibri"/>
                <a:cs typeface="Arial" charset="0"/>
              </a:rPr>
              <a:t>Wyke</a:t>
            </a:r>
            <a:r>
              <a:rPr lang="en-US" dirty="0">
                <a:solidFill>
                  <a:prstClr val="black"/>
                </a:solidFill>
                <a:latin typeface="Calibri"/>
                <a:cs typeface="Arial" charset="0"/>
              </a:rPr>
              <a:t> 1966)</a:t>
            </a:r>
            <a:endParaRPr lang="el-GR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3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Αρθρικοί υποδοχείς </a:t>
            </a:r>
            <a:r>
              <a:rPr lang="el-GR" altLang="el-GR" sz="3000" b="0" dirty="0" smtClean="0"/>
              <a:t>1</a:t>
            </a:r>
            <a:r>
              <a:rPr lang="en-US" altLang="el-GR" sz="3000" b="0" dirty="0" smtClean="0"/>
              <a:t>/</a:t>
            </a:r>
            <a:r>
              <a:rPr lang="el-GR" altLang="el-GR" sz="3000" b="0" dirty="0" smtClean="0"/>
              <a:t>2</a:t>
            </a:r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8368"/>
              </p:ext>
            </p:extLst>
          </p:nvPr>
        </p:nvGraphicFramePr>
        <p:xfrm>
          <a:off x="467543" y="1484784"/>
          <a:ext cx="8208912" cy="536783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16894"/>
                <a:gridCol w="1928484"/>
                <a:gridCol w="1809482"/>
                <a:gridCol w="1541410"/>
                <a:gridCol w="2412642"/>
              </a:tblGrid>
              <a:tr h="379720">
                <a:tc gridSpan="5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dirty="0" smtClean="0"/>
                        <a:t>Summary Characteristics of Joint Receptors*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/>
                </a:tc>
              </a:tr>
              <a:tr h="37972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Type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Receptor Appearance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Sensory 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Physiologic Function</a:t>
                      </a:r>
                    </a:p>
                  </a:txBody>
                  <a:tcPr/>
                </a:tc>
              </a:tr>
              <a:tr h="96750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Stratum </a:t>
                      </a:r>
                      <a:r>
                        <a:rPr lang="en-US" sz="1400" dirty="0" err="1" smtClean="0"/>
                        <a:t>fibrosum</a:t>
                      </a:r>
                      <a:r>
                        <a:rPr lang="en-US" sz="1400" dirty="0" smtClean="0"/>
                        <a:t> of capsule; ligaments Higher density in proximal joints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Laminated </a:t>
                      </a:r>
                      <a:r>
                        <a:rPr lang="en-US" sz="1400" dirty="0" err="1" smtClean="0"/>
                        <a:t>Ruffini</a:t>
                      </a:r>
                      <a:r>
                        <a:rPr lang="en-US" sz="1400" dirty="0" smtClean="0"/>
                        <a:t>-like corpuscle 300 </a:t>
                      </a:r>
                      <a:r>
                        <a:rPr lang="el-GR" sz="1400" dirty="0" smtClean="0"/>
                        <a:t>μ</a:t>
                      </a:r>
                      <a:r>
                        <a:rPr lang="en-US" sz="1400" dirty="0" smtClean="0"/>
                        <a:t>m wide 300-800 </a:t>
                      </a:r>
                      <a:r>
                        <a:rPr lang="el-GR" sz="1400" dirty="0" smtClean="0"/>
                        <a:t>μ</a:t>
                      </a:r>
                      <a:r>
                        <a:rPr lang="en-US" sz="1400" dirty="0" smtClean="0"/>
                        <a:t>m 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Myelinated</a:t>
                      </a:r>
                      <a:r>
                        <a:rPr lang="en-US" sz="1400" dirty="0" smtClean="0"/>
                        <a:t> parent and 2-6 corpuscles</a:t>
                      </a:r>
                    </a:p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Active at rest and during movement</a:t>
                      </a:r>
                    </a:p>
                    <a:p>
                      <a:r>
                        <a:rPr lang="en-US" sz="1400" dirty="0" smtClean="0"/>
                        <a:t>Low threshold for activation</a:t>
                      </a:r>
                    </a:p>
                    <a:p>
                      <a:r>
                        <a:rPr lang="en-US" sz="1400" dirty="0" smtClean="0"/>
                        <a:t>Slowly adapting</a:t>
                      </a:r>
                    </a:p>
                  </a:txBody>
                  <a:tcPr/>
                </a:tc>
              </a:tr>
              <a:tr h="13105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ii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Junction of synovial and </a:t>
                      </a:r>
                      <a:r>
                        <a:rPr lang="en-US" sz="1400" dirty="0" err="1" smtClean="0"/>
                        <a:t>fibrosum</a:t>
                      </a:r>
                      <a:r>
                        <a:rPr lang="en-US" sz="1400" dirty="0" smtClean="0"/>
                        <a:t> of capsule; </a:t>
                      </a:r>
                      <a:r>
                        <a:rPr lang="en-US" sz="1400" dirty="0" err="1" smtClean="0"/>
                        <a:t>intraarticular</a:t>
                      </a:r>
                      <a:r>
                        <a:rPr lang="en-US" sz="1400" dirty="0" smtClean="0"/>
                        <a:t> and </a:t>
                      </a:r>
                      <a:r>
                        <a:rPr lang="en-US" sz="1400" dirty="0" err="1" smtClean="0"/>
                        <a:t>extraarticular</a:t>
                      </a:r>
                      <a:r>
                        <a:rPr lang="en-US" sz="1400" dirty="0" smtClean="0"/>
                        <a:t> fat pads</a:t>
                      </a:r>
                    </a:p>
                    <a:p>
                      <a:r>
                        <a:rPr lang="en-US" sz="1400" dirty="0" smtClean="0"/>
                        <a:t>Higher density in distal joints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Laminated, </a:t>
                      </a:r>
                      <a:r>
                        <a:rPr lang="en-US" sz="1400" dirty="0" err="1" smtClean="0"/>
                        <a:t>pacinian</a:t>
                      </a:r>
                      <a:r>
                        <a:rPr lang="en-US" sz="1400" dirty="0" smtClean="0"/>
                        <a:t>-like, conically shaped corpuscle 150-250 ,um long</a:t>
                      </a:r>
                    </a:p>
                    <a:p>
                      <a:r>
                        <a:rPr lang="en-US" sz="1400" dirty="0" smtClean="0"/>
                        <a:t>20-40 </a:t>
                      </a:r>
                      <a:r>
                        <a:rPr lang="en-US" sz="1400" dirty="0" err="1" smtClean="0"/>
                        <a:t>μm</a:t>
                      </a:r>
                      <a:r>
                        <a:rPr lang="en-US" sz="1400" dirty="0" smtClean="0"/>
                        <a:t> wide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Myelinated</a:t>
                      </a:r>
                      <a:r>
                        <a:rPr lang="en-US" sz="1400" dirty="0" smtClean="0"/>
                        <a:t> parent axon and 1 -5 corpuscles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Active at onset and termination of movement</a:t>
                      </a:r>
                    </a:p>
                    <a:p>
                      <a:r>
                        <a:rPr lang="en-US" sz="1400" dirty="0" smtClean="0"/>
                        <a:t>Low threshold for activation</a:t>
                      </a:r>
                    </a:p>
                    <a:p>
                      <a:r>
                        <a:rPr lang="en-US" sz="1400" dirty="0" smtClean="0"/>
                        <a:t>Rapidly adapting</a:t>
                      </a:r>
                    </a:p>
                  </a:txBody>
                  <a:tcPr/>
                </a:tc>
              </a:tr>
              <a:tr h="9028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iii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Collateral ligaments </a:t>
                      </a:r>
                      <a:endParaRPr lang="el-GR" sz="1400" dirty="0" smtClean="0"/>
                    </a:p>
                    <a:p>
                      <a:r>
                        <a:rPr lang="en-US" sz="1400" dirty="0" smtClean="0"/>
                        <a:t>Not found in </a:t>
                      </a:r>
                      <a:r>
                        <a:rPr lang="en-US" sz="1400" dirty="0" err="1" smtClean="0"/>
                        <a:t>interspinous</a:t>
                      </a:r>
                      <a:r>
                        <a:rPr lang="en-US" sz="1400" dirty="0" smtClean="0"/>
                        <a:t> ligaments of cervical 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GTO-like corpuscle </a:t>
                      </a:r>
                    </a:p>
                    <a:p>
                      <a:r>
                        <a:rPr lang="en-US" sz="1400" dirty="0" smtClean="0"/>
                        <a:t>800 </a:t>
                      </a:r>
                      <a:r>
                        <a:rPr lang="el-GR" sz="1400" dirty="0" smtClean="0"/>
                        <a:t>μ</a:t>
                      </a:r>
                      <a:r>
                        <a:rPr lang="en-US" sz="1400" dirty="0" smtClean="0"/>
                        <a:t>m long 100 </a:t>
                      </a:r>
                      <a:r>
                        <a:rPr lang="en-US" sz="1400" dirty="0" err="1" smtClean="0"/>
                        <a:t>μm</a:t>
                      </a:r>
                      <a:r>
                        <a:rPr lang="en-US" sz="1400" dirty="0" smtClean="0"/>
                        <a:t> wide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Myelinated</a:t>
                      </a:r>
                      <a:r>
                        <a:rPr lang="en-US" sz="1400" dirty="0" smtClean="0"/>
                        <a:t> parent axon and 1 corpuscle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Active at end of joint range</a:t>
                      </a:r>
                    </a:p>
                    <a:p>
                      <a:r>
                        <a:rPr lang="en-US" sz="1400" dirty="0" smtClean="0"/>
                        <a:t>High threshold for activation</a:t>
                      </a:r>
                    </a:p>
                    <a:p>
                      <a:r>
                        <a:rPr lang="en-US" sz="1400" dirty="0" smtClean="0"/>
                        <a:t>Slowly adapting</a:t>
                      </a:r>
                    </a:p>
                  </a:txBody>
                  <a:tcPr/>
                </a:tc>
              </a:tr>
              <a:tr h="11859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iv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Ligaments, capsule, and articular fat pads </a:t>
                      </a:r>
                      <a:endParaRPr lang="el-GR" sz="1400" dirty="0" smtClean="0"/>
                    </a:p>
                    <a:p>
                      <a:r>
                        <a:rPr lang="en-US" sz="1400" dirty="0" smtClean="0"/>
                        <a:t>Absent in synovial tissue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free nerve endings or lattice type endings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Thinly </a:t>
                      </a:r>
                      <a:r>
                        <a:rPr lang="en-US" sz="1400" dirty="0" err="1" smtClean="0"/>
                        <a:t>myelinated</a:t>
                      </a:r>
                      <a:r>
                        <a:rPr lang="en-US" sz="1400" dirty="0" smtClean="0"/>
                        <a:t> parent axon and terminal endings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Active only to extreme mechanical or chemical irritation</a:t>
                      </a:r>
                    </a:p>
                    <a:p>
                      <a:r>
                        <a:rPr lang="en-US" sz="1400" dirty="0" smtClean="0"/>
                        <a:t>High threshold for activation</a:t>
                      </a:r>
                    </a:p>
                    <a:p>
                      <a:r>
                        <a:rPr lang="en-US" sz="1400" dirty="0" smtClean="0"/>
                        <a:t>Slowly adapting</a:t>
                      </a:r>
                      <a:endParaRPr lang="el-G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Ορθογώνιο 6"/>
          <p:cNvSpPr/>
          <p:nvPr/>
        </p:nvSpPr>
        <p:spPr>
          <a:xfrm>
            <a:off x="2493554" y="6497727"/>
            <a:ext cx="1593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  <a:latin typeface="Calibri"/>
                <a:cs typeface="Arial" charset="0"/>
              </a:rPr>
              <a:t>(</a:t>
            </a:r>
            <a:r>
              <a:rPr lang="en-US" dirty="0">
                <a:solidFill>
                  <a:prstClr val="black"/>
                </a:solidFill>
                <a:latin typeface="Calibri"/>
                <a:cs typeface="Arial" charset="0"/>
              </a:rPr>
              <a:t>Newton 1982)</a:t>
            </a:r>
            <a:endParaRPr lang="el-GR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25641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6876256" y="650803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3ABA61B-E02B-4097-ACC2-B12C6243CB37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0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/>
              <a:t>Αρθρικοί υποδοχείς </a:t>
            </a:r>
            <a:r>
              <a:rPr lang="en-US" altLang="el-GR" sz="3000" b="0" dirty="0" smtClean="0"/>
              <a:t>2/</a:t>
            </a:r>
            <a:r>
              <a:rPr lang="el-GR" altLang="el-GR" sz="3000" b="0" dirty="0"/>
              <a:t>2</a:t>
            </a:r>
            <a:endParaRPr lang="el-GR" altLang="el-GR" dirty="0" smtClean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911421"/>
              </p:ext>
            </p:extLst>
          </p:nvPr>
        </p:nvGraphicFramePr>
        <p:xfrm>
          <a:off x="467544" y="1484784"/>
          <a:ext cx="8208912" cy="38706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749440"/>
                <a:gridCol w="1345724"/>
                <a:gridCol w="3106626"/>
                <a:gridCol w="2007122"/>
              </a:tblGrid>
              <a:tr h="457105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Υποδοχείς</a:t>
                      </a:r>
                      <a:endParaRPr lang="el-GR" sz="2400" b="1" dirty="0"/>
                    </a:p>
                  </a:txBody>
                  <a:tcPr marL="91439" marR="91439" marT="45690" marB="45690"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Τύπος</a:t>
                      </a:r>
                      <a:endParaRPr lang="el-GR" sz="2400" b="1" dirty="0"/>
                    </a:p>
                  </a:txBody>
                  <a:tcPr marL="91439" marR="91439" marT="45690" marB="45690"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Θέση</a:t>
                      </a:r>
                      <a:endParaRPr lang="el-GR" sz="2400" b="1" dirty="0"/>
                    </a:p>
                  </a:txBody>
                  <a:tcPr marL="91439" marR="91439" marT="45690" marB="45690"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Ενεργοποίηση</a:t>
                      </a:r>
                      <a:endParaRPr lang="el-GR" sz="2400" b="1" dirty="0"/>
                    </a:p>
                  </a:txBody>
                  <a:tcPr marL="91439" marR="91439" marT="45690" marB="45690"/>
                </a:tc>
              </a:tr>
              <a:tr h="70092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Τύπου Ι</a:t>
                      </a:r>
                      <a:endParaRPr lang="el-GR" sz="2000" i="1" dirty="0"/>
                    </a:p>
                  </a:txBody>
                  <a:tcPr marL="91439" marR="91439" marT="45690" marB="45690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Στάσης</a:t>
                      </a:r>
                    </a:p>
                    <a:p>
                      <a:r>
                        <a:rPr lang="el-GR" sz="2000" dirty="0" smtClean="0"/>
                        <a:t>Δυναμικοί  </a:t>
                      </a:r>
                      <a:endParaRPr lang="el-GR" sz="2000" dirty="0"/>
                    </a:p>
                  </a:txBody>
                  <a:tcPr marL="91439" marR="91439" marT="45690" marB="45690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Αρθρικός θύλακας</a:t>
                      </a:r>
                      <a:r>
                        <a:rPr lang="en-US" sz="2000" dirty="0" smtClean="0"/>
                        <a:t> </a:t>
                      </a:r>
                      <a:r>
                        <a:rPr lang="el-GR" sz="2000" dirty="0" smtClean="0"/>
                        <a:t>κυρίως</a:t>
                      </a:r>
                      <a:r>
                        <a:rPr lang="el-GR" sz="2000" baseline="0" dirty="0" smtClean="0"/>
                        <a:t> </a:t>
                      </a:r>
                      <a:r>
                        <a:rPr lang="el-GR" sz="2000" baseline="0" dirty="0" err="1" smtClean="0"/>
                        <a:t>επιπολής</a:t>
                      </a:r>
                      <a:endParaRPr lang="el-GR" sz="2000" dirty="0"/>
                    </a:p>
                  </a:txBody>
                  <a:tcPr marL="91439" marR="91439" marT="45690" marB="45690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Δόνηση  </a:t>
                      </a:r>
                      <a:endParaRPr lang="el-GR" sz="2000" dirty="0"/>
                    </a:p>
                  </a:txBody>
                  <a:tcPr marL="91439" marR="91439" marT="45690" marB="45690"/>
                </a:tc>
              </a:tr>
              <a:tr h="70092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Τύπου ΙΙ</a:t>
                      </a:r>
                      <a:endParaRPr lang="el-GR" sz="2000" i="1" dirty="0"/>
                    </a:p>
                  </a:txBody>
                  <a:tcPr marL="91439" marR="91439" marT="45690" marB="45690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Δυναμικοί </a:t>
                      </a:r>
                      <a:endParaRPr lang="el-GR" sz="2000" dirty="0"/>
                    </a:p>
                  </a:txBody>
                  <a:tcPr marL="91439" marR="91439" marT="45690" marB="45690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Αρθρικός</a:t>
                      </a:r>
                      <a:r>
                        <a:rPr lang="el-GR" sz="2000" baseline="0" dirty="0" smtClean="0"/>
                        <a:t> θύλακας κυρίως εν τω </a:t>
                      </a:r>
                      <a:r>
                        <a:rPr lang="el-GR" sz="2000" baseline="0" dirty="0" err="1" smtClean="0"/>
                        <a:t>βάθει</a:t>
                      </a:r>
                      <a:endParaRPr lang="el-GR" sz="2000" dirty="0"/>
                    </a:p>
                  </a:txBody>
                  <a:tcPr marL="91439" marR="91439" marT="45690" marB="45690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Δόνηση </a:t>
                      </a:r>
                      <a:endParaRPr lang="el-GR" sz="2000" dirty="0"/>
                    </a:p>
                  </a:txBody>
                  <a:tcPr marL="91439" marR="91439" marT="45690" marB="45690"/>
                </a:tc>
              </a:tr>
              <a:tr h="100569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Τύπου ΙΙΙ</a:t>
                      </a:r>
                      <a:endParaRPr lang="el-GR" sz="2000" i="1" dirty="0"/>
                    </a:p>
                  </a:txBody>
                  <a:tcPr marL="91439" marR="91439" marT="45690" marB="45690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Δυναμικοί </a:t>
                      </a:r>
                      <a:endParaRPr lang="el-GR" sz="2000" dirty="0"/>
                    </a:p>
                  </a:txBody>
                  <a:tcPr marL="91439" marR="91439" marT="45690" marB="45690"/>
                </a:tc>
                <a:tc>
                  <a:txBody>
                    <a:bodyPr/>
                    <a:lstStyle/>
                    <a:p>
                      <a:r>
                        <a:rPr lang="el-GR" sz="2000" dirty="0" err="1" smtClean="0"/>
                        <a:t>Θυλακικοί</a:t>
                      </a:r>
                      <a:r>
                        <a:rPr lang="el-GR" sz="2000" baseline="0" dirty="0" smtClean="0"/>
                        <a:t> σύνδεσμοι</a:t>
                      </a:r>
                      <a:endParaRPr lang="el-GR" sz="2000" dirty="0"/>
                    </a:p>
                  </a:txBody>
                  <a:tcPr marL="91439" marR="91439" marT="45690" marB="45690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Διάταση ή παρατεταμένη πίεση</a:t>
                      </a:r>
                      <a:endParaRPr lang="el-GR" sz="2000" dirty="0"/>
                    </a:p>
                  </a:txBody>
                  <a:tcPr marL="91439" marR="91439" marT="45690" marB="45690"/>
                </a:tc>
              </a:tr>
              <a:tr h="100569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Τύπου Ι</a:t>
                      </a:r>
                      <a:r>
                        <a:rPr lang="en-US" sz="2000" dirty="0" smtClean="0"/>
                        <a:t>V</a:t>
                      </a:r>
                      <a:endParaRPr lang="el-GR" sz="2000" i="1" dirty="0"/>
                    </a:p>
                  </a:txBody>
                  <a:tcPr marL="91439" marR="91439" marT="45690" marB="45690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Αλγογόνοι</a:t>
                      </a:r>
                      <a:endParaRPr lang="el-GR" sz="2000" dirty="0"/>
                    </a:p>
                  </a:txBody>
                  <a:tcPr marL="91439" marR="91439" marT="45690" marB="45690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Σε</a:t>
                      </a:r>
                      <a:r>
                        <a:rPr lang="el-GR" sz="2000" baseline="0" dirty="0" smtClean="0"/>
                        <a:t> όλους τους ιστούς πλην του αρθρικού υμένα, τους δίσκους και μηνίσκους</a:t>
                      </a:r>
                      <a:endParaRPr lang="el-GR" sz="2000" dirty="0"/>
                    </a:p>
                  </a:txBody>
                  <a:tcPr marL="91439" marR="91439" marT="45690" marB="45690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Κάκωση</a:t>
                      </a:r>
                      <a:r>
                        <a:rPr lang="el-GR" sz="2000" baseline="0" dirty="0" smtClean="0"/>
                        <a:t> ή φλεγμονή</a:t>
                      </a:r>
                      <a:endParaRPr lang="el-GR" sz="2000" dirty="0"/>
                    </a:p>
                  </a:txBody>
                  <a:tcPr marL="91439" marR="91439" marT="45690" marB="45690"/>
                </a:tc>
              </a:tr>
            </a:tbl>
          </a:graphicData>
        </a:graphic>
      </p:graphicFrame>
      <p:sp>
        <p:nvSpPr>
          <p:cNvPr id="6" name="Ορθογώνιο 5"/>
          <p:cNvSpPr/>
          <p:nvPr/>
        </p:nvSpPr>
        <p:spPr>
          <a:xfrm>
            <a:off x="6804248" y="5744131"/>
            <a:ext cx="1362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Arial" charset="0"/>
              </a:rPr>
              <a:t>(</a:t>
            </a:r>
            <a:r>
              <a:rPr lang="en-US" dirty="0" err="1">
                <a:solidFill>
                  <a:prstClr val="black"/>
                </a:solidFill>
                <a:latin typeface="Calibri"/>
                <a:cs typeface="Arial" charset="0"/>
              </a:rPr>
              <a:t>Wyke</a:t>
            </a:r>
            <a:r>
              <a:rPr lang="en-US" dirty="0">
                <a:solidFill>
                  <a:prstClr val="black"/>
                </a:solidFill>
                <a:latin typeface="Calibri"/>
                <a:cs typeface="Arial" charset="0"/>
              </a:rPr>
              <a:t> 1966)</a:t>
            </a:r>
            <a:endParaRPr lang="el-GR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26657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295F502-0D0B-4EC8-AA90-338C81CE822D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Ενεργοποίηση αρθρικών υποδοχέων</a:t>
            </a:r>
          </a:p>
        </p:txBody>
      </p:sp>
      <p:sp>
        <p:nvSpPr>
          <p:cNvPr id="28675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752975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l-GR" altLang="el-GR" smtClean="0"/>
              <a:t>Οι μηχανοϋποδοχείς  τύπου Ι και ΙΙ των αρθρώσεων συμβάλλουν στην ρύθμιση του μυϊκού τόνου – είτε με διευκόλυνση, είτε με αναχαίτιση,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smtClean="0"/>
              <a:t>Οι μηχανοϋποδοχείς τύπου ΙΙΙ συμβάλλουν στην αναχαίτιση των μυών που δρουν στην άρθρωση,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smtClean="0"/>
              <a:t>Οι αλγοϋποδοχείς προκαλούν έντονη μη προσαρμόσιμη απάντηση σε όλους τους μύες που περιβάλλουν την άρθρωση, καθώς και σε απομακρυσμένους μύες.</a:t>
            </a:r>
          </a:p>
          <a:p>
            <a:pPr eaLnBrk="1" hangingPunct="1"/>
            <a:endParaRPr lang="el-GR" altLang="el-GR" smtClean="0"/>
          </a:p>
        </p:txBody>
      </p:sp>
      <p:sp>
        <p:nvSpPr>
          <p:cNvPr id="2765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9F7043F-5B78-4E0F-B6FC-F727D1C84A8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46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Κινητοποίηση αρθρώσεων</a:t>
            </a:r>
          </a:p>
        </p:txBody>
      </p:sp>
      <p:sp>
        <p:nvSpPr>
          <p:cNvPr id="29699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752975"/>
          </a:xfrm>
        </p:spPr>
        <p:txBody>
          <a:bodyPr/>
          <a:lstStyle/>
          <a:p>
            <a:pPr eaLnBrk="1" hangingPunct="1">
              <a:spcBef>
                <a:spcPts val="4200"/>
              </a:spcBef>
            </a:pPr>
            <a:r>
              <a:rPr lang="el-GR" altLang="el-GR" dirty="0" smtClean="0"/>
              <a:t>Τα αποτελέσματα της κινητοποίησης των αρθρώσεων είναι:</a:t>
            </a:r>
          </a:p>
          <a:p>
            <a:pPr lvl="1" eaLnBrk="1" hangingPunct="1">
              <a:spcBef>
                <a:spcPts val="4200"/>
              </a:spcBef>
            </a:pPr>
            <a:r>
              <a:rPr lang="el-GR" altLang="el-GR" dirty="0" err="1" smtClean="0"/>
              <a:t>Νευροφυσιολογικά</a:t>
            </a:r>
            <a:r>
              <a:rPr lang="el-GR" altLang="el-GR" dirty="0" smtClean="0"/>
              <a:t>, </a:t>
            </a:r>
          </a:p>
          <a:p>
            <a:pPr lvl="1" eaLnBrk="1" hangingPunct="1">
              <a:spcBef>
                <a:spcPts val="4200"/>
              </a:spcBef>
            </a:pPr>
            <a:r>
              <a:rPr lang="el-GR" altLang="el-GR" dirty="0" smtClean="0"/>
              <a:t>Μηχανικά.</a:t>
            </a:r>
          </a:p>
        </p:txBody>
      </p:sp>
      <p:sp>
        <p:nvSpPr>
          <p:cNvPr id="2867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C6F3FAA-0EBA-45EA-8DB6-B8EF97E7D86D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0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Νευροφυσιολογικά αποτελέσματα</a:t>
            </a:r>
          </a:p>
        </p:txBody>
      </p:sp>
      <p:sp>
        <p:nvSpPr>
          <p:cNvPr id="30723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7529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3000"/>
              </a:spcBef>
            </a:pPr>
            <a:r>
              <a:rPr lang="el-GR" altLang="el-GR" dirty="0" smtClean="0"/>
              <a:t>Με την διέγερση των </a:t>
            </a:r>
            <a:r>
              <a:rPr lang="el-GR" altLang="el-GR" dirty="0" err="1" smtClean="0"/>
              <a:t>μηχανοϋποδοχέων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ανασέλλεται</a:t>
            </a:r>
            <a:r>
              <a:rPr lang="el-GR" altLang="el-GR" dirty="0" smtClean="0"/>
              <a:t> η μεταφορά ερεθισμάτων πόνου στο επίπεδο του νωτιαίου μυελού. </a:t>
            </a:r>
            <a:r>
              <a:rPr lang="el-GR" altLang="el-GR" sz="1800" dirty="0" smtClean="0"/>
              <a:t>(θεωρεία της πύλης του πόνου </a:t>
            </a:r>
            <a:r>
              <a:rPr lang="el-GR" altLang="el-GR" sz="1800" dirty="0" err="1" smtClean="0"/>
              <a:t>Melzack</a:t>
            </a:r>
            <a:r>
              <a:rPr lang="el-GR" altLang="el-GR" sz="1800" dirty="0" smtClean="0"/>
              <a:t> &amp;  </a:t>
            </a:r>
            <a:r>
              <a:rPr lang="el-GR" altLang="el-GR" sz="1800" dirty="0" err="1" smtClean="0"/>
              <a:t>Wall</a:t>
            </a:r>
            <a:r>
              <a:rPr lang="el-GR" altLang="el-GR" sz="1800" dirty="0" smtClean="0"/>
              <a:t>) </a:t>
            </a:r>
          </a:p>
          <a:p>
            <a:pPr eaLnBrk="1" hangingPunct="1">
              <a:lnSpc>
                <a:spcPct val="120000"/>
              </a:lnSpc>
              <a:spcBef>
                <a:spcPts val="3000"/>
              </a:spcBef>
            </a:pPr>
            <a:r>
              <a:rPr lang="el-GR" altLang="el-GR" dirty="0" smtClean="0"/>
              <a:t>Με την διέγερση των </a:t>
            </a:r>
            <a:r>
              <a:rPr lang="el-GR" altLang="el-GR" dirty="0" err="1" smtClean="0"/>
              <a:t>αλγοϋποδοχέων</a:t>
            </a:r>
            <a:r>
              <a:rPr lang="el-GR" altLang="el-GR" dirty="0" smtClean="0"/>
              <a:t> αναστέλλεται η μεταφορά ερεθισμάτων πόνου στο επίπεδο του νωτιαίου μυελού και του εγκεφαλικού στελέχους. </a:t>
            </a:r>
            <a:r>
              <a:rPr lang="el-GR" altLang="el-GR" sz="1800" dirty="0" smtClean="0"/>
              <a:t>(θεωρίες των </a:t>
            </a:r>
            <a:r>
              <a:rPr lang="el-GR" altLang="el-GR" sz="1800" dirty="0" err="1" smtClean="0"/>
              <a:t>Basbaum</a:t>
            </a:r>
            <a:r>
              <a:rPr lang="el-GR" altLang="el-GR" sz="1800" dirty="0" smtClean="0"/>
              <a:t> &amp; </a:t>
            </a:r>
            <a:r>
              <a:rPr lang="el-GR" altLang="el-GR" sz="1800" dirty="0" err="1" smtClean="0"/>
              <a:t>Fields</a:t>
            </a:r>
            <a:r>
              <a:rPr lang="el-GR" altLang="el-GR" sz="1800" dirty="0" smtClean="0"/>
              <a:t> 1984 και </a:t>
            </a:r>
            <a:r>
              <a:rPr lang="el-GR" altLang="el-GR" sz="1800" dirty="0" err="1" smtClean="0"/>
              <a:t>Le</a:t>
            </a:r>
            <a:r>
              <a:rPr lang="el-GR" altLang="el-GR" sz="1800" dirty="0" smtClean="0"/>
              <a:t> </a:t>
            </a:r>
            <a:r>
              <a:rPr lang="el-GR" altLang="el-GR" sz="1800" dirty="0" err="1" smtClean="0"/>
              <a:t>Bars</a:t>
            </a:r>
            <a:r>
              <a:rPr lang="el-GR" altLang="el-GR" sz="1800" dirty="0" smtClean="0"/>
              <a:t> 1979)</a:t>
            </a:r>
          </a:p>
        </p:txBody>
      </p:sp>
      <p:sp>
        <p:nvSpPr>
          <p:cNvPr id="2970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F85CDE8-1E19-400A-8141-729A81CAFF77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Μηχανικά αποτελέσματα</a:t>
            </a:r>
          </a:p>
        </p:txBody>
      </p:sp>
      <p:sp>
        <p:nvSpPr>
          <p:cNvPr id="31747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752975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Η αρθρική κινητοποίηση ενεργοποιεί την βιολογική δραστηριότητα του αρθρικού υγρού το οποίο μεταφέρει θρεπτικά συστατικά στον αρθρικό χόνδρο, 	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Προάγει την φυσιολογική επούλωση των ιστών, </a:t>
            </a:r>
            <a:r>
              <a:rPr lang="el-GR" altLang="el-GR" sz="2200" dirty="0" smtClean="0"/>
              <a:t>(</a:t>
            </a:r>
            <a:r>
              <a:rPr lang="el-GR" altLang="el-GR" sz="2200" dirty="0" err="1" smtClean="0"/>
              <a:t>Wipff</a:t>
            </a:r>
            <a:r>
              <a:rPr lang="el-GR" altLang="el-GR" sz="2200" dirty="0" smtClean="0"/>
              <a:t> </a:t>
            </a:r>
            <a:r>
              <a:rPr lang="el-GR" altLang="el-GR" sz="2200" dirty="0" err="1" smtClean="0"/>
              <a:t>et</a:t>
            </a:r>
            <a:r>
              <a:rPr lang="el-GR" altLang="el-GR" sz="2200" dirty="0" smtClean="0"/>
              <a:t> </a:t>
            </a:r>
            <a:r>
              <a:rPr lang="el-GR" altLang="el-GR" sz="2200" dirty="0" err="1" smtClean="0"/>
              <a:t>al</a:t>
            </a:r>
            <a:r>
              <a:rPr lang="el-GR" altLang="el-GR" sz="2200" dirty="0" smtClean="0"/>
              <a:t> 2007, </a:t>
            </a:r>
            <a:r>
              <a:rPr lang="el-GR" altLang="el-GR" sz="2200" dirty="0" err="1" smtClean="0"/>
              <a:t>Hinz</a:t>
            </a:r>
            <a:r>
              <a:rPr lang="el-GR" altLang="el-GR" sz="2200" dirty="0" smtClean="0"/>
              <a:t> 2007)</a:t>
            </a:r>
            <a:r>
              <a:rPr lang="en-US" altLang="el-GR" sz="2200" dirty="0" smtClean="0"/>
              <a:t>,</a:t>
            </a:r>
            <a:endParaRPr lang="el-GR" altLang="el-GR" sz="2200" dirty="0" smtClean="0"/>
          </a:p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Διατηρεί ή αυξάνει την </a:t>
            </a:r>
            <a:r>
              <a:rPr lang="el-GR" altLang="el-GR" dirty="0" err="1" smtClean="0"/>
              <a:t>εκτατικότητα</a:t>
            </a:r>
            <a:r>
              <a:rPr lang="el-GR" altLang="el-GR" dirty="0" smtClean="0"/>
              <a:t> του αρθρικού θυλάκου και των παρακείμενων ιστών.</a:t>
            </a:r>
          </a:p>
        </p:txBody>
      </p:sp>
      <p:sp>
        <p:nvSpPr>
          <p:cNvPr id="3072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0319DDD-415A-4F97-9DCD-B72F23AA729D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5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52525"/>
          </a:xfrm>
        </p:spPr>
        <p:txBody>
          <a:bodyPr/>
          <a:lstStyle/>
          <a:p>
            <a:pPr eaLnBrk="1" hangingPunct="1"/>
            <a:r>
              <a:rPr lang="el-GR" altLang="el-GR" smtClean="0"/>
              <a:t>Πρωτεργάτες κινητοποίησης αρθρώσεων</a:t>
            </a:r>
          </a:p>
        </p:txBody>
      </p:sp>
      <p:sp>
        <p:nvSpPr>
          <p:cNvPr id="32771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7529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2400"/>
              </a:spcBef>
            </a:pPr>
            <a:r>
              <a:rPr lang="el-GR" altLang="el-GR" dirty="0" smtClean="0"/>
              <a:t>Οι δύο κύριοι εκπρόσωποι της εξέτασης της </a:t>
            </a:r>
            <a:r>
              <a:rPr lang="el-GR" altLang="el-GR" dirty="0" err="1" smtClean="0"/>
              <a:t>ενδο</a:t>
            </a:r>
            <a:r>
              <a:rPr lang="el-GR" altLang="el-GR" dirty="0" smtClean="0"/>
              <a:t>-αρθρικής κίνησης  είναι οι </a:t>
            </a:r>
            <a:r>
              <a:rPr lang="el-GR" altLang="el-GR" dirty="0" err="1" smtClean="0"/>
              <a:t>Kaltenborn</a:t>
            </a:r>
            <a:r>
              <a:rPr lang="el-GR" altLang="el-GR" dirty="0" smtClean="0"/>
              <a:t> και ο </a:t>
            </a:r>
            <a:r>
              <a:rPr lang="el-GR" altLang="el-GR" dirty="0" err="1" smtClean="0"/>
              <a:t>Maitland</a:t>
            </a:r>
            <a:r>
              <a:rPr lang="el-GR" altLang="el-GR" dirty="0" smtClean="0"/>
              <a:t>,</a:t>
            </a:r>
          </a:p>
          <a:p>
            <a:pPr eaLnBrk="1" hangingPunct="1">
              <a:lnSpc>
                <a:spcPct val="120000"/>
              </a:lnSpc>
              <a:spcBef>
                <a:spcPts val="2400"/>
              </a:spcBef>
            </a:pPr>
            <a:r>
              <a:rPr lang="el-GR" altLang="el-GR" dirty="0" smtClean="0"/>
              <a:t>Και οι δύο ανέπτυξαν τεχνικές για τα άκρα και την ΣΣ, </a:t>
            </a:r>
          </a:p>
          <a:p>
            <a:pPr eaLnBrk="1" hangingPunct="1">
              <a:lnSpc>
                <a:spcPct val="120000"/>
              </a:lnSpc>
              <a:spcBef>
                <a:spcPts val="2400"/>
              </a:spcBef>
            </a:pPr>
            <a:r>
              <a:rPr lang="el-GR" altLang="el-GR" dirty="0" smtClean="0"/>
              <a:t>Και οι δύο έδωσαν διαφορετικούς βαθμούς για την περιγραφή της δύναμης και της κίνησης που χρησιμοποιείται κατά την εξέταση και την θεραπεία.</a:t>
            </a:r>
          </a:p>
        </p:txBody>
      </p:sp>
      <p:sp>
        <p:nvSpPr>
          <p:cNvPr id="3174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3515BD1-18E2-4B2C-A2FE-F58FC75EE03E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7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Ταξινόμηση αρθρώσεων </a:t>
            </a:r>
            <a:r>
              <a:rPr lang="en-US" dirty="0" smtClean="0"/>
              <a:t> -</a:t>
            </a:r>
            <a:r>
              <a:rPr lang="el-GR" dirty="0" smtClean="0"/>
              <a:t> </a:t>
            </a:r>
            <a:r>
              <a:rPr lang="el-GR" dirty="0"/>
              <a:t>Διαρθρώσεις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484784"/>
            <a:ext cx="8229600" cy="4887441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Οι διαρθρώσεις ταξινομούνται ανάλογα με το είδος των αρθρικών επιφανειών, τους βαθμούς ελευθερίας και τον τύπο της κίνησης σε:</a:t>
            </a:r>
          </a:p>
          <a:p>
            <a:pPr lvl="1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l-GR" sz="2400" dirty="0"/>
              <a:t>Ολισθαίνουσες: π.χ. </a:t>
            </a:r>
            <a:r>
              <a:rPr lang="el-GR" sz="2400" dirty="0" err="1"/>
              <a:t>μεσοκαρπικές</a:t>
            </a:r>
            <a:r>
              <a:rPr lang="el-GR" sz="2400" dirty="0"/>
              <a:t>, </a:t>
            </a:r>
            <a:r>
              <a:rPr lang="el-GR" sz="2400" dirty="0" err="1" smtClean="0"/>
              <a:t>μεσοταρσικές</a:t>
            </a:r>
            <a:r>
              <a:rPr lang="el-GR" sz="2400" dirty="0" smtClean="0"/>
              <a:t>,</a:t>
            </a:r>
            <a:endParaRPr lang="el-GR" sz="2400" dirty="0"/>
          </a:p>
          <a:p>
            <a:pPr lvl="1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l-GR" sz="2400" dirty="0" err="1"/>
              <a:t>Γίγγλυμες</a:t>
            </a:r>
            <a:r>
              <a:rPr lang="el-GR" sz="2400" dirty="0"/>
              <a:t>: π.χ. αγκώνας, </a:t>
            </a:r>
            <a:r>
              <a:rPr lang="el-GR" sz="2400" dirty="0" err="1" smtClean="0"/>
              <a:t>μεσοφαλαγγικές</a:t>
            </a:r>
            <a:r>
              <a:rPr lang="el-GR" sz="2400" dirty="0" smtClean="0"/>
              <a:t>,</a:t>
            </a:r>
            <a:endParaRPr lang="el-GR" sz="2400" dirty="0"/>
          </a:p>
          <a:p>
            <a:pPr lvl="1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l-GR" sz="2400" dirty="0"/>
              <a:t>Τροχοειδείς: π.χ. </a:t>
            </a:r>
            <a:r>
              <a:rPr lang="el-GR" sz="2400" dirty="0" err="1"/>
              <a:t>κερκιδωλενική</a:t>
            </a:r>
            <a:r>
              <a:rPr lang="el-GR" sz="2400" dirty="0"/>
              <a:t>, </a:t>
            </a:r>
            <a:r>
              <a:rPr lang="el-GR" sz="2400" dirty="0" err="1" smtClean="0"/>
              <a:t>ατλαντο</a:t>
            </a:r>
            <a:r>
              <a:rPr lang="el-GR" sz="2400" dirty="0" smtClean="0"/>
              <a:t>-αξονική,</a:t>
            </a:r>
            <a:endParaRPr lang="el-GR" sz="2400" dirty="0"/>
          </a:p>
          <a:p>
            <a:pPr lvl="1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l-GR" sz="2400" dirty="0"/>
              <a:t>Κονδυλοειδείς: π.χ. </a:t>
            </a:r>
            <a:r>
              <a:rPr lang="el-GR" sz="2400" dirty="0" smtClean="0"/>
              <a:t>γόνατο,</a:t>
            </a:r>
            <a:endParaRPr lang="el-GR" sz="2400" dirty="0"/>
          </a:p>
          <a:p>
            <a:pPr lvl="1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l-GR" sz="2400" dirty="0"/>
              <a:t>Ωοειδείς ή Ελλειψοειδείς: π.χ. </a:t>
            </a:r>
            <a:r>
              <a:rPr lang="el-GR" sz="2400" dirty="0" err="1" smtClean="0"/>
              <a:t>κερκιδοκαρπική</a:t>
            </a:r>
            <a:r>
              <a:rPr lang="el-GR" sz="2400" dirty="0" smtClean="0"/>
              <a:t>,</a:t>
            </a:r>
            <a:endParaRPr lang="el-GR" sz="2400" dirty="0"/>
          </a:p>
          <a:p>
            <a:pPr lvl="1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l-GR" sz="2400" dirty="0" err="1"/>
              <a:t>Εφιπποειδείς</a:t>
            </a:r>
            <a:r>
              <a:rPr lang="el-GR" sz="2400" dirty="0"/>
              <a:t>: π.χ. </a:t>
            </a:r>
            <a:r>
              <a:rPr lang="el-GR" sz="2400" dirty="0" err="1"/>
              <a:t>καρπομετακάρπια</a:t>
            </a:r>
            <a:r>
              <a:rPr lang="el-GR" sz="2400" dirty="0"/>
              <a:t> του </a:t>
            </a:r>
            <a:r>
              <a:rPr lang="el-GR" sz="2400" dirty="0" smtClean="0"/>
              <a:t>αντίχειρα,</a:t>
            </a:r>
            <a:endParaRPr lang="el-GR" sz="2400" dirty="0"/>
          </a:p>
          <a:p>
            <a:pPr lvl="1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l-GR" sz="2400" dirty="0"/>
              <a:t>Σφαιροειδείς: π.χ. </a:t>
            </a:r>
            <a:r>
              <a:rPr lang="el-GR" sz="2400" dirty="0" err="1" smtClean="0"/>
              <a:t>γληνοβραχιόνια</a:t>
            </a:r>
            <a:r>
              <a:rPr lang="el-GR" sz="2400" dirty="0" smtClean="0"/>
              <a:t>. </a:t>
            </a:r>
            <a:endParaRPr lang="el-GR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/>
          </a:p>
        </p:txBody>
      </p:sp>
      <p:sp>
        <p:nvSpPr>
          <p:cNvPr id="614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3493376-4D6A-4A76-99C0-08A4BA8A4C05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3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Βασικές διαφορές</a:t>
            </a:r>
          </a:p>
        </p:txBody>
      </p:sp>
      <p:sp>
        <p:nvSpPr>
          <p:cNvPr id="33795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752975"/>
          </a:xfrm>
        </p:spPr>
        <p:txBody>
          <a:bodyPr/>
          <a:lstStyle/>
          <a:p>
            <a:pPr eaLnBrk="1" hangingPunct="1">
              <a:spcBef>
                <a:spcPts val="3000"/>
              </a:spcBef>
            </a:pPr>
            <a:r>
              <a:rPr lang="el-GR" altLang="el-GR" smtClean="0"/>
              <a:t>Ο Maitland επηρεάστηκε από τις νευροφυσιολογικές αρχές του πόνου με αποτέλεσμα την ανάπτυξη τεχνικών που χρησιμοποιούν τις στροφικές και τις επικουρικές κινήσεις υπό μορφή δόνησης.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mtClean="0"/>
              <a:t>Από την άλλη, ο Kaltenborn επηρεάστηκε από τους Cyriax, Mennel και Stodard που πρότειναν την μηχανική προσέγγιση των αρθρώσεων με αποτέλεσμα την ανάπτυξη των τεχνικών ευθύγραμμων μετατοπιστικών κινήσεων. </a:t>
            </a:r>
          </a:p>
          <a:p>
            <a:pPr eaLnBrk="1" hangingPunct="1"/>
            <a:endParaRPr lang="el-GR" altLang="el-GR" smtClean="0"/>
          </a:p>
        </p:txBody>
      </p:sp>
      <p:sp>
        <p:nvSpPr>
          <p:cNvPr id="3277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AE1E535-C5BC-4802-9293-D010E98CA491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7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Εξέταση και κινητοποίηση των </a:t>
            </a:r>
            <a:r>
              <a:rPr lang="el-GR" dirty="0" smtClean="0"/>
              <a:t>αρθρώσεων </a:t>
            </a:r>
            <a:r>
              <a:rPr lang="el-GR" sz="3000" b="0" dirty="0" smtClean="0"/>
              <a:t>1</a:t>
            </a:r>
            <a:r>
              <a:rPr lang="en-US" sz="3000" b="0" dirty="0" smtClean="0"/>
              <a:t>/</a:t>
            </a:r>
            <a:r>
              <a:rPr lang="el-GR" sz="3000" b="0" dirty="0" smtClean="0"/>
              <a:t>3</a:t>
            </a:r>
            <a:endParaRPr lang="el-GR" sz="3000" b="0" dirty="0"/>
          </a:p>
        </p:txBody>
      </p:sp>
      <p:sp>
        <p:nvSpPr>
          <p:cNvPr id="34819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752975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Ο </a:t>
            </a:r>
            <a:r>
              <a:rPr lang="el-GR" altLang="el-GR" dirty="0" err="1" smtClean="0"/>
              <a:t>Kaltenborn</a:t>
            </a:r>
            <a:r>
              <a:rPr lang="el-GR" altLang="el-GR" dirty="0" smtClean="0"/>
              <a:t> χρησιμοποιεί όλο το φάσμα των τεχνικών (</a:t>
            </a:r>
            <a:r>
              <a:rPr lang="el-GR" altLang="el-GR" dirty="0" err="1" smtClean="0"/>
              <a:t>mobilisation</a:t>
            </a:r>
            <a:r>
              <a:rPr lang="el-GR" altLang="el-GR" dirty="0" smtClean="0"/>
              <a:t> &amp; </a:t>
            </a:r>
            <a:r>
              <a:rPr lang="el-GR" altLang="el-GR" dirty="0" err="1" smtClean="0"/>
              <a:t>manipulation</a:t>
            </a:r>
            <a:r>
              <a:rPr lang="el-GR" altLang="el-GR" dirty="0" smtClean="0"/>
              <a:t>), </a:t>
            </a:r>
          </a:p>
          <a:p>
            <a:pPr eaLnBrk="1" hangingPunct="1"/>
            <a:r>
              <a:rPr lang="el-GR" altLang="el-GR" dirty="0" smtClean="0"/>
              <a:t>Δίνει έμφαση στην ευθύγραμμη, </a:t>
            </a:r>
            <a:r>
              <a:rPr lang="el-GR" altLang="el-GR" dirty="0" err="1" smtClean="0"/>
              <a:t>μετατοπιστική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ενδαρθρική</a:t>
            </a:r>
            <a:r>
              <a:rPr lang="el-GR" altLang="el-GR" dirty="0" smtClean="0"/>
              <a:t> κίνηση (έλξη και ολίσθηση),</a:t>
            </a:r>
          </a:p>
          <a:p>
            <a:pPr eaLnBrk="1" hangingPunct="1"/>
            <a:r>
              <a:rPr lang="el-GR" altLang="el-GR" dirty="0" smtClean="0"/>
              <a:t>Χρησιμοποιεί την παρατεταμένη πίεση στο τέλος της </a:t>
            </a:r>
            <a:r>
              <a:rPr lang="el-GR" altLang="el-GR" dirty="0" err="1" smtClean="0"/>
              <a:t>ενδαρθρικής</a:t>
            </a:r>
            <a:r>
              <a:rPr lang="el-GR" altLang="el-GR" dirty="0" smtClean="0"/>
              <a:t> τροχιάς για την αποκατάσταση των λειτουργικών κινήσεων των αρθρώσεων,</a:t>
            </a:r>
          </a:p>
          <a:p>
            <a:pPr eaLnBrk="1" hangingPunct="1"/>
            <a:r>
              <a:rPr lang="el-GR" altLang="el-GR" dirty="0" smtClean="0"/>
              <a:t>Οι τεχνικές του χρησιμοποιούνται για ανακούφιση από τον πόνο και για αύξηση της τροχιάς.</a:t>
            </a:r>
          </a:p>
        </p:txBody>
      </p:sp>
      <p:sp>
        <p:nvSpPr>
          <p:cNvPr id="3379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7922D80-F8BB-429A-86C0-2BC91E6D9C5C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3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5041900"/>
          </a:xfrm>
        </p:spPr>
        <p:txBody>
          <a:bodyPr/>
          <a:lstStyle/>
          <a:p>
            <a:pPr eaLnBrk="1" hangingPunct="1">
              <a:spcBef>
                <a:spcPts val="3000"/>
              </a:spcBef>
            </a:pPr>
            <a:r>
              <a:rPr lang="el-GR" altLang="el-GR" smtClean="0"/>
              <a:t>Η μετατοπιστική κίνηση είναι μία ευθύγραμμη κίνηση κατά την οποία όλα τα σημεία του οστού κινούνται σε:</a:t>
            </a:r>
          </a:p>
          <a:p>
            <a:pPr lvl="1" eaLnBrk="1" hangingPunct="1">
              <a:spcBef>
                <a:spcPts val="3000"/>
              </a:spcBef>
            </a:pPr>
            <a:r>
              <a:rPr lang="el-GR" altLang="el-GR" smtClean="0"/>
              <a:t>Μία ευθύγραμμη τροχιά,</a:t>
            </a:r>
          </a:p>
          <a:p>
            <a:pPr lvl="1" eaLnBrk="1" hangingPunct="1">
              <a:spcBef>
                <a:spcPts val="3000"/>
              </a:spcBef>
            </a:pPr>
            <a:r>
              <a:rPr lang="el-GR" altLang="el-GR" smtClean="0"/>
              <a:t>Ίση απόσταση,</a:t>
            </a:r>
          </a:p>
          <a:p>
            <a:pPr lvl="1" eaLnBrk="1" hangingPunct="1">
              <a:spcBef>
                <a:spcPts val="3000"/>
              </a:spcBef>
            </a:pPr>
            <a:r>
              <a:rPr lang="el-GR" altLang="el-GR" smtClean="0"/>
              <a:t>Ίδια κατεύθυνση,</a:t>
            </a:r>
          </a:p>
          <a:p>
            <a:pPr lvl="1" eaLnBrk="1" hangingPunct="1">
              <a:spcBef>
                <a:spcPts val="3000"/>
              </a:spcBef>
            </a:pPr>
            <a:r>
              <a:rPr lang="el-GR" altLang="el-GR" smtClean="0"/>
              <a:t>Ίδια ταχύτητα.</a:t>
            </a:r>
          </a:p>
          <a:p>
            <a:pPr eaLnBrk="1" hangingPunct="1">
              <a:spcBef>
                <a:spcPts val="3000"/>
              </a:spcBef>
              <a:buFont typeface="Wingdings" pitchFamily="2" charset="2"/>
              <a:buChar char="ü"/>
            </a:pPr>
            <a:endParaRPr lang="el-GR" altLang="el-GR" smtClean="0"/>
          </a:p>
        </p:txBody>
      </p:sp>
      <p:sp>
        <p:nvSpPr>
          <p:cNvPr id="3482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6B01300-8DC4-48C9-9875-BBE5D05F7E01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 smtClean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525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Εξέταση και κινητοποίηση των </a:t>
            </a:r>
            <a:r>
              <a:rPr lang="el-GR" dirty="0" smtClean="0"/>
              <a:t>αρθρώσεων </a:t>
            </a:r>
            <a:r>
              <a:rPr lang="en-US" sz="3000" b="0" dirty="0"/>
              <a:t>2</a:t>
            </a:r>
            <a:r>
              <a:rPr lang="en-US" sz="3000" b="0" dirty="0" smtClean="0"/>
              <a:t>/</a:t>
            </a:r>
            <a:r>
              <a:rPr lang="el-GR" sz="3000" b="0" dirty="0" smtClean="0"/>
              <a:t>3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205968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1"/>
            <a:ext cx="8229600" cy="4114006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l-GR" altLang="el-GR" dirty="0" smtClean="0"/>
              <a:t>Και ο </a:t>
            </a:r>
            <a:r>
              <a:rPr lang="el-GR" altLang="el-GR" dirty="0" err="1" smtClean="0"/>
              <a:t>Maitland</a:t>
            </a:r>
            <a:r>
              <a:rPr lang="el-GR" altLang="el-GR" dirty="0" smtClean="0"/>
              <a:t> χρησιμοποιεί  όλο το φάσμα των τεχνικών,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dirty="0" smtClean="0"/>
              <a:t>Κατά την κινητοποίηση χρησιμοποιεί </a:t>
            </a:r>
            <a:r>
              <a:rPr lang="el-GR" altLang="el-GR" dirty="0" err="1" smtClean="0"/>
              <a:t>προσθιοπίσθια</a:t>
            </a:r>
            <a:r>
              <a:rPr lang="el-GR" altLang="el-GR" dirty="0" smtClean="0"/>
              <a:t> ή </a:t>
            </a:r>
            <a:r>
              <a:rPr lang="el-GR" altLang="el-GR" dirty="0" err="1" smtClean="0"/>
              <a:t>οπισθιοπρόσθια</a:t>
            </a:r>
            <a:r>
              <a:rPr lang="el-GR" altLang="el-GR" dirty="0" smtClean="0"/>
              <a:t> ταλάντωση,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dirty="0" smtClean="0"/>
              <a:t>Δίνει μεγάλη έμφαση στην ανακούφιση από τον πόνο,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dirty="0" smtClean="0"/>
              <a:t>Οι τεχνικές του υπερτερούν των τεχνικών του </a:t>
            </a:r>
            <a:r>
              <a:rPr lang="el-GR" altLang="el-GR" dirty="0" err="1" smtClean="0"/>
              <a:t>Kaltenborn</a:t>
            </a:r>
            <a:r>
              <a:rPr lang="el-GR" altLang="el-GR" dirty="0" smtClean="0"/>
              <a:t> στην αρχική φάση της αποκατάστασης των αρθρώσεων (όταν πονά η άρθρωση), ενώ του </a:t>
            </a:r>
            <a:r>
              <a:rPr lang="el-GR" altLang="el-GR" dirty="0" err="1" smtClean="0"/>
              <a:t>Kaltenborn</a:t>
            </a:r>
            <a:r>
              <a:rPr lang="el-GR" altLang="el-GR" dirty="0" smtClean="0"/>
              <a:t> υπερτερούν στην φάση που δεν πονά η άρθρωση.</a:t>
            </a:r>
          </a:p>
        </p:txBody>
      </p:sp>
      <p:sp>
        <p:nvSpPr>
          <p:cNvPr id="3584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6246C86-AC31-4081-95E2-92DEE5522D09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 smtClean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525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Εξέταση και κινητοποίηση των </a:t>
            </a:r>
            <a:r>
              <a:rPr lang="el-GR" dirty="0" smtClean="0"/>
              <a:t>αρθρώσεων </a:t>
            </a:r>
            <a:r>
              <a:rPr lang="en-US" sz="3000" b="0" dirty="0"/>
              <a:t>3</a:t>
            </a:r>
            <a:r>
              <a:rPr lang="en-US" sz="3000" b="0" dirty="0" smtClean="0"/>
              <a:t>/</a:t>
            </a:r>
            <a:r>
              <a:rPr lang="el-GR" sz="3000" b="0" dirty="0" smtClean="0"/>
              <a:t>3</a:t>
            </a:r>
            <a:endParaRPr lang="el-GR" sz="3000" b="0" dirty="0"/>
          </a:p>
        </p:txBody>
      </p:sp>
      <p:sp>
        <p:nvSpPr>
          <p:cNvPr id="4" name="Ορθογώνιο 3"/>
          <p:cNvSpPr/>
          <p:nvPr/>
        </p:nvSpPr>
        <p:spPr>
          <a:xfrm>
            <a:off x="5580112" y="5877272"/>
            <a:ext cx="2596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(Coyle &amp; Robertson 1998)</a:t>
            </a:r>
          </a:p>
        </p:txBody>
      </p:sp>
    </p:spTree>
    <p:extLst>
      <p:ext uri="{BB962C8B-B14F-4D97-AF65-F5344CB8AC3E}">
        <p14:creationId xmlns:p14="http://schemas.microsoft.com/office/powerpoint/2010/main" val="308488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Η 5-βαθμη κλίμακα του </a:t>
            </a:r>
            <a:r>
              <a:rPr lang="el-GR" dirty="0" err="1" smtClean="0"/>
              <a:t>Maitland</a:t>
            </a:r>
            <a:r>
              <a:rPr lang="en-US" dirty="0"/>
              <a:t> </a:t>
            </a:r>
            <a:r>
              <a:rPr lang="el-GR" sz="3000" b="0" dirty="0" smtClean="0"/>
              <a:t>1</a:t>
            </a:r>
            <a:r>
              <a:rPr lang="en-US" sz="3000" b="0" dirty="0" smtClean="0"/>
              <a:t>/3</a:t>
            </a:r>
            <a:endParaRPr lang="el-GR" sz="3000" b="0" dirty="0"/>
          </a:p>
        </p:txBody>
      </p:sp>
      <p:sp>
        <p:nvSpPr>
          <p:cNvPr id="37891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752975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Ο </a:t>
            </a:r>
            <a:r>
              <a:rPr lang="el-GR" altLang="el-GR" dirty="0" err="1" smtClean="0"/>
              <a:t>Maitland</a:t>
            </a:r>
            <a:r>
              <a:rPr lang="el-GR" altLang="el-GR" dirty="0" smtClean="0"/>
              <a:t> την ανέπτυξε για να περιγράψει το εύρος της κίνησης και της ταλάντωσης κατά την διάρκεια της εξέτασης και της θεραπείας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eaLnBrk="1" hangingPunct="1"/>
            <a:endParaRPr lang="el-GR" altLang="el-GR" dirty="0" smtClean="0"/>
          </a:p>
        </p:txBody>
      </p:sp>
      <p:grpSp>
        <p:nvGrpSpPr>
          <p:cNvPr id="37892" name="Ομάδα 21"/>
          <p:cNvGrpSpPr>
            <a:grpSpLocks/>
          </p:cNvGrpSpPr>
          <p:nvPr/>
        </p:nvGrpSpPr>
        <p:grpSpPr bwMode="auto">
          <a:xfrm>
            <a:off x="793750" y="3105150"/>
            <a:ext cx="7727950" cy="2130425"/>
            <a:chOff x="793700" y="3104852"/>
            <a:chExt cx="7882075" cy="2131108"/>
          </a:xfrm>
        </p:grpSpPr>
        <p:cxnSp>
          <p:nvCxnSpPr>
            <p:cNvPr id="5" name="Straight Connector 8"/>
            <p:cNvCxnSpPr/>
            <p:nvPr/>
          </p:nvCxnSpPr>
          <p:spPr>
            <a:xfrm>
              <a:off x="1005811" y="3651127"/>
              <a:ext cx="7431948" cy="0"/>
            </a:xfrm>
            <a:prstGeom prst="line">
              <a:avLst/>
            </a:prstGeom>
            <a:ln>
              <a:solidFill>
                <a:srgbClr val="2C4A1A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0"/>
            <p:cNvCxnSpPr/>
            <p:nvPr/>
          </p:nvCxnSpPr>
          <p:spPr>
            <a:xfrm rot="5400000">
              <a:off x="791445" y="3794032"/>
              <a:ext cx="430350" cy="1619"/>
            </a:xfrm>
            <a:prstGeom prst="line">
              <a:avLst/>
            </a:prstGeom>
            <a:ln>
              <a:solidFill>
                <a:srgbClr val="2C4A1A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5"/>
            <p:cNvCxnSpPr/>
            <p:nvPr/>
          </p:nvCxnSpPr>
          <p:spPr>
            <a:xfrm rot="5400000">
              <a:off x="8224981" y="3651112"/>
              <a:ext cx="427175" cy="1619"/>
            </a:xfrm>
            <a:prstGeom prst="line">
              <a:avLst/>
            </a:prstGeom>
            <a:ln>
              <a:solidFill>
                <a:srgbClr val="2C4A1A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19"/>
            <p:cNvCxnSpPr/>
            <p:nvPr/>
          </p:nvCxnSpPr>
          <p:spPr>
            <a:xfrm>
              <a:off x="1007429" y="3501854"/>
              <a:ext cx="571564" cy="1589"/>
            </a:xfrm>
            <a:prstGeom prst="straightConnector1">
              <a:avLst/>
            </a:prstGeom>
            <a:ln>
              <a:solidFill>
                <a:srgbClr val="2C4A1A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22"/>
            <p:cNvCxnSpPr/>
            <p:nvPr/>
          </p:nvCxnSpPr>
          <p:spPr>
            <a:xfrm>
              <a:off x="3079955" y="4008430"/>
              <a:ext cx="3214035" cy="0"/>
            </a:xfrm>
            <a:prstGeom prst="straightConnector1">
              <a:avLst/>
            </a:prstGeom>
            <a:ln>
              <a:solidFill>
                <a:srgbClr val="2C4A1A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24"/>
            <p:cNvCxnSpPr/>
            <p:nvPr/>
          </p:nvCxnSpPr>
          <p:spPr>
            <a:xfrm>
              <a:off x="1507750" y="4222810"/>
              <a:ext cx="2499984" cy="1589"/>
            </a:xfrm>
            <a:prstGeom prst="straightConnector1">
              <a:avLst/>
            </a:prstGeom>
            <a:ln>
              <a:solidFill>
                <a:srgbClr val="2C4A1A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26"/>
            <p:cNvCxnSpPr/>
            <p:nvPr/>
          </p:nvCxnSpPr>
          <p:spPr>
            <a:xfrm>
              <a:off x="7937438" y="3794048"/>
              <a:ext cx="500321" cy="1589"/>
            </a:xfrm>
            <a:prstGeom prst="straightConnector1">
              <a:avLst/>
            </a:prstGeom>
            <a:ln>
              <a:solidFill>
                <a:srgbClr val="2C4A1A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29"/>
            <p:cNvCxnSpPr/>
            <p:nvPr/>
          </p:nvCxnSpPr>
          <p:spPr>
            <a:xfrm>
              <a:off x="5508696" y="4151350"/>
              <a:ext cx="2428741" cy="0"/>
            </a:xfrm>
            <a:prstGeom prst="straightConnector1">
              <a:avLst/>
            </a:prstGeom>
            <a:ln>
              <a:solidFill>
                <a:srgbClr val="2C4A1A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33"/>
            <p:cNvCxnSpPr/>
            <p:nvPr/>
          </p:nvCxnSpPr>
          <p:spPr>
            <a:xfrm>
              <a:off x="5222105" y="3501854"/>
              <a:ext cx="3215653" cy="6352"/>
            </a:xfrm>
            <a:prstGeom prst="straightConnector1">
              <a:avLst/>
            </a:prstGeom>
            <a:ln>
              <a:solidFill>
                <a:srgbClr val="2C4A1A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36"/>
            <p:cNvSpPr txBox="1">
              <a:spLocks noChangeArrowheads="1"/>
            </p:cNvSpPr>
            <p:nvPr/>
          </p:nvSpPr>
          <p:spPr bwMode="auto">
            <a:xfrm>
              <a:off x="793700" y="4222810"/>
              <a:ext cx="317356" cy="370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prstClr val="black"/>
                  </a:solidFill>
                  <a:latin typeface="Calibri"/>
                  <a:cs typeface="Arial" charset="0"/>
                </a:rPr>
                <a:t>A</a:t>
              </a:r>
              <a:endParaRPr lang="el-GR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5" name="TextBox 37"/>
            <p:cNvSpPr txBox="1">
              <a:spLocks noChangeArrowheads="1"/>
            </p:cNvSpPr>
            <p:nvPr/>
          </p:nvSpPr>
          <p:spPr bwMode="auto">
            <a:xfrm>
              <a:off x="8366516" y="4151350"/>
              <a:ext cx="309259" cy="370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prstClr val="black"/>
                  </a:solidFill>
                  <a:latin typeface="Calibri"/>
                  <a:cs typeface="Arial" charset="0"/>
                </a:rPr>
                <a:t>B</a:t>
              </a:r>
              <a:endParaRPr lang="el-GR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6" name="TextBox 38"/>
            <p:cNvSpPr txBox="1">
              <a:spLocks noChangeArrowheads="1"/>
            </p:cNvSpPr>
            <p:nvPr/>
          </p:nvSpPr>
          <p:spPr bwMode="auto">
            <a:xfrm>
              <a:off x="1222778" y="3104852"/>
              <a:ext cx="241254" cy="370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>
                  <a:solidFill>
                    <a:prstClr val="black"/>
                  </a:solidFill>
                  <a:latin typeface="Calibri"/>
                  <a:cs typeface="Arial" charset="0"/>
                </a:rPr>
                <a:t>I</a:t>
              </a:r>
              <a:endParaRPr lang="el-GR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7" name="TextBox 39"/>
            <p:cNvSpPr txBox="1">
              <a:spLocks noChangeArrowheads="1"/>
            </p:cNvSpPr>
            <p:nvPr/>
          </p:nvSpPr>
          <p:spPr bwMode="auto">
            <a:xfrm>
              <a:off x="7008039" y="3150905"/>
              <a:ext cx="357835" cy="370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>
                  <a:solidFill>
                    <a:prstClr val="black"/>
                  </a:solidFill>
                  <a:latin typeface="Calibri"/>
                  <a:cs typeface="Arial" charset="0"/>
                </a:rPr>
                <a:t>ΙΙΙ</a:t>
              </a:r>
            </a:p>
          </p:txBody>
        </p:sp>
        <p:sp>
          <p:nvSpPr>
            <p:cNvPr id="18" name="TextBox 40"/>
            <p:cNvSpPr txBox="1">
              <a:spLocks noChangeArrowheads="1"/>
            </p:cNvSpPr>
            <p:nvPr/>
          </p:nvSpPr>
          <p:spPr bwMode="auto">
            <a:xfrm>
              <a:off x="4650541" y="4151350"/>
              <a:ext cx="301164" cy="370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>
                  <a:solidFill>
                    <a:prstClr val="black"/>
                  </a:solidFill>
                  <a:latin typeface="Calibri"/>
                  <a:cs typeface="Arial" charset="0"/>
                </a:rPr>
                <a:t>ΙΙ</a:t>
              </a:r>
            </a:p>
          </p:txBody>
        </p:sp>
        <p:sp>
          <p:nvSpPr>
            <p:cNvPr id="19" name="TextBox 41"/>
            <p:cNvSpPr txBox="1">
              <a:spLocks noChangeArrowheads="1"/>
            </p:cNvSpPr>
            <p:nvPr/>
          </p:nvSpPr>
          <p:spPr bwMode="auto">
            <a:xfrm>
              <a:off x="2579635" y="4294271"/>
              <a:ext cx="476033" cy="370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>
                  <a:solidFill>
                    <a:prstClr val="black"/>
                  </a:solidFill>
                  <a:latin typeface="Calibri"/>
                  <a:cs typeface="Arial" charset="0"/>
                </a:rPr>
                <a:t>ΙΙ - </a:t>
              </a:r>
            </a:p>
          </p:txBody>
        </p:sp>
        <p:sp>
          <p:nvSpPr>
            <p:cNvPr id="20" name="TextBox 42"/>
            <p:cNvSpPr txBox="1">
              <a:spLocks noChangeArrowheads="1"/>
            </p:cNvSpPr>
            <p:nvPr/>
          </p:nvSpPr>
          <p:spPr bwMode="auto">
            <a:xfrm>
              <a:off x="6794310" y="4222810"/>
              <a:ext cx="467938" cy="370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>
                  <a:solidFill>
                    <a:prstClr val="black"/>
                  </a:solidFill>
                  <a:latin typeface="Calibri"/>
                  <a:cs typeface="Arial" charset="0"/>
                </a:rPr>
                <a:t>ΙΙ +</a:t>
              </a:r>
            </a:p>
          </p:txBody>
        </p:sp>
        <p:sp>
          <p:nvSpPr>
            <p:cNvPr id="21" name="TextBox 44"/>
            <p:cNvSpPr txBox="1">
              <a:spLocks noChangeArrowheads="1"/>
            </p:cNvSpPr>
            <p:nvPr/>
          </p:nvSpPr>
          <p:spPr bwMode="auto">
            <a:xfrm>
              <a:off x="1507750" y="4865954"/>
              <a:ext cx="6643416" cy="370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l-GR" b="1" dirty="0">
                  <a:solidFill>
                    <a:prstClr val="black"/>
                  </a:solidFill>
                  <a:latin typeface="Calibri"/>
                  <a:cs typeface="Arial" charset="0"/>
                </a:rPr>
                <a:t>Τροχιά κίνησης</a:t>
              </a:r>
            </a:p>
          </p:txBody>
        </p:sp>
      </p:grpSp>
      <p:sp>
        <p:nvSpPr>
          <p:cNvPr id="3686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630C635-629D-4B22-80B3-FF00E75C975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31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Η 5-βαθμη κλίμακα του </a:t>
            </a:r>
            <a:r>
              <a:rPr lang="el-GR" dirty="0" err="1"/>
              <a:t>Maitland</a:t>
            </a:r>
            <a:r>
              <a:rPr lang="en-US" dirty="0"/>
              <a:t> </a:t>
            </a:r>
            <a:r>
              <a:rPr lang="en-US" sz="3000" b="0" dirty="0" smtClean="0"/>
              <a:t>2/3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7529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/>
              <a:t>Βαθμός Ι </a:t>
            </a:r>
            <a:r>
              <a:rPr lang="el-GR" dirty="0"/>
              <a:t>– μικρού εύρους κίνηση στην αρχή της </a:t>
            </a:r>
            <a:r>
              <a:rPr lang="el-GR" dirty="0" smtClean="0"/>
              <a:t>κίνησης,</a:t>
            </a:r>
            <a:endParaRPr lang="el-G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/>
              <a:t>Βαθμός ΙΙ </a:t>
            </a:r>
            <a:r>
              <a:rPr lang="el-GR" dirty="0"/>
              <a:t>– μεγάλου εύρους κίνηση εκτελούμενη στην ελεύθερη τροχιά χωρίς παραβίαση της </a:t>
            </a:r>
            <a:r>
              <a:rPr lang="el-GR" dirty="0" smtClean="0"/>
              <a:t>αντίστασης,</a:t>
            </a:r>
            <a:endParaRPr lang="el-G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/>
              <a:t>Βαθμός ΙΙΙ </a:t>
            </a:r>
            <a:r>
              <a:rPr lang="el-GR" dirty="0"/>
              <a:t>– μεγάλου εύρους κίνηση μέχρι το όριο του </a:t>
            </a:r>
            <a:r>
              <a:rPr lang="el-GR" dirty="0" err="1" smtClean="0"/>
              <a:t>περιοαρισμού</a:t>
            </a:r>
            <a:r>
              <a:rPr lang="el-GR" dirty="0" smtClean="0"/>
              <a:t>,</a:t>
            </a:r>
            <a:endParaRPr lang="el-G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/>
              <a:t>Βαθμός ΙV </a:t>
            </a:r>
            <a:r>
              <a:rPr lang="el-GR" dirty="0"/>
              <a:t>– μικρού εύρους κίνηση στο τέλος της τροχιάς της </a:t>
            </a:r>
            <a:r>
              <a:rPr lang="el-GR" dirty="0" smtClean="0"/>
              <a:t>κίνησης,</a:t>
            </a:r>
            <a:endParaRPr lang="el-G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/>
              <a:t>Βαθμός V </a:t>
            </a:r>
            <a:r>
              <a:rPr lang="el-GR" dirty="0"/>
              <a:t>– μικρού εύρους κίνηση πέραν της τροχιάς (</a:t>
            </a:r>
            <a:r>
              <a:rPr lang="el-GR" dirty="0" err="1"/>
              <a:t>manipulation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3789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7F6886A-4909-40D0-8B93-2F206BA98434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98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Η 5-βαθμη κλίμακα του </a:t>
            </a:r>
            <a:r>
              <a:rPr lang="el-GR" dirty="0" err="1"/>
              <a:t>Maitland</a:t>
            </a:r>
            <a:r>
              <a:rPr lang="en-US" dirty="0"/>
              <a:t> </a:t>
            </a:r>
            <a:r>
              <a:rPr lang="en-US" sz="3000" b="0" dirty="0" smtClean="0"/>
              <a:t>3/3</a:t>
            </a:r>
            <a:endParaRPr lang="el-GR" dirty="0"/>
          </a:p>
        </p:txBody>
      </p:sp>
      <p:pic>
        <p:nvPicPr>
          <p:cNvPr id="39939" name="Ομάδα 7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98575"/>
            <a:ext cx="8820150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7499440-9FA8-4FBE-8B73-B095F9A4B125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34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Χρήση της 5-βαθμης κλίμακας του </a:t>
            </a:r>
            <a:r>
              <a:rPr lang="el-GR" dirty="0" err="1" smtClean="0"/>
              <a:t>Maitland</a:t>
            </a:r>
            <a:r>
              <a:rPr lang="en-US" dirty="0" smtClean="0"/>
              <a:t> </a:t>
            </a:r>
            <a:r>
              <a:rPr lang="el-GR" sz="3000" b="0" dirty="0" smtClean="0"/>
              <a:t>1</a:t>
            </a:r>
            <a:r>
              <a:rPr lang="en-US" sz="3000" b="0" dirty="0" smtClean="0"/>
              <a:t>/</a:t>
            </a:r>
            <a:r>
              <a:rPr lang="el-GR" sz="3000" b="0" dirty="0" smtClean="0"/>
              <a:t>2</a:t>
            </a:r>
            <a:endParaRPr lang="el-GR" sz="3000" b="0" dirty="0"/>
          </a:p>
        </p:txBody>
      </p:sp>
      <p:sp>
        <p:nvSpPr>
          <p:cNvPr id="40963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826000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l-GR" altLang="el-GR" dirty="0" smtClean="0"/>
              <a:t>Οι βαθμοί Ι και ΙΙ δόνησης χρησιμοποιούνται κυρίως για την αντιμετώπιση του πόνου, ενέχουν όμως και μηχανική δράση</a:t>
            </a:r>
            <a:r>
              <a:rPr lang="en-US" altLang="el-GR" dirty="0" smtClean="0"/>
              <a:t>,</a:t>
            </a:r>
            <a:endParaRPr lang="el-GR" altLang="el-GR" dirty="0" smtClean="0"/>
          </a:p>
          <a:p>
            <a:pPr eaLnBrk="1" hangingPunct="1">
              <a:spcBef>
                <a:spcPts val="1800"/>
              </a:spcBef>
            </a:pPr>
            <a:r>
              <a:rPr lang="el-GR" altLang="el-GR" dirty="0" smtClean="0"/>
              <a:t>Οι βαθμοί ΙΙΙ και ΙV χρησιμοποιούνται κυρίως ως </a:t>
            </a:r>
            <a:r>
              <a:rPr lang="el-GR" altLang="el-GR" dirty="0" err="1" smtClean="0"/>
              <a:t>διατατικές</a:t>
            </a:r>
            <a:r>
              <a:rPr lang="el-GR" altLang="el-GR" dirty="0" smtClean="0"/>
              <a:t> τεχνικές</a:t>
            </a:r>
            <a:r>
              <a:rPr lang="en-US" altLang="el-GR" dirty="0" smtClean="0"/>
              <a:t>,</a:t>
            </a:r>
            <a:endParaRPr lang="el-GR" altLang="el-GR" dirty="0" smtClean="0"/>
          </a:p>
          <a:p>
            <a:pPr eaLnBrk="1" hangingPunct="1">
              <a:spcBef>
                <a:spcPts val="1800"/>
              </a:spcBef>
            </a:pPr>
            <a:r>
              <a:rPr lang="el-GR" altLang="el-GR" dirty="0" smtClean="0"/>
              <a:t>Οι δονήσεις αυτές μπορούν να χρησιμοποιηθούν εφαρμόζοντας τεχνικές φυσιολογικών κινήσεων ή τεχνικές επικουρικών κινήσεων</a:t>
            </a:r>
            <a:r>
              <a:rPr lang="en-US" altLang="el-GR" dirty="0" smtClean="0"/>
              <a:t>.</a:t>
            </a:r>
            <a:endParaRPr lang="el-GR" altLang="el-GR" dirty="0" smtClean="0"/>
          </a:p>
        </p:txBody>
      </p:sp>
      <p:sp>
        <p:nvSpPr>
          <p:cNvPr id="3994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43B9C64-8C65-40FF-AF94-4C61AC06DC6D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752975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Οι βαθμού Ι και ΙV δονήσεις είναι συνήθως γρήγορες.</a:t>
            </a:r>
          </a:p>
          <a:p>
            <a:pPr eaLnBrk="1" hangingPunct="1"/>
            <a:r>
              <a:rPr lang="el-GR" altLang="el-GR" dirty="0" smtClean="0"/>
              <a:t>Οι βαθμού ΙΙ και ΙΙΙ δονήσεις είναι ήπιες, δύο ή τρεις το δευτερόλεπτο για 1 – 2 λεπτά, ελέγχεται η άρθρωση για το αποτέλεσμα και εφ’ όσον το αποτέλεσμα είναι θετικό, τότε επαναλαμβάνονται άλλες δύο φορές.</a:t>
            </a:r>
          </a:p>
          <a:p>
            <a:pPr eaLnBrk="1" hangingPunct="1"/>
            <a:r>
              <a:rPr lang="el-GR" altLang="el-GR" dirty="0" smtClean="0"/>
              <a:t>Εάν μετά την πρώτη εφαρμογή το αποτέλεσμα δεν είναι θετικό, τότε θα πρέπει να γίνει εναλλαγή στην εμβέλεια και στην ταχύτητα της τεχνικής (μικρή εμβέλεια /μεγάλη ταχύτητα για τον πόνο, και μεγάλη εμβέλεια / μικρή ταχύτητα για μείωση του σπασμού.</a:t>
            </a:r>
          </a:p>
        </p:txBody>
      </p:sp>
      <p:sp>
        <p:nvSpPr>
          <p:cNvPr id="4096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1735C69-E629-4EE4-AA4C-57541B0209B0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 smtClean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525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Χρήση της 5-βαθμης κλίμακας του </a:t>
            </a:r>
            <a:r>
              <a:rPr lang="el-GR" dirty="0" err="1" smtClean="0"/>
              <a:t>Maitland</a:t>
            </a:r>
            <a:r>
              <a:rPr lang="en-US" dirty="0" smtClean="0"/>
              <a:t> </a:t>
            </a:r>
            <a:r>
              <a:rPr lang="en-US" sz="3000" b="0" dirty="0"/>
              <a:t>2</a:t>
            </a:r>
            <a:r>
              <a:rPr lang="en-US" sz="3000" b="0" dirty="0" smtClean="0"/>
              <a:t>/</a:t>
            </a:r>
            <a:r>
              <a:rPr lang="el-GR" sz="3000" b="0" dirty="0" smtClean="0"/>
              <a:t>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48299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Η 3-βαθμη κλίμακα του </a:t>
            </a:r>
            <a:r>
              <a:rPr lang="el-GR" dirty="0" err="1" smtClean="0"/>
              <a:t>Kaltenborn</a:t>
            </a:r>
            <a:r>
              <a:rPr lang="en-US" dirty="0" smtClean="0"/>
              <a:t> </a:t>
            </a:r>
            <a:r>
              <a:rPr lang="el-GR" sz="3000" b="0" dirty="0" smtClean="0"/>
              <a:t>1</a:t>
            </a:r>
            <a:r>
              <a:rPr lang="en-US" sz="3000" b="0" dirty="0" smtClean="0"/>
              <a:t>/4</a:t>
            </a:r>
            <a:endParaRPr lang="el-GR" sz="3000" b="0" dirty="0"/>
          </a:p>
        </p:txBody>
      </p:sp>
      <p:sp>
        <p:nvSpPr>
          <p:cNvPr id="43011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752975"/>
          </a:xfrm>
        </p:spPr>
        <p:txBody>
          <a:bodyPr/>
          <a:lstStyle/>
          <a:p>
            <a:pPr eaLnBrk="1" hangingPunct="1"/>
            <a:r>
              <a:rPr lang="el-GR" altLang="el-GR" smtClean="0"/>
              <a:t>Ο Kaltenborn την ανέπτυξε για να περιγράψει το εύρος της κίνησης και την αντίσταση την οποία αντιλαμβάνεται ο εξεταστής κατά την διάρκεια της εξέτασης και θεραπείας της άρθρωσης.</a:t>
            </a:r>
          </a:p>
          <a:p>
            <a:pPr eaLnBrk="1" hangingPunct="1"/>
            <a:endParaRPr lang="el-GR" altLang="el-GR" smtClean="0"/>
          </a:p>
        </p:txBody>
      </p:sp>
      <p:sp>
        <p:nvSpPr>
          <p:cNvPr id="4198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999338F-D0DD-4890-8F62-8DD32C76AA6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 smtClean="0">
              <a:solidFill>
                <a:prstClr val="black"/>
              </a:solidFill>
            </a:endParaRPr>
          </a:p>
        </p:txBody>
      </p:sp>
      <p:grpSp>
        <p:nvGrpSpPr>
          <p:cNvPr id="43013" name="Ομάδα 22"/>
          <p:cNvGrpSpPr>
            <a:grpSpLocks/>
          </p:cNvGrpSpPr>
          <p:nvPr/>
        </p:nvGrpSpPr>
        <p:grpSpPr bwMode="auto">
          <a:xfrm>
            <a:off x="1876425" y="3357563"/>
            <a:ext cx="5391150" cy="2600325"/>
            <a:chOff x="1691680" y="3264274"/>
            <a:chExt cx="5391632" cy="2600804"/>
          </a:xfrm>
        </p:grpSpPr>
        <p:sp>
          <p:nvSpPr>
            <p:cNvPr id="6" name="Ελεύθερη σχεδίαση 5"/>
            <p:cNvSpPr/>
            <p:nvPr/>
          </p:nvSpPr>
          <p:spPr>
            <a:xfrm>
              <a:off x="2647440" y="4267759"/>
              <a:ext cx="3580133" cy="96855"/>
            </a:xfrm>
            <a:custGeom>
              <a:avLst/>
              <a:gdLst>
                <a:gd name="connsiteX0" fmla="*/ 0 w 3467100"/>
                <a:gd name="connsiteY0" fmla="*/ 76200 h 115205"/>
                <a:gd name="connsiteX1" fmla="*/ 133350 w 3467100"/>
                <a:gd name="connsiteY1" fmla="*/ 95250 h 115205"/>
                <a:gd name="connsiteX2" fmla="*/ 247650 w 3467100"/>
                <a:gd name="connsiteY2" fmla="*/ 95250 h 115205"/>
                <a:gd name="connsiteX3" fmla="*/ 304800 w 3467100"/>
                <a:gd name="connsiteY3" fmla="*/ 95250 h 115205"/>
                <a:gd name="connsiteX4" fmla="*/ 419100 w 3467100"/>
                <a:gd name="connsiteY4" fmla="*/ 38100 h 115205"/>
                <a:gd name="connsiteX5" fmla="*/ 514350 w 3467100"/>
                <a:gd name="connsiteY5" fmla="*/ 0 h 115205"/>
                <a:gd name="connsiteX6" fmla="*/ 609600 w 3467100"/>
                <a:gd name="connsiteY6" fmla="*/ 38100 h 115205"/>
                <a:gd name="connsiteX7" fmla="*/ 666750 w 3467100"/>
                <a:gd name="connsiteY7" fmla="*/ 95250 h 115205"/>
                <a:gd name="connsiteX8" fmla="*/ 762000 w 3467100"/>
                <a:gd name="connsiteY8" fmla="*/ 76200 h 115205"/>
                <a:gd name="connsiteX9" fmla="*/ 838200 w 3467100"/>
                <a:gd name="connsiteY9" fmla="*/ 38100 h 115205"/>
                <a:gd name="connsiteX10" fmla="*/ 933450 w 3467100"/>
                <a:gd name="connsiteY10" fmla="*/ 38100 h 115205"/>
                <a:gd name="connsiteX11" fmla="*/ 1085850 w 3467100"/>
                <a:gd name="connsiteY11" fmla="*/ 114300 h 115205"/>
                <a:gd name="connsiteX12" fmla="*/ 1181100 w 3467100"/>
                <a:gd name="connsiteY12" fmla="*/ 76200 h 115205"/>
                <a:gd name="connsiteX13" fmla="*/ 1238250 w 3467100"/>
                <a:gd name="connsiteY13" fmla="*/ 19050 h 115205"/>
                <a:gd name="connsiteX14" fmla="*/ 1428750 w 3467100"/>
                <a:gd name="connsiteY14" fmla="*/ 95250 h 115205"/>
                <a:gd name="connsiteX15" fmla="*/ 1543050 w 3467100"/>
                <a:gd name="connsiteY15" fmla="*/ 76200 h 115205"/>
                <a:gd name="connsiteX16" fmla="*/ 1714500 w 3467100"/>
                <a:gd name="connsiteY16" fmla="*/ 19050 h 115205"/>
                <a:gd name="connsiteX17" fmla="*/ 1752600 w 3467100"/>
                <a:gd name="connsiteY17" fmla="*/ 38100 h 115205"/>
                <a:gd name="connsiteX18" fmla="*/ 1847850 w 3467100"/>
                <a:gd name="connsiteY18" fmla="*/ 95250 h 115205"/>
                <a:gd name="connsiteX19" fmla="*/ 2133600 w 3467100"/>
                <a:gd name="connsiteY19" fmla="*/ 95250 h 115205"/>
                <a:gd name="connsiteX20" fmla="*/ 3429000 w 3467100"/>
                <a:gd name="connsiteY20" fmla="*/ 95250 h 115205"/>
                <a:gd name="connsiteX21" fmla="*/ 3467100 w 3467100"/>
                <a:gd name="connsiteY21" fmla="*/ 95250 h 115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67100" h="115205">
                  <a:moveTo>
                    <a:pt x="0" y="76200"/>
                  </a:moveTo>
                  <a:cubicBezTo>
                    <a:pt x="46037" y="84137"/>
                    <a:pt x="92075" y="92075"/>
                    <a:pt x="133350" y="95250"/>
                  </a:cubicBezTo>
                  <a:cubicBezTo>
                    <a:pt x="174625" y="98425"/>
                    <a:pt x="247650" y="95250"/>
                    <a:pt x="247650" y="95250"/>
                  </a:cubicBezTo>
                  <a:cubicBezTo>
                    <a:pt x="276225" y="95250"/>
                    <a:pt x="276225" y="104775"/>
                    <a:pt x="304800" y="95250"/>
                  </a:cubicBezTo>
                  <a:cubicBezTo>
                    <a:pt x="333375" y="85725"/>
                    <a:pt x="384175" y="53975"/>
                    <a:pt x="419100" y="38100"/>
                  </a:cubicBezTo>
                  <a:cubicBezTo>
                    <a:pt x="454025" y="22225"/>
                    <a:pt x="482600" y="0"/>
                    <a:pt x="514350" y="0"/>
                  </a:cubicBezTo>
                  <a:cubicBezTo>
                    <a:pt x="546100" y="0"/>
                    <a:pt x="584200" y="22225"/>
                    <a:pt x="609600" y="38100"/>
                  </a:cubicBezTo>
                  <a:cubicBezTo>
                    <a:pt x="635000" y="53975"/>
                    <a:pt x="641350" y="88900"/>
                    <a:pt x="666750" y="95250"/>
                  </a:cubicBezTo>
                  <a:cubicBezTo>
                    <a:pt x="692150" y="101600"/>
                    <a:pt x="733425" y="85725"/>
                    <a:pt x="762000" y="76200"/>
                  </a:cubicBezTo>
                  <a:cubicBezTo>
                    <a:pt x="790575" y="66675"/>
                    <a:pt x="809625" y="44450"/>
                    <a:pt x="838200" y="38100"/>
                  </a:cubicBezTo>
                  <a:cubicBezTo>
                    <a:pt x="866775" y="31750"/>
                    <a:pt x="892175" y="25400"/>
                    <a:pt x="933450" y="38100"/>
                  </a:cubicBezTo>
                  <a:cubicBezTo>
                    <a:pt x="974725" y="50800"/>
                    <a:pt x="1044575" y="107950"/>
                    <a:pt x="1085850" y="114300"/>
                  </a:cubicBezTo>
                  <a:cubicBezTo>
                    <a:pt x="1127125" y="120650"/>
                    <a:pt x="1155700" y="92075"/>
                    <a:pt x="1181100" y="76200"/>
                  </a:cubicBezTo>
                  <a:cubicBezTo>
                    <a:pt x="1206500" y="60325"/>
                    <a:pt x="1196975" y="15875"/>
                    <a:pt x="1238250" y="19050"/>
                  </a:cubicBezTo>
                  <a:cubicBezTo>
                    <a:pt x="1279525" y="22225"/>
                    <a:pt x="1377950" y="85725"/>
                    <a:pt x="1428750" y="95250"/>
                  </a:cubicBezTo>
                  <a:cubicBezTo>
                    <a:pt x="1479550" y="104775"/>
                    <a:pt x="1495425" y="88900"/>
                    <a:pt x="1543050" y="76200"/>
                  </a:cubicBezTo>
                  <a:cubicBezTo>
                    <a:pt x="1590675" y="63500"/>
                    <a:pt x="1679575" y="25400"/>
                    <a:pt x="1714500" y="19050"/>
                  </a:cubicBezTo>
                  <a:cubicBezTo>
                    <a:pt x="1749425" y="12700"/>
                    <a:pt x="1730375" y="25400"/>
                    <a:pt x="1752600" y="38100"/>
                  </a:cubicBezTo>
                  <a:cubicBezTo>
                    <a:pt x="1774825" y="50800"/>
                    <a:pt x="1784350" y="85725"/>
                    <a:pt x="1847850" y="95250"/>
                  </a:cubicBezTo>
                  <a:cubicBezTo>
                    <a:pt x="1911350" y="104775"/>
                    <a:pt x="2133600" y="95250"/>
                    <a:pt x="2133600" y="95250"/>
                  </a:cubicBezTo>
                  <a:lnTo>
                    <a:pt x="3429000" y="95250"/>
                  </a:lnTo>
                  <a:lnTo>
                    <a:pt x="3467100" y="95250"/>
                  </a:lnTo>
                </a:path>
              </a:pathLst>
            </a:custGeom>
            <a:noFill/>
            <a:ln w="4445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8" name="Ευθεία γραμμή σύνδεσης 7"/>
            <p:cNvCxnSpPr/>
            <p:nvPr/>
          </p:nvCxnSpPr>
          <p:spPr>
            <a:xfrm>
              <a:off x="5724291" y="3645344"/>
              <a:ext cx="0" cy="935209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εία γραμμή σύνδεσης 9"/>
            <p:cNvCxnSpPr/>
            <p:nvPr/>
          </p:nvCxnSpPr>
          <p:spPr>
            <a:xfrm>
              <a:off x="2915752" y="3645344"/>
              <a:ext cx="0" cy="719269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Ευθύγραμμο βέλος σύνδεσης 13"/>
            <p:cNvCxnSpPr/>
            <p:nvPr/>
          </p:nvCxnSpPr>
          <p:spPr>
            <a:xfrm flipV="1">
              <a:off x="5003501" y="4580553"/>
              <a:ext cx="0" cy="576369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691680" y="3645344"/>
              <a:ext cx="1224072" cy="7081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cs typeface="Arial" charset="0"/>
                </a:rPr>
                <a:t>Grade I loosening</a:t>
              </a:r>
              <a:endParaRPr lang="el-GR" sz="20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08028" y="3634229"/>
              <a:ext cx="1311392" cy="7081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cs typeface="Arial" charset="0"/>
                </a:rPr>
                <a:t>Grade II tightening</a:t>
              </a:r>
              <a:endParaRPr lang="el-GR" sz="20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59241" y="3656458"/>
              <a:ext cx="1224071" cy="7081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cs typeface="Arial" charset="0"/>
                </a:rPr>
                <a:t>Grade III stretching</a:t>
              </a:r>
              <a:endParaRPr lang="el-GR" sz="20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81167" y="5156923"/>
              <a:ext cx="1224071" cy="7081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cs typeface="Arial" charset="0"/>
                </a:rPr>
                <a:t>Stack taken - up</a:t>
              </a:r>
              <a:endParaRPr lang="el-GR" sz="20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79322" y="4328095"/>
              <a:ext cx="1595581" cy="4001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cs typeface="Arial" charset="0"/>
                </a:rPr>
                <a:t>Stack zone</a:t>
              </a:r>
              <a:endParaRPr lang="el-GR" sz="20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76555" y="4372553"/>
              <a:ext cx="490581" cy="404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cs typeface="Arial" charset="0"/>
                </a:rPr>
                <a:t>TZ</a:t>
              </a:r>
              <a:endParaRPr lang="el-GR" sz="20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40038" y="3264274"/>
              <a:ext cx="1224072" cy="4001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cs typeface="Arial" charset="0"/>
                </a:rPr>
                <a:t>First stop</a:t>
              </a:r>
              <a:endParaRPr lang="el-GR" sz="20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94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dirty="0" smtClean="0"/>
              <a:t>Ταξινόμηση αρθρώσεων κατά </a:t>
            </a:r>
            <a:r>
              <a:rPr lang="en-US" altLang="el-GR" sz="3600" dirty="0" err="1" smtClean="0"/>
              <a:t>MacConaill</a:t>
            </a:r>
            <a:endParaRPr lang="el-GR" altLang="el-GR" sz="36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11256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200" dirty="0" smtClean="0"/>
              <a:t>Συνήθως είναι δύσκολο να ταξινομηθούν οι αρθρώσεις ανάλογα με τις μηχανικές τους ιδιότητες</a:t>
            </a:r>
            <a:r>
              <a:rPr lang="el-GR" sz="2200" dirty="0"/>
              <a:t>.</a:t>
            </a:r>
            <a:endParaRPr lang="el-GR" sz="2200" dirty="0" smtClean="0"/>
          </a:p>
          <a:p>
            <a:pPr eaLnBrk="1" hangingPunct="1">
              <a:defRPr/>
            </a:pPr>
            <a:r>
              <a:rPr lang="el-GR" sz="2200" dirty="0" smtClean="0"/>
              <a:t>Ο</a:t>
            </a:r>
            <a:r>
              <a:rPr lang="en-US" sz="2200" dirty="0" smtClean="0"/>
              <a:t> </a:t>
            </a:r>
            <a:r>
              <a:rPr lang="en-US" sz="2200" dirty="0" err="1" smtClean="0"/>
              <a:t>MacConaill</a:t>
            </a:r>
            <a:r>
              <a:rPr lang="el-GR" sz="2200" dirty="0" smtClean="0"/>
              <a:t> ταξινομεί τις διαρθρώσεις σε 4 κατηγορίες που βασίζονται στην ανατομική δομή και στην λειτουργικότητά τους:</a:t>
            </a:r>
          </a:p>
          <a:p>
            <a:pPr lvl="1" eaLnBrk="1" hangingPunct="1">
              <a:defRPr/>
            </a:pPr>
            <a:r>
              <a:rPr lang="el-GR" sz="2100" dirty="0" smtClean="0"/>
              <a:t>Ωοειδείς διαρθρώσεις: σφαιροειδείς, </a:t>
            </a:r>
            <a:r>
              <a:rPr lang="el-GR" sz="2100" dirty="0" err="1" smtClean="0"/>
              <a:t>τριαξονικές</a:t>
            </a:r>
            <a:r>
              <a:rPr lang="el-GR" sz="2100" dirty="0" smtClean="0"/>
              <a:t> (αρθρώσεις ισχίου, ώμου).</a:t>
            </a:r>
            <a:endParaRPr lang="en-US" sz="2100" dirty="0" smtClean="0"/>
          </a:p>
          <a:p>
            <a:pPr lvl="1" eaLnBrk="1" hangingPunct="1">
              <a:defRPr/>
            </a:pPr>
            <a:r>
              <a:rPr lang="el-GR" sz="2100" dirty="0" smtClean="0"/>
              <a:t>Τροποποιημένες ωοειδείς: ελλειψοειδείς, διαξονικές (</a:t>
            </a:r>
            <a:r>
              <a:rPr lang="el-GR" sz="2100" dirty="0" err="1" smtClean="0"/>
              <a:t>μετακαρποφαλαγγικές</a:t>
            </a:r>
            <a:r>
              <a:rPr lang="el-GR" sz="2100" dirty="0" smtClean="0"/>
              <a:t>).</a:t>
            </a:r>
            <a:endParaRPr lang="en-US" sz="2100" dirty="0" smtClean="0"/>
          </a:p>
          <a:p>
            <a:pPr lvl="1" eaLnBrk="1" hangingPunct="1">
              <a:defRPr/>
            </a:pPr>
            <a:r>
              <a:rPr lang="el-GR" sz="2100" dirty="0" err="1" smtClean="0"/>
              <a:t>Εφιπποειδείς</a:t>
            </a:r>
            <a:r>
              <a:rPr lang="el-GR" sz="2100" dirty="0" smtClean="0"/>
              <a:t>: διαξονικές (στερνοκλειδική, 1</a:t>
            </a:r>
            <a:r>
              <a:rPr lang="el-GR" sz="2100" baseline="30000" dirty="0" smtClean="0"/>
              <a:t>η</a:t>
            </a:r>
            <a:r>
              <a:rPr lang="el-GR" sz="2100" dirty="0" smtClean="0"/>
              <a:t> </a:t>
            </a:r>
            <a:r>
              <a:rPr lang="el-GR" sz="2100" dirty="0" err="1" smtClean="0"/>
              <a:t>μετακαρποφαλαγγική</a:t>
            </a:r>
            <a:r>
              <a:rPr lang="el-GR" sz="2100" dirty="0" smtClean="0"/>
              <a:t>).</a:t>
            </a:r>
            <a:endParaRPr lang="en-US" sz="2100" dirty="0" smtClean="0"/>
          </a:p>
          <a:p>
            <a:pPr lvl="1" eaLnBrk="1" hangingPunct="1">
              <a:defRPr/>
            </a:pPr>
            <a:r>
              <a:rPr lang="el-GR" sz="2100" dirty="0" smtClean="0"/>
              <a:t>Τροποποιημένες </a:t>
            </a:r>
            <a:r>
              <a:rPr lang="el-GR" sz="2100" dirty="0" err="1" smtClean="0"/>
              <a:t>εφιπποειδείς</a:t>
            </a:r>
            <a:r>
              <a:rPr lang="el-GR" sz="2100" dirty="0" smtClean="0"/>
              <a:t>: </a:t>
            </a:r>
            <a:r>
              <a:rPr lang="el-GR" sz="2100" dirty="0" err="1" smtClean="0"/>
              <a:t>γίγγλυμες</a:t>
            </a:r>
            <a:r>
              <a:rPr lang="el-GR" sz="2100" dirty="0" smtClean="0"/>
              <a:t>, ‘</a:t>
            </a:r>
            <a:r>
              <a:rPr lang="el-GR" sz="2100" dirty="0" err="1" smtClean="0"/>
              <a:t>μεντεσοειδείς</a:t>
            </a:r>
            <a:r>
              <a:rPr lang="el-GR" sz="2100" dirty="0" smtClean="0"/>
              <a:t>’ (</a:t>
            </a:r>
            <a:r>
              <a:rPr lang="el-GR" sz="2100" dirty="0" err="1" smtClean="0"/>
              <a:t>μεσοφαλαγγικές</a:t>
            </a:r>
            <a:r>
              <a:rPr lang="el-GR" sz="2100" dirty="0" smtClean="0"/>
              <a:t>).</a:t>
            </a:r>
            <a:endParaRPr lang="el-GR" sz="2100" dirty="0"/>
          </a:p>
        </p:txBody>
      </p:sp>
    </p:spTree>
    <p:extLst>
      <p:ext uri="{BB962C8B-B14F-4D97-AF65-F5344CB8AC3E}">
        <p14:creationId xmlns:p14="http://schemas.microsoft.com/office/powerpoint/2010/main" val="4093703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Η 3-βαθμη κλίμακα του </a:t>
            </a:r>
            <a:r>
              <a:rPr lang="el-GR" dirty="0" err="1"/>
              <a:t>Kaltenborn</a:t>
            </a:r>
            <a:r>
              <a:rPr lang="en-US" dirty="0"/>
              <a:t> </a:t>
            </a:r>
            <a:r>
              <a:rPr lang="en-US" sz="3000" b="0" dirty="0" smtClean="0"/>
              <a:t>2/4</a:t>
            </a:r>
            <a:endParaRPr lang="el-GR" dirty="0"/>
          </a:p>
        </p:txBody>
      </p:sp>
      <p:sp>
        <p:nvSpPr>
          <p:cNvPr id="44035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752975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l-GR" altLang="el-GR" b="1" dirty="0" smtClean="0"/>
              <a:t>Βαθμός Ι ‘</a:t>
            </a:r>
            <a:r>
              <a:rPr lang="el-GR" altLang="el-GR" b="1" dirty="0" err="1" smtClean="0"/>
              <a:t>loosening</a:t>
            </a:r>
            <a:r>
              <a:rPr lang="el-GR" altLang="el-GR" b="1" dirty="0" smtClean="0"/>
              <a:t>’ κίνηση </a:t>
            </a:r>
            <a:r>
              <a:rPr lang="el-GR" altLang="el-GR" dirty="0" smtClean="0"/>
              <a:t>– πολύ μικρού εύρους κίνηση που δεν προκαλεί απομάκρυνση των αρθρικών επιφανειών, αλλά εξισορροπεί τις συνεκτικές δυνάμεις – μυϊκές δυνάμεις, ατμοσφαιρική πίεση – που ενεργούν στην άρθρωση.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b="1" dirty="0" smtClean="0"/>
              <a:t>Βαθμός ΙΙ ‘</a:t>
            </a:r>
            <a:r>
              <a:rPr lang="el-GR" altLang="el-GR" b="1" dirty="0" err="1" smtClean="0"/>
              <a:t>tightening</a:t>
            </a:r>
            <a:r>
              <a:rPr lang="el-GR" altLang="el-GR" b="1" dirty="0" smtClean="0"/>
              <a:t>’ κίνηση </a:t>
            </a:r>
            <a:r>
              <a:rPr lang="el-GR" altLang="el-GR" dirty="0" smtClean="0"/>
              <a:t>– κατ’ αρχάς παίρνει τα ‘μπόσικα’ των ιστών που περιβάλλουν την άρθρωση και μετά φέρνει σε τάση αυτούς τους ιστούς χωρίς να τους </a:t>
            </a:r>
            <a:r>
              <a:rPr lang="el-GR" altLang="el-GR" dirty="0" err="1" smtClean="0"/>
              <a:t>διατείνει</a:t>
            </a:r>
            <a:r>
              <a:rPr lang="el-GR" altLang="el-GR" dirty="0" smtClean="0"/>
              <a:t>.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b="1" dirty="0" smtClean="0"/>
              <a:t>Βαθμός </a:t>
            </a:r>
            <a:r>
              <a:rPr lang="el-GR" altLang="el-GR" b="1" dirty="0" err="1" smtClean="0"/>
              <a:t>ΙΙI‘stretching</a:t>
            </a:r>
            <a:r>
              <a:rPr lang="el-GR" altLang="el-GR" b="1" dirty="0" smtClean="0"/>
              <a:t>’ κίνηση </a:t>
            </a:r>
            <a:r>
              <a:rPr lang="el-GR" altLang="el-GR" dirty="0" smtClean="0"/>
              <a:t>– </a:t>
            </a:r>
            <a:r>
              <a:rPr lang="el-GR" altLang="el-GR" dirty="0" err="1" smtClean="0"/>
              <a:t>διατείνει</a:t>
            </a:r>
            <a:r>
              <a:rPr lang="el-GR" altLang="el-GR" dirty="0" smtClean="0"/>
              <a:t> όλους τους ιστούς που περιβάλλουν την άρθρωση.</a:t>
            </a:r>
          </a:p>
        </p:txBody>
      </p:sp>
      <p:sp>
        <p:nvSpPr>
          <p:cNvPr id="4301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EB120DD-6E4A-420B-9975-5A0B3588FD61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2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Η 3-βαθμη κλίμακα του </a:t>
            </a:r>
            <a:r>
              <a:rPr lang="el-GR" dirty="0" err="1"/>
              <a:t>Kaltenborn</a:t>
            </a:r>
            <a:r>
              <a:rPr lang="en-US" dirty="0"/>
              <a:t> </a:t>
            </a:r>
            <a:r>
              <a:rPr lang="en-US" sz="3000" b="0" dirty="0" smtClean="0"/>
              <a:t>3/4</a:t>
            </a:r>
            <a:endParaRPr lang="el-GR" dirty="0"/>
          </a:p>
        </p:txBody>
      </p:sp>
      <p:sp>
        <p:nvSpPr>
          <p:cNvPr id="44035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72848B1-B388-4649-A90E-B8027E98F1B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l-GR" smtClean="0">
              <a:solidFill>
                <a:prstClr val="black"/>
              </a:solidFill>
            </a:endParaRPr>
          </a:p>
        </p:txBody>
      </p:sp>
      <p:grpSp>
        <p:nvGrpSpPr>
          <p:cNvPr id="45060" name="Ομάδα 37"/>
          <p:cNvGrpSpPr>
            <a:grpSpLocks/>
          </p:cNvGrpSpPr>
          <p:nvPr/>
        </p:nvGrpSpPr>
        <p:grpSpPr bwMode="auto">
          <a:xfrm>
            <a:off x="1187450" y="2111375"/>
            <a:ext cx="7296150" cy="3159125"/>
            <a:chOff x="1092796" y="2069090"/>
            <a:chExt cx="7295628" cy="3160110"/>
          </a:xfrm>
        </p:grpSpPr>
        <p:cxnSp>
          <p:nvCxnSpPr>
            <p:cNvPr id="7" name="Ευθύγραμμο βέλος σύνδεσης 6"/>
            <p:cNvCxnSpPr/>
            <p:nvPr/>
          </p:nvCxnSpPr>
          <p:spPr>
            <a:xfrm>
              <a:off x="1115019" y="3212446"/>
              <a:ext cx="650511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Ευθύγραμμο βέλος σύνδεσης 7"/>
            <p:cNvCxnSpPr/>
            <p:nvPr/>
          </p:nvCxnSpPr>
          <p:spPr>
            <a:xfrm flipV="1">
              <a:off x="1115019" y="4149363"/>
              <a:ext cx="4825655" cy="15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Ευθύγραμμο βέλος σύνδεσης 11"/>
            <p:cNvCxnSpPr/>
            <p:nvPr/>
          </p:nvCxnSpPr>
          <p:spPr>
            <a:xfrm>
              <a:off x="1115019" y="4925893"/>
              <a:ext cx="727340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Ευθεία γραμμή σύνδεσης 14"/>
            <p:cNvCxnSpPr/>
            <p:nvPr/>
          </p:nvCxnSpPr>
          <p:spPr>
            <a:xfrm>
              <a:off x="6083539" y="2493085"/>
              <a:ext cx="0" cy="8638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εία γραμμή σύνδεσης 15"/>
            <p:cNvCxnSpPr/>
            <p:nvPr/>
          </p:nvCxnSpPr>
          <p:spPr>
            <a:xfrm flipH="1">
              <a:off x="6083539" y="3356954"/>
              <a:ext cx="7937" cy="1872246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/>
            <p:cNvCxnSpPr/>
            <p:nvPr/>
          </p:nvCxnSpPr>
          <p:spPr>
            <a:xfrm>
              <a:off x="7235981" y="4522543"/>
              <a:ext cx="0" cy="7066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εία γραμμή σύνδεσης 19"/>
            <p:cNvCxnSpPr/>
            <p:nvPr/>
          </p:nvCxnSpPr>
          <p:spPr>
            <a:xfrm>
              <a:off x="5004116" y="3726957"/>
              <a:ext cx="0" cy="7955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092796" y="2478793"/>
              <a:ext cx="1201652" cy="7082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Calibri"/>
                  <a:cs typeface="Arial" charset="0"/>
                </a:rPr>
                <a:t>Grade I</a:t>
              </a:r>
            </a:p>
            <a:p>
              <a:pPr>
                <a:defRPr/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cs typeface="Arial" charset="0"/>
                </a:rPr>
                <a:t>loosen</a:t>
              </a:r>
              <a:endParaRPr lang="el-GR" sz="20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53390" y="2561368"/>
              <a:ext cx="1201651" cy="7082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Calibri"/>
                  <a:cs typeface="Arial" charset="0"/>
                </a:rPr>
                <a:t>Grade III</a:t>
              </a:r>
            </a:p>
            <a:p>
              <a:pPr>
                <a:defRPr/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cs typeface="Arial" charset="0"/>
                </a:rPr>
                <a:t>strech</a:t>
              </a:r>
              <a:endParaRPr lang="el-GR" sz="20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62700" y="2458149"/>
              <a:ext cx="2755703" cy="7082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Calibri"/>
                  <a:cs typeface="Arial" charset="0"/>
                </a:rPr>
                <a:t>Normal Grade II</a:t>
              </a:r>
            </a:p>
            <a:p>
              <a:pPr>
                <a:defRPr/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cs typeface="Arial" charset="0"/>
                </a:rPr>
                <a:t>Tighten (slack taken up)</a:t>
              </a:r>
              <a:endParaRPr lang="el-GR" sz="20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46826" y="3699961"/>
              <a:ext cx="2757290" cy="4001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 err="1">
                  <a:solidFill>
                    <a:prstClr val="black"/>
                  </a:solidFill>
                  <a:latin typeface="Calibri"/>
                  <a:cs typeface="Arial" charset="0"/>
                </a:rPr>
                <a:t>Hypomobile</a:t>
              </a:r>
              <a:r>
                <a:rPr lang="en-US" sz="2000" b="1" dirty="0">
                  <a:solidFill>
                    <a:prstClr val="black"/>
                  </a:solidFill>
                  <a:latin typeface="Calibri"/>
                  <a:cs typeface="Arial" charset="0"/>
                </a:rPr>
                <a:t> Grade II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62700" y="4459023"/>
              <a:ext cx="2755703" cy="4001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 err="1">
                  <a:solidFill>
                    <a:prstClr val="black"/>
                  </a:solidFill>
                  <a:latin typeface="Calibri"/>
                  <a:cs typeface="Arial" charset="0"/>
                </a:rPr>
                <a:t>Hypermobile</a:t>
              </a:r>
              <a:r>
                <a:rPr lang="en-US" sz="2000" b="1" dirty="0">
                  <a:solidFill>
                    <a:prstClr val="black"/>
                  </a:solidFill>
                  <a:latin typeface="Calibri"/>
                  <a:cs typeface="Arial" charset="0"/>
                </a:rPr>
                <a:t> Grade II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69221" y="2069090"/>
              <a:ext cx="1412774" cy="4017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cs typeface="Arial" charset="0"/>
                </a:rPr>
                <a:t>First Stop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575629" y="4112840"/>
              <a:ext cx="1412774" cy="4017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cs typeface="Arial" charset="0"/>
                </a:rPr>
                <a:t>First Stop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67575" y="3325195"/>
              <a:ext cx="1412774" cy="4017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cs typeface="Arial" charset="0"/>
                </a:rPr>
                <a:t>First Stop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22972" y="3692021"/>
              <a:ext cx="444468" cy="4001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Calibri"/>
                  <a:cs typeface="Arial" charset="0"/>
                </a:rPr>
                <a:t>I</a:t>
              </a:r>
              <a:endParaRPr lang="el-GR" sz="20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22972" y="4471727"/>
              <a:ext cx="444468" cy="4001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Calibri"/>
                  <a:cs typeface="Arial" charset="0"/>
                </a:rPr>
                <a:t>I</a:t>
              </a:r>
              <a:endParaRPr lang="el-GR" sz="20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96201" y="3750777"/>
              <a:ext cx="444468" cy="4001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Calibri"/>
                  <a:cs typeface="Arial" charset="0"/>
                </a:rPr>
                <a:t>III</a:t>
              </a:r>
              <a:endParaRPr lang="el-GR" sz="20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653465" y="4525719"/>
              <a:ext cx="444468" cy="4001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Calibri"/>
                  <a:cs typeface="Arial" charset="0"/>
                </a:rPr>
                <a:t>III</a:t>
              </a:r>
              <a:endParaRPr lang="el-GR" sz="20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032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Η 3-βαθμη κλίμακα του </a:t>
            </a:r>
            <a:r>
              <a:rPr lang="el-GR" dirty="0" err="1"/>
              <a:t>Kaltenborn</a:t>
            </a:r>
            <a:r>
              <a:rPr lang="en-US" dirty="0"/>
              <a:t> </a:t>
            </a:r>
            <a:r>
              <a:rPr lang="en-US" sz="3000" b="0" dirty="0" smtClean="0"/>
              <a:t>4/4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751" y="1619250"/>
            <a:ext cx="8136706" cy="5329238"/>
          </a:xfrm>
        </p:spPr>
        <p:txBody>
          <a:bodyPr rtlCol="0">
            <a:normAutofit/>
          </a:bodyPr>
          <a:lstStyle/>
          <a:p>
            <a:pPr marL="0" eaLnBrk="1" fontAlgn="auto" hangingPunct="1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Η </a:t>
            </a:r>
            <a:r>
              <a:rPr lang="el-GR" b="1" dirty="0"/>
              <a:t>βαθμού Ι </a:t>
            </a:r>
            <a:r>
              <a:rPr lang="el-GR" dirty="0"/>
              <a:t>έλξη χρησιμοποιείται:</a:t>
            </a:r>
          </a:p>
          <a:p>
            <a:pPr marL="706437" lvl="1" indent="-342900" eaLnBrk="1" fontAlgn="auto" hangingPunct="1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defRPr/>
            </a:pPr>
            <a:r>
              <a:rPr lang="el-GR" dirty="0" smtClean="0"/>
              <a:t>Σε </a:t>
            </a:r>
            <a:r>
              <a:rPr lang="el-GR" dirty="0"/>
              <a:t>όλες τις τεχνικές ολίσθησης πλην των μικρών αρθρώσεων των </a:t>
            </a:r>
            <a:r>
              <a:rPr lang="el-GR" dirty="0" smtClean="0"/>
              <a:t>άκρων,</a:t>
            </a:r>
            <a:endParaRPr lang="el-GR" dirty="0"/>
          </a:p>
          <a:p>
            <a:pPr marL="706437" lvl="1" indent="-342900" eaLnBrk="1" fontAlgn="auto" hangingPunct="1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defRPr/>
            </a:pPr>
            <a:r>
              <a:rPr lang="el-GR" dirty="0"/>
              <a:t>Για την ανακούφιση από τον </a:t>
            </a:r>
            <a:r>
              <a:rPr lang="el-GR" dirty="0" smtClean="0"/>
              <a:t>πόνο.</a:t>
            </a:r>
            <a:endParaRPr lang="el-GR" dirty="0"/>
          </a:p>
          <a:p>
            <a:pPr marL="0" eaLnBrk="1" fontAlgn="auto" hangingPunct="1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Η </a:t>
            </a:r>
            <a:r>
              <a:rPr lang="el-GR" b="1" dirty="0"/>
              <a:t>βαθμού ΙΙ </a:t>
            </a:r>
            <a:r>
              <a:rPr lang="el-GR" dirty="0"/>
              <a:t>έλξη και ολίσθηση χρησιμοποιούνται:</a:t>
            </a:r>
          </a:p>
          <a:p>
            <a:pPr marL="706437" lvl="1" indent="-342900" eaLnBrk="1" fontAlgn="auto" hangingPunct="1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defRPr/>
            </a:pPr>
            <a:r>
              <a:rPr lang="el-GR" dirty="0"/>
              <a:t>Κατά την </a:t>
            </a:r>
            <a:r>
              <a:rPr lang="el-GR" dirty="0" smtClean="0"/>
              <a:t>εξέταση,</a:t>
            </a:r>
            <a:endParaRPr lang="el-GR" dirty="0"/>
          </a:p>
          <a:p>
            <a:pPr marL="706437" lvl="1" indent="-342900" eaLnBrk="1" fontAlgn="auto" hangingPunct="1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defRPr/>
            </a:pPr>
            <a:r>
              <a:rPr lang="el-GR" dirty="0"/>
              <a:t>Για την ανακούφιση από τον </a:t>
            </a:r>
            <a:r>
              <a:rPr lang="el-GR" dirty="0" smtClean="0"/>
              <a:t>πόνο,</a:t>
            </a:r>
            <a:endParaRPr lang="el-GR" dirty="0"/>
          </a:p>
          <a:p>
            <a:pPr marL="706437" lvl="1" indent="-342900" eaLnBrk="1" fontAlgn="auto" hangingPunct="1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defRPr/>
            </a:pPr>
            <a:r>
              <a:rPr lang="el-GR" dirty="0"/>
              <a:t>Για διατήρηση της υπάρχουσας </a:t>
            </a:r>
            <a:r>
              <a:rPr lang="el-GR" dirty="0" err="1" smtClean="0"/>
              <a:t>ενδαρθρικής</a:t>
            </a:r>
            <a:r>
              <a:rPr lang="el-GR" dirty="0" smtClean="0"/>
              <a:t> κίνησης.</a:t>
            </a:r>
            <a:endParaRPr lang="el-GR" dirty="0"/>
          </a:p>
          <a:p>
            <a:pPr marL="363538" indent="-363538" eaLnBrk="1" fontAlgn="auto" hangingPunct="1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Η βαθμού ΙΙΙ έλξη και ολίσθηση χρησιμοποιείται για την διάταση των αρθρικών δομών έτσι ώστε να αυξηθεί η </a:t>
            </a:r>
            <a:r>
              <a:rPr lang="el-GR" dirty="0" err="1" smtClean="0"/>
              <a:t>ενδαρθρική</a:t>
            </a:r>
            <a:r>
              <a:rPr lang="el-GR" dirty="0" smtClean="0"/>
              <a:t> κίνηση.</a:t>
            </a:r>
            <a:endParaRPr lang="el-GR" dirty="0"/>
          </a:p>
        </p:txBody>
      </p:sp>
      <p:sp>
        <p:nvSpPr>
          <p:cNvPr id="4506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398D8B5-48B9-46F4-9A37-9EE25B9B72F7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18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Νόμος του </a:t>
            </a:r>
            <a:r>
              <a:rPr lang="en-US" dirty="0" err="1" smtClean="0"/>
              <a:t>Kaltenborn</a:t>
            </a:r>
            <a:r>
              <a:rPr lang="en-US" b="0" dirty="0"/>
              <a:t> </a:t>
            </a:r>
            <a:r>
              <a:rPr lang="el-GR" sz="3000" b="0" dirty="0" smtClean="0"/>
              <a:t>1</a:t>
            </a:r>
            <a:r>
              <a:rPr lang="en-US" sz="3000" b="0" dirty="0" smtClean="0"/>
              <a:t>/</a:t>
            </a:r>
            <a:r>
              <a:rPr lang="el-GR" sz="3000" b="0" dirty="0" smtClean="0"/>
              <a:t>2</a:t>
            </a:r>
            <a:endParaRPr lang="el-GR" sz="3000" b="0" dirty="0"/>
          </a:p>
        </p:txBody>
      </p:sp>
      <p:sp>
        <p:nvSpPr>
          <p:cNvPr id="47107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7704138" cy="5041900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Η μία αρθρική επιφάνεια είναι σταθερή και η άλλη κινείται.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Νόμος κοίλου – κυρτού: η κοίλη αρθρική επιφάνεια ολισθαίνει προς την </a:t>
            </a:r>
            <a:r>
              <a:rPr lang="el-GR" altLang="el-GR" b="1" dirty="0" smtClean="0"/>
              <a:t>ΙΔΙΑ </a:t>
            </a:r>
            <a:r>
              <a:rPr lang="el-GR" altLang="el-GR" dirty="0" smtClean="0"/>
              <a:t>κατεύθυνση με την κίνηση του οστού (η κυρτή παραμένει </a:t>
            </a:r>
            <a:r>
              <a:rPr lang="el-GR" altLang="el-GR" b="1" dirty="0" smtClean="0"/>
              <a:t>ΣΤΑΘΕΡΗ</a:t>
            </a:r>
            <a:r>
              <a:rPr lang="el-GR" altLang="el-GR" dirty="0" smtClean="0"/>
              <a:t>).</a:t>
            </a:r>
          </a:p>
          <a:p>
            <a:pPr lvl="1" eaLnBrk="1" hangingPunct="1">
              <a:spcBef>
                <a:spcPts val="2400"/>
              </a:spcBef>
            </a:pPr>
            <a:r>
              <a:rPr lang="el-GR" altLang="el-GR" dirty="0" smtClean="0"/>
              <a:t>Όταν κινείται η κοίλη αρθρική επιφάνεια, η κύλιση και η ολίσθηση γίνονται προς την ίδια κατεύθυνση.</a:t>
            </a:r>
          </a:p>
        </p:txBody>
      </p:sp>
      <p:sp>
        <p:nvSpPr>
          <p:cNvPr id="4608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68DED21-332C-404E-973F-305F05774B0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35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Νόμος του </a:t>
            </a:r>
            <a:r>
              <a:rPr lang="en-US" dirty="0" err="1"/>
              <a:t>Kaltenborn</a:t>
            </a:r>
            <a:r>
              <a:rPr lang="en-US" b="0" dirty="0"/>
              <a:t> </a:t>
            </a:r>
            <a:r>
              <a:rPr lang="en-US" sz="3000" b="0" dirty="0" smtClean="0"/>
              <a:t>2/</a:t>
            </a:r>
            <a:r>
              <a:rPr lang="el-GR" sz="3000" b="0" dirty="0"/>
              <a:t>2</a:t>
            </a:r>
            <a:endParaRPr lang="el-GR" sz="3600" dirty="0"/>
          </a:p>
        </p:txBody>
      </p:sp>
      <p:sp>
        <p:nvSpPr>
          <p:cNvPr id="48131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7848600" cy="5041900"/>
          </a:xfrm>
        </p:spPr>
        <p:txBody>
          <a:bodyPr/>
          <a:lstStyle/>
          <a:p>
            <a:pPr eaLnBrk="1" hangingPunct="1">
              <a:spcBef>
                <a:spcPts val="3600"/>
              </a:spcBef>
            </a:pPr>
            <a:r>
              <a:rPr lang="el-GR" altLang="el-GR" dirty="0" smtClean="0"/>
              <a:t>Νόμος κυρτού – κοίλου: η κυρτή αρθρική επιφάνεια ολισθαίνει σε ΑΝΤΙΘΕΤΗ κατεύθυνση από την κίνηση του οστού (η κοίλη επιφάνεια παραμένει ΣΤΑΘΕΡΗ).</a:t>
            </a:r>
          </a:p>
          <a:p>
            <a:pPr lvl="1" eaLnBrk="1" hangingPunct="1">
              <a:spcBef>
                <a:spcPts val="3600"/>
              </a:spcBef>
            </a:pPr>
            <a:r>
              <a:rPr lang="el-GR" altLang="el-GR" dirty="0" smtClean="0"/>
              <a:t>Όταν κινείται η κυρτή αρθρική επιφάνεια η κύλιση και η ολίσθηση γίνονται σε αντίθετες κατευθύνσεις.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4710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85CA8E8-E433-4AD2-9588-F5E4F45DFAE9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5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err="1" smtClean="0"/>
              <a:t>Μετατοπιστικές</a:t>
            </a:r>
            <a:r>
              <a:rPr lang="el-GR" altLang="el-GR" dirty="0" smtClean="0"/>
              <a:t> κινήσεις – </a:t>
            </a:r>
            <a:r>
              <a:rPr lang="en-US" altLang="el-GR" dirty="0" smtClean="0"/>
              <a:t>End feel</a:t>
            </a:r>
            <a:endParaRPr lang="el-GR" altLang="el-GR" dirty="0" smtClean="0"/>
          </a:p>
        </p:txBody>
      </p:sp>
      <p:sp>
        <p:nvSpPr>
          <p:cNvPr id="49155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578850" cy="4189413"/>
          </a:xfrm>
        </p:spPr>
        <p:txBody>
          <a:bodyPr/>
          <a:lstStyle/>
          <a:p>
            <a:pPr eaLnBrk="1" hangingPunct="1">
              <a:lnSpc>
                <a:spcPct val="124000"/>
              </a:lnSpc>
              <a:spcBef>
                <a:spcPts val="600"/>
              </a:spcBef>
            </a:pPr>
            <a:r>
              <a:rPr lang="el-GR" altLang="el-GR" sz="2200" dirty="0" smtClean="0"/>
              <a:t>Καθώς κινούμε την άρθρωση νιώθουμε αυξημένη αντίσταση κοντά στο πρώτο ‘στοπ’.</a:t>
            </a:r>
          </a:p>
          <a:p>
            <a:pPr eaLnBrk="1" hangingPunct="1">
              <a:lnSpc>
                <a:spcPct val="124000"/>
              </a:lnSpc>
              <a:spcBef>
                <a:spcPts val="600"/>
              </a:spcBef>
            </a:pPr>
            <a:r>
              <a:rPr lang="el-GR" altLang="el-GR" sz="2200" dirty="0" smtClean="0"/>
              <a:t>Εάν συνεχιστεί η κίνηση φτάνουμε στο τέλος της τροχιάς – στο δεύτερο ‘στοπ’ – η αίσθηση μεταξύ του πρώτου και δευτέρου ‘στοπ’ είναι το τελικό αίσθημα,</a:t>
            </a:r>
          </a:p>
          <a:p>
            <a:pPr eaLnBrk="1" hangingPunct="1">
              <a:lnSpc>
                <a:spcPct val="124000"/>
              </a:lnSpc>
              <a:spcBef>
                <a:spcPts val="600"/>
              </a:spcBef>
            </a:pPr>
            <a:r>
              <a:rPr lang="el-GR" altLang="el-GR" sz="2200" dirty="0" smtClean="0"/>
              <a:t>Αυτή η αντίσταση μπορεί να αναπτυχθεί νωρίτερα ή αργότερα, και μπορεί να είναι πιο ‘σταθερή’ ή πιο ‘μαλακή’ ανάλογα με την ανατομική της άρθρωσης και ανάλογα της παθολογίας της.</a:t>
            </a:r>
          </a:p>
        </p:txBody>
      </p:sp>
      <p:grpSp>
        <p:nvGrpSpPr>
          <p:cNvPr id="49156" name="Ομάδα 49"/>
          <p:cNvGrpSpPr>
            <a:grpSpLocks/>
          </p:cNvGrpSpPr>
          <p:nvPr/>
        </p:nvGrpSpPr>
        <p:grpSpPr bwMode="auto">
          <a:xfrm>
            <a:off x="2098675" y="5146675"/>
            <a:ext cx="5262563" cy="1719263"/>
            <a:chOff x="1595725" y="4999539"/>
            <a:chExt cx="5262275" cy="1719361"/>
          </a:xfrm>
        </p:grpSpPr>
        <p:cxnSp>
          <p:nvCxnSpPr>
            <p:cNvPr id="7" name="Ευθύγραμμο βέλος σύνδεσης 6"/>
            <p:cNvCxnSpPr/>
            <p:nvPr/>
          </p:nvCxnSpPr>
          <p:spPr>
            <a:xfrm flipV="1">
              <a:off x="2051313" y="5051930"/>
              <a:ext cx="0" cy="127165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ύγραμμο βέλος σύνδεσης 9"/>
            <p:cNvCxnSpPr/>
            <p:nvPr/>
          </p:nvCxnSpPr>
          <p:spPr>
            <a:xfrm flipV="1">
              <a:off x="2051313" y="6299776"/>
              <a:ext cx="3097043" cy="2381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Ευθεία γραμμή σύνδεσης 14"/>
            <p:cNvCxnSpPr/>
            <p:nvPr/>
          </p:nvCxnSpPr>
          <p:spPr>
            <a:xfrm>
              <a:off x="2375145" y="5806035"/>
              <a:ext cx="4392372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Ευθεία γραμμή σύνδεσης 16"/>
            <p:cNvCxnSpPr/>
            <p:nvPr/>
          </p:nvCxnSpPr>
          <p:spPr>
            <a:xfrm flipH="1" flipV="1">
              <a:off x="2402131" y="5013828"/>
              <a:ext cx="4763" cy="81443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Ευθεία γραμμή σύνδεσης 27"/>
            <p:cNvCxnSpPr/>
            <p:nvPr/>
          </p:nvCxnSpPr>
          <p:spPr>
            <a:xfrm>
              <a:off x="2340222" y="5385324"/>
              <a:ext cx="1682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Ευθεία γραμμή σύνδεσης 32"/>
            <p:cNvCxnSpPr/>
            <p:nvPr/>
          </p:nvCxnSpPr>
          <p:spPr>
            <a:xfrm>
              <a:off x="2306886" y="5385324"/>
              <a:ext cx="1682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Ευθεία γραμμή σύνδεσης 33"/>
            <p:cNvCxnSpPr/>
            <p:nvPr/>
          </p:nvCxnSpPr>
          <p:spPr>
            <a:xfrm>
              <a:off x="2317998" y="5590123"/>
              <a:ext cx="1682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Ευθεία γραμμή σύνδεσης 34"/>
            <p:cNvCxnSpPr/>
            <p:nvPr/>
          </p:nvCxnSpPr>
          <p:spPr>
            <a:xfrm>
              <a:off x="2319585" y="5180524"/>
              <a:ext cx="1682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Ελεύθερη σχεδίαση 35"/>
            <p:cNvSpPr/>
            <p:nvPr/>
          </p:nvSpPr>
          <p:spPr>
            <a:xfrm>
              <a:off x="2400544" y="5220215"/>
              <a:ext cx="4286015" cy="590584"/>
            </a:xfrm>
            <a:custGeom>
              <a:avLst/>
              <a:gdLst>
                <a:gd name="connsiteX0" fmla="*/ 0 w 4286250"/>
                <a:gd name="connsiteY0" fmla="*/ 590550 h 590550"/>
                <a:gd name="connsiteX1" fmla="*/ 209550 w 4286250"/>
                <a:gd name="connsiteY1" fmla="*/ 552450 h 590550"/>
                <a:gd name="connsiteX2" fmla="*/ 381000 w 4286250"/>
                <a:gd name="connsiteY2" fmla="*/ 514350 h 590550"/>
                <a:gd name="connsiteX3" fmla="*/ 666750 w 4286250"/>
                <a:gd name="connsiteY3" fmla="*/ 495300 h 590550"/>
                <a:gd name="connsiteX4" fmla="*/ 1371600 w 4286250"/>
                <a:gd name="connsiteY4" fmla="*/ 514350 h 590550"/>
                <a:gd name="connsiteX5" fmla="*/ 1790700 w 4286250"/>
                <a:gd name="connsiteY5" fmla="*/ 533400 h 590550"/>
                <a:gd name="connsiteX6" fmla="*/ 2552700 w 4286250"/>
                <a:gd name="connsiteY6" fmla="*/ 514350 h 590550"/>
                <a:gd name="connsiteX7" fmla="*/ 2990850 w 4286250"/>
                <a:gd name="connsiteY7" fmla="*/ 495300 h 590550"/>
                <a:gd name="connsiteX8" fmla="*/ 3333750 w 4286250"/>
                <a:gd name="connsiteY8" fmla="*/ 495300 h 590550"/>
                <a:gd name="connsiteX9" fmla="*/ 3657600 w 4286250"/>
                <a:gd name="connsiteY9" fmla="*/ 495300 h 590550"/>
                <a:gd name="connsiteX10" fmla="*/ 3905250 w 4286250"/>
                <a:gd name="connsiteY10" fmla="*/ 400050 h 590550"/>
                <a:gd name="connsiteX11" fmla="*/ 4114800 w 4286250"/>
                <a:gd name="connsiteY11" fmla="*/ 285750 h 590550"/>
                <a:gd name="connsiteX12" fmla="*/ 4210050 w 4286250"/>
                <a:gd name="connsiteY12" fmla="*/ 95250 h 590550"/>
                <a:gd name="connsiteX13" fmla="*/ 4286250 w 4286250"/>
                <a:gd name="connsiteY13" fmla="*/ 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86250" h="590550">
                  <a:moveTo>
                    <a:pt x="0" y="590550"/>
                  </a:moveTo>
                  <a:lnTo>
                    <a:pt x="209550" y="552450"/>
                  </a:lnTo>
                  <a:cubicBezTo>
                    <a:pt x="273050" y="539750"/>
                    <a:pt x="304800" y="523875"/>
                    <a:pt x="381000" y="514350"/>
                  </a:cubicBezTo>
                  <a:cubicBezTo>
                    <a:pt x="457200" y="504825"/>
                    <a:pt x="501650" y="495300"/>
                    <a:pt x="666750" y="495300"/>
                  </a:cubicBezTo>
                  <a:cubicBezTo>
                    <a:pt x="831850" y="495300"/>
                    <a:pt x="1184275" y="508000"/>
                    <a:pt x="1371600" y="514350"/>
                  </a:cubicBezTo>
                  <a:cubicBezTo>
                    <a:pt x="1558925" y="520700"/>
                    <a:pt x="1593850" y="533400"/>
                    <a:pt x="1790700" y="533400"/>
                  </a:cubicBezTo>
                  <a:cubicBezTo>
                    <a:pt x="1987550" y="533400"/>
                    <a:pt x="2352675" y="520700"/>
                    <a:pt x="2552700" y="514350"/>
                  </a:cubicBezTo>
                  <a:cubicBezTo>
                    <a:pt x="2752725" y="508000"/>
                    <a:pt x="2860675" y="498475"/>
                    <a:pt x="2990850" y="495300"/>
                  </a:cubicBezTo>
                  <a:cubicBezTo>
                    <a:pt x="3121025" y="492125"/>
                    <a:pt x="3333750" y="495300"/>
                    <a:pt x="3333750" y="495300"/>
                  </a:cubicBezTo>
                  <a:cubicBezTo>
                    <a:pt x="3444875" y="495300"/>
                    <a:pt x="3562350" y="511175"/>
                    <a:pt x="3657600" y="495300"/>
                  </a:cubicBezTo>
                  <a:cubicBezTo>
                    <a:pt x="3752850" y="479425"/>
                    <a:pt x="3829050" y="434975"/>
                    <a:pt x="3905250" y="400050"/>
                  </a:cubicBezTo>
                  <a:cubicBezTo>
                    <a:pt x="3981450" y="365125"/>
                    <a:pt x="4064000" y="336550"/>
                    <a:pt x="4114800" y="285750"/>
                  </a:cubicBezTo>
                  <a:cubicBezTo>
                    <a:pt x="4165600" y="234950"/>
                    <a:pt x="4181475" y="142875"/>
                    <a:pt x="4210050" y="95250"/>
                  </a:cubicBezTo>
                  <a:cubicBezTo>
                    <a:pt x="4238625" y="47625"/>
                    <a:pt x="4262437" y="23812"/>
                    <a:pt x="428625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37" name="Ελεύθερη σχεδίαση 36"/>
            <p:cNvSpPr/>
            <p:nvPr/>
          </p:nvSpPr>
          <p:spPr>
            <a:xfrm>
              <a:off x="5981748" y="5210689"/>
              <a:ext cx="876252" cy="533430"/>
            </a:xfrm>
            <a:custGeom>
              <a:avLst/>
              <a:gdLst>
                <a:gd name="connsiteX0" fmla="*/ 0 w 876300"/>
                <a:gd name="connsiteY0" fmla="*/ 504465 h 533105"/>
                <a:gd name="connsiteX1" fmla="*/ 342900 w 876300"/>
                <a:gd name="connsiteY1" fmla="*/ 523515 h 533105"/>
                <a:gd name="connsiteX2" fmla="*/ 590550 w 876300"/>
                <a:gd name="connsiteY2" fmla="*/ 371115 h 533105"/>
                <a:gd name="connsiteX3" fmla="*/ 781050 w 876300"/>
                <a:gd name="connsiteY3" fmla="*/ 104415 h 533105"/>
                <a:gd name="connsiteX4" fmla="*/ 857250 w 876300"/>
                <a:gd name="connsiteY4" fmla="*/ 9165 h 533105"/>
                <a:gd name="connsiteX5" fmla="*/ 876300 w 876300"/>
                <a:gd name="connsiteY5" fmla="*/ 9165 h 53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6300" h="533105">
                  <a:moveTo>
                    <a:pt x="0" y="504465"/>
                  </a:moveTo>
                  <a:cubicBezTo>
                    <a:pt x="122237" y="525102"/>
                    <a:pt x="244475" y="545740"/>
                    <a:pt x="342900" y="523515"/>
                  </a:cubicBezTo>
                  <a:cubicBezTo>
                    <a:pt x="441325" y="501290"/>
                    <a:pt x="517525" y="440965"/>
                    <a:pt x="590550" y="371115"/>
                  </a:cubicBezTo>
                  <a:cubicBezTo>
                    <a:pt x="663575" y="301265"/>
                    <a:pt x="736600" y="164740"/>
                    <a:pt x="781050" y="104415"/>
                  </a:cubicBezTo>
                  <a:cubicBezTo>
                    <a:pt x="825500" y="44090"/>
                    <a:pt x="841375" y="25040"/>
                    <a:pt x="857250" y="9165"/>
                  </a:cubicBezTo>
                  <a:cubicBezTo>
                    <a:pt x="873125" y="-6710"/>
                    <a:pt x="874712" y="1227"/>
                    <a:pt x="876300" y="9165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38" name="Ελεύθερη σχεδίαση 37"/>
            <p:cNvSpPr/>
            <p:nvPr/>
          </p:nvSpPr>
          <p:spPr>
            <a:xfrm>
              <a:off x="5981748" y="5182112"/>
              <a:ext cx="533371" cy="514379"/>
            </a:xfrm>
            <a:custGeom>
              <a:avLst/>
              <a:gdLst>
                <a:gd name="connsiteX0" fmla="*/ 0 w 533400"/>
                <a:gd name="connsiteY0" fmla="*/ 514350 h 514350"/>
                <a:gd name="connsiteX1" fmla="*/ 190500 w 533400"/>
                <a:gd name="connsiteY1" fmla="*/ 495300 h 514350"/>
                <a:gd name="connsiteX2" fmla="*/ 304800 w 533400"/>
                <a:gd name="connsiteY2" fmla="*/ 419100 h 514350"/>
                <a:gd name="connsiteX3" fmla="*/ 419100 w 533400"/>
                <a:gd name="connsiteY3" fmla="*/ 323850 h 514350"/>
                <a:gd name="connsiteX4" fmla="*/ 476250 w 533400"/>
                <a:gd name="connsiteY4" fmla="*/ 171450 h 514350"/>
                <a:gd name="connsiteX5" fmla="*/ 533400 w 533400"/>
                <a:gd name="connsiteY5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514350">
                  <a:moveTo>
                    <a:pt x="0" y="514350"/>
                  </a:moveTo>
                  <a:cubicBezTo>
                    <a:pt x="69850" y="512762"/>
                    <a:pt x="139700" y="511175"/>
                    <a:pt x="190500" y="495300"/>
                  </a:cubicBezTo>
                  <a:cubicBezTo>
                    <a:pt x="241300" y="479425"/>
                    <a:pt x="266700" y="447675"/>
                    <a:pt x="304800" y="419100"/>
                  </a:cubicBezTo>
                  <a:cubicBezTo>
                    <a:pt x="342900" y="390525"/>
                    <a:pt x="390525" y="365125"/>
                    <a:pt x="419100" y="323850"/>
                  </a:cubicBezTo>
                  <a:cubicBezTo>
                    <a:pt x="447675" y="282575"/>
                    <a:pt x="457200" y="225425"/>
                    <a:pt x="476250" y="171450"/>
                  </a:cubicBezTo>
                  <a:cubicBezTo>
                    <a:pt x="495300" y="117475"/>
                    <a:pt x="514350" y="58737"/>
                    <a:pt x="53340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40" name="Ευθεία γραμμή σύνδεσης 39"/>
            <p:cNvCxnSpPr/>
            <p:nvPr/>
          </p:nvCxnSpPr>
          <p:spPr>
            <a:xfrm>
              <a:off x="2784698" y="5628225"/>
              <a:ext cx="0" cy="47786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Ευθεία γραμμή σύνδεσης 40"/>
            <p:cNvCxnSpPr/>
            <p:nvPr/>
          </p:nvCxnSpPr>
          <p:spPr>
            <a:xfrm>
              <a:off x="6277007" y="5515506"/>
              <a:ext cx="15874" cy="64138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343397" y="5848900"/>
              <a:ext cx="441301" cy="4302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2200" dirty="0">
                  <a:solidFill>
                    <a:prstClr val="black"/>
                  </a:solidFill>
                  <a:latin typeface="Calibri"/>
                  <a:cs typeface="Arial" charset="0"/>
                </a:rPr>
                <a:t>Ι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391160" y="5848900"/>
              <a:ext cx="442888" cy="4302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2200" dirty="0">
                  <a:solidFill>
                    <a:prstClr val="black"/>
                  </a:solidFill>
                  <a:latin typeface="Calibri"/>
                  <a:cs typeface="Arial" charset="0"/>
                </a:rPr>
                <a:t>ΙΙ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367489" y="5867951"/>
              <a:ext cx="442889" cy="4302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2200" dirty="0">
                  <a:solidFill>
                    <a:prstClr val="black"/>
                  </a:solidFill>
                  <a:latin typeface="Calibri"/>
                  <a:cs typeface="Arial" charset="0"/>
                </a:rPr>
                <a:t>ΙΙΙ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554523" y="6288662"/>
              <a:ext cx="2277938" cy="4302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prstClr val="black"/>
                  </a:solidFill>
                  <a:latin typeface="Calibri"/>
                  <a:cs typeface="Arial" charset="0"/>
                </a:rPr>
                <a:t>Movement range</a:t>
              </a:r>
              <a:endParaRPr lang="el-GR" sz="22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rot="16200000">
              <a:off x="1067034" y="5528230"/>
              <a:ext cx="1487573" cy="4301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prstClr val="black"/>
                  </a:solidFill>
                  <a:latin typeface="Calibri"/>
                  <a:cs typeface="Arial" charset="0"/>
                </a:rPr>
                <a:t>Resistance</a:t>
              </a:r>
              <a:endParaRPr lang="el-GR" sz="22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cxnSp>
          <p:nvCxnSpPr>
            <p:cNvPr id="49" name="Ευθεία γραμμή σύνδεσης 48"/>
            <p:cNvCxnSpPr/>
            <p:nvPr/>
          </p:nvCxnSpPr>
          <p:spPr>
            <a:xfrm>
              <a:off x="2295775" y="5174174"/>
              <a:ext cx="1682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33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9DCE737-4A86-44A1-8075-01D2ECB84367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Εξέταση </a:t>
            </a:r>
            <a:r>
              <a:rPr lang="el-GR" dirty="0" err="1"/>
              <a:t>μετατοπιστικών</a:t>
            </a:r>
            <a:r>
              <a:rPr lang="el-GR" dirty="0"/>
              <a:t> </a:t>
            </a:r>
            <a:r>
              <a:rPr lang="el-GR" dirty="0" smtClean="0"/>
              <a:t>κινήσεων</a:t>
            </a:r>
            <a:r>
              <a:rPr lang="en-US" dirty="0"/>
              <a:t> </a:t>
            </a:r>
            <a:r>
              <a:rPr lang="el-GR" sz="3000" b="0" dirty="0" smtClean="0"/>
              <a:t>1</a:t>
            </a:r>
            <a:r>
              <a:rPr lang="en-US" sz="3000" b="0" dirty="0" smtClean="0"/>
              <a:t>/</a:t>
            </a:r>
            <a:r>
              <a:rPr lang="el-GR" sz="3000" b="0" dirty="0" smtClean="0"/>
              <a:t>2</a:t>
            </a:r>
            <a:endParaRPr lang="el-GR" sz="3000" b="0" dirty="0"/>
          </a:p>
        </p:txBody>
      </p:sp>
      <p:sp>
        <p:nvSpPr>
          <p:cNvPr id="49155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C0548F7-23AB-4070-A7B3-37152E2926F9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l-GR" smtClean="0">
              <a:solidFill>
                <a:prstClr val="black"/>
              </a:solidFill>
            </a:endParaRPr>
          </a:p>
        </p:txBody>
      </p:sp>
      <p:grpSp>
        <p:nvGrpSpPr>
          <p:cNvPr id="50180" name="Ομάδα 13"/>
          <p:cNvGrpSpPr>
            <a:grpSpLocks/>
          </p:cNvGrpSpPr>
          <p:nvPr/>
        </p:nvGrpSpPr>
        <p:grpSpPr bwMode="auto">
          <a:xfrm>
            <a:off x="652463" y="1679575"/>
            <a:ext cx="7867650" cy="4032250"/>
            <a:chOff x="653255" y="1679575"/>
            <a:chExt cx="7866551" cy="4031695"/>
          </a:xfrm>
        </p:grpSpPr>
        <p:grpSp>
          <p:nvGrpSpPr>
            <p:cNvPr id="50181" name="Group 18"/>
            <p:cNvGrpSpPr>
              <a:grpSpLocks/>
            </p:cNvGrpSpPr>
            <p:nvPr/>
          </p:nvGrpSpPr>
          <p:grpSpPr bwMode="auto">
            <a:xfrm>
              <a:off x="2144713" y="1928813"/>
              <a:ext cx="4772025" cy="3402012"/>
              <a:chOff x="1888032" y="2564904"/>
              <a:chExt cx="4772200" cy="3402621"/>
            </a:xfrm>
          </p:grpSpPr>
          <p:sp>
            <p:nvSpPr>
              <p:cNvPr id="20" name="Trapezoid 19"/>
              <p:cNvSpPr/>
              <p:nvPr/>
            </p:nvSpPr>
            <p:spPr>
              <a:xfrm rot="14851393">
                <a:off x="2889271" y="4354923"/>
                <a:ext cx="2217829" cy="1006371"/>
              </a:xfrm>
              <a:prstGeom prst="trapezoid">
                <a:avLst>
                  <a:gd name="adj" fmla="val 40063"/>
                </a:avLst>
              </a:prstGeom>
              <a:pattFill prst="dk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0196" name="Group 20"/>
              <p:cNvGrpSpPr>
                <a:grpSpLocks/>
              </p:cNvGrpSpPr>
              <p:nvPr/>
            </p:nvGrpSpPr>
            <p:grpSpPr bwMode="auto">
              <a:xfrm>
                <a:off x="1888032" y="2564904"/>
                <a:ext cx="4772200" cy="3342286"/>
                <a:chOff x="1888032" y="2564904"/>
                <a:chExt cx="4772200" cy="3342286"/>
              </a:xfrm>
            </p:grpSpPr>
            <p:cxnSp>
              <p:nvCxnSpPr>
                <p:cNvPr id="22" name="Straight Arrow Connector 21"/>
                <p:cNvCxnSpPr/>
                <p:nvPr/>
              </p:nvCxnSpPr>
              <p:spPr>
                <a:xfrm>
                  <a:off x="1888616" y="5695549"/>
                  <a:ext cx="4771533" cy="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flipV="1">
                  <a:off x="1888616" y="3103054"/>
                  <a:ext cx="0" cy="2592495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rapezoid 23"/>
                <p:cNvSpPr/>
                <p:nvPr/>
              </p:nvSpPr>
              <p:spPr>
                <a:xfrm rot="14627746">
                  <a:off x="2283011" y="5131218"/>
                  <a:ext cx="801721" cy="676205"/>
                </a:xfrm>
                <a:prstGeom prst="trapezoid">
                  <a:avLst>
                    <a:gd name="adj" fmla="val 49514"/>
                  </a:avLst>
                </a:prstGeom>
                <a:pattFill prst="dkUpDiag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l-G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Trapezoid 24"/>
                <p:cNvSpPr/>
                <p:nvPr/>
              </p:nvSpPr>
              <p:spPr>
                <a:xfrm rot="14627746">
                  <a:off x="2575826" y="4808152"/>
                  <a:ext cx="1473261" cy="723825"/>
                </a:xfrm>
                <a:prstGeom prst="trapezoid">
                  <a:avLst>
                    <a:gd name="adj" fmla="val 49514"/>
                  </a:avLst>
                </a:prstGeom>
                <a:pattFill prst="dkUpDiag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l-G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Isosceles Triangle 25"/>
                <p:cNvSpPr/>
                <p:nvPr/>
              </p:nvSpPr>
              <p:spPr>
                <a:xfrm rot="16200000">
                  <a:off x="2841591" y="3635765"/>
                  <a:ext cx="3059238" cy="1152406"/>
                </a:xfrm>
                <a:prstGeom prst="triangle">
                  <a:avLst>
                    <a:gd name="adj" fmla="val 63745"/>
                  </a:avLst>
                </a:prstGeom>
                <a:pattFill prst="dkUpDiag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l-G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Flowchart: Document 26"/>
                <p:cNvSpPr/>
                <p:nvPr/>
              </p:nvSpPr>
              <p:spPr>
                <a:xfrm rot="10800000" flipH="1">
                  <a:off x="4788679" y="2564870"/>
                  <a:ext cx="1295266" cy="3130679"/>
                </a:xfrm>
                <a:prstGeom prst="flowChartDocument">
                  <a:avLst/>
                </a:prstGeom>
                <a:pattFill prst="wdDnDiag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l-G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lowchart: Manual Input 27"/>
                <p:cNvSpPr/>
                <p:nvPr/>
              </p:nvSpPr>
              <p:spPr>
                <a:xfrm>
                  <a:off x="4371210" y="2682350"/>
                  <a:ext cx="577790" cy="3013199"/>
                </a:xfrm>
                <a:prstGeom prst="flowChartManualInput">
                  <a:avLst/>
                </a:prstGeom>
                <a:pattFill prst="openDmnd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l-GR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0" name="Straight Connector 29"/>
                <p:cNvCxnSpPr/>
                <p:nvPr/>
              </p:nvCxnSpPr>
              <p:spPr>
                <a:xfrm flipH="1">
                  <a:off x="2363229" y="3639651"/>
                  <a:ext cx="1628607" cy="1828876"/>
                </a:xfrm>
                <a:prstGeom prst="line">
                  <a:avLst/>
                </a:prstGeom>
                <a:ln w="539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Flowchart: Document 30"/>
                <p:cNvSpPr/>
                <p:nvPr/>
              </p:nvSpPr>
              <p:spPr>
                <a:xfrm rot="10800000">
                  <a:off x="1902901" y="5468527"/>
                  <a:ext cx="460328" cy="204796"/>
                </a:xfrm>
                <a:prstGeom prst="flowChartDocument">
                  <a:avLst/>
                </a:prstGeom>
                <a:pattFill prst="openDmnd">
                  <a:fgClr>
                    <a:srgbClr val="2C4A1A"/>
                  </a:fgClr>
                  <a:bgClr>
                    <a:schemeClr val="bg1"/>
                  </a:bgClr>
                </a:pattFill>
                <a:ln w="444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l-GR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2" name="Straight Connector 31"/>
                <p:cNvCxnSpPr>
                  <a:endCxn id="20" idx="1"/>
                </p:cNvCxnSpPr>
                <p:nvPr/>
              </p:nvCxnSpPr>
              <p:spPr>
                <a:xfrm flipH="1">
                  <a:off x="4344225" y="3212597"/>
                  <a:ext cx="26985" cy="2484540"/>
                </a:xfrm>
                <a:prstGeom prst="line">
                  <a:avLst/>
                </a:prstGeom>
                <a:ln w="476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H="1">
                  <a:off x="4917254" y="2685525"/>
                  <a:ext cx="26984" cy="3010024"/>
                </a:xfrm>
                <a:prstGeom prst="line">
                  <a:avLst/>
                </a:prstGeom>
                <a:ln w="476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" name="TextBox 2"/>
            <p:cNvSpPr txBox="1"/>
            <p:nvPr/>
          </p:nvSpPr>
          <p:spPr>
            <a:xfrm>
              <a:off x="6916655" y="3368443"/>
              <a:ext cx="1603151" cy="3682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dirty="0">
                  <a:solidFill>
                    <a:prstClr val="black"/>
                  </a:solidFill>
                  <a:latin typeface="Calibri"/>
                  <a:cs typeface="Arial" charset="0"/>
                </a:rPr>
                <a:t>Τραυματισμός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3255" y="4733505"/>
              <a:ext cx="1182522" cy="64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dirty="0">
                  <a:solidFill>
                    <a:prstClr val="black"/>
                  </a:solidFill>
                  <a:latin typeface="Calibri"/>
                  <a:cs typeface="Arial" charset="0"/>
                </a:rPr>
                <a:t>Κλινική δοκιμασία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99247" y="5341434"/>
              <a:ext cx="3182493" cy="3698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dirty="0">
                  <a:solidFill>
                    <a:prstClr val="black"/>
                  </a:solidFill>
                  <a:latin typeface="Calibri"/>
                  <a:cs typeface="Arial" charset="0"/>
                </a:rPr>
                <a:t>Παραμόρφωση άρθρωσης</a:t>
              </a:r>
              <a:r>
                <a:rPr lang="en-US" dirty="0">
                  <a:solidFill>
                    <a:prstClr val="black"/>
                  </a:solidFill>
                  <a:latin typeface="Calibri"/>
                  <a:cs typeface="Arial" charset="0"/>
                </a:rPr>
                <a:t>(mm)</a:t>
              </a:r>
              <a:endParaRPr lang="el-GR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34" name="Ελεύθερη σχεδίαση 33"/>
            <p:cNvSpPr/>
            <p:nvPr/>
          </p:nvSpPr>
          <p:spPr>
            <a:xfrm>
              <a:off x="5476993" y="2008143"/>
              <a:ext cx="863479" cy="3087262"/>
            </a:xfrm>
            <a:custGeom>
              <a:avLst/>
              <a:gdLst>
                <a:gd name="connsiteX0" fmla="*/ 0 w 863920"/>
                <a:gd name="connsiteY0" fmla="*/ 0 h 3087329"/>
                <a:gd name="connsiteX1" fmla="*/ 98322 w 863920"/>
                <a:gd name="connsiteY1" fmla="*/ 88490 h 3087329"/>
                <a:gd name="connsiteX2" fmla="*/ 226142 w 863920"/>
                <a:gd name="connsiteY2" fmla="*/ 78658 h 3087329"/>
                <a:gd name="connsiteX3" fmla="*/ 285135 w 863920"/>
                <a:gd name="connsiteY3" fmla="*/ 176981 h 3087329"/>
                <a:gd name="connsiteX4" fmla="*/ 383458 w 863920"/>
                <a:gd name="connsiteY4" fmla="*/ 167148 h 3087329"/>
                <a:gd name="connsiteX5" fmla="*/ 393290 w 863920"/>
                <a:gd name="connsiteY5" fmla="*/ 285135 h 3087329"/>
                <a:gd name="connsiteX6" fmla="*/ 530942 w 863920"/>
                <a:gd name="connsiteY6" fmla="*/ 285135 h 3087329"/>
                <a:gd name="connsiteX7" fmla="*/ 766916 w 863920"/>
                <a:gd name="connsiteY7" fmla="*/ 314632 h 3087329"/>
                <a:gd name="connsiteX8" fmla="*/ 855406 w 863920"/>
                <a:gd name="connsiteY8" fmla="*/ 599768 h 3087329"/>
                <a:gd name="connsiteX9" fmla="*/ 855406 w 863920"/>
                <a:gd name="connsiteY9" fmla="*/ 3087329 h 308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3920" h="3087329">
                  <a:moveTo>
                    <a:pt x="0" y="0"/>
                  </a:moveTo>
                  <a:cubicBezTo>
                    <a:pt x="30316" y="37690"/>
                    <a:pt x="60632" y="75380"/>
                    <a:pt x="98322" y="88490"/>
                  </a:cubicBezTo>
                  <a:cubicBezTo>
                    <a:pt x="136012" y="101600"/>
                    <a:pt x="195007" y="63910"/>
                    <a:pt x="226142" y="78658"/>
                  </a:cubicBezTo>
                  <a:cubicBezTo>
                    <a:pt x="257278" y="93407"/>
                    <a:pt x="258916" y="162233"/>
                    <a:pt x="285135" y="176981"/>
                  </a:cubicBezTo>
                  <a:cubicBezTo>
                    <a:pt x="311354" y="191729"/>
                    <a:pt x="365432" y="149122"/>
                    <a:pt x="383458" y="167148"/>
                  </a:cubicBezTo>
                  <a:cubicBezTo>
                    <a:pt x="401484" y="185174"/>
                    <a:pt x="368709" y="265471"/>
                    <a:pt x="393290" y="285135"/>
                  </a:cubicBezTo>
                  <a:cubicBezTo>
                    <a:pt x="417871" y="304799"/>
                    <a:pt x="468671" y="280219"/>
                    <a:pt x="530942" y="285135"/>
                  </a:cubicBezTo>
                  <a:cubicBezTo>
                    <a:pt x="593213" y="290051"/>
                    <a:pt x="712839" y="262193"/>
                    <a:pt x="766916" y="314632"/>
                  </a:cubicBezTo>
                  <a:cubicBezTo>
                    <a:pt x="820993" y="367071"/>
                    <a:pt x="840658" y="137652"/>
                    <a:pt x="855406" y="599768"/>
                  </a:cubicBezTo>
                  <a:cubicBezTo>
                    <a:pt x="870154" y="1061884"/>
                    <a:pt x="862780" y="2074606"/>
                    <a:pt x="855406" y="3087329"/>
                  </a:cubicBezTo>
                </a:path>
              </a:pathLst>
            </a:custGeom>
            <a:noFill/>
            <a:ln w="539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0" name="Ελεύθερη σχεδίαση 9"/>
            <p:cNvSpPr/>
            <p:nvPr/>
          </p:nvSpPr>
          <p:spPr>
            <a:xfrm>
              <a:off x="4248440" y="1963699"/>
              <a:ext cx="1269823" cy="1036494"/>
            </a:xfrm>
            <a:custGeom>
              <a:avLst/>
              <a:gdLst>
                <a:gd name="connsiteX0" fmla="*/ 0 w 1269229"/>
                <a:gd name="connsiteY0" fmla="*/ 1036358 h 1036358"/>
                <a:gd name="connsiteX1" fmla="*/ 923925 w 1269229"/>
                <a:gd name="connsiteY1" fmla="*/ 83858 h 1036358"/>
                <a:gd name="connsiteX2" fmla="*/ 1228725 w 1269229"/>
                <a:gd name="connsiteY2" fmla="*/ 45758 h 1036358"/>
                <a:gd name="connsiteX3" fmla="*/ 1257300 w 1269229"/>
                <a:gd name="connsiteY3" fmla="*/ 64808 h 103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229" h="1036358">
                  <a:moveTo>
                    <a:pt x="0" y="1036358"/>
                  </a:moveTo>
                  <a:cubicBezTo>
                    <a:pt x="359569" y="642658"/>
                    <a:pt x="719138" y="248958"/>
                    <a:pt x="923925" y="83858"/>
                  </a:cubicBezTo>
                  <a:cubicBezTo>
                    <a:pt x="1128713" y="-81242"/>
                    <a:pt x="1173163" y="48933"/>
                    <a:pt x="1228725" y="45758"/>
                  </a:cubicBezTo>
                  <a:cubicBezTo>
                    <a:pt x="1284287" y="42583"/>
                    <a:pt x="1270793" y="53695"/>
                    <a:pt x="1257300" y="64808"/>
                  </a:cubicBezTo>
                </a:path>
              </a:pathLst>
            </a:custGeom>
            <a:noFill/>
            <a:ln w="539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443646" y="2124014"/>
              <a:ext cx="1617436" cy="368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dirty="0">
                  <a:solidFill>
                    <a:prstClr val="black"/>
                  </a:solidFill>
                  <a:latin typeface="Calibri"/>
                  <a:cs typeface="Arial" charset="0"/>
                </a:rPr>
                <a:t>Πλήρης ρήξη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83391" y="3319237"/>
              <a:ext cx="1560294" cy="6460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dirty="0">
                  <a:solidFill>
                    <a:prstClr val="black"/>
                  </a:solidFill>
                  <a:latin typeface="Calibri"/>
                  <a:cs typeface="Arial" charset="0"/>
                </a:rPr>
                <a:t>Φυσιολογική φόρτιση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62744" y="1679575"/>
              <a:ext cx="1639659" cy="3698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l-GR" dirty="0" err="1">
                  <a:solidFill>
                    <a:prstClr val="black"/>
                  </a:solidFill>
                  <a:latin typeface="Calibri"/>
                  <a:cs typeface="Arial" charset="0"/>
                </a:rPr>
                <a:t>Μικροκάκωση</a:t>
              </a:r>
              <a:endParaRPr lang="el-GR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604840" y="3634313"/>
              <a:ext cx="1458712" cy="368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dirty="0">
                  <a:solidFill>
                    <a:prstClr val="black"/>
                  </a:solidFill>
                  <a:latin typeface="Calibri"/>
                  <a:cs typeface="Arial" charset="0"/>
                </a:rPr>
                <a:t>Φόρτιση</a:t>
              </a:r>
              <a:r>
                <a:rPr lang="en-US" dirty="0">
                  <a:solidFill>
                    <a:prstClr val="black"/>
                  </a:solidFill>
                  <a:latin typeface="Calibri"/>
                  <a:cs typeface="Arial" charset="0"/>
                </a:rPr>
                <a:t> (N)</a:t>
              </a:r>
              <a:endParaRPr lang="el-GR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cxnSp>
          <p:nvCxnSpPr>
            <p:cNvPr id="12" name="Ευθύγραμμο βέλος σύνδεσης 11"/>
            <p:cNvCxnSpPr/>
            <p:nvPr/>
          </p:nvCxnSpPr>
          <p:spPr>
            <a:xfrm>
              <a:off x="3081791" y="3762088"/>
              <a:ext cx="41745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Αριστερό άγκιστρο 38"/>
            <p:cNvSpPr/>
            <p:nvPr/>
          </p:nvSpPr>
          <p:spPr>
            <a:xfrm rot="2722149">
              <a:off x="4611927" y="1612910"/>
              <a:ext cx="274600" cy="1017445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black"/>
                </a:solidFill>
              </a:endParaRPr>
            </a:p>
          </p:txBody>
        </p:sp>
        <p:cxnSp>
          <p:nvCxnSpPr>
            <p:cNvPr id="5" name="Ευθύγραμμο βέλος σύνδεσης 4"/>
            <p:cNvCxnSpPr>
              <a:stCxn id="7" idx="3"/>
            </p:cNvCxnSpPr>
            <p:nvPr/>
          </p:nvCxnSpPr>
          <p:spPr>
            <a:xfrm flipV="1">
              <a:off x="1835777" y="4935090"/>
              <a:ext cx="431740" cy="12063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ύγραμμο βέλος σύνδεσης 10"/>
            <p:cNvCxnSpPr>
              <a:stCxn id="3" idx="1"/>
            </p:cNvCxnSpPr>
            <p:nvPr/>
          </p:nvCxnSpPr>
          <p:spPr>
            <a:xfrm flipH="1" flipV="1">
              <a:off x="6084921" y="3552567"/>
              <a:ext cx="83173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78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Εξέταση </a:t>
            </a:r>
            <a:r>
              <a:rPr lang="el-GR" dirty="0" err="1"/>
              <a:t>μετατοπιστικών</a:t>
            </a:r>
            <a:r>
              <a:rPr lang="el-GR" dirty="0"/>
              <a:t> κινήσεων</a:t>
            </a:r>
            <a:r>
              <a:rPr lang="en-US" dirty="0"/>
              <a:t> </a:t>
            </a:r>
            <a:r>
              <a:rPr lang="en-US" sz="3000" b="0" dirty="0" smtClean="0"/>
              <a:t>2/</a:t>
            </a:r>
            <a:r>
              <a:rPr lang="el-GR" sz="3000" b="0" dirty="0"/>
              <a:t>2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</p:nvPr>
        </p:nvGraphicFramePr>
        <p:xfrm>
          <a:off x="684213" y="1989138"/>
          <a:ext cx="7777162" cy="393223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888581"/>
                <a:gridCol w="3888581"/>
              </a:tblGrid>
              <a:tr h="457237">
                <a:tc rowSpan="3"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chemeClr val="bg1"/>
                          </a:solidFill>
                        </a:rPr>
                        <a:t>Υπ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r>
                        <a:rPr lang="el-GR" sz="2400" b="1" dirty="0" smtClean="0">
                          <a:solidFill>
                            <a:schemeClr val="bg1"/>
                          </a:solidFill>
                        </a:rPr>
                        <a:t>κινητική </a:t>
                      </a:r>
                    </a:p>
                  </a:txBody>
                  <a:tcPr marL="91444" marR="91444" marT="45724" marB="45724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b="0" dirty="0" smtClean="0"/>
                        <a:t>0</a:t>
                      </a:r>
                      <a:r>
                        <a:rPr lang="el-GR" sz="2400" b="0" baseline="0" dirty="0" smtClean="0"/>
                        <a:t> - </a:t>
                      </a:r>
                      <a:r>
                        <a:rPr lang="el-GR" sz="2400" b="0" dirty="0" smtClean="0"/>
                        <a:t>καμία κίνηση</a:t>
                      </a:r>
                      <a:endParaRPr lang="el-GR" sz="2400" b="0" dirty="0"/>
                    </a:p>
                  </a:txBody>
                  <a:tcPr marL="91444" marR="91444" marT="45724" marB="45724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37">
                <a:tc vMerge="1">
                  <a:txBody>
                    <a:bodyPr/>
                    <a:lstStyle/>
                    <a:p>
                      <a:endParaRPr lang="el-GR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1</a:t>
                      </a:r>
                      <a:r>
                        <a:rPr lang="el-GR" sz="2400" baseline="0" dirty="0" smtClean="0"/>
                        <a:t> - </a:t>
                      </a:r>
                      <a:r>
                        <a:rPr lang="el-GR" sz="2400" dirty="0" smtClean="0"/>
                        <a:t>πολύ περιορισμένη κίνηση</a:t>
                      </a:r>
                      <a:endParaRPr lang="el-GR" sz="2400" dirty="0"/>
                    </a:p>
                  </a:txBody>
                  <a:tcPr marL="91444" marR="91444" marT="45724" marB="45724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01096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l-GR" sz="2400" dirty="0" smtClean="0"/>
                        <a:t>2</a:t>
                      </a:r>
                      <a:r>
                        <a:rPr lang="el-GR" sz="2400" baseline="0" dirty="0" smtClean="0"/>
                        <a:t> - </a:t>
                      </a:r>
                      <a:r>
                        <a:rPr lang="el-GR" sz="2400" dirty="0" smtClean="0"/>
                        <a:t>ελαφρώς περιορισμένη κίνηση</a:t>
                      </a:r>
                      <a:endParaRPr lang="el-GR" sz="2400" dirty="0"/>
                    </a:p>
                  </a:txBody>
                  <a:tcPr marL="91444" marR="91444" marT="45724" marB="45724"/>
                </a:tc>
              </a:tr>
              <a:tr h="12193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smtClean="0">
                          <a:solidFill>
                            <a:schemeClr val="bg1"/>
                          </a:solidFill>
                        </a:rPr>
                        <a:t>Φυσιολογική</a:t>
                      </a:r>
                    </a:p>
                  </a:txBody>
                  <a:tcPr marL="91444" marR="91444" marT="45724" marB="4572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57237">
                <a:tc vMerge="1">
                  <a:txBody>
                    <a:bodyPr/>
                    <a:lstStyle/>
                    <a:p>
                      <a:endParaRPr lang="el-GR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3 - φυσιολογική κίνηση</a:t>
                      </a:r>
                      <a:endParaRPr lang="el-GR" sz="2400" dirty="0"/>
                    </a:p>
                  </a:txBody>
                  <a:tcPr marL="91444" marR="91444" marT="45724" marB="45724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026">
                <a:tc rowSpan="3"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chemeClr val="bg1"/>
                          </a:solidFill>
                        </a:rPr>
                        <a:t>Υπερκινητική</a:t>
                      </a:r>
                      <a:endParaRPr lang="el-GR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4 - ελαφρώς αυξημένη κίνηση</a:t>
                      </a:r>
                      <a:endParaRPr lang="el-GR" sz="2400" dirty="0"/>
                    </a:p>
                  </a:txBody>
                  <a:tcPr marL="91444" marR="91444" marT="45724" marB="45724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7237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5 - αρκετά αυξημένη κίνηση</a:t>
                      </a:r>
                      <a:endParaRPr lang="el-GR" sz="2400" dirty="0"/>
                    </a:p>
                  </a:txBody>
                  <a:tcPr marL="91444" marR="91444" marT="45724" marB="45724"/>
                </a:tc>
              </a:tr>
              <a:tr h="457237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6 - πλήρης αστάθεια</a:t>
                      </a:r>
                      <a:endParaRPr lang="el-GR" sz="2400" dirty="0"/>
                    </a:p>
                  </a:txBody>
                  <a:tcPr marL="91444" marR="91444" marT="45724" marB="45724"/>
                </a:tc>
              </a:tr>
            </a:tbl>
          </a:graphicData>
        </a:graphic>
      </p:graphicFrame>
      <p:sp>
        <p:nvSpPr>
          <p:cNvPr id="50195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B9F4EE7-B2F2-4387-BA00-D4D68F27E8DC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55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err="1"/>
              <a:t>Αρθροκινηματική</a:t>
            </a:r>
            <a:r>
              <a:rPr lang="el-GR" dirty="0"/>
              <a:t> </a:t>
            </a:r>
            <a:r>
              <a:rPr lang="el-GR" sz="3000" b="0" dirty="0" smtClean="0"/>
              <a:t>1</a:t>
            </a:r>
            <a:r>
              <a:rPr lang="en-US" sz="3000" b="0" dirty="0" smtClean="0"/>
              <a:t>/</a:t>
            </a:r>
            <a:r>
              <a:rPr lang="el-GR" sz="3000" b="0" dirty="0" smtClean="0"/>
              <a:t>3</a:t>
            </a:r>
            <a:endParaRPr lang="el-GR" sz="3000" b="0" dirty="0"/>
          </a:p>
        </p:txBody>
      </p:sp>
      <p:sp>
        <p:nvSpPr>
          <p:cNvPr id="8195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465638"/>
          </a:xfrm>
        </p:spPr>
        <p:txBody>
          <a:bodyPr/>
          <a:lstStyle/>
          <a:p>
            <a:pPr eaLnBrk="1" hangingPunct="1"/>
            <a:r>
              <a:rPr lang="el-GR" altLang="el-GR" smtClean="0"/>
              <a:t>Στις συναρθρώσεις και τις αμφιαθρώσεις, στις οποίες οι αρθρικές επιφάνειες είναι συνήθως επίπεδες, η ενδαρθρική κίνηση που γίνεται είναι η ολίσθηση</a:t>
            </a:r>
            <a:r>
              <a:rPr lang="en-US" altLang="el-GR" smtClean="0"/>
              <a:t>.</a:t>
            </a:r>
            <a:endParaRPr lang="el-GR" altLang="el-GR" smtClean="0"/>
          </a:p>
          <a:p>
            <a:pPr eaLnBrk="1" hangingPunct="1"/>
            <a:endParaRPr lang="el-GR" altLang="el-GR" smtClean="0"/>
          </a:p>
        </p:txBody>
      </p:sp>
      <p:sp>
        <p:nvSpPr>
          <p:cNvPr id="717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19BDB79-328F-487A-9072-CF7F90660FF4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5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err="1" smtClean="0"/>
              <a:t>Παλίνα</a:t>
            </a:r>
            <a:r>
              <a:rPr lang="el-GR" sz="2000" dirty="0" smtClean="0"/>
              <a:t> </a:t>
            </a:r>
            <a:r>
              <a:rPr lang="el-GR" sz="2000" dirty="0" err="1" smtClean="0"/>
              <a:t>Καρακασίδου</a:t>
            </a:r>
            <a:r>
              <a:rPr lang="el-GR" sz="2000" dirty="0" smtClean="0"/>
              <a:t> 2014. </a:t>
            </a:r>
            <a:r>
              <a:rPr lang="el-GR" sz="2000" dirty="0" err="1" smtClean="0"/>
              <a:t>Παλίνα</a:t>
            </a:r>
            <a:r>
              <a:rPr lang="el-GR" sz="2000" dirty="0" smtClean="0"/>
              <a:t> </a:t>
            </a:r>
            <a:r>
              <a:rPr lang="el-GR" sz="2000" dirty="0" err="1" smtClean="0"/>
              <a:t>Καρακασίδου</a:t>
            </a:r>
            <a:r>
              <a:rPr lang="el-GR" sz="2000" dirty="0" smtClean="0"/>
              <a:t>. </a:t>
            </a:r>
            <a:r>
              <a:rPr lang="el-GR" sz="2000" dirty="0"/>
              <a:t>«Τεχνικές Κινητοποίησης και Θεραπευτικοί Χειρισμοί (Θ). </a:t>
            </a:r>
            <a:r>
              <a:rPr lang="el-GR" sz="2000" dirty="0" smtClean="0"/>
              <a:t>Ενότητα 4</a:t>
            </a:r>
            <a:r>
              <a:rPr lang="en-US" sz="2000" dirty="0" smtClean="0"/>
              <a:t>:</a:t>
            </a:r>
            <a:r>
              <a:rPr lang="el-GR" sz="2000" dirty="0"/>
              <a:t> Βασικές αρχές εξέτασης επικουρικών κινήσεων των αρθρώσεων».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38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67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err="1"/>
              <a:t>Αρθροκινηματική</a:t>
            </a:r>
            <a:r>
              <a:rPr lang="el-GR" dirty="0"/>
              <a:t> </a:t>
            </a:r>
            <a:r>
              <a:rPr lang="en-US" sz="3000" b="0" dirty="0" smtClean="0"/>
              <a:t>2/</a:t>
            </a:r>
            <a:r>
              <a:rPr lang="el-GR" sz="3000" b="0" dirty="0"/>
              <a:t>3</a:t>
            </a:r>
            <a:endParaRPr lang="el-GR" sz="3600" dirty="0"/>
          </a:p>
        </p:txBody>
      </p:sp>
      <p:sp>
        <p:nvSpPr>
          <p:cNvPr id="9219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556792"/>
            <a:ext cx="8229600" cy="4826000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Στις διαρθρώσεις, στις οποίες οι αρθρικές επιφάνειες είναι είτε κοίλες/κυρτές είτε κυρτές/επίπεδες, οι </a:t>
            </a:r>
            <a:r>
              <a:rPr lang="el-GR" altLang="el-GR" dirty="0" err="1" smtClean="0"/>
              <a:t>ενδαρθρικές</a:t>
            </a:r>
            <a:r>
              <a:rPr lang="el-GR" altLang="el-GR" dirty="0" smtClean="0"/>
              <a:t> κινήσεις που γίνονται είναι: </a:t>
            </a:r>
          </a:p>
          <a:p>
            <a:pPr lvl="1" eaLnBrk="1" hangingPunct="1">
              <a:spcBef>
                <a:spcPts val="2400"/>
              </a:spcBef>
            </a:pPr>
            <a:r>
              <a:rPr lang="el-GR" altLang="el-GR" dirty="0" smtClean="0"/>
              <a:t>Κύλιση, </a:t>
            </a:r>
          </a:p>
          <a:p>
            <a:pPr lvl="1" eaLnBrk="1" hangingPunct="1">
              <a:spcBef>
                <a:spcPts val="2400"/>
              </a:spcBef>
            </a:pPr>
            <a:r>
              <a:rPr lang="el-GR" altLang="el-GR" dirty="0" smtClean="0"/>
              <a:t>Ολίσθηση,</a:t>
            </a:r>
          </a:p>
          <a:p>
            <a:pPr lvl="1" eaLnBrk="1" hangingPunct="1">
              <a:spcBef>
                <a:spcPts val="2400"/>
              </a:spcBef>
            </a:pPr>
            <a:r>
              <a:rPr lang="el-GR" altLang="el-GR" dirty="0" smtClean="0"/>
              <a:t>Συστροφή,</a:t>
            </a:r>
          </a:p>
          <a:p>
            <a:pPr lvl="1" eaLnBrk="1" hangingPunct="1">
              <a:spcBef>
                <a:spcPts val="2400"/>
              </a:spcBef>
            </a:pPr>
            <a:r>
              <a:rPr lang="el-GR" altLang="el-GR" dirty="0" smtClean="0"/>
              <a:t>Έλξη, </a:t>
            </a:r>
          </a:p>
          <a:p>
            <a:pPr lvl="1" eaLnBrk="1" hangingPunct="1">
              <a:spcBef>
                <a:spcPts val="2400"/>
              </a:spcBef>
            </a:pPr>
            <a:r>
              <a:rPr lang="el-GR" altLang="el-GR" dirty="0" smtClean="0"/>
              <a:t>Συμπίεση. 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819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C10BDA9-4B48-4013-B0C9-2A0689620E7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88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err="1"/>
              <a:t>Αρθροκινηματική</a:t>
            </a:r>
            <a:r>
              <a:rPr lang="el-GR" dirty="0"/>
              <a:t> </a:t>
            </a:r>
            <a:r>
              <a:rPr lang="en-US" sz="3000" b="0" dirty="0" smtClean="0"/>
              <a:t>3/</a:t>
            </a:r>
            <a:r>
              <a:rPr lang="el-GR" sz="3000" b="0" dirty="0"/>
              <a:t>3</a:t>
            </a:r>
            <a:endParaRPr lang="el-GR" sz="3600" dirty="0"/>
          </a:p>
        </p:txBody>
      </p:sp>
      <p:sp>
        <p:nvSpPr>
          <p:cNvPr id="1024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824413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Οι Επικουρικές κινήσεις:   </a:t>
            </a:r>
          </a:p>
          <a:p>
            <a:pPr lvl="1" eaLnBrk="1" hangingPunct="1">
              <a:spcBef>
                <a:spcPts val="2400"/>
              </a:spcBef>
            </a:pPr>
            <a:r>
              <a:rPr lang="el-GR" altLang="el-GR" dirty="0" smtClean="0"/>
              <a:t>Γίνονται κατά την διάρκεια των φυσιολογικών κινήσεων,</a:t>
            </a:r>
          </a:p>
          <a:p>
            <a:pPr lvl="1" eaLnBrk="1" hangingPunct="1">
              <a:spcBef>
                <a:spcPts val="2400"/>
              </a:spcBef>
            </a:pPr>
            <a:r>
              <a:rPr lang="el-GR" altLang="el-GR" dirty="0" smtClean="0"/>
              <a:t>Είναι απαραίτητες για το πλήρες εύρος της φυσιολογικής τροχιάς, </a:t>
            </a:r>
          </a:p>
          <a:p>
            <a:pPr lvl="1" eaLnBrk="1" hangingPunct="1">
              <a:spcBef>
                <a:spcPts val="2400"/>
              </a:spcBef>
            </a:pPr>
            <a:r>
              <a:rPr lang="el-GR" altLang="el-GR" dirty="0" smtClean="0"/>
              <a:t>Περιορίζουν την κίνηση οι σύνδεσμοι και ο αρθρικός θύλακος.</a:t>
            </a:r>
          </a:p>
          <a:p>
            <a:pPr eaLnBrk="1" hangingPunct="1">
              <a:spcBef>
                <a:spcPts val="2400"/>
              </a:spcBef>
            </a:pPr>
            <a:endParaRPr lang="el-GR" altLang="el-GR" dirty="0" smtClean="0"/>
          </a:p>
        </p:txBody>
      </p:sp>
      <p:sp>
        <p:nvSpPr>
          <p:cNvPr id="922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4174BA1-9EA1-4C45-9AA6-8F636FAC5F37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66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Επίπεδο θεραπείας</a:t>
            </a:r>
          </a:p>
        </p:txBody>
      </p:sp>
      <p:sp>
        <p:nvSpPr>
          <p:cNvPr id="11267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752975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Ο </a:t>
            </a:r>
            <a:r>
              <a:rPr lang="el-GR" altLang="el-GR" dirty="0" err="1" smtClean="0"/>
              <a:t>Kaltenborn</a:t>
            </a:r>
            <a:r>
              <a:rPr lang="el-GR" altLang="el-GR" dirty="0" smtClean="0"/>
              <a:t> εισήγαγε αυτόν τον όρο του οποίου έδωσε τον ακόλουθο ορισμό:</a:t>
            </a:r>
          </a:p>
          <a:p>
            <a:pPr lvl="1" eaLnBrk="1" hangingPunct="1"/>
            <a:r>
              <a:rPr lang="el-GR" altLang="el-GR" dirty="0" smtClean="0"/>
              <a:t>Είναι ένα νοητό επίπεδο που διασχίζει την άρθρωση κάθετα στην γραμμή που ενώνει τον άξονα κίνησης που βρίσκεται στην κυρτή αρθρική επιφάνεια με το κέντρο της κοίλης αρθρικής επιφάνειας.</a:t>
            </a:r>
          </a:p>
          <a:p>
            <a:pPr lvl="1" eaLnBrk="1" hangingPunct="1"/>
            <a:r>
              <a:rPr lang="el-GR" altLang="el-GR" dirty="0" smtClean="0"/>
              <a:t>Πρακτικά, το επίπεδο θεραπείας βρίσκεται πάνω στην κοίλη αρθρική επιφάνεια.</a:t>
            </a:r>
          </a:p>
        </p:txBody>
      </p:sp>
      <p:sp>
        <p:nvSpPr>
          <p:cNvPr id="1024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5F0D1F-1582-42EF-9AA6-7822905AD7E7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1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Κύλιση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752975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Διαφορετικά σημεία της μίας αρθρικής επιφάνειας έρχονται σε επαφή με διαφορετικά σημεία της άλλης αρθρικής επιφάνειας: π.χ. η κουνιστή καρέκλα, η μπάλα που κυλά στο έδαφος, τα οστά του καρπού που κυλούν στην κερκίδα και στην </a:t>
            </a:r>
            <a:r>
              <a:rPr lang="el-GR" dirty="0" smtClean="0"/>
              <a:t>ωλένη.</a:t>
            </a:r>
            <a:endParaRPr lang="el-GR" dirty="0"/>
          </a:p>
          <a:p>
            <a:pPr lvl="1" eaLnBrk="1" fontAlgn="auto" hangingPunct="1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l-GR" dirty="0"/>
              <a:t>Γίνεται πάντα στην </a:t>
            </a:r>
            <a:r>
              <a:rPr lang="el-GR" b="1" dirty="0"/>
              <a:t>κατεύθυνση της </a:t>
            </a:r>
            <a:r>
              <a:rPr lang="el-GR" b="1" dirty="0" smtClean="0"/>
              <a:t>κίνησης</a:t>
            </a:r>
            <a:r>
              <a:rPr lang="en-US" b="1" dirty="0" smtClean="0"/>
              <a:t>,</a:t>
            </a:r>
            <a:endParaRPr lang="el-GR" b="1" dirty="0"/>
          </a:p>
          <a:p>
            <a:pPr lvl="1" eaLnBrk="1" fontAlgn="auto" hangingPunct="1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l-GR" dirty="0"/>
              <a:t>Γίνεται μεταξύ αταίριαστων αρθρικών επιφανειών (διαφορετική κυρτότητα / κοιλότητα</a:t>
            </a:r>
            <a:r>
              <a:rPr lang="el-GR" dirty="0" smtClean="0"/>
              <a:t>)</a:t>
            </a:r>
            <a:r>
              <a:rPr lang="en-US" dirty="0" smtClean="0"/>
              <a:t>,</a:t>
            </a:r>
            <a:endParaRPr lang="el-GR" dirty="0"/>
          </a:p>
          <a:p>
            <a:pPr lvl="1" eaLnBrk="1" fontAlgn="auto" hangingPunct="1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l-GR" dirty="0"/>
              <a:t>Συνήθως γίνεται σε συνδυασμό με την ολίσθηση ή </a:t>
            </a:r>
            <a:r>
              <a:rPr lang="el-GR" dirty="0" smtClean="0"/>
              <a:t>συστροφή</a:t>
            </a:r>
            <a:r>
              <a:rPr lang="en-US" dirty="0" smtClean="0"/>
              <a:t>,</a:t>
            </a:r>
            <a:endParaRPr lang="el-GR" dirty="0"/>
          </a:p>
          <a:p>
            <a:pPr lvl="1" eaLnBrk="1" fontAlgn="auto" hangingPunct="1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l-GR" dirty="0"/>
              <a:t>Εάν γινόταν η κύλιση χωρίς την ολίσθηση, η άρθρωση θα </a:t>
            </a:r>
            <a:r>
              <a:rPr lang="el-GR" dirty="0" smtClean="0"/>
              <a:t>εξαρθρωνόταν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1126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96F99CB-A255-4B30-94E0-8CF1C4E76AB0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72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e867ee456b19ca3bdec2f7dbcc73ec9d7042d8eb"/>
</p:tagLst>
</file>

<file path=ppt/theme/theme1.xml><?xml version="1.0" encoding="utf-8"?>
<a:theme xmlns:a="http://schemas.openxmlformats.org/drawingml/2006/main" name="template">
  <a:themeElements>
    <a:clrScheme name="Προσαρμοσμένο 19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7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55</TotalTime>
  <Words>3423</Words>
  <Application>Microsoft Office PowerPoint</Application>
  <PresentationFormat>On-screen Show (4:3)</PresentationFormat>
  <Paragraphs>529</Paragraphs>
  <Slides>55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template</vt:lpstr>
      <vt:lpstr>OC_template_updated</vt:lpstr>
      <vt:lpstr>Τεχνικές Κινητοποίησης και Θεραπευτικοί Χειρισμοί (Θ)</vt:lpstr>
      <vt:lpstr>Ταξινόμηση αρθρώσεων</vt:lpstr>
      <vt:lpstr>Ταξινόμηση αρθρώσεων  - Διαρθρώσεις </vt:lpstr>
      <vt:lpstr>Ταξινόμηση αρθρώσεων κατά MacConaill</vt:lpstr>
      <vt:lpstr>Αρθροκινηματική 1/3</vt:lpstr>
      <vt:lpstr>Αρθροκινηματική 2/3</vt:lpstr>
      <vt:lpstr>Αρθροκινηματική 3/3</vt:lpstr>
      <vt:lpstr>Επίπεδο θεραπείας</vt:lpstr>
      <vt:lpstr>Κύλιση </vt:lpstr>
      <vt:lpstr>Ολίσθηση </vt:lpstr>
      <vt:lpstr>Κύλιση – Ολίσθηση </vt:lpstr>
      <vt:lpstr>Επικουρικές κινήσεις</vt:lpstr>
      <vt:lpstr>Συστροφή </vt:lpstr>
      <vt:lpstr>Έλξη </vt:lpstr>
      <vt:lpstr>Συμπίεση </vt:lpstr>
      <vt:lpstr>Ενδαρθρική κίνηση</vt:lpstr>
      <vt:lpstr>Χαλαρή – Κλειδωμένη Θέση </vt:lpstr>
      <vt:lpstr>Θέσεις αρθρώσεων 1/3</vt:lpstr>
      <vt:lpstr>Θέσεις αρθρώσεων 2/3</vt:lpstr>
      <vt:lpstr>Θέσεις αρθρώσεων 3/3</vt:lpstr>
      <vt:lpstr>Εννεύρωση των αρθρώσεων 1/2</vt:lpstr>
      <vt:lpstr>Εννεύρωση των αρθρώσεων 2/2</vt:lpstr>
      <vt:lpstr>Αρθρικοί υποδοχείς 1/2</vt:lpstr>
      <vt:lpstr>Αρθρικοί υποδοχείς 2/2</vt:lpstr>
      <vt:lpstr>Ενεργοποίηση αρθρικών υποδοχέων</vt:lpstr>
      <vt:lpstr>Κινητοποίηση αρθρώσεων</vt:lpstr>
      <vt:lpstr>Νευροφυσιολογικά αποτελέσματα</vt:lpstr>
      <vt:lpstr>Μηχανικά αποτελέσματα</vt:lpstr>
      <vt:lpstr>Πρωτεργάτες κινητοποίησης αρθρώσεων</vt:lpstr>
      <vt:lpstr>Βασικές διαφορές</vt:lpstr>
      <vt:lpstr>Εξέταση και κινητοποίηση των αρθρώσεων 1/3</vt:lpstr>
      <vt:lpstr>Εξέταση και κινητοποίηση των αρθρώσεων 2/3</vt:lpstr>
      <vt:lpstr>Εξέταση και κινητοποίηση των αρθρώσεων 3/3</vt:lpstr>
      <vt:lpstr>Η 5-βαθμη κλίμακα του Maitland 1/3</vt:lpstr>
      <vt:lpstr>Η 5-βαθμη κλίμακα του Maitland 2/3</vt:lpstr>
      <vt:lpstr>Η 5-βαθμη κλίμακα του Maitland 3/3</vt:lpstr>
      <vt:lpstr>Χρήση της 5-βαθμης κλίμακας του Maitland 1/2</vt:lpstr>
      <vt:lpstr>Χρήση της 5-βαθμης κλίμακας του Maitland 2/2</vt:lpstr>
      <vt:lpstr>Η 3-βαθμη κλίμακα του Kaltenborn 1/4</vt:lpstr>
      <vt:lpstr>Η 3-βαθμη κλίμακα του Kaltenborn 2/4</vt:lpstr>
      <vt:lpstr>Η 3-βαθμη κλίμακα του Kaltenborn 3/4</vt:lpstr>
      <vt:lpstr>Η 3-βαθμη κλίμακα του Kaltenborn 4/4</vt:lpstr>
      <vt:lpstr>Νόμος του Kaltenborn 1/2</vt:lpstr>
      <vt:lpstr>Νόμος του Kaltenborn 2/2</vt:lpstr>
      <vt:lpstr>Μετατοπιστικές κινήσεις – End feel</vt:lpstr>
      <vt:lpstr>Εξέταση μετατοπιστικών κινήσεων 1/2</vt:lpstr>
      <vt:lpstr>Εξέταση μετατοπιστικών κινήσεων 2/2</vt:lpstr>
      <vt:lpstr>Τέλος Ενότητας</vt:lpstr>
      <vt:lpstr>Σημειώματα</vt:lpstr>
      <vt:lpstr>Σημείωμα Αναφοράς</vt:lpstr>
      <vt:lpstr>Σημείωμα Αδειοδότησης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Τεχνικές Κινητοποίησης Και Θεραπευτικοί Χειρισμοί</dc:title>
  <dc:creator>opencourses@teiath.gr</dc:creator>
  <cp:lastModifiedBy>alex</cp:lastModifiedBy>
  <cp:revision>14</cp:revision>
  <dcterms:created xsi:type="dcterms:W3CDTF">2014-12-15T11:06:12Z</dcterms:created>
  <dcterms:modified xsi:type="dcterms:W3CDTF">2015-02-24T14:57:00Z</dcterms:modified>
</cp:coreProperties>
</file>