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710" r:id="rId1"/>
    <p:sldMasterId id="2147483724" r:id="rId2"/>
    <p:sldMasterId id="2147483738" r:id="rId3"/>
    <p:sldMasterId id="2147483752" r:id="rId4"/>
  </p:sldMasterIdLst>
  <p:notesMasterIdLst>
    <p:notesMasterId r:id="rId41"/>
  </p:notesMasterIdLst>
  <p:handoutMasterIdLst>
    <p:handoutMasterId r:id="rId42"/>
  </p:handoutMasterIdLst>
  <p:sldIdLst>
    <p:sldId id="296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319" r:id="rId21"/>
    <p:sldId id="320" r:id="rId22"/>
    <p:sldId id="321" r:id="rId23"/>
    <p:sldId id="322" r:id="rId24"/>
    <p:sldId id="323" r:id="rId25"/>
    <p:sldId id="324" r:id="rId26"/>
    <p:sldId id="325" r:id="rId27"/>
    <p:sldId id="326" r:id="rId28"/>
    <p:sldId id="327" r:id="rId29"/>
    <p:sldId id="328" r:id="rId30"/>
    <p:sldId id="329" r:id="rId31"/>
    <p:sldId id="330" r:id="rId32"/>
    <p:sldId id="331" r:id="rId33"/>
    <p:sldId id="297" r:id="rId34"/>
    <p:sldId id="298" r:id="rId35"/>
    <p:sldId id="299" r:id="rId36"/>
    <p:sldId id="300" r:id="rId37"/>
    <p:sldId id="301" r:id="rId38"/>
    <p:sldId id="302" r:id="rId39"/>
    <p:sldId id="303" r:id="rId40"/>
  </p:sldIdLst>
  <p:sldSz cx="9144000" cy="6858000" type="screen4x3"/>
  <p:notesSz cx="7104063" cy="10234613"/>
  <p:custDataLst>
    <p:tags r:id="rId43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5" d="100"/>
          <a:sy n="105" d="100"/>
        </p:scale>
        <p:origin x="-1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gs" Target="tags/tag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2/12/2015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2/12/2015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997">
              <a:defRPr/>
            </a:pPr>
            <a:endParaRPr lang="el-GR" dirty="0"/>
          </a:p>
        </p:txBody>
      </p:sp>
      <p:sp>
        <p:nvSpPr>
          <p:cNvPr id="24580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76489" indent="-298650">
              <a:defRPr>
                <a:solidFill>
                  <a:schemeClr val="tx1"/>
                </a:solidFill>
                <a:latin typeface="Arial" charset="0"/>
              </a:defRPr>
            </a:lvl2pPr>
            <a:lvl3pPr marL="1194600" indent="-238920">
              <a:defRPr>
                <a:solidFill>
                  <a:schemeClr val="tx1"/>
                </a:solidFill>
                <a:latin typeface="Arial" charset="0"/>
              </a:defRPr>
            </a:lvl3pPr>
            <a:lvl4pPr marL="1672440" indent="-238920">
              <a:defRPr>
                <a:solidFill>
                  <a:schemeClr val="tx1"/>
                </a:solidFill>
                <a:latin typeface="Arial" charset="0"/>
              </a:defRPr>
            </a:lvl4pPr>
            <a:lvl5pPr marL="2150280" indent="-238920">
              <a:defRPr>
                <a:solidFill>
                  <a:schemeClr val="tx1"/>
                </a:solidFill>
                <a:latin typeface="Arial" charset="0"/>
              </a:defRPr>
            </a:lvl5pPr>
            <a:lvl6pPr marL="2628119" indent="-23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5959" indent="-23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3800" indent="-23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61639" indent="-23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2C366AF-2307-43F8-9BFE-C76384CB7B71}" type="slidenum">
              <a:rPr lang="el-GR" altLang="el-GR" smtClean="0">
                <a:solidFill>
                  <a:srgbClr val="000000"/>
                </a:solidFill>
              </a:rPr>
              <a:pPr/>
              <a:t>25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1538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997">
              <a:defRPr/>
            </a:pPr>
            <a:endParaRPr lang="el-GR" dirty="0"/>
          </a:p>
        </p:txBody>
      </p:sp>
      <p:sp>
        <p:nvSpPr>
          <p:cNvPr id="25604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76489" indent="-298650">
              <a:defRPr>
                <a:solidFill>
                  <a:schemeClr val="tx1"/>
                </a:solidFill>
                <a:latin typeface="Arial" charset="0"/>
              </a:defRPr>
            </a:lvl2pPr>
            <a:lvl3pPr marL="1194600" indent="-238920">
              <a:defRPr>
                <a:solidFill>
                  <a:schemeClr val="tx1"/>
                </a:solidFill>
                <a:latin typeface="Arial" charset="0"/>
              </a:defRPr>
            </a:lvl3pPr>
            <a:lvl4pPr marL="1672440" indent="-238920">
              <a:defRPr>
                <a:solidFill>
                  <a:schemeClr val="tx1"/>
                </a:solidFill>
                <a:latin typeface="Arial" charset="0"/>
              </a:defRPr>
            </a:lvl4pPr>
            <a:lvl5pPr marL="2150280" indent="-238920">
              <a:defRPr>
                <a:solidFill>
                  <a:schemeClr val="tx1"/>
                </a:solidFill>
                <a:latin typeface="Arial" charset="0"/>
              </a:defRPr>
            </a:lvl5pPr>
            <a:lvl6pPr marL="2628119" indent="-23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5959" indent="-23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3800" indent="-23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61639" indent="-23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7EC9A77-813F-4B98-A093-91E88B3BC914}" type="slidenum">
              <a:rPr lang="el-GR" altLang="el-GR" smtClean="0">
                <a:solidFill>
                  <a:srgbClr val="000000"/>
                </a:solidFill>
              </a:rPr>
              <a:pPr/>
              <a:t>26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5979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997">
              <a:defRPr/>
            </a:pPr>
            <a:endParaRPr lang="el-GR" dirty="0"/>
          </a:p>
        </p:txBody>
      </p:sp>
      <p:sp>
        <p:nvSpPr>
          <p:cNvPr id="26628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76489" indent="-298650">
              <a:defRPr>
                <a:solidFill>
                  <a:schemeClr val="tx1"/>
                </a:solidFill>
                <a:latin typeface="Arial" charset="0"/>
              </a:defRPr>
            </a:lvl2pPr>
            <a:lvl3pPr marL="1194600" indent="-238920">
              <a:defRPr>
                <a:solidFill>
                  <a:schemeClr val="tx1"/>
                </a:solidFill>
                <a:latin typeface="Arial" charset="0"/>
              </a:defRPr>
            </a:lvl3pPr>
            <a:lvl4pPr marL="1672440" indent="-238920">
              <a:defRPr>
                <a:solidFill>
                  <a:schemeClr val="tx1"/>
                </a:solidFill>
                <a:latin typeface="Arial" charset="0"/>
              </a:defRPr>
            </a:lvl4pPr>
            <a:lvl5pPr marL="2150280" indent="-238920">
              <a:defRPr>
                <a:solidFill>
                  <a:schemeClr val="tx1"/>
                </a:solidFill>
                <a:latin typeface="Arial" charset="0"/>
              </a:defRPr>
            </a:lvl5pPr>
            <a:lvl6pPr marL="2628119" indent="-23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5959" indent="-23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3800" indent="-23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61639" indent="-23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7F386BC-5C45-4278-908C-EFA367CC7D6C}" type="slidenum">
              <a:rPr lang="el-GR" altLang="el-GR" smtClean="0">
                <a:solidFill>
                  <a:srgbClr val="000000"/>
                </a:solidFill>
              </a:rPr>
              <a:pPr/>
              <a:t>27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8732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997">
              <a:defRPr/>
            </a:pPr>
            <a:endParaRPr lang="el-GR" dirty="0"/>
          </a:p>
        </p:txBody>
      </p:sp>
      <p:sp>
        <p:nvSpPr>
          <p:cNvPr id="27652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76489" indent="-298650">
              <a:defRPr>
                <a:solidFill>
                  <a:schemeClr val="tx1"/>
                </a:solidFill>
                <a:latin typeface="Arial" charset="0"/>
              </a:defRPr>
            </a:lvl2pPr>
            <a:lvl3pPr marL="1194600" indent="-238920">
              <a:defRPr>
                <a:solidFill>
                  <a:schemeClr val="tx1"/>
                </a:solidFill>
                <a:latin typeface="Arial" charset="0"/>
              </a:defRPr>
            </a:lvl3pPr>
            <a:lvl4pPr marL="1672440" indent="-238920">
              <a:defRPr>
                <a:solidFill>
                  <a:schemeClr val="tx1"/>
                </a:solidFill>
                <a:latin typeface="Arial" charset="0"/>
              </a:defRPr>
            </a:lvl4pPr>
            <a:lvl5pPr marL="2150280" indent="-238920">
              <a:defRPr>
                <a:solidFill>
                  <a:schemeClr val="tx1"/>
                </a:solidFill>
                <a:latin typeface="Arial" charset="0"/>
              </a:defRPr>
            </a:lvl5pPr>
            <a:lvl6pPr marL="2628119" indent="-23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5959" indent="-23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3800" indent="-23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61639" indent="-23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BFF4DD9-EC12-449D-916B-43E993ACAF29}" type="slidenum">
              <a:rPr lang="el-GR" altLang="el-GR" smtClean="0">
                <a:solidFill>
                  <a:srgbClr val="000000"/>
                </a:solidFill>
              </a:rPr>
              <a:pPr/>
              <a:t>28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7488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218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780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240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695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348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802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22532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76489" indent="-298650">
              <a:defRPr>
                <a:solidFill>
                  <a:schemeClr val="tx1"/>
                </a:solidFill>
                <a:latin typeface="Arial" charset="0"/>
              </a:defRPr>
            </a:lvl2pPr>
            <a:lvl3pPr marL="1194600" indent="-238920">
              <a:defRPr>
                <a:solidFill>
                  <a:schemeClr val="tx1"/>
                </a:solidFill>
                <a:latin typeface="Arial" charset="0"/>
              </a:defRPr>
            </a:lvl3pPr>
            <a:lvl4pPr marL="1672440" indent="-238920">
              <a:defRPr>
                <a:solidFill>
                  <a:schemeClr val="tx1"/>
                </a:solidFill>
                <a:latin typeface="Arial" charset="0"/>
              </a:defRPr>
            </a:lvl4pPr>
            <a:lvl5pPr marL="2150280" indent="-238920">
              <a:defRPr>
                <a:solidFill>
                  <a:schemeClr val="tx1"/>
                </a:solidFill>
                <a:latin typeface="Arial" charset="0"/>
              </a:defRPr>
            </a:lvl5pPr>
            <a:lvl6pPr marL="2628119" indent="-23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5959" indent="-23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3800" indent="-23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61639" indent="-23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525F4E5-5C54-4DD1-B928-CB34B48083E5}" type="slidenum">
              <a:rPr lang="el-GR" altLang="el-GR" smtClean="0">
                <a:solidFill>
                  <a:srgbClr val="000000"/>
                </a:solidFill>
              </a:rPr>
              <a:pPr/>
              <a:t>22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850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997">
              <a:defRPr/>
            </a:pPr>
            <a:endParaRPr lang="el-GR" dirty="0"/>
          </a:p>
        </p:txBody>
      </p:sp>
      <p:sp>
        <p:nvSpPr>
          <p:cNvPr id="23556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76489" indent="-298650">
              <a:defRPr>
                <a:solidFill>
                  <a:schemeClr val="tx1"/>
                </a:solidFill>
                <a:latin typeface="Arial" charset="0"/>
              </a:defRPr>
            </a:lvl2pPr>
            <a:lvl3pPr marL="1194600" indent="-238920">
              <a:defRPr>
                <a:solidFill>
                  <a:schemeClr val="tx1"/>
                </a:solidFill>
                <a:latin typeface="Arial" charset="0"/>
              </a:defRPr>
            </a:lvl3pPr>
            <a:lvl4pPr marL="1672440" indent="-238920">
              <a:defRPr>
                <a:solidFill>
                  <a:schemeClr val="tx1"/>
                </a:solidFill>
                <a:latin typeface="Arial" charset="0"/>
              </a:defRPr>
            </a:lvl4pPr>
            <a:lvl5pPr marL="2150280" indent="-238920">
              <a:defRPr>
                <a:solidFill>
                  <a:schemeClr val="tx1"/>
                </a:solidFill>
                <a:latin typeface="Arial" charset="0"/>
              </a:defRPr>
            </a:lvl5pPr>
            <a:lvl6pPr marL="2628119" indent="-23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5959" indent="-23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3800" indent="-23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61639" indent="-23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7B2DB98-2813-4C1F-A1A2-A53F96DB3DC4}" type="slidenum">
              <a:rPr lang="el-GR" altLang="el-GR" smtClean="0">
                <a:solidFill>
                  <a:srgbClr val="000000"/>
                </a:solidFill>
              </a:rPr>
              <a:pPr/>
              <a:t>24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070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effectLst/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986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283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850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189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F91D4-83CC-4C5B-B440-1789CD2A87D8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131944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effectLst/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107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346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38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617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789040"/>
            <a:ext cx="8219256" cy="2448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8219256" cy="2448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15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2924944"/>
            <a:ext cx="8219256" cy="158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8219256" cy="16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7544" y="4608000"/>
            <a:ext cx="8219256" cy="16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65264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545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667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477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510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92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063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622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F91D4-83CC-4C5B-B440-1789CD2A87D8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449599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2924944"/>
            <a:ext cx="8219256" cy="158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8219256" cy="16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7544" y="4608000"/>
            <a:ext cx="8219256" cy="16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16587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effectLst/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185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344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718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3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52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789040"/>
            <a:ext cx="8219256" cy="2448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8219256" cy="2448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212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2924944"/>
            <a:ext cx="8219256" cy="158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8219256" cy="16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7544" y="4608000"/>
            <a:ext cx="8219256" cy="16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1103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293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158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963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62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524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476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273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F91D4-83CC-4C5B-B440-1789CD2A87D8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713550"/>
      </p:ext>
    </p:extLst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623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585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812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023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60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199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785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305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736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789040"/>
            <a:ext cx="8219256" cy="2448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8219256" cy="2448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614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482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2924944"/>
            <a:ext cx="8219256" cy="158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8219256" cy="16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7544" y="4608000"/>
            <a:ext cx="8219256" cy="16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71442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923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928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37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alphaModFix amt="6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310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8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alphaModFix amt="6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909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02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8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alphaModFix amt="6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562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8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522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20031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Φυσικοθεραπεία Καρδιοαγγειακών Παθήσεων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953032" y="2564904"/>
            <a:ext cx="7507400" cy="199620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sz="2400" b="1" dirty="0" smtClean="0">
                <a:solidFill>
                  <a:srgbClr val="800000"/>
                </a:solidFill>
              </a:rPr>
              <a:t>Ενότητα </a:t>
            </a:r>
            <a:r>
              <a:rPr lang="en-US" sz="2400" b="1" dirty="0" smtClean="0">
                <a:solidFill>
                  <a:srgbClr val="800000"/>
                </a:solidFill>
              </a:rPr>
              <a:t>6</a:t>
            </a:r>
            <a:r>
              <a:rPr lang="el-GR" sz="2400" b="1" dirty="0">
                <a:solidFill>
                  <a:srgbClr val="800000"/>
                </a:solidFill>
              </a:rPr>
              <a:t>:</a:t>
            </a:r>
            <a:r>
              <a:rPr lang="en-US" sz="2400" b="1" dirty="0">
                <a:solidFill>
                  <a:srgbClr val="800000"/>
                </a:solidFill>
              </a:rPr>
              <a:t> </a:t>
            </a:r>
            <a:r>
              <a:rPr lang="el-GR" sz="2400" b="1" dirty="0">
                <a:solidFill>
                  <a:srgbClr val="800000"/>
                </a:solidFill>
              </a:rPr>
              <a:t>«Προσαρμογή της Καρδιοαγγειακής Λειτουργίας στην Άσκηση: Απόδοση του Κυκλοφορικού Συστήματος</a:t>
            </a:r>
            <a:r>
              <a:rPr lang="el-GR" sz="2400" b="1" dirty="0" smtClean="0">
                <a:solidFill>
                  <a:srgbClr val="800000"/>
                </a:solidFill>
              </a:rPr>
              <a:t>»</a:t>
            </a:r>
            <a:r>
              <a:rPr lang="en-US" sz="2400" b="1" dirty="0" smtClean="0">
                <a:solidFill>
                  <a:srgbClr val="800000"/>
                </a:solidFill>
              </a:rPr>
              <a:t> (</a:t>
            </a:r>
            <a:r>
              <a:rPr lang="el-GR" sz="2400" b="1" dirty="0">
                <a:solidFill>
                  <a:srgbClr val="800000"/>
                </a:solidFill>
              </a:rPr>
              <a:t>β</a:t>
            </a:r>
            <a:r>
              <a:rPr lang="el-GR" sz="2400" b="1" dirty="0" smtClean="0">
                <a:solidFill>
                  <a:srgbClr val="800000"/>
                </a:solidFill>
              </a:rPr>
              <a:t>’ μέρος)</a:t>
            </a:r>
            <a:endParaRPr lang="el-GR" sz="2400" b="1" dirty="0">
              <a:solidFill>
                <a:srgbClr val="800000"/>
              </a:solidFill>
            </a:endParaRPr>
          </a:p>
          <a:p>
            <a:pPr lvl="0">
              <a:defRPr/>
            </a:pPr>
            <a:endParaRPr lang="el-GR" sz="2400" b="1" dirty="0">
              <a:solidFill>
                <a:srgbClr val="800000"/>
              </a:solidFill>
              <a:cs typeface="Arial" pitchFamily="34" charset="0"/>
            </a:endParaRPr>
          </a:p>
          <a:p>
            <a:pPr lvl="0">
              <a:spcBef>
                <a:spcPts val="0"/>
              </a:spcBef>
            </a:pPr>
            <a:r>
              <a:rPr lang="el-GR" sz="2000" b="1" dirty="0">
                <a:solidFill>
                  <a:prstClr val="black"/>
                </a:solidFill>
              </a:rPr>
              <a:t>Δρ. Γεώργιος Παπαθανασίου,</a:t>
            </a:r>
            <a:r>
              <a:rPr lang="el-GR" sz="2000" dirty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</a:rPr>
              <a:t>MSc, PhD</a:t>
            </a:r>
            <a:endParaRPr lang="el-GR" sz="2000" dirty="0">
              <a:solidFill>
                <a:prstClr val="black"/>
              </a:solidFill>
            </a:endParaRPr>
          </a:p>
          <a:p>
            <a:pPr lvl="0">
              <a:spcBef>
                <a:spcPts val="0"/>
              </a:spcBef>
            </a:pPr>
            <a:r>
              <a:rPr lang="el-GR" sz="2000" dirty="0">
                <a:solidFill>
                  <a:prstClr val="black"/>
                </a:solidFill>
              </a:rPr>
              <a:t>Αναπληρωτής Καθηγητής</a:t>
            </a:r>
          </a:p>
          <a:p>
            <a:pPr lvl="0">
              <a:spcBef>
                <a:spcPts val="0"/>
              </a:spcBef>
            </a:pPr>
            <a:r>
              <a:rPr lang="el-GR" sz="2000" dirty="0">
                <a:solidFill>
                  <a:prstClr val="black"/>
                </a:solidFill>
              </a:rPr>
              <a:t>Τμήμα Φυσικοθεραπείας – ΤΕΙ Αθήνας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279783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75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sz="4000" dirty="0" smtClean="0"/>
              <a:t> Πρόσληψη Οξυγόνου </a:t>
            </a:r>
            <a:r>
              <a:rPr lang="el-GR" sz="2800" dirty="0" smtClean="0">
                <a:effectLst/>
              </a:rPr>
              <a:t>[1</a:t>
            </a:r>
            <a:r>
              <a:rPr lang="en-US" sz="2800" dirty="0" smtClean="0">
                <a:effectLst/>
              </a:rPr>
              <a:t>/2</a:t>
            </a:r>
            <a:r>
              <a:rPr lang="el-GR" sz="2800" dirty="0" smtClean="0">
                <a:effectLst/>
              </a:rPr>
              <a:t>]</a:t>
            </a:r>
            <a:endParaRPr lang="el-GR" sz="2800" dirty="0">
              <a:effectLst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</p:spPr>
        <p:txBody>
          <a:bodyPr/>
          <a:lstStyle/>
          <a:p>
            <a:pPr>
              <a:spcAft>
                <a:spcPts val="600"/>
              </a:spcAft>
              <a:buClr>
                <a:srgbClr val="800000"/>
              </a:buClr>
              <a:buFont typeface="Wingdings" pitchFamily="2" charset="2"/>
              <a:buChar char="Ø"/>
              <a:defRPr/>
            </a:pPr>
            <a:r>
              <a:rPr lang="el-GR" sz="2400" dirty="0">
                <a:latin typeface="Calibri" pitchFamily="34" charset="0"/>
              </a:rPr>
              <a:t>Μονάδα μέτρησης της </a:t>
            </a:r>
            <a:r>
              <a:rPr lang="en-US" sz="2400" dirty="0">
                <a:latin typeface="Calibri" pitchFamily="34" charset="0"/>
              </a:rPr>
              <a:t>VO</a:t>
            </a:r>
            <a:r>
              <a:rPr lang="el-GR" sz="2400" b="1" baseline="-25000" dirty="0">
                <a:latin typeface="Calibri" pitchFamily="34" charset="0"/>
              </a:rPr>
              <a:t>2 </a:t>
            </a:r>
            <a:r>
              <a:rPr lang="el-GR" sz="2400" dirty="0" smtClean="0">
                <a:latin typeface="Calibri" pitchFamily="34" charset="0"/>
              </a:rPr>
              <a:t>αποτελεί </a:t>
            </a:r>
            <a:r>
              <a:rPr lang="el-GR" sz="2400" dirty="0">
                <a:latin typeface="Calibri" pitchFamily="34" charset="0"/>
              </a:rPr>
              <a:t>το </a:t>
            </a:r>
            <a:r>
              <a:rPr lang="el-GR" sz="2400" b="1" dirty="0">
                <a:latin typeface="Calibri" pitchFamily="34" charset="0"/>
              </a:rPr>
              <a:t>ΜΕΤ</a:t>
            </a:r>
            <a:r>
              <a:rPr lang="el-GR" sz="2400" dirty="0">
                <a:latin typeface="Calibri" pitchFamily="34" charset="0"/>
              </a:rPr>
              <a:t> (</a:t>
            </a:r>
            <a:r>
              <a:rPr lang="en-US" sz="2400" dirty="0">
                <a:latin typeface="Calibri" pitchFamily="34" charset="0"/>
              </a:rPr>
              <a:t>Metabolic Equivalent of the Task</a:t>
            </a:r>
            <a:r>
              <a:rPr lang="el-GR" sz="2400" dirty="0">
                <a:latin typeface="Calibri" pitchFamily="34" charset="0"/>
              </a:rPr>
              <a:t> – </a:t>
            </a:r>
            <a:r>
              <a:rPr lang="el-GR" sz="2400" dirty="0" smtClean="0">
                <a:latin typeface="Calibri" pitchFamily="34" charset="0"/>
              </a:rPr>
              <a:t>Μεταβολικό Ισοδύναμο </a:t>
            </a:r>
            <a:r>
              <a:rPr lang="el-GR" sz="2400" dirty="0">
                <a:latin typeface="Calibri" pitchFamily="34" charset="0"/>
              </a:rPr>
              <a:t>του </a:t>
            </a:r>
            <a:r>
              <a:rPr lang="el-GR" sz="2400" dirty="0" smtClean="0">
                <a:latin typeface="Calibri" pitchFamily="34" charset="0"/>
              </a:rPr>
              <a:t>Έργου),</a:t>
            </a:r>
          </a:p>
          <a:p>
            <a:pPr>
              <a:buClr>
                <a:srgbClr val="800000"/>
              </a:buClr>
              <a:buFont typeface="Wingdings" pitchFamily="2" charset="2"/>
              <a:buChar char="Ø"/>
              <a:defRPr/>
            </a:pPr>
            <a:r>
              <a:rPr lang="el-GR" sz="2400" dirty="0" smtClean="0">
                <a:latin typeface="Calibri" pitchFamily="34" charset="0"/>
              </a:rPr>
              <a:t>Ως </a:t>
            </a:r>
            <a:r>
              <a:rPr lang="el-GR" sz="2400" dirty="0">
                <a:latin typeface="Calibri" pitchFamily="34" charset="0"/>
              </a:rPr>
              <a:t>1 ΜΕΤ </a:t>
            </a:r>
            <a:r>
              <a:rPr lang="el-GR" sz="2400" dirty="0" smtClean="0">
                <a:latin typeface="Calibri" pitchFamily="34" charset="0"/>
              </a:rPr>
              <a:t>ορίζεται η </a:t>
            </a:r>
            <a:r>
              <a:rPr lang="el-GR" sz="2400" dirty="0">
                <a:latin typeface="Calibri" pitchFamily="34" charset="0"/>
              </a:rPr>
              <a:t>ένταση του βασικού μεταβολισμού σε ηρεμία και ισούται με την πρόσληψη </a:t>
            </a:r>
            <a:r>
              <a:rPr lang="el-GR" sz="2400" dirty="0" smtClean="0">
                <a:latin typeface="Calibri" pitchFamily="34" charset="0"/>
              </a:rPr>
              <a:t>3,5 </a:t>
            </a:r>
            <a:r>
              <a:rPr lang="en-US" sz="2400" dirty="0" smtClean="0">
                <a:latin typeface="Calibri" pitchFamily="34" charset="0"/>
              </a:rPr>
              <a:t>mlO</a:t>
            </a:r>
            <a:r>
              <a:rPr lang="el-GR" sz="2400" b="1" baseline="-25000" dirty="0">
                <a:latin typeface="Calibri" pitchFamily="34" charset="0"/>
              </a:rPr>
              <a:t>2</a:t>
            </a:r>
            <a:r>
              <a:rPr lang="el-GR" sz="2400" dirty="0">
                <a:latin typeface="Calibri" pitchFamily="34" charset="0"/>
              </a:rPr>
              <a:t> ανά κιλό βάρους σώματος σε ένα </a:t>
            </a:r>
            <a:r>
              <a:rPr lang="el-GR" sz="2400" dirty="0" smtClean="0">
                <a:latin typeface="Calibri" pitchFamily="34" charset="0"/>
              </a:rPr>
              <a:t>λεπτό: </a:t>
            </a:r>
            <a:r>
              <a:rPr lang="en-US" sz="800" b="1" spc="100" dirty="0" smtClean="0">
                <a:latin typeface="Arial"/>
                <a:ea typeface="Times New Roman"/>
                <a:cs typeface="Times New Roman"/>
              </a:rPr>
              <a:t> </a:t>
            </a:r>
            <a:endParaRPr lang="el-GR" sz="1800" dirty="0" smtClean="0">
              <a:latin typeface="Calibri"/>
              <a:ea typeface="Times New Roman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800000"/>
                </a:solidFill>
                <a:latin typeface="Arial Narrow"/>
                <a:ea typeface="Times New Roman"/>
                <a:cs typeface="Arial"/>
              </a:rPr>
              <a:t>VO</a:t>
            </a:r>
            <a:r>
              <a:rPr lang="en-US" sz="2400" b="1" baseline="-25000" dirty="0" smtClean="0">
                <a:solidFill>
                  <a:srgbClr val="800000"/>
                </a:solidFill>
                <a:latin typeface="Arial Narrow"/>
                <a:ea typeface="Times New Roman"/>
                <a:cs typeface="Arial"/>
              </a:rPr>
              <a:t>2</a:t>
            </a:r>
            <a:r>
              <a:rPr lang="el-GR" sz="1800" b="1" dirty="0" smtClean="0">
                <a:solidFill>
                  <a:srgbClr val="800000"/>
                </a:solidFill>
                <a:latin typeface="Arial Narrow"/>
                <a:ea typeface="Times New Roman"/>
                <a:cs typeface="Arial"/>
              </a:rPr>
              <a:t>ηρεμίας </a:t>
            </a:r>
            <a:r>
              <a:rPr lang="en-US" sz="2400" b="1" spc="100" dirty="0" smtClean="0">
                <a:solidFill>
                  <a:srgbClr val="800000"/>
                </a:solidFill>
                <a:latin typeface="Arial Narrow"/>
                <a:ea typeface="Times New Roman"/>
                <a:cs typeface="Arial"/>
              </a:rPr>
              <a:t> = 1 </a:t>
            </a:r>
            <a:r>
              <a:rPr lang="el-GR" sz="2400" b="1" spc="100" dirty="0" smtClean="0">
                <a:solidFill>
                  <a:srgbClr val="800000"/>
                </a:solidFill>
                <a:latin typeface="Arial Narrow"/>
                <a:ea typeface="Times New Roman"/>
                <a:cs typeface="Arial"/>
              </a:rPr>
              <a:t>ΜΕΤ</a:t>
            </a:r>
            <a:r>
              <a:rPr lang="en-US" sz="2400" b="1" spc="100" dirty="0" smtClean="0">
                <a:solidFill>
                  <a:srgbClr val="800000"/>
                </a:solidFill>
                <a:latin typeface="Arial Narrow"/>
                <a:ea typeface="Times New Roman"/>
                <a:cs typeface="Arial"/>
              </a:rPr>
              <a:t> = 3,5</a:t>
            </a:r>
            <a:r>
              <a:rPr lang="en-US" sz="2400" b="1" dirty="0" smtClean="0">
                <a:solidFill>
                  <a:srgbClr val="800000"/>
                </a:solidFill>
                <a:latin typeface="Arial Narrow"/>
                <a:ea typeface="Times New Roman"/>
                <a:cs typeface="Arial"/>
              </a:rPr>
              <a:t>mlO</a:t>
            </a:r>
            <a:r>
              <a:rPr lang="en-US" sz="2400" b="1" baseline="-25000" dirty="0" smtClean="0">
                <a:solidFill>
                  <a:srgbClr val="800000"/>
                </a:solidFill>
                <a:latin typeface="Arial Narrow"/>
                <a:ea typeface="Times New Roman"/>
                <a:cs typeface="Arial"/>
              </a:rPr>
              <a:t>2</a:t>
            </a:r>
            <a:r>
              <a:rPr lang="en-US" sz="2400" b="1" dirty="0" smtClean="0">
                <a:solidFill>
                  <a:srgbClr val="800000"/>
                </a:solidFill>
                <a:latin typeface="Arial Narrow"/>
                <a:ea typeface="Times New Roman"/>
                <a:cs typeface="Arial"/>
              </a:rPr>
              <a:t>/kg</a:t>
            </a:r>
            <a:r>
              <a:rPr lang="en-US" sz="2400" b="1" baseline="30000" dirty="0" smtClean="0">
                <a:solidFill>
                  <a:srgbClr val="800000"/>
                </a:solidFill>
                <a:latin typeface="Arial Narrow"/>
                <a:ea typeface="Times New Roman"/>
                <a:cs typeface="Arial"/>
              </a:rPr>
              <a:t>.</a:t>
            </a:r>
            <a:r>
              <a:rPr lang="en-US" sz="2400" b="1" dirty="0" smtClean="0">
                <a:solidFill>
                  <a:srgbClr val="800000"/>
                </a:solidFill>
                <a:latin typeface="Arial Narrow"/>
                <a:ea typeface="Times New Roman"/>
                <a:cs typeface="Arial"/>
              </a:rPr>
              <a:t>min</a:t>
            </a:r>
            <a:endParaRPr lang="el-GR" sz="1800" dirty="0" smtClean="0">
              <a:solidFill>
                <a:srgbClr val="800000"/>
              </a:solidFill>
              <a:latin typeface="Calibri"/>
              <a:ea typeface="Times New Roman"/>
              <a:cs typeface="Times New Roman"/>
            </a:endParaRPr>
          </a:p>
          <a:p>
            <a:pPr>
              <a:buClr>
                <a:srgbClr val="800000"/>
              </a:buClr>
              <a:buFont typeface="Wingdings" pitchFamily="2" charset="2"/>
              <a:buChar char="Ø"/>
              <a:defRPr/>
            </a:pPr>
            <a:r>
              <a:rPr lang="el-GR" sz="2400" dirty="0" smtClean="0">
                <a:latin typeface="Calibri" pitchFamily="34" charset="0"/>
              </a:rPr>
              <a:t>Η </a:t>
            </a:r>
            <a:r>
              <a:rPr lang="el-GR" sz="2400" dirty="0">
                <a:latin typeface="Calibri" pitchFamily="34" charset="0"/>
              </a:rPr>
              <a:t>εκτέλεση αερόβιου έργου έντασης </a:t>
            </a:r>
            <a:r>
              <a:rPr lang="el-GR" sz="2400" dirty="0" smtClean="0">
                <a:latin typeface="Calibri" pitchFamily="34" charset="0"/>
              </a:rPr>
              <a:t>1 </a:t>
            </a:r>
            <a:r>
              <a:rPr lang="el-GR" sz="2400" dirty="0">
                <a:latin typeface="Calibri" pitchFamily="34" charset="0"/>
              </a:rPr>
              <a:t>ΜΕΤ αντιστοιχεί </a:t>
            </a:r>
            <a:r>
              <a:rPr lang="el-GR" sz="2400" dirty="0" smtClean="0">
                <a:latin typeface="Calibri" pitchFamily="34" charset="0"/>
              </a:rPr>
              <a:t>σε </a:t>
            </a:r>
            <a:r>
              <a:rPr lang="el-GR" sz="2400" dirty="0">
                <a:latin typeface="Calibri" pitchFamily="34" charset="0"/>
              </a:rPr>
              <a:t>ενεργειακή δαπάνη ίσης με την καύση μιας χιλιοθερμίδας ανά κιλό βάρους του σώματος σε μία </a:t>
            </a:r>
            <a:r>
              <a:rPr lang="el-GR" sz="2400" dirty="0" smtClean="0">
                <a:latin typeface="Calibri" pitchFamily="34" charset="0"/>
              </a:rPr>
              <a:t>ώρα:</a:t>
            </a:r>
            <a:r>
              <a:rPr lang="el-GR" sz="800" dirty="0" smtClean="0">
                <a:latin typeface="Calibri"/>
                <a:ea typeface="Times New Roman"/>
                <a:cs typeface="Times New Roman"/>
              </a:rPr>
              <a:t> </a:t>
            </a:r>
            <a:endParaRPr lang="el-GR" sz="2400" dirty="0" smtClean="0">
              <a:latin typeface="Calibri"/>
              <a:ea typeface="Times New Roman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Font typeface="Wingdings" pitchFamily="2" charset="2"/>
              <a:buNone/>
              <a:defRPr/>
            </a:pPr>
            <a:r>
              <a:rPr lang="el-GR" sz="2400" b="1" spc="100" dirty="0" smtClean="0">
                <a:solidFill>
                  <a:srgbClr val="800000"/>
                </a:solidFill>
                <a:latin typeface="Arial Narrow"/>
                <a:ea typeface="Times New Roman"/>
                <a:cs typeface="Arial"/>
              </a:rPr>
              <a:t>1 ΜΕΤ = 1</a:t>
            </a:r>
            <a:r>
              <a:rPr lang="en-US" sz="2400" b="1" spc="100" dirty="0" smtClean="0">
                <a:solidFill>
                  <a:srgbClr val="800000"/>
                </a:solidFill>
                <a:latin typeface="Arial Narrow"/>
                <a:ea typeface="Times New Roman"/>
                <a:cs typeface="Arial"/>
              </a:rPr>
              <a:t>,</a:t>
            </a:r>
            <a:r>
              <a:rPr lang="el-GR" sz="2400" b="1" spc="100" dirty="0" smtClean="0">
                <a:solidFill>
                  <a:srgbClr val="800000"/>
                </a:solidFill>
                <a:latin typeface="Arial Narrow"/>
                <a:ea typeface="Times New Roman"/>
                <a:cs typeface="Arial"/>
              </a:rPr>
              <a:t>0</a:t>
            </a:r>
            <a:r>
              <a:rPr lang="en-US" sz="2400" b="1" spc="100" dirty="0" smtClean="0">
                <a:solidFill>
                  <a:srgbClr val="800000"/>
                </a:solidFill>
                <a:latin typeface="Arial Narrow"/>
                <a:ea typeface="Times New Roman"/>
                <a:cs typeface="Arial"/>
              </a:rPr>
              <a:t>kcal/kg</a:t>
            </a:r>
            <a:r>
              <a:rPr lang="en-US" sz="2400" b="1" spc="100" baseline="30000" dirty="0" smtClean="0">
                <a:solidFill>
                  <a:srgbClr val="800000"/>
                </a:solidFill>
                <a:latin typeface="Arial Narrow"/>
                <a:ea typeface="Times New Roman"/>
                <a:cs typeface="Arial"/>
              </a:rPr>
              <a:t>.</a:t>
            </a:r>
            <a:r>
              <a:rPr lang="en-US" sz="2400" b="1" spc="100" dirty="0" smtClean="0">
                <a:solidFill>
                  <a:srgbClr val="800000"/>
                </a:solidFill>
                <a:latin typeface="Arial Narrow"/>
                <a:ea typeface="Times New Roman"/>
                <a:cs typeface="Arial"/>
              </a:rPr>
              <a:t>hr</a:t>
            </a:r>
            <a:endParaRPr lang="el-GR" sz="2400" dirty="0" smtClean="0">
              <a:solidFill>
                <a:srgbClr val="800000"/>
              </a:solidFill>
              <a:latin typeface="Calibri"/>
              <a:ea typeface="Times New Roman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Font typeface="Wingdings" pitchFamily="2" charset="2"/>
              <a:buNone/>
              <a:defRPr/>
            </a:pPr>
            <a:r>
              <a:rPr lang="el-GR" sz="800" b="1" spc="100" dirty="0" smtClean="0">
                <a:latin typeface="Arial"/>
                <a:ea typeface="Times New Roman"/>
                <a:cs typeface="Times New Roman"/>
              </a:rPr>
              <a:t> </a:t>
            </a:r>
            <a:endParaRPr lang="el-GR" sz="2400" dirty="0" smtClean="0">
              <a:latin typeface="Calibri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endParaRPr lang="el-GR" sz="2400" dirty="0" smtClean="0">
              <a:latin typeface="Calibri"/>
              <a:ea typeface="Times New Roman"/>
              <a:cs typeface="Times New Roman"/>
            </a:endParaRPr>
          </a:p>
          <a:p>
            <a:pPr algn="ctr">
              <a:buClr>
                <a:schemeClr val="tx2"/>
              </a:buClr>
              <a:buFont typeface="Wingdings" pitchFamily="2" charset="2"/>
              <a:buChar char="Ø"/>
              <a:defRPr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304800" y="1052736"/>
            <a:ext cx="8534400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kern="0" dirty="0" smtClean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29446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sz="4000" dirty="0" smtClean="0"/>
              <a:t> Πρόσληψη Οξυγόνου </a:t>
            </a:r>
            <a:r>
              <a:rPr lang="el-GR" sz="2800" dirty="0" smtClean="0">
                <a:effectLst/>
              </a:rPr>
              <a:t>[2</a:t>
            </a:r>
            <a:r>
              <a:rPr lang="en-US" sz="2800" dirty="0" smtClean="0">
                <a:effectLst/>
              </a:rPr>
              <a:t>/2</a:t>
            </a:r>
            <a:r>
              <a:rPr lang="el-GR" sz="2800" dirty="0" smtClean="0">
                <a:effectLst/>
              </a:rPr>
              <a:t>]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800000"/>
              </a:buClr>
              <a:buFont typeface="Wingdings" pitchFamily="2" charset="2"/>
              <a:buChar char="Ø"/>
              <a:defRPr/>
            </a:pPr>
            <a:endParaRPr lang="el-GR" sz="2400" dirty="0" smtClean="0">
              <a:latin typeface="Calibri" pitchFamily="34" charset="0"/>
            </a:endParaRPr>
          </a:p>
          <a:p>
            <a:pPr>
              <a:buClr>
                <a:srgbClr val="800000"/>
              </a:buClr>
              <a:buFont typeface="Wingdings" pitchFamily="2" charset="2"/>
              <a:buChar char="Ø"/>
              <a:defRPr/>
            </a:pPr>
            <a:r>
              <a:rPr lang="el-GR" sz="2400" dirty="0" smtClean="0">
                <a:latin typeface="Calibri" pitchFamily="34" charset="0"/>
              </a:rPr>
              <a:t>Η </a:t>
            </a:r>
            <a:r>
              <a:rPr lang="el-GR" sz="2400" dirty="0">
                <a:latin typeface="Calibri" pitchFamily="34" charset="0"/>
              </a:rPr>
              <a:t>πρόσληψη οξυγόνου είναι ευθέως ανάλογη </a:t>
            </a:r>
            <a:r>
              <a:rPr lang="el-GR" sz="2400" dirty="0" smtClean="0">
                <a:latin typeface="Calibri" pitchFamily="34" charset="0"/>
              </a:rPr>
              <a:t>του γινομένου της </a:t>
            </a:r>
            <a:r>
              <a:rPr lang="el-GR" sz="2400" dirty="0">
                <a:latin typeface="Calibri" pitchFamily="34" charset="0"/>
              </a:rPr>
              <a:t>καρδιακής παροχής </a:t>
            </a:r>
            <a:r>
              <a:rPr lang="el-GR" sz="2400" dirty="0" smtClean="0">
                <a:latin typeface="Calibri" pitchFamily="34" charset="0"/>
              </a:rPr>
              <a:t>επί την αρτηριοφλεβώδη διαφορά Ο</a:t>
            </a:r>
            <a:r>
              <a:rPr lang="el-GR" sz="2400" b="1" baseline="-25000" dirty="0" smtClean="0">
                <a:latin typeface="Calibri" pitchFamily="34" charset="0"/>
              </a:rPr>
              <a:t>2 </a:t>
            </a:r>
            <a:r>
              <a:rPr lang="el-GR" sz="2400" dirty="0" smtClean="0">
                <a:latin typeface="Calibri" pitchFamily="34" charset="0"/>
              </a:rPr>
              <a:t>(</a:t>
            </a:r>
            <a:r>
              <a:rPr lang="en-US" sz="2400" dirty="0" smtClean="0">
                <a:latin typeface="Calibri" pitchFamily="34" charset="0"/>
              </a:rPr>
              <a:t>a</a:t>
            </a:r>
            <a:r>
              <a:rPr lang="el-GR" sz="2400" dirty="0" smtClean="0">
                <a:latin typeface="Calibri" pitchFamily="34" charset="0"/>
              </a:rPr>
              <a:t>-</a:t>
            </a:r>
            <a:r>
              <a:rPr lang="en-US" sz="2400" dirty="0" err="1" smtClean="0">
                <a:latin typeface="Calibri" pitchFamily="34" charset="0"/>
              </a:rPr>
              <a:t>vO</a:t>
            </a:r>
            <a:r>
              <a:rPr lang="el-GR" sz="2400" b="1" baseline="-25000" dirty="0" smtClean="0">
                <a:latin typeface="Calibri" pitchFamily="34" charset="0"/>
              </a:rPr>
              <a:t>2</a:t>
            </a:r>
            <a:r>
              <a:rPr lang="en-US" sz="2400" dirty="0" smtClean="0">
                <a:latin typeface="Calibri" pitchFamily="34" charset="0"/>
              </a:rPr>
              <a:t>diff</a:t>
            </a:r>
            <a:r>
              <a:rPr lang="el-GR" sz="2400" dirty="0" smtClean="0">
                <a:latin typeface="Calibri" pitchFamily="34" charset="0"/>
              </a:rPr>
              <a:t>), </a:t>
            </a:r>
            <a:r>
              <a:rPr lang="el-GR" sz="2400" b="1" baseline="-25000" dirty="0" smtClean="0">
                <a:latin typeface="Calibri" pitchFamily="34" charset="0"/>
              </a:rPr>
              <a:t> </a:t>
            </a:r>
            <a:r>
              <a:rPr lang="el-GR" sz="2400" dirty="0">
                <a:latin typeface="Calibri" pitchFamily="34" charset="0"/>
              </a:rPr>
              <a:t> </a:t>
            </a:r>
            <a:r>
              <a:rPr lang="el-GR" sz="2400" dirty="0" smtClean="0">
                <a:latin typeface="Calibri" pitchFamily="34" charset="0"/>
              </a:rPr>
              <a:t>σύμφωνα με την αρχή του </a:t>
            </a:r>
            <a:r>
              <a:rPr lang="en-GB" sz="2400" dirty="0" smtClean="0">
                <a:latin typeface="Calibri" pitchFamily="34" charset="0"/>
              </a:rPr>
              <a:t>Fick</a:t>
            </a:r>
            <a:r>
              <a:rPr lang="el-GR" sz="2400" dirty="0" smtClean="0">
                <a:latin typeface="Calibri" pitchFamily="34" charset="0"/>
              </a:rPr>
              <a:t>:</a:t>
            </a:r>
          </a:p>
          <a:p>
            <a:pPr marL="0" indent="0" algn="ctr"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s-ES_tradnl" sz="2400" b="1" spc="100" dirty="0" smtClean="0">
                <a:solidFill>
                  <a:srgbClr val="800000"/>
                </a:solidFill>
                <a:latin typeface="Arial Narrow"/>
                <a:ea typeface="Times New Roman"/>
                <a:cs typeface="Arial"/>
              </a:rPr>
              <a:t>VO</a:t>
            </a:r>
            <a:r>
              <a:rPr lang="es-ES_tradnl" sz="2400" b="1" spc="100" baseline="-25000" dirty="0" smtClean="0">
                <a:solidFill>
                  <a:srgbClr val="800000"/>
                </a:solidFill>
                <a:latin typeface="Arial Narrow"/>
                <a:ea typeface="Times New Roman"/>
                <a:cs typeface="Arial"/>
              </a:rPr>
              <a:t>2</a:t>
            </a:r>
            <a:r>
              <a:rPr lang="es-ES_tradnl" sz="2400" b="1" spc="100" dirty="0" smtClean="0">
                <a:solidFill>
                  <a:srgbClr val="800000"/>
                </a:solidFill>
                <a:latin typeface="Arial Narrow"/>
                <a:ea typeface="Times New Roman"/>
                <a:cs typeface="Arial"/>
              </a:rPr>
              <a:t> = </a:t>
            </a:r>
            <a:r>
              <a:rPr lang="el-GR" sz="2400" b="1" spc="100" dirty="0" smtClean="0">
                <a:solidFill>
                  <a:srgbClr val="800000"/>
                </a:solidFill>
                <a:latin typeface="Arial Narrow"/>
                <a:ea typeface="Times New Roman"/>
                <a:cs typeface="Arial"/>
              </a:rPr>
              <a:t>ΚΠ</a:t>
            </a:r>
            <a:r>
              <a:rPr lang="el-GR" sz="2400" b="1" dirty="0" smtClean="0">
                <a:solidFill>
                  <a:srgbClr val="800000"/>
                </a:solidFill>
                <a:latin typeface="Arial Narrow"/>
                <a:ea typeface="Times New Roman"/>
                <a:cs typeface="Arial"/>
              </a:rPr>
              <a:t> </a:t>
            </a:r>
            <a:r>
              <a:rPr lang="es-ES_tradnl" sz="2400" b="1" spc="100" baseline="-25000" dirty="0" smtClean="0">
                <a:solidFill>
                  <a:srgbClr val="800000"/>
                </a:solidFill>
                <a:latin typeface="Arial Narrow"/>
                <a:ea typeface="Times New Roman"/>
                <a:cs typeface="Arial"/>
              </a:rPr>
              <a:t>  </a:t>
            </a:r>
            <a:r>
              <a:rPr lang="es-ES_tradnl" sz="2400" b="1" spc="100" dirty="0" smtClean="0">
                <a:solidFill>
                  <a:srgbClr val="800000"/>
                </a:solidFill>
                <a:latin typeface="Arial Narrow"/>
                <a:ea typeface="Times New Roman"/>
                <a:cs typeface="Arial"/>
              </a:rPr>
              <a:t>x  </a:t>
            </a:r>
            <a:r>
              <a:rPr lang="en-US" sz="2400" b="1" spc="100" dirty="0">
                <a:solidFill>
                  <a:srgbClr val="800000"/>
                </a:solidFill>
                <a:latin typeface="Arial Narrow"/>
                <a:ea typeface="Times New Roman"/>
                <a:cs typeface="Arial"/>
              </a:rPr>
              <a:t>a</a:t>
            </a:r>
            <a:r>
              <a:rPr lang="es-ES_tradnl" sz="2400" b="1" spc="100" dirty="0" smtClean="0">
                <a:solidFill>
                  <a:srgbClr val="800000"/>
                </a:solidFill>
                <a:latin typeface="Arial Narrow"/>
                <a:ea typeface="Times New Roman"/>
                <a:cs typeface="Arial"/>
              </a:rPr>
              <a:t>-vO</a:t>
            </a:r>
            <a:r>
              <a:rPr lang="es-ES_tradnl" sz="2400" b="1" spc="100" baseline="-25000" dirty="0" smtClean="0">
                <a:solidFill>
                  <a:srgbClr val="800000"/>
                </a:solidFill>
                <a:latin typeface="Arial Narrow"/>
                <a:ea typeface="Times New Roman"/>
                <a:cs typeface="Arial"/>
              </a:rPr>
              <a:t>2</a:t>
            </a:r>
            <a:r>
              <a:rPr lang="es-ES_tradnl" sz="2400" b="1" spc="100" dirty="0" smtClean="0">
                <a:solidFill>
                  <a:srgbClr val="800000"/>
                </a:solidFill>
                <a:latin typeface="Arial Narrow"/>
                <a:ea typeface="Times New Roman"/>
                <a:cs typeface="Arial"/>
              </a:rPr>
              <a:t>diff</a:t>
            </a:r>
            <a:endParaRPr lang="el-GR" sz="2400" b="1" spc="100" dirty="0" smtClean="0">
              <a:solidFill>
                <a:srgbClr val="800000"/>
              </a:solidFill>
              <a:latin typeface="Arial Narrow"/>
              <a:ea typeface="Times New Roman"/>
              <a:cs typeface="Arial"/>
            </a:endParaRPr>
          </a:p>
          <a:p>
            <a:pPr marL="0" indent="0" algn="ctr"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s-ES_tradnl" sz="2400" b="1" dirty="0" smtClean="0">
                <a:latin typeface="Arial Narrow"/>
                <a:ea typeface="Times New Roman"/>
                <a:cs typeface="Arial"/>
              </a:rPr>
              <a:t> </a:t>
            </a:r>
            <a:endParaRPr lang="el-GR" sz="1800" dirty="0" smtClean="0">
              <a:latin typeface="Calibri"/>
              <a:ea typeface="Times New Roman"/>
              <a:cs typeface="Times New Roman"/>
            </a:endParaRPr>
          </a:p>
          <a:p>
            <a:pPr>
              <a:buClr>
                <a:srgbClr val="800000"/>
              </a:buClr>
              <a:buFont typeface="Wingdings" pitchFamily="2" charset="2"/>
              <a:buChar char="Ø"/>
              <a:defRPr/>
            </a:pPr>
            <a:r>
              <a:rPr lang="el-GR" sz="2400" dirty="0" smtClean="0">
                <a:latin typeface="Calibri" pitchFamily="34" charset="0"/>
              </a:rPr>
              <a:t>Η </a:t>
            </a:r>
            <a:r>
              <a:rPr lang="el-GR" sz="2400" dirty="0">
                <a:latin typeface="Calibri" pitchFamily="34" charset="0"/>
              </a:rPr>
              <a:t>αρτηριοφλεβώδης διαφορά οξυγόνου </a:t>
            </a:r>
            <a:r>
              <a:rPr lang="el-GR" sz="2400" dirty="0" smtClean="0">
                <a:latin typeface="Calibri" pitchFamily="34" charset="0"/>
              </a:rPr>
              <a:t>αντιπροσωπεύει   τον </a:t>
            </a:r>
            <a:r>
              <a:rPr lang="el-GR" sz="2400" dirty="0">
                <a:latin typeface="Calibri" pitchFamily="34" charset="0"/>
              </a:rPr>
              <a:t>όγκο του Ο</a:t>
            </a:r>
            <a:r>
              <a:rPr lang="el-GR" sz="2400" b="1" baseline="-25000" dirty="0">
                <a:latin typeface="Calibri" pitchFamily="34" charset="0"/>
              </a:rPr>
              <a:t>2</a:t>
            </a:r>
            <a:r>
              <a:rPr lang="el-GR" sz="2400" dirty="0">
                <a:latin typeface="Calibri" pitchFamily="34" charset="0"/>
              </a:rPr>
              <a:t> που προσλαμβάνουν οι </a:t>
            </a:r>
            <a:r>
              <a:rPr lang="el-GR" sz="2400" dirty="0" smtClean="0">
                <a:latin typeface="Calibri" pitchFamily="34" charset="0"/>
              </a:rPr>
              <a:t>ενεργοί ιστοί του σώματος ανά </a:t>
            </a:r>
            <a:r>
              <a:rPr lang="el-GR" sz="2400" dirty="0">
                <a:latin typeface="Calibri" pitchFamily="34" charset="0"/>
              </a:rPr>
              <a:t>100</a:t>
            </a:r>
            <a:r>
              <a:rPr lang="en-US" sz="2400" dirty="0">
                <a:latin typeface="Calibri" pitchFamily="34" charset="0"/>
              </a:rPr>
              <a:t>ml</a:t>
            </a:r>
            <a:r>
              <a:rPr lang="el-GR" sz="2400" dirty="0">
                <a:latin typeface="Calibri" pitchFamily="34" charset="0"/>
              </a:rPr>
              <a:t> αρτηριακού αίματος, δηλαδή τη διαφορά κορεσμού σε Ο</a:t>
            </a:r>
            <a:r>
              <a:rPr lang="el-GR" sz="2400" b="1" baseline="-25000" dirty="0">
                <a:latin typeface="Calibri" pitchFamily="34" charset="0"/>
              </a:rPr>
              <a:t>2</a:t>
            </a:r>
            <a:r>
              <a:rPr lang="el-GR" sz="2400" dirty="0">
                <a:latin typeface="Calibri" pitchFamily="34" charset="0"/>
              </a:rPr>
              <a:t> μεταξύ αρτηριακού και φλεβικού </a:t>
            </a:r>
            <a:r>
              <a:rPr lang="el-GR" sz="2400" dirty="0" smtClean="0">
                <a:latin typeface="Calibri" pitchFamily="34" charset="0"/>
              </a:rPr>
              <a:t>αίματος.</a:t>
            </a:r>
            <a:endParaRPr lang="el-GR" sz="2400" b="1" spc="100" dirty="0" smtClean="0">
              <a:latin typeface="Arial Narrow"/>
              <a:ea typeface="Times New Roman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endParaRPr lang="el-GR" sz="1800" dirty="0" smtClean="0">
              <a:latin typeface="Calibri"/>
              <a:ea typeface="Times New Roman"/>
              <a:cs typeface="Times New Roman"/>
            </a:endParaRPr>
          </a:p>
          <a:p>
            <a:pPr marL="0" indent="0" algn="ctr">
              <a:buClr>
                <a:schemeClr val="tx2"/>
              </a:buClr>
              <a:buFont typeface="Wingdings" pitchFamily="2" charset="2"/>
              <a:buNone/>
              <a:defRPr/>
            </a:pPr>
            <a:endParaRPr lang="el-GR" sz="2400" dirty="0">
              <a:latin typeface="Calibri" pitchFamily="34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304800" y="1107945"/>
            <a:ext cx="8534400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kern="0" dirty="0" smtClean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55798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90872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dirty="0" smtClean="0"/>
              <a:t>Μέγιστη Πρόσληψη </a:t>
            </a:r>
            <a:r>
              <a:rPr lang="el-GR" dirty="0"/>
              <a:t>Οξυγόνου</a:t>
            </a:r>
            <a:r>
              <a:rPr lang="el-GR" baseline="-18000" dirty="0" smtClean="0"/>
              <a:t> </a:t>
            </a:r>
            <a:r>
              <a:rPr lang="el-GR" sz="2800" dirty="0" smtClean="0">
                <a:effectLst/>
              </a:rPr>
              <a:t>[1</a:t>
            </a:r>
            <a:r>
              <a:rPr lang="en-US" sz="2800" dirty="0" smtClean="0">
                <a:effectLst/>
              </a:rPr>
              <a:t>/4</a:t>
            </a:r>
            <a:r>
              <a:rPr lang="el-GR" sz="2800" dirty="0" smtClean="0">
                <a:effectLst/>
              </a:rPr>
              <a:t>]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  <a:buClr>
                <a:srgbClr val="800000"/>
              </a:buClr>
              <a:buSzPct val="100000"/>
              <a:buFont typeface="Wingdings" pitchFamily="2" charset="2"/>
              <a:buChar char="§"/>
              <a:defRPr/>
            </a:pPr>
            <a:r>
              <a:rPr lang="el-GR" sz="2400" dirty="0">
                <a:latin typeface="Calibri" pitchFamily="34" charset="0"/>
              </a:rPr>
              <a:t>Μέγιστη πρόσληψη οξυγόνου (</a:t>
            </a:r>
            <a:r>
              <a:rPr lang="en-US" sz="2400" dirty="0">
                <a:latin typeface="Calibri" pitchFamily="34" charset="0"/>
              </a:rPr>
              <a:t>VO</a:t>
            </a:r>
            <a:r>
              <a:rPr lang="el-GR" sz="2400" b="1" baseline="-25000" dirty="0">
                <a:latin typeface="Calibri" pitchFamily="34" charset="0"/>
              </a:rPr>
              <a:t>2</a:t>
            </a:r>
            <a:r>
              <a:rPr lang="en-US" sz="2200" dirty="0">
                <a:latin typeface="Calibri" pitchFamily="34" charset="0"/>
              </a:rPr>
              <a:t>max</a:t>
            </a:r>
            <a:r>
              <a:rPr lang="el-GR" sz="2400" dirty="0">
                <a:latin typeface="Calibri" pitchFamily="34" charset="0"/>
              </a:rPr>
              <a:t>) καλείται η μέγιστη ποσότητα οξυγόνου που </a:t>
            </a:r>
            <a:r>
              <a:rPr lang="el-GR" sz="2400" dirty="0" smtClean="0">
                <a:latin typeface="Calibri" pitchFamily="34" charset="0"/>
              </a:rPr>
              <a:t>προσλαμβάνουν οι ενεργοί ιστοί του σώματος </a:t>
            </a:r>
            <a:r>
              <a:rPr lang="el-GR" sz="2400" dirty="0">
                <a:latin typeface="Calibri" pitchFamily="34" charset="0"/>
              </a:rPr>
              <a:t>ανά λεπτό από την αρτηριακή </a:t>
            </a:r>
            <a:r>
              <a:rPr lang="el-GR" sz="2400" dirty="0" smtClean="0">
                <a:latin typeface="Calibri" pitchFamily="34" charset="0"/>
              </a:rPr>
              <a:t>κυκλοφορία, </a:t>
            </a:r>
            <a:r>
              <a:rPr lang="el-GR" sz="2400" dirty="0">
                <a:latin typeface="Calibri" pitchFamily="34" charset="0"/>
              </a:rPr>
              <a:t>κατά τη διάρκεια μέγιστης σωματικής </a:t>
            </a:r>
            <a:r>
              <a:rPr lang="el-GR" sz="2400" dirty="0" smtClean="0">
                <a:latin typeface="Calibri" pitchFamily="34" charset="0"/>
              </a:rPr>
              <a:t>προσπάθειας</a:t>
            </a:r>
            <a:r>
              <a:rPr lang="en-US" sz="2400" dirty="0" smtClean="0">
                <a:latin typeface="Calibri" pitchFamily="34" charset="0"/>
              </a:rPr>
              <a:t>.</a:t>
            </a:r>
            <a:endParaRPr lang="el-GR" sz="2400" dirty="0" smtClean="0">
              <a:latin typeface="Calibri" pitchFamily="34" charset="0"/>
            </a:endParaRPr>
          </a:p>
          <a:p>
            <a:pPr>
              <a:spcAft>
                <a:spcPts val="1200"/>
              </a:spcAft>
              <a:buClr>
                <a:srgbClr val="800000"/>
              </a:buClr>
              <a:buSzPct val="100000"/>
              <a:buFont typeface="Wingdings" pitchFamily="2" charset="2"/>
              <a:buChar char="§"/>
              <a:defRPr/>
            </a:pPr>
            <a:r>
              <a:rPr lang="el-GR" sz="2400" dirty="0">
                <a:latin typeface="Calibri" pitchFamily="34" charset="0"/>
              </a:rPr>
              <a:t>Η 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</a:rPr>
              <a:t>VO</a:t>
            </a:r>
            <a:r>
              <a:rPr lang="el-GR" sz="2400" b="1" baseline="-25000" dirty="0">
                <a:solidFill>
                  <a:prstClr val="black"/>
                </a:solidFill>
                <a:latin typeface="Calibri" pitchFamily="34" charset="0"/>
              </a:rPr>
              <a:t>2</a:t>
            </a:r>
            <a:r>
              <a:rPr lang="en-US" sz="2200" dirty="0">
                <a:solidFill>
                  <a:prstClr val="black"/>
                </a:solidFill>
                <a:latin typeface="Calibri" pitchFamily="34" charset="0"/>
              </a:rPr>
              <a:t>max</a:t>
            </a:r>
            <a:r>
              <a:rPr lang="en-US" sz="2000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l-GR" sz="2400" dirty="0" smtClean="0">
                <a:latin typeface="Calibri" pitchFamily="34" charset="0"/>
              </a:rPr>
              <a:t>εξαρτάται </a:t>
            </a:r>
            <a:r>
              <a:rPr lang="el-GR" sz="2400" dirty="0">
                <a:latin typeface="Calibri" pitchFamily="34" charset="0"/>
              </a:rPr>
              <a:t>έντονα από τη φυσική κατάσταση κάθε ατόμου και λαμβάνει τη μέγιστη τιμή της κοντά στο τέλος της διάρκειας της άσκησης, στα όρια της αντοχής ενός </a:t>
            </a:r>
            <a:r>
              <a:rPr lang="el-GR" sz="2400" dirty="0" smtClean="0">
                <a:latin typeface="Calibri" pitchFamily="34" charset="0"/>
              </a:rPr>
              <a:t>ατόμου</a:t>
            </a:r>
            <a:r>
              <a:rPr lang="en-US" sz="2400" dirty="0" smtClean="0">
                <a:latin typeface="Calibri" pitchFamily="34" charset="0"/>
              </a:rPr>
              <a:t>.</a:t>
            </a:r>
            <a:r>
              <a:rPr lang="el-GR" sz="2400" dirty="0" smtClean="0">
                <a:latin typeface="Calibri" pitchFamily="34" charset="0"/>
              </a:rPr>
              <a:t> </a:t>
            </a:r>
          </a:p>
          <a:p>
            <a:pPr>
              <a:spcAft>
                <a:spcPts val="1200"/>
              </a:spcAft>
              <a:buClr>
                <a:srgbClr val="800000"/>
              </a:buClr>
              <a:buSzPct val="100000"/>
              <a:buFont typeface="Wingdings" pitchFamily="2" charset="2"/>
              <a:buChar char="§"/>
              <a:defRPr/>
            </a:pPr>
            <a:r>
              <a:rPr lang="el-GR" sz="2400" dirty="0">
                <a:latin typeface="Calibri" pitchFamily="34" charset="0"/>
              </a:rPr>
              <a:t>Υγιή άτομα ηλικίας 20-30 ετών, με μέση φυσική κατάσταση, έχουν συνήθως 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</a:rPr>
              <a:t>VO</a:t>
            </a:r>
            <a:r>
              <a:rPr lang="el-GR" sz="2400" b="1" baseline="-25000" dirty="0">
                <a:solidFill>
                  <a:prstClr val="black"/>
                </a:solidFill>
                <a:latin typeface="Calibri" pitchFamily="34" charset="0"/>
              </a:rPr>
              <a:t>2</a:t>
            </a:r>
            <a:r>
              <a:rPr lang="en-US" sz="2200" dirty="0">
                <a:solidFill>
                  <a:prstClr val="black"/>
                </a:solidFill>
                <a:latin typeface="Calibri" pitchFamily="34" charset="0"/>
              </a:rPr>
              <a:t>max</a:t>
            </a:r>
            <a:r>
              <a:rPr lang="en-US" sz="2000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l-GR" sz="2400" dirty="0" smtClean="0">
                <a:latin typeface="Calibri" pitchFamily="34" charset="0"/>
              </a:rPr>
              <a:t>που </a:t>
            </a:r>
            <a:r>
              <a:rPr lang="el-GR" sz="2400" dirty="0">
                <a:latin typeface="Calibri" pitchFamily="34" charset="0"/>
              </a:rPr>
              <a:t>κυμαίνεται μεταξύ 10-13 ΜΕΤ</a:t>
            </a:r>
            <a:r>
              <a:rPr lang="en-US" sz="2400" dirty="0" smtClean="0">
                <a:latin typeface="Calibri" pitchFamily="34" charset="0"/>
              </a:rPr>
              <a:t>s</a:t>
            </a:r>
            <a:r>
              <a:rPr lang="el-GR" sz="2400" dirty="0" smtClean="0">
                <a:latin typeface="Calibri" pitchFamily="34" charset="0"/>
              </a:rPr>
              <a:t> ή 35-45 </a:t>
            </a:r>
            <a:r>
              <a:rPr lang="en-GB" sz="2200" dirty="0" smtClean="0">
                <a:latin typeface="Calibri" pitchFamily="34" charset="0"/>
              </a:rPr>
              <a:t>mlO</a:t>
            </a:r>
            <a:r>
              <a:rPr lang="en-GB" sz="2200" baseline="-20000" dirty="0" smtClean="0">
                <a:latin typeface="Calibri" pitchFamily="34" charset="0"/>
              </a:rPr>
              <a:t>2</a:t>
            </a:r>
            <a:r>
              <a:rPr lang="en-GB" sz="2200" dirty="0" smtClean="0">
                <a:latin typeface="Calibri" pitchFamily="34" charset="0"/>
              </a:rPr>
              <a:t>/kg.min</a:t>
            </a:r>
            <a:r>
              <a:rPr lang="el-GR" sz="2200" dirty="0" smtClean="0">
                <a:latin typeface="Calibri" pitchFamily="34" charset="0"/>
              </a:rPr>
              <a:t> .</a:t>
            </a:r>
            <a:endParaRPr lang="en-GB" sz="2200" baseline="30000" dirty="0" smtClean="0">
              <a:latin typeface="Calibri" pitchFamily="34" charset="0"/>
            </a:endParaRPr>
          </a:p>
          <a:p>
            <a:pPr marL="0" indent="0">
              <a:spcAft>
                <a:spcPts val="1200"/>
              </a:spcAft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endParaRPr lang="el-GR" sz="2400" dirty="0">
              <a:latin typeface="Calibri" pitchFamily="34" charset="0"/>
            </a:endParaRPr>
          </a:p>
          <a:p>
            <a:pPr>
              <a:spcAft>
                <a:spcPts val="1200"/>
              </a:spcAft>
              <a:buClr>
                <a:schemeClr val="tx2"/>
              </a:buClr>
              <a:buSzPct val="90000"/>
              <a:buFont typeface="Wingdings" pitchFamily="2" charset="2"/>
              <a:buChar char="§"/>
              <a:defRPr/>
            </a:pPr>
            <a:endParaRPr lang="el-GR" sz="2400" dirty="0">
              <a:latin typeface="Calibri" pitchFamily="34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304800" y="1107945"/>
            <a:ext cx="8534400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kern="0" dirty="0" smtClean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68052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67544" y="116631"/>
            <a:ext cx="8229600" cy="9913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sz="3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Μέγιστη Πρόσληψη Οξυγόνου </a:t>
            </a:r>
            <a:br>
              <a:rPr lang="el-GR" sz="38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l-GR" sz="3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και Καρδιακή </a:t>
            </a:r>
            <a:r>
              <a:rPr lang="el-GR" sz="3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Παροχή</a:t>
            </a:r>
            <a:endParaRPr lang="el-GR" sz="3800" dirty="0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298020" y="1268760"/>
            <a:ext cx="8534400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kern="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7784" y="1643002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800000"/>
                </a:solidFill>
                <a:latin typeface="Calibri"/>
              </a:rPr>
              <a:t>VO</a:t>
            </a:r>
            <a:r>
              <a:rPr lang="en-US" sz="2400" b="1" baseline="-18000" dirty="0">
                <a:solidFill>
                  <a:srgbClr val="800000"/>
                </a:solidFill>
                <a:latin typeface="Calibri"/>
              </a:rPr>
              <a:t>2</a:t>
            </a:r>
            <a:r>
              <a:rPr lang="en-US" sz="2000" b="1" dirty="0">
                <a:solidFill>
                  <a:srgbClr val="800000"/>
                </a:solidFill>
                <a:latin typeface="Calibri"/>
              </a:rPr>
              <a:t>max</a:t>
            </a:r>
            <a:r>
              <a:rPr lang="en-US" sz="2400" b="1" dirty="0">
                <a:solidFill>
                  <a:srgbClr val="800000"/>
                </a:solidFill>
                <a:latin typeface="Calibri"/>
              </a:rPr>
              <a:t>=</a:t>
            </a:r>
            <a:r>
              <a:rPr lang="el-GR" sz="2400" b="1" dirty="0">
                <a:solidFill>
                  <a:srgbClr val="800000"/>
                </a:solidFill>
                <a:latin typeface="Calibri"/>
              </a:rPr>
              <a:t> </a:t>
            </a:r>
            <a:r>
              <a:rPr lang="en-US" sz="2400" b="1" dirty="0">
                <a:solidFill>
                  <a:srgbClr val="800000"/>
                </a:solidFill>
                <a:latin typeface="Calibri"/>
              </a:rPr>
              <a:t>Q</a:t>
            </a:r>
            <a:r>
              <a:rPr lang="en-US" sz="2000" b="1" dirty="0">
                <a:solidFill>
                  <a:srgbClr val="800000"/>
                </a:solidFill>
                <a:latin typeface="Calibri"/>
              </a:rPr>
              <a:t>max</a:t>
            </a:r>
            <a:r>
              <a:rPr lang="el-GR" sz="2400" b="1" dirty="0">
                <a:solidFill>
                  <a:srgbClr val="800000"/>
                </a:solidFill>
                <a:latin typeface="Calibri"/>
              </a:rPr>
              <a:t> Χ </a:t>
            </a:r>
            <a:r>
              <a:rPr lang="en-US" sz="2400" b="1" dirty="0">
                <a:solidFill>
                  <a:srgbClr val="800000"/>
                </a:solidFill>
                <a:latin typeface="Calibri"/>
              </a:rPr>
              <a:t> </a:t>
            </a:r>
            <a:r>
              <a:rPr lang="en-US" sz="2400" b="1" dirty="0" smtClean="0">
                <a:solidFill>
                  <a:srgbClr val="800000"/>
                </a:solidFill>
                <a:latin typeface="Calibri"/>
              </a:rPr>
              <a:t>a-vO</a:t>
            </a:r>
            <a:r>
              <a:rPr lang="en-US" sz="2400" b="1" baseline="-25000" dirty="0" smtClean="0">
                <a:solidFill>
                  <a:srgbClr val="800000"/>
                </a:solidFill>
                <a:latin typeface="Calibri"/>
              </a:rPr>
              <a:t>2</a:t>
            </a:r>
            <a:r>
              <a:rPr lang="en-US" sz="2400" b="1" dirty="0" smtClean="0">
                <a:solidFill>
                  <a:srgbClr val="800000"/>
                </a:solidFill>
                <a:latin typeface="Calibri"/>
              </a:rPr>
              <a:t>diff</a:t>
            </a:r>
            <a:r>
              <a:rPr lang="en-US" sz="2000" b="1" dirty="0" smtClean="0">
                <a:solidFill>
                  <a:srgbClr val="800000"/>
                </a:solidFill>
                <a:latin typeface="Calibri"/>
              </a:rPr>
              <a:t>max</a:t>
            </a:r>
            <a:r>
              <a:rPr lang="en-US" sz="2400" b="1" dirty="0" smtClean="0">
                <a:solidFill>
                  <a:srgbClr val="800000"/>
                </a:solidFill>
                <a:latin typeface="Calibri"/>
              </a:rPr>
              <a:t> </a:t>
            </a:r>
            <a:endParaRPr lang="el-GR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335476" y="2420888"/>
            <a:ext cx="849694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Όπου: </a:t>
            </a:r>
            <a:r>
              <a:rPr lang="en-US" sz="2400" b="1" dirty="0" smtClean="0">
                <a:solidFill>
                  <a:srgbClr val="800000"/>
                </a:solidFill>
                <a:latin typeface="Calibri"/>
              </a:rPr>
              <a:t>VO</a:t>
            </a:r>
            <a:r>
              <a:rPr lang="en-US" sz="2400" b="1" baseline="-18000" dirty="0" smtClean="0">
                <a:solidFill>
                  <a:srgbClr val="800000"/>
                </a:solidFill>
                <a:latin typeface="Calibri"/>
              </a:rPr>
              <a:t>2</a:t>
            </a:r>
            <a:r>
              <a:rPr lang="en-US" sz="2000" b="1" dirty="0" smtClean="0">
                <a:solidFill>
                  <a:srgbClr val="800000"/>
                </a:solidFill>
                <a:latin typeface="Calibri"/>
              </a:rPr>
              <a:t>max</a:t>
            </a:r>
            <a:r>
              <a:rPr lang="el-GR" sz="2400" dirty="0">
                <a:solidFill>
                  <a:srgbClr val="800000"/>
                </a:solidFill>
                <a:latin typeface="Calibri"/>
              </a:rPr>
              <a:t>	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=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Μέγιστη πρόσληψη Ο</a:t>
            </a:r>
            <a:r>
              <a:rPr lang="el-GR" sz="2400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(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mlO</a:t>
            </a:r>
            <a:r>
              <a:rPr lang="el-GR" sz="2400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/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kg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.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min)</a:t>
            </a:r>
            <a:endParaRPr lang="el-GR" sz="2400" dirty="0" smtClean="0"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r>
              <a:rPr lang="el-GR" sz="2400" dirty="0">
                <a:solidFill>
                  <a:srgbClr val="800000"/>
                </a:solidFill>
                <a:latin typeface="Calibri"/>
              </a:rPr>
              <a:t>	</a:t>
            </a:r>
            <a:r>
              <a:rPr lang="en-US" sz="2400" b="1" dirty="0" smtClean="0">
                <a:solidFill>
                  <a:srgbClr val="800000"/>
                </a:solidFill>
                <a:latin typeface="Calibri"/>
              </a:rPr>
              <a:t>Q</a:t>
            </a:r>
            <a:r>
              <a:rPr lang="en-US" sz="2000" b="1" dirty="0" smtClean="0">
                <a:solidFill>
                  <a:srgbClr val="800000"/>
                </a:solidFill>
                <a:latin typeface="Calibri"/>
              </a:rPr>
              <a:t>max</a:t>
            </a:r>
            <a:r>
              <a:rPr lang="el-GR" sz="2400" dirty="0">
                <a:solidFill>
                  <a:srgbClr val="800000"/>
                </a:solidFill>
                <a:latin typeface="Calibri"/>
              </a:rPr>
              <a:t>	</a:t>
            </a:r>
            <a:r>
              <a:rPr lang="el-GR" sz="2400" dirty="0" smtClean="0">
                <a:solidFill>
                  <a:srgbClr val="800000"/>
                </a:solidFill>
                <a:latin typeface="Calibri"/>
              </a:rPr>
              <a:t>	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=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Μέγιστη καρδιακή παροχή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(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l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/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min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)</a:t>
            </a:r>
          </a:p>
          <a:p>
            <a:pPr>
              <a:defRPr/>
            </a:pPr>
            <a:r>
              <a:rPr lang="el-GR" sz="2400" dirty="0" smtClean="0">
                <a:solidFill>
                  <a:srgbClr val="800000"/>
                </a:solidFill>
                <a:latin typeface="Calibri"/>
              </a:rPr>
              <a:t>	</a:t>
            </a:r>
            <a:r>
              <a:rPr lang="en-US" sz="2400" b="1" dirty="0" smtClean="0">
                <a:solidFill>
                  <a:srgbClr val="800000"/>
                </a:solidFill>
                <a:latin typeface="Calibri"/>
              </a:rPr>
              <a:t>a-vO</a:t>
            </a:r>
            <a:r>
              <a:rPr lang="en-US" sz="2400" b="1" baseline="-25000" dirty="0" smtClean="0">
                <a:solidFill>
                  <a:srgbClr val="800000"/>
                </a:solidFill>
                <a:latin typeface="Calibri"/>
              </a:rPr>
              <a:t>2</a:t>
            </a:r>
            <a:r>
              <a:rPr lang="en-US" sz="2400" b="1" dirty="0" smtClean="0">
                <a:solidFill>
                  <a:srgbClr val="800000"/>
                </a:solidFill>
                <a:latin typeface="Calibri"/>
              </a:rPr>
              <a:t>diff</a:t>
            </a:r>
            <a:r>
              <a:rPr lang="en-US" sz="2000" b="1" dirty="0" smtClean="0">
                <a:solidFill>
                  <a:srgbClr val="800000"/>
                </a:solidFill>
                <a:latin typeface="Calibri"/>
              </a:rPr>
              <a:t>max</a:t>
            </a:r>
            <a:r>
              <a:rPr lang="en-US" sz="2400" b="1" dirty="0" smtClean="0">
                <a:solidFill>
                  <a:srgbClr val="800000"/>
                </a:solidFill>
                <a:latin typeface="Calibri"/>
              </a:rPr>
              <a:t> </a:t>
            </a:r>
            <a:r>
              <a:rPr lang="el-GR" sz="2400" dirty="0" smtClean="0">
                <a:solidFill>
                  <a:srgbClr val="800000"/>
                </a:solidFill>
                <a:latin typeface="Calibri"/>
              </a:rPr>
              <a:t>	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=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Αρτηριοφλεβώδης διαφορά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Ο</a:t>
            </a:r>
            <a:r>
              <a:rPr lang="el-GR" sz="2400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 (% όγκοι)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7" name="Πίνακας 6"/>
          <p:cNvGraphicFramePr>
            <a:graphicFrameLocks noGrp="1"/>
          </p:cNvGraphicFramePr>
          <p:nvPr>
            <p:extLst/>
          </p:nvPr>
        </p:nvGraphicFramePr>
        <p:xfrm>
          <a:off x="407484" y="4005064"/>
          <a:ext cx="8352927" cy="21945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2784309"/>
                <a:gridCol w="2784309"/>
                <a:gridCol w="278430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/>
                        <a:t>Παράμετρος</a:t>
                      </a:r>
                      <a:endParaRPr lang="el-GR" sz="2400" b="1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/>
                        <a:t>Γυμνασμένα άτομα</a:t>
                      </a:r>
                      <a:endParaRPr lang="el-GR" sz="2400" b="1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/>
                        <a:t>Μη γυμνασμένα άτομα</a:t>
                      </a:r>
                      <a:endParaRPr lang="el-GR" sz="2400" b="1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VO</a:t>
                      </a:r>
                      <a:r>
                        <a:rPr lang="el-GR" sz="24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max</a:t>
                      </a:r>
                      <a:r>
                        <a:rPr lang="el-GR" sz="2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l-GR" sz="2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&gt;14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METs</a:t>
                      </a:r>
                      <a:r>
                        <a:rPr lang="el-GR" sz="2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l-GR" sz="2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10-13 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METs</a:t>
                      </a:r>
                      <a:endParaRPr lang="en-GB" sz="24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Q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max</a:t>
                      </a:r>
                      <a:r>
                        <a:rPr lang="el-GR" sz="2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l-GR" sz="2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27-35 l</a:t>
                      </a:r>
                      <a:r>
                        <a:rPr lang="el-GR" sz="2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min</a:t>
                      </a:r>
                      <a:r>
                        <a:rPr lang="el-GR" sz="2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l-GR" sz="2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l-GR" sz="2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18-20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l</a:t>
                      </a:r>
                      <a:r>
                        <a:rPr lang="el-GR" sz="2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min</a:t>
                      </a:r>
                      <a:endParaRPr lang="en-GB" sz="2400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</a:t>
                      </a:r>
                      <a:r>
                        <a:rPr lang="el-GR" sz="2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vO</a:t>
                      </a:r>
                      <a:r>
                        <a:rPr lang="el-GR" sz="24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diff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max</a:t>
                      </a:r>
                      <a:r>
                        <a:rPr lang="el-GR" sz="2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l-GR" sz="2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 όγκοι % </a:t>
                      </a:r>
                      <a:endParaRPr lang="el-GR" sz="2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 όγκοι %</a:t>
                      </a:r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6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Μέγιστη Πρόσληψη </a:t>
            </a:r>
            <a:r>
              <a:rPr lang="el-GR" sz="4000" dirty="0" smtClean="0"/>
              <a:t>Οξυγόνου </a:t>
            </a:r>
            <a:r>
              <a:rPr lang="en-US" sz="2800" dirty="0" smtClean="0">
                <a:effectLst/>
              </a:rPr>
              <a:t>[2/4]</a:t>
            </a:r>
            <a:endParaRPr lang="el-GR" sz="2800" dirty="0">
              <a:effectLst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268760"/>
            <a:ext cx="8382000" cy="54006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Clr>
                <a:srgbClr val="800000"/>
              </a:buClr>
              <a:buSzPct val="100000"/>
              <a:buFont typeface="Wingdings" pitchFamily="2" charset="2"/>
              <a:buChar char="§"/>
            </a:pPr>
            <a:r>
              <a:rPr lang="el-GR" sz="2400" dirty="0" smtClean="0"/>
              <a:t>Η </a:t>
            </a:r>
            <a:r>
              <a:rPr lang="el-GR" sz="2400" dirty="0"/>
              <a:t>άμεση μέτρηση της μέγιστης καρδιακής παροχής είναι ιδιαίτερα δύσκολη και απαιτεί τη χρήση επεμβατικών </a:t>
            </a:r>
            <a:r>
              <a:rPr lang="el-GR" sz="2400" dirty="0" smtClean="0"/>
              <a:t>τεχνικών</a:t>
            </a:r>
            <a:r>
              <a:rPr lang="el-GR" sz="2400" dirty="0"/>
              <a:t>. Σύμφωνα όμως με την αρχή του </a:t>
            </a:r>
            <a:r>
              <a:rPr lang="en-US" sz="2400" dirty="0"/>
              <a:t>Fick</a:t>
            </a:r>
            <a:r>
              <a:rPr lang="el-GR" sz="2400" dirty="0"/>
              <a:t>, η μέγιστη καρδιακή παροχή είναι ευθέως ανάλογη με τη VO</a:t>
            </a:r>
            <a:r>
              <a:rPr lang="el-GR" sz="2400" b="1" baseline="-25000" dirty="0"/>
              <a:t>2</a:t>
            </a:r>
            <a:r>
              <a:rPr lang="en-US" sz="2000" dirty="0"/>
              <a:t>max</a:t>
            </a:r>
            <a:r>
              <a:rPr lang="el-GR" sz="2400" dirty="0" smtClean="0"/>
              <a:t> </a:t>
            </a:r>
            <a:r>
              <a:rPr lang="el-GR" sz="2400" dirty="0"/>
              <a:t>και αντιστρόφως ανάλογη της </a:t>
            </a:r>
            <a:r>
              <a:rPr lang="en-US" sz="2400" dirty="0" smtClean="0"/>
              <a:t>a</a:t>
            </a:r>
            <a:r>
              <a:rPr lang="el-GR" sz="2400" dirty="0" smtClean="0"/>
              <a:t>-</a:t>
            </a:r>
            <a:r>
              <a:rPr lang="en-US" sz="2400" dirty="0" err="1" smtClean="0"/>
              <a:t>vO</a:t>
            </a:r>
            <a:r>
              <a:rPr lang="el-GR" sz="2400" b="1" baseline="-25000" dirty="0"/>
              <a:t>2</a:t>
            </a:r>
            <a:r>
              <a:rPr lang="en-US" sz="2400" dirty="0" smtClean="0"/>
              <a:t>diff</a:t>
            </a:r>
            <a:r>
              <a:rPr lang="en-US" sz="2400" dirty="0"/>
              <a:t>.</a:t>
            </a:r>
            <a:endParaRPr lang="el-GR" sz="2400" dirty="0" smtClean="0"/>
          </a:p>
          <a:p>
            <a:pPr>
              <a:lnSpc>
                <a:spcPct val="110000"/>
              </a:lnSpc>
              <a:spcBef>
                <a:spcPts val="1800"/>
              </a:spcBef>
              <a:buClr>
                <a:srgbClr val="800000"/>
              </a:buClr>
              <a:buSzPct val="100000"/>
              <a:buFont typeface="Wingdings" pitchFamily="2" charset="2"/>
              <a:buChar char="§"/>
            </a:pPr>
            <a:r>
              <a:rPr lang="el-GR" sz="2400" dirty="0" smtClean="0"/>
              <a:t>Κατά </a:t>
            </a:r>
            <a:r>
              <a:rPr lang="el-GR" sz="2400" dirty="0"/>
              <a:t>συνέπεια, από τη στιγμή που η μέγιστη </a:t>
            </a:r>
            <a:r>
              <a:rPr lang="en-US" sz="2400" dirty="0">
                <a:solidFill>
                  <a:prstClr val="black"/>
                </a:solidFill>
              </a:rPr>
              <a:t>a</a:t>
            </a:r>
            <a:r>
              <a:rPr lang="el-GR" sz="2400" dirty="0">
                <a:solidFill>
                  <a:prstClr val="black"/>
                </a:solidFill>
              </a:rPr>
              <a:t>-</a:t>
            </a:r>
            <a:r>
              <a:rPr lang="en-US" sz="2400" dirty="0" err="1">
                <a:solidFill>
                  <a:prstClr val="black"/>
                </a:solidFill>
              </a:rPr>
              <a:t>vO</a:t>
            </a:r>
            <a:r>
              <a:rPr lang="el-GR" sz="2400" b="1" baseline="-25000" dirty="0">
                <a:solidFill>
                  <a:prstClr val="black"/>
                </a:solidFill>
              </a:rPr>
              <a:t>2</a:t>
            </a:r>
            <a:r>
              <a:rPr lang="en-US" sz="2400" dirty="0" smtClean="0">
                <a:solidFill>
                  <a:prstClr val="black"/>
                </a:solidFill>
              </a:rPr>
              <a:t>diff</a:t>
            </a:r>
            <a:r>
              <a:rPr lang="el-GR" sz="2400" dirty="0" smtClean="0"/>
              <a:t> </a:t>
            </a:r>
            <a:r>
              <a:rPr lang="el-GR" sz="2400" dirty="0"/>
              <a:t>δεν επηρεάζεται σοβαρά από τη φυσική κατάσταση, η μέτρηση της VO</a:t>
            </a:r>
            <a:r>
              <a:rPr lang="el-GR" sz="2400" b="1" baseline="-25000" dirty="0"/>
              <a:t>2</a:t>
            </a:r>
            <a:r>
              <a:rPr lang="en-US" sz="2000" dirty="0"/>
              <a:t>max</a:t>
            </a:r>
            <a:r>
              <a:rPr lang="el-GR" sz="2400" dirty="0"/>
              <a:t> </a:t>
            </a:r>
            <a:r>
              <a:rPr lang="el-GR" sz="2400" dirty="0" smtClean="0"/>
              <a:t>αποτελεί </a:t>
            </a:r>
            <a:r>
              <a:rPr lang="el-GR" sz="2400" dirty="0"/>
              <a:t>έναν ιδιαίτερα αξιόπιστο δείκτη αξιολόγησης της μέγιστης καρδιακής παροχής και της απόδοσης του κυκλοφορικού </a:t>
            </a:r>
            <a:r>
              <a:rPr lang="el-GR" sz="2400" dirty="0" smtClean="0"/>
              <a:t>συστήματος, ενώ θεωρείται ως </a:t>
            </a:r>
            <a:r>
              <a:rPr lang="en-US" sz="2400" dirty="0" smtClean="0"/>
              <a:t>gold standard </a:t>
            </a:r>
            <a:r>
              <a:rPr lang="el-GR" sz="2400" dirty="0" smtClean="0"/>
              <a:t>για την αξιολόγηση και μέτρηση της καρδιοαναπνευστικής ικανότητας.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304800" y="1107945"/>
            <a:ext cx="8534400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kern="0" dirty="0" smtClean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50862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l-GR" dirty="0"/>
              <a:t>Μέγιστη Πρόσληψη </a:t>
            </a:r>
            <a:r>
              <a:rPr lang="el-GR" dirty="0" smtClean="0"/>
              <a:t>Οξυγόνου </a:t>
            </a:r>
            <a:r>
              <a:rPr lang="en-US" sz="2800" dirty="0" smtClean="0">
                <a:effectLst/>
              </a:rPr>
              <a:t>[3/4]</a:t>
            </a:r>
            <a:endParaRPr lang="el-GR" sz="3200" dirty="0">
              <a:effectLst/>
            </a:endParaRPr>
          </a:p>
        </p:txBody>
      </p:sp>
      <p:sp>
        <p:nvSpPr>
          <p:cNvPr id="152579" name="Υπότιτλος 2"/>
          <p:cNvSpPr>
            <a:spLocks noGrp="1"/>
          </p:cNvSpPr>
          <p:nvPr>
            <p:ph idx="1"/>
          </p:nvPr>
        </p:nvSpPr>
        <p:spPr>
          <a:xfrm>
            <a:off x="457200" y="1412776"/>
            <a:ext cx="8579296" cy="3744416"/>
          </a:xfrm>
        </p:spPr>
        <p:txBody>
          <a:bodyPr>
            <a:normAutofit/>
          </a:bodyPr>
          <a:lstStyle/>
          <a:p>
            <a:endParaRPr lang="el-GR" sz="2400" dirty="0" smtClean="0"/>
          </a:p>
          <a:p>
            <a:pPr>
              <a:buClr>
                <a:srgbClr val="800000"/>
              </a:buClr>
              <a:buFont typeface="Wingdings" pitchFamily="2" charset="2"/>
              <a:buChar char="§"/>
            </a:pPr>
            <a:r>
              <a:rPr lang="el-GR" sz="2400" dirty="0" smtClean="0"/>
              <a:t>Η VO</a:t>
            </a:r>
            <a:r>
              <a:rPr lang="el-GR" sz="2400" b="1" baseline="-25000" dirty="0" smtClean="0"/>
              <a:t>2</a:t>
            </a:r>
            <a:r>
              <a:rPr lang="en-US" sz="2000" dirty="0" smtClean="0"/>
              <a:t>max</a:t>
            </a:r>
            <a:r>
              <a:rPr lang="el-GR" sz="2400" dirty="0" smtClean="0"/>
              <a:t> αποτελεί έναν άριστο, μη επεμβατικό, δείκτη αξιολόγησης της μέγιστης καρδιακής παροχής.</a:t>
            </a:r>
          </a:p>
          <a:p>
            <a:pPr>
              <a:buClr>
                <a:srgbClr val="800000"/>
              </a:buClr>
              <a:buFont typeface="Wingdings" pitchFamily="2" charset="2"/>
              <a:buChar char="§"/>
            </a:pPr>
            <a:endParaRPr lang="el-GR" sz="1000" dirty="0" smtClean="0"/>
          </a:p>
          <a:p>
            <a:pPr>
              <a:buClr>
                <a:srgbClr val="800000"/>
              </a:buClr>
              <a:buFont typeface="Wingdings" pitchFamily="2" charset="2"/>
              <a:buChar char="§"/>
            </a:pPr>
            <a:r>
              <a:rPr lang="el-GR" sz="2400" dirty="0" smtClean="0"/>
              <a:t>Η </a:t>
            </a:r>
            <a:r>
              <a:rPr lang="el-GR" sz="2400" dirty="0"/>
              <a:t>VO</a:t>
            </a:r>
            <a:r>
              <a:rPr lang="el-GR" sz="2400" b="1" baseline="-25000" dirty="0"/>
              <a:t>2</a:t>
            </a:r>
            <a:r>
              <a:rPr lang="en-US" sz="2000" dirty="0"/>
              <a:t>max</a:t>
            </a:r>
            <a:r>
              <a:rPr lang="el-GR" sz="2400" dirty="0"/>
              <a:t> </a:t>
            </a:r>
            <a:r>
              <a:rPr lang="el-GR" sz="2400" dirty="0" smtClean="0"/>
              <a:t>θεωρείται ως ιδιαίτερα αξιόπιστος δείκτης της απόδοσης του κυκλοφορικού συστήματος.</a:t>
            </a:r>
          </a:p>
          <a:p>
            <a:pPr>
              <a:buClr>
                <a:srgbClr val="800000"/>
              </a:buClr>
              <a:buFont typeface="Wingdings" pitchFamily="2" charset="2"/>
              <a:buChar char="§"/>
            </a:pPr>
            <a:endParaRPr lang="el-GR" sz="1000" dirty="0" smtClean="0"/>
          </a:p>
          <a:p>
            <a:pPr>
              <a:buClr>
                <a:srgbClr val="800000"/>
              </a:buClr>
              <a:buFont typeface="Wingdings" pitchFamily="2" charset="2"/>
              <a:buChar char="§"/>
            </a:pPr>
            <a:r>
              <a:rPr lang="el-GR" sz="2400" dirty="0">
                <a:solidFill>
                  <a:prstClr val="black"/>
                </a:solidFill>
              </a:rPr>
              <a:t>Η VO</a:t>
            </a:r>
            <a:r>
              <a:rPr lang="el-GR" sz="2400" b="1" baseline="-25000" dirty="0">
                <a:solidFill>
                  <a:prstClr val="black"/>
                </a:solidFill>
              </a:rPr>
              <a:t>2</a:t>
            </a:r>
            <a:r>
              <a:rPr lang="en-US" sz="2000" dirty="0">
                <a:solidFill>
                  <a:prstClr val="black"/>
                </a:solidFill>
              </a:rPr>
              <a:t>max</a:t>
            </a:r>
            <a:r>
              <a:rPr lang="el-GR" sz="2400" dirty="0">
                <a:solidFill>
                  <a:prstClr val="black"/>
                </a:solidFill>
              </a:rPr>
              <a:t> είναι ο καλύτερος μετρητής της </a:t>
            </a:r>
            <a:r>
              <a:rPr lang="el-GR" sz="2400" dirty="0" smtClean="0">
                <a:solidFill>
                  <a:prstClr val="black"/>
                </a:solidFill>
              </a:rPr>
              <a:t>καρδιοαναπνευστικής ικανότητας.</a:t>
            </a:r>
            <a:endParaRPr lang="el-GR" sz="2400" dirty="0" smtClean="0"/>
          </a:p>
          <a:p>
            <a:pPr marL="0" indent="0">
              <a:buNone/>
            </a:pPr>
            <a:endParaRPr lang="el-GR" sz="2400" dirty="0" smtClean="0"/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304800" y="1124744"/>
            <a:ext cx="8534400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kern="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744" y="5013176"/>
            <a:ext cx="669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800000"/>
                </a:solidFill>
                <a:latin typeface="Arial Narrow" pitchFamily="34" charset="0"/>
              </a:rPr>
              <a:t>Bruce </a:t>
            </a:r>
            <a:r>
              <a:rPr lang="en-US" sz="2000" dirty="0">
                <a:solidFill>
                  <a:srgbClr val="800000"/>
                </a:solidFill>
                <a:latin typeface="Arial Narrow" pitchFamily="34" charset="0"/>
              </a:rPr>
              <a:t>et al </a:t>
            </a:r>
            <a:r>
              <a:rPr lang="el-GR" sz="2000" dirty="0">
                <a:solidFill>
                  <a:srgbClr val="800000"/>
                </a:solidFill>
                <a:latin typeface="Arial Narrow" pitchFamily="34" charset="0"/>
              </a:rPr>
              <a:t>1973, </a:t>
            </a:r>
            <a:r>
              <a:rPr lang="en-GB" sz="2000" dirty="0">
                <a:solidFill>
                  <a:srgbClr val="800000"/>
                </a:solidFill>
                <a:latin typeface="Arial Narrow" pitchFamily="34" charset="0"/>
              </a:rPr>
              <a:t>Fletcher </a:t>
            </a:r>
            <a:r>
              <a:rPr lang="en-US" sz="2000" dirty="0">
                <a:solidFill>
                  <a:srgbClr val="800000"/>
                </a:solidFill>
                <a:latin typeface="Arial Narrow" pitchFamily="34" charset="0"/>
              </a:rPr>
              <a:t>et al</a:t>
            </a:r>
            <a:r>
              <a:rPr lang="el-GR" sz="2000" dirty="0">
                <a:solidFill>
                  <a:srgbClr val="800000"/>
                </a:solidFill>
                <a:latin typeface="Arial Narrow" pitchFamily="34" charset="0"/>
              </a:rPr>
              <a:t> 2001, </a:t>
            </a:r>
            <a:r>
              <a:rPr lang="en-GB" sz="2000" dirty="0">
                <a:solidFill>
                  <a:srgbClr val="800000"/>
                </a:solidFill>
                <a:latin typeface="Arial Narrow" pitchFamily="34" charset="0"/>
              </a:rPr>
              <a:t>Astrand </a:t>
            </a:r>
            <a:r>
              <a:rPr lang="en-US" sz="2000" dirty="0">
                <a:solidFill>
                  <a:srgbClr val="800000"/>
                </a:solidFill>
                <a:latin typeface="Arial Narrow" pitchFamily="34" charset="0"/>
              </a:rPr>
              <a:t>et al</a:t>
            </a:r>
            <a:r>
              <a:rPr lang="el-GR" sz="2000" dirty="0">
                <a:solidFill>
                  <a:srgbClr val="800000"/>
                </a:solidFill>
                <a:latin typeface="Arial Narrow" pitchFamily="34" charset="0"/>
              </a:rPr>
              <a:t> 2003, </a:t>
            </a:r>
            <a:r>
              <a:rPr lang="en-US" sz="2000" dirty="0">
                <a:solidFill>
                  <a:srgbClr val="800000"/>
                </a:solidFill>
                <a:latin typeface="Arial Narrow" pitchFamily="34" charset="0"/>
              </a:rPr>
              <a:t>ACSM</a:t>
            </a:r>
            <a:r>
              <a:rPr lang="el-GR" sz="2000" dirty="0">
                <a:solidFill>
                  <a:srgbClr val="800000"/>
                </a:solidFill>
                <a:latin typeface="Arial Narrow" pitchFamily="34" charset="0"/>
              </a:rPr>
              <a:t> </a:t>
            </a:r>
            <a:r>
              <a:rPr lang="el-GR" sz="2000" dirty="0" smtClean="0">
                <a:solidFill>
                  <a:srgbClr val="800000"/>
                </a:solidFill>
                <a:latin typeface="Arial Narrow" pitchFamily="34" charset="0"/>
              </a:rPr>
              <a:t>2006</a:t>
            </a:r>
            <a:endParaRPr lang="el-GR" sz="2000" dirty="0">
              <a:solidFill>
                <a:srgbClr val="800000"/>
              </a:solidFill>
              <a:latin typeface="Arial Narrow" pitchFamily="34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3573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</a:t>
            </a:r>
            <a:r>
              <a:rPr lang="en-US" baseline="-25000" dirty="0"/>
              <a:t>2</a:t>
            </a:r>
            <a:r>
              <a:rPr lang="en-US" sz="3600" dirty="0"/>
              <a:t>max</a:t>
            </a:r>
            <a:r>
              <a:rPr lang="en-US" dirty="0"/>
              <a:t> </a:t>
            </a:r>
            <a:r>
              <a:rPr lang="en-US" dirty="0" smtClean="0"/>
              <a:t> vs. VO</a:t>
            </a:r>
            <a:r>
              <a:rPr lang="en-US" baseline="-25000" dirty="0"/>
              <a:t>2</a:t>
            </a:r>
            <a:r>
              <a:rPr lang="en-US" sz="3600" dirty="0" smtClean="0"/>
              <a:t>pea</a:t>
            </a:r>
            <a:r>
              <a:rPr lang="en-US" sz="3200" dirty="0" smtClean="0"/>
              <a:t>k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844824"/>
            <a:ext cx="8229600" cy="4320480"/>
          </a:xfrm>
        </p:spPr>
        <p:txBody>
          <a:bodyPr>
            <a:normAutofit/>
          </a:bodyPr>
          <a:lstStyle/>
          <a:p>
            <a:pPr marL="446088" indent="-271463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l-GR" sz="2400" b="1" dirty="0" smtClean="0">
                <a:solidFill>
                  <a:srgbClr val="800000"/>
                </a:solidFill>
              </a:rPr>
              <a:t>  </a:t>
            </a:r>
            <a:r>
              <a:rPr lang="en-US" sz="2800" b="1" dirty="0" smtClean="0">
                <a:solidFill>
                  <a:srgbClr val="800000"/>
                </a:solidFill>
              </a:rPr>
              <a:t>VO</a:t>
            </a:r>
            <a:r>
              <a:rPr lang="en-US" sz="2800" b="1" baseline="-25000" dirty="0" smtClean="0">
                <a:solidFill>
                  <a:srgbClr val="800000"/>
                </a:solidFill>
              </a:rPr>
              <a:t>2</a:t>
            </a:r>
            <a:r>
              <a:rPr lang="en-US" sz="2400" b="1" dirty="0" smtClean="0">
                <a:solidFill>
                  <a:srgbClr val="800000"/>
                </a:solidFill>
              </a:rPr>
              <a:t>max</a:t>
            </a:r>
            <a:r>
              <a:rPr lang="en-US" sz="2000" b="1" dirty="0" smtClean="0">
                <a:solidFill>
                  <a:srgbClr val="800000"/>
                </a:solidFill>
              </a:rPr>
              <a:t>:</a:t>
            </a:r>
            <a:r>
              <a:rPr lang="en-US" sz="2000" dirty="0" smtClean="0"/>
              <a:t>  </a:t>
            </a:r>
            <a:r>
              <a:rPr lang="el-GR" sz="2400" dirty="0" smtClean="0"/>
              <a:t>Η </a:t>
            </a:r>
            <a:r>
              <a:rPr lang="el-GR" sz="2400" dirty="0"/>
              <a:t>επίτευξη «</a:t>
            </a:r>
            <a:r>
              <a:rPr lang="en-US" sz="2400" dirty="0"/>
              <a:t>plateau</a:t>
            </a:r>
            <a:r>
              <a:rPr lang="el-GR" sz="2400" dirty="0"/>
              <a:t>» του </a:t>
            </a:r>
            <a:r>
              <a:rPr lang="en-US" sz="2400" dirty="0" smtClean="0"/>
              <a:t>VO</a:t>
            </a:r>
            <a:r>
              <a:rPr lang="en-US" sz="2400" baseline="-25000" dirty="0" smtClean="0"/>
              <a:t>2</a:t>
            </a:r>
            <a:r>
              <a:rPr lang="el-GR" sz="2400" baseline="-25000" dirty="0" smtClean="0"/>
              <a:t> </a:t>
            </a:r>
            <a:r>
              <a:rPr lang="el-GR" sz="2400" dirty="0" smtClean="0"/>
              <a:t> κατά την κόπωση</a:t>
            </a:r>
            <a:r>
              <a:rPr lang="en-US" sz="2400" dirty="0" smtClean="0"/>
              <a:t>.</a:t>
            </a:r>
            <a:endParaRPr lang="en-US" sz="2400" dirty="0"/>
          </a:p>
          <a:p>
            <a:pPr marL="446088" lvl="1" indent="-271463">
              <a:lnSpc>
                <a:spcPct val="80000"/>
              </a:lnSpc>
              <a:buNone/>
            </a:pPr>
            <a:r>
              <a:rPr lang="en-US" sz="2400" dirty="0" smtClean="0"/>
              <a:t>       </a:t>
            </a:r>
            <a:r>
              <a:rPr lang="el-GR" sz="2400" dirty="0" smtClean="0"/>
              <a:t>Αφορά κυρίως σε αθλητές</a:t>
            </a:r>
            <a:r>
              <a:rPr lang="en-US" sz="2400" dirty="0" smtClean="0"/>
              <a:t> </a:t>
            </a:r>
            <a:r>
              <a:rPr lang="el-GR" sz="2400" dirty="0" smtClean="0"/>
              <a:t>και γενικά σε υγιείς ενήλικες.</a:t>
            </a:r>
          </a:p>
          <a:p>
            <a:pPr marL="446088" lvl="1" indent="-271463">
              <a:lnSpc>
                <a:spcPct val="80000"/>
              </a:lnSpc>
              <a:buNone/>
            </a:pPr>
            <a:endParaRPr lang="el-GR" sz="2400" dirty="0" smtClean="0"/>
          </a:p>
          <a:p>
            <a:pPr marL="517525" lvl="1" indent="-342900">
              <a:lnSpc>
                <a:spcPct val="80000"/>
              </a:lnSpc>
              <a:buClr>
                <a:srgbClr val="800000"/>
              </a:buClr>
              <a:buFont typeface="Wingdings" panose="05000000000000000000" pitchFamily="2" charset="2"/>
              <a:buChar char="Ø"/>
            </a:pPr>
            <a:r>
              <a:rPr lang="el-GR" sz="2400" dirty="0"/>
              <a:t> </a:t>
            </a:r>
            <a:r>
              <a:rPr lang="en-US" b="1" dirty="0" smtClean="0">
                <a:solidFill>
                  <a:srgbClr val="800000"/>
                </a:solidFill>
              </a:rPr>
              <a:t>VO</a:t>
            </a:r>
            <a:r>
              <a:rPr lang="en-US" b="1" baseline="-25000" dirty="0" smtClean="0">
                <a:solidFill>
                  <a:srgbClr val="800000"/>
                </a:solidFill>
              </a:rPr>
              <a:t>2</a:t>
            </a:r>
            <a:r>
              <a:rPr lang="en-US" sz="2400" b="1" dirty="0" smtClean="0">
                <a:solidFill>
                  <a:srgbClr val="800000"/>
                </a:solidFill>
              </a:rPr>
              <a:t>peak</a:t>
            </a:r>
            <a:r>
              <a:rPr lang="en-US" sz="2400" dirty="0" smtClean="0"/>
              <a:t>: </a:t>
            </a:r>
            <a:r>
              <a:rPr lang="el-GR" sz="2400" dirty="0">
                <a:solidFill>
                  <a:prstClr val="black"/>
                </a:solidFill>
              </a:rPr>
              <a:t>Η υψηλότερη τιμή</a:t>
            </a:r>
            <a:r>
              <a:rPr lang="en-US" sz="2400" dirty="0">
                <a:solidFill>
                  <a:prstClr val="black"/>
                </a:solidFill>
              </a:rPr>
              <a:t> VO</a:t>
            </a:r>
            <a:r>
              <a:rPr lang="en-US" sz="2400" baseline="-25000" dirty="0">
                <a:solidFill>
                  <a:prstClr val="black"/>
                </a:solidFill>
              </a:rPr>
              <a:t>2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l-GR" sz="2400" dirty="0">
                <a:solidFill>
                  <a:prstClr val="black"/>
                </a:solidFill>
              </a:rPr>
              <a:t>που </a:t>
            </a:r>
            <a:r>
              <a:rPr lang="el-GR" sz="2400" dirty="0" smtClean="0">
                <a:solidFill>
                  <a:prstClr val="black"/>
                </a:solidFill>
              </a:rPr>
              <a:t>επιτυγχάνεται κατά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174625" lvl="1" indent="0">
              <a:lnSpc>
                <a:spcPct val="80000"/>
              </a:lnSpc>
              <a:buClr>
                <a:srgbClr val="800000"/>
              </a:buClr>
              <a:buNone/>
            </a:pP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      </a:t>
            </a:r>
            <a:r>
              <a:rPr lang="el-GR" sz="2400" dirty="0" smtClean="0">
                <a:solidFill>
                  <a:prstClr val="black"/>
                </a:solidFill>
              </a:rPr>
              <a:t>το </a:t>
            </a:r>
            <a:r>
              <a:rPr lang="el-GR" sz="2400" dirty="0">
                <a:solidFill>
                  <a:prstClr val="black"/>
                </a:solidFill>
              </a:rPr>
              <a:t>τέλος της </a:t>
            </a:r>
            <a:r>
              <a:rPr lang="el-GR" sz="2400" dirty="0" smtClean="0">
                <a:solidFill>
                  <a:prstClr val="black"/>
                </a:solidFill>
              </a:rPr>
              <a:t>άσκησης</a:t>
            </a:r>
            <a:r>
              <a:rPr lang="en-US" sz="2400" dirty="0" smtClean="0">
                <a:solidFill>
                  <a:prstClr val="black"/>
                </a:solidFill>
              </a:rPr>
              <a:t> – </a:t>
            </a:r>
            <a:r>
              <a:rPr lang="el-GR" sz="2400" dirty="0" smtClean="0">
                <a:solidFill>
                  <a:prstClr val="black"/>
                </a:solidFill>
              </a:rPr>
              <a:t>κόπωσης, ή ο μέσος όρος της </a:t>
            </a:r>
            <a:r>
              <a:rPr lang="en-US" sz="2400" dirty="0" smtClean="0">
                <a:solidFill>
                  <a:prstClr val="black"/>
                </a:solidFill>
              </a:rPr>
              <a:t>VO</a:t>
            </a:r>
            <a:r>
              <a:rPr lang="en-US" sz="2400" baseline="-25000" dirty="0" smtClean="0">
                <a:solidFill>
                  <a:prstClr val="black"/>
                </a:solidFill>
              </a:rPr>
              <a:t>2</a:t>
            </a:r>
            <a:r>
              <a:rPr lang="el-GR" sz="2400" baseline="-25000" dirty="0">
                <a:solidFill>
                  <a:prstClr val="black"/>
                </a:solidFill>
              </a:rPr>
              <a:t> </a:t>
            </a:r>
            <a:endParaRPr lang="el-GR" sz="2400" baseline="-25000" dirty="0" smtClean="0">
              <a:solidFill>
                <a:prstClr val="black"/>
              </a:solidFill>
            </a:endParaRPr>
          </a:p>
          <a:p>
            <a:pPr marL="174625" lvl="1" indent="0">
              <a:lnSpc>
                <a:spcPct val="80000"/>
              </a:lnSpc>
              <a:buClr>
                <a:srgbClr val="800000"/>
              </a:buClr>
              <a:buNone/>
            </a:pPr>
            <a:r>
              <a:rPr lang="el-GR" sz="2400" baseline="-25000" dirty="0">
                <a:solidFill>
                  <a:prstClr val="black"/>
                </a:solidFill>
              </a:rPr>
              <a:t> </a:t>
            </a:r>
            <a:r>
              <a:rPr lang="el-GR" sz="2400" baseline="-25000" dirty="0" smtClean="0">
                <a:solidFill>
                  <a:prstClr val="black"/>
                </a:solidFill>
              </a:rPr>
              <a:t>    </a:t>
            </a:r>
            <a:r>
              <a:rPr lang="el-GR" sz="2400" dirty="0" smtClean="0">
                <a:solidFill>
                  <a:prstClr val="black"/>
                </a:solidFill>
              </a:rPr>
              <a:t>    κατά τα τελευταία 20΄΄.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l-GR" sz="2400" dirty="0" smtClean="0">
                <a:solidFill>
                  <a:prstClr val="black"/>
                </a:solidFill>
              </a:rPr>
              <a:t> Αφορά σε ασθενείς </a:t>
            </a:r>
            <a:r>
              <a:rPr lang="el-GR" sz="2400" dirty="0">
                <a:solidFill>
                  <a:prstClr val="black"/>
                </a:solidFill>
              </a:rPr>
              <a:t>και </a:t>
            </a:r>
            <a:r>
              <a:rPr lang="el-GR" sz="2400" dirty="0" smtClean="0">
                <a:solidFill>
                  <a:prstClr val="black"/>
                </a:solidFill>
              </a:rPr>
              <a:t>αποτελεί</a:t>
            </a:r>
          </a:p>
          <a:p>
            <a:pPr marL="174625" lvl="1" indent="0">
              <a:lnSpc>
                <a:spcPct val="80000"/>
              </a:lnSpc>
              <a:buClr>
                <a:srgbClr val="800000"/>
              </a:buClr>
              <a:buNone/>
            </a:pPr>
            <a:r>
              <a:rPr lang="el-GR" sz="2400" dirty="0">
                <a:solidFill>
                  <a:prstClr val="black"/>
                </a:solidFill>
              </a:rPr>
              <a:t> </a:t>
            </a:r>
            <a:r>
              <a:rPr lang="el-GR" sz="2400" dirty="0" smtClean="0">
                <a:solidFill>
                  <a:prstClr val="black"/>
                </a:solidFill>
              </a:rPr>
              <a:t>      καθιερωμένη παράμετρο καταγραφής και αξιολόγησης</a:t>
            </a:r>
          </a:p>
          <a:p>
            <a:pPr marL="174625" lvl="1" indent="0">
              <a:lnSpc>
                <a:spcPct val="80000"/>
              </a:lnSpc>
              <a:buClr>
                <a:srgbClr val="800000"/>
              </a:buClr>
              <a:buNone/>
            </a:pPr>
            <a:r>
              <a:rPr lang="el-GR" sz="2400" dirty="0">
                <a:solidFill>
                  <a:prstClr val="black"/>
                </a:solidFill>
              </a:rPr>
              <a:t> </a:t>
            </a:r>
            <a:r>
              <a:rPr lang="el-GR" sz="2400" dirty="0" smtClean="0">
                <a:solidFill>
                  <a:prstClr val="black"/>
                </a:solidFill>
              </a:rPr>
              <a:t>      στην </a:t>
            </a:r>
            <a:r>
              <a:rPr lang="el-GR" sz="2400" dirty="0">
                <a:solidFill>
                  <a:prstClr val="black"/>
                </a:solidFill>
              </a:rPr>
              <a:t>κλινική </a:t>
            </a:r>
            <a:r>
              <a:rPr lang="el-GR" sz="2400" dirty="0" smtClean="0">
                <a:solidFill>
                  <a:prstClr val="black"/>
                </a:solidFill>
              </a:rPr>
              <a:t>πράξη.</a:t>
            </a:r>
          </a:p>
          <a:p>
            <a:pPr marL="174625" lvl="1" indent="0">
              <a:lnSpc>
                <a:spcPct val="80000"/>
              </a:lnSpc>
              <a:buClr>
                <a:srgbClr val="800000"/>
              </a:buClr>
              <a:buNone/>
            </a:pPr>
            <a:endParaRPr lang="el-GR" sz="2400" dirty="0" smtClean="0">
              <a:solidFill>
                <a:prstClr val="black"/>
              </a:solidFill>
            </a:endParaRPr>
          </a:p>
          <a:p>
            <a:pPr marL="174625" lvl="1" indent="0">
              <a:lnSpc>
                <a:spcPct val="80000"/>
              </a:lnSpc>
              <a:buClr>
                <a:srgbClr val="800000"/>
              </a:buClr>
              <a:buNone/>
            </a:pPr>
            <a:endParaRPr lang="el-GR" sz="2400" dirty="0" smtClean="0"/>
          </a:p>
          <a:p>
            <a:pPr marL="446088" lvl="1" indent="-271463">
              <a:lnSpc>
                <a:spcPct val="80000"/>
              </a:lnSpc>
              <a:buNone/>
            </a:pPr>
            <a:r>
              <a:rPr lang="el-GR" sz="2400" dirty="0"/>
              <a:t> </a:t>
            </a:r>
            <a:endParaRPr lang="el-GR" sz="2400" dirty="0" smtClean="0"/>
          </a:p>
          <a:p>
            <a:pPr marL="517525" lvl="1" indent="-342900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461392" y="1052736"/>
            <a:ext cx="821506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41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</a:t>
            </a:r>
            <a:r>
              <a:rPr lang="en-US" baseline="-25000" dirty="0"/>
              <a:t>2</a:t>
            </a:r>
            <a:r>
              <a:rPr lang="en-US" sz="3600" dirty="0"/>
              <a:t>max</a:t>
            </a:r>
            <a:endParaRPr lang="el-GR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253" y="1286661"/>
            <a:ext cx="6599494" cy="4950651"/>
          </a:xfrm>
          <a:prstGeom prst="rect">
            <a:avLst/>
          </a:prstGeom>
          <a:ln w="19050">
            <a:solidFill>
              <a:srgbClr val="80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4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Μέγιστη Πρόσληψη </a:t>
            </a:r>
            <a:r>
              <a:rPr lang="el-GR" sz="4000" dirty="0" smtClean="0"/>
              <a:t>Οξυγόνου</a:t>
            </a:r>
            <a:r>
              <a:rPr lang="el-GR" baseline="-18000" dirty="0" smtClean="0"/>
              <a:t>  </a:t>
            </a:r>
            <a:r>
              <a:rPr lang="en-US" sz="2800" dirty="0" smtClean="0">
                <a:effectLst/>
              </a:rPr>
              <a:t>[4/4]</a:t>
            </a:r>
            <a:endParaRPr lang="el-GR" sz="3200" dirty="0">
              <a:effectLst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04800" y="1196752"/>
            <a:ext cx="8534400" cy="5256584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  <a:buClr>
                <a:srgbClr val="800000"/>
              </a:buClr>
              <a:buSzPct val="100000"/>
              <a:buFont typeface="Wingdings" pitchFamily="2" charset="2"/>
              <a:buChar char="§"/>
            </a:pPr>
            <a:r>
              <a:rPr lang="el-GR" sz="2400" dirty="0"/>
              <a:t>Η μειωμένη </a:t>
            </a:r>
            <a:r>
              <a:rPr lang="el-GR" sz="2400" dirty="0" smtClean="0"/>
              <a:t>αερόβια </a:t>
            </a:r>
            <a:r>
              <a:rPr lang="el-GR" sz="2400" dirty="0"/>
              <a:t>ικανότητα </a:t>
            </a:r>
            <a:r>
              <a:rPr lang="el-GR" sz="2400" dirty="0" smtClean="0"/>
              <a:t>και αντοχή στην άσκηση, </a:t>
            </a:r>
            <a:r>
              <a:rPr lang="el-GR" sz="2400" dirty="0"/>
              <a:t>μετρούμενη σε </a:t>
            </a:r>
            <a:r>
              <a:rPr lang="en-US" sz="2400" dirty="0"/>
              <a:t>METs</a:t>
            </a:r>
            <a:r>
              <a:rPr lang="el-GR" sz="2400" dirty="0"/>
              <a:t>, αποτελεί σοβαρό παράγοντα κινδύνου καρδιοαγγειακής νοσηρότητας και πολύ σημαντικό προγνωστικό δείκτη καρδιοαγγειακής θνητότητας ή και θνητότητας από κάθε αιτία. </a:t>
            </a:r>
            <a:r>
              <a:rPr lang="el-GR" sz="2000" dirty="0">
                <a:solidFill>
                  <a:srgbClr val="800000"/>
                </a:solidFill>
                <a:latin typeface="Arial Narrow" pitchFamily="34" charset="0"/>
              </a:rPr>
              <a:t>[</a:t>
            </a:r>
            <a:r>
              <a:rPr lang="fr-FR" sz="2000" dirty="0">
                <a:solidFill>
                  <a:srgbClr val="800000"/>
                </a:solidFill>
                <a:latin typeface="Arial Narrow" pitchFamily="34" charset="0"/>
              </a:rPr>
              <a:t>Palatini </a:t>
            </a:r>
            <a:r>
              <a:rPr lang="en-US" sz="2000" dirty="0">
                <a:solidFill>
                  <a:srgbClr val="800000"/>
                </a:solidFill>
                <a:latin typeface="Arial Narrow" pitchFamily="34" charset="0"/>
              </a:rPr>
              <a:t>et al</a:t>
            </a:r>
            <a:r>
              <a:rPr lang="el-GR" sz="2000" dirty="0">
                <a:solidFill>
                  <a:srgbClr val="800000"/>
                </a:solidFill>
                <a:latin typeface="Arial Narrow" pitchFamily="34" charset="0"/>
              </a:rPr>
              <a:t> 2002</a:t>
            </a:r>
            <a:r>
              <a:rPr lang="nl-BE" sz="2000" dirty="0">
                <a:solidFill>
                  <a:srgbClr val="800000"/>
                </a:solidFill>
                <a:latin typeface="Arial Narrow" pitchFamily="34" charset="0"/>
              </a:rPr>
              <a:t>Laukkanen </a:t>
            </a:r>
            <a:r>
              <a:rPr lang="en-US" sz="2000" dirty="0">
                <a:solidFill>
                  <a:srgbClr val="800000"/>
                </a:solidFill>
                <a:latin typeface="Arial Narrow" pitchFamily="34" charset="0"/>
              </a:rPr>
              <a:t>et al</a:t>
            </a:r>
            <a:r>
              <a:rPr lang="el-GR" sz="2000" dirty="0">
                <a:solidFill>
                  <a:srgbClr val="800000"/>
                </a:solidFill>
                <a:latin typeface="Arial Narrow" pitchFamily="34" charset="0"/>
              </a:rPr>
              <a:t> 2004, </a:t>
            </a:r>
            <a:r>
              <a:rPr lang="nl-BE" sz="2000" dirty="0">
                <a:solidFill>
                  <a:srgbClr val="800000"/>
                </a:solidFill>
                <a:latin typeface="Arial Narrow" pitchFamily="34" charset="0"/>
              </a:rPr>
              <a:t>Kurl </a:t>
            </a:r>
            <a:r>
              <a:rPr lang="en-US" sz="2000" dirty="0">
                <a:solidFill>
                  <a:srgbClr val="800000"/>
                </a:solidFill>
                <a:latin typeface="Arial Narrow" pitchFamily="34" charset="0"/>
              </a:rPr>
              <a:t>et al</a:t>
            </a:r>
            <a:r>
              <a:rPr lang="el-GR" sz="2000" dirty="0">
                <a:solidFill>
                  <a:srgbClr val="800000"/>
                </a:solidFill>
                <a:latin typeface="Arial Narrow" pitchFamily="34" charset="0"/>
              </a:rPr>
              <a:t> 2005</a:t>
            </a:r>
            <a:r>
              <a:rPr lang="el-GR" sz="2000" dirty="0" smtClean="0">
                <a:solidFill>
                  <a:srgbClr val="800000"/>
                </a:solidFill>
              </a:rPr>
              <a:t>]</a:t>
            </a:r>
            <a:r>
              <a:rPr lang="el-GR" sz="2000" dirty="0" smtClean="0"/>
              <a:t>.</a:t>
            </a:r>
          </a:p>
          <a:p>
            <a:pPr>
              <a:buClr>
                <a:srgbClr val="800000"/>
              </a:buClr>
              <a:buSzPct val="100000"/>
              <a:buFont typeface="Wingdings" pitchFamily="2" charset="2"/>
              <a:buChar char="§"/>
            </a:pPr>
            <a:r>
              <a:rPr lang="el-GR" sz="2400" dirty="0" smtClean="0"/>
              <a:t>Η </a:t>
            </a:r>
            <a:r>
              <a:rPr lang="el-GR" sz="2400" dirty="0"/>
              <a:t>μέγιστη αντοχή στην </a:t>
            </a:r>
            <a:r>
              <a:rPr lang="el-GR" sz="2400" dirty="0" smtClean="0"/>
              <a:t>άσκηση (</a:t>
            </a:r>
            <a:r>
              <a:rPr lang="el-GR" sz="2400" dirty="0"/>
              <a:t>VO</a:t>
            </a:r>
            <a:r>
              <a:rPr lang="el-GR" sz="2400" b="1" baseline="-25000" dirty="0"/>
              <a:t>2</a:t>
            </a:r>
            <a:r>
              <a:rPr lang="en-US" sz="2000" dirty="0"/>
              <a:t>max</a:t>
            </a:r>
            <a:r>
              <a:rPr lang="el-GR" sz="2400" dirty="0" smtClean="0"/>
              <a:t>), </a:t>
            </a:r>
            <a:r>
              <a:rPr lang="el-GR" sz="2400" dirty="0"/>
              <a:t>μετρούμενη σε </a:t>
            </a:r>
            <a:r>
              <a:rPr lang="en-US" sz="2400" dirty="0"/>
              <a:t>METs</a:t>
            </a:r>
            <a:r>
              <a:rPr lang="el-GR" sz="2400" dirty="0"/>
              <a:t>, έχει την ισχυρότερη συσχέτιση</a:t>
            </a:r>
            <a:r>
              <a:rPr lang="el-GR" sz="2400" b="1" baseline="30000" dirty="0"/>
              <a:t> </a:t>
            </a:r>
            <a:r>
              <a:rPr lang="el-GR" sz="2400" dirty="0"/>
              <a:t>μεταξύ πολλών άλλων παραμέτρων που ερευνώνται συνήθως στη διαγνωστική δοκιμασία κοπώσεως. </a:t>
            </a:r>
            <a:r>
              <a:rPr lang="el-GR" sz="2400" dirty="0" smtClean="0"/>
              <a:t>Για </a:t>
            </a:r>
            <a:r>
              <a:rPr lang="el-GR" sz="2400" dirty="0"/>
              <a:t>κάθε 1 </a:t>
            </a:r>
            <a:r>
              <a:rPr lang="en-US" sz="2400" dirty="0"/>
              <a:t>MET</a:t>
            </a:r>
            <a:r>
              <a:rPr lang="el-GR" sz="2400" dirty="0"/>
              <a:t> βελτίωσης της VO</a:t>
            </a:r>
            <a:r>
              <a:rPr lang="el-GR" sz="2400" b="1" baseline="-25000" dirty="0"/>
              <a:t>2</a:t>
            </a:r>
            <a:r>
              <a:rPr lang="en-US" sz="2000" dirty="0" smtClean="0"/>
              <a:t>max</a:t>
            </a:r>
            <a:r>
              <a:rPr lang="el-GR" sz="2400" dirty="0" smtClean="0"/>
              <a:t>, </a:t>
            </a:r>
            <a:r>
              <a:rPr lang="el-GR" sz="2400" dirty="0"/>
              <a:t>η πιθανότητα επιβίωσης αυξάνεται κατά 12%, </a:t>
            </a:r>
            <a:r>
              <a:rPr lang="el-GR" sz="2000" dirty="0">
                <a:solidFill>
                  <a:srgbClr val="800000"/>
                </a:solidFill>
                <a:latin typeface="Arial Narrow" pitchFamily="34" charset="0"/>
              </a:rPr>
              <a:t>[</a:t>
            </a:r>
            <a:r>
              <a:rPr lang="en-GB" sz="2000" dirty="0">
                <a:solidFill>
                  <a:srgbClr val="800000"/>
                </a:solidFill>
                <a:latin typeface="Arial Narrow" pitchFamily="34" charset="0"/>
              </a:rPr>
              <a:t>Myers </a:t>
            </a:r>
            <a:r>
              <a:rPr lang="en-US" sz="2000" dirty="0">
                <a:solidFill>
                  <a:srgbClr val="800000"/>
                </a:solidFill>
                <a:latin typeface="Arial Narrow" pitchFamily="34" charset="0"/>
              </a:rPr>
              <a:t>et al</a:t>
            </a:r>
            <a:r>
              <a:rPr lang="el-GR" sz="2000" dirty="0">
                <a:solidFill>
                  <a:srgbClr val="800000"/>
                </a:solidFill>
                <a:latin typeface="Arial Narrow" pitchFamily="34" charset="0"/>
              </a:rPr>
              <a:t> 2002, </a:t>
            </a:r>
            <a:r>
              <a:rPr lang="en-GB" sz="2000" dirty="0">
                <a:solidFill>
                  <a:srgbClr val="800000"/>
                </a:solidFill>
                <a:latin typeface="Arial Narrow" pitchFamily="34" charset="0"/>
              </a:rPr>
              <a:t>Peterson </a:t>
            </a:r>
            <a:r>
              <a:rPr lang="en-US" sz="2000" dirty="0">
                <a:solidFill>
                  <a:srgbClr val="800000"/>
                </a:solidFill>
                <a:latin typeface="Arial Narrow" pitchFamily="34" charset="0"/>
              </a:rPr>
              <a:t>et al</a:t>
            </a:r>
            <a:r>
              <a:rPr lang="el-GR" sz="2000" dirty="0">
                <a:solidFill>
                  <a:srgbClr val="800000"/>
                </a:solidFill>
                <a:latin typeface="Arial Narrow" pitchFamily="34" charset="0"/>
              </a:rPr>
              <a:t> 2008]</a:t>
            </a:r>
            <a:r>
              <a:rPr lang="el-GR" sz="2400" baseline="30000" dirty="0"/>
              <a:t> </a:t>
            </a:r>
            <a:r>
              <a:rPr lang="el-GR" sz="2400" b="1" baseline="30000" dirty="0" smtClean="0"/>
              <a:t> </a:t>
            </a:r>
            <a:r>
              <a:rPr lang="el-GR" sz="2400" dirty="0" smtClean="0"/>
              <a:t>ο </a:t>
            </a:r>
            <a:r>
              <a:rPr lang="el-GR" sz="2400" dirty="0"/>
              <a:t>κίνδυνος στεφανιαίας νόσου μειώνεται 13%, </a:t>
            </a:r>
            <a:r>
              <a:rPr lang="el-GR" sz="2000" dirty="0">
                <a:solidFill>
                  <a:srgbClr val="800000"/>
                </a:solidFill>
                <a:latin typeface="Arial Narrow" pitchFamily="34" charset="0"/>
              </a:rPr>
              <a:t>[</a:t>
            </a:r>
            <a:r>
              <a:rPr lang="es-ES_tradnl" sz="2000" dirty="0">
                <a:solidFill>
                  <a:srgbClr val="800000"/>
                </a:solidFill>
                <a:latin typeface="Arial Narrow" pitchFamily="34" charset="0"/>
              </a:rPr>
              <a:t>Balady </a:t>
            </a:r>
            <a:r>
              <a:rPr lang="en-US" sz="2000" dirty="0">
                <a:solidFill>
                  <a:srgbClr val="800000"/>
                </a:solidFill>
                <a:latin typeface="Arial Narrow" pitchFamily="34" charset="0"/>
              </a:rPr>
              <a:t>et al</a:t>
            </a:r>
            <a:r>
              <a:rPr lang="el-GR" sz="2000" dirty="0">
                <a:solidFill>
                  <a:srgbClr val="800000"/>
                </a:solidFill>
                <a:latin typeface="Arial Narrow" pitchFamily="34" charset="0"/>
              </a:rPr>
              <a:t> 2004</a:t>
            </a:r>
            <a:r>
              <a:rPr lang="el-GR" sz="2400" dirty="0"/>
              <a:t>] και η θνητότητα μειώνεται κατά 13%. </a:t>
            </a:r>
            <a:r>
              <a:rPr lang="el-GR" sz="2000" dirty="0">
                <a:solidFill>
                  <a:srgbClr val="800000"/>
                </a:solidFill>
                <a:latin typeface="Arial Narrow" pitchFamily="34" charset="0"/>
              </a:rPr>
              <a:t>[</a:t>
            </a:r>
            <a:r>
              <a:rPr lang="es-ES_tradnl" sz="2000" dirty="0">
                <a:solidFill>
                  <a:srgbClr val="800000"/>
                </a:solidFill>
                <a:latin typeface="Arial Narrow" pitchFamily="34" charset="0"/>
              </a:rPr>
              <a:t>Kokkinos </a:t>
            </a:r>
            <a:r>
              <a:rPr lang="en-US" sz="2000" dirty="0">
                <a:solidFill>
                  <a:srgbClr val="800000"/>
                </a:solidFill>
                <a:latin typeface="Arial Narrow" pitchFamily="34" charset="0"/>
              </a:rPr>
              <a:t>et al</a:t>
            </a:r>
            <a:r>
              <a:rPr lang="el-GR" sz="2000" dirty="0">
                <a:solidFill>
                  <a:srgbClr val="800000"/>
                </a:solidFill>
                <a:latin typeface="Arial Narrow" pitchFamily="34" charset="0"/>
              </a:rPr>
              <a:t> 2008</a:t>
            </a:r>
            <a:r>
              <a:rPr lang="el-GR" sz="2000" dirty="0" smtClean="0">
                <a:solidFill>
                  <a:srgbClr val="800000"/>
                </a:solidFill>
                <a:latin typeface="Arial Narrow" pitchFamily="34" charset="0"/>
              </a:rPr>
              <a:t>]</a:t>
            </a:r>
            <a:r>
              <a:rPr lang="el-GR" sz="2400" dirty="0" smtClean="0"/>
              <a:t>.</a:t>
            </a:r>
            <a:endParaRPr lang="el-GR" sz="2000" dirty="0">
              <a:solidFill>
                <a:srgbClr val="800000"/>
              </a:solidFill>
              <a:latin typeface="Arial Narrow" pitchFamily="34" charset="0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304800" y="1107945"/>
            <a:ext cx="8534400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kern="0" dirty="0" smtClean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79691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16632"/>
            <a:ext cx="8928992" cy="115212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3800" dirty="0" smtClean="0"/>
              <a:t> </a:t>
            </a:r>
            <a:r>
              <a:rPr lang="el-GR" sz="3600" dirty="0" smtClean="0"/>
              <a:t>Μακρόχρονη Αερόβια Άσκηση και Απόδοση του Κυκλοφορικού Συστήματος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700808"/>
            <a:ext cx="8534400" cy="4680520"/>
          </a:xfrm>
        </p:spPr>
        <p:txBody>
          <a:bodyPr>
            <a:normAutofit/>
          </a:bodyPr>
          <a:lstStyle/>
          <a:p>
            <a:pPr eaLnBrk="1" hangingPunct="1"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el-GR" sz="2800" b="1" dirty="0" smtClean="0">
                <a:solidFill>
                  <a:srgbClr val="800000"/>
                </a:solidFill>
              </a:rPr>
              <a:t>Ηρεμία:</a:t>
            </a:r>
          </a:p>
          <a:p>
            <a:pPr marL="723900" indent="-368300" eaLnBrk="1" hangingPunct="1">
              <a:buClr>
                <a:srgbClr val="800000"/>
              </a:buClr>
              <a:buFont typeface="Calibri" pitchFamily="34" charset="0"/>
              <a:buChar char="‒"/>
              <a:tabLst>
                <a:tab pos="723900" algn="l"/>
              </a:tabLst>
              <a:defRPr/>
            </a:pPr>
            <a:r>
              <a:rPr lang="el-GR" sz="2400" dirty="0" smtClean="0"/>
              <a:t>Σημαντική αύξηση του ΟΠ,</a:t>
            </a:r>
            <a:r>
              <a:rPr lang="en-US" sz="2400" dirty="0" smtClean="0"/>
              <a:t> </a:t>
            </a:r>
            <a:r>
              <a:rPr lang="el-GR" sz="2400" dirty="0" smtClean="0"/>
              <a:t>καμία μεταβολή στην ΚΠ</a:t>
            </a:r>
            <a:r>
              <a:rPr lang="en-US" sz="2400" dirty="0" smtClean="0"/>
              <a:t> </a:t>
            </a:r>
            <a:r>
              <a:rPr lang="el-GR" sz="2400" dirty="0" smtClean="0"/>
              <a:t>και στην </a:t>
            </a:r>
            <a:r>
              <a:rPr lang="en-US" sz="2400" dirty="0" smtClean="0"/>
              <a:t>VO</a:t>
            </a:r>
            <a:r>
              <a:rPr lang="en-US" sz="2400" b="1" baseline="-18000" dirty="0" smtClean="0"/>
              <a:t>2</a:t>
            </a:r>
            <a:r>
              <a:rPr lang="el-GR" sz="2400" b="1" dirty="0" smtClean="0"/>
              <a:t>.</a:t>
            </a:r>
            <a:endParaRPr lang="en-US" sz="2400" b="1" baseline="-18000" dirty="0" smtClean="0"/>
          </a:p>
          <a:p>
            <a:pPr eaLnBrk="1" hangingPunct="1"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el-GR" sz="2800" b="1" dirty="0" smtClean="0">
                <a:solidFill>
                  <a:srgbClr val="800000"/>
                </a:solidFill>
              </a:rPr>
              <a:t>Σταθερό Υπομέγιστο Έργο:</a:t>
            </a:r>
          </a:p>
          <a:p>
            <a:pPr marL="723900" indent="-368300" eaLnBrk="1" hangingPunct="1">
              <a:buClr>
                <a:srgbClr val="800000"/>
              </a:buClr>
              <a:buFont typeface="Calibri" pitchFamily="34" charset="0"/>
              <a:buChar char="‒"/>
              <a:defRPr/>
            </a:pPr>
            <a:r>
              <a:rPr lang="el-GR" sz="2400" dirty="0" smtClean="0"/>
              <a:t>Σημαντική αύξηση του ΟΠ</a:t>
            </a:r>
            <a:r>
              <a:rPr lang="en-US" sz="2400" dirty="0" smtClean="0"/>
              <a:t>, </a:t>
            </a:r>
            <a:r>
              <a:rPr lang="el-GR" sz="2400" dirty="0" smtClean="0"/>
              <a:t>καμία μεταβολή στην ΚΠ</a:t>
            </a:r>
            <a:r>
              <a:rPr lang="en-US" sz="2400" dirty="0" smtClean="0"/>
              <a:t> </a:t>
            </a:r>
            <a:r>
              <a:rPr lang="el-GR" sz="2400" dirty="0" smtClean="0"/>
              <a:t>και στην </a:t>
            </a:r>
            <a:r>
              <a:rPr lang="en-US" sz="2400" dirty="0" smtClean="0"/>
              <a:t>VO</a:t>
            </a:r>
            <a:r>
              <a:rPr lang="en-US" sz="2400" b="1" baseline="-18000" dirty="0" smtClean="0"/>
              <a:t>2</a:t>
            </a:r>
            <a:r>
              <a:rPr lang="el-GR" sz="2400" b="1" dirty="0" smtClean="0"/>
              <a:t>.</a:t>
            </a:r>
            <a:endParaRPr lang="en-US" sz="2400" b="1" baseline="-18000" dirty="0"/>
          </a:p>
          <a:p>
            <a:pPr eaLnBrk="1" hangingPunct="1"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el-GR" sz="2800" b="1" dirty="0" smtClean="0">
                <a:solidFill>
                  <a:srgbClr val="800000"/>
                </a:solidFill>
              </a:rPr>
              <a:t>Μέγιστο έργο:</a:t>
            </a:r>
          </a:p>
          <a:p>
            <a:pPr marL="723900" indent="-368300">
              <a:buClr>
                <a:srgbClr val="800000"/>
              </a:buClr>
              <a:buFont typeface="Calibri" pitchFamily="34" charset="0"/>
              <a:buChar char="‒"/>
              <a:defRPr/>
            </a:pPr>
            <a:r>
              <a:rPr lang="el-GR" sz="2400" dirty="0" smtClean="0"/>
              <a:t>Ιδιαίτερα σημαντική αύξηση όλων των αιμοδυναμικών παραμέτρων (</a:t>
            </a:r>
            <a:r>
              <a:rPr lang="el-GR" sz="2400" b="1" dirty="0" err="1" smtClean="0">
                <a:solidFill>
                  <a:srgbClr val="800000"/>
                </a:solidFill>
              </a:rPr>
              <a:t>↑ΟΠ</a:t>
            </a:r>
            <a:r>
              <a:rPr lang="en-US" sz="2000" b="1" dirty="0">
                <a:solidFill>
                  <a:srgbClr val="800000"/>
                </a:solidFill>
              </a:rPr>
              <a:t>max</a:t>
            </a:r>
            <a:r>
              <a:rPr lang="en-US" sz="2400" b="1" dirty="0" smtClean="0">
                <a:solidFill>
                  <a:srgbClr val="800000"/>
                </a:solidFill>
              </a:rPr>
              <a:t>, ↑</a:t>
            </a:r>
            <a:r>
              <a:rPr lang="el-GR" sz="2400" b="1" dirty="0" smtClean="0">
                <a:solidFill>
                  <a:srgbClr val="800000"/>
                </a:solidFill>
              </a:rPr>
              <a:t>ΚΠ</a:t>
            </a:r>
            <a:r>
              <a:rPr lang="en-US" sz="2000" b="1" dirty="0">
                <a:solidFill>
                  <a:srgbClr val="800000"/>
                </a:solidFill>
              </a:rPr>
              <a:t>max</a:t>
            </a:r>
            <a:r>
              <a:rPr lang="en-US" sz="2400" b="1" dirty="0" smtClean="0">
                <a:solidFill>
                  <a:srgbClr val="800000"/>
                </a:solidFill>
              </a:rPr>
              <a:t> </a:t>
            </a:r>
            <a:r>
              <a:rPr lang="el-GR" sz="2400" b="1" dirty="0" smtClean="0">
                <a:solidFill>
                  <a:srgbClr val="800000"/>
                </a:solidFill>
              </a:rPr>
              <a:t>και ↑</a:t>
            </a:r>
            <a:r>
              <a:rPr lang="en-US" sz="2400" b="1" dirty="0" smtClean="0">
                <a:solidFill>
                  <a:srgbClr val="800000"/>
                </a:solidFill>
              </a:rPr>
              <a:t>VO</a:t>
            </a:r>
            <a:r>
              <a:rPr lang="en-US" sz="2400" b="1" baseline="-18000" dirty="0" smtClean="0">
                <a:solidFill>
                  <a:srgbClr val="800000"/>
                </a:solidFill>
              </a:rPr>
              <a:t>2</a:t>
            </a:r>
            <a:r>
              <a:rPr lang="en-US" sz="2000" b="1" dirty="0" smtClean="0">
                <a:solidFill>
                  <a:srgbClr val="800000"/>
                </a:solidFill>
              </a:rPr>
              <a:t>max</a:t>
            </a:r>
            <a:r>
              <a:rPr lang="en-US" sz="2400" dirty="0" smtClean="0"/>
              <a:t>).</a:t>
            </a:r>
            <a:endParaRPr 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304800" y="1412776"/>
            <a:ext cx="8534400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kern="0" dirty="0" smtClean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67764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 smtClean="0"/>
              <a:t>Θεματική </a:t>
            </a:r>
            <a:r>
              <a:rPr lang="el-GR" dirty="0"/>
              <a:t>Ενότητα </a:t>
            </a:r>
            <a:r>
              <a:rPr lang="el-GR" dirty="0" smtClean="0"/>
              <a:t>6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040560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1200"/>
              </a:spcAft>
              <a:buClr>
                <a:srgbClr val="800000"/>
              </a:buClr>
              <a:buSzPct val="110000"/>
              <a:buNone/>
              <a:defRPr/>
            </a:pPr>
            <a:r>
              <a:rPr lang="el-GR" sz="2800" dirty="0" smtClean="0"/>
              <a:t>Προσαρμογή της Καρδιοαγγειακής Λειτουργίας στην Άσκηση</a:t>
            </a:r>
          </a:p>
          <a:p>
            <a:pPr marL="0" indent="0" algn="ctr">
              <a:spcAft>
                <a:spcPts val="2400"/>
              </a:spcAft>
              <a:buClr>
                <a:srgbClr val="800000"/>
              </a:buClr>
              <a:buSzPct val="110000"/>
              <a:buNone/>
              <a:defRPr/>
            </a:pPr>
            <a:r>
              <a:rPr lang="el-GR" b="1" dirty="0" smtClean="0">
                <a:solidFill>
                  <a:srgbClr val="800000"/>
                </a:solidFill>
              </a:rPr>
              <a:t>«Απόδοση του Κυκλοφορικού Συστήματος – Β»</a:t>
            </a:r>
            <a:endParaRPr lang="el-GR" sz="2800" dirty="0">
              <a:solidFill>
                <a:srgbClr val="800000"/>
              </a:solidFill>
            </a:endParaRPr>
          </a:p>
          <a:p>
            <a:pPr marL="702900">
              <a:spcAft>
                <a:spcPts val="1200"/>
              </a:spcAft>
              <a:buClr>
                <a:srgbClr val="800000"/>
              </a:buClr>
              <a:buSzPct val="110000"/>
              <a:buFont typeface="Wingdings" pitchFamily="2" charset="2"/>
              <a:buChar char="§"/>
              <a:defRPr/>
            </a:pPr>
            <a:r>
              <a:rPr lang="el-GR" sz="2800" dirty="0" smtClean="0"/>
              <a:t>Κατά λεπτό Όγκος Αίματος - Καρδιακή Παροχή</a:t>
            </a:r>
          </a:p>
          <a:p>
            <a:pPr marL="702900" algn="l">
              <a:spcAft>
                <a:spcPts val="1200"/>
              </a:spcAft>
              <a:buClr>
                <a:srgbClr val="800000"/>
              </a:buClr>
              <a:buSzPct val="110000"/>
              <a:buFont typeface="Wingdings" pitchFamily="2" charset="2"/>
              <a:buChar char="§"/>
              <a:defRPr/>
            </a:pPr>
            <a:r>
              <a:rPr lang="el-GR" sz="2800" dirty="0" smtClean="0"/>
              <a:t>Πρόσληψη Οξυγόνου</a:t>
            </a:r>
          </a:p>
          <a:p>
            <a:pPr marL="702900" algn="l">
              <a:spcAft>
                <a:spcPts val="1200"/>
              </a:spcAft>
              <a:buClr>
                <a:srgbClr val="800000"/>
              </a:buClr>
              <a:buSzPct val="110000"/>
              <a:buFont typeface="Wingdings" pitchFamily="2" charset="2"/>
              <a:buChar char="§"/>
              <a:defRPr/>
            </a:pPr>
            <a:r>
              <a:rPr lang="el-GR" sz="2800" dirty="0" smtClean="0"/>
              <a:t>Μακρόχρονες Επιδράσεις της Άσκησης στην Απόδοση του Κυκλοφορικού Συστήματος</a:t>
            </a:r>
          </a:p>
          <a:p>
            <a:pPr>
              <a:defRPr/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5609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>
            <a:noAutofit/>
          </a:bodyPr>
          <a:lstStyle/>
          <a:p>
            <a:r>
              <a:rPr lang="el-GR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Ταξινόμηση</a:t>
            </a:r>
            <a:r>
              <a:rPr lang="en-GB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l-GR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Αεροβικής Ικανότητας</a:t>
            </a:r>
            <a:r>
              <a:rPr lang="en-GB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l-GR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                              </a:t>
            </a:r>
            <a:r>
              <a:rPr lang="en-US" sz="3600" dirty="0" smtClean="0"/>
              <a:t>VO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max</a:t>
            </a:r>
            <a:r>
              <a:rPr lang="el-GR" sz="3600" dirty="0" smtClean="0"/>
              <a:t> </a:t>
            </a:r>
            <a:r>
              <a:rPr lang="el-GR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(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ml</a:t>
            </a:r>
            <a:r>
              <a:rPr lang="el-GR" sz="3200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Ο</a:t>
            </a:r>
            <a:r>
              <a:rPr lang="el-GR" sz="3200" baseline="-25000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2</a:t>
            </a:r>
            <a:r>
              <a:rPr lang="el-GR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/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Kg</a:t>
            </a:r>
            <a:r>
              <a:rPr lang="el-GR" sz="3200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.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min</a:t>
            </a:r>
            <a:r>
              <a:rPr lang="el-GR" sz="3600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)</a:t>
            </a:r>
            <a:r>
              <a:rPr lang="en-GB" sz="3600" dirty="0"/>
              <a:t> </a:t>
            </a:r>
            <a:r>
              <a:rPr lang="el-GR" sz="2800" dirty="0" smtClean="0">
                <a:effectLst/>
              </a:rPr>
              <a:t>[</a:t>
            </a:r>
            <a:r>
              <a:rPr lang="en-US" sz="2800" dirty="0" smtClean="0">
                <a:effectLst/>
              </a:rPr>
              <a:t>1/2</a:t>
            </a:r>
            <a:r>
              <a:rPr lang="el-GR" sz="2800" dirty="0" smtClean="0">
                <a:effectLst/>
              </a:rPr>
              <a:t>]</a:t>
            </a:r>
            <a:endParaRPr lang="el-GR" sz="2800" dirty="0">
              <a:effectLst/>
            </a:endParaRPr>
          </a:p>
        </p:txBody>
      </p:sp>
      <p:graphicFrame>
        <p:nvGraphicFramePr>
          <p:cNvPr id="3" name="Πίνακας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012339"/>
              </p:ext>
            </p:extLst>
          </p:nvPr>
        </p:nvGraphicFramePr>
        <p:xfrm>
          <a:off x="755574" y="1787832"/>
          <a:ext cx="7632852" cy="33693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272142"/>
                <a:gridCol w="1272142"/>
                <a:gridCol w="1272142"/>
                <a:gridCol w="1272142"/>
                <a:gridCol w="1272142"/>
                <a:gridCol w="1272142"/>
              </a:tblGrid>
              <a:tr h="432051">
                <a:tc gridSpan="6">
                  <a:txBody>
                    <a:bodyPr/>
                    <a:lstStyle/>
                    <a:p>
                      <a:pPr algn="ctr"/>
                      <a:r>
                        <a:rPr lang="el-GR" sz="2600" b="1" dirty="0" smtClean="0"/>
                        <a:t>Γυναίκες</a:t>
                      </a:r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/>
                        <a:t>Ηλικία</a:t>
                      </a:r>
                      <a:endParaRPr lang="el-GR" sz="2400" b="1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/>
                        <a:t>Χαμηλή</a:t>
                      </a:r>
                      <a:endParaRPr lang="el-GR" sz="2400" b="1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/>
                        <a:t>Μέτρια</a:t>
                      </a:r>
                      <a:endParaRPr lang="el-GR" sz="2400" b="1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/>
                        <a:t>Μέση</a:t>
                      </a:r>
                      <a:endParaRPr lang="el-GR" sz="2400" b="1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/>
                        <a:t>Καλή</a:t>
                      </a:r>
                      <a:endParaRPr lang="el-GR" sz="2400" b="1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/>
                        <a:t>Υψηλή</a:t>
                      </a:r>
                      <a:endParaRPr lang="el-GR" sz="2400" b="1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896"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20-29</a:t>
                      </a:r>
                      <a:endParaRPr lang="el-GR" sz="24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&lt;24</a:t>
                      </a:r>
                      <a:endParaRPr lang="el-GR" sz="24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24-30</a:t>
                      </a:r>
                      <a:endParaRPr lang="el-GR" sz="24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31-37</a:t>
                      </a:r>
                      <a:endParaRPr lang="el-GR" sz="24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38-48</a:t>
                      </a:r>
                      <a:endParaRPr lang="el-GR" sz="24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49+</a:t>
                      </a:r>
                      <a:endParaRPr lang="el-GR" sz="24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896"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30-39</a:t>
                      </a:r>
                      <a:endParaRPr lang="el-GR" sz="24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&lt;20</a:t>
                      </a:r>
                      <a:endParaRPr lang="el-GR" sz="24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20-27</a:t>
                      </a:r>
                      <a:endParaRPr lang="el-GR" sz="24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28-33</a:t>
                      </a:r>
                      <a:endParaRPr lang="el-GR" sz="24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34-44</a:t>
                      </a:r>
                      <a:endParaRPr lang="el-GR" sz="24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45+</a:t>
                      </a:r>
                      <a:endParaRPr lang="el-GR" sz="24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896"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40-49</a:t>
                      </a:r>
                      <a:endParaRPr lang="el-GR" sz="24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&lt;17</a:t>
                      </a:r>
                      <a:endParaRPr lang="el-GR" sz="24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17-23</a:t>
                      </a:r>
                      <a:endParaRPr lang="el-GR" sz="24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24-30</a:t>
                      </a:r>
                      <a:endParaRPr lang="el-GR" sz="24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3</a:t>
                      </a:r>
                      <a:r>
                        <a:rPr lang="en-US" sz="2400" dirty="0" smtClean="0"/>
                        <a:t>1</a:t>
                      </a:r>
                      <a:r>
                        <a:rPr lang="el-GR" sz="2400" b="0" dirty="0" smtClean="0">
                          <a:solidFill>
                            <a:schemeClr val="tx1"/>
                          </a:solidFill>
                        </a:rPr>
                        <a:t>-41</a:t>
                      </a:r>
                      <a:endParaRPr lang="el-GR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42+</a:t>
                      </a:r>
                      <a:endParaRPr lang="el-GR" sz="24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896"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50-59</a:t>
                      </a:r>
                      <a:endParaRPr lang="el-GR" sz="24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&lt;15</a:t>
                      </a:r>
                      <a:endParaRPr lang="el-GR" sz="24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15-20</a:t>
                      </a:r>
                      <a:endParaRPr lang="el-GR" sz="24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21-27</a:t>
                      </a:r>
                      <a:endParaRPr lang="el-GR" sz="24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28-37</a:t>
                      </a:r>
                      <a:endParaRPr lang="el-GR" sz="24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38+</a:t>
                      </a:r>
                      <a:endParaRPr lang="el-GR" sz="24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896"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60-69</a:t>
                      </a:r>
                      <a:endParaRPr lang="el-GR" sz="24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&lt;13</a:t>
                      </a:r>
                      <a:endParaRPr lang="el-GR" sz="24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13-17</a:t>
                      </a:r>
                      <a:endParaRPr lang="el-GR" sz="24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18-23</a:t>
                      </a:r>
                      <a:endParaRPr lang="el-GR" sz="24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24-34</a:t>
                      </a:r>
                      <a:endParaRPr lang="el-GR" sz="24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35+</a:t>
                      </a:r>
                      <a:endParaRPr lang="el-GR" sz="24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Θέση αριθμού διαφάνειας 5"/>
          <p:cNvSpPr txBox="1">
            <a:spLocks/>
          </p:cNvSpPr>
          <p:nvPr/>
        </p:nvSpPr>
        <p:spPr>
          <a:xfrm>
            <a:off x="6300192" y="58052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b="1" dirty="0" smtClean="0">
                <a:solidFill>
                  <a:srgbClr val="800000"/>
                </a:solidFill>
                <a:latin typeface="Arial Narrow" panose="020B0606020202030204" pitchFamily="34" charset="0"/>
              </a:rPr>
              <a:t>AHA 1972</a:t>
            </a:r>
            <a:endParaRPr lang="el-GR" sz="2000" b="1" dirty="0">
              <a:solidFill>
                <a:srgbClr val="8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6686872" y="6376243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17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>
            <a:noAutofit/>
          </a:bodyPr>
          <a:lstStyle/>
          <a:p>
            <a:r>
              <a:rPr lang="el-GR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Ταξινόμηση</a:t>
            </a:r>
            <a:r>
              <a:rPr lang="en-GB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l-GR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Αεροβικής Ικανότητας</a:t>
            </a:r>
            <a:r>
              <a:rPr lang="en-GB" sz="3600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l-GR" sz="3600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                              </a:t>
            </a:r>
            <a:r>
              <a:rPr lang="en-US" sz="3600" dirty="0"/>
              <a:t>VO</a:t>
            </a:r>
            <a:r>
              <a:rPr lang="en-US" sz="3600" baseline="-25000" dirty="0"/>
              <a:t>2</a:t>
            </a:r>
            <a:r>
              <a:rPr lang="en-US" sz="3600" dirty="0"/>
              <a:t>max</a:t>
            </a:r>
            <a:r>
              <a:rPr lang="el-GR" sz="3600" dirty="0"/>
              <a:t> </a:t>
            </a:r>
            <a:r>
              <a:rPr lang="el-GR" sz="3200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(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ml</a:t>
            </a:r>
            <a:r>
              <a:rPr lang="el-GR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Ο</a:t>
            </a:r>
            <a:r>
              <a:rPr lang="el-GR" sz="3200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2</a:t>
            </a:r>
            <a:r>
              <a:rPr lang="el-GR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/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Kg</a:t>
            </a:r>
            <a:r>
              <a:rPr lang="el-GR" sz="3200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.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min</a:t>
            </a:r>
            <a:r>
              <a:rPr lang="el-GR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) </a:t>
            </a:r>
            <a:r>
              <a:rPr lang="el-GR" sz="2800" dirty="0" smtClean="0">
                <a:effectLst/>
              </a:rPr>
              <a:t>[</a:t>
            </a:r>
            <a:r>
              <a:rPr lang="en-US" sz="2800" dirty="0" smtClean="0">
                <a:effectLst/>
              </a:rPr>
              <a:t>2/2</a:t>
            </a:r>
            <a:r>
              <a:rPr lang="el-GR" sz="2800" dirty="0" smtClean="0">
                <a:effectLst/>
              </a:rPr>
              <a:t>]</a:t>
            </a:r>
            <a:endParaRPr lang="el-GR" sz="3200" dirty="0"/>
          </a:p>
        </p:txBody>
      </p:sp>
      <p:graphicFrame>
        <p:nvGraphicFramePr>
          <p:cNvPr id="3" name="Πίνακας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674767"/>
              </p:ext>
            </p:extLst>
          </p:nvPr>
        </p:nvGraphicFramePr>
        <p:xfrm>
          <a:off x="755574" y="1844824"/>
          <a:ext cx="7632852" cy="33693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272142"/>
                <a:gridCol w="1272142"/>
                <a:gridCol w="1272142"/>
                <a:gridCol w="1272142"/>
                <a:gridCol w="1272142"/>
                <a:gridCol w="1272142"/>
              </a:tblGrid>
              <a:tr h="432051">
                <a:tc gridSpan="6">
                  <a:txBody>
                    <a:bodyPr/>
                    <a:lstStyle/>
                    <a:p>
                      <a:pPr algn="ctr"/>
                      <a:r>
                        <a:rPr lang="el-GR" sz="2600" b="1" dirty="0" smtClean="0"/>
                        <a:t>Άνδρες</a:t>
                      </a:r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/>
                        <a:t>Ηλικία</a:t>
                      </a:r>
                      <a:endParaRPr lang="el-GR" sz="2400" b="1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/>
                        <a:t>Χαμηλή</a:t>
                      </a:r>
                      <a:endParaRPr lang="el-GR" sz="2400" b="1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/>
                        <a:t>Μέτρια</a:t>
                      </a:r>
                      <a:endParaRPr lang="el-GR" sz="2400" b="1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/>
                        <a:t>Μέση</a:t>
                      </a:r>
                      <a:endParaRPr lang="el-GR" sz="2400" b="1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/>
                        <a:t>Καλή</a:t>
                      </a:r>
                      <a:endParaRPr lang="el-GR" sz="2400" b="1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/>
                        <a:t>Υψηλή</a:t>
                      </a:r>
                      <a:endParaRPr lang="el-GR" sz="2400" b="1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896"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20-29</a:t>
                      </a:r>
                      <a:endParaRPr lang="el-GR" sz="24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&lt;25</a:t>
                      </a:r>
                      <a:endParaRPr lang="el-GR" sz="24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25-33</a:t>
                      </a:r>
                      <a:endParaRPr lang="el-GR" sz="24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34-42</a:t>
                      </a:r>
                      <a:endParaRPr lang="el-GR" sz="24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43-52</a:t>
                      </a:r>
                      <a:endParaRPr lang="el-GR" sz="24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53+</a:t>
                      </a:r>
                      <a:endParaRPr lang="el-GR" sz="24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896"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30-39</a:t>
                      </a:r>
                      <a:endParaRPr lang="el-GR" sz="24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&lt;23</a:t>
                      </a:r>
                      <a:endParaRPr lang="el-GR" sz="24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23-30</a:t>
                      </a:r>
                      <a:endParaRPr lang="el-GR" sz="24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31-38</a:t>
                      </a:r>
                      <a:endParaRPr lang="el-GR" sz="24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39-48</a:t>
                      </a:r>
                      <a:endParaRPr lang="el-GR" sz="24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49+</a:t>
                      </a:r>
                      <a:endParaRPr lang="el-GR" sz="24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896"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40-49</a:t>
                      </a:r>
                      <a:endParaRPr lang="el-GR" sz="24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&lt;20</a:t>
                      </a:r>
                      <a:endParaRPr lang="el-GR" sz="24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20-26</a:t>
                      </a:r>
                      <a:endParaRPr lang="el-GR" sz="24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27-35</a:t>
                      </a:r>
                      <a:endParaRPr lang="el-GR" sz="24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36-44</a:t>
                      </a:r>
                      <a:endParaRPr lang="el-GR" sz="24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45+</a:t>
                      </a:r>
                      <a:endParaRPr lang="el-GR" sz="24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896"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50-59</a:t>
                      </a:r>
                      <a:endParaRPr lang="el-GR" sz="24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&lt;18</a:t>
                      </a:r>
                      <a:endParaRPr lang="el-GR" sz="24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18-24</a:t>
                      </a:r>
                      <a:endParaRPr lang="el-GR" sz="24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25-33</a:t>
                      </a:r>
                      <a:endParaRPr lang="el-GR" sz="24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34-</a:t>
                      </a:r>
                      <a:r>
                        <a:rPr lang="en-US" sz="2400" dirty="0" smtClean="0"/>
                        <a:t>4</a:t>
                      </a:r>
                      <a:r>
                        <a:rPr lang="el-GR" sz="2400" dirty="0" smtClean="0"/>
                        <a:t>2</a:t>
                      </a:r>
                      <a:endParaRPr lang="el-GR" sz="24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43+</a:t>
                      </a:r>
                      <a:endParaRPr lang="el-GR" sz="24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896"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60-69</a:t>
                      </a:r>
                      <a:endParaRPr lang="el-GR" sz="24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&lt;16</a:t>
                      </a:r>
                      <a:endParaRPr lang="el-GR" sz="24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16-22</a:t>
                      </a:r>
                      <a:endParaRPr lang="el-GR" sz="24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23-30</a:t>
                      </a:r>
                      <a:endParaRPr lang="el-GR" sz="24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31-40</a:t>
                      </a:r>
                      <a:endParaRPr lang="el-GR" sz="24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41+</a:t>
                      </a:r>
                      <a:endParaRPr lang="el-GR" sz="24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Θέση αριθμού διαφάνειας 5"/>
          <p:cNvSpPr txBox="1">
            <a:spLocks/>
          </p:cNvSpPr>
          <p:nvPr/>
        </p:nvSpPr>
        <p:spPr>
          <a:xfrm>
            <a:off x="6300192" y="58052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b="1" dirty="0" smtClean="0">
                <a:solidFill>
                  <a:srgbClr val="800000"/>
                </a:solidFill>
                <a:latin typeface="Arial Narrow" panose="020B0606020202030204" pitchFamily="34" charset="0"/>
              </a:rPr>
              <a:t>AHA 1972</a:t>
            </a:r>
            <a:endParaRPr lang="el-GR" sz="2000" b="1" dirty="0">
              <a:solidFill>
                <a:srgbClr val="8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51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440160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cs typeface="Times New Roman" pitchFamily="18" charset="0"/>
              </a:rPr>
              <a:t>Φυσιολογικές Αποκρίσεις</a:t>
            </a:r>
            <a:r>
              <a:rPr lang="en-GB" dirty="0" smtClean="0">
                <a:cs typeface="Times New Roman" pitchFamily="18" charset="0"/>
              </a:rPr>
              <a:t> του</a:t>
            </a:r>
            <a:r>
              <a:rPr lang="el-GR" dirty="0" smtClean="0"/>
              <a:t> </a:t>
            </a:r>
            <a:r>
              <a:rPr lang="el-GR" dirty="0" smtClean="0">
                <a:cs typeface="Times New Roman" pitchFamily="18" charset="0"/>
              </a:rPr>
              <a:t>Καρδιοαγγειακού</a:t>
            </a:r>
            <a:r>
              <a:rPr lang="el-GR" dirty="0" smtClean="0"/>
              <a:t> </a:t>
            </a:r>
            <a:r>
              <a:rPr lang="el-GR" dirty="0" smtClean="0">
                <a:cs typeface="Times New Roman" pitchFamily="18" charset="0"/>
              </a:rPr>
              <a:t>Συστήματος</a:t>
            </a:r>
            <a:r>
              <a:rPr lang="el-GR" dirty="0" smtClean="0"/>
              <a:t> </a:t>
            </a:r>
            <a:r>
              <a:rPr lang="en-GB" dirty="0" smtClean="0">
                <a:cs typeface="Times New Roman" pitchFamily="18" charset="0"/>
              </a:rPr>
              <a:t>στην </a:t>
            </a:r>
            <a:r>
              <a:rPr lang="el-GR" dirty="0" smtClean="0">
                <a:cs typeface="Times New Roman" pitchFamily="18" charset="0"/>
              </a:rPr>
              <a:t>Άσκηση </a:t>
            </a:r>
            <a:r>
              <a:rPr lang="el-GR" sz="3600" dirty="0" smtClean="0">
                <a:cs typeface="Times New Roman" pitchFamily="18" charset="0"/>
              </a:rPr>
              <a:t>(Νεαροί Ενήλικες)</a:t>
            </a:r>
            <a:endParaRPr lang="el-GR" sz="3600" dirty="0"/>
          </a:p>
        </p:txBody>
      </p:sp>
      <p:graphicFrame>
        <p:nvGraphicFramePr>
          <p:cNvPr id="7" name="Πίνακας 6"/>
          <p:cNvGraphicFramePr>
            <a:graphicFrameLocks noGrp="1"/>
          </p:cNvGraphicFramePr>
          <p:nvPr>
            <p:extLst/>
          </p:nvPr>
        </p:nvGraphicFramePr>
        <p:xfrm>
          <a:off x="359533" y="2132856"/>
          <a:ext cx="8424935" cy="41148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684987"/>
                <a:gridCol w="1684987"/>
                <a:gridCol w="1684987"/>
                <a:gridCol w="1684987"/>
                <a:gridCol w="1684987"/>
              </a:tblGrid>
              <a:tr h="640080">
                <a:tc rowSpan="2"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el-GR" sz="2000" b="1" dirty="0" smtClean="0"/>
                        <a:t>Παράμετρος</a:t>
                      </a:r>
                      <a:endParaRPr lang="el-GR" sz="2000" b="1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l-GR" sz="2000" b="1" dirty="0" smtClean="0"/>
                        <a:t>Γυμνασμένο</a:t>
                      </a:r>
                      <a:r>
                        <a:rPr lang="el-GR" sz="2000" b="1" baseline="0" dirty="0" smtClean="0"/>
                        <a:t> άτομο</a:t>
                      </a:r>
                      <a:endParaRPr lang="el-GR" sz="2000" b="1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l-GR" sz="2000" b="1" dirty="0" smtClean="0"/>
                        <a:t>Αγύμναστο άτομο</a:t>
                      </a:r>
                      <a:endParaRPr lang="el-GR" sz="2000" b="1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/>
                        <a:t>Ηρεμία</a:t>
                      </a:r>
                      <a:endParaRPr lang="el-GR" sz="2000" b="1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/>
                        <a:t>Έντονη</a:t>
                      </a:r>
                      <a:r>
                        <a:rPr lang="el-GR" sz="2000" b="1" baseline="0" dirty="0" smtClean="0"/>
                        <a:t> </a:t>
                      </a:r>
                      <a:r>
                        <a:rPr lang="el-GR" sz="2000" b="1" dirty="0" smtClean="0"/>
                        <a:t>Άσκηση</a:t>
                      </a:r>
                      <a:endParaRPr lang="el-GR" sz="2000" b="1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/>
                        <a:t>Ηρεμία</a:t>
                      </a:r>
                      <a:endParaRPr lang="el-GR" sz="2000" b="1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/>
                        <a:t>Έντονη Άσκηση</a:t>
                      </a:r>
                      <a:endParaRPr lang="el-GR" sz="2000" b="1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ΚΣ </a:t>
                      </a:r>
                      <a:r>
                        <a:rPr lang="en-US" sz="2000" dirty="0" smtClean="0"/>
                        <a:t>b</a:t>
                      </a:r>
                      <a:r>
                        <a:rPr lang="el-GR" sz="2000" dirty="0" smtClean="0"/>
                        <a:t>/</a:t>
                      </a:r>
                      <a:r>
                        <a:rPr lang="en-US" sz="2000" dirty="0" smtClean="0"/>
                        <a:t>min</a:t>
                      </a:r>
                      <a:endParaRPr lang="el-GR" sz="20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</a:t>
                      </a:r>
                      <a:r>
                        <a:rPr lang="el-GR" sz="2000" dirty="0" smtClean="0"/>
                        <a:t>5</a:t>
                      </a:r>
                      <a:endParaRPr lang="el-GR" sz="20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190</a:t>
                      </a:r>
                      <a:endParaRPr lang="el-GR" sz="20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75</a:t>
                      </a:r>
                      <a:endParaRPr lang="el-GR" sz="20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190</a:t>
                      </a:r>
                      <a:endParaRPr lang="el-GR" sz="20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ΟΠ</a:t>
                      </a:r>
                      <a:r>
                        <a:rPr lang="en-US" sz="2000" dirty="0" smtClean="0"/>
                        <a:t> ml/b</a:t>
                      </a:r>
                      <a:endParaRPr lang="el-GR" sz="20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110</a:t>
                      </a:r>
                      <a:endParaRPr lang="el-GR" sz="20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150-180</a:t>
                      </a:r>
                      <a:endParaRPr lang="el-GR" sz="20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80</a:t>
                      </a:r>
                      <a:endParaRPr lang="el-GR" sz="20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100</a:t>
                      </a:r>
                      <a:r>
                        <a:rPr lang="el-GR" sz="2000" dirty="0" smtClean="0"/>
                        <a:t>-110</a:t>
                      </a:r>
                      <a:endParaRPr lang="el-GR" sz="20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baseline="0" dirty="0" smtClean="0"/>
                        <a:t>ΚΠ</a:t>
                      </a:r>
                      <a:r>
                        <a:rPr lang="en-US" sz="2000" baseline="0" dirty="0" smtClean="0"/>
                        <a:t> lt/min</a:t>
                      </a:r>
                      <a:endParaRPr lang="el-GR" sz="20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5.5</a:t>
                      </a:r>
                      <a:endParaRPr lang="el-GR" sz="20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30</a:t>
                      </a:r>
                      <a:r>
                        <a:rPr lang="el-GR" sz="2000" dirty="0" smtClean="0"/>
                        <a:t>-35</a:t>
                      </a:r>
                      <a:endParaRPr lang="el-GR" sz="20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5.5</a:t>
                      </a:r>
                      <a:endParaRPr lang="el-GR" sz="20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</a:t>
                      </a:r>
                      <a:endParaRPr lang="el-GR" sz="20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a-vO</a:t>
                      </a:r>
                      <a:r>
                        <a:rPr lang="en-US" sz="2000" baseline="-25000" dirty="0" smtClean="0"/>
                        <a:t>2</a:t>
                      </a:r>
                      <a:r>
                        <a:rPr lang="en-US" sz="2000" dirty="0" smtClean="0"/>
                        <a:t>diff %</a:t>
                      </a:r>
                      <a:endParaRPr lang="el-GR" sz="20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</a:t>
                      </a:r>
                      <a:endParaRPr lang="el-GR" sz="20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18</a:t>
                      </a:r>
                      <a:endParaRPr lang="el-GR" sz="20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</a:t>
                      </a:r>
                      <a:endParaRPr lang="el-GR" sz="20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18</a:t>
                      </a:r>
                      <a:endParaRPr lang="el-GR" sz="20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VO</a:t>
                      </a:r>
                      <a:r>
                        <a:rPr lang="en-US" sz="2000" baseline="-25000" dirty="0" smtClean="0"/>
                        <a:t>2</a:t>
                      </a:r>
                      <a:r>
                        <a:rPr lang="en-US" sz="1800" baseline="0" dirty="0" smtClean="0"/>
                        <a:t>max</a:t>
                      </a:r>
                      <a:r>
                        <a:rPr lang="en-US" sz="2000" baseline="0" dirty="0" smtClean="0"/>
                        <a:t>-METS</a:t>
                      </a:r>
                      <a:endParaRPr lang="el-GR" sz="2000" baseline="0" dirty="0" smtClean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l-GR" sz="20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14-</a:t>
                      </a:r>
                      <a:r>
                        <a:rPr lang="el-GR" sz="2000" dirty="0" smtClean="0"/>
                        <a:t>18</a:t>
                      </a:r>
                      <a:endParaRPr lang="el-GR" sz="20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l-GR" sz="20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10-12</a:t>
                      </a:r>
                      <a:endParaRPr lang="el-GR" sz="20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ΑΠ </a:t>
                      </a:r>
                      <a:r>
                        <a:rPr lang="en-US" sz="2000" dirty="0" smtClean="0"/>
                        <a:t>mmHg</a:t>
                      </a:r>
                      <a:endParaRPr lang="el-GR" sz="20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12</a:t>
                      </a:r>
                      <a:r>
                        <a:rPr lang="el-GR" sz="2000" dirty="0" smtClean="0"/>
                        <a:t>5</a:t>
                      </a:r>
                      <a:r>
                        <a:rPr lang="en-US" sz="2000" dirty="0" smtClean="0"/>
                        <a:t>/</a:t>
                      </a:r>
                      <a:r>
                        <a:rPr lang="el-GR" sz="2000" dirty="0" smtClean="0"/>
                        <a:t>75</a:t>
                      </a:r>
                      <a:endParaRPr lang="el-GR" sz="20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180/</a:t>
                      </a:r>
                      <a:r>
                        <a:rPr lang="el-GR" sz="2000" dirty="0" smtClean="0"/>
                        <a:t>75</a:t>
                      </a:r>
                      <a:endParaRPr lang="el-GR" sz="20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r>
                        <a:rPr lang="el-GR" sz="2000" dirty="0" smtClean="0"/>
                        <a:t>2</a:t>
                      </a:r>
                      <a:r>
                        <a:rPr lang="en-US" sz="2000" dirty="0" smtClean="0"/>
                        <a:t>5/</a:t>
                      </a:r>
                      <a:r>
                        <a:rPr lang="el-GR" sz="2000" dirty="0" smtClean="0"/>
                        <a:t>75</a:t>
                      </a:r>
                      <a:endParaRPr lang="el-GR" sz="20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200</a:t>
                      </a:r>
                      <a:r>
                        <a:rPr lang="el-GR" sz="2000" dirty="0" smtClean="0"/>
                        <a:t>-220</a:t>
                      </a:r>
                      <a:r>
                        <a:rPr lang="en-US" sz="2000" dirty="0" smtClean="0"/>
                        <a:t>/8</a:t>
                      </a:r>
                      <a:r>
                        <a:rPr lang="el-GR" sz="2000" dirty="0" smtClean="0"/>
                        <a:t>5</a:t>
                      </a:r>
                      <a:endParaRPr lang="el-GR" sz="20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ΔΓ</a:t>
                      </a:r>
                      <a:r>
                        <a:rPr lang="en-US" sz="2000" baseline="0" dirty="0" smtClean="0"/>
                        <a:t> (</a:t>
                      </a:r>
                      <a:r>
                        <a:rPr lang="el-GR" sz="2000" baseline="0" dirty="0" smtClean="0"/>
                        <a:t>ΚΣ</a:t>
                      </a:r>
                      <a:r>
                        <a:rPr lang="en-US" sz="2000" baseline="0" dirty="0" smtClean="0"/>
                        <a:t>x</a:t>
                      </a:r>
                      <a:r>
                        <a:rPr lang="el-GR" sz="2000" baseline="0" dirty="0" err="1" smtClean="0"/>
                        <a:t>ΑΠ</a:t>
                      </a:r>
                      <a:r>
                        <a:rPr lang="el-GR" sz="1400" b="1" baseline="0" dirty="0" err="1" smtClean="0"/>
                        <a:t>συστ</a:t>
                      </a:r>
                      <a:r>
                        <a:rPr lang="en-US" sz="2000" baseline="0" dirty="0" smtClean="0"/>
                        <a:t>)</a:t>
                      </a:r>
                      <a:endParaRPr lang="el-GR" sz="20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80</a:t>
                      </a:r>
                      <a:r>
                        <a:rPr lang="en-US" sz="2000" dirty="0" smtClean="0"/>
                        <a:t>00</a:t>
                      </a:r>
                      <a:r>
                        <a:rPr lang="el-GR" sz="2000" dirty="0" smtClean="0"/>
                        <a:t>-8500</a:t>
                      </a:r>
                      <a:endParaRPr lang="el-GR" sz="20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35000</a:t>
                      </a:r>
                      <a:endParaRPr lang="el-GR" sz="20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9000-9500</a:t>
                      </a:r>
                      <a:endParaRPr lang="el-GR" sz="20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40</a:t>
                      </a:r>
                      <a:r>
                        <a:rPr lang="en-US" sz="2000" dirty="0" smtClean="0"/>
                        <a:t>000</a:t>
                      </a:r>
                      <a:endParaRPr lang="el-GR" sz="20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75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525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600" dirty="0" smtClean="0">
                <a:cs typeface="Times New Roman" pitchFamily="18" charset="0"/>
              </a:rPr>
              <a:t>Θεματικές Ενότητες 3-6</a:t>
            </a:r>
            <a:r>
              <a:rPr lang="el-GR" dirty="0" smtClean="0">
                <a:cs typeface="Times New Roman" pitchFamily="18" charset="0"/>
              </a:rPr>
              <a:t/>
            </a:r>
            <a:br>
              <a:rPr lang="el-GR" dirty="0" smtClean="0">
                <a:cs typeface="Times New Roman" pitchFamily="18" charset="0"/>
              </a:rPr>
            </a:br>
            <a:r>
              <a:rPr lang="el-GR" sz="3200" dirty="0" smtClean="0">
                <a:cs typeface="Times New Roman" pitchFamily="18" charset="0"/>
              </a:rPr>
              <a:t>Βιβλιογραφία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sz="2400" dirty="0" smtClean="0">
                <a:effectLst/>
                <a:cs typeface="Times New Roman" pitchFamily="18" charset="0"/>
              </a:rPr>
              <a:t>[1</a:t>
            </a:r>
            <a:r>
              <a:rPr lang="el-GR" sz="2400" dirty="0" smtClean="0">
                <a:effectLst/>
                <a:cs typeface="Times New Roman" pitchFamily="18" charset="0"/>
              </a:rPr>
              <a:t>/7</a:t>
            </a:r>
            <a:r>
              <a:rPr lang="en-US" sz="2400" dirty="0" smtClean="0">
                <a:effectLst/>
                <a:cs typeface="Times New Roman" pitchFamily="18" charset="0"/>
              </a:rPr>
              <a:t>]</a:t>
            </a:r>
            <a:endParaRPr lang="el-GR" sz="2400" dirty="0">
              <a:effectLst/>
              <a:cs typeface="Times New Roman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7338"/>
            <a:ext cx="8362950" cy="4751387"/>
          </a:xfrm>
        </p:spPr>
        <p:txBody>
          <a:bodyPr rtlCol="0">
            <a:noAutofit/>
          </a:bodyPr>
          <a:lstStyle/>
          <a:p>
            <a:pPr>
              <a:buClr>
                <a:srgbClr val="99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GB" altLang="el-GR" sz="2000" kern="0" dirty="0" smtClean="0">
                <a:solidFill>
                  <a:srgbClr val="000000"/>
                </a:solidFill>
              </a:rPr>
              <a:t>American College of Sports Medicine: ACSM`s Guidelines for Exercise Testing and Prescription. </a:t>
            </a:r>
            <a:r>
              <a:rPr lang="en-GB" altLang="el-GR" sz="2000" kern="0" dirty="0" err="1" smtClean="0">
                <a:solidFill>
                  <a:srgbClr val="000000"/>
                </a:solidFill>
              </a:rPr>
              <a:t>Wolters</a:t>
            </a:r>
            <a:r>
              <a:rPr lang="en-GB" altLang="el-GR" sz="2000" kern="0" dirty="0" smtClean="0">
                <a:solidFill>
                  <a:srgbClr val="000000"/>
                </a:solidFill>
              </a:rPr>
              <a:t> Kluwer/ Lippincott Williams &amp; Wilkins, 9th Edition, 2013.</a:t>
            </a:r>
          </a:p>
          <a:p>
            <a:pPr>
              <a:buClr>
                <a:srgbClr val="99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l-GR" sz="2000" kern="0" dirty="0" smtClean="0">
                <a:solidFill>
                  <a:srgbClr val="000000"/>
                </a:solidFill>
              </a:rPr>
              <a:t>American College of Sports Medicine: ACSM`s Resource Manual for Guidelines for Exercise Testing and Prescription. </a:t>
            </a:r>
            <a:r>
              <a:rPr lang="en-US" altLang="el-GR" sz="2000" kern="0" dirty="0" err="1" smtClean="0">
                <a:solidFill>
                  <a:srgbClr val="000000"/>
                </a:solidFill>
              </a:rPr>
              <a:t>Wolters</a:t>
            </a:r>
            <a:r>
              <a:rPr lang="en-US" altLang="el-GR" sz="2000" kern="0" dirty="0" smtClean="0">
                <a:solidFill>
                  <a:srgbClr val="000000"/>
                </a:solidFill>
              </a:rPr>
              <a:t> Kluwer/ Lippincott Williams &amp; Wilkins, 7th Edition, 2013.</a:t>
            </a:r>
          </a:p>
          <a:p>
            <a:pPr eaLnBrk="1" fontAlgn="auto" hangingPunct="1">
              <a:spcAft>
                <a:spcPts val="0"/>
              </a:spcAft>
              <a:buClr>
                <a:srgbClr val="990000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cs typeface="Arial" pitchFamily="34" charset="0"/>
              </a:rPr>
              <a:t>American </a:t>
            </a:r>
            <a:r>
              <a:rPr lang="en-US" sz="2000" dirty="0">
                <a:cs typeface="Arial" pitchFamily="34" charset="0"/>
              </a:rPr>
              <a:t>Heart Association. Classification of blood pressure for adults. available </a:t>
            </a:r>
            <a:r>
              <a:rPr lang="en-US" sz="2000" dirty="0" smtClean="0">
                <a:cs typeface="Arial" pitchFamily="34" charset="0"/>
              </a:rPr>
              <a:t>at</a:t>
            </a:r>
            <a:r>
              <a:rPr lang="el-GR" sz="2000" dirty="0">
                <a:cs typeface="Arial" pitchFamily="34" charset="0"/>
              </a:rPr>
              <a:t>:</a:t>
            </a:r>
            <a:r>
              <a:rPr lang="el-GR" sz="2000" dirty="0" smtClean="0">
                <a:cs typeface="Arial" pitchFamily="34" charset="0"/>
              </a:rPr>
              <a:t> 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http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: //www. </a:t>
            </a:r>
            <a:r>
              <a:rPr lang="en-US" sz="1800" dirty="0" err="1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americanheart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. org/presenter. </a:t>
            </a:r>
            <a:r>
              <a:rPr lang="en-US" sz="1800" dirty="0" err="1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jhtml?identifier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=4450</a:t>
            </a:r>
          </a:p>
          <a:p>
            <a:pPr eaLnBrk="1" fontAlgn="auto" hangingPunct="1">
              <a:spcAft>
                <a:spcPts val="0"/>
              </a:spcAft>
              <a:buClr>
                <a:srgbClr val="990000"/>
              </a:buClr>
              <a:buFont typeface="Wingdings" pitchFamily="2" charset="2"/>
              <a:buChar char="§"/>
              <a:defRPr/>
            </a:pPr>
            <a:r>
              <a:rPr lang="en-US" sz="2000" dirty="0">
                <a:cs typeface="Arial" pitchFamily="34" charset="0"/>
              </a:rPr>
              <a:t>American Heart Association. Exercise testing and training of apparently healthy individuals. </a:t>
            </a:r>
            <a:r>
              <a:rPr lang="el-GR" sz="2000" dirty="0" err="1">
                <a:cs typeface="Arial" pitchFamily="34" charset="0"/>
              </a:rPr>
              <a:t>New</a:t>
            </a:r>
            <a:r>
              <a:rPr lang="el-GR" sz="2000" dirty="0">
                <a:cs typeface="Arial" pitchFamily="34" charset="0"/>
              </a:rPr>
              <a:t> </a:t>
            </a:r>
            <a:r>
              <a:rPr lang="el-GR" sz="2000" dirty="0" err="1">
                <a:cs typeface="Arial" pitchFamily="34" charset="0"/>
              </a:rPr>
              <a:t>York</a:t>
            </a:r>
            <a:r>
              <a:rPr lang="el-GR" sz="2000" dirty="0">
                <a:cs typeface="Arial" pitchFamily="34" charset="0"/>
              </a:rPr>
              <a:t>: AHA, </a:t>
            </a:r>
            <a:r>
              <a:rPr lang="el-GR" sz="2000" dirty="0" smtClean="0">
                <a:cs typeface="Arial" pitchFamily="34" charset="0"/>
              </a:rPr>
              <a:t>1972</a:t>
            </a:r>
            <a:r>
              <a:rPr lang="en-US" sz="2000" dirty="0" smtClean="0">
                <a:cs typeface="Arial" pitchFamily="34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Clr>
                <a:srgbClr val="990000"/>
              </a:buClr>
              <a:buFont typeface="Wingdings" pitchFamily="2" charset="2"/>
              <a:buChar char="§"/>
              <a:defRPr/>
            </a:pPr>
            <a:r>
              <a:rPr lang="en-US" sz="2000" dirty="0">
                <a:cs typeface="Arial" pitchFamily="34" charset="0"/>
              </a:rPr>
              <a:t>Astrand PO, </a:t>
            </a:r>
            <a:r>
              <a:rPr lang="en-US" sz="2000" dirty="0" err="1">
                <a:cs typeface="Arial" pitchFamily="34" charset="0"/>
              </a:rPr>
              <a:t>Rodahl</a:t>
            </a:r>
            <a:r>
              <a:rPr lang="en-US" sz="2000" dirty="0">
                <a:cs typeface="Arial" pitchFamily="34" charset="0"/>
              </a:rPr>
              <a:t> K, Dahl HA, </a:t>
            </a:r>
            <a:r>
              <a:rPr lang="en-US" sz="2000" dirty="0" err="1">
                <a:cs typeface="Arial" pitchFamily="34" charset="0"/>
              </a:rPr>
              <a:t>Stromme</a:t>
            </a:r>
            <a:r>
              <a:rPr lang="en-US" sz="2000" dirty="0">
                <a:cs typeface="Arial" pitchFamily="34" charset="0"/>
              </a:rPr>
              <a:t> SB. Textbook of </a:t>
            </a:r>
            <a:r>
              <a:rPr lang="en-US" sz="2000" dirty="0" smtClean="0">
                <a:cs typeface="Arial" pitchFamily="34" charset="0"/>
              </a:rPr>
              <a:t>Work Physiology</a:t>
            </a:r>
            <a:r>
              <a:rPr lang="en-US" sz="2000" dirty="0">
                <a:cs typeface="Arial" pitchFamily="34" charset="0"/>
              </a:rPr>
              <a:t>. Physiological basis of Exercise. </a:t>
            </a:r>
            <a:r>
              <a:rPr lang="el-GR" sz="2000" dirty="0" err="1">
                <a:cs typeface="Arial" pitchFamily="34" charset="0"/>
              </a:rPr>
              <a:t>Champagne</a:t>
            </a:r>
            <a:r>
              <a:rPr lang="el-GR" sz="2000" dirty="0">
                <a:cs typeface="Arial" pitchFamily="34" charset="0"/>
              </a:rPr>
              <a:t>, IL: </a:t>
            </a:r>
            <a:r>
              <a:rPr lang="el-GR" sz="2000" dirty="0" err="1">
                <a:cs typeface="Arial" pitchFamily="34" charset="0"/>
              </a:rPr>
              <a:t>Human</a:t>
            </a:r>
            <a:r>
              <a:rPr lang="el-GR" sz="2000" dirty="0">
                <a:cs typeface="Arial" pitchFamily="34" charset="0"/>
              </a:rPr>
              <a:t> </a:t>
            </a:r>
            <a:r>
              <a:rPr lang="el-GR" sz="2000" dirty="0" err="1">
                <a:cs typeface="Arial" pitchFamily="34" charset="0"/>
              </a:rPr>
              <a:t>Kinetics</a:t>
            </a:r>
            <a:r>
              <a:rPr lang="el-GR" sz="2000" dirty="0">
                <a:cs typeface="Arial" pitchFamily="34" charset="0"/>
              </a:rPr>
              <a:t>, 2003; </a:t>
            </a:r>
            <a:r>
              <a:rPr lang="el-GR" sz="2000" dirty="0" smtClean="0">
                <a:cs typeface="Arial" pitchFamily="34" charset="0"/>
              </a:rPr>
              <a:t>pp.127-176</a:t>
            </a:r>
            <a:r>
              <a:rPr lang="el-GR" sz="2000" dirty="0">
                <a:cs typeface="Arial" pitchFamily="34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Clr>
                <a:srgbClr val="990000"/>
              </a:buClr>
              <a:buFont typeface="Wingdings" pitchFamily="2" charset="2"/>
              <a:buChar char="§"/>
              <a:defRPr/>
            </a:pPr>
            <a:r>
              <a:rPr lang="en-US" sz="2000" dirty="0">
                <a:cs typeface="Arial" pitchFamily="34" charset="0"/>
              </a:rPr>
              <a:t>Astrand PO, </a:t>
            </a:r>
            <a:r>
              <a:rPr lang="en-US" sz="2000" dirty="0" err="1">
                <a:cs typeface="Arial" pitchFamily="34" charset="0"/>
              </a:rPr>
              <a:t>Rodahl</a:t>
            </a:r>
            <a:r>
              <a:rPr lang="en-US" sz="2000" dirty="0">
                <a:cs typeface="Arial" pitchFamily="34" charset="0"/>
              </a:rPr>
              <a:t> K. Textbook of Work Physiology. McGraw Hill Book Co, 1986; </a:t>
            </a:r>
            <a:r>
              <a:rPr lang="en-US" sz="2000" dirty="0" smtClean="0">
                <a:cs typeface="Arial" pitchFamily="34" charset="0"/>
              </a:rPr>
              <a:t>pp.127-208.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l-GR" sz="2400" dirty="0"/>
          </a:p>
        </p:txBody>
      </p:sp>
      <p:sp>
        <p:nvSpPr>
          <p:cNvPr id="14340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9161EB-148E-4D1C-AA59-9512687097AD}" type="slidenum">
              <a:rPr lang="el-GR" altLang="el-GR" sz="1200" smtClean="0">
                <a:solidFill>
                  <a:srgbClr val="000000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l-GR" altLang="el-GR" sz="120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8896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8313" y="18000"/>
            <a:ext cx="8229600" cy="134076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3600" dirty="0">
                <a:cs typeface="Times New Roman" pitchFamily="18" charset="0"/>
              </a:rPr>
              <a:t>Θεματικές Ενότητες </a:t>
            </a:r>
            <a:r>
              <a:rPr lang="el-GR" sz="3600" dirty="0" smtClean="0">
                <a:cs typeface="Times New Roman" pitchFamily="18" charset="0"/>
              </a:rPr>
              <a:t>3-6</a:t>
            </a:r>
            <a:r>
              <a:rPr lang="en-US" sz="3600" dirty="0" smtClean="0">
                <a:cs typeface="Times New Roman" pitchFamily="18" charset="0"/>
              </a:rPr>
              <a:t/>
            </a:r>
            <a:br>
              <a:rPr lang="en-US" sz="3600" dirty="0" smtClean="0">
                <a:cs typeface="Times New Roman" pitchFamily="18" charset="0"/>
              </a:rPr>
            </a:br>
            <a:r>
              <a:rPr lang="el-GR" sz="3200" dirty="0" smtClean="0">
                <a:cs typeface="Times New Roman" pitchFamily="18" charset="0"/>
              </a:rPr>
              <a:t>Βιβλιογραφία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sz="2400" dirty="0" smtClean="0">
                <a:effectLst/>
                <a:cs typeface="Times New Roman" pitchFamily="18" charset="0"/>
              </a:rPr>
              <a:t>[2</a:t>
            </a:r>
            <a:r>
              <a:rPr lang="el-GR" sz="2400" dirty="0" smtClean="0">
                <a:effectLst/>
                <a:cs typeface="Times New Roman" pitchFamily="18" charset="0"/>
              </a:rPr>
              <a:t>/7</a:t>
            </a:r>
            <a:r>
              <a:rPr lang="en-US" sz="2400" dirty="0">
                <a:effectLst/>
                <a:cs typeface="Times New Roman" pitchFamily="18" charset="0"/>
              </a:rPr>
              <a:t>]</a:t>
            </a:r>
            <a:endParaRPr lang="el-GR" sz="24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29048"/>
            <a:ext cx="8229600" cy="5040312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Clr>
                <a:srgbClr val="990000"/>
              </a:buClr>
              <a:buFont typeface="Wingdings" pitchFamily="2" charset="2"/>
              <a:buChar char="§"/>
              <a:defRPr/>
            </a:pPr>
            <a:r>
              <a:rPr lang="en-US" sz="2000" dirty="0" err="1">
                <a:solidFill>
                  <a:prstClr val="black"/>
                </a:solidFill>
                <a:cs typeface="Arial" pitchFamily="34" charset="0"/>
              </a:rPr>
              <a:t>Bassan</a:t>
            </a: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 MM. </a:t>
            </a:r>
            <a:r>
              <a:rPr lang="el-GR" sz="2000" dirty="0" err="1">
                <a:solidFill>
                  <a:prstClr val="black"/>
                </a:solidFill>
                <a:cs typeface="Arial" pitchFamily="34" charset="0"/>
              </a:rPr>
              <a:t>Heart</a:t>
            </a:r>
            <a:r>
              <a:rPr lang="el-GR" sz="2000" dirty="0">
                <a:solidFill>
                  <a:prstClr val="black"/>
                </a:solidFill>
                <a:cs typeface="Arial" pitchFamily="34" charset="0"/>
              </a:rPr>
              <a:t>-</a:t>
            </a:r>
            <a:r>
              <a:rPr lang="el-GR" sz="2000" dirty="0" err="1">
                <a:solidFill>
                  <a:prstClr val="black"/>
                </a:solidFill>
                <a:cs typeface="Arial" pitchFamily="34" charset="0"/>
              </a:rPr>
              <a:t>rate</a:t>
            </a:r>
            <a:r>
              <a:rPr lang="el-GR" sz="20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l-GR" sz="2000" dirty="0" err="1">
                <a:solidFill>
                  <a:prstClr val="black"/>
                </a:solidFill>
                <a:cs typeface="Arial" pitchFamily="34" charset="0"/>
              </a:rPr>
              <a:t>profile</a:t>
            </a:r>
            <a:r>
              <a:rPr lang="el-GR" sz="20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l-GR" sz="2000" dirty="0" err="1">
                <a:solidFill>
                  <a:prstClr val="black"/>
                </a:solidFill>
                <a:cs typeface="Arial" pitchFamily="34" charset="0"/>
              </a:rPr>
              <a:t>during</a:t>
            </a:r>
            <a:r>
              <a:rPr lang="el-GR" sz="20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l-GR" sz="2000" dirty="0" err="1">
                <a:solidFill>
                  <a:prstClr val="black"/>
                </a:solidFill>
                <a:cs typeface="Arial" pitchFamily="34" charset="0"/>
              </a:rPr>
              <a:t>exercise</a:t>
            </a:r>
            <a:r>
              <a:rPr lang="el-GR" sz="20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l-GR" sz="2000" dirty="0" err="1">
                <a:solidFill>
                  <a:prstClr val="black"/>
                </a:solidFill>
                <a:cs typeface="Arial" pitchFamily="34" charset="0"/>
              </a:rPr>
              <a:t>as</a:t>
            </a:r>
            <a:r>
              <a:rPr lang="el-GR" sz="2000" dirty="0">
                <a:solidFill>
                  <a:prstClr val="black"/>
                </a:solidFill>
                <a:cs typeface="Arial" pitchFamily="34" charset="0"/>
              </a:rPr>
              <a:t> a </a:t>
            </a:r>
            <a:r>
              <a:rPr lang="el-GR" sz="2000" dirty="0" err="1">
                <a:solidFill>
                  <a:prstClr val="black"/>
                </a:solidFill>
                <a:cs typeface="Arial" pitchFamily="34" charset="0"/>
              </a:rPr>
              <a:t>predictor</a:t>
            </a:r>
            <a:r>
              <a:rPr lang="el-GR" sz="20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l-GR" sz="2000" dirty="0" err="1">
                <a:solidFill>
                  <a:prstClr val="black"/>
                </a:solidFill>
                <a:cs typeface="Arial" pitchFamily="34" charset="0"/>
              </a:rPr>
              <a:t>of</a:t>
            </a:r>
            <a:r>
              <a:rPr lang="el-GR" sz="20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l-GR" sz="2000" dirty="0" err="1">
                <a:solidFill>
                  <a:prstClr val="black"/>
                </a:solidFill>
                <a:cs typeface="Arial" pitchFamily="34" charset="0"/>
              </a:rPr>
              <a:t>sudden</a:t>
            </a:r>
            <a:r>
              <a:rPr lang="el-GR" sz="20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l-GR" sz="2000" dirty="0" err="1">
                <a:solidFill>
                  <a:prstClr val="black"/>
                </a:solidFill>
                <a:cs typeface="Arial" pitchFamily="34" charset="0"/>
              </a:rPr>
              <a:t>death</a:t>
            </a: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. </a:t>
            </a:r>
            <a:r>
              <a:rPr lang="el-GR" sz="2000" dirty="0">
                <a:solidFill>
                  <a:prstClr val="black"/>
                </a:solidFill>
                <a:cs typeface="Arial" pitchFamily="34" charset="0"/>
              </a:rPr>
              <a:t>N </a:t>
            </a:r>
            <a:r>
              <a:rPr lang="el-GR" sz="2000" dirty="0" err="1">
                <a:solidFill>
                  <a:prstClr val="black"/>
                </a:solidFill>
                <a:cs typeface="Arial" pitchFamily="34" charset="0"/>
              </a:rPr>
              <a:t>Engl</a:t>
            </a:r>
            <a:r>
              <a:rPr lang="el-GR" sz="2000" dirty="0">
                <a:solidFill>
                  <a:prstClr val="black"/>
                </a:solidFill>
                <a:cs typeface="Arial" pitchFamily="34" charset="0"/>
              </a:rPr>
              <a:t> J </a:t>
            </a:r>
            <a:r>
              <a:rPr lang="el-GR" sz="2000" dirty="0" err="1">
                <a:solidFill>
                  <a:prstClr val="black"/>
                </a:solidFill>
                <a:cs typeface="Arial" pitchFamily="34" charset="0"/>
              </a:rPr>
              <a:t>Med</a:t>
            </a:r>
            <a:r>
              <a:rPr lang="el-GR" sz="2000" dirty="0">
                <a:solidFill>
                  <a:prstClr val="black"/>
                </a:solidFill>
                <a:cs typeface="Arial" pitchFamily="34" charset="0"/>
              </a:rPr>
              <a:t> 2005; 353:734-735</a:t>
            </a: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Clr>
                <a:srgbClr val="990000"/>
              </a:buClr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Bruce RA, </a:t>
            </a:r>
            <a:r>
              <a:rPr lang="en-US" sz="2000" dirty="0" err="1">
                <a:solidFill>
                  <a:prstClr val="black"/>
                </a:solidFill>
                <a:cs typeface="Arial" pitchFamily="34" charset="0"/>
              </a:rPr>
              <a:t>Kusumi</a:t>
            </a: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 F and </a:t>
            </a:r>
            <a:r>
              <a:rPr lang="en-US" sz="2000" dirty="0" err="1">
                <a:solidFill>
                  <a:prstClr val="black"/>
                </a:solidFill>
                <a:cs typeface="Arial" pitchFamily="34" charset="0"/>
              </a:rPr>
              <a:t>Hosmer</a:t>
            </a: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 D. Maximal oxygen uptake and </a:t>
            </a:r>
            <a:r>
              <a:rPr lang="en-US" sz="2000" dirty="0" err="1">
                <a:solidFill>
                  <a:prstClr val="black"/>
                </a:solidFill>
                <a:cs typeface="Arial" pitchFamily="34" charset="0"/>
              </a:rPr>
              <a:t>nomographic</a:t>
            </a: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 assessment of functional aerobic impairment in cardiovascular disease. </a:t>
            </a:r>
            <a:r>
              <a:rPr lang="el-GR" sz="2000" dirty="0" err="1">
                <a:solidFill>
                  <a:prstClr val="black"/>
                </a:solidFill>
                <a:cs typeface="Arial" pitchFamily="34" charset="0"/>
              </a:rPr>
              <a:t>Am</a:t>
            </a:r>
            <a:r>
              <a:rPr lang="el-GR" sz="20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l-GR" sz="2000" dirty="0" err="1">
                <a:solidFill>
                  <a:prstClr val="black"/>
                </a:solidFill>
                <a:cs typeface="Arial" pitchFamily="34" charset="0"/>
              </a:rPr>
              <a:t>Heart</a:t>
            </a:r>
            <a:r>
              <a:rPr lang="el-GR" sz="2000" dirty="0">
                <a:solidFill>
                  <a:prstClr val="black"/>
                </a:solidFill>
                <a:cs typeface="Arial" pitchFamily="34" charset="0"/>
              </a:rPr>
              <a:t> J 1973; 85:546-562.</a:t>
            </a:r>
            <a:endParaRPr lang="en-US" sz="2000" dirty="0">
              <a:solidFill>
                <a:prstClr val="black"/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Clr>
                <a:srgbClr val="990000"/>
              </a:buClr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prstClr val="black"/>
                </a:solidFill>
              </a:rPr>
              <a:t>Cheng YJ, </a:t>
            </a:r>
            <a:r>
              <a:rPr lang="en-US" sz="2000" dirty="0" err="1">
                <a:solidFill>
                  <a:prstClr val="black"/>
                </a:solidFill>
              </a:rPr>
              <a:t>Macera</a:t>
            </a:r>
            <a:r>
              <a:rPr lang="en-US" sz="2000" dirty="0">
                <a:solidFill>
                  <a:prstClr val="black"/>
                </a:solidFill>
              </a:rPr>
              <a:t> CA, Church TS, et al. Heart rate reserve as a predictor of cardiovascular and all-cause mortality in men. </a:t>
            </a:r>
            <a:r>
              <a:rPr lang="el-GR" sz="2000" dirty="0" err="1">
                <a:solidFill>
                  <a:prstClr val="black"/>
                </a:solidFill>
              </a:rPr>
              <a:t>Med</a:t>
            </a:r>
            <a:r>
              <a:rPr lang="el-GR" sz="2000" dirty="0">
                <a:solidFill>
                  <a:prstClr val="black"/>
                </a:solidFill>
              </a:rPr>
              <a:t> </a:t>
            </a:r>
            <a:r>
              <a:rPr lang="el-GR" sz="2000" dirty="0" err="1">
                <a:solidFill>
                  <a:prstClr val="black"/>
                </a:solidFill>
              </a:rPr>
              <a:t>Sci</a:t>
            </a:r>
            <a:r>
              <a:rPr lang="el-GR" sz="2000" dirty="0">
                <a:solidFill>
                  <a:prstClr val="black"/>
                </a:solidFill>
              </a:rPr>
              <a:t> </a:t>
            </a:r>
            <a:r>
              <a:rPr lang="el-GR" sz="2000" dirty="0" err="1">
                <a:solidFill>
                  <a:prstClr val="black"/>
                </a:solidFill>
              </a:rPr>
              <a:t>Sports</a:t>
            </a:r>
            <a:r>
              <a:rPr lang="el-GR" sz="2000" dirty="0">
                <a:solidFill>
                  <a:prstClr val="black"/>
                </a:solidFill>
              </a:rPr>
              <a:t> </a:t>
            </a:r>
            <a:r>
              <a:rPr lang="el-GR" sz="2000" dirty="0" err="1">
                <a:solidFill>
                  <a:prstClr val="black"/>
                </a:solidFill>
              </a:rPr>
              <a:t>Exerc</a:t>
            </a:r>
            <a:r>
              <a:rPr lang="el-GR" sz="2000" dirty="0">
                <a:solidFill>
                  <a:prstClr val="black"/>
                </a:solidFill>
              </a:rPr>
              <a:t> 2002; 34:1873-1878</a:t>
            </a:r>
            <a:r>
              <a:rPr lang="el-GR" sz="2000" dirty="0" smtClean="0">
                <a:solidFill>
                  <a:prstClr val="black"/>
                </a:solidFill>
              </a:rPr>
              <a:t>.</a:t>
            </a:r>
            <a:endParaRPr lang="en-US" sz="2000" dirty="0" smtClean="0">
              <a:solidFill>
                <a:prstClr val="black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rgbClr val="990000"/>
              </a:buClr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Cole CR, Blackstone EH, </a:t>
            </a:r>
            <a:r>
              <a:rPr lang="en-US" sz="2000" dirty="0" err="1">
                <a:solidFill>
                  <a:prstClr val="black"/>
                </a:solidFill>
                <a:cs typeface="Arial" pitchFamily="34" charset="0"/>
              </a:rPr>
              <a:t>Pashkow</a:t>
            </a: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 F, et al. Heart rate recovery immediately after exercise as a predictor of mortality. </a:t>
            </a:r>
            <a:r>
              <a:rPr lang="el-GR" sz="2000" dirty="0">
                <a:solidFill>
                  <a:prstClr val="black"/>
                </a:solidFill>
                <a:cs typeface="Arial" pitchFamily="34" charset="0"/>
              </a:rPr>
              <a:t>N </a:t>
            </a:r>
            <a:r>
              <a:rPr lang="el-GR" sz="2000" dirty="0" err="1">
                <a:solidFill>
                  <a:prstClr val="black"/>
                </a:solidFill>
                <a:cs typeface="Arial" pitchFamily="34" charset="0"/>
              </a:rPr>
              <a:t>Engl</a:t>
            </a:r>
            <a:r>
              <a:rPr lang="el-GR" sz="2000" dirty="0">
                <a:solidFill>
                  <a:prstClr val="black"/>
                </a:solidFill>
                <a:cs typeface="Arial" pitchFamily="34" charset="0"/>
              </a:rPr>
              <a:t> J </a:t>
            </a:r>
            <a:r>
              <a:rPr lang="el-GR" sz="2000" dirty="0" err="1">
                <a:solidFill>
                  <a:prstClr val="black"/>
                </a:solidFill>
                <a:cs typeface="Arial" pitchFamily="34" charset="0"/>
              </a:rPr>
              <a:t>Med</a:t>
            </a:r>
            <a:r>
              <a:rPr lang="el-GR" sz="2000" dirty="0">
                <a:solidFill>
                  <a:prstClr val="black"/>
                </a:solidFill>
                <a:cs typeface="Arial" pitchFamily="34" charset="0"/>
              </a:rPr>
              <a:t> 1999; 341:1351-1357.</a:t>
            </a:r>
            <a:endParaRPr lang="en-US" sz="2000" dirty="0">
              <a:solidFill>
                <a:prstClr val="black"/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Clr>
                <a:srgbClr val="990000"/>
              </a:buClr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Cooney MT</a:t>
            </a:r>
            <a:r>
              <a:rPr lang="el-GR" sz="2000" dirty="0">
                <a:solidFill>
                  <a:prstClr val="black"/>
                </a:solidFill>
                <a:cs typeface="Arial" pitchFamily="34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cs typeface="Arial" pitchFamily="34" charset="0"/>
              </a:rPr>
              <a:t>Vartiainen</a:t>
            </a: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 E</a:t>
            </a:r>
            <a:r>
              <a:rPr lang="el-GR" sz="2000" dirty="0">
                <a:solidFill>
                  <a:prstClr val="black"/>
                </a:solidFill>
                <a:cs typeface="Arial" pitchFamily="34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cs typeface="Arial" pitchFamily="34" charset="0"/>
              </a:rPr>
              <a:t>Laakitainen</a:t>
            </a: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 T</a:t>
            </a:r>
            <a:r>
              <a:rPr lang="el-GR" sz="2000" dirty="0">
                <a:solidFill>
                  <a:prstClr val="black"/>
                </a:solidFill>
                <a:cs typeface="Arial" pitchFamily="34" charset="0"/>
              </a:rPr>
              <a:t>, </a:t>
            </a: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et al</a:t>
            </a:r>
            <a:r>
              <a:rPr lang="el-GR" sz="2000" dirty="0">
                <a:solidFill>
                  <a:prstClr val="black"/>
                </a:solidFill>
                <a:cs typeface="Arial" pitchFamily="34" charset="0"/>
              </a:rPr>
              <a:t>. </a:t>
            </a: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Elevated resting heart rate is an independent risk factor for cardiovascular disease in healthy men and women. </a:t>
            </a:r>
            <a:r>
              <a:rPr lang="el-GR" sz="2000" dirty="0" err="1">
                <a:solidFill>
                  <a:prstClr val="black"/>
                </a:solidFill>
                <a:cs typeface="Arial" pitchFamily="34" charset="0"/>
              </a:rPr>
              <a:t>Am</a:t>
            </a:r>
            <a:r>
              <a:rPr lang="el-GR" sz="20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l-GR" sz="2000" dirty="0" err="1">
                <a:solidFill>
                  <a:prstClr val="black"/>
                </a:solidFill>
                <a:cs typeface="Arial" pitchFamily="34" charset="0"/>
              </a:rPr>
              <a:t>Heart</a:t>
            </a:r>
            <a:r>
              <a:rPr lang="el-GR" sz="2000" dirty="0">
                <a:solidFill>
                  <a:prstClr val="black"/>
                </a:solidFill>
                <a:cs typeface="Arial" pitchFamily="34" charset="0"/>
              </a:rPr>
              <a:t> J 2010; 159:612-619. e3</a:t>
            </a:r>
            <a:endParaRPr lang="en-US" sz="2000" dirty="0">
              <a:solidFill>
                <a:prstClr val="black"/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Clr>
                <a:srgbClr val="990000"/>
              </a:buClr>
              <a:buFont typeface="Wingdings" pitchFamily="2" charset="2"/>
              <a:buChar char="§"/>
              <a:defRPr/>
            </a:pPr>
            <a:r>
              <a:rPr lang="en-US" sz="2000" dirty="0" err="1">
                <a:solidFill>
                  <a:prstClr val="black"/>
                </a:solidFill>
                <a:cs typeface="Arial" pitchFamily="34" charset="0"/>
              </a:rPr>
              <a:t>Czernin</a:t>
            </a: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 J, Sun K, </a:t>
            </a:r>
            <a:r>
              <a:rPr lang="en-US" sz="2000" dirty="0" err="1">
                <a:solidFill>
                  <a:prstClr val="black"/>
                </a:solidFill>
                <a:cs typeface="Arial" pitchFamily="34" charset="0"/>
              </a:rPr>
              <a:t>Brunken</a:t>
            </a: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 R, et al. Effect of acute and long-term smoking on myocardial blood flow and flow reserve. </a:t>
            </a:r>
            <a:r>
              <a:rPr lang="fr-FR" sz="2000" dirty="0">
                <a:solidFill>
                  <a:prstClr val="black"/>
                </a:solidFill>
                <a:cs typeface="Arial" pitchFamily="34" charset="0"/>
              </a:rPr>
              <a:t>Circulation 1995; 91:2891-2897.</a:t>
            </a:r>
            <a:endParaRPr lang="el-GR" sz="2000" dirty="0">
              <a:solidFill>
                <a:prstClr val="black"/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l-GR" sz="2000" dirty="0">
              <a:solidFill>
                <a:prstClr val="black"/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l-GR" dirty="0"/>
          </a:p>
        </p:txBody>
      </p:sp>
      <p:sp>
        <p:nvSpPr>
          <p:cNvPr id="15364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28EABF-A442-49E1-89CD-9E51D16AA0EA}" type="slidenum">
              <a:rPr lang="el-GR" altLang="el-GR" sz="1200" smtClean="0">
                <a:solidFill>
                  <a:srgbClr val="000000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l-GR" altLang="el-GR" sz="120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23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52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600" dirty="0" smtClean="0">
                <a:cs typeface="Times New Roman" pitchFamily="18" charset="0"/>
              </a:rPr>
              <a:t>Θεματικές Ενότητες 3-6</a:t>
            </a:r>
            <a:r>
              <a:rPr lang="el-GR" dirty="0" smtClean="0">
                <a:cs typeface="Times New Roman" pitchFamily="18" charset="0"/>
              </a:rPr>
              <a:t/>
            </a:r>
            <a:br>
              <a:rPr lang="el-GR" dirty="0" smtClean="0">
                <a:cs typeface="Times New Roman" pitchFamily="18" charset="0"/>
              </a:rPr>
            </a:br>
            <a:r>
              <a:rPr lang="el-GR" sz="3200" dirty="0" smtClean="0">
                <a:cs typeface="Times New Roman" pitchFamily="18" charset="0"/>
              </a:rPr>
              <a:t>Βιβλιογραφία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sz="2400" dirty="0" smtClean="0">
                <a:effectLst/>
                <a:cs typeface="Times New Roman" pitchFamily="18" charset="0"/>
              </a:rPr>
              <a:t>[3</a:t>
            </a:r>
            <a:r>
              <a:rPr lang="el-GR" sz="2400" dirty="0" smtClean="0">
                <a:effectLst/>
                <a:cs typeface="Times New Roman" pitchFamily="18" charset="0"/>
              </a:rPr>
              <a:t>/7</a:t>
            </a:r>
            <a:r>
              <a:rPr lang="en-US" sz="2400" dirty="0" smtClean="0">
                <a:effectLst/>
                <a:cs typeface="Times New Roman" pitchFamily="18" charset="0"/>
              </a:rPr>
              <a:t>]</a:t>
            </a:r>
            <a:endParaRPr lang="el-GR" sz="2400" dirty="0"/>
          </a:p>
        </p:txBody>
      </p:sp>
      <p:sp>
        <p:nvSpPr>
          <p:cNvPr id="16387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701378"/>
            <a:ext cx="8229600" cy="4679950"/>
          </a:xfrm>
        </p:spPr>
        <p:txBody>
          <a:bodyPr>
            <a:normAutofit lnSpcReduction="10000"/>
          </a:bodyPr>
          <a:lstStyle/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en-US" altLang="el-GR" sz="2000" dirty="0" err="1" smtClean="0">
                <a:cs typeface="Arial" charset="0"/>
              </a:rPr>
              <a:t>Filipovsky</a:t>
            </a:r>
            <a:r>
              <a:rPr lang="en-US" altLang="el-GR" sz="2000" dirty="0" smtClean="0">
                <a:cs typeface="Arial" charset="0"/>
              </a:rPr>
              <a:t> J, </a:t>
            </a:r>
            <a:r>
              <a:rPr lang="en-US" altLang="el-GR" sz="2000" dirty="0" err="1" smtClean="0">
                <a:cs typeface="Arial" charset="0"/>
              </a:rPr>
              <a:t>Ducimetiere</a:t>
            </a:r>
            <a:r>
              <a:rPr lang="en-US" altLang="el-GR" sz="2000" dirty="0" smtClean="0">
                <a:cs typeface="Arial" charset="0"/>
              </a:rPr>
              <a:t> P, Safar ME. Prognostic significance of exercise blood pressure and heart rate in middle-aged men. </a:t>
            </a:r>
            <a:r>
              <a:rPr lang="el-GR" altLang="el-GR" sz="2000" dirty="0" err="1" smtClean="0">
                <a:cs typeface="Arial" charset="0"/>
              </a:rPr>
              <a:t>Hypertension</a:t>
            </a:r>
            <a:r>
              <a:rPr lang="el-GR" altLang="el-GR" sz="2000" dirty="0" smtClean="0">
                <a:cs typeface="Arial" charset="0"/>
              </a:rPr>
              <a:t> 1992; 20:333-339.</a:t>
            </a: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en-US" altLang="el-GR" sz="2000" dirty="0" smtClean="0">
                <a:cs typeface="Arial" charset="0"/>
              </a:rPr>
              <a:t>Fletcher GF, </a:t>
            </a:r>
            <a:r>
              <a:rPr lang="en-US" altLang="el-GR" sz="2000" dirty="0" err="1" smtClean="0">
                <a:cs typeface="Arial" charset="0"/>
              </a:rPr>
              <a:t>Balady</a:t>
            </a:r>
            <a:r>
              <a:rPr lang="en-US" altLang="el-GR" sz="2000" dirty="0" smtClean="0">
                <a:cs typeface="Arial" charset="0"/>
              </a:rPr>
              <a:t> G, </a:t>
            </a:r>
            <a:r>
              <a:rPr lang="en-US" altLang="el-GR" sz="2000" dirty="0" err="1" smtClean="0">
                <a:cs typeface="Arial" charset="0"/>
              </a:rPr>
              <a:t>Froelicher</a:t>
            </a:r>
            <a:r>
              <a:rPr lang="en-US" altLang="el-GR" sz="2000" dirty="0" smtClean="0">
                <a:cs typeface="Arial" charset="0"/>
              </a:rPr>
              <a:t> VF, et al. Exercise standards for testing and training. </a:t>
            </a:r>
            <a:r>
              <a:rPr lang="el-GR" altLang="el-GR" sz="2000" dirty="0" smtClean="0">
                <a:cs typeface="Arial" charset="0"/>
              </a:rPr>
              <a:t>A </a:t>
            </a:r>
            <a:r>
              <a:rPr lang="el-GR" altLang="el-GR" sz="2000" dirty="0" err="1" smtClean="0">
                <a:cs typeface="Arial" charset="0"/>
              </a:rPr>
              <a:t>statement</a:t>
            </a:r>
            <a:r>
              <a:rPr lang="el-GR" altLang="el-GR" sz="2000" dirty="0" smtClean="0">
                <a:cs typeface="Arial" charset="0"/>
              </a:rPr>
              <a:t> </a:t>
            </a:r>
            <a:r>
              <a:rPr lang="el-GR" altLang="el-GR" sz="2000" dirty="0" err="1" smtClean="0">
                <a:cs typeface="Arial" charset="0"/>
              </a:rPr>
              <a:t>from</a:t>
            </a:r>
            <a:r>
              <a:rPr lang="el-GR" altLang="el-GR" sz="2000" dirty="0" smtClean="0">
                <a:cs typeface="Arial" charset="0"/>
              </a:rPr>
              <a:t> </a:t>
            </a:r>
            <a:r>
              <a:rPr lang="el-GR" altLang="el-GR" sz="2000" dirty="0" err="1" smtClean="0">
                <a:cs typeface="Arial" charset="0"/>
              </a:rPr>
              <a:t>the</a:t>
            </a:r>
            <a:r>
              <a:rPr lang="el-GR" altLang="el-GR" sz="2000" dirty="0" smtClean="0">
                <a:cs typeface="Arial" charset="0"/>
              </a:rPr>
              <a:t> AHA. </a:t>
            </a:r>
            <a:r>
              <a:rPr lang="el-GR" altLang="el-GR" sz="2000" dirty="0" err="1" smtClean="0">
                <a:cs typeface="Arial" charset="0"/>
              </a:rPr>
              <a:t>Circulation</a:t>
            </a:r>
            <a:r>
              <a:rPr lang="el-GR" altLang="el-GR" sz="2000" dirty="0" smtClean="0">
                <a:cs typeface="Arial" charset="0"/>
              </a:rPr>
              <a:t> 2001; 104:1694-1740.</a:t>
            </a:r>
            <a:endParaRPr lang="en-US" altLang="el-GR" sz="2000" dirty="0" smtClean="0">
              <a:cs typeface="Arial" charset="0"/>
            </a:endParaRP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en-US" altLang="el-GR" sz="2000" dirty="0" smtClean="0">
                <a:cs typeface="Arial" charset="0"/>
              </a:rPr>
              <a:t>Fox K</a:t>
            </a:r>
            <a:r>
              <a:rPr lang="el-GR" altLang="el-GR" sz="2000" dirty="0" smtClean="0">
                <a:cs typeface="Arial" charset="0"/>
              </a:rPr>
              <a:t>, </a:t>
            </a:r>
            <a:r>
              <a:rPr lang="en-US" altLang="el-GR" sz="2000" dirty="0" smtClean="0">
                <a:cs typeface="Arial" charset="0"/>
              </a:rPr>
              <a:t>Borer JS</a:t>
            </a:r>
            <a:r>
              <a:rPr lang="el-GR" altLang="el-GR" sz="2000" dirty="0" smtClean="0">
                <a:cs typeface="Arial" charset="0"/>
              </a:rPr>
              <a:t>, </a:t>
            </a:r>
            <a:r>
              <a:rPr lang="en-US" altLang="el-GR" sz="2000" dirty="0" err="1" smtClean="0">
                <a:cs typeface="Arial" charset="0"/>
              </a:rPr>
              <a:t>Camm</a:t>
            </a:r>
            <a:r>
              <a:rPr lang="en-US" altLang="el-GR" sz="2000" dirty="0" smtClean="0">
                <a:cs typeface="Arial" charset="0"/>
              </a:rPr>
              <a:t> AJ</a:t>
            </a:r>
            <a:r>
              <a:rPr lang="el-GR" altLang="el-GR" sz="2000" dirty="0" smtClean="0">
                <a:cs typeface="Arial" charset="0"/>
              </a:rPr>
              <a:t>, </a:t>
            </a:r>
            <a:r>
              <a:rPr lang="en-US" altLang="el-GR" sz="2000" dirty="0" smtClean="0">
                <a:cs typeface="Arial" charset="0"/>
              </a:rPr>
              <a:t>et al</a:t>
            </a:r>
            <a:r>
              <a:rPr lang="el-GR" altLang="el-GR" sz="2000" dirty="0" smtClean="0">
                <a:cs typeface="Arial" charset="0"/>
              </a:rPr>
              <a:t>. </a:t>
            </a:r>
            <a:r>
              <a:rPr lang="en-US" altLang="el-GR" sz="2000" dirty="0" smtClean="0">
                <a:cs typeface="Arial" charset="0"/>
              </a:rPr>
              <a:t>Resting heart rate in cardiovascular disease. J Am </a:t>
            </a:r>
            <a:r>
              <a:rPr lang="en-US" altLang="el-GR" sz="2000" dirty="0" err="1" smtClean="0">
                <a:cs typeface="Arial" charset="0"/>
              </a:rPr>
              <a:t>Coll</a:t>
            </a:r>
            <a:r>
              <a:rPr lang="en-US" altLang="el-GR" sz="2000" dirty="0" smtClean="0">
                <a:cs typeface="Arial" charset="0"/>
              </a:rPr>
              <a:t> </a:t>
            </a:r>
            <a:r>
              <a:rPr lang="en-US" altLang="el-GR" sz="2000" dirty="0" err="1" smtClean="0">
                <a:cs typeface="Arial" charset="0"/>
              </a:rPr>
              <a:t>Cardiol</a:t>
            </a:r>
            <a:r>
              <a:rPr lang="en-US" altLang="el-GR" sz="2000" dirty="0" smtClean="0">
                <a:cs typeface="Arial" charset="0"/>
              </a:rPr>
              <a:t> 2007; 50:823-828.</a:t>
            </a:r>
            <a:endParaRPr lang="el-GR" altLang="el-GR" sz="2000" dirty="0" smtClean="0">
              <a:cs typeface="Arial" charset="0"/>
            </a:endParaRP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en-US" altLang="el-GR" sz="2000" dirty="0" smtClean="0">
                <a:cs typeface="Arial" charset="0"/>
              </a:rPr>
              <a:t>Gibbons RJ. Abnormal heart-rate recovery after exercise. </a:t>
            </a:r>
            <a:r>
              <a:rPr lang="el-GR" altLang="el-GR" sz="2000" dirty="0" err="1" smtClean="0">
                <a:cs typeface="Arial" charset="0"/>
              </a:rPr>
              <a:t>Lancet</a:t>
            </a:r>
            <a:r>
              <a:rPr lang="el-GR" altLang="el-GR" sz="2000" dirty="0" smtClean="0">
                <a:cs typeface="Arial" charset="0"/>
              </a:rPr>
              <a:t> 2002; 359:1536-1537.</a:t>
            </a: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fr-FR" altLang="el-GR" sz="2000" dirty="0" err="1" smtClean="0">
                <a:cs typeface="Arial" charset="0"/>
              </a:rPr>
              <a:t>Gobel</a:t>
            </a:r>
            <a:r>
              <a:rPr lang="fr-FR" altLang="el-GR" sz="2000" dirty="0" smtClean="0">
                <a:cs typeface="Arial" charset="0"/>
              </a:rPr>
              <a:t> FL, </a:t>
            </a:r>
            <a:r>
              <a:rPr lang="fr-FR" altLang="el-GR" sz="2000" dirty="0" err="1" smtClean="0">
                <a:cs typeface="Arial" charset="0"/>
              </a:rPr>
              <a:t>Nordstrom</a:t>
            </a:r>
            <a:r>
              <a:rPr lang="fr-FR" altLang="el-GR" sz="2000" dirty="0" smtClean="0">
                <a:cs typeface="Arial" charset="0"/>
              </a:rPr>
              <a:t> LA, Nelson RR, et al. </a:t>
            </a:r>
            <a:r>
              <a:rPr lang="en-US" altLang="el-GR" sz="2000" dirty="0" smtClean="0">
                <a:cs typeface="Arial" charset="0"/>
              </a:rPr>
              <a:t>The rate-pressure product as an index of myocardial oxygen consumption during exercise in patients with angina pectoris", Circulation 1978; 57:549-556.</a:t>
            </a:r>
            <a:endParaRPr lang="el-GR" altLang="el-GR" sz="2000" dirty="0" smtClean="0">
              <a:cs typeface="Arial" charset="0"/>
            </a:endParaRP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en-US" altLang="el-GR" sz="2000" dirty="0" smtClean="0">
                <a:cs typeface="Arial" charset="0"/>
              </a:rPr>
              <a:t>Guyton AC, Hall JE. Textbook of Medical Physiology. Philadelphia: Elsevier/Saunders; 11th </a:t>
            </a:r>
            <a:r>
              <a:rPr lang="en-US" altLang="el-GR" sz="2000" dirty="0" err="1" smtClean="0">
                <a:cs typeface="Arial" charset="0"/>
              </a:rPr>
              <a:t>ed</a:t>
            </a:r>
            <a:r>
              <a:rPr lang="en-US" altLang="el-GR" sz="2000" dirty="0" smtClean="0">
                <a:cs typeface="Arial" charset="0"/>
              </a:rPr>
              <a:t>, 2006. pp. 103-114, 161-179, 195-214, 232-256.</a:t>
            </a:r>
            <a:endParaRPr lang="el-GR" altLang="el-GR" sz="2000" dirty="0" smtClean="0">
              <a:cs typeface="Arial" charset="0"/>
            </a:endParaRPr>
          </a:p>
          <a:p>
            <a:pPr eaLnBrk="1" hangingPunct="1">
              <a:buFont typeface="Wingdings" pitchFamily="2" charset="2"/>
              <a:buChar char="§"/>
            </a:pPr>
            <a:endParaRPr lang="el-GR" altLang="el-GR" sz="2400" dirty="0" smtClean="0">
              <a:cs typeface="Arial" charset="0"/>
            </a:endParaRPr>
          </a:p>
        </p:txBody>
      </p:sp>
      <p:sp>
        <p:nvSpPr>
          <p:cNvPr id="16388" name="Θέση αριθμού διαφάνειας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4438C0B-9BED-4AE8-980A-37744DFFFB17}" type="slidenum">
              <a:rPr lang="el-GR" altLang="el-GR" sz="1200" smtClean="0">
                <a:solidFill>
                  <a:srgbClr val="000000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l-GR" altLang="el-GR" sz="120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9229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525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600" dirty="0" smtClean="0">
                <a:cs typeface="Times New Roman" pitchFamily="18" charset="0"/>
              </a:rPr>
              <a:t>Θεματικές Ενότητες 3-6</a:t>
            </a:r>
            <a:br>
              <a:rPr lang="el-GR" sz="3600" dirty="0" smtClean="0">
                <a:cs typeface="Times New Roman" pitchFamily="18" charset="0"/>
              </a:rPr>
            </a:br>
            <a:r>
              <a:rPr lang="el-GR" sz="3200" dirty="0" smtClean="0">
                <a:cs typeface="Times New Roman" pitchFamily="18" charset="0"/>
              </a:rPr>
              <a:t>Βιβλιογραφία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sz="2400" dirty="0" smtClean="0">
                <a:effectLst/>
                <a:cs typeface="Times New Roman" pitchFamily="18" charset="0"/>
              </a:rPr>
              <a:t>[4</a:t>
            </a:r>
            <a:r>
              <a:rPr lang="el-GR" sz="2400" dirty="0" smtClean="0">
                <a:effectLst/>
                <a:cs typeface="Times New Roman" pitchFamily="18" charset="0"/>
              </a:rPr>
              <a:t>/7</a:t>
            </a:r>
            <a:r>
              <a:rPr lang="en-US" sz="2400" dirty="0" smtClean="0">
                <a:effectLst/>
                <a:cs typeface="Times New Roman" pitchFamily="18" charset="0"/>
              </a:rPr>
              <a:t>]</a:t>
            </a:r>
            <a:endParaRPr lang="el-GR" sz="2400" dirty="0"/>
          </a:p>
        </p:txBody>
      </p:sp>
      <p:sp>
        <p:nvSpPr>
          <p:cNvPr id="17411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313"/>
          </a:xfrm>
        </p:spPr>
        <p:txBody>
          <a:bodyPr/>
          <a:lstStyle/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en-US" altLang="el-GR" sz="2000" dirty="0" err="1" smtClean="0">
                <a:cs typeface="Arial" charset="0"/>
              </a:rPr>
              <a:t>Jouven</a:t>
            </a:r>
            <a:r>
              <a:rPr lang="en-US" altLang="el-GR" sz="2000" dirty="0" smtClean="0">
                <a:cs typeface="Arial" charset="0"/>
              </a:rPr>
              <a:t> X, </a:t>
            </a:r>
            <a:r>
              <a:rPr lang="en-US" altLang="el-GR" sz="2000" dirty="0" err="1" smtClean="0">
                <a:cs typeface="Arial" charset="0"/>
              </a:rPr>
              <a:t>Empana</a:t>
            </a:r>
            <a:r>
              <a:rPr lang="en-US" altLang="el-GR" sz="2000" dirty="0" smtClean="0">
                <a:cs typeface="Arial" charset="0"/>
              </a:rPr>
              <a:t> JP, Schwartz PJ, et al. Heart-rate profile during exercise as a predictor of sudden death. </a:t>
            </a:r>
            <a:r>
              <a:rPr lang="el-GR" altLang="el-GR" sz="2000" dirty="0" smtClean="0">
                <a:cs typeface="Arial" charset="0"/>
              </a:rPr>
              <a:t>N </a:t>
            </a:r>
            <a:r>
              <a:rPr lang="el-GR" altLang="el-GR" sz="2000" dirty="0" err="1" smtClean="0">
                <a:cs typeface="Arial" charset="0"/>
              </a:rPr>
              <a:t>Engl</a:t>
            </a:r>
            <a:r>
              <a:rPr lang="el-GR" altLang="el-GR" sz="2000" dirty="0" smtClean="0">
                <a:cs typeface="Arial" charset="0"/>
              </a:rPr>
              <a:t> J </a:t>
            </a:r>
            <a:r>
              <a:rPr lang="el-GR" altLang="el-GR" sz="2000" dirty="0" err="1" smtClean="0">
                <a:cs typeface="Arial" charset="0"/>
              </a:rPr>
              <a:t>Med</a:t>
            </a:r>
            <a:r>
              <a:rPr lang="el-GR" altLang="el-GR" sz="2000" dirty="0" smtClean="0">
                <a:cs typeface="Arial" charset="0"/>
              </a:rPr>
              <a:t> 2005; 352: 1951-1958</a:t>
            </a:r>
            <a:r>
              <a:rPr lang="en-US" altLang="el-GR" sz="2000" dirty="0" smtClean="0">
                <a:cs typeface="Arial" charset="0"/>
              </a:rPr>
              <a:t>.</a:t>
            </a:r>
            <a:endParaRPr lang="el-GR" altLang="el-GR" sz="2000" dirty="0" smtClean="0">
              <a:cs typeface="Arial" charset="0"/>
            </a:endParaRP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en-US" altLang="el-GR" sz="2000" dirty="0" err="1" smtClean="0">
                <a:cs typeface="Arial" charset="0"/>
              </a:rPr>
              <a:t>Kjeldsen</a:t>
            </a:r>
            <a:r>
              <a:rPr lang="en-US" altLang="el-GR" sz="2000" dirty="0" smtClean="0">
                <a:cs typeface="Arial" charset="0"/>
              </a:rPr>
              <a:t> S, </a:t>
            </a:r>
            <a:r>
              <a:rPr lang="en-US" altLang="el-GR" sz="2000" dirty="0" err="1" smtClean="0">
                <a:cs typeface="Arial" charset="0"/>
              </a:rPr>
              <a:t>Mundal</a:t>
            </a:r>
            <a:r>
              <a:rPr lang="en-US" altLang="el-GR" sz="2000" dirty="0" smtClean="0">
                <a:cs typeface="Arial" charset="0"/>
              </a:rPr>
              <a:t> R, </a:t>
            </a:r>
            <a:r>
              <a:rPr lang="en-US" altLang="el-GR" sz="2000" dirty="0" err="1" smtClean="0">
                <a:cs typeface="Arial" charset="0"/>
              </a:rPr>
              <a:t>Sandvik</a:t>
            </a:r>
            <a:r>
              <a:rPr lang="en-US" altLang="el-GR" sz="2000" dirty="0" smtClean="0">
                <a:cs typeface="Arial" charset="0"/>
              </a:rPr>
              <a:t> L, et al. Supine and exercise systolic blood pressure predict cardiovascular death in middle-aged men. </a:t>
            </a:r>
            <a:r>
              <a:rPr lang="en-GB" altLang="el-GR" sz="2000" dirty="0" smtClean="0">
                <a:cs typeface="Arial" charset="0"/>
              </a:rPr>
              <a:t>J </a:t>
            </a:r>
            <a:r>
              <a:rPr lang="en-GB" altLang="el-GR" sz="2000" dirty="0" err="1" smtClean="0">
                <a:cs typeface="Arial" charset="0"/>
              </a:rPr>
              <a:t>Hypertens</a:t>
            </a:r>
            <a:r>
              <a:rPr lang="en-GB" altLang="el-GR" sz="2000" dirty="0" smtClean="0">
                <a:cs typeface="Arial" charset="0"/>
              </a:rPr>
              <a:t> 2001; 19:1343-1348.</a:t>
            </a:r>
            <a:endParaRPr lang="es-ES_tradnl" altLang="el-GR" sz="2000" dirty="0" smtClean="0">
              <a:cs typeface="Arial" charset="0"/>
            </a:endParaRP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es-ES_tradnl" altLang="el-GR" sz="2000" dirty="0" err="1" smtClean="0">
                <a:cs typeface="Arial" charset="0"/>
              </a:rPr>
              <a:t>Kokkinos</a:t>
            </a:r>
            <a:r>
              <a:rPr lang="es-ES_tradnl" altLang="el-GR" sz="2000" dirty="0" smtClean="0">
                <a:cs typeface="Arial" charset="0"/>
              </a:rPr>
              <a:t> P, Myers J, </a:t>
            </a:r>
            <a:r>
              <a:rPr lang="es-ES_tradnl" altLang="el-GR" sz="2000" dirty="0" err="1" smtClean="0">
                <a:cs typeface="Arial" charset="0"/>
              </a:rPr>
              <a:t>Kokkinos</a:t>
            </a:r>
            <a:r>
              <a:rPr lang="es-ES_tradnl" altLang="el-GR" sz="2000" dirty="0" smtClean="0">
                <a:cs typeface="Arial" charset="0"/>
              </a:rPr>
              <a:t> JP, et al. </a:t>
            </a:r>
            <a:r>
              <a:rPr lang="en-US" altLang="el-GR" sz="2000" dirty="0" smtClean="0">
                <a:cs typeface="Arial" charset="0"/>
              </a:rPr>
              <a:t>Exercise capacity and mortality in black and white men. Circulation 2008; 117:614-622.</a:t>
            </a: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en-US" altLang="el-GR" sz="2000" dirty="0" err="1" smtClean="0">
                <a:cs typeface="Arial" charset="0"/>
              </a:rPr>
              <a:t>Kurl</a:t>
            </a:r>
            <a:r>
              <a:rPr lang="en-US" altLang="el-GR" sz="2000" dirty="0" smtClean="0">
                <a:cs typeface="Arial" charset="0"/>
              </a:rPr>
              <a:t> S</a:t>
            </a:r>
            <a:r>
              <a:rPr lang="el-GR" altLang="el-GR" sz="2000" dirty="0" smtClean="0">
                <a:cs typeface="Arial" charset="0"/>
              </a:rPr>
              <a:t>, </a:t>
            </a:r>
            <a:r>
              <a:rPr lang="en-US" altLang="el-GR" sz="2000" dirty="0" err="1" smtClean="0">
                <a:cs typeface="Arial" charset="0"/>
              </a:rPr>
              <a:t>Laukkanen</a:t>
            </a:r>
            <a:r>
              <a:rPr lang="en-US" altLang="el-GR" sz="2000" dirty="0" smtClean="0">
                <a:cs typeface="Arial" charset="0"/>
              </a:rPr>
              <a:t> JA</a:t>
            </a:r>
            <a:r>
              <a:rPr lang="el-GR" altLang="el-GR" sz="2000" dirty="0" smtClean="0">
                <a:cs typeface="Arial" charset="0"/>
              </a:rPr>
              <a:t>, </a:t>
            </a:r>
            <a:r>
              <a:rPr lang="en-US" altLang="el-GR" sz="2000" dirty="0" err="1" smtClean="0">
                <a:cs typeface="Arial" charset="0"/>
              </a:rPr>
              <a:t>Rauramaa</a:t>
            </a:r>
            <a:r>
              <a:rPr lang="en-US" altLang="el-GR" sz="2000" dirty="0" smtClean="0">
                <a:cs typeface="Arial" charset="0"/>
              </a:rPr>
              <a:t> R</a:t>
            </a:r>
            <a:r>
              <a:rPr lang="el-GR" altLang="el-GR" sz="2000" dirty="0" smtClean="0">
                <a:cs typeface="Arial" charset="0"/>
              </a:rPr>
              <a:t>, </a:t>
            </a:r>
            <a:r>
              <a:rPr lang="en-US" altLang="el-GR" sz="2000" dirty="0" smtClean="0">
                <a:cs typeface="Arial" charset="0"/>
              </a:rPr>
              <a:t>et al</a:t>
            </a:r>
            <a:r>
              <a:rPr lang="el-GR" altLang="el-GR" sz="2000" dirty="0" smtClean="0">
                <a:cs typeface="Arial" charset="0"/>
              </a:rPr>
              <a:t>. </a:t>
            </a:r>
            <a:r>
              <a:rPr lang="en-US" altLang="el-GR" sz="2000" dirty="0" smtClean="0">
                <a:cs typeface="Arial" charset="0"/>
              </a:rPr>
              <a:t>Systolic blood pressure response to exercise stress test and risk of stroke. </a:t>
            </a:r>
            <a:r>
              <a:rPr lang="el-GR" altLang="el-GR" sz="2000" dirty="0" err="1" smtClean="0">
                <a:cs typeface="Arial" charset="0"/>
              </a:rPr>
              <a:t>Stroke</a:t>
            </a:r>
            <a:r>
              <a:rPr lang="el-GR" altLang="el-GR" sz="2000" dirty="0" smtClean="0">
                <a:cs typeface="Arial" charset="0"/>
              </a:rPr>
              <a:t> 2001; 32:2036 -2041.</a:t>
            </a:r>
            <a:endParaRPr lang="en-US" altLang="el-GR" sz="2000" dirty="0" smtClean="0">
              <a:cs typeface="Arial" charset="0"/>
            </a:endParaRP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en-US" altLang="el-GR" sz="2000" dirty="0" smtClean="0">
                <a:cs typeface="Arial" charset="0"/>
              </a:rPr>
              <a:t>Lauer MS, </a:t>
            </a:r>
            <a:r>
              <a:rPr lang="en-US" altLang="el-GR" sz="2000" dirty="0" err="1" smtClean="0">
                <a:cs typeface="Arial" charset="0"/>
              </a:rPr>
              <a:t>Okin</a:t>
            </a:r>
            <a:r>
              <a:rPr lang="en-US" altLang="el-GR" sz="2000" dirty="0" smtClean="0">
                <a:cs typeface="Arial" charset="0"/>
              </a:rPr>
              <a:t> PM, Larson MG, et al. Impaired heart rate response to graded exercise. </a:t>
            </a:r>
            <a:r>
              <a:rPr lang="el-GR" altLang="el-GR" sz="2000" dirty="0" err="1" smtClean="0">
                <a:cs typeface="Arial" charset="0"/>
              </a:rPr>
              <a:t>Circulation</a:t>
            </a:r>
            <a:r>
              <a:rPr lang="el-GR" altLang="el-GR" sz="2000" dirty="0" smtClean="0">
                <a:cs typeface="Arial" charset="0"/>
              </a:rPr>
              <a:t> 1996; 93:1520-1526.</a:t>
            </a:r>
            <a:endParaRPr lang="en-US" altLang="el-GR" sz="2000" dirty="0" smtClean="0">
              <a:cs typeface="Arial" charset="0"/>
            </a:endParaRP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nl-BE" altLang="el-GR" sz="2000" dirty="0" smtClean="0">
                <a:cs typeface="Arial" charset="0"/>
              </a:rPr>
              <a:t>Laukkanen JA, Kurl S, Salonen R, et al. </a:t>
            </a:r>
            <a:r>
              <a:rPr lang="en-US" altLang="el-GR" sz="2000" dirty="0" smtClean="0">
                <a:cs typeface="Arial" charset="0"/>
              </a:rPr>
              <a:t>The predictive value of cardiorespiratory fitness for cardiovascular events in men with various risk profiles: a prospective population-based cohort study. </a:t>
            </a:r>
            <a:r>
              <a:rPr lang="en-US" altLang="el-GR" sz="2000" dirty="0" err="1" smtClean="0">
                <a:cs typeface="Arial" charset="0"/>
              </a:rPr>
              <a:t>Eur</a:t>
            </a:r>
            <a:r>
              <a:rPr lang="en-US" altLang="el-GR" sz="2000" dirty="0" smtClean="0">
                <a:cs typeface="Arial" charset="0"/>
              </a:rPr>
              <a:t> Heart J 2004; 25:1428-1437.</a:t>
            </a:r>
          </a:p>
          <a:p>
            <a:pPr eaLnBrk="1" hangingPunct="1">
              <a:buFont typeface="Wingdings" pitchFamily="2" charset="2"/>
              <a:buChar char="§"/>
            </a:pPr>
            <a:endParaRPr lang="el-GR" altLang="el-GR" sz="2400" dirty="0" smtClean="0">
              <a:cs typeface="Arial" charset="0"/>
            </a:endParaRPr>
          </a:p>
        </p:txBody>
      </p:sp>
      <p:sp>
        <p:nvSpPr>
          <p:cNvPr id="17412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E1CE744-8AB7-4AAB-AC0B-647F0C5EBA4E}" type="slidenum">
              <a:rPr lang="el-GR" altLang="el-GR" sz="1200" smtClean="0">
                <a:solidFill>
                  <a:srgbClr val="000000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l-GR" altLang="el-GR" sz="120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4265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525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600" dirty="0" smtClean="0">
                <a:cs typeface="Times New Roman" pitchFamily="18" charset="0"/>
              </a:rPr>
              <a:t>Θεματικές Ενότητες 3-6</a:t>
            </a:r>
            <a:br>
              <a:rPr lang="el-GR" sz="3600" dirty="0" smtClean="0">
                <a:cs typeface="Times New Roman" pitchFamily="18" charset="0"/>
              </a:rPr>
            </a:br>
            <a:r>
              <a:rPr lang="el-GR" sz="3200" dirty="0" smtClean="0">
                <a:cs typeface="Times New Roman" pitchFamily="18" charset="0"/>
              </a:rPr>
              <a:t>Βιβλιογραφία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sz="2400" dirty="0" smtClean="0">
                <a:effectLst/>
                <a:cs typeface="Times New Roman" pitchFamily="18" charset="0"/>
              </a:rPr>
              <a:t>[5</a:t>
            </a:r>
            <a:r>
              <a:rPr lang="el-GR" sz="2400" dirty="0" smtClean="0">
                <a:effectLst/>
                <a:cs typeface="Times New Roman" pitchFamily="18" charset="0"/>
              </a:rPr>
              <a:t>/7</a:t>
            </a:r>
            <a:r>
              <a:rPr lang="en-US" sz="2400" dirty="0" smtClean="0">
                <a:effectLst/>
                <a:cs typeface="Times New Roman" pitchFamily="18" charset="0"/>
              </a:rPr>
              <a:t>]</a:t>
            </a:r>
            <a:endParaRPr lang="el-GR" sz="2400" dirty="0"/>
          </a:p>
        </p:txBody>
      </p:sp>
      <p:sp>
        <p:nvSpPr>
          <p:cNvPr id="18435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5031"/>
            <a:ext cx="8229600" cy="5040313"/>
          </a:xfrm>
        </p:spPr>
        <p:txBody>
          <a:bodyPr>
            <a:normAutofit lnSpcReduction="10000"/>
          </a:bodyPr>
          <a:lstStyle/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en-US" altLang="el-GR" sz="2000" dirty="0" err="1" smtClean="0">
                <a:cs typeface="Arial" charset="0"/>
              </a:rPr>
              <a:t>McArdle</a:t>
            </a:r>
            <a:r>
              <a:rPr lang="en-US" altLang="el-GR" sz="2000" dirty="0" smtClean="0">
                <a:cs typeface="Arial" charset="0"/>
              </a:rPr>
              <a:t> WD, </a:t>
            </a:r>
            <a:r>
              <a:rPr lang="en-US" altLang="el-GR" sz="2000" dirty="0" err="1" smtClean="0">
                <a:cs typeface="Arial" charset="0"/>
              </a:rPr>
              <a:t>Katch</a:t>
            </a:r>
            <a:r>
              <a:rPr lang="en-US" altLang="el-GR" sz="2000" dirty="0" smtClean="0">
                <a:cs typeface="Arial" charset="0"/>
              </a:rPr>
              <a:t> FI, </a:t>
            </a:r>
            <a:r>
              <a:rPr lang="en-US" altLang="el-GR" sz="2000" dirty="0" err="1" smtClean="0">
                <a:cs typeface="Arial" charset="0"/>
              </a:rPr>
              <a:t>Katch</a:t>
            </a:r>
            <a:r>
              <a:rPr lang="en-US" altLang="el-GR" sz="2000" dirty="0" smtClean="0">
                <a:cs typeface="Arial" charset="0"/>
              </a:rPr>
              <a:t> VL. Essentials of exercise physiology. Philadelphia: Lippincott Williams &amp;Wilkins; 2th </a:t>
            </a:r>
            <a:r>
              <a:rPr lang="en-US" altLang="el-GR" sz="2000" dirty="0" err="1" smtClean="0">
                <a:cs typeface="Arial" charset="0"/>
              </a:rPr>
              <a:t>ed</a:t>
            </a:r>
            <a:r>
              <a:rPr lang="en-US" altLang="el-GR" sz="2000" dirty="0" smtClean="0">
                <a:cs typeface="Arial" charset="0"/>
              </a:rPr>
              <a:t>, 2000. pp. 357-398.</a:t>
            </a: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en-US" altLang="el-GR" sz="2000" dirty="0" err="1" smtClean="0">
                <a:cs typeface="Arial" charset="0"/>
              </a:rPr>
              <a:t>Morise</a:t>
            </a:r>
            <a:r>
              <a:rPr lang="en-US" altLang="el-GR" sz="2000" dirty="0" smtClean="0">
                <a:cs typeface="Arial" charset="0"/>
              </a:rPr>
              <a:t> AP. Heart Rate Recovery. Predictor of risk today and target of therapy tomorrow? </a:t>
            </a:r>
            <a:r>
              <a:rPr lang="el-GR" altLang="el-GR" sz="2000" dirty="0" err="1" smtClean="0">
                <a:cs typeface="Arial" charset="0"/>
              </a:rPr>
              <a:t>Circulation</a:t>
            </a:r>
            <a:r>
              <a:rPr lang="el-GR" altLang="el-GR" sz="2000" dirty="0" smtClean="0">
                <a:cs typeface="Arial" charset="0"/>
              </a:rPr>
              <a:t> 2004; 110:2778-2780.</a:t>
            </a:r>
            <a:endParaRPr lang="en-US" altLang="el-GR" sz="2000" dirty="0" smtClean="0">
              <a:cs typeface="Arial" charset="0"/>
            </a:endParaRP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en-US" altLang="el-GR" sz="2000" dirty="0" smtClean="0">
                <a:solidFill>
                  <a:srgbClr val="000000"/>
                </a:solidFill>
                <a:cs typeface="Arial" charset="0"/>
              </a:rPr>
              <a:t>Myers J, </a:t>
            </a:r>
            <a:r>
              <a:rPr lang="en-US" altLang="el-GR" sz="2000" dirty="0" err="1" smtClean="0">
                <a:solidFill>
                  <a:srgbClr val="000000"/>
                </a:solidFill>
                <a:cs typeface="Arial" charset="0"/>
              </a:rPr>
              <a:t>Prakash</a:t>
            </a:r>
            <a:r>
              <a:rPr lang="en-US" altLang="el-GR" sz="2000" dirty="0" smtClean="0">
                <a:solidFill>
                  <a:srgbClr val="000000"/>
                </a:solidFill>
                <a:cs typeface="Arial" charset="0"/>
              </a:rPr>
              <a:t> M, </a:t>
            </a:r>
            <a:r>
              <a:rPr lang="en-US" altLang="el-GR" sz="2000" dirty="0" err="1" smtClean="0">
                <a:solidFill>
                  <a:srgbClr val="000000"/>
                </a:solidFill>
                <a:cs typeface="Arial" charset="0"/>
              </a:rPr>
              <a:t>Froelicher</a:t>
            </a:r>
            <a:r>
              <a:rPr lang="en-US" altLang="el-GR" sz="2000" dirty="0" smtClean="0">
                <a:solidFill>
                  <a:srgbClr val="000000"/>
                </a:solidFill>
                <a:cs typeface="Arial" charset="0"/>
              </a:rPr>
              <a:t> V, et al. Exercise capacity and mortality among men referred for exercise testing. </a:t>
            </a:r>
            <a:r>
              <a:rPr lang="el-GR" altLang="el-GR" sz="2000" dirty="0" smtClean="0">
                <a:solidFill>
                  <a:srgbClr val="000000"/>
                </a:solidFill>
                <a:cs typeface="Arial" charset="0"/>
              </a:rPr>
              <a:t>N </a:t>
            </a:r>
            <a:r>
              <a:rPr lang="el-GR" altLang="el-GR" sz="2000" dirty="0" err="1" smtClean="0">
                <a:solidFill>
                  <a:srgbClr val="000000"/>
                </a:solidFill>
                <a:cs typeface="Arial" charset="0"/>
              </a:rPr>
              <a:t>Engl</a:t>
            </a:r>
            <a:r>
              <a:rPr lang="el-GR" altLang="el-GR" sz="2000" dirty="0" smtClean="0">
                <a:solidFill>
                  <a:srgbClr val="000000"/>
                </a:solidFill>
                <a:cs typeface="Arial" charset="0"/>
              </a:rPr>
              <a:t> J </a:t>
            </a:r>
            <a:r>
              <a:rPr lang="el-GR" altLang="el-GR" sz="2000" dirty="0" err="1" smtClean="0">
                <a:solidFill>
                  <a:srgbClr val="000000"/>
                </a:solidFill>
                <a:cs typeface="Arial" charset="0"/>
              </a:rPr>
              <a:t>Med</a:t>
            </a:r>
            <a:r>
              <a:rPr lang="el-GR" altLang="el-GR" sz="2000" dirty="0" smtClean="0">
                <a:solidFill>
                  <a:srgbClr val="000000"/>
                </a:solidFill>
                <a:cs typeface="Arial" charset="0"/>
              </a:rPr>
              <a:t> 2002; 346: 793-801.</a:t>
            </a: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en-US" altLang="el-GR" sz="2000" dirty="0" smtClean="0">
                <a:solidFill>
                  <a:srgbClr val="000000"/>
                </a:solidFill>
                <a:cs typeface="Arial" charset="0"/>
              </a:rPr>
              <a:t>Myers J, Tan ST, </a:t>
            </a:r>
            <a:r>
              <a:rPr lang="en-US" altLang="el-GR" sz="2000" dirty="0" err="1" smtClean="0">
                <a:solidFill>
                  <a:srgbClr val="000000"/>
                </a:solidFill>
                <a:cs typeface="Arial" charset="0"/>
              </a:rPr>
              <a:t>Abella</a:t>
            </a:r>
            <a:r>
              <a:rPr lang="en-US" altLang="el-GR" sz="2000" dirty="0" smtClean="0">
                <a:solidFill>
                  <a:srgbClr val="000000"/>
                </a:solidFill>
                <a:cs typeface="Arial" charset="0"/>
              </a:rPr>
              <a:t> J, et al. Comparison of the chronotropic response to exercise and heart rate recovery in predicting cardiovascular mortality. </a:t>
            </a:r>
            <a:r>
              <a:rPr lang="el-GR" altLang="el-GR" sz="2000" dirty="0" err="1" smtClean="0">
                <a:solidFill>
                  <a:srgbClr val="000000"/>
                </a:solidFill>
                <a:cs typeface="Arial" charset="0"/>
              </a:rPr>
              <a:t>Eur</a:t>
            </a:r>
            <a:r>
              <a:rPr lang="el-GR" altLang="el-GR" sz="2000" dirty="0" smtClean="0">
                <a:solidFill>
                  <a:srgbClr val="000000"/>
                </a:solidFill>
                <a:cs typeface="Arial" charset="0"/>
              </a:rPr>
              <a:t> J </a:t>
            </a:r>
            <a:r>
              <a:rPr lang="el-GR" altLang="el-GR" sz="2000" dirty="0" err="1" smtClean="0">
                <a:solidFill>
                  <a:srgbClr val="000000"/>
                </a:solidFill>
                <a:cs typeface="Arial" charset="0"/>
              </a:rPr>
              <a:t>Cardiovasc</a:t>
            </a:r>
            <a:r>
              <a:rPr lang="el-GR" altLang="el-GR" sz="20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l-GR" altLang="el-GR" sz="2000" dirty="0" err="1" smtClean="0">
                <a:solidFill>
                  <a:srgbClr val="000000"/>
                </a:solidFill>
                <a:cs typeface="Arial" charset="0"/>
              </a:rPr>
              <a:t>Prev</a:t>
            </a:r>
            <a:r>
              <a:rPr lang="el-GR" altLang="el-GR" sz="20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l-GR" altLang="el-GR" sz="2000" dirty="0" err="1" smtClean="0">
                <a:solidFill>
                  <a:srgbClr val="000000"/>
                </a:solidFill>
                <a:cs typeface="Arial" charset="0"/>
              </a:rPr>
              <a:t>Rehabil</a:t>
            </a:r>
            <a:r>
              <a:rPr lang="el-GR" altLang="el-GR" sz="2000" dirty="0" smtClean="0">
                <a:solidFill>
                  <a:srgbClr val="000000"/>
                </a:solidFill>
                <a:cs typeface="Arial" charset="0"/>
              </a:rPr>
              <a:t> 2007; 14:215-221.</a:t>
            </a:r>
            <a:endParaRPr lang="en-US" altLang="el-GR" sz="2000" dirty="0" smtClean="0">
              <a:solidFill>
                <a:srgbClr val="000000"/>
              </a:solidFill>
              <a:cs typeface="Arial" charset="0"/>
            </a:endParaRP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en-US" altLang="el-GR" sz="2000" dirty="0" err="1" smtClean="0">
                <a:solidFill>
                  <a:srgbClr val="000000"/>
                </a:solidFill>
                <a:cs typeface="Arial" charset="0"/>
              </a:rPr>
              <a:t>Mundal</a:t>
            </a:r>
            <a:r>
              <a:rPr lang="en-US" altLang="el-GR" sz="2000" dirty="0" smtClean="0">
                <a:solidFill>
                  <a:srgbClr val="000000"/>
                </a:solidFill>
                <a:cs typeface="Arial" charset="0"/>
              </a:rPr>
              <a:t> R, </a:t>
            </a:r>
            <a:r>
              <a:rPr lang="en-US" altLang="el-GR" sz="2000" dirty="0" err="1" smtClean="0">
                <a:solidFill>
                  <a:srgbClr val="000000"/>
                </a:solidFill>
                <a:cs typeface="Arial" charset="0"/>
              </a:rPr>
              <a:t>Kjeldsen</a:t>
            </a:r>
            <a:r>
              <a:rPr lang="en-US" altLang="el-GR" sz="2000" dirty="0" smtClean="0">
                <a:solidFill>
                  <a:srgbClr val="000000"/>
                </a:solidFill>
                <a:cs typeface="Arial" charset="0"/>
              </a:rPr>
              <a:t> SE, </a:t>
            </a:r>
            <a:r>
              <a:rPr lang="en-US" altLang="el-GR" sz="2000" dirty="0" err="1" smtClean="0">
                <a:solidFill>
                  <a:srgbClr val="000000"/>
                </a:solidFill>
                <a:cs typeface="Arial" charset="0"/>
              </a:rPr>
              <a:t>Sandvik</a:t>
            </a:r>
            <a:r>
              <a:rPr lang="en-US" altLang="el-GR" sz="2000" dirty="0" smtClean="0">
                <a:solidFill>
                  <a:srgbClr val="000000"/>
                </a:solidFill>
                <a:cs typeface="Arial" charset="0"/>
              </a:rPr>
              <a:t> L, et al. Exercise blood pressure predicts cardiovascular mortality in middle-aged men. </a:t>
            </a:r>
            <a:r>
              <a:rPr lang="el-GR" altLang="el-GR" sz="2000" dirty="0" err="1" smtClean="0">
                <a:solidFill>
                  <a:srgbClr val="000000"/>
                </a:solidFill>
                <a:cs typeface="Arial" charset="0"/>
              </a:rPr>
              <a:t>Hypertension</a:t>
            </a:r>
            <a:r>
              <a:rPr lang="el-GR" altLang="el-GR" sz="2000" dirty="0" smtClean="0">
                <a:solidFill>
                  <a:srgbClr val="000000"/>
                </a:solidFill>
                <a:cs typeface="Arial" charset="0"/>
              </a:rPr>
              <a:t> 1994; 24: 56-62.</a:t>
            </a:r>
            <a:endParaRPr lang="en-US" altLang="el-GR" sz="2000" dirty="0" smtClean="0">
              <a:solidFill>
                <a:srgbClr val="000000"/>
              </a:solidFill>
              <a:cs typeface="Arial" charset="0"/>
            </a:endParaRP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en-US" altLang="el-GR" sz="2000" dirty="0" err="1" smtClean="0">
                <a:solidFill>
                  <a:srgbClr val="000000"/>
                </a:solidFill>
                <a:cs typeface="Arial" charset="0"/>
              </a:rPr>
              <a:t>Palatini</a:t>
            </a:r>
            <a:r>
              <a:rPr lang="en-US" altLang="el-GR" sz="2000" dirty="0" smtClean="0">
                <a:solidFill>
                  <a:srgbClr val="000000"/>
                </a:solidFill>
                <a:cs typeface="Arial" charset="0"/>
              </a:rPr>
              <a:t> P. Heart rate as an independent risk factor for cardiovascular disease: current evidence and basic mechanisms. </a:t>
            </a:r>
            <a:r>
              <a:rPr lang="el-GR" altLang="el-GR" sz="2000" dirty="0" err="1" smtClean="0">
                <a:solidFill>
                  <a:srgbClr val="000000"/>
                </a:solidFill>
                <a:cs typeface="Arial" charset="0"/>
              </a:rPr>
              <a:t>Drugs</a:t>
            </a:r>
            <a:r>
              <a:rPr lang="el-GR" altLang="el-GR" sz="2000" dirty="0" smtClean="0">
                <a:solidFill>
                  <a:srgbClr val="000000"/>
                </a:solidFill>
                <a:cs typeface="Arial" charset="0"/>
              </a:rPr>
              <a:t> 2007; 67:(Suppl 2)3-13.</a:t>
            </a:r>
          </a:p>
          <a:p>
            <a:pPr eaLnBrk="1" hangingPunct="1">
              <a:buFont typeface="Wingdings" pitchFamily="2" charset="2"/>
              <a:buChar char="§"/>
            </a:pPr>
            <a:endParaRPr lang="en-US" altLang="el-GR" sz="2000" dirty="0" smtClean="0">
              <a:cs typeface="Arial" charset="0"/>
            </a:endParaRPr>
          </a:p>
          <a:p>
            <a:pPr eaLnBrk="1" hangingPunct="1">
              <a:buFont typeface="Wingdings" pitchFamily="2" charset="2"/>
              <a:buChar char="§"/>
            </a:pPr>
            <a:endParaRPr lang="el-GR" altLang="el-GR" sz="2400" dirty="0" smtClean="0">
              <a:cs typeface="Arial" charset="0"/>
            </a:endParaRPr>
          </a:p>
        </p:txBody>
      </p:sp>
      <p:sp>
        <p:nvSpPr>
          <p:cNvPr id="18436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C84139-C083-4983-B9B9-17B5DA431547}" type="slidenum">
              <a:rPr lang="el-GR" altLang="el-GR" sz="1200" smtClean="0">
                <a:solidFill>
                  <a:srgbClr val="000000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l-GR" altLang="el-GR" sz="120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7220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525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600" dirty="0" smtClean="0">
                <a:cs typeface="Times New Roman" pitchFamily="18" charset="0"/>
              </a:rPr>
              <a:t>Θεματικές Ενότητες 3-6</a:t>
            </a:r>
            <a:r>
              <a:rPr lang="el-GR" dirty="0" smtClean="0">
                <a:cs typeface="Times New Roman" pitchFamily="18" charset="0"/>
              </a:rPr>
              <a:t/>
            </a:r>
            <a:br>
              <a:rPr lang="el-GR" dirty="0" smtClean="0">
                <a:cs typeface="Times New Roman" pitchFamily="18" charset="0"/>
              </a:rPr>
            </a:br>
            <a:r>
              <a:rPr lang="el-GR" sz="3200" dirty="0" smtClean="0">
                <a:cs typeface="Times New Roman" pitchFamily="18" charset="0"/>
              </a:rPr>
              <a:t>Βιβλιογραφία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sz="2400" dirty="0" smtClean="0">
                <a:effectLst/>
                <a:cs typeface="Times New Roman" pitchFamily="18" charset="0"/>
              </a:rPr>
              <a:t>[6</a:t>
            </a:r>
            <a:r>
              <a:rPr lang="el-GR" sz="2400" dirty="0" smtClean="0">
                <a:effectLst/>
                <a:cs typeface="Times New Roman" pitchFamily="18" charset="0"/>
              </a:rPr>
              <a:t>/7</a:t>
            </a:r>
            <a:r>
              <a:rPr lang="en-US" sz="2400" dirty="0" smtClean="0">
                <a:effectLst/>
                <a:cs typeface="Times New Roman" pitchFamily="18" charset="0"/>
              </a:rPr>
              <a:t>]</a:t>
            </a:r>
            <a:endParaRPr lang="el-GR" sz="2400" dirty="0">
              <a:cs typeface="Times New Roman" pitchFamily="18" charset="0"/>
            </a:endParaRPr>
          </a:p>
        </p:txBody>
      </p:sp>
      <p:sp>
        <p:nvSpPr>
          <p:cNvPr id="19459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629370"/>
            <a:ext cx="8229600" cy="467995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en-US" altLang="el-GR" sz="2000" dirty="0" smtClean="0">
                <a:cs typeface="Arial" charset="0"/>
              </a:rPr>
              <a:t>Papathanasiou G, </a:t>
            </a:r>
            <a:r>
              <a:rPr lang="en-US" altLang="el-GR" sz="2000" dirty="0" err="1" smtClean="0">
                <a:cs typeface="Arial" charset="0"/>
              </a:rPr>
              <a:t>Georgakopoulos</a:t>
            </a:r>
            <a:r>
              <a:rPr lang="en-US" altLang="el-GR" sz="2000" dirty="0" smtClean="0">
                <a:cs typeface="Arial" charset="0"/>
              </a:rPr>
              <a:t> D, Georgoudis G, et al. Effects of chronic smoking on exercise tolerance and on heart rate-systolic blood pressure product in young healthy adults. </a:t>
            </a:r>
            <a:r>
              <a:rPr lang="el-GR" altLang="el-GR" sz="2000" dirty="0" err="1" smtClean="0">
                <a:cs typeface="Arial" charset="0"/>
              </a:rPr>
              <a:t>Eur</a:t>
            </a:r>
            <a:r>
              <a:rPr lang="el-GR" altLang="el-GR" sz="2000" dirty="0" smtClean="0">
                <a:cs typeface="Arial" charset="0"/>
              </a:rPr>
              <a:t> J </a:t>
            </a:r>
            <a:r>
              <a:rPr lang="el-GR" altLang="el-GR" sz="2000" dirty="0" err="1" smtClean="0">
                <a:cs typeface="Arial" charset="0"/>
              </a:rPr>
              <a:t>Cardiovasc</a:t>
            </a:r>
            <a:r>
              <a:rPr lang="el-GR" altLang="el-GR" sz="2000" dirty="0" smtClean="0">
                <a:cs typeface="Arial" charset="0"/>
              </a:rPr>
              <a:t> </a:t>
            </a:r>
            <a:r>
              <a:rPr lang="el-GR" altLang="el-GR" sz="2000" dirty="0" err="1" smtClean="0">
                <a:cs typeface="Arial" charset="0"/>
              </a:rPr>
              <a:t>Prev</a:t>
            </a:r>
            <a:r>
              <a:rPr lang="el-GR" altLang="el-GR" sz="2000" dirty="0" smtClean="0">
                <a:cs typeface="Arial" charset="0"/>
              </a:rPr>
              <a:t> </a:t>
            </a:r>
            <a:r>
              <a:rPr lang="el-GR" altLang="el-GR" sz="2000" dirty="0" err="1" smtClean="0">
                <a:cs typeface="Arial" charset="0"/>
              </a:rPr>
              <a:t>Rehabil</a:t>
            </a:r>
            <a:r>
              <a:rPr lang="el-GR" altLang="el-GR" sz="2000" dirty="0" smtClean="0">
                <a:cs typeface="Arial" charset="0"/>
              </a:rPr>
              <a:t> 2007; 14:646-652.</a:t>
            </a:r>
            <a:endParaRPr lang="en-US" altLang="el-GR" sz="2000" dirty="0" smtClean="0">
              <a:cs typeface="Arial" charset="0"/>
            </a:endParaRP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en-US" altLang="el-GR" sz="2000" dirty="0" smtClean="0">
                <a:cs typeface="Arial" charset="0"/>
              </a:rPr>
              <a:t>Papathanasiou G, </a:t>
            </a:r>
            <a:r>
              <a:rPr lang="en-US" altLang="el-GR" sz="2000" dirty="0" err="1" smtClean="0">
                <a:cs typeface="Arial" charset="0"/>
              </a:rPr>
              <a:t>Georgakopoulos</a:t>
            </a:r>
            <a:r>
              <a:rPr lang="en-US" altLang="el-GR" sz="2000" dirty="0" smtClean="0">
                <a:cs typeface="Arial" charset="0"/>
              </a:rPr>
              <a:t> D, </a:t>
            </a:r>
            <a:r>
              <a:rPr lang="en-US" altLang="el-GR" sz="2000" dirty="0" err="1" smtClean="0">
                <a:cs typeface="Arial" charset="0"/>
              </a:rPr>
              <a:t>Papageorgiou</a:t>
            </a:r>
            <a:r>
              <a:rPr lang="en-US" altLang="el-GR" sz="2000" dirty="0" smtClean="0">
                <a:cs typeface="Arial" charset="0"/>
              </a:rPr>
              <a:t> E, et al. Effects of Smoking on Heart Rate at Rest, and During Exercise, and on Heart Rate Recovery in Young Adults. Hellenic Journal of Cardiology. 2013; 54(3):168-177.</a:t>
            </a:r>
            <a:endParaRPr lang="el-GR" altLang="el-GR" sz="2000" dirty="0" smtClean="0">
              <a:cs typeface="Arial" charset="0"/>
            </a:endParaRP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nl-BE" altLang="el-GR" sz="2000" dirty="0" smtClean="0">
                <a:cs typeface="Arial" charset="0"/>
              </a:rPr>
              <a:t>Pickering TG, Hall JE, Appel LJ, et al. </a:t>
            </a:r>
            <a:r>
              <a:rPr lang="en-US" altLang="el-GR" sz="2000" dirty="0" smtClean="0">
                <a:cs typeface="Arial" charset="0"/>
              </a:rPr>
              <a:t>Recommendations for Blood Pressure Measurement in Humans and Experimental Animals: Part 1: Blood Pressure Measurement in Humans: A Statement for Professionals From the Subcommittee of Professional and Public Education of the American Heart Association Council on High Blood Pressure Research. </a:t>
            </a:r>
            <a:r>
              <a:rPr lang="el-GR" altLang="el-GR" sz="2000" dirty="0" err="1" smtClean="0">
                <a:cs typeface="Arial" charset="0"/>
              </a:rPr>
              <a:t>Hypertension</a:t>
            </a:r>
            <a:r>
              <a:rPr lang="el-GR" altLang="el-GR" sz="2000" dirty="0" smtClean="0">
                <a:cs typeface="Arial" charset="0"/>
              </a:rPr>
              <a:t> 2005; 45:142-161.</a:t>
            </a: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es-ES_tradnl" altLang="el-GR" sz="2000" dirty="0" err="1" smtClean="0">
                <a:cs typeface="Arial" charset="0"/>
              </a:rPr>
              <a:t>Salvadori</a:t>
            </a:r>
            <a:r>
              <a:rPr lang="es-ES_tradnl" altLang="el-GR" sz="2000" dirty="0" smtClean="0">
                <a:cs typeface="Arial" charset="0"/>
              </a:rPr>
              <a:t> A, </a:t>
            </a:r>
            <a:r>
              <a:rPr lang="es-ES_tradnl" altLang="el-GR" sz="2000" dirty="0" err="1" smtClean="0">
                <a:cs typeface="Arial" charset="0"/>
              </a:rPr>
              <a:t>Fanari</a:t>
            </a:r>
            <a:r>
              <a:rPr lang="es-ES_tradnl" altLang="el-GR" sz="2000" dirty="0" smtClean="0">
                <a:cs typeface="Arial" charset="0"/>
              </a:rPr>
              <a:t> P, Fontana M, et al. </a:t>
            </a:r>
            <a:r>
              <a:rPr lang="en-US" altLang="el-GR" sz="2000" dirty="0" smtClean="0">
                <a:cs typeface="Arial" charset="0"/>
              </a:rPr>
              <a:t>Oxygen uptake and cardiac performance in obese and normal subjects during exercise. </a:t>
            </a:r>
            <a:r>
              <a:rPr lang="el-GR" altLang="el-GR" sz="2000" dirty="0" err="1" smtClean="0">
                <a:cs typeface="Arial" charset="0"/>
              </a:rPr>
              <a:t>Respiration</a:t>
            </a:r>
            <a:r>
              <a:rPr lang="el-GR" altLang="el-GR" sz="2000" dirty="0" smtClean="0">
                <a:cs typeface="Arial" charset="0"/>
              </a:rPr>
              <a:t> 1999; 66:25-33.</a:t>
            </a:r>
            <a:endParaRPr lang="en-US" altLang="el-GR" sz="2000" dirty="0" smtClean="0">
              <a:cs typeface="Arial" charset="0"/>
            </a:endParaRPr>
          </a:p>
        </p:txBody>
      </p:sp>
      <p:sp>
        <p:nvSpPr>
          <p:cNvPr id="19460" name="Θέση αριθμού διαφάνειας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E0DEC1-2FD3-47F6-967F-3F03129E9858}" type="slidenum">
              <a:rPr lang="el-GR" altLang="el-GR" sz="1200" smtClean="0">
                <a:solidFill>
                  <a:srgbClr val="000000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l-GR" altLang="el-GR" sz="120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9348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8313" y="115887"/>
            <a:ext cx="8229600" cy="1152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600" dirty="0" smtClean="0">
                <a:cs typeface="Times New Roman" pitchFamily="18" charset="0"/>
              </a:rPr>
              <a:t>Θεματικές Ενότητες 3-6</a:t>
            </a:r>
            <a:r>
              <a:rPr lang="el-GR" dirty="0" smtClean="0">
                <a:cs typeface="Times New Roman" pitchFamily="18" charset="0"/>
              </a:rPr>
              <a:t/>
            </a:r>
            <a:br>
              <a:rPr lang="el-GR" dirty="0" smtClean="0">
                <a:cs typeface="Times New Roman" pitchFamily="18" charset="0"/>
              </a:rPr>
            </a:br>
            <a:r>
              <a:rPr lang="el-GR" sz="3200" dirty="0" smtClean="0">
                <a:cs typeface="Times New Roman" pitchFamily="18" charset="0"/>
              </a:rPr>
              <a:t>Βιβλιογραφία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sz="2400" dirty="0" smtClean="0">
                <a:effectLst/>
                <a:cs typeface="Times New Roman" pitchFamily="18" charset="0"/>
              </a:rPr>
              <a:t>[7</a:t>
            </a:r>
            <a:r>
              <a:rPr lang="el-GR" sz="2400" dirty="0" smtClean="0">
                <a:effectLst/>
                <a:cs typeface="Times New Roman" pitchFamily="18" charset="0"/>
              </a:rPr>
              <a:t>/7</a:t>
            </a:r>
            <a:r>
              <a:rPr lang="en-US" sz="2400" dirty="0" smtClean="0">
                <a:effectLst/>
                <a:cs typeface="Times New Roman" pitchFamily="18" charset="0"/>
              </a:rPr>
              <a:t>]</a:t>
            </a:r>
            <a:endParaRPr lang="el-GR" sz="2400" dirty="0"/>
          </a:p>
        </p:txBody>
      </p:sp>
      <p:sp>
        <p:nvSpPr>
          <p:cNvPr id="2048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752975"/>
          </a:xfrm>
        </p:spPr>
        <p:txBody>
          <a:bodyPr/>
          <a:lstStyle/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en-US" altLang="el-GR" sz="2000" dirty="0" err="1" smtClean="0">
                <a:cs typeface="Arial" charset="0"/>
              </a:rPr>
              <a:t>Sandvik</a:t>
            </a:r>
            <a:r>
              <a:rPr lang="en-US" altLang="el-GR" sz="2000" dirty="0" smtClean="0">
                <a:cs typeface="Arial" charset="0"/>
              </a:rPr>
              <a:t> L</a:t>
            </a:r>
            <a:r>
              <a:rPr lang="el-GR" altLang="el-GR" sz="2000" dirty="0" smtClean="0">
                <a:cs typeface="Arial" charset="0"/>
              </a:rPr>
              <a:t>, </a:t>
            </a:r>
            <a:r>
              <a:rPr lang="en-US" altLang="el-GR" sz="2000" dirty="0" err="1" smtClean="0">
                <a:cs typeface="Arial" charset="0"/>
              </a:rPr>
              <a:t>Erikssen</a:t>
            </a:r>
            <a:r>
              <a:rPr lang="en-US" altLang="el-GR" sz="2000" dirty="0" smtClean="0">
                <a:cs typeface="Arial" charset="0"/>
              </a:rPr>
              <a:t> J</a:t>
            </a:r>
            <a:r>
              <a:rPr lang="el-GR" altLang="el-GR" sz="2000" dirty="0" smtClean="0">
                <a:cs typeface="Arial" charset="0"/>
              </a:rPr>
              <a:t>, </a:t>
            </a:r>
            <a:r>
              <a:rPr lang="en-US" altLang="el-GR" sz="2000" dirty="0" err="1" smtClean="0">
                <a:cs typeface="Arial" charset="0"/>
              </a:rPr>
              <a:t>Ellestad</a:t>
            </a:r>
            <a:r>
              <a:rPr lang="en-US" altLang="el-GR" sz="2000" dirty="0" smtClean="0">
                <a:cs typeface="Arial" charset="0"/>
              </a:rPr>
              <a:t> M</a:t>
            </a:r>
            <a:r>
              <a:rPr lang="el-GR" altLang="el-GR" sz="2000" dirty="0" smtClean="0">
                <a:cs typeface="Arial" charset="0"/>
              </a:rPr>
              <a:t>, </a:t>
            </a:r>
            <a:r>
              <a:rPr lang="en-US" altLang="el-GR" sz="2000" dirty="0" smtClean="0">
                <a:cs typeface="Arial" charset="0"/>
              </a:rPr>
              <a:t>et al</a:t>
            </a:r>
            <a:r>
              <a:rPr lang="el-GR" altLang="el-GR" sz="2000" dirty="0" smtClean="0">
                <a:cs typeface="Arial" charset="0"/>
              </a:rPr>
              <a:t>. </a:t>
            </a:r>
            <a:r>
              <a:rPr lang="en-US" altLang="el-GR" sz="2000" dirty="0" smtClean="0">
                <a:cs typeface="Arial" charset="0"/>
              </a:rPr>
              <a:t>Heart rate increase and maximal heart rate during exercise as predictors of cardiovascular mortality: a 16-year follow-up study of 1960 healthy men. </a:t>
            </a:r>
            <a:r>
              <a:rPr lang="el-GR" altLang="el-GR" sz="2000" dirty="0" err="1" smtClean="0">
                <a:cs typeface="Arial" charset="0"/>
              </a:rPr>
              <a:t>Coron</a:t>
            </a:r>
            <a:r>
              <a:rPr lang="el-GR" altLang="el-GR" sz="2000" dirty="0" smtClean="0">
                <a:cs typeface="Arial" charset="0"/>
              </a:rPr>
              <a:t> </a:t>
            </a:r>
            <a:r>
              <a:rPr lang="el-GR" altLang="el-GR" sz="2000" dirty="0" err="1" smtClean="0">
                <a:cs typeface="Arial" charset="0"/>
              </a:rPr>
              <a:t>Artery</a:t>
            </a:r>
            <a:r>
              <a:rPr lang="el-GR" altLang="el-GR" sz="2000" dirty="0" smtClean="0">
                <a:cs typeface="Arial" charset="0"/>
              </a:rPr>
              <a:t> </a:t>
            </a:r>
            <a:r>
              <a:rPr lang="el-GR" altLang="el-GR" sz="2000" dirty="0" err="1" smtClean="0">
                <a:cs typeface="Arial" charset="0"/>
              </a:rPr>
              <a:t>Dis</a:t>
            </a:r>
            <a:r>
              <a:rPr lang="el-GR" altLang="el-GR" sz="2000" dirty="0" smtClean="0">
                <a:cs typeface="Arial" charset="0"/>
              </a:rPr>
              <a:t> 1995; 6:667-679.</a:t>
            </a:r>
            <a:endParaRPr lang="en-US" altLang="el-GR" sz="2000" dirty="0" smtClean="0">
              <a:cs typeface="Arial" charset="0"/>
            </a:endParaRP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fr-FR" altLang="el-GR" sz="2000" dirty="0" smtClean="0">
                <a:cs typeface="Arial" charset="0"/>
              </a:rPr>
              <a:t>Sega R, </a:t>
            </a:r>
            <a:r>
              <a:rPr lang="fr-FR" altLang="el-GR" sz="2000" dirty="0" err="1" smtClean="0">
                <a:cs typeface="Arial" charset="0"/>
              </a:rPr>
              <a:t>Facchetti</a:t>
            </a:r>
            <a:r>
              <a:rPr lang="fr-FR" altLang="el-GR" sz="2000" dirty="0" smtClean="0">
                <a:cs typeface="Arial" charset="0"/>
              </a:rPr>
              <a:t> R, Bombelli M, et al. </a:t>
            </a:r>
            <a:r>
              <a:rPr lang="en-US" altLang="el-GR" sz="2000" dirty="0" smtClean="0">
                <a:cs typeface="Arial" charset="0"/>
              </a:rPr>
              <a:t>Prognostic value of ambulatory and home blood pressures compared with office blood pressure in the general population: follow-up results from the </a:t>
            </a:r>
            <a:r>
              <a:rPr lang="en-US" altLang="el-GR" sz="2000" dirty="0" err="1" smtClean="0">
                <a:cs typeface="Arial" charset="0"/>
              </a:rPr>
              <a:t>Pressioni</a:t>
            </a:r>
            <a:r>
              <a:rPr lang="en-US" altLang="el-GR" sz="2000" dirty="0" smtClean="0">
                <a:cs typeface="Arial" charset="0"/>
              </a:rPr>
              <a:t> </a:t>
            </a:r>
            <a:r>
              <a:rPr lang="en-US" altLang="el-GR" sz="2000" dirty="0" err="1" smtClean="0">
                <a:cs typeface="Arial" charset="0"/>
              </a:rPr>
              <a:t>Arteriose</a:t>
            </a:r>
            <a:r>
              <a:rPr lang="en-US" altLang="el-GR" sz="2000" dirty="0" smtClean="0">
                <a:cs typeface="Arial" charset="0"/>
              </a:rPr>
              <a:t> </a:t>
            </a:r>
            <a:r>
              <a:rPr lang="en-US" altLang="el-GR" sz="2000" dirty="0" err="1" smtClean="0">
                <a:cs typeface="Arial" charset="0"/>
              </a:rPr>
              <a:t>Monitorate</a:t>
            </a:r>
            <a:r>
              <a:rPr lang="en-US" altLang="el-GR" sz="2000" dirty="0" smtClean="0">
                <a:cs typeface="Arial" charset="0"/>
              </a:rPr>
              <a:t> e </a:t>
            </a:r>
            <a:r>
              <a:rPr lang="en-US" altLang="el-GR" sz="2000" dirty="0" err="1" smtClean="0">
                <a:cs typeface="Arial" charset="0"/>
              </a:rPr>
              <a:t>Loro</a:t>
            </a:r>
            <a:r>
              <a:rPr lang="en-US" altLang="el-GR" sz="2000" dirty="0" smtClean="0">
                <a:cs typeface="Arial" charset="0"/>
              </a:rPr>
              <a:t> </a:t>
            </a:r>
            <a:r>
              <a:rPr lang="en-US" altLang="el-GR" sz="2000" dirty="0" err="1" smtClean="0">
                <a:cs typeface="Arial" charset="0"/>
              </a:rPr>
              <a:t>Associazioni</a:t>
            </a:r>
            <a:r>
              <a:rPr lang="en-US" altLang="el-GR" sz="2000" dirty="0" smtClean="0">
                <a:cs typeface="Arial" charset="0"/>
              </a:rPr>
              <a:t> (PAMELA) study. </a:t>
            </a:r>
            <a:r>
              <a:rPr lang="el-GR" altLang="el-GR" sz="2000" dirty="0" err="1" smtClean="0">
                <a:cs typeface="Arial" charset="0"/>
              </a:rPr>
              <a:t>Circulation</a:t>
            </a:r>
            <a:r>
              <a:rPr lang="el-GR" altLang="el-GR" sz="2000" dirty="0" smtClean="0">
                <a:cs typeface="Arial" charset="0"/>
              </a:rPr>
              <a:t> 2005; 111:1777-1783.</a:t>
            </a:r>
            <a:endParaRPr lang="en-US" altLang="el-GR" sz="2000" dirty="0" smtClean="0">
              <a:cs typeface="Arial" charset="0"/>
            </a:endParaRP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en-US" altLang="el-GR" sz="2000" dirty="0" err="1" smtClean="0">
                <a:cs typeface="Arial" charset="0"/>
              </a:rPr>
              <a:t>Verdecchia</a:t>
            </a:r>
            <a:r>
              <a:rPr lang="en-US" altLang="el-GR" sz="2000" dirty="0" smtClean="0">
                <a:cs typeface="Arial" charset="0"/>
              </a:rPr>
              <a:t> P, </a:t>
            </a:r>
            <a:r>
              <a:rPr lang="en-US" altLang="el-GR" sz="2000" dirty="0" err="1" smtClean="0">
                <a:cs typeface="Arial" charset="0"/>
              </a:rPr>
              <a:t>Porcellati</a:t>
            </a:r>
            <a:r>
              <a:rPr lang="en-US" altLang="el-GR" sz="2000" dirty="0" smtClean="0">
                <a:cs typeface="Arial" charset="0"/>
              </a:rPr>
              <a:t> C, </a:t>
            </a:r>
            <a:r>
              <a:rPr lang="en-US" altLang="el-GR" sz="2000" dirty="0" err="1" smtClean="0">
                <a:cs typeface="Arial" charset="0"/>
              </a:rPr>
              <a:t>Schillaci</a:t>
            </a:r>
            <a:r>
              <a:rPr lang="en-US" altLang="el-GR" sz="2000" dirty="0" smtClean="0">
                <a:cs typeface="Arial" charset="0"/>
              </a:rPr>
              <a:t> G, et al. Ambulatory blood pressure. An independent predictor of prognosis in essential hypertension. </a:t>
            </a:r>
            <a:r>
              <a:rPr lang="el-GR" altLang="el-GR" sz="2000" dirty="0" err="1" smtClean="0">
                <a:cs typeface="Arial" charset="0"/>
              </a:rPr>
              <a:t>Hypertension</a:t>
            </a:r>
            <a:r>
              <a:rPr lang="el-GR" altLang="el-GR" sz="2000" dirty="0" smtClean="0">
                <a:cs typeface="Arial" charset="0"/>
              </a:rPr>
              <a:t> 1994; 24:793-801.</a:t>
            </a: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en-US" altLang="el-GR" sz="2000" dirty="0" err="1" smtClean="0">
                <a:cs typeface="Arial" charset="0"/>
              </a:rPr>
              <a:t>Zaim</a:t>
            </a:r>
            <a:r>
              <a:rPr lang="en-US" altLang="el-GR" sz="2000" dirty="0" smtClean="0">
                <a:cs typeface="Arial" charset="0"/>
              </a:rPr>
              <a:t> S, </a:t>
            </a:r>
            <a:r>
              <a:rPr lang="en-US" altLang="el-GR" sz="2000" dirty="0" err="1" smtClean="0">
                <a:cs typeface="Arial" charset="0"/>
              </a:rPr>
              <a:t>Schesser</a:t>
            </a:r>
            <a:r>
              <a:rPr lang="en-US" altLang="el-GR" sz="2000" dirty="0" smtClean="0">
                <a:cs typeface="Arial" charset="0"/>
              </a:rPr>
              <a:t> J, Hirsch LS, Rockland R. Influence of the Maximum Heart Rate Attained during Exercise Testing on Subsequent Heart Rate Recovery. </a:t>
            </a:r>
            <a:r>
              <a:rPr lang="el-GR" altLang="el-GR" sz="2000" dirty="0" err="1" smtClean="0">
                <a:cs typeface="Arial" charset="0"/>
              </a:rPr>
              <a:t>Ann</a:t>
            </a:r>
            <a:r>
              <a:rPr lang="el-GR" altLang="el-GR" sz="2000" dirty="0" smtClean="0">
                <a:cs typeface="Arial" charset="0"/>
              </a:rPr>
              <a:t> </a:t>
            </a:r>
            <a:r>
              <a:rPr lang="el-GR" altLang="el-GR" sz="2000" dirty="0" err="1" smtClean="0">
                <a:cs typeface="Arial" charset="0"/>
              </a:rPr>
              <a:t>Noninvasive</a:t>
            </a:r>
            <a:r>
              <a:rPr lang="el-GR" altLang="el-GR" sz="2000" dirty="0" smtClean="0">
                <a:cs typeface="Arial" charset="0"/>
              </a:rPr>
              <a:t> </a:t>
            </a:r>
            <a:r>
              <a:rPr lang="el-GR" altLang="el-GR" sz="2000" dirty="0" err="1" smtClean="0">
                <a:cs typeface="Arial" charset="0"/>
              </a:rPr>
              <a:t>Electrocardiol</a:t>
            </a:r>
            <a:r>
              <a:rPr lang="el-GR" altLang="el-GR" sz="2000" dirty="0" smtClean="0">
                <a:cs typeface="Arial" charset="0"/>
              </a:rPr>
              <a:t> 2010; 15:43-48.</a:t>
            </a:r>
          </a:p>
          <a:p>
            <a:pPr eaLnBrk="1" hangingPunct="1">
              <a:buFont typeface="Wingdings" pitchFamily="2" charset="2"/>
              <a:buChar char="§"/>
            </a:pPr>
            <a:endParaRPr lang="el-GR" altLang="el-GR" sz="2400" dirty="0" smtClean="0">
              <a:cs typeface="Arial" charset="0"/>
            </a:endParaRPr>
          </a:p>
        </p:txBody>
      </p:sp>
      <p:sp>
        <p:nvSpPr>
          <p:cNvPr id="20484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18353CA-1636-41FE-B613-E9C71AA78CEA}" type="slidenum">
              <a:rPr lang="el-GR" altLang="el-GR" sz="1200" smtClean="0">
                <a:solidFill>
                  <a:srgbClr val="000000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l-GR" altLang="el-GR" sz="120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1185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288032"/>
            <a:ext cx="8229600" cy="90872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dirty="0"/>
              <a:t>Κατά Λεπτό Όγκος </a:t>
            </a:r>
            <a:r>
              <a:rPr lang="el-GR" dirty="0" smtClean="0"/>
              <a:t>Αίματος </a:t>
            </a:r>
            <a:br>
              <a:rPr lang="el-GR" dirty="0" smtClean="0"/>
            </a:br>
            <a:r>
              <a:rPr lang="el-GR" sz="3600" dirty="0" smtClean="0"/>
              <a:t>Καρδιακή </a:t>
            </a:r>
            <a:r>
              <a:rPr lang="el-GR" sz="3600" dirty="0"/>
              <a:t>Παροχή (ΚΠ)</a:t>
            </a:r>
            <a:endParaRPr lang="en-GB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1916832"/>
            <a:ext cx="8803704" cy="511256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30000"/>
              </a:lnSpc>
              <a:buClr>
                <a:srgbClr val="800000"/>
              </a:buClr>
              <a:buSzPct val="110000"/>
              <a:buFont typeface="Wingdings" panose="05000000000000000000" pitchFamily="2" charset="2"/>
              <a:buChar char="§"/>
            </a:pPr>
            <a:r>
              <a:rPr lang="el-GR" sz="3800" dirty="0" smtClean="0"/>
              <a:t>Κατά </a:t>
            </a:r>
            <a:r>
              <a:rPr lang="el-GR" sz="3800" dirty="0"/>
              <a:t>λεπτό όγκος αίματος ή Καρδιακή Παροχή (ΚΠ) </a:t>
            </a:r>
            <a:r>
              <a:rPr lang="el-GR" sz="3800" dirty="0" smtClean="0"/>
              <a:t>ορίζεται</a:t>
            </a:r>
            <a:r>
              <a:rPr lang="en-US" sz="3800" dirty="0" smtClean="0"/>
              <a:t> </a:t>
            </a:r>
            <a:r>
              <a:rPr lang="el-GR" sz="3800" dirty="0" smtClean="0"/>
              <a:t>ως</a:t>
            </a:r>
            <a:r>
              <a:rPr lang="en-US" sz="3800" dirty="0" smtClean="0"/>
              <a:t>   </a:t>
            </a:r>
            <a:r>
              <a:rPr lang="el-GR" sz="3800" dirty="0" smtClean="0"/>
              <a:t> ο </a:t>
            </a:r>
            <a:r>
              <a:rPr lang="el-GR" sz="3800" dirty="0"/>
              <a:t>όγκος του</a:t>
            </a:r>
            <a:r>
              <a:rPr lang="en-US" sz="3800" dirty="0"/>
              <a:t> </a:t>
            </a:r>
            <a:r>
              <a:rPr lang="el-GR" sz="3800" dirty="0"/>
              <a:t>αίματος που</a:t>
            </a:r>
            <a:r>
              <a:rPr lang="en-US" sz="3800" dirty="0"/>
              <a:t> </a:t>
            </a:r>
            <a:r>
              <a:rPr lang="el-GR" sz="3800" dirty="0"/>
              <a:t>διοχετεύεται στην αορτή </a:t>
            </a:r>
            <a:r>
              <a:rPr lang="el-GR" sz="3800" dirty="0" smtClean="0"/>
              <a:t>μέσω</a:t>
            </a:r>
            <a:r>
              <a:rPr lang="en-US" sz="3800" dirty="0"/>
              <a:t> </a:t>
            </a:r>
            <a:r>
              <a:rPr lang="el-GR" sz="3800" dirty="0" smtClean="0"/>
              <a:t>της </a:t>
            </a:r>
            <a:r>
              <a:rPr lang="el-GR" sz="3800" dirty="0"/>
              <a:t>αριστερής κοιλίας σε ένα λεπτό </a:t>
            </a:r>
            <a:r>
              <a:rPr lang="en-US" sz="3800" dirty="0"/>
              <a:t>[</a:t>
            </a:r>
            <a:r>
              <a:rPr lang="el-GR" sz="3800" dirty="0"/>
              <a:t>λίτρα αίματος ανά λεπτό </a:t>
            </a:r>
            <a:r>
              <a:rPr lang="el-GR" sz="3800" dirty="0" smtClean="0"/>
              <a:t>(</a:t>
            </a:r>
            <a:r>
              <a:rPr lang="en-US" sz="3800" dirty="0" smtClean="0"/>
              <a:t>l</a:t>
            </a:r>
            <a:r>
              <a:rPr lang="el-GR" sz="3800" dirty="0" smtClean="0"/>
              <a:t>/</a:t>
            </a:r>
            <a:r>
              <a:rPr lang="en-US" sz="3800" dirty="0"/>
              <a:t>min</a:t>
            </a:r>
            <a:r>
              <a:rPr lang="el-GR" sz="3800" dirty="0"/>
              <a:t>)</a:t>
            </a:r>
            <a:r>
              <a:rPr lang="en-US" sz="3800" dirty="0"/>
              <a:t>]</a:t>
            </a:r>
            <a:r>
              <a:rPr lang="el-GR" sz="3800" dirty="0" smtClean="0"/>
              <a:t>.</a:t>
            </a:r>
          </a:p>
          <a:p>
            <a:pPr>
              <a:lnSpc>
                <a:spcPct val="130000"/>
              </a:lnSpc>
              <a:buClr>
                <a:srgbClr val="800000"/>
              </a:buClr>
              <a:buSzPct val="110000"/>
              <a:buFont typeface="Wingdings" panose="05000000000000000000" pitchFamily="2" charset="2"/>
              <a:buChar char="§"/>
            </a:pPr>
            <a:endParaRPr lang="el-GR" sz="3400" dirty="0" smtClean="0"/>
          </a:p>
          <a:p>
            <a:pPr>
              <a:lnSpc>
                <a:spcPct val="130000"/>
              </a:lnSpc>
              <a:buClr>
                <a:srgbClr val="800000"/>
              </a:buClr>
              <a:buSzPct val="110000"/>
              <a:buFont typeface="Wingdings" panose="05000000000000000000" pitchFamily="2" charset="2"/>
              <a:buChar char="§"/>
            </a:pPr>
            <a:r>
              <a:rPr lang="el-GR" sz="3800" dirty="0"/>
              <a:t>Σε ηρεμία, η ΚΠ σε όλα τα υγιή άτομα, ανεξάρτητα από τη φυσική τους κατάσταση, είναι περίπου 5-6 </a:t>
            </a:r>
            <a:r>
              <a:rPr lang="en-US" sz="3800" dirty="0" smtClean="0"/>
              <a:t>l</a:t>
            </a:r>
            <a:r>
              <a:rPr lang="el-GR" sz="3800" dirty="0" smtClean="0"/>
              <a:t>/</a:t>
            </a:r>
            <a:r>
              <a:rPr lang="en-US" sz="3800" dirty="0"/>
              <a:t>min, </a:t>
            </a:r>
            <a:r>
              <a:rPr lang="el-GR" sz="3800" dirty="0"/>
              <a:t>ενώ σε μέγιστο έργο φθάνει </a:t>
            </a:r>
            <a:r>
              <a:rPr lang="el-GR" sz="3800" dirty="0" smtClean="0"/>
              <a:t>τα 20-30 </a:t>
            </a:r>
            <a:r>
              <a:rPr lang="en-US" sz="3800" dirty="0" smtClean="0"/>
              <a:t>l</a:t>
            </a:r>
            <a:r>
              <a:rPr lang="el-GR" sz="3800" dirty="0" smtClean="0"/>
              <a:t>/</a:t>
            </a:r>
            <a:r>
              <a:rPr lang="en-US" sz="3800" dirty="0"/>
              <a:t>min</a:t>
            </a:r>
            <a:r>
              <a:rPr lang="el-GR" sz="3800" dirty="0"/>
              <a:t>, ανάλογα με τη φυσική κατάσταση του ατόμου.</a:t>
            </a:r>
            <a:r>
              <a:rPr lang="en-US" sz="3800" dirty="0"/>
              <a:t/>
            </a:r>
            <a:br>
              <a:rPr lang="en-US" sz="3800" dirty="0"/>
            </a:br>
            <a:r>
              <a:rPr lang="en-US" sz="3400" dirty="0"/>
              <a:t/>
            </a:r>
            <a:br>
              <a:rPr lang="en-US" sz="3400" dirty="0"/>
            </a:br>
            <a:r>
              <a:rPr lang="el-GR" sz="2400" dirty="0" smtClean="0"/>
              <a:t/>
            </a:r>
            <a:br>
              <a:rPr lang="el-GR" sz="2400" dirty="0" smtClean="0"/>
            </a:b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smtClean="0"/>
              <a:t> </a:t>
            </a:r>
            <a:r>
              <a:rPr lang="en-US" sz="2400" dirty="0" smtClean="0"/>
              <a:t> 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/>
              <a:t/>
            </a:r>
            <a:br>
              <a:rPr lang="el-GR" sz="2400" dirty="0"/>
            </a:b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304800" y="1484784"/>
            <a:ext cx="8534400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kern="0" dirty="0" smtClean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782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41" y="5931169"/>
            <a:ext cx="1971675" cy="702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3995936" y="5931169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94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53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Γεώργιος </a:t>
            </a:r>
            <a:r>
              <a:rPr lang="el-GR" sz="2000" dirty="0"/>
              <a:t>Παπαθανασίου. «Φυσικοθεραπεία Καρδιοαγγειακών Παθήσεων. </a:t>
            </a:r>
            <a:r>
              <a:rPr lang="el-GR" sz="2000" dirty="0" smtClean="0"/>
              <a:t>Ενότητα 6</a:t>
            </a:r>
            <a:r>
              <a:rPr lang="en-US" sz="2000" dirty="0"/>
              <a:t>:</a:t>
            </a:r>
            <a:r>
              <a:rPr lang="el-GR" sz="2000" dirty="0"/>
              <a:t> Προσαρμογή της Καρδιοαγγειακής Λειτουργίας στην Άσκηση: Απόδοση του Κυκλοφορικού </a:t>
            </a:r>
            <a:r>
              <a:rPr lang="el-GR" sz="2000" dirty="0" smtClean="0"/>
              <a:t>Συστήματος (β’ μέρος)». </a:t>
            </a:r>
            <a:r>
              <a:rPr lang="el-GR" sz="2000" dirty="0"/>
              <a:t>Έκδοση: 1.0. Αθήνα 2014. Διαθέσιμο από τη δικτυακή διεύθυνση: </a:t>
            </a:r>
            <a:r>
              <a:rPr lang="el-GR" sz="2000" dirty="0" smtClean="0"/>
              <a:t>ocp.teiath.gr.</a:t>
            </a:r>
            <a:r>
              <a:rPr lang="en-US" sz="2000" dirty="0"/>
              <a:t> </a:t>
            </a:r>
            <a:r>
              <a:rPr lang="el-GR" sz="2000" dirty="0" smtClean="0"/>
              <a:t>Copyright </a:t>
            </a:r>
            <a:r>
              <a:rPr lang="el-GR" sz="2000" dirty="0"/>
              <a:t>Τεχνολογικό Εκπαιδευτικό Ίδρυμα Αθήνας, Γεώργιος Παπαθανασίου 2014. 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65738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504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662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7382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51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Καρδιακή </a:t>
            </a:r>
            <a:r>
              <a:rPr lang="el-G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Παροχή</a:t>
            </a:r>
            <a:endParaRPr lang="el-GR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179512" y="1760886"/>
            <a:ext cx="8659688" cy="2028154"/>
          </a:xfrm>
        </p:spPr>
        <p:txBody>
          <a:bodyPr>
            <a:noAutofit/>
          </a:bodyPr>
          <a:lstStyle/>
          <a:p>
            <a:pPr marL="0" indent="0">
              <a:buClr>
                <a:srgbClr val="800000"/>
              </a:buClr>
              <a:buNone/>
              <a:defRPr/>
            </a:pPr>
            <a:endParaRPr lang="el-GR" sz="2400" kern="0" dirty="0" smtClean="0"/>
          </a:p>
          <a:p>
            <a:pPr>
              <a:buClr>
                <a:srgbClr val="800000"/>
              </a:buClr>
              <a:buFont typeface="Wingdings" pitchFamily="2" charset="2"/>
              <a:buChar char="Ø"/>
              <a:defRPr/>
            </a:pPr>
            <a:r>
              <a:rPr lang="el-GR" sz="2400" kern="0" dirty="0" smtClean="0"/>
              <a:t>Η </a:t>
            </a:r>
            <a:r>
              <a:rPr lang="el-GR" sz="2400" kern="0" dirty="0"/>
              <a:t>καρδιακή παροχή αποτελεί τον κύριο εκφραστή της απόδοσης του κυκλοφορικού συστήματος και </a:t>
            </a:r>
            <a:r>
              <a:rPr lang="el-GR" sz="2400" kern="0" dirty="0" smtClean="0"/>
              <a:t>είναι ευθέως ανάλογη του γινομένου της </a:t>
            </a:r>
            <a:r>
              <a:rPr lang="el-GR" sz="2400" kern="0" dirty="0"/>
              <a:t>καρδιακής συχνότητας </a:t>
            </a:r>
            <a:r>
              <a:rPr lang="el-GR" sz="2400" kern="0" dirty="0" smtClean="0"/>
              <a:t>επί τον όγκο παλμού:</a:t>
            </a:r>
            <a:r>
              <a:rPr lang="el-GR" sz="2400" dirty="0" smtClean="0"/>
              <a:t>                             </a:t>
            </a:r>
            <a:endParaRPr lang="en-GB" sz="2400" dirty="0" smtClean="0"/>
          </a:p>
          <a:p>
            <a:pPr marL="0" indent="0">
              <a:buNone/>
            </a:pPr>
            <a:endParaRPr lang="el-GR" sz="2400" dirty="0"/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304800" y="1052736"/>
            <a:ext cx="8534400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kern="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99892" y="3819579"/>
            <a:ext cx="194421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800000"/>
                </a:solidFill>
                <a:latin typeface="Calibri"/>
              </a:rPr>
              <a:t>ΚΠ</a:t>
            </a:r>
            <a:r>
              <a:rPr lang="de-DE" sz="2400" b="1" dirty="0">
                <a:solidFill>
                  <a:srgbClr val="800000"/>
                </a:solidFill>
                <a:latin typeface="Calibri"/>
              </a:rPr>
              <a:t> = </a:t>
            </a:r>
            <a:r>
              <a:rPr lang="el-GR" sz="2400" b="1" dirty="0">
                <a:solidFill>
                  <a:srgbClr val="800000"/>
                </a:solidFill>
                <a:latin typeface="Calibri"/>
              </a:rPr>
              <a:t>ΚΣ</a:t>
            </a:r>
            <a:r>
              <a:rPr lang="de-DE" sz="2400" b="1" dirty="0">
                <a:solidFill>
                  <a:srgbClr val="800000"/>
                </a:solidFill>
                <a:latin typeface="Calibri"/>
              </a:rPr>
              <a:t> x </a:t>
            </a:r>
            <a:r>
              <a:rPr lang="el-GR" sz="2400" b="1" dirty="0" smtClean="0">
                <a:solidFill>
                  <a:srgbClr val="800000"/>
                </a:solidFill>
                <a:latin typeface="Calibri"/>
              </a:rPr>
              <a:t>ΟΠ</a:t>
            </a:r>
            <a:endParaRPr lang="el-GR" sz="2400" b="1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84168" y="5085184"/>
            <a:ext cx="2015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>
                <a:solidFill>
                  <a:srgbClr val="800000"/>
                </a:solidFill>
                <a:latin typeface="Arial Narrow" pitchFamily="34" charset="0"/>
                <a:ea typeface="Times New Roman"/>
              </a:rPr>
              <a:t>[</a:t>
            </a:r>
            <a:r>
              <a:rPr lang="en-US" sz="2000" dirty="0">
                <a:solidFill>
                  <a:srgbClr val="800000"/>
                </a:solidFill>
                <a:latin typeface="Arial Narrow" pitchFamily="34" charset="0"/>
                <a:ea typeface="Times New Roman"/>
              </a:rPr>
              <a:t>G</a:t>
            </a:r>
            <a:r>
              <a:rPr lang="fr-FR" sz="2000" dirty="0">
                <a:solidFill>
                  <a:srgbClr val="800000"/>
                </a:solidFill>
                <a:latin typeface="Arial Narrow" pitchFamily="34" charset="0"/>
                <a:ea typeface="Times New Roman"/>
              </a:rPr>
              <a:t>uyton et al</a:t>
            </a:r>
            <a:r>
              <a:rPr lang="el-GR" sz="2000" dirty="0">
                <a:solidFill>
                  <a:srgbClr val="800000"/>
                </a:solidFill>
                <a:latin typeface="Arial Narrow" pitchFamily="34" charset="0"/>
                <a:ea typeface="Times New Roman"/>
              </a:rPr>
              <a:t>,</a:t>
            </a:r>
            <a:r>
              <a:rPr lang="fr-FR" sz="2000" dirty="0">
                <a:solidFill>
                  <a:srgbClr val="800000"/>
                </a:solidFill>
                <a:latin typeface="Arial Narrow" pitchFamily="34" charset="0"/>
                <a:ea typeface="Times New Roman"/>
              </a:rPr>
              <a:t> 2006</a:t>
            </a:r>
            <a:r>
              <a:rPr lang="el-GR" sz="2000" dirty="0" smtClean="0">
                <a:solidFill>
                  <a:srgbClr val="800000"/>
                </a:solidFill>
                <a:latin typeface="Arial Narrow" pitchFamily="34" charset="0"/>
                <a:ea typeface="Times New Roman"/>
              </a:rPr>
              <a:t>]</a:t>
            </a:r>
            <a:endParaRPr lang="el-GR" sz="2000" dirty="0">
              <a:solidFill>
                <a:srgbClr val="800000"/>
              </a:solidFill>
              <a:latin typeface="Arial Narrow" pitchFamily="34" charset="0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23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 smtClean="0"/>
              <a:t>Η Καρδιακή Παροχή κατά την Άσκηση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idx="1"/>
          </p:nvPr>
        </p:nvSpPr>
        <p:spPr>
          <a:xfrm>
            <a:off x="518864" y="1196752"/>
            <a:ext cx="8229600" cy="5040560"/>
          </a:xfrm>
        </p:spPr>
        <p:txBody>
          <a:bodyPr/>
          <a:lstStyle/>
          <a:p>
            <a:pPr marL="342900" indent="-342900" algn="l">
              <a:buClr>
                <a:srgbClr val="800000"/>
              </a:buClr>
              <a:buSzPct val="90000"/>
              <a:buFont typeface="Wingdings" pitchFamily="2" charset="2"/>
              <a:buChar char="Ø"/>
              <a:defRPr/>
            </a:pPr>
            <a:endParaRPr lang="el-GR" sz="2400" dirty="0" smtClean="0"/>
          </a:p>
          <a:p>
            <a:pPr marL="342900" indent="-342900" algn="l">
              <a:buClr>
                <a:srgbClr val="800000"/>
              </a:buClr>
              <a:buSzPct val="90000"/>
              <a:buFont typeface="Wingdings" pitchFamily="2" charset="2"/>
              <a:buChar char="Ø"/>
              <a:defRPr/>
            </a:pPr>
            <a:r>
              <a:rPr lang="el-GR" sz="2400" dirty="0" smtClean="0"/>
              <a:t>Κατά τη διάρκεια της άσκησης η ΚΠ αυξάνεται, από τα περίπου 5,5 </a:t>
            </a:r>
            <a:r>
              <a:rPr lang="en-US" sz="2400" dirty="0" smtClean="0"/>
              <a:t>l/min </a:t>
            </a:r>
            <a:r>
              <a:rPr lang="el-GR" sz="2400" dirty="0" smtClean="0"/>
              <a:t>κατά την ηρεμία</a:t>
            </a:r>
            <a:r>
              <a:rPr lang="en-US" sz="2400" dirty="0" smtClean="0"/>
              <a:t>,</a:t>
            </a:r>
            <a:r>
              <a:rPr lang="el-GR" sz="2400" dirty="0" smtClean="0"/>
              <a:t> σε 20-30 </a:t>
            </a:r>
            <a:r>
              <a:rPr lang="en-US" sz="2400" dirty="0" smtClean="0"/>
              <a:t>l/min </a:t>
            </a:r>
            <a:r>
              <a:rPr lang="el-GR" sz="2400" dirty="0" smtClean="0"/>
              <a:t>σε μέγιστο έργο, λόγω τόσο της αύξησης της ΚΣ όσο και της αύξησης του ΟΠ.</a:t>
            </a:r>
          </a:p>
          <a:p>
            <a:pPr marL="342900" indent="-342900" algn="l">
              <a:buClr>
                <a:srgbClr val="800000"/>
              </a:buClr>
              <a:buSzPct val="90000"/>
              <a:buFont typeface="Wingdings" pitchFamily="2" charset="2"/>
              <a:buChar char="Ø"/>
              <a:defRPr/>
            </a:pPr>
            <a:endParaRPr lang="el-GR" sz="1400" dirty="0" smtClean="0"/>
          </a:p>
          <a:p>
            <a:pPr>
              <a:buClr>
                <a:srgbClr val="800000"/>
              </a:buClr>
              <a:buSzPct val="90000"/>
              <a:buFont typeface="Wingdings" pitchFamily="2" charset="2"/>
              <a:buChar char="Ø"/>
              <a:defRPr/>
            </a:pPr>
            <a:r>
              <a:rPr lang="el-GR" sz="2400" u="sng" dirty="0" smtClean="0"/>
              <a:t>Όμως,</a:t>
            </a:r>
            <a:r>
              <a:rPr lang="el-GR" sz="2400" dirty="0" smtClean="0"/>
              <a:t> κάθε </a:t>
            </a:r>
            <a:r>
              <a:rPr lang="el-GR" sz="2400" dirty="0"/>
              <a:t>αύξηση της ΚΠ, στη διάρκεια προσπαθειών έντασης μεγαλύτερης του </a:t>
            </a:r>
            <a:r>
              <a:rPr lang="en-US" sz="2400" dirty="0"/>
              <a:t> </a:t>
            </a:r>
            <a:r>
              <a:rPr lang="el-GR" sz="2400" dirty="0"/>
              <a:t>60% </a:t>
            </a:r>
            <a:r>
              <a:rPr lang="en-US" sz="2400" dirty="0"/>
              <a:t> </a:t>
            </a:r>
            <a:r>
              <a:rPr lang="el-GR" sz="2400" dirty="0"/>
              <a:t>της</a:t>
            </a:r>
            <a:r>
              <a:rPr lang="en-US" sz="2400" dirty="0"/>
              <a:t> </a:t>
            </a:r>
            <a:r>
              <a:rPr lang="el-GR" sz="2400" dirty="0"/>
              <a:t> ΚΣ</a:t>
            </a:r>
            <a:r>
              <a:rPr lang="en-US" sz="2000" dirty="0"/>
              <a:t>max</a:t>
            </a:r>
            <a:r>
              <a:rPr lang="el-GR" sz="2400" dirty="0"/>
              <a:t>, οφείλεται </a:t>
            </a:r>
            <a:r>
              <a:rPr lang="el-GR" sz="2400" u="sng" dirty="0"/>
              <a:t>μόνο στην</a:t>
            </a:r>
            <a:r>
              <a:rPr lang="en-US" sz="2400" u="sng" dirty="0"/>
              <a:t> </a:t>
            </a:r>
            <a:r>
              <a:rPr lang="el-GR" sz="2400" u="sng" dirty="0"/>
              <a:t>αύξηση</a:t>
            </a:r>
            <a:r>
              <a:rPr lang="en-US" sz="2400" u="sng" dirty="0"/>
              <a:t> </a:t>
            </a:r>
            <a:r>
              <a:rPr lang="el-GR" sz="2400" u="sng" dirty="0"/>
              <a:t>της </a:t>
            </a:r>
            <a:r>
              <a:rPr lang="el-GR" sz="2400" u="sng" dirty="0" smtClean="0"/>
              <a:t>ΚΣ</a:t>
            </a:r>
            <a:r>
              <a:rPr lang="el-GR" sz="2400" dirty="0" smtClean="0"/>
              <a:t> (</a:t>
            </a:r>
            <a:r>
              <a:rPr lang="el-GR" sz="2400" dirty="0"/>
              <a:t>μια και ο ΟΠ παραμένει σχετικά αμετάβλητος πάνω από </a:t>
            </a:r>
            <a:r>
              <a:rPr lang="el-GR" sz="2400" dirty="0" smtClean="0"/>
              <a:t>αυτό</a:t>
            </a:r>
            <a:r>
              <a:rPr lang="en-US" sz="2400" dirty="0" smtClean="0"/>
              <a:t> </a:t>
            </a:r>
            <a:r>
              <a:rPr lang="el-GR" sz="2400" dirty="0" smtClean="0"/>
              <a:t>το </a:t>
            </a:r>
            <a:r>
              <a:rPr lang="el-GR" sz="2400" dirty="0"/>
              <a:t>επίπεδο </a:t>
            </a:r>
            <a:r>
              <a:rPr lang="el-GR" sz="2400" dirty="0" smtClean="0"/>
              <a:t>της έντασης του </a:t>
            </a:r>
            <a:r>
              <a:rPr lang="el-GR" sz="2400" dirty="0"/>
              <a:t>μυοκαρδιακού </a:t>
            </a:r>
            <a:r>
              <a:rPr lang="el-GR" sz="2400" dirty="0" smtClean="0"/>
              <a:t>έργου και της άσκησης).</a:t>
            </a:r>
            <a:endParaRPr lang="el-GR" sz="2400" dirty="0"/>
          </a:p>
          <a:p>
            <a:pPr marL="342900" indent="-342900" algn="l">
              <a:buClr>
                <a:schemeClr val="tx2">
                  <a:lumMod val="75000"/>
                </a:schemeClr>
              </a:buClr>
              <a:buSzPct val="90000"/>
              <a:buFont typeface="Wingdings" pitchFamily="2" charset="2"/>
              <a:buChar char="Ø"/>
              <a:defRPr/>
            </a:pPr>
            <a:endParaRPr lang="el-GR" sz="240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304800" y="1107945"/>
            <a:ext cx="8534400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kern="0" dirty="0" smtClean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39672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7504" y="188639"/>
            <a:ext cx="8928992" cy="86409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sz="3600" dirty="0">
                <a:cs typeface="Times New Roman" pitchFamily="18" charset="0"/>
              </a:rPr>
              <a:t>Καρδιακή Παροχή</a:t>
            </a:r>
            <a:r>
              <a:rPr lang="en-GB" sz="3600" dirty="0">
                <a:cs typeface="Times New Roman" pitchFamily="18" charset="0"/>
              </a:rPr>
              <a:t> και </a:t>
            </a:r>
            <a:r>
              <a:rPr lang="el-GR" sz="3600" dirty="0">
                <a:cs typeface="Times New Roman" pitchFamily="18" charset="0"/>
              </a:rPr>
              <a:t>Ροή</a:t>
            </a:r>
            <a:r>
              <a:rPr lang="en-GB" sz="3600" dirty="0">
                <a:cs typeface="Times New Roman" pitchFamily="18" charset="0"/>
              </a:rPr>
              <a:t> </a:t>
            </a:r>
            <a:r>
              <a:rPr lang="en-GB" sz="3600" dirty="0" smtClean="0">
                <a:cs typeface="Times New Roman" pitchFamily="18" charset="0"/>
              </a:rPr>
              <a:t>του</a:t>
            </a:r>
            <a:r>
              <a:rPr lang="el-GR" sz="3600" dirty="0" smtClean="0">
                <a:cs typeface="Times New Roman" pitchFamily="18" charset="0"/>
              </a:rPr>
              <a:t> Αίματος </a:t>
            </a:r>
            <a:r>
              <a:rPr lang="en-US" sz="3600" dirty="0" smtClean="0">
                <a:cs typeface="Times New Roman" pitchFamily="18" charset="0"/>
              </a:rPr>
              <a:t/>
            </a:r>
            <a:br>
              <a:rPr lang="en-US" sz="3600" dirty="0" smtClean="0">
                <a:cs typeface="Times New Roman" pitchFamily="18" charset="0"/>
              </a:rPr>
            </a:br>
            <a:r>
              <a:rPr lang="el-GR" sz="3600" dirty="0" smtClean="0">
                <a:cs typeface="Times New Roman" pitchFamily="18" charset="0"/>
              </a:rPr>
              <a:t>σε </a:t>
            </a:r>
            <a:r>
              <a:rPr lang="el-GR" sz="3600" dirty="0"/>
              <a:t>Ηρεμία</a:t>
            </a:r>
            <a:r>
              <a:rPr lang="en-GB" sz="3600" dirty="0">
                <a:cs typeface="Times New Roman" pitchFamily="18" charset="0"/>
              </a:rPr>
              <a:t> </a:t>
            </a:r>
            <a:r>
              <a:rPr lang="en-GB" sz="3600" dirty="0" smtClean="0">
                <a:cs typeface="Times New Roman" pitchFamily="18" charset="0"/>
              </a:rPr>
              <a:t>και </a:t>
            </a:r>
            <a:r>
              <a:rPr lang="el-GR" sz="3600" dirty="0">
                <a:cs typeface="Times New Roman" pitchFamily="18" charset="0"/>
              </a:rPr>
              <a:t>κατά </a:t>
            </a:r>
            <a:r>
              <a:rPr lang="en-GB" sz="3600" dirty="0">
                <a:cs typeface="Times New Roman" pitchFamily="18" charset="0"/>
              </a:rPr>
              <a:t>την </a:t>
            </a:r>
            <a:r>
              <a:rPr lang="el-GR" sz="3600" dirty="0" smtClean="0">
                <a:cs typeface="Times New Roman" pitchFamily="18" charset="0"/>
              </a:rPr>
              <a:t>Άσκηση</a:t>
            </a:r>
            <a:endParaRPr lang="el-GR" sz="3600" dirty="0"/>
          </a:p>
        </p:txBody>
      </p:sp>
      <p:graphicFrame>
        <p:nvGraphicFramePr>
          <p:cNvPr id="7" name="Θέση περιεχομένου 6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459597"/>
          <a:ext cx="8229600" cy="49377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645920"/>
                <a:gridCol w="1738456"/>
                <a:gridCol w="1553384"/>
                <a:gridCol w="1758984"/>
                <a:gridCol w="1532856"/>
              </a:tblGrid>
              <a:tr h="370840">
                <a:tc rowSpan="2"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el-GR" sz="2400" b="1" dirty="0" smtClean="0"/>
                        <a:t>Ιστοί</a:t>
                      </a:r>
                      <a:endParaRPr lang="el-GR" sz="2400" b="1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l-GR" sz="2400" b="1" dirty="0" smtClean="0"/>
                        <a:t>Ηρεμία </a:t>
                      </a:r>
                      <a:endParaRPr lang="el-GR" sz="2400" b="1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l-GR" sz="2400" b="1" dirty="0" smtClean="0"/>
                        <a:t>Άσκηση</a:t>
                      </a:r>
                      <a:endParaRPr lang="el-GR" sz="2400" b="1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Ροή αίματος </a:t>
                      </a:r>
                      <a:endParaRPr lang="en-US" sz="2400" dirty="0" smtClean="0"/>
                    </a:p>
                    <a:p>
                      <a:pPr algn="ctr"/>
                      <a:r>
                        <a:rPr lang="el-GR" sz="2400" dirty="0" smtClean="0"/>
                        <a:t>%</a:t>
                      </a:r>
                      <a:endParaRPr lang="el-GR" sz="24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ΚΠ</a:t>
                      </a:r>
                      <a:endParaRPr lang="en-US" sz="2400" dirty="0" smtClean="0"/>
                    </a:p>
                    <a:p>
                      <a:pPr algn="ctr"/>
                      <a:r>
                        <a:rPr lang="el-GR" sz="2400" dirty="0" smtClean="0"/>
                        <a:t> </a:t>
                      </a:r>
                      <a:r>
                        <a:rPr lang="en-US" sz="2400" dirty="0" smtClean="0"/>
                        <a:t>l/min</a:t>
                      </a:r>
                      <a:endParaRPr lang="el-GR" sz="24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Ροή</a:t>
                      </a:r>
                      <a:r>
                        <a:rPr lang="el-GR" sz="2400" baseline="0" dirty="0" smtClean="0"/>
                        <a:t> αίματος</a:t>
                      </a:r>
                    </a:p>
                    <a:p>
                      <a:pPr algn="ctr"/>
                      <a:r>
                        <a:rPr lang="el-GR" sz="2400" baseline="0" dirty="0" smtClean="0"/>
                        <a:t> %</a:t>
                      </a:r>
                      <a:endParaRPr lang="el-GR" sz="24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ΚΠ</a:t>
                      </a:r>
                      <a:endParaRPr lang="en-US" sz="2400" dirty="0" smtClean="0"/>
                    </a:p>
                    <a:p>
                      <a:pPr algn="ctr"/>
                      <a:r>
                        <a:rPr lang="el-GR" sz="2400" dirty="0" smtClean="0"/>
                        <a:t> </a:t>
                      </a:r>
                      <a:r>
                        <a:rPr lang="en-US" sz="2400" dirty="0" smtClean="0"/>
                        <a:t>l/min</a:t>
                      </a:r>
                      <a:endParaRPr lang="el-GR" sz="24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Σπλάχνα</a:t>
                      </a:r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30</a:t>
                      </a:r>
                      <a:endParaRPr lang="el-GR" sz="24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1.50</a:t>
                      </a:r>
                      <a:endParaRPr lang="el-GR" sz="24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5</a:t>
                      </a:r>
                      <a:endParaRPr lang="el-GR" sz="24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1.25</a:t>
                      </a:r>
                      <a:endParaRPr lang="el-GR" sz="24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Καρδιά</a:t>
                      </a:r>
                      <a:endParaRPr lang="el-GR" sz="24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5</a:t>
                      </a:r>
                      <a:endParaRPr lang="el-GR" sz="24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0.25</a:t>
                      </a:r>
                      <a:endParaRPr lang="el-GR" sz="24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5</a:t>
                      </a:r>
                      <a:endParaRPr lang="el-GR" sz="24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1.25</a:t>
                      </a:r>
                      <a:endParaRPr lang="el-GR" sz="24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Νεφρά</a:t>
                      </a:r>
                      <a:endParaRPr lang="el-GR" sz="24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25</a:t>
                      </a:r>
                      <a:endParaRPr lang="el-GR" sz="24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1.25</a:t>
                      </a:r>
                      <a:endParaRPr lang="el-GR" sz="24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3</a:t>
                      </a:r>
                      <a:endParaRPr lang="el-GR" sz="24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0.75</a:t>
                      </a:r>
                      <a:endParaRPr lang="el-GR" sz="24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Οστά</a:t>
                      </a:r>
                      <a:endParaRPr lang="el-GR" sz="24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5</a:t>
                      </a:r>
                      <a:endParaRPr lang="el-GR" sz="24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0.25</a:t>
                      </a:r>
                      <a:endParaRPr lang="el-GR" sz="24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1</a:t>
                      </a:r>
                      <a:endParaRPr lang="el-GR" sz="24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0.25</a:t>
                      </a:r>
                      <a:endParaRPr lang="el-GR" sz="24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Εγκέφαλος</a:t>
                      </a:r>
                      <a:endParaRPr lang="el-GR" sz="24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15</a:t>
                      </a:r>
                      <a:endParaRPr lang="el-GR" sz="24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0.75</a:t>
                      </a:r>
                      <a:endParaRPr lang="el-GR" sz="24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6</a:t>
                      </a:r>
                      <a:endParaRPr lang="el-GR" sz="24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1.50</a:t>
                      </a:r>
                      <a:endParaRPr lang="el-GR" sz="24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Δέρμα</a:t>
                      </a:r>
                      <a:endParaRPr lang="el-GR" sz="24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5</a:t>
                      </a:r>
                      <a:endParaRPr lang="el-GR" sz="24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0.25</a:t>
                      </a:r>
                      <a:endParaRPr lang="el-GR" sz="24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-</a:t>
                      </a:r>
                      <a:endParaRPr lang="el-GR" sz="24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-</a:t>
                      </a:r>
                      <a:endParaRPr lang="el-GR" sz="24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Μύες</a:t>
                      </a:r>
                      <a:endParaRPr lang="el-GR" sz="24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15</a:t>
                      </a:r>
                      <a:endParaRPr lang="el-GR" sz="24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0.75</a:t>
                      </a:r>
                      <a:endParaRPr lang="el-GR" sz="24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80</a:t>
                      </a:r>
                      <a:endParaRPr lang="el-GR" sz="24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20.00</a:t>
                      </a:r>
                      <a:endParaRPr lang="el-GR" sz="24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Σύνολο</a:t>
                      </a:r>
                      <a:endParaRPr lang="el-GR" sz="24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100</a:t>
                      </a:r>
                      <a:endParaRPr lang="el-GR" sz="24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5.00</a:t>
                      </a:r>
                      <a:endParaRPr lang="el-GR" sz="24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100</a:t>
                      </a:r>
                      <a:endParaRPr lang="el-GR" sz="24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25.00</a:t>
                      </a:r>
                      <a:endParaRPr lang="el-GR" sz="24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652120" y="6435173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800000"/>
                </a:solidFill>
                <a:latin typeface="Arial Narrow" pitchFamily="34" charset="0"/>
                <a:cs typeface="Times New Roman" pitchFamily="18" charset="0"/>
              </a:rPr>
              <a:t>[Adamovich D.R</a:t>
            </a:r>
            <a:r>
              <a:rPr lang="el-GR" sz="2000" dirty="0">
                <a:solidFill>
                  <a:srgbClr val="800000"/>
                </a:solidFill>
                <a:latin typeface="Arial Narrow" pitchFamily="34" charset="0"/>
                <a:cs typeface="Times New Roman" pitchFamily="18" charset="0"/>
              </a:rPr>
              <a:t>,</a:t>
            </a:r>
            <a:r>
              <a:rPr lang="en-US" sz="2000" dirty="0">
                <a:solidFill>
                  <a:srgbClr val="800000"/>
                </a:solidFill>
                <a:latin typeface="Arial Narrow" pitchFamily="34" charset="0"/>
                <a:cs typeface="Times New Roman" pitchFamily="18" charset="0"/>
              </a:rPr>
              <a:t> 19</a:t>
            </a:r>
            <a:r>
              <a:rPr lang="el-GR" sz="2000" dirty="0">
                <a:solidFill>
                  <a:srgbClr val="800000"/>
                </a:solidFill>
                <a:latin typeface="Arial Narrow" pitchFamily="34" charset="0"/>
                <a:cs typeface="Times New Roman" pitchFamily="18" charset="0"/>
              </a:rPr>
              <a:t>9</a:t>
            </a:r>
            <a:r>
              <a:rPr lang="en-US" sz="2000" dirty="0">
                <a:solidFill>
                  <a:srgbClr val="800000"/>
                </a:solidFill>
                <a:latin typeface="Arial Narrow" pitchFamily="34" charset="0"/>
                <a:cs typeface="Times New Roman" pitchFamily="18" charset="0"/>
              </a:rPr>
              <a:t>4]</a:t>
            </a:r>
            <a:endParaRPr lang="el-GR" sz="2000" dirty="0">
              <a:solidFill>
                <a:srgbClr val="800000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21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dirty="0" smtClean="0"/>
              <a:t>Άσκηση και Καρδιακή Παροχή </a:t>
            </a:r>
            <a:r>
              <a:rPr lang="el-GR" sz="2800" dirty="0" smtClean="0">
                <a:effectLst/>
              </a:rPr>
              <a:t>[1</a:t>
            </a:r>
            <a:r>
              <a:rPr lang="en-US" sz="2800" dirty="0" smtClean="0">
                <a:effectLst/>
              </a:rPr>
              <a:t>/2</a:t>
            </a:r>
            <a:r>
              <a:rPr lang="el-GR" sz="2800" dirty="0" smtClean="0">
                <a:effectLst/>
              </a:rPr>
              <a:t>]</a:t>
            </a:r>
            <a:endParaRPr lang="en-GB" sz="2800" dirty="0">
              <a:effectLst/>
            </a:endParaRPr>
          </a:p>
        </p:txBody>
      </p:sp>
      <p:sp>
        <p:nvSpPr>
          <p:cNvPr id="143363" name="Υπότιτλος 2"/>
          <p:cNvSpPr>
            <a:spLocks noGrp="1"/>
          </p:cNvSpPr>
          <p:nvPr>
            <p:ph idx="1"/>
          </p:nvPr>
        </p:nvSpPr>
        <p:spPr>
          <a:xfrm>
            <a:off x="457200" y="1556792"/>
            <a:ext cx="8382000" cy="4680520"/>
          </a:xfrm>
        </p:spPr>
        <p:txBody>
          <a:bodyPr/>
          <a:lstStyle/>
          <a:p>
            <a:pPr algn="l">
              <a:lnSpc>
                <a:spcPct val="114000"/>
              </a:lnSpc>
              <a:spcAft>
                <a:spcPts val="600"/>
              </a:spcAft>
              <a:buClr>
                <a:srgbClr val="800000"/>
              </a:buClr>
              <a:buSzPct val="100000"/>
              <a:buFont typeface="Wingdings" pitchFamily="2" charset="2"/>
              <a:buChar char="§"/>
            </a:pPr>
            <a:r>
              <a:rPr lang="el-GR" sz="2400" dirty="0" smtClean="0"/>
              <a:t>Το</a:t>
            </a:r>
            <a:r>
              <a:rPr lang="en-US" sz="2400" dirty="0" smtClean="0"/>
              <a:t> </a:t>
            </a:r>
            <a:r>
              <a:rPr lang="el-GR" sz="2400" dirty="0" smtClean="0"/>
              <a:t> ύψος</a:t>
            </a:r>
            <a:r>
              <a:rPr lang="en-US" sz="2400" dirty="0" smtClean="0"/>
              <a:t> </a:t>
            </a:r>
            <a:r>
              <a:rPr lang="el-GR" sz="2400" dirty="0" smtClean="0"/>
              <a:t>της</a:t>
            </a:r>
            <a:r>
              <a:rPr lang="en-US" sz="2400" dirty="0" smtClean="0"/>
              <a:t> </a:t>
            </a:r>
            <a:r>
              <a:rPr lang="el-GR" sz="2400" dirty="0" smtClean="0"/>
              <a:t>καρδιακής παροχής καθορίζουν οι ανάγκες των ενεργών ιστών του σώματος σε αίμα και</a:t>
            </a:r>
            <a:r>
              <a:rPr lang="en-US" sz="2400" dirty="0" smtClean="0"/>
              <a:t> </a:t>
            </a:r>
            <a:r>
              <a:rPr lang="el-GR" sz="2400" dirty="0" smtClean="0"/>
              <a:t>0</a:t>
            </a:r>
            <a:r>
              <a:rPr lang="el-GR" sz="2400" baseline="-25000" dirty="0" smtClean="0"/>
              <a:t>2</a:t>
            </a:r>
            <a:r>
              <a:rPr lang="el-GR" sz="2400" dirty="0" smtClean="0"/>
              <a:t>, δηλαδή η ένταση του εκτελούμενου κάθε φορά έργου.</a:t>
            </a:r>
          </a:p>
          <a:p>
            <a:pPr algn="l">
              <a:lnSpc>
                <a:spcPct val="114000"/>
              </a:lnSpc>
              <a:spcAft>
                <a:spcPts val="600"/>
              </a:spcAft>
              <a:buClr>
                <a:srgbClr val="800000"/>
              </a:buClr>
              <a:buSzPct val="100000"/>
              <a:buFont typeface="Wingdings" pitchFamily="2" charset="2"/>
              <a:buChar char="§"/>
            </a:pPr>
            <a:r>
              <a:rPr lang="el-GR" sz="2400" dirty="0" smtClean="0"/>
              <a:t>Για το λόγο αυτό, στα υγιή άτομα η μακρόχρονη άσκηση δεν μεταβάλλει την ΚΠ ηρεμίας (~ 5,5 </a:t>
            </a:r>
            <a:r>
              <a:rPr lang="en-US" sz="2400" dirty="0" smtClean="0"/>
              <a:t>l</a:t>
            </a:r>
            <a:r>
              <a:rPr lang="el-GR" sz="2400" dirty="0" smtClean="0"/>
              <a:t>/</a:t>
            </a:r>
            <a:r>
              <a:rPr lang="en-US" sz="2400" dirty="0" smtClean="0"/>
              <a:t>min</a:t>
            </a:r>
            <a:r>
              <a:rPr lang="el-GR" sz="2400" dirty="0" smtClean="0"/>
              <a:t>), ούτε και την ΚΠ κατά την εκτέλεση σταθερού σε ένταση υπομέγιστου έργου.</a:t>
            </a:r>
          </a:p>
          <a:p>
            <a:pPr algn="l">
              <a:lnSpc>
                <a:spcPct val="114000"/>
              </a:lnSpc>
              <a:buClr>
                <a:srgbClr val="800000"/>
              </a:buClr>
              <a:buSzPct val="100000"/>
              <a:buFont typeface="Wingdings" pitchFamily="2" charset="2"/>
              <a:buChar char="§"/>
            </a:pPr>
            <a:r>
              <a:rPr lang="el-GR" sz="2400" dirty="0" smtClean="0">
                <a:cs typeface="Times New Roman" pitchFamily="18" charset="0"/>
              </a:rPr>
              <a:t>Δύο υγιή άτομα με διαφορετικό επίπεδο φυσικής κατάστασης, που ασκούνται όμως με την ίδια υπομέγιστη ένταση, θα έχουν κατά την ώρα της άσκησης παρόμοια υπομέγιστη καρδιακή παροχή.</a:t>
            </a:r>
            <a:endParaRPr lang="el-GR" sz="2400" dirty="0" smtClean="0"/>
          </a:p>
          <a:p>
            <a:pPr marL="0" indent="0" algn="l">
              <a:buClr>
                <a:srgbClr val="800000"/>
              </a:buClr>
              <a:buSzPct val="100000"/>
              <a:buNone/>
            </a:pPr>
            <a:endParaRPr lang="el-GR" sz="2400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304800" y="1196752"/>
            <a:ext cx="8534400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kern="0" dirty="0" smtClean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57863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0"/>
            <a:ext cx="8229600" cy="115213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dirty="0" smtClean="0"/>
              <a:t>Άσκηση και Καρδιακή Παροχή </a:t>
            </a:r>
            <a:r>
              <a:rPr lang="el-GR" sz="2800" dirty="0" smtClean="0">
                <a:effectLst/>
              </a:rPr>
              <a:t>[</a:t>
            </a:r>
            <a:r>
              <a:rPr lang="en-US" sz="2800" dirty="0" smtClean="0">
                <a:effectLst/>
              </a:rPr>
              <a:t>2/</a:t>
            </a:r>
            <a:r>
              <a:rPr lang="el-GR" sz="2800" dirty="0" smtClean="0">
                <a:effectLst/>
              </a:rPr>
              <a:t>2]</a:t>
            </a:r>
            <a:endParaRPr lang="el-GR" sz="3200" dirty="0"/>
          </a:p>
        </p:txBody>
      </p:sp>
      <p:sp>
        <p:nvSpPr>
          <p:cNvPr id="144387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256584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buClr>
                <a:srgbClr val="800000"/>
              </a:buClr>
              <a:buFont typeface="Wingdings" pitchFamily="2" charset="2"/>
              <a:buChar char="§"/>
            </a:pPr>
            <a:r>
              <a:rPr lang="el-GR" sz="2400" dirty="0" smtClean="0"/>
              <a:t>Μπορεί η μακρόχρονη άσκηση και το επίπεδο της φυσικής κατάστασης να μην επηρεάζει την ΚΠ ηρεμίας και την υπομέγιστη ΚΠ, βελτιώνει όμως σημαντικά την Κ</a:t>
            </a:r>
            <a:r>
              <a:rPr lang="el-GR" sz="2400" dirty="0"/>
              <a:t>Π</a:t>
            </a:r>
            <a:r>
              <a:rPr lang="en-US" sz="2000" dirty="0" smtClean="0"/>
              <a:t>max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>
              <a:lnSpc>
                <a:spcPct val="114000"/>
              </a:lnSpc>
              <a:buClr>
                <a:srgbClr val="800000"/>
              </a:buClr>
              <a:buFont typeface="Wingdings" pitchFamily="2" charset="2"/>
              <a:buChar char="§"/>
            </a:pPr>
            <a:r>
              <a:rPr lang="el-GR" sz="2400" dirty="0" smtClean="0"/>
              <a:t>Έτσι, ενώ η </a:t>
            </a:r>
            <a:r>
              <a:rPr lang="el-GR" sz="2400" dirty="0">
                <a:solidFill>
                  <a:prstClr val="black"/>
                </a:solidFill>
              </a:rPr>
              <a:t>ΚΠ</a:t>
            </a:r>
            <a:r>
              <a:rPr lang="en-US" sz="2000" dirty="0">
                <a:solidFill>
                  <a:prstClr val="black"/>
                </a:solidFill>
              </a:rPr>
              <a:t>max </a:t>
            </a:r>
            <a:r>
              <a:rPr lang="el-GR" sz="2400" dirty="0" smtClean="0"/>
              <a:t>ενός υγιούς νεαρού ατόμου με μέση φυσική κατάσταση δύσκολα ξεπερνά τα 20-22 </a:t>
            </a:r>
            <a:r>
              <a:rPr lang="en-US" sz="2400" dirty="0" smtClean="0"/>
              <a:t>l</a:t>
            </a:r>
            <a:r>
              <a:rPr lang="el-GR" sz="2400" dirty="0" smtClean="0"/>
              <a:t>/</a:t>
            </a:r>
            <a:r>
              <a:rPr lang="en-US" sz="2400" dirty="0" smtClean="0"/>
              <a:t>min</a:t>
            </a:r>
            <a:r>
              <a:rPr lang="el-GR" sz="2400" dirty="0" smtClean="0"/>
              <a:t>, η </a:t>
            </a:r>
            <a:r>
              <a:rPr lang="el-GR" sz="2400" dirty="0">
                <a:solidFill>
                  <a:prstClr val="black"/>
                </a:solidFill>
              </a:rPr>
              <a:t>ΚΠ</a:t>
            </a:r>
            <a:r>
              <a:rPr lang="en-US" sz="2000" dirty="0">
                <a:solidFill>
                  <a:prstClr val="black"/>
                </a:solidFill>
              </a:rPr>
              <a:t>max </a:t>
            </a:r>
            <a:r>
              <a:rPr lang="el-GR" sz="2400" dirty="0" smtClean="0"/>
              <a:t>ενός νεαρού άνδρα με καλή φυσική κατάσταση μπορεί άνετα να φθάσει τα 35 </a:t>
            </a:r>
            <a:r>
              <a:rPr lang="en-US" sz="2400" dirty="0" smtClean="0"/>
              <a:t>l</a:t>
            </a:r>
            <a:r>
              <a:rPr lang="el-GR" sz="2400" dirty="0" smtClean="0"/>
              <a:t>/</a:t>
            </a:r>
            <a:r>
              <a:rPr lang="en-US" sz="2400" dirty="0" smtClean="0"/>
              <a:t>min</a:t>
            </a:r>
            <a:r>
              <a:rPr lang="el-GR" sz="2400" dirty="0" smtClean="0"/>
              <a:t>.</a:t>
            </a:r>
          </a:p>
          <a:p>
            <a:pPr>
              <a:lnSpc>
                <a:spcPct val="114000"/>
              </a:lnSpc>
              <a:buClr>
                <a:srgbClr val="800000"/>
              </a:buClr>
              <a:buFont typeface="Wingdings" pitchFamily="2" charset="2"/>
              <a:buChar char="§"/>
            </a:pPr>
            <a:r>
              <a:rPr lang="el-GR" sz="2400" dirty="0" smtClean="0"/>
              <a:t>Βασική αιτία της σημαντικής αυτής βελτίωσης, είναι η επίσης θεαματική αύξηση του </a:t>
            </a:r>
            <a:r>
              <a:rPr lang="el-GR" sz="2400" dirty="0" smtClean="0">
                <a:solidFill>
                  <a:prstClr val="black"/>
                </a:solidFill>
              </a:rPr>
              <a:t>ΟΠ</a:t>
            </a:r>
            <a:r>
              <a:rPr lang="en-US" sz="2000" dirty="0" smtClean="0">
                <a:solidFill>
                  <a:prstClr val="black"/>
                </a:solidFill>
              </a:rPr>
              <a:t>max</a:t>
            </a:r>
            <a:r>
              <a:rPr lang="el-GR" sz="2000" dirty="0" smtClean="0">
                <a:solidFill>
                  <a:prstClr val="black"/>
                </a:solidFill>
              </a:rPr>
              <a:t> </a:t>
            </a:r>
            <a:r>
              <a:rPr lang="el-GR" sz="2400" dirty="0" smtClean="0"/>
              <a:t>(από 100 </a:t>
            </a:r>
            <a:r>
              <a:rPr lang="en-US" sz="2400" dirty="0" smtClean="0"/>
              <a:t>ml/</a:t>
            </a:r>
            <a:r>
              <a:rPr lang="el-GR" sz="2400" dirty="0" smtClean="0"/>
              <a:t>παλμό </a:t>
            </a:r>
            <a:r>
              <a:rPr lang="el-GR" sz="2400" b="1" dirty="0" smtClean="0"/>
              <a:t>→</a:t>
            </a:r>
            <a:r>
              <a:rPr lang="el-GR" sz="2400" dirty="0" smtClean="0"/>
              <a:t> 150-180 </a:t>
            </a:r>
            <a:r>
              <a:rPr lang="en-US" sz="2400" dirty="0" smtClean="0"/>
              <a:t>ml/</a:t>
            </a:r>
            <a:r>
              <a:rPr lang="el-GR" sz="2400" dirty="0" smtClean="0"/>
              <a:t>παλμό) και η επακόλουθη σημαντική αύξηση της έντασης του μέγιστου αερόβιου έργου που μπορεί να εκτελεστεί.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304800" y="1196752"/>
            <a:ext cx="8534400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kern="0" dirty="0" smtClean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37522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sz="4000" dirty="0" smtClean="0"/>
              <a:t>Πρόσληψη Οξυγόνου (</a:t>
            </a:r>
            <a:r>
              <a:rPr lang="en-US" sz="4000" dirty="0" smtClean="0"/>
              <a:t>VO</a:t>
            </a:r>
            <a:r>
              <a:rPr lang="en-US" sz="4000" baseline="-18000" dirty="0" smtClean="0"/>
              <a:t>2</a:t>
            </a:r>
            <a:r>
              <a:rPr lang="el-GR" sz="4000" dirty="0" smtClean="0"/>
              <a:t>)</a:t>
            </a: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560"/>
          </a:xfrm>
        </p:spPr>
        <p:txBody>
          <a:bodyPr/>
          <a:lstStyle/>
          <a:p>
            <a:pPr>
              <a:lnSpc>
                <a:spcPct val="114000"/>
              </a:lnSpc>
              <a:buClr>
                <a:srgbClr val="800000"/>
              </a:buClr>
              <a:buSzPct val="100000"/>
              <a:buFont typeface="Wingdings" pitchFamily="2" charset="2"/>
              <a:buChar char="Ø"/>
              <a:defRPr/>
            </a:pPr>
            <a:r>
              <a:rPr lang="el-GR" sz="2400" dirty="0"/>
              <a:t>Η πρόσληψη Ο</a:t>
            </a:r>
            <a:r>
              <a:rPr lang="el-GR" sz="2400" b="1" baseline="-25000" dirty="0"/>
              <a:t>2</a:t>
            </a:r>
            <a:r>
              <a:rPr lang="el-GR" sz="2400" dirty="0"/>
              <a:t> (</a:t>
            </a:r>
            <a:r>
              <a:rPr lang="en-US" sz="2400" dirty="0"/>
              <a:t>VO</a:t>
            </a:r>
            <a:r>
              <a:rPr lang="el-GR" sz="2400" b="1" baseline="-25000" dirty="0"/>
              <a:t>2</a:t>
            </a:r>
            <a:r>
              <a:rPr lang="el-GR" sz="2400" dirty="0"/>
              <a:t>) αναφέρεται στον όγκο του οξυγόνου που προσλαμβάνουν οι </a:t>
            </a:r>
            <a:r>
              <a:rPr lang="el-GR" sz="2400" dirty="0" smtClean="0"/>
              <a:t>ενεργοί ιστοί </a:t>
            </a:r>
            <a:r>
              <a:rPr lang="el-GR" sz="2400" dirty="0"/>
              <a:t>του σώματος από την αρτηριακή κυκλοφορία κάθε λεπτό. Η </a:t>
            </a:r>
            <a:r>
              <a:rPr lang="en-US" sz="2400" dirty="0"/>
              <a:t>VO</a:t>
            </a:r>
            <a:r>
              <a:rPr lang="el-GR" sz="2400" b="1" baseline="-25000" dirty="0"/>
              <a:t>2</a:t>
            </a:r>
            <a:r>
              <a:rPr lang="el-GR" sz="2400" baseline="-25000" dirty="0"/>
              <a:t> </a:t>
            </a:r>
            <a:r>
              <a:rPr lang="el-GR" sz="2400" dirty="0"/>
              <a:t>καθορίζει</a:t>
            </a:r>
            <a:r>
              <a:rPr lang="el-GR" sz="2400" b="1" dirty="0"/>
              <a:t> </a:t>
            </a:r>
            <a:r>
              <a:rPr lang="el-GR" sz="2400" dirty="0"/>
              <a:t>σε μεγάλο βαθμό τη φυσική ικανότητα ενός ατόμου να ασκείται </a:t>
            </a:r>
            <a:r>
              <a:rPr lang="el-GR" sz="2400" dirty="0" smtClean="0"/>
              <a:t>για </a:t>
            </a:r>
            <a:r>
              <a:rPr lang="el-GR" sz="2400" dirty="0"/>
              <a:t>ικανή διάρκεια και </a:t>
            </a:r>
            <a:r>
              <a:rPr lang="el-GR" sz="2400" dirty="0" smtClean="0"/>
              <a:t>ένταση και είναι </a:t>
            </a:r>
            <a:r>
              <a:rPr lang="el-GR" sz="2400" dirty="0"/>
              <a:t>ανάλογη της έντασης του αερόβιου έργου που </a:t>
            </a:r>
            <a:r>
              <a:rPr lang="el-GR" sz="2400" dirty="0" smtClean="0"/>
              <a:t>εκτελείται.</a:t>
            </a:r>
          </a:p>
          <a:p>
            <a:pPr marL="0" indent="0">
              <a:spcBef>
                <a:spcPts val="24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r>
              <a:rPr lang="el-GR" sz="2400" b="1" dirty="0" smtClean="0"/>
              <a:t> Η </a:t>
            </a:r>
            <a:r>
              <a:rPr lang="en-US" sz="2400" b="1" dirty="0" smtClean="0"/>
              <a:t>VO</a:t>
            </a:r>
            <a:r>
              <a:rPr lang="el-GR" sz="2400" b="1" baseline="-25000" dirty="0" smtClean="0"/>
              <a:t>2</a:t>
            </a:r>
            <a:r>
              <a:rPr lang="el-GR" sz="2400" b="1" dirty="0" smtClean="0"/>
              <a:t> εξαρτάται από: </a:t>
            </a:r>
          </a:p>
          <a:p>
            <a:pPr marL="625475" indent="-271463">
              <a:buClr>
                <a:srgbClr val="800000"/>
              </a:buClr>
              <a:buSzPct val="90000"/>
              <a:buFont typeface="+mj-lt"/>
              <a:buAutoNum type="arabicPeriod"/>
              <a:defRPr/>
            </a:pPr>
            <a:r>
              <a:rPr lang="el-GR" sz="2400" dirty="0" smtClean="0"/>
              <a:t>Την καρδιοαγγειακή κυρίως και λιγότερο την αναπνευστική λειτουργία,</a:t>
            </a:r>
          </a:p>
          <a:p>
            <a:pPr marL="625475" indent="-271463">
              <a:buClr>
                <a:srgbClr val="800000"/>
              </a:buClr>
              <a:buSzPct val="90000"/>
              <a:buFont typeface="+mj-lt"/>
              <a:buAutoNum type="arabicPeriod"/>
              <a:defRPr/>
            </a:pPr>
            <a:r>
              <a:rPr lang="el-GR" sz="2400" dirty="0" smtClean="0"/>
              <a:t>Τη </a:t>
            </a:r>
            <a:r>
              <a:rPr lang="el-GR" sz="2400" dirty="0"/>
              <a:t>φυσική κατάσταση του </a:t>
            </a:r>
            <a:r>
              <a:rPr lang="el-GR" sz="2400" dirty="0" smtClean="0"/>
              <a:t>μυϊκού συστήματος,</a:t>
            </a:r>
            <a:endParaRPr lang="el-GR" sz="2400" dirty="0"/>
          </a:p>
          <a:p>
            <a:pPr marL="625475" indent="-271463">
              <a:buClr>
                <a:srgbClr val="800000"/>
              </a:buClr>
              <a:buSzPct val="90000"/>
              <a:buFont typeface="+mj-lt"/>
              <a:buAutoNum type="arabicPeriod"/>
              <a:defRPr/>
            </a:pPr>
            <a:r>
              <a:rPr lang="el-GR" sz="2400" dirty="0" smtClean="0"/>
              <a:t>Την </a:t>
            </a:r>
            <a:r>
              <a:rPr lang="el-GR" sz="2400" dirty="0"/>
              <a:t>κληρονομικότητα, την ηλικία και το φύλο του </a:t>
            </a:r>
            <a:r>
              <a:rPr lang="el-GR" sz="2400" dirty="0" smtClean="0"/>
              <a:t>ατόμου.</a:t>
            </a:r>
            <a:endParaRPr lang="el-GR" sz="2400" dirty="0"/>
          </a:p>
          <a:p>
            <a:pPr>
              <a:defRPr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304800" y="1052736"/>
            <a:ext cx="8534400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kern="0" dirty="0" smtClean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81057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6791f3a8672166e3a5137b290ca892afedd6125"/>
</p:tagLst>
</file>

<file path=ppt/theme/theme1.xml><?xml version="1.0" encoding="utf-8"?>
<a:theme xmlns:a="http://schemas.openxmlformats.org/drawingml/2006/main" name="1_OC_template_papathanasio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C_template_papathanasiou">
  <a:themeElements>
    <a:clrScheme name="Προσαρμοσμένο 1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C_template_papathanasio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</TotalTime>
  <Words>3477</Words>
  <Application>Microsoft Office PowerPoint</Application>
  <PresentationFormat>Προβολή στην οθόνη (4:3)</PresentationFormat>
  <Paragraphs>428</Paragraphs>
  <Slides>36</Slides>
  <Notes>19</Notes>
  <HiddenSlides>0</HiddenSlides>
  <MMClips>0</MMClips>
  <ScaleCrop>false</ScaleCrop>
  <HeadingPairs>
    <vt:vector size="4" baseType="variant">
      <vt:variant>
        <vt:lpstr>Θέμα</vt:lpstr>
      </vt:variant>
      <vt:variant>
        <vt:i4>4</vt:i4>
      </vt:variant>
      <vt:variant>
        <vt:lpstr>Τίτλοι διαφανειών</vt:lpstr>
      </vt:variant>
      <vt:variant>
        <vt:i4>36</vt:i4>
      </vt:variant>
    </vt:vector>
  </HeadingPairs>
  <TitlesOfParts>
    <vt:vector size="40" baseType="lpstr">
      <vt:lpstr>1_OC_template_papathanasiou</vt:lpstr>
      <vt:lpstr>2_OC_template_papathanasiou</vt:lpstr>
      <vt:lpstr>3_OC_template_papathanasiou</vt:lpstr>
      <vt:lpstr>OC_template_updated</vt:lpstr>
      <vt:lpstr>Φυσικοθεραπεία Καρδιοαγγειακών Παθήσεων</vt:lpstr>
      <vt:lpstr>Θεματική Ενότητα 6</vt:lpstr>
      <vt:lpstr>Κατά Λεπτό Όγκος Αίματος  Καρδιακή Παροχή (ΚΠ)</vt:lpstr>
      <vt:lpstr>Καρδιακή Παροχή</vt:lpstr>
      <vt:lpstr>Η Καρδιακή Παροχή κατά την Άσκηση</vt:lpstr>
      <vt:lpstr>Καρδιακή Παροχή και Ροή του Αίματος  σε Ηρεμία και κατά την Άσκηση</vt:lpstr>
      <vt:lpstr>Άσκηση και Καρδιακή Παροχή [1/2]</vt:lpstr>
      <vt:lpstr>Άσκηση και Καρδιακή Παροχή [2/2]</vt:lpstr>
      <vt:lpstr>Πρόσληψη Οξυγόνου (VO2)</vt:lpstr>
      <vt:lpstr> Πρόσληψη Οξυγόνου [1/2]</vt:lpstr>
      <vt:lpstr> Πρόσληψη Οξυγόνου [2/2]</vt:lpstr>
      <vt:lpstr>Μέγιστη Πρόσληψη Οξυγόνου [1/4]</vt:lpstr>
      <vt:lpstr>Μέγιστη Πρόσληψη Οξυγόνου  και Καρδιακή Παροχή</vt:lpstr>
      <vt:lpstr>Μέγιστη Πρόσληψη Οξυγόνου [2/4]</vt:lpstr>
      <vt:lpstr>Μέγιστη Πρόσληψη Οξυγόνου [3/4]</vt:lpstr>
      <vt:lpstr>VO2max  vs. VO2peak</vt:lpstr>
      <vt:lpstr>VO2max</vt:lpstr>
      <vt:lpstr>Μέγιστη Πρόσληψη Οξυγόνου  [4/4]</vt:lpstr>
      <vt:lpstr> Μακρόχρονη Αερόβια Άσκηση και Απόδοση του Κυκλοφορικού Συστήματος</vt:lpstr>
      <vt:lpstr>Ταξινόμηση Αεροβικής Ικανότητας                                VO2max (mlΟ2/Kg.min) [1/2]</vt:lpstr>
      <vt:lpstr>Ταξινόμηση Αεροβικής Ικανότητας                                VO2max (mlΟ2/Kg.min) [2/2]</vt:lpstr>
      <vt:lpstr>Φυσιολογικές Αποκρίσεις του Καρδιοαγγειακού Συστήματος στην Άσκηση (Νεαροί Ενήλικες)</vt:lpstr>
      <vt:lpstr>Θεματικές Ενότητες 3-6 Βιβλιογραφία [1/7]</vt:lpstr>
      <vt:lpstr>Θεματικές Ενότητες 3-6 Βιβλιογραφία [2/7]</vt:lpstr>
      <vt:lpstr>Θεματικές Ενότητες 3-6 Βιβλιογραφία [3/7]</vt:lpstr>
      <vt:lpstr>Θεματικές Ενότητες 3-6 Βιβλιογραφία [4/7]</vt:lpstr>
      <vt:lpstr>Θεματικές Ενότητες 3-6 Βιβλιογραφία [5/7]</vt:lpstr>
      <vt:lpstr>Θεματικές Ενότητες 3-6 Βιβλιογραφία [6/7]</vt:lpstr>
      <vt:lpstr>Θεματικές Ενότητες 3-6 Βιβλιογραφία [7/7]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fkaram2</cp:lastModifiedBy>
  <cp:revision>41</cp:revision>
  <dcterms:created xsi:type="dcterms:W3CDTF">2013-03-04T13:35:19Z</dcterms:created>
  <dcterms:modified xsi:type="dcterms:W3CDTF">2015-12-02T13:43:20Z</dcterms:modified>
</cp:coreProperties>
</file>