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10" r:id="rId1"/>
    <p:sldMasterId id="2147483724" r:id="rId2"/>
    <p:sldMasterId id="2147483738" r:id="rId3"/>
    <p:sldMasterId id="2147483766" r:id="rId4"/>
  </p:sldMasterIdLst>
  <p:notesMasterIdLst>
    <p:notesMasterId r:id="rId36"/>
  </p:notesMasterIdLst>
  <p:handoutMasterIdLst>
    <p:handoutMasterId r:id="rId37"/>
  </p:handoutMasterIdLst>
  <p:sldIdLst>
    <p:sldId id="25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290" r:id="rId29"/>
    <p:sldId id="291" r:id="rId30"/>
    <p:sldId id="292" r:id="rId31"/>
    <p:sldId id="293" r:id="rId32"/>
    <p:sldId id="294" r:id="rId33"/>
    <p:sldId id="295" r:id="rId34"/>
    <p:sldId id="296" r:id="rId35"/>
  </p:sldIdLst>
  <p:sldSz cx="9144000" cy="6858000" type="screen4x3"/>
  <p:notesSz cx="7104063" cy="10234613"/>
  <p:custDataLst>
    <p:tags r:id="rId3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13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76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61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30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87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51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98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1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4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76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73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2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17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07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1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70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440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02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1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13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8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02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6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04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0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1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32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7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1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042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5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56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41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3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6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44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30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2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5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3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9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22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5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3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8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08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917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1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53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88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0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3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Φυσικοθεραπεία Καρδιοαγγειακών Παθήσεων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916833"/>
            <a:ext cx="7772400" cy="9805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b="1" dirty="0" smtClean="0">
                <a:solidFill>
                  <a:srgbClr val="800000"/>
                </a:solidFill>
              </a:rPr>
              <a:t>Ενότητα </a:t>
            </a:r>
            <a:r>
              <a:rPr lang="en-US" sz="2800" b="1" dirty="0" smtClean="0">
                <a:solidFill>
                  <a:srgbClr val="800000"/>
                </a:solidFill>
              </a:rPr>
              <a:t>7</a:t>
            </a:r>
            <a:r>
              <a:rPr lang="el-GR" sz="2800" b="1" dirty="0" smtClean="0">
                <a:solidFill>
                  <a:srgbClr val="800000"/>
                </a:solidFill>
              </a:rPr>
              <a:t>:</a:t>
            </a:r>
            <a:r>
              <a:rPr lang="en-US" sz="2800" b="1" dirty="0" smtClean="0">
                <a:solidFill>
                  <a:srgbClr val="800000"/>
                </a:solidFill>
              </a:rPr>
              <a:t> </a:t>
            </a:r>
            <a:r>
              <a:rPr lang="el-GR" sz="2800" b="1" dirty="0" smtClean="0">
                <a:solidFill>
                  <a:srgbClr val="800000"/>
                </a:solidFill>
              </a:rPr>
              <a:t>«Δοκιμασίες Κοπώσεως – </a:t>
            </a:r>
            <a:r>
              <a:rPr lang="en-US" sz="2800" b="1" dirty="0" smtClean="0">
                <a:solidFill>
                  <a:srgbClr val="800000"/>
                </a:solidFill>
              </a:rPr>
              <a:t>Exercise Stress Tests</a:t>
            </a:r>
            <a:r>
              <a:rPr lang="el-GR" sz="2800" b="1" dirty="0" smtClean="0">
                <a:solidFill>
                  <a:srgbClr val="800000"/>
                </a:solidFill>
              </a:rPr>
              <a:t>»</a:t>
            </a:r>
            <a:endParaRPr lang="el-GR" sz="28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sp>
        <p:nvSpPr>
          <p:cNvPr id="5" name="Ορθογώνιο 4"/>
          <p:cNvSpPr/>
          <p:nvPr/>
        </p:nvSpPr>
        <p:spPr>
          <a:xfrm>
            <a:off x="-103619" y="400340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prstClr val="black"/>
                </a:solidFill>
                <a:latin typeface="+mn-lt"/>
              </a:rPr>
              <a:t>Σοφία Θωμοπούλου</a:t>
            </a:r>
            <a:r>
              <a:rPr lang="el-GR" sz="2000" dirty="0">
                <a:solidFill>
                  <a:prstClr val="black"/>
                </a:solidFill>
                <a:latin typeface="+mn-lt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MD </a:t>
            </a:r>
          </a:p>
          <a:p>
            <a:pPr algn="ctr"/>
            <a:r>
              <a:rPr lang="el-GR" sz="2000" dirty="0">
                <a:solidFill>
                  <a:prstClr val="black"/>
                </a:solidFill>
                <a:latin typeface="+mn-lt"/>
              </a:rPr>
              <a:t>Τμήμα Δοκιμασιών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2000" dirty="0">
                <a:solidFill>
                  <a:prstClr val="black"/>
                </a:solidFill>
                <a:latin typeface="+mn-lt"/>
              </a:rPr>
              <a:t>Κόπωσης</a:t>
            </a:r>
          </a:p>
          <a:p>
            <a:pPr algn="ctr"/>
            <a:r>
              <a:rPr lang="el-GR" sz="2000" dirty="0" smtClean="0">
                <a:solidFill>
                  <a:prstClr val="black"/>
                </a:solidFill>
                <a:latin typeface="+mn-lt"/>
              </a:rPr>
              <a:t>Ωνάσειο </a:t>
            </a:r>
            <a:r>
              <a:rPr lang="el-GR" sz="2000" dirty="0">
                <a:solidFill>
                  <a:prstClr val="black"/>
                </a:solidFill>
                <a:latin typeface="+mn-lt"/>
              </a:rPr>
              <a:t>Καρδιοχειρουργικό Κέντρο</a:t>
            </a:r>
            <a:endParaRPr lang="en-US" sz="20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3987067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solidFill>
                  <a:prstClr val="black"/>
                </a:solidFill>
                <a:latin typeface="+mn-lt"/>
              </a:rPr>
              <a:t>Δρ. Γεώργιος Παπαθανασίου</a:t>
            </a:r>
            <a:r>
              <a:rPr lang="el-GR" sz="2000" dirty="0" smtClean="0">
                <a:solidFill>
                  <a:prstClr val="black"/>
                </a:solidFill>
                <a:latin typeface="+mn-lt"/>
              </a:rPr>
              <a:t>,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 MSc,</a:t>
            </a:r>
            <a:r>
              <a:rPr lang="el-GR" sz="20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PhD</a:t>
            </a:r>
            <a:endParaRPr lang="el-GR" sz="2000" dirty="0" smtClean="0">
              <a:solidFill>
                <a:prstClr val="black"/>
              </a:solidFill>
              <a:latin typeface="+mn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+mn-lt"/>
              </a:rPr>
              <a:t>Αναπληρωτής Καθηγητής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+mn-lt"/>
              </a:rPr>
              <a:t>Τμήμα Φυσικοθεραπείας - ΤΕΙ Αθήνας</a:t>
            </a:r>
          </a:p>
        </p:txBody>
      </p:sp>
      <p:pic>
        <p:nvPicPr>
          <p:cNvPr id="13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5" y="5367126"/>
            <a:ext cx="333627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19846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Κριτήρια  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Τ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ερματισμού  </a:t>
            </a:r>
            <a:endParaRPr lang="el-GR" dirty="0">
              <a:latin typeface="+mn-lt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95536" y="836712"/>
            <a:ext cx="82150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49424" y="1007586"/>
            <a:ext cx="8787072" cy="6021814"/>
          </a:xfrm>
        </p:spPr>
        <p:txBody>
          <a:bodyPr>
            <a:noAutofit/>
          </a:bodyPr>
          <a:lstStyle/>
          <a:p>
            <a:pPr lv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Διαγνωστική εξέταση – </a:t>
            </a:r>
            <a:r>
              <a:rPr lang="el-GR" sz="2400" dirty="0" smtClean="0">
                <a:solidFill>
                  <a:prstClr val="black"/>
                </a:solidFill>
              </a:rPr>
              <a:t>Επίτευξη του 100</a:t>
            </a:r>
            <a:r>
              <a:rPr lang="el-GR" sz="2400" dirty="0">
                <a:solidFill>
                  <a:prstClr val="black"/>
                </a:solidFill>
              </a:rPr>
              <a:t>% της </a:t>
            </a:r>
            <a:r>
              <a:rPr lang="el-GR" sz="2400" dirty="0" smtClean="0">
                <a:solidFill>
                  <a:prstClr val="black"/>
                </a:solidFill>
              </a:rPr>
              <a:t>μέγιστης ΚΣ</a:t>
            </a:r>
            <a:endParaRPr lang="el-GR" sz="2400" dirty="0">
              <a:solidFill>
                <a:prstClr val="black"/>
              </a:solidFill>
            </a:endParaRPr>
          </a:p>
          <a:p>
            <a:pPr lv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Αυξημένος πόνος στο στήθος </a:t>
            </a:r>
            <a:r>
              <a:rPr lang="el-GR" sz="2400" dirty="0" smtClean="0">
                <a:solidFill>
                  <a:prstClr val="black"/>
                </a:solidFill>
              </a:rPr>
              <a:t>συμβατός με </a:t>
            </a:r>
            <a:r>
              <a:rPr lang="el-GR" sz="2400" dirty="0">
                <a:solidFill>
                  <a:prstClr val="black"/>
                </a:solidFill>
              </a:rPr>
              <a:t>στηθάγχη ή συμπτώματα από το νευρικό </a:t>
            </a:r>
            <a:r>
              <a:rPr lang="el-GR" sz="2400" dirty="0" smtClean="0">
                <a:solidFill>
                  <a:prstClr val="black"/>
                </a:solidFill>
              </a:rPr>
              <a:t>σύστημα (ζάλη, κλπ.)</a:t>
            </a:r>
            <a:endParaRPr lang="el-GR" sz="2400" dirty="0">
              <a:solidFill>
                <a:prstClr val="black"/>
              </a:solidFill>
            </a:endParaRPr>
          </a:p>
          <a:p>
            <a:pPr lv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prstClr val="black"/>
                </a:solidFill>
              </a:rPr>
              <a:t>Αδυναμία ανόδου της ΚΣ.  Πτώση </a:t>
            </a:r>
            <a:r>
              <a:rPr lang="el-GR" sz="2400" dirty="0">
                <a:solidFill>
                  <a:prstClr val="black"/>
                </a:solidFill>
              </a:rPr>
              <a:t>της αρτηριακής πίεσης </a:t>
            </a:r>
            <a:r>
              <a:rPr lang="el-GR" sz="2400" dirty="0" smtClean="0">
                <a:solidFill>
                  <a:prstClr val="black"/>
                </a:solidFill>
              </a:rPr>
              <a:t>&gt;10</a:t>
            </a:r>
            <a:r>
              <a:rPr lang="en-US" sz="2400" dirty="0" smtClean="0">
                <a:solidFill>
                  <a:prstClr val="black"/>
                </a:solidFill>
              </a:rPr>
              <a:t>mmHg </a:t>
            </a:r>
            <a:r>
              <a:rPr lang="el-GR" sz="2400" dirty="0" smtClean="0">
                <a:solidFill>
                  <a:prstClr val="black"/>
                </a:solidFill>
              </a:rPr>
              <a:t> σε </a:t>
            </a:r>
            <a:r>
              <a:rPr lang="el-GR" sz="2400" dirty="0">
                <a:solidFill>
                  <a:prstClr val="black"/>
                </a:solidFill>
              </a:rPr>
              <a:t>σχέση με την πίεση ηρεμίας πριν την </a:t>
            </a:r>
            <a:r>
              <a:rPr lang="el-GR" sz="2400" dirty="0" smtClean="0">
                <a:solidFill>
                  <a:prstClr val="black"/>
                </a:solidFill>
              </a:rPr>
              <a:t>εκκίνηση</a:t>
            </a:r>
            <a:endParaRPr lang="el-GR" sz="2400" dirty="0">
              <a:solidFill>
                <a:prstClr val="black"/>
              </a:solidFill>
            </a:endParaRPr>
          </a:p>
          <a:p>
            <a:pPr lv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Ηλεκτροκαρδιογραφικές μεταβολές </a:t>
            </a:r>
            <a:r>
              <a:rPr lang="el-GR" sz="2400" dirty="0" smtClean="0">
                <a:solidFill>
                  <a:prstClr val="black"/>
                </a:solidFill>
              </a:rPr>
              <a:t>(ανάσπαση </a:t>
            </a:r>
            <a:r>
              <a:rPr lang="el-GR" sz="2400" dirty="0">
                <a:solidFill>
                  <a:prstClr val="black"/>
                </a:solidFill>
              </a:rPr>
              <a:t>του </a:t>
            </a:r>
            <a:r>
              <a:rPr lang="en-US" sz="2400" dirty="0">
                <a:solidFill>
                  <a:prstClr val="black"/>
                </a:solidFill>
              </a:rPr>
              <a:t>ST </a:t>
            </a:r>
            <a:r>
              <a:rPr lang="el-GR" sz="2400" dirty="0">
                <a:solidFill>
                  <a:prstClr val="black"/>
                </a:solidFill>
              </a:rPr>
              <a:t>&gt;</a:t>
            </a:r>
            <a:r>
              <a:rPr lang="en-US" sz="2400" dirty="0">
                <a:solidFill>
                  <a:prstClr val="black"/>
                </a:solidFill>
              </a:rPr>
              <a:t>1mm </a:t>
            </a:r>
            <a:r>
              <a:rPr lang="el-GR" sz="2400" dirty="0">
                <a:solidFill>
                  <a:prstClr val="black"/>
                </a:solidFill>
              </a:rPr>
              <a:t>ή </a:t>
            </a:r>
            <a:r>
              <a:rPr lang="el-GR" sz="2400" dirty="0" smtClean="0">
                <a:solidFill>
                  <a:prstClr val="black"/>
                </a:solidFill>
              </a:rPr>
              <a:t>κατάσπαση </a:t>
            </a:r>
            <a:r>
              <a:rPr lang="el-GR" sz="2400" dirty="0">
                <a:solidFill>
                  <a:prstClr val="black"/>
                </a:solidFill>
              </a:rPr>
              <a:t>&gt;3</a:t>
            </a:r>
            <a:r>
              <a:rPr lang="en-US" sz="2400" dirty="0">
                <a:solidFill>
                  <a:prstClr val="black"/>
                </a:solidFill>
              </a:rPr>
              <a:t>mm </a:t>
            </a:r>
            <a:r>
              <a:rPr lang="el-GR" sz="2400" dirty="0">
                <a:solidFill>
                  <a:prstClr val="black"/>
                </a:solidFill>
              </a:rPr>
              <a:t>με </a:t>
            </a:r>
            <a:r>
              <a:rPr lang="el-GR" sz="2400" dirty="0" smtClean="0">
                <a:solidFill>
                  <a:prstClr val="black"/>
                </a:solidFill>
              </a:rPr>
              <a:t>οριζόντια ή </a:t>
            </a:r>
            <a:r>
              <a:rPr lang="el-GR" sz="2400" dirty="0">
                <a:solidFill>
                  <a:prstClr val="black"/>
                </a:solidFill>
              </a:rPr>
              <a:t>κατιούσα φορά</a:t>
            </a:r>
            <a:r>
              <a:rPr lang="el-GR" sz="2400" dirty="0" smtClean="0">
                <a:solidFill>
                  <a:prstClr val="black"/>
                </a:solidFill>
              </a:rPr>
              <a:t>)</a:t>
            </a:r>
            <a:endParaRPr lang="el-GR" sz="2400" dirty="0">
              <a:solidFill>
                <a:prstClr val="black"/>
              </a:solidFill>
            </a:endParaRPr>
          </a:p>
          <a:p>
            <a:pPr lv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prstClr val="black"/>
                </a:solidFill>
              </a:rPr>
              <a:t>Αρρυθμίες, όπως </a:t>
            </a:r>
            <a:r>
              <a:rPr lang="el-GR" sz="2400" dirty="0">
                <a:solidFill>
                  <a:prstClr val="black"/>
                </a:solidFill>
              </a:rPr>
              <a:t>εμμένουσα κοιλιακή </a:t>
            </a:r>
            <a:r>
              <a:rPr lang="el-GR" sz="2400" dirty="0" smtClean="0">
                <a:solidFill>
                  <a:prstClr val="black"/>
                </a:solidFill>
              </a:rPr>
              <a:t>ταχυκαρδία ή </a:t>
            </a:r>
            <a:r>
              <a:rPr lang="el-GR" sz="2400" dirty="0">
                <a:solidFill>
                  <a:prstClr val="black"/>
                </a:solidFill>
              </a:rPr>
              <a:t>σύμπλοκες κοιλιακές </a:t>
            </a:r>
            <a:r>
              <a:rPr lang="el-GR" sz="2400" dirty="0" smtClean="0">
                <a:solidFill>
                  <a:prstClr val="black"/>
                </a:solidFill>
              </a:rPr>
              <a:t>αρρυθμίες</a:t>
            </a:r>
            <a:endParaRPr lang="el-GR" sz="2400" dirty="0">
              <a:solidFill>
                <a:prstClr val="black"/>
              </a:solidFill>
            </a:endParaRPr>
          </a:p>
          <a:p>
            <a:pPr lv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Εμφάνιση αποκλεισμού </a:t>
            </a:r>
            <a:r>
              <a:rPr lang="el-GR" sz="2400" dirty="0" smtClean="0">
                <a:solidFill>
                  <a:prstClr val="black"/>
                </a:solidFill>
              </a:rPr>
              <a:t>σκέλους, </a:t>
            </a:r>
            <a:r>
              <a:rPr lang="el-GR" sz="2400" dirty="0">
                <a:solidFill>
                  <a:prstClr val="black"/>
                </a:solidFill>
              </a:rPr>
              <a:t>όπως </a:t>
            </a:r>
            <a:r>
              <a:rPr lang="en-US" sz="2400" dirty="0" smtClean="0">
                <a:solidFill>
                  <a:prstClr val="black"/>
                </a:solidFill>
              </a:rPr>
              <a:t>LBBB</a:t>
            </a:r>
            <a:r>
              <a:rPr lang="el-GR" sz="2400" dirty="0" smtClean="0">
                <a:solidFill>
                  <a:prstClr val="black"/>
                </a:solidFill>
              </a:rPr>
              <a:t>, </a:t>
            </a:r>
            <a:r>
              <a:rPr lang="el-GR" sz="2400" dirty="0">
                <a:solidFill>
                  <a:prstClr val="black"/>
                </a:solidFill>
              </a:rPr>
              <a:t>που δε μπορεί να διακριθεί από κοιλιακή </a:t>
            </a:r>
            <a:r>
              <a:rPr lang="el-GR" sz="2400" dirty="0" smtClean="0">
                <a:solidFill>
                  <a:prstClr val="black"/>
                </a:solidFill>
              </a:rPr>
              <a:t>ταχυκαρδία</a:t>
            </a:r>
            <a:endParaRPr lang="el-GR" sz="2400" dirty="0">
              <a:solidFill>
                <a:prstClr val="black"/>
              </a:solidFill>
            </a:endParaRPr>
          </a:p>
          <a:p>
            <a:pPr lv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Επιθυμία του εξεταζόμενου να </a:t>
            </a:r>
            <a:r>
              <a:rPr lang="el-GR" sz="2400" dirty="0" smtClean="0">
                <a:solidFill>
                  <a:prstClr val="black"/>
                </a:solidFill>
              </a:rPr>
              <a:t>σταματήσει.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Tahoma" pitchFamily="34" charset="0"/>
                <a:cs typeface="Tahoma" pitchFamily="34" charset="0"/>
              </a:rPr>
              <a:t>Κατά και Μετά τον Τερματισμό</a:t>
            </a:r>
            <a:endParaRPr lang="el-GR" dirty="0">
              <a:latin typeface="+mn-lt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95536" y="908720"/>
            <a:ext cx="82150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661248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buClr>
                <a:srgbClr val="990000"/>
              </a:buClr>
              <a:buSzPct val="12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Καταγραφή </a:t>
            </a:r>
            <a:r>
              <a:rPr lang="el-GR" sz="2400" dirty="0">
                <a:solidFill>
                  <a:prstClr val="black"/>
                </a:solidFill>
              </a:rPr>
              <a:t>της </a:t>
            </a:r>
            <a:r>
              <a:rPr lang="el-GR" sz="2400" dirty="0" smtClean="0">
                <a:solidFill>
                  <a:prstClr val="black"/>
                </a:solidFill>
              </a:rPr>
              <a:t>μέγιστης ΚΣ και αρτηριακής πίεσης (ΑΠ)</a:t>
            </a:r>
          </a:p>
          <a:p>
            <a:pPr lv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Καταγραφή της μέγιστης ικανότητας άσκησης, εκφραζόμενη σε ΜΕΤ</a:t>
            </a:r>
            <a:r>
              <a:rPr lang="en-US" sz="2400" dirty="0">
                <a:solidFill>
                  <a:prstClr val="black"/>
                </a:solidFill>
              </a:rPr>
              <a:t>s</a:t>
            </a:r>
            <a:r>
              <a:rPr lang="el-GR" sz="2400" dirty="0">
                <a:solidFill>
                  <a:prstClr val="black"/>
                </a:solidFill>
              </a:rPr>
              <a:t> (1 ΜΕΤ= 3,5 </a:t>
            </a:r>
            <a:r>
              <a:rPr lang="en-US" sz="2400" dirty="0">
                <a:solidFill>
                  <a:prstClr val="black"/>
                </a:solidFill>
              </a:rPr>
              <a:t>mlO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/Kg.min</a:t>
            </a:r>
            <a:r>
              <a:rPr lang="el-GR" sz="2400" dirty="0" smtClean="0">
                <a:solidFill>
                  <a:prstClr val="black"/>
                </a:solidFill>
              </a:rPr>
              <a:t>)</a:t>
            </a:r>
            <a:endParaRPr lang="el-GR" sz="2400" dirty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rgbClr val="990000"/>
              </a:buClr>
              <a:buSzPct val="12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Μετά τον τερματισμό, συνεχίζεται η άσκηση στο </a:t>
            </a:r>
            <a:r>
              <a:rPr lang="en-US" sz="2400" dirty="0">
                <a:solidFill>
                  <a:prstClr val="black"/>
                </a:solidFill>
              </a:rPr>
              <a:t>treadmill</a:t>
            </a:r>
            <a:r>
              <a:rPr lang="el-GR" sz="2400" dirty="0">
                <a:solidFill>
                  <a:prstClr val="black"/>
                </a:solidFill>
              </a:rPr>
              <a:t> με </a:t>
            </a:r>
            <a:r>
              <a:rPr lang="el-GR" sz="2400" dirty="0" smtClean="0">
                <a:solidFill>
                  <a:prstClr val="black"/>
                </a:solidFill>
              </a:rPr>
              <a:t>2,7</a:t>
            </a:r>
            <a:r>
              <a:rPr lang="en-US" sz="2400" dirty="0" smtClean="0">
                <a:solidFill>
                  <a:prstClr val="black"/>
                </a:solidFill>
              </a:rPr>
              <a:t>km</a:t>
            </a:r>
            <a:r>
              <a:rPr lang="el-GR" sz="2400" dirty="0">
                <a:solidFill>
                  <a:prstClr val="black"/>
                </a:solidFill>
              </a:rPr>
              <a:t>/</a:t>
            </a:r>
            <a:r>
              <a:rPr lang="en-US" sz="2400" dirty="0" err="1">
                <a:solidFill>
                  <a:prstClr val="black"/>
                </a:solidFill>
              </a:rPr>
              <a:t>hr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 και </a:t>
            </a:r>
            <a:r>
              <a:rPr lang="el-GR" sz="2400" dirty="0">
                <a:solidFill>
                  <a:prstClr val="black"/>
                </a:solidFill>
              </a:rPr>
              <a:t>με </a:t>
            </a:r>
            <a:r>
              <a:rPr lang="el-GR" sz="2400" dirty="0" smtClean="0">
                <a:solidFill>
                  <a:prstClr val="black"/>
                </a:solidFill>
              </a:rPr>
              <a:t>0% κλίση </a:t>
            </a:r>
            <a:r>
              <a:rPr lang="el-GR" sz="2400" dirty="0">
                <a:solidFill>
                  <a:prstClr val="black"/>
                </a:solidFill>
              </a:rPr>
              <a:t>για </a:t>
            </a:r>
            <a:r>
              <a:rPr lang="el-GR" sz="2400" dirty="0" smtClean="0">
                <a:solidFill>
                  <a:prstClr val="black"/>
                </a:solidFill>
              </a:rPr>
              <a:t>5΄- 6΄</a:t>
            </a:r>
            <a:endParaRPr lang="en-GB" sz="2400" dirty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rgbClr val="990000"/>
              </a:buClr>
              <a:buSzPct val="12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Ύπτια κατάκλιση </a:t>
            </a:r>
            <a:r>
              <a:rPr lang="el-GR" sz="2400" dirty="0">
                <a:solidFill>
                  <a:prstClr val="black"/>
                </a:solidFill>
              </a:rPr>
              <a:t>του δοκιμαζόμενου ατόμου για άλλα 4</a:t>
            </a:r>
            <a:r>
              <a:rPr lang="el-GR" sz="2400" dirty="0" smtClean="0">
                <a:solidFill>
                  <a:prstClr val="black"/>
                </a:solidFill>
              </a:rPr>
              <a:t>΄</a:t>
            </a:r>
            <a:endParaRPr lang="en-GB" sz="24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990000"/>
              </a:buClr>
              <a:buSzPct val="12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Στο διάστημα αυτό συνεχίζεται η καταγραφή παραμέτρων, όπως η ΚΣ και η ΑΠ, ενώ υπολογίζεται και </a:t>
            </a:r>
            <a:r>
              <a:rPr lang="el-GR" sz="2400" dirty="0">
                <a:solidFill>
                  <a:prstClr val="black"/>
                </a:solidFill>
              </a:rPr>
              <a:t>το διπλό γινόμενο </a:t>
            </a:r>
            <a:r>
              <a:rPr lang="el-GR" sz="2400" dirty="0" smtClean="0">
                <a:solidFill>
                  <a:prstClr val="black"/>
                </a:solidFill>
              </a:rPr>
              <a:t>(στο 2΄</a:t>
            </a:r>
            <a:r>
              <a:rPr lang="el-GR" sz="2400" dirty="0">
                <a:solidFill>
                  <a:prstClr val="black"/>
                </a:solidFill>
              </a:rPr>
              <a:t>, </a:t>
            </a:r>
            <a:r>
              <a:rPr lang="el-GR" sz="2400" dirty="0" smtClean="0">
                <a:solidFill>
                  <a:prstClr val="black"/>
                </a:solidFill>
              </a:rPr>
              <a:t>5΄ ή 6΄ μετά τον τερματισμό)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990000"/>
              </a:buClr>
              <a:buSzPct val="12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Υπολογισμός του ρυθμού επαναφοράς της ΚΣ και της ΑΠ στα επίπεδα ηρεμίας (συνήθως γίνεται με το άτομο σε ύπτια κατάκλιση αμέσως μετά τον τερματισμό).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686872" y="6448251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-6198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Tahoma" pitchFamily="34" charset="0"/>
                <a:cs typeface="Tahoma" pitchFamily="34" charset="0"/>
              </a:rPr>
              <a:t>Θετική Δοκιμασία Κοπώσεως</a:t>
            </a:r>
            <a:endParaRPr lang="el-GR" dirty="0">
              <a:latin typeface="+mn-lt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95536" y="908720"/>
            <a:ext cx="82150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prstClr val="black"/>
                </a:solidFill>
              </a:rPr>
              <a:t>Περιορισμένη διάρκεια κοπώσεως και άσκησης</a:t>
            </a:r>
            <a:r>
              <a:rPr lang="en-US" sz="2400" dirty="0" smtClean="0">
                <a:solidFill>
                  <a:prstClr val="black"/>
                </a:solidFill>
              </a:rPr>
              <a:t>,</a:t>
            </a:r>
            <a:r>
              <a:rPr lang="el-GR" sz="2400" dirty="0" smtClean="0">
                <a:solidFill>
                  <a:prstClr val="black"/>
                </a:solidFill>
              </a:rPr>
              <a:t> λόγω συμπτωμάτων (αερόβια ικανότητα &lt; </a:t>
            </a:r>
            <a:r>
              <a:rPr lang="el-GR" sz="2400" dirty="0">
                <a:solidFill>
                  <a:prstClr val="black"/>
                </a:solidFill>
              </a:rPr>
              <a:t>5 </a:t>
            </a:r>
            <a:r>
              <a:rPr lang="el-GR" sz="2400" dirty="0" smtClean="0">
                <a:solidFill>
                  <a:prstClr val="black"/>
                </a:solidFill>
              </a:rPr>
              <a:t>ΜΕΤ</a:t>
            </a:r>
            <a:r>
              <a:rPr lang="en-US" sz="2400" dirty="0" smtClean="0">
                <a:solidFill>
                  <a:prstClr val="black"/>
                </a:solidFill>
              </a:rPr>
              <a:t>s)</a:t>
            </a:r>
            <a:endParaRPr lang="el-GR" sz="2400" dirty="0">
              <a:solidFill>
                <a:prstClr val="black"/>
              </a:solidFill>
            </a:endParaRPr>
          </a:p>
          <a:p>
            <a:pPr lvl="0"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Στηθάγχη στα χαμηλά φορτία </a:t>
            </a:r>
            <a:r>
              <a:rPr lang="el-GR" sz="2400" dirty="0" smtClean="0">
                <a:solidFill>
                  <a:prstClr val="black"/>
                </a:solidFill>
              </a:rPr>
              <a:t>κόπωσης</a:t>
            </a:r>
            <a:endParaRPr lang="el-GR" sz="2400" dirty="0">
              <a:solidFill>
                <a:prstClr val="black"/>
              </a:solidFill>
            </a:endParaRPr>
          </a:p>
          <a:p>
            <a:pPr lvl="0"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Αποτυχία αύξησης της αρτηριακής πίεσης </a:t>
            </a:r>
            <a:r>
              <a:rPr lang="el-GR" sz="2400" dirty="0" smtClean="0">
                <a:solidFill>
                  <a:prstClr val="black"/>
                </a:solidFill>
              </a:rPr>
              <a:t>&gt;120</a:t>
            </a:r>
            <a:r>
              <a:rPr lang="en-US" sz="2400" dirty="0" smtClean="0">
                <a:solidFill>
                  <a:prstClr val="black"/>
                </a:solidFill>
              </a:rPr>
              <a:t>mmHg </a:t>
            </a:r>
            <a:r>
              <a:rPr lang="el-GR" sz="2400" dirty="0">
                <a:solidFill>
                  <a:prstClr val="black"/>
                </a:solidFill>
              </a:rPr>
              <a:t>ή επίμονη </a:t>
            </a:r>
            <a:r>
              <a:rPr lang="el-GR" sz="2400" dirty="0" smtClean="0">
                <a:solidFill>
                  <a:prstClr val="black"/>
                </a:solidFill>
              </a:rPr>
              <a:t>μείωση &gt;10</a:t>
            </a:r>
            <a:r>
              <a:rPr lang="en-US" sz="2400" dirty="0" smtClean="0">
                <a:solidFill>
                  <a:prstClr val="black"/>
                </a:solidFill>
              </a:rPr>
              <a:t>mmHg </a:t>
            </a:r>
            <a:r>
              <a:rPr lang="el-GR" sz="2400" dirty="0" smtClean="0">
                <a:solidFill>
                  <a:prstClr val="black"/>
                </a:solidFill>
              </a:rPr>
              <a:t>σε σχέση με την ηρεμία</a:t>
            </a:r>
            <a:endParaRPr lang="en-US" sz="2400" dirty="0">
              <a:solidFill>
                <a:prstClr val="black"/>
              </a:solidFill>
            </a:endParaRPr>
          </a:p>
          <a:p>
            <a:pPr lvl="0"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Ανάσπαση του </a:t>
            </a:r>
            <a:r>
              <a:rPr lang="en-US" sz="2400" dirty="0" smtClean="0">
                <a:solidFill>
                  <a:prstClr val="black"/>
                </a:solidFill>
              </a:rPr>
              <a:t>ST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&gt;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1mm </a:t>
            </a:r>
            <a:r>
              <a:rPr lang="el-GR" sz="2400" dirty="0">
                <a:solidFill>
                  <a:prstClr val="black"/>
                </a:solidFill>
              </a:rPr>
              <a:t>ή </a:t>
            </a:r>
            <a:r>
              <a:rPr lang="el-GR" sz="2400" dirty="0" smtClean="0">
                <a:solidFill>
                  <a:prstClr val="black"/>
                </a:solidFill>
              </a:rPr>
              <a:t>κατάσπαση </a:t>
            </a:r>
            <a:r>
              <a:rPr lang="el-GR" sz="2400" dirty="0">
                <a:solidFill>
                  <a:prstClr val="black"/>
                </a:solidFill>
              </a:rPr>
              <a:t>με οριζόντια ή κατιούσα φορά </a:t>
            </a:r>
            <a:r>
              <a:rPr lang="el-GR" sz="2400" dirty="0" smtClean="0">
                <a:solidFill>
                  <a:prstClr val="black"/>
                </a:solidFill>
              </a:rPr>
              <a:t>&gt; 2</a:t>
            </a:r>
            <a:r>
              <a:rPr lang="en-US" sz="2400" dirty="0" smtClean="0">
                <a:solidFill>
                  <a:prstClr val="black"/>
                </a:solidFill>
              </a:rPr>
              <a:t>mm</a:t>
            </a:r>
            <a:endParaRPr lang="en-US" sz="2400" dirty="0">
              <a:solidFill>
                <a:prstClr val="black"/>
              </a:solidFill>
            </a:endParaRPr>
          </a:p>
          <a:p>
            <a:pPr lvl="0"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Εμμένουσα κοιλιακή </a:t>
            </a:r>
            <a:r>
              <a:rPr lang="el-GR" sz="2400" dirty="0" smtClean="0">
                <a:solidFill>
                  <a:prstClr val="black"/>
                </a:solidFill>
              </a:rPr>
              <a:t>ταχυκαρδία.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Καρδιοαναπνευστική Δοκιμασία Κοπώσεως </a:t>
            </a:r>
            <a:r>
              <a:rPr lang="en-US" sz="2800" dirty="0" smtClean="0">
                <a:effectLst/>
                <a:ea typeface="Tahoma" pitchFamily="34" charset="0"/>
                <a:cs typeface="Tahoma" pitchFamily="34" charset="0"/>
              </a:rPr>
              <a:t>[1/2]</a:t>
            </a:r>
            <a:endParaRPr lang="el-GR" sz="3200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95536" y="1340768"/>
            <a:ext cx="82150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l-GR" sz="2400" dirty="0" smtClean="0">
                <a:cs typeface="Arial" panose="020B0604020202020204" pitchFamily="34" charset="0"/>
              </a:rPr>
              <a:t>Η  εργοσπειρομετρία είναι μια ολοκληρωμένη δοκιμασία ελέγχου της λειτουργικής ικανότητας και της εφεδρείας του αναπνευστικού, του καρδιοαγγειακού και του περιφερικού μυϊκού συστήματος του εξεταζομένου.</a:t>
            </a:r>
          </a:p>
          <a:p>
            <a:pPr lvl="0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cs typeface="Arial" panose="020B0604020202020204" pitchFamily="34" charset="0"/>
              </a:rPr>
              <a:t>Η </a:t>
            </a:r>
            <a:r>
              <a:rPr lang="el-GR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εργοσπειρομετρία </a:t>
            </a:r>
            <a:r>
              <a:rPr lang="el-GR" sz="2400" dirty="0">
                <a:solidFill>
                  <a:prstClr val="black"/>
                </a:solidFill>
                <a:cs typeface="Arial" panose="020B0604020202020204" pitchFamily="34" charset="0"/>
              </a:rPr>
              <a:t>υποδεικνύει το πάσχον </a:t>
            </a:r>
            <a:r>
              <a:rPr lang="el-GR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σύστημα   </a:t>
            </a:r>
            <a:r>
              <a:rPr lang="el-GR" sz="2400" dirty="0">
                <a:solidFill>
                  <a:prstClr val="black"/>
                </a:solidFill>
                <a:cs typeface="Arial" panose="020B0604020202020204" pitchFamily="34" charset="0"/>
              </a:rPr>
              <a:t>(αναπνευστικό, </a:t>
            </a:r>
            <a:r>
              <a:rPr lang="el-GR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καρδιοαγγειακό</a:t>
            </a:r>
            <a:r>
              <a:rPr lang="el-GR" sz="2400" dirty="0">
                <a:solidFill>
                  <a:prstClr val="black"/>
                </a:solidFill>
                <a:cs typeface="Arial" panose="020B0604020202020204" pitchFamily="34" charset="0"/>
              </a:rPr>
              <a:t>, περιφερικό </a:t>
            </a:r>
            <a:r>
              <a:rPr lang="el-GR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μυϊκό </a:t>
            </a:r>
            <a:r>
              <a:rPr lang="el-GR" sz="2400" dirty="0">
                <a:solidFill>
                  <a:prstClr val="black"/>
                </a:solidFill>
                <a:cs typeface="Arial" panose="020B0604020202020204" pitchFamily="34" charset="0"/>
              </a:rPr>
              <a:t>σύστημα</a:t>
            </a:r>
            <a:r>
              <a:rPr lang="el-GR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)    </a:t>
            </a:r>
            <a:r>
              <a:rPr lang="el-GR" sz="2400" u="sng" dirty="0">
                <a:solidFill>
                  <a:prstClr val="black"/>
                </a:solidFill>
                <a:cs typeface="Arial" panose="020B0604020202020204" pitchFamily="34" charset="0"/>
              </a:rPr>
              <a:t>και όχι τη νόσο</a:t>
            </a:r>
            <a:r>
              <a:rPr lang="el-GR" sz="2400" dirty="0" smtClean="0"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cs typeface="Arial" panose="020B0604020202020204" pitchFamily="34" charset="0"/>
              </a:rPr>
              <a:t>Η ερμηνεία των αποτελεσμάτων αρχίζει </a:t>
            </a:r>
            <a:r>
              <a:rPr lang="el-GR" sz="2400" dirty="0" smtClean="0">
                <a:cs typeface="Arial" panose="020B0604020202020204" pitchFamily="34" charset="0"/>
              </a:rPr>
              <a:t>από </a:t>
            </a:r>
            <a:r>
              <a:rPr lang="el-GR" sz="2400" dirty="0">
                <a:cs typeface="Arial" panose="020B0604020202020204" pitchFamily="34" charset="0"/>
              </a:rPr>
              <a:t>την εκτίμηση της ικανότητας για άσκηση και ακολουθείται από τη μελέτη των αποκρίσεων των </a:t>
            </a:r>
            <a:r>
              <a:rPr lang="el-GR" sz="2400" dirty="0" smtClean="0">
                <a:cs typeface="Arial" panose="020B0604020202020204" pitchFamily="34" charset="0"/>
              </a:rPr>
              <a:t>συστημάτων, </a:t>
            </a:r>
            <a:r>
              <a:rPr lang="el-GR" sz="2400" dirty="0">
                <a:cs typeface="Arial" panose="020B0604020202020204" pitchFamily="34" charset="0"/>
              </a:rPr>
              <a:t>έτσι ώστε να </a:t>
            </a:r>
            <a:r>
              <a:rPr lang="el-GR" sz="2400" dirty="0" smtClean="0">
                <a:cs typeface="Arial" panose="020B0604020202020204" pitchFamily="34" charset="0"/>
              </a:rPr>
              <a:t>εντοπιστεί το </a:t>
            </a:r>
            <a:r>
              <a:rPr lang="el-GR" sz="2400" dirty="0">
                <a:cs typeface="Arial" panose="020B0604020202020204" pitchFamily="34" charset="0"/>
              </a:rPr>
              <a:t>πάσχον </a:t>
            </a:r>
            <a:r>
              <a:rPr lang="el-GR" sz="2400" dirty="0" smtClean="0">
                <a:cs typeface="Arial" panose="020B0604020202020204" pitchFamily="34" charset="0"/>
              </a:rPr>
              <a:t>σύστημα.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000"/>
          </a:xfrm>
        </p:spPr>
        <p:txBody>
          <a:bodyPr>
            <a:noAutofit/>
          </a:bodyPr>
          <a:lstStyle/>
          <a:p>
            <a:r>
              <a:rPr lang="el-GR" dirty="0"/>
              <a:t>Καρδιοαναπνευστική Δοκιμασία Κοπώσεως </a:t>
            </a:r>
            <a:r>
              <a:rPr lang="en-US" sz="2800" dirty="0" smtClean="0">
                <a:effectLst/>
                <a:ea typeface="Tahoma" pitchFamily="34" charset="0"/>
                <a:cs typeface="Tahoma" pitchFamily="34" charset="0"/>
              </a:rPr>
              <a:t>[2/2]</a:t>
            </a:r>
            <a:endParaRPr lang="el-GR" sz="3200" dirty="0"/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397696" y="1772816"/>
            <a:ext cx="8350768" cy="5040560"/>
          </a:xfrm>
        </p:spPr>
        <p:txBody>
          <a:bodyPr/>
          <a:lstStyle/>
          <a:p>
            <a:pPr marL="446088" lvl="0" indent="-446088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Οποιαδήποτε </a:t>
            </a:r>
            <a:r>
              <a:rPr lang="el-GR" sz="2400" dirty="0">
                <a:solidFill>
                  <a:prstClr val="black"/>
                </a:solidFill>
                <a:cs typeface="Arial" panose="020B0604020202020204" pitchFamily="34" charset="0"/>
              </a:rPr>
              <a:t>νοσηρή κατάσταση εξαιτίας της οποίας το πάσχον σύστημα δεν μπορεί να ανταποκριθεί στις αυξημένες μεταβολικές ανάγκες (αυξημένη πρόσληψη 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O₂</a:t>
            </a:r>
            <a:r>
              <a:rPr lang="el-GR" sz="2400" dirty="0">
                <a:solidFill>
                  <a:prstClr val="black"/>
                </a:solidFill>
                <a:cs typeface="Arial" panose="020B0604020202020204" pitchFamily="34" charset="0"/>
              </a:rPr>
              <a:t> και αυξημένη αποβολή 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CO₂</a:t>
            </a:r>
            <a:r>
              <a:rPr lang="el-GR" sz="2400" dirty="0">
                <a:solidFill>
                  <a:prstClr val="black"/>
                </a:solidFill>
                <a:cs typeface="Arial" panose="020B0604020202020204" pitchFamily="34" charset="0"/>
              </a:rPr>
              <a:t>), 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l-GR" sz="2400" dirty="0">
                <a:solidFill>
                  <a:prstClr val="black"/>
                </a:solidFill>
                <a:cs typeface="Arial" panose="020B0604020202020204" pitchFamily="34" charset="0"/>
              </a:rPr>
              <a:t>εκδηλώνεται αρχικά με μειωμένη ικανότητα για άσκηση. </a:t>
            </a:r>
          </a:p>
          <a:p>
            <a:pPr marL="446088" lvl="0" indent="-446088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prstClr val="black"/>
                </a:solidFill>
                <a:cs typeface="Arial" panose="020B0604020202020204" pitchFamily="34" charset="0"/>
              </a:rPr>
              <a:t>Στην περίπτωση αυτή, η δοκιμασία κόπωσης τερματίζεται πρόωρα, είτε λόγω συμπτωμάτων (</a:t>
            </a:r>
            <a:r>
              <a:rPr lang="el-GR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δύσπνοια</a:t>
            </a:r>
            <a:r>
              <a:rPr lang="en-US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l-GR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πόνος), είτε </a:t>
            </a:r>
            <a:r>
              <a:rPr lang="el-GR" sz="2400" dirty="0">
                <a:solidFill>
                  <a:prstClr val="black"/>
                </a:solidFill>
                <a:cs typeface="Arial" panose="020B0604020202020204" pitchFamily="34" charset="0"/>
              </a:rPr>
              <a:t>λόγω παθολογικού ευρήματος </a:t>
            </a:r>
            <a:r>
              <a:rPr lang="el-GR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(αλλοιώσεις στο </a:t>
            </a:r>
            <a:r>
              <a:rPr lang="en-US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H</a:t>
            </a:r>
            <a:r>
              <a:rPr lang="el-GR" sz="2400" smtClean="0">
                <a:solidFill>
                  <a:prstClr val="black"/>
                </a:solidFill>
                <a:cs typeface="Arial" panose="020B0604020202020204" pitchFamily="34" charset="0"/>
              </a:rPr>
              <a:t>ΚΓ</a:t>
            </a:r>
            <a:r>
              <a:rPr lang="el-GR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l-GR" sz="2400" dirty="0">
                <a:solidFill>
                  <a:prstClr val="black"/>
                </a:solidFill>
                <a:cs typeface="Arial" panose="020B0604020202020204" pitchFamily="34" charset="0"/>
              </a:rPr>
              <a:t>υπερβολική αύξηση της αρτηριακής πίεσης, κλπ.).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Font typeface="Arial" charset="0"/>
              <a:buNone/>
            </a:pPr>
            <a:endParaRPr lang="el-GR" sz="2400" dirty="0" smtClean="0"/>
          </a:p>
          <a:p>
            <a:pPr marL="0" indent="0">
              <a:lnSpc>
                <a:spcPct val="120000"/>
              </a:lnSpc>
              <a:spcBef>
                <a:spcPts val="1200"/>
              </a:spcBef>
              <a:buFont typeface="Arial" charset="0"/>
              <a:buNone/>
            </a:pP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95536" y="1340768"/>
            <a:ext cx="82150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Καρδιοαναπνευστική Δοκιμασία Ενδείξεις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89384" y="1340768"/>
            <a:ext cx="82150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50405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sz="2400" dirty="0" smtClean="0">
                <a:cs typeface="Arial" panose="020B0604020202020204" pitchFamily="34" charset="0"/>
              </a:rPr>
              <a:t>Διερεύνηση συμπτωμάτων, όπως δύσπνοια και θωρακικό άλγος.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sz="2400" dirty="0" smtClean="0">
                <a:cs typeface="Arial" panose="020B0604020202020204" pitchFamily="34" charset="0"/>
              </a:rPr>
              <a:t>Προεγχειρητική εκτίμηση.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sz="2400" dirty="0" smtClean="0">
                <a:cs typeface="Arial" panose="020B0604020202020204" pitchFamily="34" charset="0"/>
              </a:rPr>
              <a:t>Καθορισμός της ικανότητας για άσκηση, (απαιτείται για τη συμμετοχή σε προγράμματα άσκησης και άθλησης).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sz="2400" dirty="0" smtClean="0">
                <a:cs typeface="Arial" panose="020B0604020202020204" pitchFamily="34" charset="0"/>
              </a:rPr>
              <a:t>Διάγνωση άσθματος μετά την άσκηση.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sz="2400" dirty="0" smtClean="0">
                <a:cs typeface="Arial" panose="020B0604020202020204" pitchFamily="34" charset="0"/>
              </a:rPr>
              <a:t>Έλεγχος ασθενών με χρόνια αποφρακτική. πνευμονοπάθεια, χρόνια πνευμονική αγγειακή ή καρδιοαγγειακή νόσο.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sz="2400" dirty="0" smtClean="0">
                <a:cs typeface="Arial" panose="020B0604020202020204" pitchFamily="34" charset="0"/>
              </a:rPr>
              <a:t>Έλεγχος λειτουργικού σταδίου σε ασθενείς που πρόκειται να υποβληθούν σε μεταμόσχευση καρδιάς.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 Παράμετροι </a:t>
            </a:r>
            <a:r>
              <a:rPr lang="el-GR" dirty="0" smtClean="0"/>
              <a:t>Καταγραφής </a:t>
            </a:r>
            <a:r>
              <a:rPr lang="en-US" sz="2800" dirty="0" smtClean="0">
                <a:effectLst/>
                <a:ea typeface="Tahoma" pitchFamily="34" charset="0"/>
                <a:cs typeface="Tahoma" pitchFamily="34" charset="0"/>
              </a:rPr>
              <a:t>[1/2]</a:t>
            </a:r>
            <a:endParaRPr lang="el-GR" sz="3200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95536" y="1052736"/>
            <a:ext cx="82150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360000" y="1440000"/>
            <a:ext cx="8784976" cy="54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/>
              <a:t>VO₂</a:t>
            </a:r>
            <a:r>
              <a:rPr lang="en-US" sz="2400" dirty="0" smtClean="0"/>
              <a:t>: </a:t>
            </a:r>
            <a:r>
              <a:rPr lang="el-GR" sz="2400" dirty="0" smtClean="0"/>
              <a:t>ο προσλαμβανόμενος όγκος </a:t>
            </a:r>
            <a:r>
              <a:rPr lang="en-US" sz="2400" dirty="0" smtClean="0"/>
              <a:t>O₂</a:t>
            </a:r>
            <a:r>
              <a:rPr lang="el-GR" sz="2400" dirty="0" smtClean="0"/>
              <a:t> σε 1 λεπτό (</a:t>
            </a:r>
            <a:r>
              <a:rPr lang="en-US" sz="2400" dirty="0" smtClean="0"/>
              <a:t>Lt/min)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en-US" sz="2400" b="1" dirty="0" err="1" smtClean="0"/>
              <a:t>VO₂</a:t>
            </a:r>
            <a:r>
              <a:rPr lang="en-US" sz="2000" b="1" dirty="0" err="1" smtClean="0"/>
              <a:t>max</a:t>
            </a:r>
            <a:r>
              <a:rPr lang="en-US" sz="2400" b="1" dirty="0" smtClean="0"/>
              <a:t>: </a:t>
            </a:r>
            <a:r>
              <a:rPr lang="el-GR" sz="2400" dirty="0" smtClean="0"/>
              <a:t>ο μέγιστος </a:t>
            </a:r>
            <a:r>
              <a:rPr lang="en-US" sz="2400" dirty="0" smtClean="0"/>
              <a:t>VO₂</a:t>
            </a:r>
            <a:r>
              <a:rPr lang="el-GR" sz="2400" dirty="0" smtClean="0"/>
              <a:t> που προσλαμβάνεται από τους ενεργούς ιστούς</a:t>
            </a:r>
            <a:r>
              <a:rPr lang="en-US" sz="2400" dirty="0" smtClean="0"/>
              <a:t> </a:t>
            </a:r>
            <a:r>
              <a:rPr lang="el-GR" sz="2400" dirty="0" smtClean="0"/>
              <a:t>του σώματος (</a:t>
            </a:r>
            <a:r>
              <a:rPr lang="en-US" sz="2400" dirty="0" err="1" smtClean="0"/>
              <a:t>ml</a:t>
            </a:r>
            <a:r>
              <a:rPr lang="en-US" sz="2400" dirty="0" err="1" smtClean="0">
                <a:solidFill>
                  <a:prstClr val="black"/>
                </a:solidFill>
              </a:rPr>
              <a:t>O</a:t>
            </a:r>
            <a:r>
              <a:rPr lang="en-US" sz="2400" dirty="0">
                <a:solidFill>
                  <a:prstClr val="black"/>
                </a:solidFill>
              </a:rPr>
              <a:t>₂ </a:t>
            </a:r>
            <a:r>
              <a:rPr lang="en-US" sz="2400" dirty="0" smtClean="0"/>
              <a:t>/kg </a:t>
            </a:r>
            <a:r>
              <a:rPr lang="el-GR" sz="2400" dirty="0" smtClean="0"/>
              <a:t>σωματικού βάρους.</a:t>
            </a:r>
            <a:r>
              <a:rPr lang="en-US" sz="2400" dirty="0" smtClean="0"/>
              <a:t>min)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/>
              <a:t>VCO₂</a:t>
            </a:r>
            <a:r>
              <a:rPr lang="en-US" sz="2400" dirty="0" smtClean="0"/>
              <a:t>: </a:t>
            </a:r>
            <a:r>
              <a:rPr lang="el-GR" sz="2400" dirty="0" smtClean="0"/>
              <a:t>ο όγκος </a:t>
            </a:r>
            <a:r>
              <a:rPr lang="en-US" sz="2400" dirty="0" smtClean="0"/>
              <a:t>CO₂</a:t>
            </a:r>
            <a:r>
              <a:rPr lang="el-GR" sz="2400" dirty="0" smtClean="0"/>
              <a:t> που αποβάλλεται από το σώμα σε 1 λεπτό (</a:t>
            </a:r>
            <a:r>
              <a:rPr lang="en-US" sz="2400" dirty="0" smtClean="0"/>
              <a:t>Lt/min)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/>
              <a:t>RER</a:t>
            </a:r>
            <a:r>
              <a:rPr lang="el-GR" sz="2400" b="1" dirty="0" smtClean="0"/>
              <a:t> </a:t>
            </a:r>
            <a:r>
              <a:rPr lang="en-US" sz="2400" dirty="0" smtClean="0"/>
              <a:t>(respiratory exchange ratio): </a:t>
            </a:r>
            <a:r>
              <a:rPr lang="el-GR" sz="2400" dirty="0" smtClean="0"/>
              <a:t>ο λόγος του </a:t>
            </a:r>
            <a:r>
              <a:rPr lang="en-US" sz="2400" dirty="0" smtClean="0"/>
              <a:t>CO₂</a:t>
            </a:r>
            <a:r>
              <a:rPr lang="el-GR" sz="2400" dirty="0" smtClean="0"/>
              <a:t>  που αποβάλλεται προς το </a:t>
            </a:r>
            <a:r>
              <a:rPr lang="en-US" sz="2400" dirty="0" smtClean="0"/>
              <a:t>O₂</a:t>
            </a:r>
            <a:r>
              <a:rPr lang="el-GR" sz="2400" dirty="0" smtClean="0"/>
              <a:t> που προσλαμβάνεται στη μονάδα του χρόνου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el-GR" sz="2400" b="1" dirty="0" smtClean="0"/>
              <a:t>ΑΤ</a:t>
            </a:r>
            <a:r>
              <a:rPr lang="el-GR" sz="2400" dirty="0" smtClean="0"/>
              <a:t> </a:t>
            </a:r>
            <a:r>
              <a:rPr lang="en-US" sz="2400" dirty="0" smtClean="0"/>
              <a:t>: </a:t>
            </a:r>
            <a:r>
              <a:rPr lang="el-GR" sz="2400" dirty="0" smtClean="0"/>
              <a:t>αναερόβια ουδός – κατώφλι (</a:t>
            </a:r>
            <a:r>
              <a:rPr lang="en-US" sz="2400" dirty="0" smtClean="0"/>
              <a:t>anaerobic threshold).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 Παράμετροι </a:t>
            </a:r>
            <a:r>
              <a:rPr lang="el-GR" dirty="0" smtClean="0"/>
              <a:t>Καταγραφής </a:t>
            </a:r>
            <a:r>
              <a:rPr lang="en-US" sz="2800" dirty="0" smtClean="0">
                <a:effectLst/>
                <a:ea typeface="Tahoma" pitchFamily="34" charset="0"/>
                <a:cs typeface="Tahoma" pitchFamily="34" charset="0"/>
              </a:rPr>
              <a:t>[2/2]</a:t>
            </a:r>
            <a:endParaRPr lang="el-GR" sz="3200" dirty="0"/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360000" y="1440000"/>
            <a:ext cx="8658762" cy="5328592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</a:rPr>
              <a:t>VO</a:t>
            </a:r>
            <a:r>
              <a:rPr lang="en-US" sz="2400" b="1" dirty="0">
                <a:solidFill>
                  <a:prstClr val="black"/>
                </a:solidFill>
              </a:rPr>
              <a:t>₂ </a:t>
            </a:r>
            <a:r>
              <a:rPr lang="en-US" sz="2400" b="1" dirty="0" smtClean="0">
                <a:solidFill>
                  <a:prstClr val="black"/>
                </a:solidFill>
              </a:rPr>
              <a:t>at A</a:t>
            </a:r>
            <a:r>
              <a:rPr lang="el-GR" sz="2400" b="1" dirty="0" smtClean="0">
                <a:solidFill>
                  <a:prstClr val="black"/>
                </a:solidFill>
              </a:rPr>
              <a:t>Τ</a:t>
            </a:r>
            <a:r>
              <a:rPr lang="en-US" sz="2400" dirty="0" smtClean="0">
                <a:solidFill>
                  <a:prstClr val="black"/>
                </a:solidFill>
              </a:rPr>
              <a:t>: </a:t>
            </a:r>
            <a:r>
              <a:rPr lang="el-GR" sz="2400" dirty="0" smtClean="0">
                <a:solidFill>
                  <a:prstClr val="black"/>
                </a:solidFill>
              </a:rPr>
              <a:t>η πρόσληψη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O₂ </a:t>
            </a:r>
            <a:r>
              <a:rPr lang="el-GR" sz="2400" dirty="0" smtClean="0">
                <a:solidFill>
                  <a:prstClr val="black"/>
                </a:solidFill>
              </a:rPr>
              <a:t>στο αναερόβιο κατώφλι (</a:t>
            </a:r>
            <a:r>
              <a:rPr lang="en-US" sz="2400" dirty="0">
                <a:solidFill>
                  <a:prstClr val="black"/>
                </a:solidFill>
              </a:rPr>
              <a:t>VO₂ </a:t>
            </a:r>
            <a:r>
              <a:rPr lang="en-US" sz="2400" dirty="0" smtClean="0">
                <a:solidFill>
                  <a:prstClr val="black"/>
                </a:solidFill>
              </a:rPr>
              <a:t>at anaerobic </a:t>
            </a:r>
            <a:r>
              <a:rPr lang="en-US" sz="2400" dirty="0">
                <a:solidFill>
                  <a:prstClr val="black"/>
                </a:solidFill>
              </a:rPr>
              <a:t>threshold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endParaRPr lang="en-US" sz="24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/>
              <a:t>VE</a:t>
            </a:r>
            <a:r>
              <a:rPr lang="el-GR" sz="2400" b="1" dirty="0" smtClean="0"/>
              <a:t> </a:t>
            </a:r>
            <a:r>
              <a:rPr lang="en-US" sz="2400" dirty="0" smtClean="0"/>
              <a:t>:</a:t>
            </a:r>
            <a:r>
              <a:rPr lang="el-GR" sz="2400" dirty="0" smtClean="0"/>
              <a:t> ο αερισμός που απαιτείται στη μέγιστη κόπωση.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/>
              <a:t>VE/VCO₂ slope</a:t>
            </a:r>
            <a:r>
              <a:rPr lang="en-US" sz="2400" dirty="0" smtClean="0"/>
              <a:t>:</a:t>
            </a:r>
            <a:r>
              <a:rPr lang="el-GR" sz="2400" dirty="0" smtClean="0"/>
              <a:t> ο λόγος του κατά λεπτό αερισμού προς το εκπνεόμενο </a:t>
            </a:r>
            <a:r>
              <a:rPr lang="en-US" sz="2400" dirty="0" smtClean="0"/>
              <a:t>CO₂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/>
              <a:t>VE/VO₂ slope</a:t>
            </a:r>
            <a:r>
              <a:rPr lang="en-US" sz="2400" dirty="0" smtClean="0"/>
              <a:t>:</a:t>
            </a:r>
            <a:r>
              <a:rPr lang="el-GR" sz="2400" dirty="0" smtClean="0"/>
              <a:t> ο λόγος του κατά λεπτό αερισμού προς το εισπνεόμενο </a:t>
            </a:r>
            <a:r>
              <a:rPr lang="en-US" sz="2400" dirty="0" smtClean="0"/>
              <a:t>O₂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en-US" sz="2400" b="1" dirty="0" err="1" smtClean="0"/>
              <a:t>O₂pulse</a:t>
            </a:r>
            <a:r>
              <a:rPr lang="en-US" sz="2400" dirty="0" smtClean="0"/>
              <a:t>: </a:t>
            </a:r>
            <a:r>
              <a:rPr lang="el-GR" sz="2400" dirty="0" smtClean="0"/>
              <a:t>ο λόγος του προσλαμβανομένου οξυγόνου προς τον καρδιακό ρυθμό – </a:t>
            </a:r>
            <a:r>
              <a:rPr lang="en-US" sz="2400" dirty="0" smtClean="0"/>
              <a:t>(</a:t>
            </a:r>
            <a:r>
              <a:rPr lang="el-GR" sz="2400" dirty="0" smtClean="0"/>
              <a:t>πρόσληψη </a:t>
            </a:r>
            <a:r>
              <a:rPr lang="en-US" sz="2400" dirty="0">
                <a:solidFill>
                  <a:prstClr val="black"/>
                </a:solidFill>
              </a:rPr>
              <a:t>O₂</a:t>
            </a:r>
            <a:r>
              <a:rPr lang="el-GR" sz="2400" dirty="0" smtClean="0"/>
              <a:t> ανά καρδιακό παλμό</a:t>
            </a:r>
            <a:r>
              <a:rPr lang="en-US" sz="2400" dirty="0" smtClean="0"/>
              <a:t>).</a:t>
            </a:r>
            <a:r>
              <a:rPr lang="el-GR" sz="2400" dirty="0" smtClean="0"/>
              <a:t> 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95536" y="1052736"/>
            <a:ext cx="82150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</a:t>
            </a:r>
            <a:r>
              <a:rPr lang="en-US" baseline="-25000" dirty="0"/>
              <a:t>2</a:t>
            </a:r>
            <a:r>
              <a:rPr lang="en-US" sz="3600" dirty="0"/>
              <a:t>max</a:t>
            </a:r>
            <a:r>
              <a:rPr lang="en-US" dirty="0"/>
              <a:t> </a:t>
            </a:r>
            <a:r>
              <a:rPr lang="en-US" dirty="0" smtClean="0"/>
              <a:t> vs. VO</a:t>
            </a:r>
            <a:r>
              <a:rPr lang="en-US" baseline="-25000" dirty="0"/>
              <a:t>2</a:t>
            </a:r>
            <a:r>
              <a:rPr lang="en-US" sz="3600" dirty="0" smtClean="0"/>
              <a:t>pea</a:t>
            </a:r>
            <a:r>
              <a:rPr lang="en-US" sz="3200" dirty="0" smtClean="0"/>
              <a:t>k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320480"/>
          </a:xfrm>
        </p:spPr>
        <p:txBody>
          <a:bodyPr>
            <a:normAutofit/>
          </a:bodyPr>
          <a:lstStyle/>
          <a:p>
            <a:pPr marL="446088" indent="-271463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l-GR" sz="2400" b="1" dirty="0" smtClean="0">
                <a:solidFill>
                  <a:srgbClr val="800000"/>
                </a:solidFill>
              </a:rPr>
              <a:t>  </a:t>
            </a:r>
            <a:r>
              <a:rPr lang="en-US" sz="2800" b="1" dirty="0" smtClean="0">
                <a:solidFill>
                  <a:srgbClr val="800000"/>
                </a:solidFill>
              </a:rPr>
              <a:t>VO</a:t>
            </a:r>
            <a:r>
              <a:rPr lang="en-US" sz="2800" b="1" baseline="-25000" dirty="0" smtClean="0">
                <a:solidFill>
                  <a:srgbClr val="800000"/>
                </a:solidFill>
              </a:rPr>
              <a:t>2</a:t>
            </a:r>
            <a:r>
              <a:rPr lang="en-US" sz="2400" b="1" dirty="0" smtClean="0">
                <a:solidFill>
                  <a:srgbClr val="800000"/>
                </a:solidFill>
              </a:rPr>
              <a:t>max</a:t>
            </a:r>
            <a:r>
              <a:rPr lang="en-US" sz="2000" b="1" dirty="0" smtClean="0">
                <a:solidFill>
                  <a:srgbClr val="800000"/>
                </a:solidFill>
              </a:rPr>
              <a:t>:</a:t>
            </a:r>
            <a:r>
              <a:rPr lang="en-US" sz="2000" dirty="0" smtClean="0"/>
              <a:t>  </a:t>
            </a:r>
            <a:r>
              <a:rPr lang="el-GR" sz="2400" dirty="0" smtClean="0"/>
              <a:t>Η </a:t>
            </a:r>
            <a:r>
              <a:rPr lang="el-GR" sz="2400" dirty="0"/>
              <a:t>επίτευξη «</a:t>
            </a:r>
            <a:r>
              <a:rPr lang="en-US" sz="2400" dirty="0"/>
              <a:t>plateau</a:t>
            </a:r>
            <a:r>
              <a:rPr lang="el-GR" sz="2400" dirty="0"/>
              <a:t>» του </a:t>
            </a:r>
            <a:r>
              <a:rPr lang="en-US" sz="2400" dirty="0" smtClean="0"/>
              <a:t>VO</a:t>
            </a:r>
            <a:r>
              <a:rPr lang="en-US" sz="2400" baseline="-25000" dirty="0" smtClean="0"/>
              <a:t>2</a:t>
            </a:r>
            <a:r>
              <a:rPr lang="el-GR" sz="2400" baseline="-25000" dirty="0" smtClean="0"/>
              <a:t> </a:t>
            </a:r>
            <a:r>
              <a:rPr lang="el-GR" sz="2400" dirty="0" smtClean="0"/>
              <a:t> κατά την κόπωση</a:t>
            </a:r>
            <a:endParaRPr lang="en-US" sz="2400" dirty="0"/>
          </a:p>
          <a:p>
            <a:pPr marL="446088" lvl="1" indent="-271463">
              <a:lnSpc>
                <a:spcPct val="80000"/>
              </a:lnSpc>
              <a:buNone/>
            </a:pPr>
            <a:r>
              <a:rPr lang="en-US" sz="2400" dirty="0" smtClean="0"/>
              <a:t>       </a:t>
            </a:r>
            <a:r>
              <a:rPr lang="el-GR" sz="2400" dirty="0" smtClean="0"/>
              <a:t>Αφορά κυρίως σε αθλητές</a:t>
            </a:r>
            <a:r>
              <a:rPr lang="en-US" sz="2400" dirty="0" smtClean="0"/>
              <a:t> </a:t>
            </a:r>
            <a:r>
              <a:rPr lang="el-GR" sz="2400" dirty="0" smtClean="0"/>
              <a:t>και γενικά σε υγιείς ενήλικες.</a:t>
            </a:r>
          </a:p>
          <a:p>
            <a:pPr marL="446088" lvl="1" indent="-271463">
              <a:lnSpc>
                <a:spcPct val="80000"/>
              </a:lnSpc>
              <a:buNone/>
            </a:pPr>
            <a:endParaRPr lang="el-GR" sz="2400" dirty="0" smtClean="0"/>
          </a:p>
          <a:p>
            <a:pPr marL="517525" lvl="1" indent="-342900">
              <a:lnSpc>
                <a:spcPct val="80000"/>
              </a:lnSpc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el-GR" sz="2400" dirty="0"/>
              <a:t> </a:t>
            </a:r>
            <a:r>
              <a:rPr lang="en-US" b="1" dirty="0" smtClean="0">
                <a:solidFill>
                  <a:srgbClr val="800000"/>
                </a:solidFill>
              </a:rPr>
              <a:t>VO</a:t>
            </a:r>
            <a:r>
              <a:rPr lang="en-US" b="1" baseline="-25000" dirty="0" smtClean="0">
                <a:solidFill>
                  <a:srgbClr val="800000"/>
                </a:solidFill>
              </a:rPr>
              <a:t>2</a:t>
            </a:r>
            <a:r>
              <a:rPr lang="en-US" sz="2400" b="1" dirty="0" smtClean="0">
                <a:solidFill>
                  <a:srgbClr val="800000"/>
                </a:solidFill>
              </a:rPr>
              <a:t>peak</a:t>
            </a:r>
            <a:r>
              <a:rPr lang="en-US" sz="2400" dirty="0" smtClean="0"/>
              <a:t>: </a:t>
            </a:r>
            <a:r>
              <a:rPr lang="el-GR" sz="2400" dirty="0">
                <a:solidFill>
                  <a:prstClr val="black"/>
                </a:solidFill>
              </a:rPr>
              <a:t>Η υψηλότερη τιμή</a:t>
            </a:r>
            <a:r>
              <a:rPr lang="en-US" sz="2400" dirty="0">
                <a:solidFill>
                  <a:prstClr val="black"/>
                </a:solidFill>
              </a:rPr>
              <a:t> VO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που </a:t>
            </a:r>
            <a:r>
              <a:rPr lang="el-GR" sz="2400" dirty="0" smtClean="0">
                <a:solidFill>
                  <a:prstClr val="black"/>
                </a:solidFill>
              </a:rPr>
              <a:t>επιτυγχάνεται κατά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174625" lvl="1" indent="0">
              <a:lnSpc>
                <a:spcPct val="80000"/>
              </a:lnSpc>
              <a:buClr>
                <a:srgbClr val="800000"/>
              </a:buClr>
              <a:buNone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   </a:t>
            </a:r>
            <a:r>
              <a:rPr lang="el-GR" sz="2400" dirty="0" smtClean="0">
                <a:solidFill>
                  <a:prstClr val="black"/>
                </a:solidFill>
              </a:rPr>
              <a:t>το </a:t>
            </a:r>
            <a:r>
              <a:rPr lang="el-GR" sz="2400" dirty="0">
                <a:solidFill>
                  <a:prstClr val="black"/>
                </a:solidFill>
              </a:rPr>
              <a:t>τέλος της </a:t>
            </a:r>
            <a:r>
              <a:rPr lang="el-GR" sz="2400" dirty="0" smtClean="0">
                <a:solidFill>
                  <a:prstClr val="black"/>
                </a:solidFill>
              </a:rPr>
              <a:t>άσκησης</a:t>
            </a:r>
            <a:r>
              <a:rPr lang="en-US" sz="2400" dirty="0" smtClean="0">
                <a:solidFill>
                  <a:prstClr val="black"/>
                </a:solidFill>
              </a:rPr>
              <a:t> – </a:t>
            </a:r>
            <a:r>
              <a:rPr lang="el-GR" sz="2400" dirty="0" smtClean="0">
                <a:solidFill>
                  <a:prstClr val="black"/>
                </a:solidFill>
              </a:rPr>
              <a:t>κόπωσης, ή ο μέσος όρος της </a:t>
            </a:r>
            <a:r>
              <a:rPr lang="en-US" sz="2400" dirty="0" smtClean="0">
                <a:solidFill>
                  <a:prstClr val="black"/>
                </a:solidFill>
              </a:rPr>
              <a:t>VO</a:t>
            </a:r>
            <a:r>
              <a:rPr lang="en-US" sz="2400" baseline="-25000" dirty="0" smtClean="0">
                <a:solidFill>
                  <a:prstClr val="black"/>
                </a:solidFill>
              </a:rPr>
              <a:t>2</a:t>
            </a:r>
            <a:r>
              <a:rPr lang="el-GR" sz="2400" baseline="-25000" dirty="0">
                <a:solidFill>
                  <a:prstClr val="black"/>
                </a:solidFill>
              </a:rPr>
              <a:t> </a:t>
            </a:r>
            <a:endParaRPr lang="el-GR" sz="2400" baseline="-25000" dirty="0" smtClean="0">
              <a:solidFill>
                <a:prstClr val="black"/>
              </a:solidFill>
            </a:endParaRPr>
          </a:p>
          <a:p>
            <a:pPr marL="174625" lvl="1" indent="0">
              <a:lnSpc>
                <a:spcPct val="80000"/>
              </a:lnSpc>
              <a:buClr>
                <a:srgbClr val="800000"/>
              </a:buClr>
              <a:buNone/>
            </a:pPr>
            <a:r>
              <a:rPr lang="el-GR" sz="2400" baseline="-25000" dirty="0">
                <a:solidFill>
                  <a:prstClr val="black"/>
                </a:solidFill>
              </a:rPr>
              <a:t> </a:t>
            </a:r>
            <a:r>
              <a:rPr lang="el-GR" sz="2400" baseline="-25000" dirty="0" smtClean="0">
                <a:solidFill>
                  <a:prstClr val="black"/>
                </a:solidFill>
              </a:rPr>
              <a:t>    </a:t>
            </a:r>
            <a:r>
              <a:rPr lang="el-GR" sz="2400" dirty="0" smtClean="0">
                <a:solidFill>
                  <a:prstClr val="black"/>
                </a:solidFill>
              </a:rPr>
              <a:t>    κατά τα τελευταία 20΄΄.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Αφορά σε ασθενείς </a:t>
            </a:r>
            <a:r>
              <a:rPr lang="el-GR" sz="2400" dirty="0">
                <a:solidFill>
                  <a:prstClr val="black"/>
                </a:solidFill>
              </a:rPr>
              <a:t>και </a:t>
            </a:r>
            <a:r>
              <a:rPr lang="el-GR" sz="2400" dirty="0" smtClean="0">
                <a:solidFill>
                  <a:prstClr val="black"/>
                </a:solidFill>
              </a:rPr>
              <a:t>αποτελεί</a:t>
            </a:r>
          </a:p>
          <a:p>
            <a:pPr marL="174625" lvl="1" indent="0">
              <a:lnSpc>
                <a:spcPct val="80000"/>
              </a:lnSpc>
              <a:buClr>
                <a:srgbClr val="800000"/>
              </a:buClr>
              <a:buNone/>
            </a:pP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      καθιερωμένη παράμετρο στην </a:t>
            </a:r>
            <a:r>
              <a:rPr lang="el-GR" sz="2400" dirty="0">
                <a:solidFill>
                  <a:prstClr val="black"/>
                </a:solidFill>
              </a:rPr>
              <a:t>κλινική </a:t>
            </a:r>
            <a:r>
              <a:rPr lang="el-GR" sz="2400" dirty="0" smtClean="0">
                <a:solidFill>
                  <a:prstClr val="black"/>
                </a:solidFill>
              </a:rPr>
              <a:t>πράξη.</a:t>
            </a:r>
          </a:p>
          <a:p>
            <a:pPr marL="174625" lvl="1" indent="0">
              <a:lnSpc>
                <a:spcPct val="80000"/>
              </a:lnSpc>
              <a:buClr>
                <a:srgbClr val="800000"/>
              </a:buClr>
              <a:buNone/>
            </a:pPr>
            <a:endParaRPr lang="el-GR" sz="2400" dirty="0" smtClean="0">
              <a:solidFill>
                <a:prstClr val="black"/>
              </a:solidFill>
            </a:endParaRPr>
          </a:p>
          <a:p>
            <a:pPr marL="174625" lvl="1" indent="0">
              <a:lnSpc>
                <a:spcPct val="80000"/>
              </a:lnSpc>
              <a:buClr>
                <a:srgbClr val="800000"/>
              </a:buClr>
              <a:buNone/>
            </a:pPr>
            <a:endParaRPr lang="el-GR" sz="2400" dirty="0" smtClean="0"/>
          </a:p>
          <a:p>
            <a:pPr marL="446088" lvl="1" indent="-271463">
              <a:lnSpc>
                <a:spcPct val="80000"/>
              </a:lnSpc>
              <a:buNone/>
            </a:pPr>
            <a:r>
              <a:rPr lang="el-GR" sz="2400" dirty="0"/>
              <a:t> </a:t>
            </a:r>
            <a:endParaRPr lang="el-GR" sz="2400" dirty="0" smtClean="0"/>
          </a:p>
          <a:p>
            <a:pPr marL="517525" lvl="1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61392" y="1052736"/>
            <a:ext cx="82150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</a:t>
            </a:r>
            <a:r>
              <a:rPr lang="en-US" baseline="-25000" dirty="0"/>
              <a:t>2</a:t>
            </a:r>
            <a:r>
              <a:rPr lang="en-US" sz="3600" dirty="0"/>
              <a:t>max</a:t>
            </a: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86661"/>
            <a:ext cx="6599494" cy="4950651"/>
          </a:xfrm>
          <a:prstGeom prst="rect">
            <a:avLst/>
          </a:prstGeom>
          <a:ln w="19050">
            <a:solidFill>
              <a:srgbClr val="8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Θεματική Ενότητα </a:t>
            </a:r>
            <a:r>
              <a:rPr lang="en-US" dirty="0" smtClean="0"/>
              <a:t>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  <a:defRPr/>
            </a:pPr>
            <a:endParaRPr lang="en-US" sz="3400" b="1" dirty="0" smtClean="0">
              <a:ea typeface="+mj-ea"/>
              <a:cs typeface="+mj-cs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l-GR" sz="3400" b="1" dirty="0" smtClean="0">
                <a:ea typeface="+mj-ea"/>
                <a:cs typeface="+mj-cs"/>
              </a:rPr>
              <a:t>«</a:t>
            </a:r>
            <a:r>
              <a:rPr lang="el-GR" sz="3400" b="1" dirty="0" smtClean="0"/>
              <a:t>Δοκιμασίες Κοπώσεως – </a:t>
            </a:r>
            <a:r>
              <a:rPr lang="en-US" sz="3400" b="1" dirty="0" smtClean="0"/>
              <a:t>Exercise Stress Tests</a:t>
            </a:r>
            <a:r>
              <a:rPr lang="el-GR" sz="3400" b="1" dirty="0" smtClean="0"/>
              <a:t>»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el-GR" sz="3600" b="1" dirty="0" smtClean="0"/>
          </a:p>
          <a:p>
            <a:pPr marL="1250950" indent="-349250"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Δοκιμασία Κοπώσεως</a:t>
            </a:r>
          </a:p>
          <a:p>
            <a:pPr marL="1250950" indent="-349250"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Καρδιοαναπνευστική Δοκιμασία Κοπώσεως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37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Εκτίμηση της Προσπάθειας </a:t>
            </a:r>
            <a:r>
              <a:rPr lang="en-US" sz="2800" dirty="0" smtClean="0">
                <a:effectLst/>
                <a:ea typeface="Tahoma" pitchFamily="34" charset="0"/>
                <a:cs typeface="Tahoma" pitchFamily="34" charset="0"/>
              </a:rPr>
              <a:t>[1/2]</a:t>
            </a:r>
            <a:endParaRPr lang="el-GR" sz="3200" dirty="0" smtClean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95536" y="980728"/>
            <a:ext cx="82150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54461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None/>
            </a:pPr>
            <a:r>
              <a:rPr lang="el-GR" sz="2400" dirty="0" smtClean="0"/>
              <a:t>Η προσπάθεια κατά τη δοκιμασία κόπωσης του εξεταζόμενου εκτιμάται ως </a:t>
            </a:r>
            <a:r>
              <a:rPr lang="el-GR" sz="2400" b="1" u="sng" dirty="0" smtClean="0">
                <a:solidFill>
                  <a:srgbClr val="990000"/>
                </a:solidFill>
              </a:rPr>
              <a:t>μέγιστη</a:t>
            </a:r>
            <a:r>
              <a:rPr lang="el-GR" sz="2400" dirty="0" smtClean="0"/>
              <a:t> όταν:</a:t>
            </a:r>
          </a:p>
          <a:p>
            <a:pPr marL="357188" indent="-357188">
              <a:lnSpc>
                <a:spcPct val="80000"/>
              </a:lnSpc>
              <a:spcBef>
                <a:spcPts val="1200"/>
              </a:spcBef>
              <a:buClr>
                <a:srgbClr val="990000"/>
              </a:buClr>
              <a:buFont typeface="Arial" charset="0"/>
              <a:buAutoNum type="arabicPeriod"/>
            </a:pPr>
            <a:r>
              <a:rPr lang="el-GR" sz="2400" dirty="0" smtClean="0"/>
              <a:t>Κατά την κόπωση παρατηρείται </a:t>
            </a:r>
            <a:r>
              <a:rPr lang="en-US" sz="2400" dirty="0" smtClean="0"/>
              <a:t>plateau </a:t>
            </a:r>
            <a:r>
              <a:rPr lang="el-GR" sz="2400" dirty="0" smtClean="0"/>
              <a:t>στη </a:t>
            </a:r>
            <a:r>
              <a:rPr lang="en-US" sz="2400" dirty="0" smtClean="0"/>
              <a:t>VO₂</a:t>
            </a:r>
            <a:r>
              <a:rPr lang="el-GR" sz="2400" dirty="0" smtClean="0"/>
              <a:t> και η μέγιστη επιτευχθείσα τιμή αποτελεί την πραγματική </a:t>
            </a:r>
            <a:r>
              <a:rPr lang="en-US" sz="2400" dirty="0" err="1">
                <a:solidFill>
                  <a:prstClr val="black"/>
                </a:solidFill>
              </a:rPr>
              <a:t>VO</a:t>
            </a:r>
            <a:r>
              <a:rPr lang="en-US" sz="2400" dirty="0" err="1" smtClean="0">
                <a:solidFill>
                  <a:prstClr val="black"/>
                </a:solidFill>
              </a:rPr>
              <a:t>₂max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ή </a:t>
            </a:r>
            <a:r>
              <a:rPr lang="en-US" sz="2400" dirty="0" err="1"/>
              <a:t>VO₂</a:t>
            </a:r>
            <a:r>
              <a:rPr lang="en-US" sz="2400" dirty="0" err="1" smtClean="0"/>
              <a:t>peak</a:t>
            </a:r>
            <a:r>
              <a:rPr lang="el-GR" sz="2400" dirty="0" smtClean="0"/>
              <a:t> (εάν πρόκειται για ασθενή).</a:t>
            </a:r>
          </a:p>
          <a:p>
            <a:pPr marL="357188" indent="-357188">
              <a:lnSpc>
                <a:spcPct val="80000"/>
              </a:lnSpc>
              <a:spcBef>
                <a:spcPts val="1200"/>
              </a:spcBef>
              <a:buClr>
                <a:srgbClr val="990000"/>
              </a:buClr>
              <a:buFont typeface="Arial" charset="0"/>
              <a:buAutoNum type="arabicPeriod"/>
            </a:pPr>
            <a:r>
              <a:rPr lang="el-GR" sz="2400" dirty="0" smtClean="0"/>
              <a:t>Επιτυγχάνεται το μέγιστο προβλεπόμενο έργο (</a:t>
            </a:r>
            <a:r>
              <a:rPr lang="en-US" sz="2400" dirty="0" err="1" smtClean="0"/>
              <a:t>WRmax</a:t>
            </a:r>
            <a:r>
              <a:rPr lang="en-US" sz="2400" dirty="0" smtClean="0"/>
              <a:t>)</a:t>
            </a:r>
            <a:r>
              <a:rPr lang="el-GR" sz="2400" dirty="0"/>
              <a:t>,</a:t>
            </a:r>
            <a:endParaRPr lang="en-US" sz="2400" dirty="0" smtClean="0"/>
          </a:p>
          <a:p>
            <a:pPr marL="357188" indent="-357188">
              <a:lnSpc>
                <a:spcPct val="80000"/>
              </a:lnSpc>
              <a:spcBef>
                <a:spcPts val="1200"/>
              </a:spcBef>
              <a:buClr>
                <a:srgbClr val="990000"/>
              </a:buClr>
              <a:buFont typeface="Arial" charset="0"/>
              <a:buAutoNum type="arabicPeriod"/>
            </a:pPr>
            <a:r>
              <a:rPr lang="el-GR" sz="2400" dirty="0" smtClean="0"/>
              <a:t>Επιτυγχάνεται &gt;90% της μεγίστης προβλεπόμενης καρδιακής συχνότητας </a:t>
            </a:r>
            <a:r>
              <a:rPr lang="en-US" sz="2400" dirty="0" smtClean="0"/>
              <a:t>(</a:t>
            </a:r>
            <a:r>
              <a:rPr lang="en-US" sz="2400" dirty="0" err="1" smtClean="0"/>
              <a:t>HRmax</a:t>
            </a:r>
            <a:r>
              <a:rPr lang="en-US" sz="2400" dirty="0" smtClean="0"/>
              <a:t>)</a:t>
            </a:r>
            <a:r>
              <a:rPr lang="el-GR" sz="2400" dirty="0"/>
              <a:t>.</a:t>
            </a:r>
            <a:endParaRPr lang="el-GR" sz="2400" dirty="0" smtClean="0"/>
          </a:p>
          <a:p>
            <a:pPr marL="357188" indent="-357188">
              <a:lnSpc>
                <a:spcPct val="80000"/>
              </a:lnSpc>
              <a:spcBef>
                <a:spcPts val="1200"/>
              </a:spcBef>
              <a:buClr>
                <a:srgbClr val="990000"/>
              </a:buClr>
              <a:buFont typeface="Arial" charset="0"/>
              <a:buAutoNum type="arabicPeriod"/>
            </a:pPr>
            <a:r>
              <a:rPr lang="el-GR" sz="2400" dirty="0" smtClean="0"/>
              <a:t>Υπάρχει ένδειξη αναπνευστικού περιορισμού (μειωμένες εφεδρείες αερισμού), δηλαδή ο μέγιστος αερισμός (</a:t>
            </a:r>
            <a:r>
              <a:rPr lang="en-US" sz="2400" dirty="0" err="1" smtClean="0"/>
              <a:t>VEmax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προσεγγίζει  (&gt;85%) ή υπερβαίνει τον μέγιστο εκούσιο αερισμό (Μ</a:t>
            </a:r>
            <a:r>
              <a:rPr lang="en-US" sz="2400" dirty="0" smtClean="0"/>
              <a:t>VV)</a:t>
            </a:r>
            <a:r>
              <a:rPr lang="el-GR" sz="2400" dirty="0"/>
              <a:t>.</a:t>
            </a:r>
            <a:endParaRPr lang="en-US" sz="2400" dirty="0" smtClean="0"/>
          </a:p>
          <a:p>
            <a:pPr marL="357188" indent="-357188">
              <a:lnSpc>
                <a:spcPct val="80000"/>
              </a:lnSpc>
              <a:spcBef>
                <a:spcPts val="1200"/>
              </a:spcBef>
              <a:buClr>
                <a:srgbClr val="990000"/>
              </a:buClr>
              <a:buFont typeface="Arial" charset="0"/>
              <a:buAutoNum type="arabicPeriod"/>
            </a:pPr>
            <a:r>
              <a:rPr lang="en-US" sz="2400" dirty="0" smtClean="0"/>
              <a:t>A</a:t>
            </a:r>
            <a:r>
              <a:rPr lang="el-GR" sz="2400" dirty="0" err="1" smtClean="0"/>
              <a:t>ναπνευστικό</a:t>
            </a:r>
            <a:r>
              <a:rPr lang="el-GR" sz="2400" dirty="0" smtClean="0"/>
              <a:t> πηλίκο (</a:t>
            </a:r>
            <a:r>
              <a:rPr lang="en-US" sz="2400" dirty="0" smtClean="0"/>
              <a:t>RER</a:t>
            </a:r>
            <a:r>
              <a:rPr lang="el-GR" sz="2400" dirty="0" smtClean="0"/>
              <a:t>) &gt; 1.15.</a:t>
            </a:r>
          </a:p>
          <a:p>
            <a:pPr marL="357188" indent="-357188">
              <a:lnSpc>
                <a:spcPct val="80000"/>
              </a:lnSpc>
              <a:spcBef>
                <a:spcPts val="1200"/>
              </a:spcBef>
              <a:buClr>
                <a:srgbClr val="990000"/>
              </a:buClr>
              <a:buFont typeface="Arial" charset="0"/>
              <a:buAutoNum type="arabicPeriod"/>
            </a:pPr>
            <a:r>
              <a:rPr lang="el-GR" sz="2400" dirty="0" smtClean="0"/>
              <a:t>Εξάντληση του ασθενούς – έντονα συμπτώματα ( 9-10 στην κλίμακα </a:t>
            </a:r>
            <a:r>
              <a:rPr lang="en-US" sz="2400" dirty="0" smtClean="0"/>
              <a:t>Borg  </a:t>
            </a:r>
            <a:r>
              <a:rPr lang="el-GR" sz="2400" dirty="0" smtClean="0"/>
              <a:t>για δύσπνοια ή έντονη κόπωση των κάτω άκρων).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Εκτίμηση της Προσπάθειας </a:t>
            </a:r>
            <a:r>
              <a:rPr lang="en-US" sz="2800" dirty="0" smtClean="0">
                <a:effectLst/>
                <a:ea typeface="Tahoma" pitchFamily="34" charset="0"/>
                <a:cs typeface="Tahoma" pitchFamily="34" charset="0"/>
              </a:rPr>
              <a:t>[2/2]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96752"/>
            <a:ext cx="8640960" cy="5661248"/>
          </a:xfrm>
        </p:spPr>
        <p:txBody>
          <a:bodyPr>
            <a:noAutofit/>
          </a:bodyPr>
          <a:lstStyle/>
          <a:p>
            <a:pPr marL="609600" lvl="0" indent="-6096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2600" b="1" dirty="0" smtClean="0">
                <a:solidFill>
                  <a:srgbClr val="800000"/>
                </a:solidFill>
              </a:rPr>
              <a:t>Σημειώσεις:</a:t>
            </a:r>
          </a:p>
          <a:p>
            <a:pPr marL="324000" lvl="0" indent="-324000">
              <a:spcBef>
                <a:spcPts val="1200"/>
              </a:spcBef>
              <a:spcAft>
                <a:spcPts val="1200"/>
              </a:spcAft>
              <a:buClr>
                <a:srgbClr val="800000"/>
              </a:buClr>
              <a:buFont typeface="+mj-lt"/>
              <a:buAutoNum type="arabicPeriod"/>
            </a:pPr>
            <a:r>
              <a:rPr lang="el-GR" sz="2400" dirty="0" smtClean="0">
                <a:solidFill>
                  <a:prstClr val="black"/>
                </a:solidFill>
              </a:rPr>
              <a:t>Η </a:t>
            </a:r>
            <a:r>
              <a:rPr lang="el-GR" sz="2400" dirty="0" err="1">
                <a:solidFill>
                  <a:prstClr val="black"/>
                </a:solidFill>
              </a:rPr>
              <a:t>υποξαιμία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l-GR" sz="2400" dirty="0">
                <a:solidFill>
                  <a:prstClr val="black"/>
                </a:solidFill>
              </a:rPr>
              <a:t>&lt;55</a:t>
            </a:r>
            <a:r>
              <a:rPr lang="en-US" sz="2400" dirty="0">
                <a:solidFill>
                  <a:prstClr val="black"/>
                </a:solidFill>
              </a:rPr>
              <a:t>mmHg) </a:t>
            </a:r>
            <a:r>
              <a:rPr lang="el-GR" sz="2400" dirty="0">
                <a:solidFill>
                  <a:prstClr val="black"/>
                </a:solidFill>
              </a:rPr>
              <a:t>ή ο </a:t>
            </a:r>
            <a:r>
              <a:rPr lang="el-GR" sz="2400" dirty="0" err="1">
                <a:solidFill>
                  <a:prstClr val="black"/>
                </a:solidFill>
              </a:rPr>
              <a:t>αποκορεσμός</a:t>
            </a:r>
            <a:r>
              <a:rPr lang="el-GR" sz="2400" dirty="0">
                <a:solidFill>
                  <a:prstClr val="black"/>
                </a:solidFill>
              </a:rPr>
              <a:t> (&lt;88%) στη διάρκεια της δοκιμασίας δεν συνεπάγονται υποχρεωτικά </a:t>
            </a:r>
            <a:r>
              <a:rPr lang="el-GR" sz="2400" dirty="0" smtClean="0">
                <a:solidFill>
                  <a:prstClr val="black"/>
                </a:solidFill>
              </a:rPr>
              <a:t>μέγιστη προσπάθεια, καθώς </a:t>
            </a:r>
            <a:r>
              <a:rPr lang="el-GR" sz="2400" dirty="0">
                <a:solidFill>
                  <a:prstClr val="black"/>
                </a:solidFill>
              </a:rPr>
              <a:t>μπορεί </a:t>
            </a:r>
            <a:r>
              <a:rPr lang="el-GR" sz="2400" dirty="0" smtClean="0">
                <a:solidFill>
                  <a:prstClr val="black"/>
                </a:solidFill>
              </a:rPr>
              <a:t>σε </a:t>
            </a:r>
            <a:r>
              <a:rPr lang="el-GR" sz="2400" dirty="0">
                <a:solidFill>
                  <a:prstClr val="black"/>
                </a:solidFill>
              </a:rPr>
              <a:t>ασθενείς </a:t>
            </a:r>
            <a:r>
              <a:rPr lang="el-GR" sz="2400" dirty="0" smtClean="0">
                <a:solidFill>
                  <a:prstClr val="black"/>
                </a:solidFill>
              </a:rPr>
              <a:t>με πνευμονικές </a:t>
            </a:r>
            <a:r>
              <a:rPr lang="el-GR" sz="2400" dirty="0">
                <a:solidFill>
                  <a:prstClr val="black"/>
                </a:solidFill>
              </a:rPr>
              <a:t>παθήσεις </a:t>
            </a:r>
            <a:r>
              <a:rPr lang="el-GR" sz="2400" dirty="0" smtClean="0">
                <a:solidFill>
                  <a:prstClr val="black"/>
                </a:solidFill>
              </a:rPr>
              <a:t>να </a:t>
            </a:r>
            <a:r>
              <a:rPr lang="el-GR" sz="2400" dirty="0">
                <a:solidFill>
                  <a:prstClr val="black"/>
                </a:solidFill>
              </a:rPr>
              <a:t>εμφανιστούν σε υπομέγιστα </a:t>
            </a:r>
            <a:r>
              <a:rPr lang="el-GR" sz="2400" dirty="0" smtClean="0">
                <a:solidFill>
                  <a:prstClr val="black"/>
                </a:solidFill>
              </a:rPr>
              <a:t>επίπεδα κόπωσης.</a:t>
            </a:r>
            <a:endParaRPr lang="el-GR" sz="2400" dirty="0">
              <a:solidFill>
                <a:prstClr val="black"/>
              </a:solidFill>
            </a:endParaRPr>
          </a:p>
          <a:p>
            <a:pPr marL="324000" lvl="0" indent="-324000">
              <a:spcBef>
                <a:spcPts val="1200"/>
              </a:spcBef>
              <a:buClr>
                <a:srgbClr val="800000"/>
              </a:buClr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Επίσης σε στεφανιαία νόσο ή </a:t>
            </a:r>
            <a:r>
              <a:rPr lang="el-GR" sz="2400" dirty="0" err="1" smtClean="0">
                <a:solidFill>
                  <a:prstClr val="black"/>
                </a:solidFill>
              </a:rPr>
              <a:t>βαλβιδοπάθεια</a:t>
            </a:r>
            <a:r>
              <a:rPr lang="el-GR" sz="2400" dirty="0" smtClean="0">
                <a:solidFill>
                  <a:prstClr val="black"/>
                </a:solidFill>
              </a:rPr>
              <a:t>, </a:t>
            </a:r>
            <a:r>
              <a:rPr lang="el-GR" sz="2400" dirty="0">
                <a:solidFill>
                  <a:prstClr val="black"/>
                </a:solidFill>
              </a:rPr>
              <a:t>είναι δυνατό να εμφανιστούν αυξομειώσεις της καρδιακής </a:t>
            </a:r>
            <a:r>
              <a:rPr lang="el-GR" sz="2400" dirty="0" smtClean="0">
                <a:solidFill>
                  <a:prstClr val="black"/>
                </a:solidFill>
              </a:rPr>
              <a:t>συχνότητας </a:t>
            </a:r>
            <a:r>
              <a:rPr lang="el-GR" sz="2400" dirty="0">
                <a:solidFill>
                  <a:prstClr val="black"/>
                </a:solidFill>
              </a:rPr>
              <a:t>και της αρτηριακής πίεσης ή </a:t>
            </a:r>
            <a:r>
              <a:rPr lang="el-GR" sz="2400" dirty="0" err="1">
                <a:solidFill>
                  <a:prstClr val="black"/>
                </a:solidFill>
              </a:rPr>
              <a:t>προκάρδιο</a:t>
            </a:r>
            <a:r>
              <a:rPr lang="el-GR" sz="2400" dirty="0">
                <a:solidFill>
                  <a:prstClr val="black"/>
                </a:solidFill>
              </a:rPr>
              <a:t> άλγος και ηλεκτροκαρδιογραφικές αλλοιώσεις σε υπομέγιστα </a:t>
            </a:r>
            <a:r>
              <a:rPr lang="el-GR" sz="2400" dirty="0" smtClean="0">
                <a:solidFill>
                  <a:prstClr val="black"/>
                </a:solidFill>
              </a:rPr>
              <a:t>επίπεδα.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95536" y="980728"/>
            <a:ext cx="82150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1700808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2503"/>
            <a:ext cx="8229600" cy="1080120"/>
          </a:xfrm>
        </p:spPr>
        <p:txBody>
          <a:bodyPr>
            <a:noAutofit/>
          </a:bodyPr>
          <a:lstStyle/>
          <a:p>
            <a:r>
              <a:rPr lang="el-GR" sz="3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Tahoma" pitchFamily="34" charset="0"/>
                <a:cs typeface="Tahoma" pitchFamily="34" charset="0"/>
              </a:rPr>
              <a:t>Δοκιμασία Κόπωσης και </a:t>
            </a:r>
            <a:r>
              <a:rPr lang="en-US" sz="3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Tahoma" pitchFamily="34" charset="0"/>
                <a:cs typeface="Tahoma" pitchFamily="34" charset="0"/>
              </a:rPr>
              <a:t/>
            </a:r>
            <a:br>
              <a:rPr lang="en-US" sz="3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Tahoma" pitchFamily="34" charset="0"/>
                <a:cs typeface="Tahoma" pitchFamily="34" charset="0"/>
              </a:rPr>
            </a:br>
            <a:r>
              <a:rPr lang="el-GR" sz="3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Tahoma" pitchFamily="34" charset="0"/>
                <a:cs typeface="Tahoma" pitchFamily="34" charset="0"/>
              </a:rPr>
              <a:t>Κυκλοφορικό Σύστημα</a:t>
            </a:r>
            <a:endParaRPr lang="el-GR" sz="3800" dirty="0">
              <a:latin typeface="+mn-lt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93531" y="1196752"/>
            <a:ext cx="82150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0100" y="1196752"/>
            <a:ext cx="8964487" cy="5484730"/>
          </a:xfrm>
        </p:spPr>
        <p:txBody>
          <a:bodyPr>
            <a:noAutofit/>
          </a:bodyPr>
          <a:lstStyle/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prstClr val="black"/>
                </a:solidFill>
                <a:cs typeface="Arial" pitchFamily="34" charset="0"/>
              </a:rPr>
              <a:t>Αποτελεί το 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gold standard </a:t>
            </a:r>
            <a:r>
              <a:rPr lang="el-GR" sz="2400" dirty="0" smtClean="0">
                <a:solidFill>
                  <a:prstClr val="black"/>
                </a:solidFill>
                <a:cs typeface="Arial" pitchFamily="34" charset="0"/>
              </a:rPr>
              <a:t>για την αξιολόγηση της λειτουργικής ικανότητας του κυκλοφορικού συστήματος.</a:t>
            </a:r>
          </a:p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prstClr val="black"/>
                </a:solidFill>
                <a:cs typeface="Arial" pitchFamily="34" charset="0"/>
              </a:rPr>
              <a:t>Τα δεδομένα κατά την ηρεμία και σε υπομέγιστο έργο (ΚΣ, ΑΠ, ΔΓ) συμβάλλουν στην αξιολόγηση της οικονομίας του μυοκαρδιακού έργου (επιβάρυνση του μυοκαρδίου).</a:t>
            </a:r>
          </a:p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prstClr val="black"/>
                </a:solidFill>
                <a:cs typeface="Arial" pitchFamily="34" charset="0"/>
              </a:rPr>
              <a:t>Στη μέτρηση της </a:t>
            </a:r>
            <a:r>
              <a:rPr lang="en-US" sz="2400" dirty="0" err="1">
                <a:solidFill>
                  <a:prstClr val="black"/>
                </a:solidFill>
              </a:rPr>
              <a:t>VO₂</a:t>
            </a:r>
            <a:r>
              <a:rPr lang="en-US" sz="2000" dirty="0" err="1">
                <a:solidFill>
                  <a:prstClr val="black"/>
                </a:solidFill>
              </a:rPr>
              <a:t>max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ή </a:t>
            </a:r>
            <a:r>
              <a:rPr lang="el-GR" sz="2400" dirty="0" smtClean="0">
                <a:solidFill>
                  <a:prstClr val="black"/>
                </a:solidFill>
              </a:rPr>
              <a:t>της </a:t>
            </a:r>
            <a:r>
              <a:rPr lang="en-US" sz="2400" dirty="0" err="1" smtClean="0">
                <a:solidFill>
                  <a:prstClr val="black"/>
                </a:solidFill>
              </a:rPr>
              <a:t>VO</a:t>
            </a:r>
            <a:r>
              <a:rPr lang="en-US" sz="2400" dirty="0" err="1">
                <a:solidFill>
                  <a:prstClr val="black"/>
                </a:solidFill>
              </a:rPr>
              <a:t>₂</a:t>
            </a:r>
            <a:r>
              <a:rPr lang="en-US" sz="2000" dirty="0" err="1">
                <a:solidFill>
                  <a:prstClr val="black"/>
                </a:solidFill>
              </a:rPr>
              <a:t>peak</a:t>
            </a:r>
            <a:r>
              <a:rPr lang="el-GR" sz="2400" dirty="0" smtClean="0">
                <a:solidFill>
                  <a:prstClr val="black"/>
                </a:solidFill>
                <a:cs typeface="Arial" pitchFamily="34" charset="0"/>
              </a:rPr>
              <a:t> βασίζεται η αξιολόγηση της απόδοσης του κυκλοφορικού συστήματος και της καρδιοαναπνευστικής ικανότητας. </a:t>
            </a:r>
            <a:endParaRPr lang="el-GR" sz="2400" dirty="0">
              <a:solidFill>
                <a:prstClr val="black"/>
              </a:solidFill>
              <a:cs typeface="Arial" pitchFamily="34" charset="0"/>
            </a:endParaRPr>
          </a:p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prstClr val="black"/>
                </a:solidFill>
                <a:cs typeface="Arial" pitchFamily="34" charset="0"/>
              </a:rPr>
              <a:t>Τα δεδομένα της δοκιμασίας κοπώσεως (Κ</a:t>
            </a:r>
            <a:r>
              <a:rPr lang="el-GR" sz="2400" dirty="0">
                <a:solidFill>
                  <a:prstClr val="black"/>
                </a:solidFill>
                <a:cs typeface="Arial" pitchFamily="34" charset="0"/>
              </a:rPr>
              <a:t>Σ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max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VO₂</a:t>
            </a:r>
            <a:r>
              <a:rPr lang="en-US" sz="2000" dirty="0" err="1" smtClean="0">
                <a:solidFill>
                  <a:prstClr val="black"/>
                </a:solidFill>
              </a:rPr>
              <a:t>peak</a:t>
            </a:r>
            <a:r>
              <a:rPr lang="el-GR" sz="2400" dirty="0" smtClean="0">
                <a:solidFill>
                  <a:prstClr val="black"/>
                </a:solidFill>
              </a:rPr>
              <a:t>, κλπ</a:t>
            </a:r>
            <a:r>
              <a:rPr lang="el-GR" sz="2400" dirty="0" smtClean="0">
                <a:solidFill>
                  <a:prstClr val="black"/>
                </a:solidFill>
                <a:cs typeface="Arial" pitchFamily="34" charset="0"/>
              </a:rPr>
              <a:t>) είναι απαραίτητα για το σχεδιασμό </a:t>
            </a:r>
            <a:r>
              <a:rPr lang="el-GR" sz="2400" dirty="0">
                <a:solidFill>
                  <a:prstClr val="black"/>
                </a:solidFill>
                <a:cs typeface="Arial" pitchFamily="34" charset="0"/>
              </a:rPr>
              <a:t>του Προγράμματος </a:t>
            </a:r>
            <a:r>
              <a:rPr lang="el-GR" sz="2400" dirty="0" smtClean="0">
                <a:solidFill>
                  <a:prstClr val="black"/>
                </a:solidFill>
                <a:cs typeface="Arial" pitchFamily="34" charset="0"/>
              </a:rPr>
              <a:t>Αποκατάστασης και τον καθορισμό παραμέτρων, όπως η ένταση και η διάρκεια της άσκησης.</a:t>
            </a:r>
            <a:endParaRPr lang="el-GR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08000"/>
            <a:ext cx="8229600" cy="1296144"/>
          </a:xfrm>
        </p:spPr>
        <p:txBody>
          <a:bodyPr>
            <a:noAutofit/>
          </a:bodyPr>
          <a:lstStyle/>
          <a:p>
            <a:r>
              <a:rPr lang="el-GR" dirty="0">
                <a:ea typeface="Tahoma" pitchFamily="34" charset="0"/>
                <a:cs typeface="Tahoma" pitchFamily="34" charset="0"/>
              </a:rPr>
              <a:t>Θεματική Ενότητα </a:t>
            </a:r>
            <a:r>
              <a:rPr lang="en-US" dirty="0" smtClean="0">
                <a:ea typeface="Tahoma" pitchFamily="34" charset="0"/>
                <a:cs typeface="Tahoma" pitchFamily="34" charset="0"/>
              </a:rPr>
              <a:t>7</a:t>
            </a:r>
            <a:r>
              <a:rPr lang="el-GR" dirty="0" smtClean="0">
                <a:ea typeface="Tahoma" pitchFamily="34" charset="0"/>
                <a:cs typeface="Tahoma" pitchFamily="34" charset="0"/>
              </a:rPr>
              <a:t/>
            </a:r>
            <a:br>
              <a:rPr lang="el-GR" dirty="0" smtClean="0"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l-GR" sz="3200" dirty="0">
                <a:cs typeface="Times New Roman" pitchFamily="18" charset="0"/>
              </a:rPr>
              <a:t>Βιβλιογραφία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2400" dirty="0">
                <a:effectLst/>
                <a:cs typeface="Times New Roman" pitchFamily="18" charset="0"/>
              </a:rPr>
              <a:t>[</a:t>
            </a:r>
            <a:r>
              <a:rPr lang="el-GR" sz="2400" dirty="0">
                <a:effectLst/>
                <a:cs typeface="Times New Roman" pitchFamily="18" charset="0"/>
              </a:rPr>
              <a:t>1/2</a:t>
            </a:r>
            <a:r>
              <a:rPr lang="en-US" sz="2400" dirty="0">
                <a:effectLst/>
                <a:cs typeface="Times New Roman" pitchFamily="18" charset="0"/>
              </a:rPr>
              <a:t>]</a:t>
            </a:r>
            <a:endParaRPr lang="el-GR" sz="2400" dirty="0">
              <a:solidFill>
                <a:schemeClr val="tx1"/>
              </a:solidFill>
              <a:effectLst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988840"/>
            <a:ext cx="8352928" cy="4536504"/>
          </a:xfrm>
        </p:spPr>
        <p:txBody>
          <a:bodyPr>
            <a:noAutofit/>
          </a:bodyPr>
          <a:lstStyle/>
          <a:p>
            <a:pPr>
              <a:buClr>
                <a:srgbClr val="990000"/>
              </a:buClr>
              <a:buSzPct val="110000"/>
              <a:buFont typeface="Wingdings" pitchFamily="2" charset="2"/>
              <a:buChar char="§"/>
            </a:pPr>
            <a:r>
              <a:rPr lang="en-GB" sz="2200" dirty="0" smtClean="0">
                <a:ea typeface="Tahoma" pitchFamily="34" charset="0"/>
                <a:cs typeface="Tahoma" pitchFamily="34" charset="0"/>
              </a:rPr>
              <a:t>American </a:t>
            </a:r>
            <a:r>
              <a:rPr lang="en-GB" sz="2200" dirty="0">
                <a:ea typeface="Tahoma" pitchFamily="34" charset="0"/>
                <a:cs typeface="Tahoma" pitchFamily="34" charset="0"/>
              </a:rPr>
              <a:t>College of Cardiology / American Heart Association: Gibbons RJ, et al. ACC/AHA 2002 Guideline Update for Exercise Testing. Circulation. 2002; 106:1883-1892.</a:t>
            </a:r>
          </a:p>
          <a:p>
            <a:pPr>
              <a:buClr>
                <a:srgbClr val="990000"/>
              </a:buClr>
              <a:buSzPct val="110000"/>
              <a:buFont typeface="Wingdings" pitchFamily="2" charset="2"/>
              <a:buChar char="§"/>
            </a:pPr>
            <a:r>
              <a:rPr lang="en-GB" sz="2200" dirty="0" smtClean="0">
                <a:ea typeface="Tahoma" pitchFamily="34" charset="0"/>
                <a:cs typeface="Tahoma" pitchFamily="34" charset="0"/>
              </a:rPr>
              <a:t>American </a:t>
            </a:r>
            <a:r>
              <a:rPr lang="en-GB" sz="2200" dirty="0">
                <a:ea typeface="Tahoma" pitchFamily="34" charset="0"/>
                <a:cs typeface="Tahoma" pitchFamily="34" charset="0"/>
              </a:rPr>
              <a:t>College of Sports Medicine: ACSM`s Guidelines for Exercise Testing and </a:t>
            </a:r>
            <a:r>
              <a:rPr lang="en-GB" sz="2200" dirty="0" smtClean="0">
                <a:ea typeface="Tahoma" pitchFamily="34" charset="0"/>
                <a:cs typeface="Tahoma" pitchFamily="34" charset="0"/>
              </a:rPr>
              <a:t>Prescription. </a:t>
            </a:r>
            <a:r>
              <a:rPr lang="en-GB" sz="2200" dirty="0" err="1">
                <a:ea typeface="Tahoma" pitchFamily="34" charset="0"/>
                <a:cs typeface="Tahoma" pitchFamily="34" charset="0"/>
              </a:rPr>
              <a:t>Wolters</a:t>
            </a:r>
            <a:r>
              <a:rPr lang="en-GB" sz="2200" dirty="0">
                <a:ea typeface="Tahoma" pitchFamily="34" charset="0"/>
                <a:cs typeface="Tahoma" pitchFamily="34" charset="0"/>
              </a:rPr>
              <a:t> Kluwer/ Lippincott Williams &amp; Wilkins, 9th Edition, 2013.</a:t>
            </a:r>
          </a:p>
          <a:p>
            <a:pPr>
              <a:buClr>
                <a:srgbClr val="990000"/>
              </a:buClr>
              <a:buSzPct val="110000"/>
              <a:buFont typeface="Wingdings" pitchFamily="2" charset="2"/>
              <a:buChar char="§"/>
            </a:pPr>
            <a:r>
              <a:rPr lang="en-GB" sz="2200" dirty="0" smtClean="0">
                <a:ea typeface="Tahoma" pitchFamily="34" charset="0"/>
                <a:cs typeface="Tahoma" pitchFamily="34" charset="0"/>
              </a:rPr>
              <a:t>American </a:t>
            </a:r>
            <a:r>
              <a:rPr lang="en-GB" sz="2200" dirty="0">
                <a:ea typeface="Tahoma" pitchFamily="34" charset="0"/>
                <a:cs typeface="Tahoma" pitchFamily="34" charset="0"/>
              </a:rPr>
              <a:t>College of Sports Medicine: ACSM`s Resource Manual for Guidelines for Exercise Testing and Prescription. </a:t>
            </a:r>
            <a:r>
              <a:rPr lang="en-GB" sz="2200" dirty="0" err="1">
                <a:ea typeface="Tahoma" pitchFamily="34" charset="0"/>
                <a:cs typeface="Tahoma" pitchFamily="34" charset="0"/>
              </a:rPr>
              <a:t>Wolters</a:t>
            </a:r>
            <a:r>
              <a:rPr lang="en-GB" sz="2200" dirty="0">
                <a:ea typeface="Tahoma" pitchFamily="34" charset="0"/>
                <a:cs typeface="Tahoma" pitchFamily="34" charset="0"/>
              </a:rPr>
              <a:t> Kluwer/ Lippincott Williams &amp; Wilkins, 7th Edition, 2013.</a:t>
            </a:r>
          </a:p>
          <a:p>
            <a:pPr>
              <a:buClr>
                <a:srgbClr val="990000"/>
              </a:buClr>
              <a:buSzPct val="110000"/>
              <a:buFont typeface="Wingdings" pitchFamily="2" charset="2"/>
              <a:buChar char="§"/>
            </a:pPr>
            <a:r>
              <a:rPr lang="en-GB" sz="2200" dirty="0" smtClean="0">
                <a:ea typeface="Tahoma" pitchFamily="34" charset="0"/>
                <a:cs typeface="Tahoma" pitchFamily="34" charset="0"/>
              </a:rPr>
              <a:t>American </a:t>
            </a:r>
            <a:r>
              <a:rPr lang="en-GB" sz="2200" dirty="0">
                <a:ea typeface="Tahoma" pitchFamily="34" charset="0"/>
                <a:cs typeface="Tahoma" pitchFamily="34" charset="0"/>
              </a:rPr>
              <a:t>Heart Association: A Scientific Statement. </a:t>
            </a:r>
            <a:r>
              <a:rPr lang="en-GB" sz="2200" dirty="0" err="1">
                <a:ea typeface="Tahoma" pitchFamily="34" charset="0"/>
                <a:cs typeface="Tahoma" pitchFamily="34" charset="0"/>
              </a:rPr>
              <a:t>Balady</a:t>
            </a:r>
            <a:r>
              <a:rPr lang="en-GB" sz="2200" dirty="0">
                <a:ea typeface="Tahoma" pitchFamily="34" charset="0"/>
                <a:cs typeface="Tahoma" pitchFamily="34" charset="0"/>
              </a:rPr>
              <a:t> GJ, et al. Clinician's Guide to Cardiopulmonary Exercise Testing in Adults: A Scientific Statement. Circulation. 2010; 122:191-225.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271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08000"/>
            <a:ext cx="8229600" cy="1296000"/>
          </a:xfrm>
        </p:spPr>
        <p:txBody>
          <a:bodyPr>
            <a:noAutofit/>
          </a:bodyPr>
          <a:lstStyle/>
          <a:p>
            <a:r>
              <a:rPr lang="el-GR" dirty="0">
                <a:ea typeface="Tahoma" pitchFamily="34" charset="0"/>
                <a:cs typeface="Tahoma" pitchFamily="34" charset="0"/>
              </a:rPr>
              <a:t>Θεματική Ενότητα </a:t>
            </a:r>
            <a:r>
              <a:rPr lang="en-US" dirty="0">
                <a:ea typeface="Tahoma" pitchFamily="34" charset="0"/>
                <a:cs typeface="Tahoma" pitchFamily="34" charset="0"/>
              </a:rPr>
              <a:t>7</a:t>
            </a:r>
            <a:r>
              <a:rPr lang="el-GR" dirty="0">
                <a:ea typeface="Tahoma" pitchFamily="34" charset="0"/>
                <a:cs typeface="Tahoma" pitchFamily="34" charset="0"/>
              </a:rPr>
              <a:t/>
            </a:r>
            <a:br>
              <a:rPr lang="el-GR" dirty="0">
                <a:ea typeface="Tahoma" pitchFamily="34" charset="0"/>
                <a:cs typeface="Tahoma" pitchFamily="34" charset="0"/>
              </a:rPr>
            </a:br>
            <a:r>
              <a:rPr lang="en-US" dirty="0">
                <a:ea typeface="Tahoma" pitchFamily="34" charset="0"/>
                <a:cs typeface="Tahoma" pitchFamily="34" charset="0"/>
              </a:rPr>
              <a:t> </a:t>
            </a:r>
            <a:r>
              <a:rPr lang="el-GR" sz="3200" dirty="0">
                <a:cs typeface="Times New Roman" pitchFamily="18" charset="0"/>
              </a:rPr>
              <a:t>Βιβλιογραφία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[2</a:t>
            </a:r>
            <a:r>
              <a:rPr lang="el-GR" sz="2400" dirty="0" smtClean="0">
                <a:effectLst/>
                <a:cs typeface="Times New Roman" pitchFamily="18" charset="0"/>
              </a:rPr>
              <a:t>/2</a:t>
            </a:r>
            <a:r>
              <a:rPr lang="en-US" sz="2800" dirty="0">
                <a:effectLst/>
                <a:cs typeface="Times New Roman" pitchFamily="18" charset="0"/>
              </a:rPr>
              <a:t>]</a:t>
            </a:r>
            <a:endParaRPr lang="el-GR" sz="3200" dirty="0">
              <a:solidFill>
                <a:schemeClr val="tx1"/>
              </a:solidFill>
              <a:effectLst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916832"/>
            <a:ext cx="8352928" cy="4608512"/>
          </a:xfrm>
        </p:spPr>
        <p:txBody>
          <a:bodyPr>
            <a:noAutofit/>
          </a:bodyPr>
          <a:lstStyle/>
          <a:p>
            <a:pPr>
              <a:buClr>
                <a:srgbClr val="990000"/>
              </a:buClr>
              <a:buSzPct val="110000"/>
              <a:buFont typeface="Wingdings" pitchFamily="2" charset="2"/>
              <a:buChar char="§"/>
            </a:pPr>
            <a:r>
              <a:rPr lang="en-GB" sz="2200" dirty="0" smtClean="0">
                <a:ea typeface="Tahoma" pitchFamily="34" charset="0"/>
                <a:cs typeface="Tahoma" pitchFamily="34" charset="0"/>
              </a:rPr>
              <a:t>American </a:t>
            </a:r>
            <a:r>
              <a:rPr lang="en-GB" sz="2200" dirty="0">
                <a:ea typeface="Tahoma" pitchFamily="34" charset="0"/>
                <a:cs typeface="Tahoma" pitchFamily="34" charset="0"/>
              </a:rPr>
              <a:t>Heart Association: A Statement for Professionals.  Lauer M, et al. Exercise Testing in Asymptomatic Adults. Circulation. 2005; 112:771-776.</a:t>
            </a:r>
          </a:p>
          <a:p>
            <a:pPr>
              <a:buClr>
                <a:srgbClr val="990000"/>
              </a:buClr>
              <a:buSzPct val="110000"/>
              <a:buFont typeface="Wingdings" pitchFamily="2" charset="2"/>
              <a:buChar char="§"/>
            </a:pPr>
            <a:r>
              <a:rPr lang="en-US" sz="2200" dirty="0">
                <a:ea typeface="Tahoma" pitchFamily="34" charset="0"/>
                <a:cs typeface="Tahoma" pitchFamily="34" charset="0"/>
              </a:rPr>
              <a:t>American Heart Association: A Statement from the </a:t>
            </a:r>
            <a:r>
              <a:rPr lang="en-US" sz="2200" dirty="0" smtClean="0">
                <a:ea typeface="Tahoma" pitchFamily="34" charset="0"/>
                <a:cs typeface="Tahoma" pitchFamily="34" charset="0"/>
              </a:rPr>
              <a:t>AHA</a:t>
            </a:r>
            <a:r>
              <a:rPr lang="el-GR" sz="2200" dirty="0" smtClean="0">
                <a:ea typeface="Tahoma" pitchFamily="34" charset="0"/>
                <a:cs typeface="Tahoma" pitchFamily="34" charset="0"/>
              </a:rPr>
              <a:t>. </a:t>
            </a:r>
            <a:r>
              <a:rPr lang="en-US" sz="2200" dirty="0" smtClean="0">
                <a:ea typeface="Tahoma" pitchFamily="34" charset="0"/>
                <a:cs typeface="Tahoma" pitchFamily="34" charset="0"/>
              </a:rPr>
              <a:t>Fletcher GF,</a:t>
            </a:r>
            <a:r>
              <a:rPr lang="el-GR" sz="22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ea typeface="Tahoma" pitchFamily="34" charset="0"/>
                <a:cs typeface="Tahoma" pitchFamily="34" charset="0"/>
              </a:rPr>
              <a:t>et </a:t>
            </a:r>
            <a:r>
              <a:rPr lang="en-US" sz="2200" dirty="0">
                <a:ea typeface="Tahoma" pitchFamily="34" charset="0"/>
                <a:cs typeface="Tahoma" pitchFamily="34" charset="0"/>
              </a:rPr>
              <a:t>al. Exercise standards for testing and training. </a:t>
            </a:r>
            <a:r>
              <a:rPr lang="en-US" sz="2200" dirty="0" smtClean="0">
                <a:ea typeface="Tahoma" pitchFamily="34" charset="0"/>
                <a:cs typeface="Tahoma" pitchFamily="34" charset="0"/>
              </a:rPr>
              <a:t>Circulation</a:t>
            </a:r>
            <a:r>
              <a:rPr lang="el-GR" sz="2200" dirty="0" smtClean="0">
                <a:ea typeface="Tahoma" pitchFamily="34" charset="0"/>
                <a:cs typeface="Tahoma" pitchFamily="34" charset="0"/>
              </a:rPr>
              <a:t>.</a:t>
            </a:r>
            <a:r>
              <a:rPr lang="en-US" sz="2200" dirty="0" smtClean="0">
                <a:ea typeface="Tahoma" pitchFamily="34" charset="0"/>
                <a:cs typeface="Tahoma" pitchFamily="34" charset="0"/>
              </a:rPr>
              <a:t> 2001;</a:t>
            </a:r>
            <a:r>
              <a:rPr lang="el-GR" sz="22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ea typeface="Tahoma" pitchFamily="34" charset="0"/>
                <a:cs typeface="Tahoma" pitchFamily="34" charset="0"/>
              </a:rPr>
              <a:t>104:1694-1740.</a:t>
            </a:r>
            <a:endParaRPr lang="en-GB" sz="2200" dirty="0">
              <a:ea typeface="Tahoma" pitchFamily="34" charset="0"/>
              <a:cs typeface="Tahoma" pitchFamily="34" charset="0"/>
            </a:endParaRPr>
          </a:p>
          <a:p>
            <a:pPr>
              <a:buClr>
                <a:srgbClr val="990000"/>
              </a:buClr>
              <a:buSzPct val="110000"/>
              <a:buFont typeface="Wingdings" pitchFamily="2" charset="2"/>
              <a:buChar char="§"/>
            </a:pPr>
            <a:r>
              <a:rPr lang="en-GB" sz="2200" dirty="0">
                <a:ea typeface="Times New Roman"/>
              </a:rPr>
              <a:t>Bruce RA, </a:t>
            </a:r>
            <a:r>
              <a:rPr lang="en-GB" sz="2200" dirty="0" err="1">
                <a:ea typeface="Times New Roman"/>
              </a:rPr>
              <a:t>Kusumi</a:t>
            </a:r>
            <a:r>
              <a:rPr lang="en-GB" sz="2200" dirty="0">
                <a:ea typeface="Times New Roman"/>
              </a:rPr>
              <a:t> F and </a:t>
            </a:r>
            <a:r>
              <a:rPr lang="en-GB" sz="2200" dirty="0" err="1">
                <a:ea typeface="Times New Roman"/>
              </a:rPr>
              <a:t>Hosmer</a:t>
            </a:r>
            <a:r>
              <a:rPr lang="en-GB" sz="2200" dirty="0">
                <a:ea typeface="Times New Roman"/>
              </a:rPr>
              <a:t> D. Maximal oxygen uptake and </a:t>
            </a:r>
            <a:r>
              <a:rPr lang="en-GB" sz="2200" dirty="0" err="1">
                <a:ea typeface="Times New Roman"/>
              </a:rPr>
              <a:t>nomographic</a:t>
            </a:r>
            <a:r>
              <a:rPr lang="en-GB" sz="2200" dirty="0">
                <a:ea typeface="Times New Roman"/>
              </a:rPr>
              <a:t> assessment of functional aerobic impairment in cardiovascular disease. Am Heart </a:t>
            </a:r>
            <a:r>
              <a:rPr lang="en-GB" sz="2200" dirty="0" smtClean="0">
                <a:ea typeface="Times New Roman"/>
              </a:rPr>
              <a:t>J. </a:t>
            </a:r>
            <a:r>
              <a:rPr lang="en-GB" sz="2200" dirty="0">
                <a:ea typeface="Times New Roman"/>
              </a:rPr>
              <a:t>1973; 85:546-562.</a:t>
            </a:r>
          </a:p>
          <a:p>
            <a:pPr>
              <a:buClr>
                <a:srgbClr val="990000"/>
              </a:buClr>
              <a:buSzPct val="110000"/>
              <a:buFont typeface="Wingdings" pitchFamily="2" charset="2"/>
              <a:buChar char="§"/>
            </a:pPr>
            <a:r>
              <a:rPr lang="en-GB" sz="2200" dirty="0" smtClean="0">
                <a:ea typeface="Times New Roman"/>
              </a:rPr>
              <a:t>Wasserman </a:t>
            </a:r>
            <a:r>
              <a:rPr lang="en-GB" sz="2200" dirty="0">
                <a:ea typeface="Times New Roman"/>
              </a:rPr>
              <a:t>K, Hansen JE, Sue DY, </a:t>
            </a:r>
            <a:r>
              <a:rPr lang="en-GB" sz="2200" dirty="0" smtClean="0">
                <a:ea typeface="Times New Roman"/>
              </a:rPr>
              <a:t>et al. </a:t>
            </a:r>
            <a:r>
              <a:rPr lang="en-GB" sz="2200" dirty="0">
                <a:ea typeface="Times New Roman"/>
              </a:rPr>
              <a:t>Principles of </a:t>
            </a:r>
            <a:r>
              <a:rPr lang="en-GB" sz="2200" dirty="0" smtClean="0">
                <a:ea typeface="Times New Roman"/>
              </a:rPr>
              <a:t>Exercise </a:t>
            </a:r>
            <a:r>
              <a:rPr lang="en-US" sz="2200" dirty="0" smtClean="0">
                <a:ea typeface="Times New Roman"/>
              </a:rPr>
              <a:t>T</a:t>
            </a:r>
            <a:r>
              <a:rPr lang="en-GB" sz="2200" dirty="0" err="1" smtClean="0">
                <a:ea typeface="Times New Roman"/>
              </a:rPr>
              <a:t>esting</a:t>
            </a:r>
            <a:r>
              <a:rPr lang="en-GB" sz="2200" dirty="0" smtClean="0">
                <a:ea typeface="Times New Roman"/>
              </a:rPr>
              <a:t> </a:t>
            </a:r>
            <a:r>
              <a:rPr lang="en-GB" sz="2200" dirty="0">
                <a:ea typeface="Times New Roman"/>
              </a:rPr>
              <a:t>and </a:t>
            </a:r>
            <a:r>
              <a:rPr lang="en-GB" sz="2200" dirty="0" smtClean="0">
                <a:ea typeface="Times New Roman"/>
              </a:rPr>
              <a:t>Interpretation</a:t>
            </a:r>
            <a:r>
              <a:rPr lang="en-GB" sz="2200" dirty="0">
                <a:ea typeface="Times New Roman"/>
              </a:rPr>
              <a:t>. </a:t>
            </a:r>
            <a:r>
              <a:rPr lang="en-US" sz="2200" dirty="0" err="1">
                <a:ea typeface="Times New Roman"/>
              </a:rPr>
              <a:t>Wolters</a:t>
            </a:r>
            <a:r>
              <a:rPr lang="en-US" sz="2200" dirty="0">
                <a:ea typeface="Times New Roman"/>
              </a:rPr>
              <a:t> Kluwer/ Lippincott Williams &amp; Wilkins</a:t>
            </a:r>
            <a:r>
              <a:rPr lang="en-GB" sz="2200" dirty="0" smtClean="0">
                <a:ea typeface="Times New Roman"/>
              </a:rPr>
              <a:t>; 5</a:t>
            </a:r>
            <a:r>
              <a:rPr lang="en-GB" sz="2200" baseline="30000" dirty="0" smtClean="0">
                <a:ea typeface="Times New Roman"/>
              </a:rPr>
              <a:t>th</a:t>
            </a:r>
            <a:r>
              <a:rPr lang="en-GB" sz="2200" dirty="0" smtClean="0">
                <a:ea typeface="Times New Roman"/>
              </a:rPr>
              <a:t> Edition</a:t>
            </a:r>
            <a:r>
              <a:rPr lang="en-GB" sz="2200" dirty="0">
                <a:ea typeface="Times New Roman"/>
              </a:rPr>
              <a:t>, </a:t>
            </a:r>
            <a:r>
              <a:rPr lang="en-GB" sz="2200" dirty="0" smtClean="0">
                <a:ea typeface="Times New Roman"/>
              </a:rPr>
              <a:t>2012</a:t>
            </a:r>
            <a:r>
              <a:rPr lang="el-GR" sz="2200" dirty="0" smtClean="0">
                <a:ea typeface="Times New Roman"/>
              </a:rPr>
              <a:t>.</a:t>
            </a:r>
            <a:endParaRPr lang="en-GB" sz="2200" dirty="0" smtClean="0">
              <a:ea typeface="Times New Roman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421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90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Σοφία </a:t>
            </a:r>
            <a:r>
              <a:rPr lang="el-GR" sz="2000" dirty="0" smtClean="0"/>
              <a:t>Θωμοπούλου</a:t>
            </a:r>
            <a:r>
              <a:rPr lang="en-US" sz="2000" dirty="0" smtClean="0"/>
              <a:t>, </a:t>
            </a:r>
            <a:r>
              <a:rPr lang="el-GR" sz="2000" dirty="0" smtClean="0"/>
              <a:t>Γεώργιος </a:t>
            </a:r>
            <a:r>
              <a:rPr lang="el-GR" sz="2000" dirty="0"/>
              <a:t>Παπαθανασίου. «Φυσικοθεραπεία Καρδιοαγγειακών Παθήσεων. Ενότητα </a:t>
            </a:r>
            <a:r>
              <a:rPr lang="en-US" sz="2000" dirty="0"/>
              <a:t>7:</a:t>
            </a:r>
            <a:r>
              <a:rPr lang="el-GR" sz="2000" dirty="0"/>
              <a:t> Δοκιμασίες Κοπώσεως – </a:t>
            </a:r>
            <a:r>
              <a:rPr lang="en-US" sz="2000" dirty="0"/>
              <a:t>Exercise Stress </a:t>
            </a:r>
            <a:r>
              <a:rPr lang="en-US" sz="2000" dirty="0" smtClean="0"/>
              <a:t>Tests</a:t>
            </a:r>
            <a:r>
              <a:rPr lang="el-GR" sz="2000" dirty="0" smtClean="0"/>
              <a:t>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l-GR" sz="2000" dirty="0" smtClean="0"/>
              <a:t>ocp.teiath.gr.</a:t>
            </a:r>
            <a:r>
              <a:rPr lang="en-US" sz="2000" dirty="0"/>
              <a:t> </a:t>
            </a:r>
            <a:r>
              <a:rPr lang="el-GR" sz="2000" dirty="0" smtClean="0"/>
              <a:t>Copyright </a:t>
            </a:r>
            <a:r>
              <a:rPr lang="el-GR" sz="2000" dirty="0"/>
              <a:t>Τεχνολογικό Εκπαιδευτικό Ίδρυμα Αθήνας, Σοφία </a:t>
            </a:r>
            <a:r>
              <a:rPr lang="el-GR" sz="2000" dirty="0" smtClean="0"/>
              <a:t>Θωμοπούλου</a:t>
            </a:r>
            <a:r>
              <a:rPr lang="en-US" sz="2000" dirty="0" smtClean="0"/>
              <a:t>,</a:t>
            </a:r>
            <a:r>
              <a:rPr lang="el-GR" sz="2000" dirty="0" smtClean="0"/>
              <a:t> </a:t>
            </a:r>
            <a:r>
              <a:rPr lang="el-GR" sz="2000" dirty="0"/>
              <a:t>Γεώργιος Παπαθανασίου 2014.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043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2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Δοκιμασία Κοπώσεως -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Ενδείξεις</a:t>
            </a:r>
            <a:endParaRPr lang="el-GR" dirty="0"/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251520" y="1556792"/>
            <a:ext cx="8892479" cy="432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0" anchor="ctr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1800"/>
              </a:spcBef>
              <a:buFont typeface="+mj-lt"/>
              <a:buAutoNum type="arabicPeriod"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Διάγνωση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στεφανιαίας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νόσου,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lnSpc>
                <a:spcPct val="80000"/>
              </a:lnSpc>
              <a:spcBef>
                <a:spcPts val="1800"/>
              </a:spcBef>
              <a:buFont typeface="+mj-lt"/>
              <a:buAutoNum type="arabicPeriod"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Πρόγνωση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εμφράγματος του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μυοκαρδίου,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lnSpc>
                <a:spcPct val="80000"/>
              </a:lnSpc>
              <a:spcBef>
                <a:spcPts val="1800"/>
              </a:spcBef>
              <a:buFont typeface="+mj-lt"/>
              <a:buAutoNum type="arabicPeriod"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Αξιολόγηση φαρμακευτικής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αγωγής,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lnSpc>
                <a:spcPct val="80000"/>
              </a:lnSpc>
              <a:spcBef>
                <a:spcPts val="1800"/>
              </a:spcBef>
              <a:buFont typeface="+mj-lt"/>
              <a:buAutoNum type="arabicPeriod"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Έλεγχος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αρρυθμιών που σχετίζονται με την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άσκηση,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lnSpc>
                <a:spcPct val="80000"/>
              </a:lnSpc>
              <a:spcBef>
                <a:spcPts val="1800"/>
              </a:spcBef>
              <a:buFont typeface="+mj-lt"/>
              <a:buAutoNum type="arabicPeriod"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Εκτίμηση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της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λειτουργικής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ικανότητας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του κυκλοφορικού συστήματος,</a:t>
            </a:r>
          </a:p>
          <a:p>
            <a:pPr marL="457200" indent="-457200">
              <a:lnSpc>
                <a:spcPct val="80000"/>
              </a:lnSpc>
              <a:spcBef>
                <a:spcPts val="1800"/>
              </a:spcBef>
              <a:buFont typeface="+mj-lt"/>
              <a:buAutoNum type="arabicPeriod"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Εκτίμηση της ικανότητας για άσκηση – άθληση,</a:t>
            </a:r>
          </a:p>
          <a:p>
            <a:pPr marL="457200" indent="-457200">
              <a:lnSpc>
                <a:spcPct val="80000"/>
              </a:lnSpc>
              <a:spcBef>
                <a:spcPts val="1800"/>
              </a:spcBef>
              <a:buFont typeface="+mj-lt"/>
              <a:buAutoNum type="arabicPeriod"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Αξιολόγηση και μέτρηση της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καρδιοαναπνευστικής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ικανότητας,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lnSpc>
                <a:spcPct val="80000"/>
              </a:lnSpc>
              <a:spcBef>
                <a:spcPts val="1800"/>
              </a:spcBef>
              <a:buFont typeface="+mj-lt"/>
              <a:buAutoNum type="arabicPeriod"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Αξιολόγηση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προγραμμάτων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καρδιοαγγειακής προσαρμογής.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771" name="Line 6"/>
          <p:cNvSpPr>
            <a:spLocks noChangeShapeType="1"/>
          </p:cNvSpPr>
          <p:nvPr/>
        </p:nvSpPr>
        <p:spPr bwMode="auto">
          <a:xfrm>
            <a:off x="380764" y="1052736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06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668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Είδη Δοκιμασιών Κόπωσης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en-US" sz="2800" baseline="-25000" dirty="0" smtClean="0">
                <a:ea typeface="Tahoma" pitchFamily="34" charset="0"/>
                <a:cs typeface="Tahoma" pitchFamily="34" charset="0"/>
              </a:rPr>
              <a:t>[</a:t>
            </a:r>
            <a:r>
              <a:rPr lang="el-GR" sz="2800" baseline="-25000" dirty="0" smtClean="0">
                <a:ea typeface="Tahoma" pitchFamily="34" charset="0"/>
                <a:cs typeface="Tahoma" pitchFamily="34" charset="0"/>
              </a:rPr>
              <a:t>1</a:t>
            </a:r>
            <a:r>
              <a:rPr lang="en-US" sz="2800" baseline="-25000" dirty="0" smtClean="0">
                <a:ea typeface="Tahoma" pitchFamily="34" charset="0"/>
                <a:cs typeface="Tahoma" pitchFamily="34" charset="0"/>
              </a:rPr>
              <a:t>/3]</a:t>
            </a:r>
            <a:endParaRPr lang="el-GR" sz="2800" baseline="-250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161796" name="Line 4"/>
          <p:cNvSpPr>
            <a:spLocks noChangeShapeType="1"/>
          </p:cNvSpPr>
          <p:nvPr/>
        </p:nvSpPr>
        <p:spPr bwMode="auto">
          <a:xfrm>
            <a:off x="323528" y="980728"/>
            <a:ext cx="82870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el-GR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Μέγιστη Δοκιμασία Κόπωσης</a:t>
            </a:r>
          </a:p>
          <a:p>
            <a:pPr marL="625475" indent="-271463">
              <a:lnSpc>
                <a:spcPct val="12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Χρησιμοποιείται για </a:t>
            </a:r>
            <a:r>
              <a:rPr lang="el-GR" sz="2400" dirty="0"/>
              <a:t>την αξιολόγηση της λειτουργικής ικανότητας του κυκλοφορικού </a:t>
            </a:r>
            <a:r>
              <a:rPr lang="el-GR" sz="2400" dirty="0" smtClean="0"/>
              <a:t>συστήματος και τη</a:t>
            </a:r>
            <a:r>
              <a:rPr lang="en-US" sz="2400" dirty="0" smtClean="0"/>
              <a:t> </a:t>
            </a:r>
            <a:r>
              <a:rPr lang="el-GR" sz="2400" dirty="0"/>
              <a:t>μέτρηση </a:t>
            </a:r>
            <a:r>
              <a:rPr lang="el-GR" sz="2400" dirty="0" smtClean="0"/>
              <a:t>της </a:t>
            </a:r>
            <a:r>
              <a:rPr lang="en-US" sz="2400" dirty="0" smtClean="0"/>
              <a:t>VO</a:t>
            </a:r>
            <a:r>
              <a:rPr lang="el-GR" sz="2400" b="1" baseline="-25000" dirty="0" smtClean="0"/>
              <a:t>2</a:t>
            </a:r>
            <a:r>
              <a:rPr lang="en-US" sz="2000" dirty="0" smtClean="0"/>
              <a:t>max</a:t>
            </a:r>
            <a:r>
              <a:rPr lang="en-US" sz="2400" dirty="0" smtClean="0"/>
              <a:t> </a:t>
            </a:r>
            <a:r>
              <a:rPr lang="el-GR" sz="2400" dirty="0" smtClean="0"/>
              <a:t>(ή της</a:t>
            </a:r>
            <a:r>
              <a:rPr lang="en-US" sz="2400" dirty="0">
                <a:solidFill>
                  <a:prstClr val="black"/>
                </a:solidFill>
              </a:rPr>
              <a:t> VO</a:t>
            </a:r>
            <a:r>
              <a:rPr lang="el-GR" sz="2400" b="1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peak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σε καρδιακούς ασθενείς</a:t>
            </a:r>
            <a:r>
              <a:rPr lang="el-GR" sz="2400" dirty="0" smtClean="0"/>
              <a:t>).</a:t>
            </a:r>
          </a:p>
          <a:p>
            <a:pPr marL="625475" indent="-271463">
              <a:lnSpc>
                <a:spcPct val="12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Τερματίζεται </a:t>
            </a:r>
            <a:r>
              <a:rPr lang="el-GR" sz="2400" dirty="0"/>
              <a:t>σε μέγιστο έργο, στα όρια της αερόβιας αντοχής του ατόμου, ενώ δίνει τη δυνατότητα καταγραφής της πραγματικής μέγιστης καρδιακής συχνότητας (ΚΣ</a:t>
            </a:r>
            <a:r>
              <a:rPr lang="en-US" sz="2000" dirty="0"/>
              <a:t>max</a:t>
            </a:r>
            <a:r>
              <a:rPr lang="el-GR" sz="2400" dirty="0"/>
              <a:t>)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en-US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799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Είδη Δοκιμασιών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Κόπωσης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en-US" sz="2800" baseline="-25000" dirty="0" smtClean="0">
                <a:ea typeface="Tahoma" pitchFamily="34" charset="0"/>
                <a:cs typeface="Tahoma" pitchFamily="34" charset="0"/>
              </a:rPr>
              <a:t>[2/3</a:t>
            </a:r>
            <a:r>
              <a:rPr lang="en-US" sz="2800" baseline="-25000" dirty="0">
                <a:ea typeface="Tahoma" pitchFamily="34" charset="0"/>
                <a:cs typeface="Tahoma" pitchFamily="34" charset="0"/>
              </a:rPr>
              <a:t>]</a:t>
            </a:r>
            <a:endParaRPr lang="el-GR" baseline="-25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40768"/>
            <a:ext cx="8445624" cy="504056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Επίτευξη Μέγιστου Έργου</a:t>
            </a:r>
            <a:r>
              <a:rPr lang="el-GR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625475" indent="-249238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el-GR" sz="2200" dirty="0" smtClean="0"/>
              <a:t>Προϋπόθεση εμφάνισης ή καταγραφής σειράς υποκειμενικών και αντικειμενικών συμπτωμάτων και ευρημάτων, όπως γενική και έντονη εξάντληση - κόπωση, έντονη ζάλη, έντονος μυϊκός πόνος στα κάτω άκρα (σε μύες όπως τετρακέφαλος ή/και γαστροκνήμιος - υποκνημίδιος) και πιθανώς δύσπνοια (ιδιαίτερα σε καπνιστές).</a:t>
            </a:r>
          </a:p>
          <a:p>
            <a:pPr marL="625475" indent="-249238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el-GR" sz="2200" dirty="0" smtClean="0"/>
              <a:t>Προϋπόθεση επίτευξης καρδιακής συχνότητας πολύ κοντά (±5</a:t>
            </a:r>
            <a:r>
              <a:rPr lang="en-US" sz="2200" dirty="0" smtClean="0"/>
              <a:t>bpm) </a:t>
            </a:r>
            <a:r>
              <a:rPr lang="el-GR" sz="2200" dirty="0" smtClean="0"/>
              <a:t>στην προβλεπόμενη από την ηλικία ΚΣ</a:t>
            </a:r>
            <a:r>
              <a:rPr lang="en-US" sz="2200" dirty="0" smtClean="0"/>
              <a:t>max.</a:t>
            </a:r>
          </a:p>
          <a:p>
            <a:pPr marL="625475" indent="-249238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el-GR" sz="2200" dirty="0" smtClean="0"/>
              <a:t>Σε πιθανή εμφάνιση παθολογικών συμπτωμάτων ή ηλεκτροκαρδιογραφικών διαταραχών, πραγματικό μέγιστο έργο θεωρείται η ένταση του έργου κατά τον τερματισμό της κοπώσεως. 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23528" y="980728"/>
            <a:ext cx="82870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3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Είδη Δοκιμασιών Κόπωσης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en-US" sz="2800" baseline="-25000" dirty="0" smtClean="0">
                <a:ea typeface="Tahoma" pitchFamily="34" charset="0"/>
                <a:cs typeface="Tahoma" pitchFamily="34" charset="0"/>
              </a:rPr>
              <a:t>[3/3]</a:t>
            </a:r>
            <a:endParaRPr lang="el-GR" sz="3200" baseline="-250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161796" name="Line 4"/>
          <p:cNvSpPr>
            <a:spLocks noChangeShapeType="1"/>
          </p:cNvSpPr>
          <p:nvPr/>
        </p:nvSpPr>
        <p:spPr bwMode="auto">
          <a:xfrm>
            <a:off x="323528" y="980728"/>
            <a:ext cx="82870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435280" cy="50405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Υπομέγιστη Δοκιμασία Κόπωσης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  <a:buClr>
                <a:srgbClr val="800000"/>
              </a:buClr>
              <a:buSzPct val="120000"/>
            </a:pPr>
            <a:r>
              <a:rPr lang="el-GR" sz="2400" dirty="0" smtClean="0"/>
              <a:t>Χρησιμοποιείται περισσότερο για τη διάγνωση πιθανής παθολογίας και την αξιολόγηση της οικονομίας του μυοκαρδιακού έργου κατά την υπομέγιστη άσκηση. </a:t>
            </a:r>
            <a:endParaRPr lang="en-US" sz="2400" dirty="0" smtClean="0"/>
          </a:p>
          <a:p>
            <a:pPr>
              <a:spcBef>
                <a:spcPts val="1200"/>
              </a:spcBef>
              <a:buClr>
                <a:srgbClr val="800000"/>
              </a:buClr>
              <a:buSzPct val="120000"/>
            </a:pPr>
            <a:r>
              <a:rPr lang="el-GR" sz="2400" dirty="0" smtClean="0"/>
              <a:t>Τερματίζεται με την εμφάνιση συμπτωμάτων ή ηλεκτροκαρδιογραφικών διαταραχών, σύμφωνα με την εκτίμηση του καρδιολόγου. </a:t>
            </a:r>
            <a:endParaRPr lang="en-US" sz="2400" dirty="0" smtClean="0"/>
          </a:p>
          <a:p>
            <a:pPr>
              <a:spcBef>
                <a:spcPts val="1200"/>
              </a:spcBef>
              <a:buClr>
                <a:srgbClr val="800000"/>
              </a:buClr>
              <a:buSzPct val="120000"/>
            </a:pPr>
            <a:r>
              <a:rPr lang="el-GR" sz="2400" dirty="0" smtClean="0"/>
              <a:t>Εάν δεν εμφανιστούν συμπτώματα, τερματίζεται συνήθως κοντά στο 80%-</a:t>
            </a:r>
            <a:r>
              <a:rPr lang="en-US" sz="2400" dirty="0" smtClean="0"/>
              <a:t>90</a:t>
            </a:r>
            <a:r>
              <a:rPr lang="el-GR" sz="2400" dirty="0" smtClean="0"/>
              <a:t>% της προβλεπόμενης από την ηλικία μέγιστης ΚΣ</a:t>
            </a:r>
            <a:r>
              <a:rPr lang="en-US" sz="2000" dirty="0" smtClean="0"/>
              <a:t>max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60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Bruce  </a:t>
            </a:r>
            <a:r>
              <a:rPr lang="en-US" dirty="0"/>
              <a:t>Treadmill  </a:t>
            </a:r>
            <a:r>
              <a:rPr lang="en-US" dirty="0" smtClean="0"/>
              <a:t>Test</a:t>
            </a:r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909260"/>
              </p:ext>
            </p:extLst>
          </p:nvPr>
        </p:nvGraphicFramePr>
        <p:xfrm>
          <a:off x="172345" y="1340768"/>
          <a:ext cx="8792143" cy="47525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9096"/>
                <a:gridCol w="1116080"/>
                <a:gridCol w="1155248"/>
                <a:gridCol w="1296144"/>
                <a:gridCol w="1004992"/>
                <a:gridCol w="993775"/>
                <a:gridCol w="2076808"/>
              </a:tblGrid>
              <a:tr h="502076">
                <a:tc rowSpan="2"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Στάδιο 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Χρόνος</a:t>
                      </a:r>
                      <a:r>
                        <a:rPr lang="el-GR" sz="2400" b="1" baseline="0" dirty="0" smtClean="0"/>
                        <a:t> (</a:t>
                      </a:r>
                      <a:r>
                        <a:rPr lang="en-US" sz="2400" b="1" baseline="0" dirty="0" smtClean="0"/>
                        <a:t>min)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Ταχύτητα 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Κλίση %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METs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VO</a:t>
                      </a:r>
                      <a:r>
                        <a:rPr lang="en-US" sz="2400" b="1" baseline="-25000" dirty="0" smtClean="0"/>
                        <a:t>2</a:t>
                      </a:r>
                      <a:r>
                        <a:rPr lang="en-US" sz="2400" b="1" dirty="0" smtClean="0"/>
                        <a:t> (mlO</a:t>
                      </a:r>
                      <a:r>
                        <a:rPr lang="en-US" sz="2400" b="1" baseline="-25000" dirty="0" smtClean="0"/>
                        <a:t>2</a:t>
                      </a:r>
                      <a:r>
                        <a:rPr lang="en-US" sz="2400" b="1" dirty="0" smtClean="0"/>
                        <a:t>/Kg.min)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592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Mph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Kmph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50207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1,7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2,7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10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4,5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15-16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207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2,5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4,0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12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7,0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24-25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207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3,4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5,5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14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10,0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35,00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207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12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4,2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6,8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16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13-14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45-50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207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15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5,0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8,0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18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16-17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56-60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207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18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5,5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8,9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20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19-20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66-70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207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21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6,0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9,7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22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21-23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73-80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737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Tahoma" pitchFamily="34" charset="0"/>
                <a:cs typeface="Tahoma" pitchFamily="34" charset="0"/>
              </a:rPr>
              <a:t>   Πριν </a:t>
            </a:r>
            <a:r>
              <a:rPr lang="el-GR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Tahoma" pitchFamily="34" charset="0"/>
                <a:cs typeface="Tahoma" pitchFamily="34" charset="0"/>
              </a:rPr>
              <a:t>από τη Δοκιμασία</a:t>
            </a:r>
            <a:endParaRPr lang="el-GR" sz="4000" dirty="0">
              <a:latin typeface="+mn-lt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95536" y="980728"/>
            <a:ext cx="82150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5040560"/>
          </a:xfrm>
        </p:spPr>
        <p:txBody>
          <a:bodyPr>
            <a:noAutofit/>
          </a:bodyPr>
          <a:lstStyle/>
          <a:p>
            <a:pPr marL="432000" lvl="0" indent="-4320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800000"/>
              </a:buClr>
              <a:buFont typeface="Arial" charset="0"/>
              <a:buAutoNum type="arabicPeriod"/>
            </a:pPr>
            <a:r>
              <a:rPr lang="el-GR" sz="2400" dirty="0" smtClean="0">
                <a:solidFill>
                  <a:prstClr val="black"/>
                </a:solidFill>
              </a:rPr>
              <a:t>Καταγραφή δημογραφικών και σωματομετρικών δεδομένα </a:t>
            </a:r>
            <a:r>
              <a:rPr lang="el-GR" sz="2400" dirty="0">
                <a:solidFill>
                  <a:prstClr val="black"/>
                </a:solidFill>
              </a:rPr>
              <a:t>– </a:t>
            </a:r>
            <a:r>
              <a:rPr lang="el-GR" sz="2400" dirty="0" smtClean="0">
                <a:solidFill>
                  <a:prstClr val="black"/>
                </a:solidFill>
              </a:rPr>
              <a:t>(όνομα, </a:t>
            </a:r>
            <a:r>
              <a:rPr lang="el-GR" sz="2400" dirty="0">
                <a:solidFill>
                  <a:prstClr val="black"/>
                </a:solidFill>
              </a:rPr>
              <a:t>ημερομηνία γέννησης, </a:t>
            </a:r>
            <a:r>
              <a:rPr lang="el-GR" sz="2400" dirty="0" smtClean="0">
                <a:solidFill>
                  <a:prstClr val="black"/>
                </a:solidFill>
              </a:rPr>
              <a:t>φύλο, </a:t>
            </a:r>
            <a:r>
              <a:rPr lang="el-GR" sz="2400" dirty="0">
                <a:solidFill>
                  <a:prstClr val="black"/>
                </a:solidFill>
              </a:rPr>
              <a:t>βάρος, </a:t>
            </a:r>
            <a:r>
              <a:rPr lang="el-GR" sz="2400" dirty="0" smtClean="0">
                <a:solidFill>
                  <a:prstClr val="black"/>
                </a:solidFill>
              </a:rPr>
              <a:t>ύψος, κλπ.)</a:t>
            </a:r>
            <a:r>
              <a:rPr lang="el-GR" sz="2400" dirty="0">
                <a:solidFill>
                  <a:prstClr val="black"/>
                </a:solidFill>
              </a:rPr>
              <a:t>.</a:t>
            </a:r>
          </a:p>
          <a:p>
            <a:pPr marL="432000" lvl="0" indent="-4320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800000"/>
              </a:buClr>
              <a:buFont typeface="Arial" charset="0"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Ενδείξεις για την εξέταση </a:t>
            </a:r>
            <a:r>
              <a:rPr lang="el-GR" sz="2400" dirty="0" smtClean="0">
                <a:solidFill>
                  <a:prstClr val="black"/>
                </a:solidFill>
              </a:rPr>
              <a:t>– (π.χ</a:t>
            </a:r>
            <a:r>
              <a:rPr lang="el-GR" sz="2400" dirty="0">
                <a:solidFill>
                  <a:prstClr val="black"/>
                </a:solidFill>
              </a:rPr>
              <a:t>. διερεύνηση οπισθοστερνικού </a:t>
            </a:r>
            <a:r>
              <a:rPr lang="el-GR" sz="2400" dirty="0" smtClean="0">
                <a:solidFill>
                  <a:prstClr val="black"/>
                </a:solidFill>
              </a:rPr>
              <a:t>άλγους)</a:t>
            </a:r>
            <a:r>
              <a:rPr lang="el-GR" sz="2400" dirty="0">
                <a:solidFill>
                  <a:prstClr val="black"/>
                </a:solidFill>
              </a:rPr>
              <a:t>.</a:t>
            </a:r>
          </a:p>
          <a:p>
            <a:pPr marL="432000" lvl="0" indent="-4320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800000"/>
              </a:buClr>
              <a:buFont typeface="Arial" charset="0"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Παράγοντες κινδύνου για στεφανιαία νόσο – </a:t>
            </a:r>
            <a:r>
              <a:rPr lang="el-GR" sz="2400" dirty="0" smtClean="0">
                <a:solidFill>
                  <a:prstClr val="black"/>
                </a:solidFill>
              </a:rPr>
              <a:t>(κάπνισμα, έλλειψη άσκησης, αρτηριακή υπέρταση, </a:t>
            </a:r>
            <a:r>
              <a:rPr lang="el-GR" sz="2400" dirty="0">
                <a:solidFill>
                  <a:prstClr val="black"/>
                </a:solidFill>
              </a:rPr>
              <a:t>δυσλιπιδαιμία, σακχαρώδης διαβήτης, οικογενειακό ιστορικό στεφανιαίας </a:t>
            </a:r>
            <a:r>
              <a:rPr lang="el-GR" sz="2400" dirty="0" smtClean="0">
                <a:solidFill>
                  <a:prstClr val="black"/>
                </a:solidFill>
              </a:rPr>
              <a:t>νόσου)</a:t>
            </a:r>
            <a:r>
              <a:rPr lang="el-GR" sz="2400" dirty="0">
                <a:solidFill>
                  <a:prstClr val="black"/>
                </a:solidFill>
              </a:rPr>
              <a:t>.</a:t>
            </a:r>
          </a:p>
          <a:p>
            <a:pPr marL="432000" lvl="0" indent="-4320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800000"/>
              </a:buClr>
              <a:buFont typeface="Arial" charset="0"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Χρήση φαρμάκων </a:t>
            </a:r>
            <a:r>
              <a:rPr lang="el-GR" sz="2400" dirty="0" smtClean="0">
                <a:solidFill>
                  <a:prstClr val="black"/>
                </a:solidFill>
              </a:rPr>
              <a:t>– (πχ. </a:t>
            </a:r>
            <a:r>
              <a:rPr lang="el-GR" sz="2400" dirty="0" err="1">
                <a:solidFill>
                  <a:prstClr val="black"/>
                </a:solidFill>
              </a:rPr>
              <a:t>αποκλειστές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β-</a:t>
            </a:r>
            <a:r>
              <a:rPr lang="el-GR" sz="2400" dirty="0" err="1" smtClean="0">
                <a:solidFill>
                  <a:prstClr val="black"/>
                </a:solidFill>
              </a:rPr>
              <a:t>αδρενεργικών</a:t>
            </a:r>
            <a:r>
              <a:rPr lang="el-GR" sz="2400" dirty="0" smtClean="0">
                <a:solidFill>
                  <a:prstClr val="black"/>
                </a:solidFill>
              </a:rPr>
              <a:t> υποδοχέων που </a:t>
            </a:r>
            <a:r>
              <a:rPr lang="el-GR" sz="2400" dirty="0">
                <a:solidFill>
                  <a:prstClr val="black"/>
                </a:solidFill>
              </a:rPr>
              <a:t>επιδρούν στην χρονότροπη </a:t>
            </a:r>
            <a:r>
              <a:rPr lang="el-GR" sz="2400" dirty="0" smtClean="0">
                <a:solidFill>
                  <a:prstClr val="black"/>
                </a:solidFill>
              </a:rPr>
              <a:t>ανταπόκριση κατά την άσκηση)</a:t>
            </a:r>
            <a:r>
              <a:rPr lang="el-GR" sz="2400" dirty="0">
                <a:solidFill>
                  <a:prstClr val="black"/>
                </a:solidFill>
              </a:rPr>
              <a:t>.</a:t>
            </a:r>
          </a:p>
          <a:p>
            <a:pPr marL="432000" lvl="0" indent="-4320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800000"/>
              </a:buClr>
              <a:buFont typeface="Arial" charset="0"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Ευρήματα του ηλεκτροκαρδιογραφήματος </a:t>
            </a:r>
            <a:r>
              <a:rPr lang="el-GR" sz="2400" dirty="0" smtClean="0">
                <a:solidFill>
                  <a:prstClr val="black"/>
                </a:solidFill>
              </a:rPr>
              <a:t>ηρεμίας.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16823" y="44624"/>
            <a:ext cx="8229600" cy="1296144"/>
          </a:xfrm>
        </p:spPr>
        <p:txBody>
          <a:bodyPr>
            <a:noAutofit/>
          </a:bodyPr>
          <a:lstStyle/>
          <a:p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Παράμετροι 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Ελέγχου κατά τη                                  Διάρκεια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της Κοπώσεως</a:t>
            </a:r>
            <a:endParaRPr lang="el-GR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95536" y="1412776"/>
            <a:ext cx="82150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628800"/>
            <a:ext cx="8229600" cy="5040560"/>
          </a:xfrm>
        </p:spPr>
        <p:txBody>
          <a:bodyPr>
            <a:noAutofit/>
          </a:bodyPr>
          <a:lstStyle/>
          <a:p>
            <a:pPr lv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sz="2400" dirty="0" err="1" smtClean="0">
                <a:solidFill>
                  <a:prstClr val="black"/>
                </a:solidFill>
              </a:rPr>
              <a:t>Ηλεκτροκαρδιογραφικές</a:t>
            </a:r>
            <a:r>
              <a:rPr lang="el-GR" sz="2400" dirty="0" smtClean="0">
                <a:solidFill>
                  <a:prstClr val="black"/>
                </a:solidFill>
              </a:rPr>
              <a:t> μετρήσεις - (πχ. μετατόπιση </a:t>
            </a:r>
            <a:r>
              <a:rPr lang="el-GR" sz="2400" dirty="0">
                <a:solidFill>
                  <a:prstClr val="black"/>
                </a:solidFill>
              </a:rPr>
              <a:t>του </a:t>
            </a:r>
            <a:r>
              <a:rPr lang="en-US" sz="2400" dirty="0" smtClean="0">
                <a:solidFill>
                  <a:prstClr val="black"/>
                </a:solidFill>
              </a:rPr>
              <a:t>ST </a:t>
            </a:r>
            <a:r>
              <a:rPr lang="el-GR" sz="2400" dirty="0" smtClean="0">
                <a:solidFill>
                  <a:prstClr val="black"/>
                </a:solidFill>
              </a:rPr>
              <a:t>διαστήματος)</a:t>
            </a:r>
          </a:p>
          <a:p>
            <a:pPr lv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prstClr val="black"/>
                </a:solidFill>
              </a:rPr>
              <a:t>Καρδιακές αρρυθμίες</a:t>
            </a:r>
            <a:endParaRPr lang="el-GR" sz="2400" dirty="0">
              <a:solidFill>
                <a:prstClr val="black"/>
              </a:solidFill>
            </a:endParaRPr>
          </a:p>
          <a:p>
            <a:pPr lv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prstClr val="black"/>
                </a:solidFill>
              </a:rPr>
              <a:t>Έλεγχος της αρτηριακής πίεσης - (άνοδος μέχρι 180 - 220 </a:t>
            </a:r>
            <a:r>
              <a:rPr lang="en-US" sz="2400" dirty="0" smtClean="0">
                <a:solidFill>
                  <a:prstClr val="black"/>
                </a:solidFill>
              </a:rPr>
              <a:t>mmHg</a:t>
            </a:r>
            <a:r>
              <a:rPr lang="el-GR" sz="2400" dirty="0" smtClean="0">
                <a:solidFill>
                  <a:prstClr val="black"/>
                </a:solidFill>
              </a:rPr>
              <a:t>)</a:t>
            </a:r>
            <a:endParaRPr lang="el-GR" sz="2400" dirty="0">
              <a:solidFill>
                <a:prstClr val="black"/>
              </a:solidFill>
            </a:endParaRPr>
          </a:p>
          <a:p>
            <a:pPr lvl="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prstClr val="black"/>
                </a:solidFill>
              </a:rPr>
              <a:t>Απόκριση </a:t>
            </a:r>
            <a:r>
              <a:rPr lang="el-GR" sz="2400" dirty="0">
                <a:solidFill>
                  <a:prstClr val="black"/>
                </a:solidFill>
              </a:rPr>
              <a:t>καρδιακής συχνότητας, χρονότροπη </a:t>
            </a:r>
            <a:r>
              <a:rPr lang="el-GR" sz="2400" dirty="0" smtClean="0">
                <a:solidFill>
                  <a:prstClr val="black"/>
                </a:solidFill>
              </a:rPr>
              <a:t>επάρκεια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l-GR" sz="2400" dirty="0" smtClean="0">
                <a:solidFill>
                  <a:prstClr val="black"/>
                </a:solidFill>
              </a:rPr>
              <a:t>ικανότητα επίτευξης μέγιστης ΚΣ</a:t>
            </a:r>
            <a:endParaRPr lang="el-GR" sz="2400" dirty="0">
              <a:solidFill>
                <a:prstClr val="black"/>
              </a:solidFill>
            </a:endParaRPr>
          </a:p>
          <a:p>
            <a:pPr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Συμπτώματα του εξεταζομένου </a:t>
            </a:r>
            <a:r>
              <a:rPr lang="en-US" sz="2400" dirty="0" smtClean="0">
                <a:solidFill>
                  <a:prstClr val="black"/>
                </a:solidFill>
              </a:rPr>
              <a:t>– (</a:t>
            </a:r>
            <a:r>
              <a:rPr lang="el-GR" sz="2400" dirty="0" smtClean="0">
                <a:solidFill>
                  <a:prstClr val="black"/>
                </a:solidFill>
              </a:rPr>
              <a:t>πχ</a:t>
            </a:r>
            <a:r>
              <a:rPr lang="el-GR" sz="2400" dirty="0">
                <a:solidFill>
                  <a:prstClr val="black"/>
                </a:solidFill>
              </a:rPr>
              <a:t>. δυσφορία στο </a:t>
            </a:r>
            <a:r>
              <a:rPr lang="el-GR" sz="2400" dirty="0" smtClean="0">
                <a:solidFill>
                  <a:prstClr val="black"/>
                </a:solidFill>
              </a:rPr>
              <a:t>στήθος</a:t>
            </a:r>
            <a:r>
              <a:rPr lang="en-US" sz="2400" dirty="0" smtClean="0">
                <a:solidFill>
                  <a:prstClr val="black"/>
                </a:solidFill>
              </a:rPr>
              <a:t>).</a:t>
            </a:r>
            <a:endParaRPr lang="el-GR" sz="2400" dirty="0">
              <a:solidFill>
                <a:prstClr val="black"/>
              </a:solidFill>
            </a:endParaRPr>
          </a:p>
          <a:p>
            <a:pPr lvl="0"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990000"/>
              </a:buClr>
              <a:buSzPct val="120000"/>
              <a:buFont typeface="Wingdings" panose="05000000000000000000" pitchFamily="2" charset="2"/>
              <a:buChar char="§"/>
            </a:pP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8581bfc2186ca4b9ccbb445b41bac20d0b884e3"/>
</p:tagLst>
</file>

<file path=ppt/theme/theme1.xml><?xml version="1.0" encoding="utf-8"?>
<a:theme xmlns:a="http://schemas.openxmlformats.org/drawingml/2006/main" name="1_OC_template_papathanasiou">
  <a:themeElements>
    <a:clrScheme name="Προσαρμοσμένο 1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C_template_papathanasi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C_template_papathanasi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2487</Words>
  <Application>Microsoft Office PowerPoint</Application>
  <PresentationFormat>Προβολή στην οθόνη (4:3)</PresentationFormat>
  <Paragraphs>284</Paragraphs>
  <Slides>31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31</vt:i4>
      </vt:variant>
    </vt:vector>
  </HeadingPairs>
  <TitlesOfParts>
    <vt:vector size="35" baseType="lpstr">
      <vt:lpstr>1_OC_template_papathanasiou</vt:lpstr>
      <vt:lpstr>2_OC_template_papathanasiou</vt:lpstr>
      <vt:lpstr>3_OC_template_papathanasiou</vt:lpstr>
      <vt:lpstr>OC_template_updated</vt:lpstr>
      <vt:lpstr>Φυσικοθεραπεία Καρδιοαγγειακών Παθήσεων</vt:lpstr>
      <vt:lpstr>Θεματική Ενότητα 7</vt:lpstr>
      <vt:lpstr>Δοκιμασία Κοπώσεως - Ενδείξεις</vt:lpstr>
      <vt:lpstr>Είδη Δοκιμασιών Κόπωσης [1/3]</vt:lpstr>
      <vt:lpstr>Είδη Δοκιμασιών Κόπωσης [2/3]</vt:lpstr>
      <vt:lpstr>Είδη Δοκιμασιών Κόπωσης [3/3]</vt:lpstr>
      <vt:lpstr>Bruce  Treadmill  Test</vt:lpstr>
      <vt:lpstr>   Πριν από τη Δοκιμασία</vt:lpstr>
      <vt:lpstr>Παράμετροι Ελέγχου κατά τη                                  Διάρκεια της Κοπώσεως</vt:lpstr>
      <vt:lpstr> Κριτήρια  Τερματισμού  </vt:lpstr>
      <vt:lpstr>Κατά και Μετά τον Τερματισμό</vt:lpstr>
      <vt:lpstr>Θετική Δοκιμασία Κοπώσεως</vt:lpstr>
      <vt:lpstr>Καρδιοαναπνευστική Δοκιμασία Κοπώσεως [1/2]</vt:lpstr>
      <vt:lpstr>Καρδιοαναπνευστική Δοκιμασία Κοπώσεως [2/2]</vt:lpstr>
      <vt:lpstr>Καρδιοαναπνευστική Δοκιμασία Ενδείξεις</vt:lpstr>
      <vt:lpstr> Παράμετροι Καταγραφής [1/2]</vt:lpstr>
      <vt:lpstr> Παράμετροι Καταγραφής [2/2]</vt:lpstr>
      <vt:lpstr>VO2max  vs. VO2peak</vt:lpstr>
      <vt:lpstr>VO2max</vt:lpstr>
      <vt:lpstr>Εκτίμηση της Προσπάθειας [1/2]</vt:lpstr>
      <vt:lpstr>Εκτίμηση της Προσπάθειας [2/2]</vt:lpstr>
      <vt:lpstr>Δοκιμασία Κόπωσης και  Κυκλοφορικό Σύστημα</vt:lpstr>
      <vt:lpstr>Θεματική Ενότητα 7  Βιβλιογραφία [1/2]</vt:lpstr>
      <vt:lpstr>Θεματική Ενότητα 7  Βιβλιογραφία [2/2]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45</cp:revision>
  <dcterms:created xsi:type="dcterms:W3CDTF">2013-03-04T13:35:19Z</dcterms:created>
  <dcterms:modified xsi:type="dcterms:W3CDTF">2015-12-02T13:43:54Z</dcterms:modified>
</cp:coreProperties>
</file>