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3" r:id="rId3"/>
    <p:sldMasterId id="2147483724" r:id="rId4"/>
  </p:sldMasterIdLst>
  <p:notesMasterIdLst>
    <p:notesMasterId r:id="rId53"/>
  </p:notesMasterIdLst>
  <p:handoutMasterIdLst>
    <p:handoutMasterId r:id="rId54"/>
  </p:handoutMasterIdLst>
  <p:sldIdLst>
    <p:sldId id="256"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4" r:id="rId45"/>
    <p:sldId id="262" r:id="rId46"/>
    <p:sldId id="269" r:id="rId47"/>
    <p:sldId id="311" r:id="rId48"/>
    <p:sldId id="312" r:id="rId49"/>
    <p:sldId id="266" r:id="rId50"/>
    <p:sldId id="313" r:id="rId51"/>
    <p:sldId id="261" r:id="rId52"/>
  </p:sldIdLst>
  <p:sldSz cx="9144000" cy="6858000" type="screen4x3"/>
  <p:notesSz cx="7104063" cy="10234613"/>
  <p:custDataLst>
    <p:tags r:id="rId5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3257" autoAdjust="0"/>
  </p:normalViewPr>
  <p:slideViewPr>
    <p:cSldViewPr>
      <p:cViewPr varScale="1">
        <p:scale>
          <a:sx n="109" d="100"/>
          <a:sy n="109" d="100"/>
        </p:scale>
        <p:origin x="-184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7444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14</a:t>
            </a:fld>
            <a:endParaRPr 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062918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16</a:t>
            </a:fld>
            <a:endParaRPr lang="el-G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0"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32</a:t>
            </a:fld>
            <a:endParaRPr lang="el-G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l-GR" dirty="0">
              <a:solidFill>
                <a:srgbClr val="FFFFFF"/>
              </a:solidFill>
            </a:endParaRPr>
          </a:p>
        </p:txBody>
      </p:sp>
      <p:sp>
        <p:nvSpPr>
          <p:cNvPr id="5017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l-GR" smtClean="0"/>
              <a:t>Kλικ για επεξεργασία του τίτλου</a:t>
            </a:r>
            <a:endParaRPr lang="el-GR"/>
          </a:p>
        </p:txBody>
      </p:sp>
      <p:sp>
        <p:nvSpPr>
          <p:cNvPr id="5017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smtClean="0"/>
              <a:t>Κάντε κλικ για να επεξεργαστείτε τον υπότιτλο του υποδείγματος</a:t>
            </a:r>
            <a:endParaRPr lang="el-GR"/>
          </a:p>
        </p:txBody>
      </p:sp>
      <p:sp>
        <p:nvSpPr>
          <p:cNvPr id="5" name="Rectangle 5"/>
          <p:cNvSpPr>
            <a:spLocks noGrp="1" noChangeArrowheads="1"/>
          </p:cNvSpPr>
          <p:nvPr>
            <p:ph type="ftr" sz="quarter" idx="10"/>
          </p:nvPr>
        </p:nvSpPr>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8E2ABB92-6011-4F41-9E24-9820A60E8E64}" type="slidenum">
              <a:rPr lang="el-GR"/>
              <a:pPr>
                <a:defRPr/>
              </a:pPr>
              <a:t>‹#›</a:t>
            </a:fld>
            <a:endParaRPr lang="el-GR" dirty="0"/>
          </a:p>
        </p:txBody>
      </p:sp>
      <p:sp>
        <p:nvSpPr>
          <p:cNvPr id="7" name="Rectangle 7"/>
          <p:cNvSpPr>
            <a:spLocks noGrp="1" noChangeArrowheads="1"/>
          </p:cNvSpPr>
          <p:nvPr>
            <p:ph type="dt" sz="quarter" idx="12"/>
          </p:nvPr>
        </p:nvSpPr>
        <p:spPr/>
        <p:txBody>
          <a:bodyPr/>
          <a:lstStyle>
            <a:lvl1pPr>
              <a:defRPr/>
            </a:lvl1pPr>
          </a:lstStyle>
          <a:p>
            <a:pPr>
              <a:defRPr/>
            </a:pPr>
            <a:endParaRPr lang="el-GR" dirty="0">
              <a:solidFill>
                <a:srgbClr val="FFFFFF"/>
              </a:solidFill>
            </a:endParaRPr>
          </a:p>
        </p:txBody>
      </p:sp>
    </p:spTree>
    <p:extLst>
      <p:ext uri="{BB962C8B-B14F-4D97-AF65-F5344CB8AC3E}">
        <p14:creationId xmlns:p14="http://schemas.microsoft.com/office/powerpoint/2010/main" val="322489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sz="3600" b="1">
                <a:effectLst>
                  <a:outerShdw blurRad="38100" dist="38100" dir="2700000" algn="tl">
                    <a:srgbClr val="000000">
                      <a:alpha val="43137"/>
                    </a:srgbClr>
                  </a:outerShdw>
                </a:effectLst>
              </a:defRPr>
            </a:lvl1pPr>
          </a:lstStyle>
          <a:p>
            <a:r>
              <a:rPr lang="el-GR" dirty="0" smtClean="0"/>
              <a:t>Kλικ για επεξεργασία του τίτλου</a:t>
            </a:r>
            <a:endParaRPr lang="el-GR" dirty="0"/>
          </a:p>
        </p:txBody>
      </p:sp>
      <p:sp>
        <p:nvSpPr>
          <p:cNvPr id="3" name="2 - Θέση περιεχομένου"/>
          <p:cNvSpPr>
            <a:spLocks noGrp="1"/>
          </p:cNvSpPr>
          <p:nvPr>
            <p:ph idx="1"/>
          </p:nvPr>
        </p:nvSpPr>
        <p:spPr/>
        <p:txBody>
          <a:bodyPr/>
          <a:lstStyle>
            <a:lvl1pPr marL="342900" indent="-342900">
              <a:lnSpc>
                <a:spcPct val="110000"/>
              </a:lnSpc>
              <a:spcBef>
                <a:spcPts val="1200"/>
              </a:spcBef>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lnSpc>
                <a:spcPct val="110000"/>
              </a:lnSpc>
              <a:spcBef>
                <a:spcPts val="1200"/>
              </a:spcBef>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lnSpc>
                <a:spcPct val="110000"/>
              </a:lnSpc>
              <a:spcBef>
                <a:spcPts val="12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lnSpc>
                <a:spcPct val="110000"/>
              </a:lnSpc>
              <a:spcBef>
                <a:spcPts val="12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lnSpc>
                <a:spcPct val="110000"/>
              </a:lnSpc>
              <a:spcBef>
                <a:spcPts val="12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dirty="0" smtClean="0"/>
              <a:t>Kλικ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7" name="Line 43"/>
          <p:cNvSpPr>
            <a:spLocks noChangeShapeType="1"/>
          </p:cNvSpPr>
          <p:nvPr userDrawn="1"/>
        </p:nvSpPr>
        <p:spPr bwMode="auto">
          <a:xfrm>
            <a:off x="323528" y="1052736"/>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2954175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229600" cy="1090531"/>
          </a:xfrm>
        </p:spPr>
        <p:txBody>
          <a:bodyPr/>
          <a:lstStyle>
            <a:lvl1pPr>
              <a:defRPr sz="3600" b="1">
                <a:effectLst>
                  <a:outerShdw blurRad="38100" dist="38100" dir="2700000" algn="tl">
                    <a:srgbClr val="000000">
                      <a:alpha val="43137"/>
                    </a:srgbClr>
                  </a:outerShdw>
                </a:effectLst>
              </a:defRPr>
            </a:lvl1pPr>
          </a:lstStyle>
          <a:p>
            <a:r>
              <a:rPr lang="el-GR" dirty="0" smtClean="0"/>
              <a:t>Kλικ για επεξεργασία του τίτλου</a:t>
            </a:r>
            <a:endParaRPr lang="el-GR" dirty="0"/>
          </a:p>
        </p:txBody>
      </p:sp>
      <p:sp>
        <p:nvSpPr>
          <p:cNvPr id="3" name="2 - Θέση περιεχομένου"/>
          <p:cNvSpPr>
            <a:spLocks noGrp="1"/>
          </p:cNvSpPr>
          <p:nvPr>
            <p:ph idx="1"/>
          </p:nvPr>
        </p:nvSpPr>
        <p:spPr>
          <a:xfrm>
            <a:off x="457200" y="1556792"/>
            <a:ext cx="8229600" cy="4463008"/>
          </a:xfrm>
        </p:spPr>
        <p:txBody>
          <a:bodyPr/>
          <a:lstStyle>
            <a:lvl1pPr marL="342900" indent="-342900">
              <a:lnSpc>
                <a:spcPct val="110000"/>
              </a:lnSpc>
              <a:spcBef>
                <a:spcPts val="1200"/>
              </a:spcBef>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lnSpc>
                <a:spcPct val="110000"/>
              </a:lnSpc>
              <a:spcBef>
                <a:spcPts val="1200"/>
              </a:spcBef>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lnSpc>
                <a:spcPct val="110000"/>
              </a:lnSpc>
              <a:spcBef>
                <a:spcPts val="12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lnSpc>
                <a:spcPct val="110000"/>
              </a:lnSpc>
              <a:spcBef>
                <a:spcPts val="12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lnSpc>
                <a:spcPct val="110000"/>
              </a:lnSpc>
              <a:spcBef>
                <a:spcPts val="1200"/>
              </a:spcBef>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dirty="0" smtClean="0"/>
              <a:t>Kλικ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7" name="Line 43"/>
          <p:cNvSpPr>
            <a:spLocks noChangeShapeType="1"/>
          </p:cNvSpPr>
          <p:nvPr userDrawn="1"/>
        </p:nvSpPr>
        <p:spPr bwMode="auto">
          <a:xfrm>
            <a:off x="323528" y="1322519"/>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356843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F4274A-3E1F-429B-93CD-83637C754FB2}" type="slidenum">
              <a:rPr lang="el-GR"/>
              <a:pPr>
                <a:defRPr/>
              </a:pPr>
              <a:t>‹#›</a:t>
            </a:fld>
            <a:endParaRPr lang="el-GR" dirty="0"/>
          </a:p>
        </p:txBody>
      </p:sp>
    </p:spTree>
    <p:extLst>
      <p:ext uri="{BB962C8B-B14F-4D97-AF65-F5344CB8AC3E}">
        <p14:creationId xmlns:p14="http://schemas.microsoft.com/office/powerpoint/2010/main" val="250241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207B58-808E-42F4-9881-88645C632675}" type="slidenum">
              <a:rPr lang="el-GR"/>
              <a:pPr>
                <a:defRPr/>
              </a:pPr>
              <a:t>‹#›</a:t>
            </a:fld>
            <a:endParaRPr lang="el-GR" dirty="0"/>
          </a:p>
        </p:txBody>
      </p:sp>
    </p:spTree>
    <p:extLst>
      <p:ext uri="{BB962C8B-B14F-4D97-AF65-F5344CB8AC3E}">
        <p14:creationId xmlns:p14="http://schemas.microsoft.com/office/powerpoint/2010/main" val="171527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CD191-6424-4621-81DE-459D13F2F860}" type="slidenum">
              <a:rPr lang="el-GR"/>
              <a:pPr>
                <a:defRPr/>
              </a:pPr>
              <a:t>‹#›</a:t>
            </a:fld>
            <a:endParaRPr lang="el-GR" dirty="0"/>
          </a:p>
        </p:txBody>
      </p:sp>
    </p:spTree>
    <p:extLst>
      <p:ext uri="{BB962C8B-B14F-4D97-AF65-F5344CB8AC3E}">
        <p14:creationId xmlns:p14="http://schemas.microsoft.com/office/powerpoint/2010/main" val="39081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586E21-CE0C-477C-85B7-757B0DE2A1A3}" type="slidenum">
              <a:rPr lang="el-GR"/>
              <a:pPr>
                <a:defRPr/>
              </a:pPr>
              <a:t>‹#›</a:t>
            </a:fld>
            <a:endParaRPr lang="el-GR" dirty="0"/>
          </a:p>
        </p:txBody>
      </p:sp>
    </p:spTree>
    <p:extLst>
      <p:ext uri="{BB962C8B-B14F-4D97-AF65-F5344CB8AC3E}">
        <p14:creationId xmlns:p14="http://schemas.microsoft.com/office/powerpoint/2010/main" val="301493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D01522-B095-4E74-B527-DB930D27A770}" type="slidenum">
              <a:rPr lang="el-GR"/>
              <a:pPr>
                <a:defRPr/>
              </a:pPr>
              <a:t>‹#›</a:t>
            </a:fld>
            <a:endParaRPr lang="el-GR" dirty="0"/>
          </a:p>
        </p:txBody>
      </p:sp>
    </p:spTree>
    <p:extLst>
      <p:ext uri="{BB962C8B-B14F-4D97-AF65-F5344CB8AC3E}">
        <p14:creationId xmlns:p14="http://schemas.microsoft.com/office/powerpoint/2010/main" val="265825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6E543F-9972-498B-BAC0-66756E033BB3}" type="slidenum">
              <a:rPr lang="el-GR"/>
              <a:pPr>
                <a:defRPr/>
              </a:pPr>
              <a:t>‹#›</a:t>
            </a:fld>
            <a:endParaRPr lang="el-GR" dirty="0"/>
          </a:p>
        </p:txBody>
      </p:sp>
    </p:spTree>
    <p:extLst>
      <p:ext uri="{BB962C8B-B14F-4D97-AF65-F5344CB8AC3E}">
        <p14:creationId xmlns:p14="http://schemas.microsoft.com/office/powerpoint/2010/main" val="276676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8D5C53-57CA-4069-AFD2-7C85A528B9DC}" type="slidenum">
              <a:rPr lang="el-GR"/>
              <a:pPr>
                <a:defRPr/>
              </a:pPr>
              <a:t>‹#›</a:t>
            </a:fld>
            <a:endParaRPr lang="el-GR" dirty="0"/>
          </a:p>
        </p:txBody>
      </p:sp>
    </p:spTree>
    <p:extLst>
      <p:ext uri="{BB962C8B-B14F-4D97-AF65-F5344CB8AC3E}">
        <p14:creationId xmlns:p14="http://schemas.microsoft.com/office/powerpoint/2010/main" val="3360025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Θέση ημερομηνίας 2"/>
          <p:cNvSpPr>
            <a:spLocks noGrp="1"/>
          </p:cNvSpPr>
          <p:nvPr>
            <p:ph type="dt" sz="half" idx="10"/>
          </p:nvPr>
        </p:nvSpPr>
        <p:spPr/>
        <p:txBody>
          <a:bodyPr/>
          <a:lstStyle/>
          <a:p>
            <a:pPr>
              <a:defRPr/>
            </a:pPr>
            <a:endParaRPr lang="el-GR" dirty="0">
              <a:solidFill>
                <a:srgbClr val="FFFFFF"/>
              </a:solidFill>
            </a:endParaRPr>
          </a:p>
        </p:txBody>
      </p:sp>
      <p:sp>
        <p:nvSpPr>
          <p:cNvPr id="4" name="Θέση υποσέλιδου 3"/>
          <p:cNvSpPr>
            <a:spLocks noGrp="1"/>
          </p:cNvSpPr>
          <p:nvPr>
            <p:ph type="ftr" sz="quarter" idx="11"/>
          </p:nvPr>
        </p:nvSpPr>
        <p:spPr/>
        <p:txBody>
          <a:bodyPr/>
          <a:lstStyle/>
          <a:p>
            <a:pPr>
              <a:defRPr/>
            </a:pPr>
            <a:endParaRPr lang="el-GR" dirty="0">
              <a:solidFill>
                <a:srgbClr val="FFFFFF"/>
              </a:solidFill>
            </a:endParaRPr>
          </a:p>
        </p:txBody>
      </p:sp>
      <p:sp>
        <p:nvSpPr>
          <p:cNvPr id="5" name="Θέση αριθμού διαφάνειας 4"/>
          <p:cNvSpPr>
            <a:spLocks noGrp="1"/>
          </p:cNvSpPr>
          <p:nvPr>
            <p:ph type="sldNum" sz="quarter" idx="12"/>
          </p:nvPr>
        </p:nvSpPr>
        <p:spPr/>
        <p:txBody>
          <a:body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46651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2D035F-B9A4-46CB-98D6-3FAC25A8AB63}" type="slidenum">
              <a:rPr lang="el-GR"/>
              <a:pPr>
                <a:defRPr/>
              </a:pPr>
              <a:t>‹#›</a:t>
            </a:fld>
            <a:endParaRPr lang="el-GR" dirty="0"/>
          </a:p>
        </p:txBody>
      </p:sp>
    </p:spTree>
    <p:extLst>
      <p:ext uri="{BB962C8B-B14F-4D97-AF65-F5344CB8AC3E}">
        <p14:creationId xmlns:p14="http://schemas.microsoft.com/office/powerpoint/2010/main" val="4023164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905000"/>
            <a:ext cx="8229600" cy="4114800"/>
          </a:xfrm>
        </p:spPr>
        <p:txBody>
          <a:bodyPr/>
          <a:lstStyle/>
          <a:p>
            <a:pPr lvl="0"/>
            <a:r>
              <a:rPr lang="el-GR" noProof="0" dirty="0" smtClean="0"/>
              <a:t>Κάντε κλικ στο εικονίδιο για να προσθέσετε έναν πίνακα</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193FA-F154-4751-AE67-3038BDA3C1C7}" type="slidenum">
              <a:rPr lang="el-GR"/>
              <a:pPr>
                <a:defRPr/>
              </a:pPr>
              <a:t>‹#›</a:t>
            </a:fld>
            <a:endParaRPr lang="el-GR" dirty="0"/>
          </a:p>
        </p:txBody>
      </p:sp>
    </p:spTree>
    <p:extLst>
      <p:ext uri="{BB962C8B-B14F-4D97-AF65-F5344CB8AC3E}">
        <p14:creationId xmlns:p14="http://schemas.microsoft.com/office/powerpoint/2010/main" val="2234742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FB8F1-E99E-4B35-A2F6-AAA4A5788990}" type="slidenum">
              <a:rPr lang="el-GR"/>
              <a:pPr>
                <a:defRPr/>
              </a:pPr>
              <a:t>‹#›</a:t>
            </a:fld>
            <a:endParaRPr lang="el-GR" dirty="0"/>
          </a:p>
        </p:txBody>
      </p:sp>
    </p:spTree>
    <p:extLst>
      <p:ext uri="{BB962C8B-B14F-4D97-AF65-F5344CB8AC3E}">
        <p14:creationId xmlns:p14="http://schemas.microsoft.com/office/powerpoint/2010/main" val="160226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AEDAB8-1772-4A76-A910-7FF9010558EB}" type="slidenum">
              <a:rPr lang="el-GR"/>
              <a:pPr>
                <a:defRPr/>
              </a:pPr>
              <a:t>‹#›</a:t>
            </a:fld>
            <a:endParaRPr lang="el-GR" dirty="0"/>
          </a:p>
        </p:txBody>
      </p:sp>
    </p:spTree>
    <p:extLst>
      <p:ext uri="{BB962C8B-B14F-4D97-AF65-F5344CB8AC3E}">
        <p14:creationId xmlns:p14="http://schemas.microsoft.com/office/powerpoint/2010/main" val="2436234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xfrm>
            <a:off x="6876256" y="6237312"/>
            <a:ext cx="2133600" cy="476250"/>
          </a:xfrm>
          <a:ln/>
        </p:spPr>
        <p:txBody>
          <a:bodyPr/>
          <a:lstStyle>
            <a:lvl1pPr>
              <a:defRPr/>
            </a:lvl1pPr>
          </a:lstStyle>
          <a:p>
            <a:pPr>
              <a:defRPr/>
            </a:pPr>
            <a:fld id="{8E1E4C69-F127-4E0A-B5BA-8E15EBCF7F93}" type="slidenum">
              <a:rPr lang="el-GR"/>
              <a:pPr>
                <a:defRPr/>
              </a:pPr>
              <a:t>‹#›</a:t>
            </a:fld>
            <a:endParaRPr lang="el-GR" dirty="0"/>
          </a:p>
        </p:txBody>
      </p:sp>
    </p:spTree>
    <p:extLst>
      <p:ext uri="{BB962C8B-B14F-4D97-AF65-F5344CB8AC3E}">
        <p14:creationId xmlns:p14="http://schemas.microsoft.com/office/powerpoint/2010/main" val="2954769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88443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63764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7891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400931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600980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76316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76807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732113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660602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5458884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733906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408688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892291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4315300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105448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13233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0608224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889337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2459348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000480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457200" y="188640"/>
            <a:ext cx="82296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500739" name="Rectangle 3"/>
          <p:cNvSpPr>
            <a:spLocks noGrp="1" noChangeArrowheads="1"/>
          </p:cNvSpPr>
          <p:nvPr>
            <p:ph type="body" idx="1"/>
          </p:nvPr>
        </p:nvSpPr>
        <p:spPr bwMode="auto">
          <a:xfrm>
            <a:off x="457200" y="1340768"/>
            <a:ext cx="8229600" cy="4679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rPr>
              <a:t>Kλικ</a:t>
            </a: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 για επεξεργασία των στυλ του υποδείγματος</a:t>
            </a: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Δεύτερου επιπέδου</a:t>
            </a:r>
          </a:p>
          <a:p>
            <a:pPr marL="1143000" marR="0" lvl="2" indent="-2286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Τρίτου επιπέδου</a:t>
            </a:r>
          </a:p>
          <a:p>
            <a:pPr marL="1600200" marR="0" lvl="3" indent="-2286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Τέταρτου επιπέδου</a:t>
            </a:r>
          </a:p>
          <a:p>
            <a:pPr marL="2057400" marR="0" lvl="4" indent="-228600" algn="l" defTabSz="914400" rtl="0" eaLnBrk="0" fontAlgn="base" latinLnBrk="0" hangingPunct="0">
              <a:lnSpc>
                <a:spcPct val="100000"/>
              </a:lnSpc>
              <a:spcBef>
                <a:spcPct val="20000"/>
              </a:spcBef>
              <a:spcAft>
                <a:spcPct val="0"/>
              </a:spcAft>
              <a:buClr>
                <a:srgbClr val="6D6D6D"/>
              </a:buClr>
              <a:buSzPct val="80000"/>
              <a:buFont typeface="Wingdings" pitchFamily="2" charset="2"/>
              <a:buChar char="v"/>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Πέμπτου επιπέδου</a:t>
            </a:r>
            <a:endParaRPr kumimoji="0" lang="el-GR"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lt"/>
            </a:endParaRPr>
          </a:p>
        </p:txBody>
      </p:sp>
      <p:sp>
        <p:nvSpPr>
          <p:cNvPr id="500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effectLst>
                  <a:outerShdw blurRad="38100" dist="38100" dir="2700000" algn="tl">
                    <a:srgbClr val="000000"/>
                  </a:outerShdw>
                </a:effectLst>
                <a:latin typeface="Arial" charset="0"/>
              </a:defRPr>
            </a:lvl1p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2902187741"/>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ftr="0" dt="0"/>
  <p:txStyles>
    <p:titleStyle>
      <a:lvl1pPr algn="ctr" rtl="0" eaLnBrk="1" fontAlgn="base" hangingPunct="1">
        <a:spcBef>
          <a:spcPct val="0"/>
        </a:spcBef>
        <a:spcAft>
          <a:spcPct val="0"/>
        </a:spcAft>
        <a:defRPr sz="3400">
          <a:solidFill>
            <a:srgbClr val="A50021"/>
          </a:solidFill>
          <a:effectLst>
            <a:outerShdw blurRad="38100" dist="38100" dir="2700000" algn="tl">
              <a:srgbClr val="000000"/>
            </a:outerShdw>
          </a:effectLst>
          <a:latin typeface="Arial Narrow" panose="020B0606020202030204" pitchFamily="34" charset="0"/>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2pPr>
      <a:lvl3pPr marL="1143000" marR="0" indent="-2286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defRPr>
      </a:lvl3pPr>
      <a:lvl4pPr marL="1600200" marR="0" indent="-22860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4pPr>
      <a:lvl5pPr marL="2057400" marR="0" indent="-228600" algn="l" defTabSz="914400" rtl="0" eaLnBrk="1" fontAlgn="base" latinLnBrk="0" hangingPunct="1">
        <a:lnSpc>
          <a:spcPct val="100000"/>
        </a:lnSpc>
        <a:spcBef>
          <a:spcPct val="20000"/>
        </a:spcBef>
        <a:spcAft>
          <a:spcPct val="0"/>
        </a:spcAft>
        <a:buClr>
          <a:srgbClr val="6D6D6D"/>
        </a:buClr>
        <a:buSzPct val="80000"/>
        <a:buFont typeface="Wingdings" pitchFamily="2" charset="2"/>
        <a:buChar char="v"/>
        <a:tabLst/>
        <a:defRPr sz="2200">
          <a:solidFill>
            <a:schemeClr val="accent4">
              <a:lumMod val="10000"/>
            </a:schemeClr>
          </a:solidFill>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110677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500597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3.0/cz/" TargetMode="External"/><Relationship Id="rId5" Type="http://schemas.openxmlformats.org/officeDocument/2006/relationships/hyperlink" Target="http://www.wikiskripta.eu/index.php/Trendelenburg%C5%AFv_p%C5%99%C3%ADznak" TargetMode="Externa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bmsi.ru/_uf/image/5555(45).gif" TargetMode="External"/><Relationship Id="rId4" Type="http://schemas.openxmlformats.org/officeDocument/2006/relationships/image" Target="../media/image27.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moon.ouhsc.edu/dthompso/namics/hipbmk.ht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orthoinfo.aao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170865"/>
            <a:ext cx="9144000" cy="1754079"/>
          </a:xfrm>
        </p:spPr>
        <p:txBody>
          <a:bodyPr>
            <a:noAutofit/>
          </a:bodyPr>
          <a:lstStyle/>
          <a:p>
            <a:pPr lvl="1" algn="ctr"/>
            <a:r>
              <a:rPr lang="el-GR" sz="3600" b="1" dirty="0" smtClean="0">
                <a:solidFill>
                  <a:schemeClr val="tx1"/>
                </a:solidFill>
                <a:latin typeface="+mn-lt"/>
              </a:rPr>
              <a:t>Κλινική Άσκηση στη Φυσικοθεραπεία Μυοσκελετικών Κακώσεων και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1296145"/>
          </a:xfrm>
        </p:spPr>
        <p:txBody>
          <a:bodyPr>
            <a:normAutofit/>
          </a:bodyPr>
          <a:lstStyle/>
          <a:p>
            <a:pPr>
              <a:spcBef>
                <a:spcPts val="0"/>
              </a:spcBef>
              <a:spcAft>
                <a:spcPts val="1200"/>
              </a:spcAft>
            </a:pPr>
            <a:r>
              <a:rPr lang="el-GR" sz="2600" b="1" dirty="0" smtClean="0"/>
              <a:t>Ενότητα 3</a:t>
            </a:r>
            <a:r>
              <a:rPr lang="el-GR" sz="2600" dirty="0"/>
              <a:t>: Φυσικοθεραπευτική Αποκατάσταση </a:t>
            </a:r>
            <a:r>
              <a:rPr lang="el-GR" sz="2600" dirty="0" smtClean="0"/>
              <a:t>μετά </a:t>
            </a:r>
            <a:r>
              <a:rPr lang="el-GR" sz="2600" dirty="0"/>
              <a:t>από Αρθροπλαστική Ισχίου</a:t>
            </a:r>
            <a:endParaRPr lang="en-US" sz="26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0040" y="4017838"/>
            <a:ext cx="4427984" cy="923330"/>
          </a:xfrm>
          <a:prstGeom prst="rect">
            <a:avLst/>
          </a:prstGeom>
          <a:noFill/>
        </p:spPr>
        <p:txBody>
          <a:bodyPr wrap="square" rtlCol="0">
            <a:spAutoFit/>
          </a:bodyPr>
          <a:lstStyle/>
          <a:p>
            <a:r>
              <a:rPr lang="el-GR" b="1" dirty="0" smtClean="0">
                <a:solidFill>
                  <a:prstClr val="black"/>
                </a:solidFill>
                <a:latin typeface="+mn-lt"/>
              </a:rPr>
              <a:t>Δρ.</a:t>
            </a:r>
            <a:r>
              <a:rPr lang="el-GR" dirty="0" smtClean="0">
                <a:solidFill>
                  <a:prstClr val="black"/>
                </a:solidFill>
                <a:latin typeface="+mn-lt"/>
              </a:rPr>
              <a:t> </a:t>
            </a:r>
            <a:r>
              <a:rPr lang="el-GR" b="1" dirty="0" smtClean="0">
                <a:solidFill>
                  <a:prstClr val="black"/>
                </a:solidFill>
                <a:latin typeface="+mn-lt"/>
              </a:rPr>
              <a:t>Γεώργιος Παπαθανασίου,</a:t>
            </a:r>
            <a:r>
              <a:rPr lang="el-GR" dirty="0" smtClean="0">
                <a:solidFill>
                  <a:prstClr val="black"/>
                </a:solidFill>
                <a:latin typeface="+mn-lt"/>
              </a:rPr>
              <a:t> ΦΘ, </a:t>
            </a:r>
            <a:r>
              <a:rPr lang="en-US" dirty="0" smtClean="0">
                <a:solidFill>
                  <a:prstClr val="black"/>
                </a:solidFill>
                <a:latin typeface="+mn-lt"/>
              </a:rPr>
              <a:t>MSc, PhD</a:t>
            </a:r>
            <a:endParaRPr lang="el-GR" dirty="0" smtClean="0">
              <a:solidFill>
                <a:prstClr val="black"/>
              </a:solidFill>
              <a:latin typeface="+mn-lt"/>
            </a:endParaRPr>
          </a:p>
          <a:p>
            <a:r>
              <a:rPr lang="el-GR" dirty="0" smtClean="0">
                <a:solidFill>
                  <a:prstClr val="black"/>
                </a:solidFill>
                <a:latin typeface="+mn-lt"/>
              </a:rPr>
              <a:t>Αναπληρωτής Καθηγητής</a:t>
            </a:r>
          </a:p>
          <a:p>
            <a:r>
              <a:rPr lang="el-GR" dirty="0" smtClean="0">
                <a:solidFill>
                  <a:prstClr val="black"/>
                </a:solidFill>
                <a:latin typeface="+mn-lt"/>
              </a:rPr>
              <a:t>Τμήμα Φυσικοθεραπείας – ΤΕΙ Αθήνας</a:t>
            </a:r>
          </a:p>
        </p:txBody>
      </p:sp>
      <p:sp>
        <p:nvSpPr>
          <p:cNvPr id="16" name="TextBox 3"/>
          <p:cNvSpPr txBox="1"/>
          <p:nvPr/>
        </p:nvSpPr>
        <p:spPr>
          <a:xfrm>
            <a:off x="4932040" y="4001806"/>
            <a:ext cx="3816424" cy="923330"/>
          </a:xfrm>
          <a:prstGeom prst="rect">
            <a:avLst/>
          </a:prstGeom>
          <a:noFill/>
        </p:spPr>
        <p:txBody>
          <a:bodyPr wrap="square" rtlCol="0">
            <a:spAutoFit/>
          </a:bodyPr>
          <a:lstStyle/>
          <a:p>
            <a:r>
              <a:rPr lang="el-GR" b="1" dirty="0" smtClean="0">
                <a:solidFill>
                  <a:prstClr val="black"/>
                </a:solidFill>
                <a:latin typeface="+mn-lt"/>
              </a:rPr>
              <a:t>Σοφία Στάση, </a:t>
            </a:r>
            <a:r>
              <a:rPr lang="el-GR" dirty="0" smtClean="0">
                <a:solidFill>
                  <a:prstClr val="black"/>
                </a:solidFill>
                <a:latin typeface="+mn-lt"/>
              </a:rPr>
              <a:t>ΦΘ</a:t>
            </a:r>
            <a:r>
              <a:rPr lang="el-GR" b="1" dirty="0" smtClean="0">
                <a:solidFill>
                  <a:prstClr val="black"/>
                </a:solidFill>
                <a:latin typeface="+mn-lt"/>
              </a:rPr>
              <a:t>,</a:t>
            </a:r>
            <a:r>
              <a:rPr lang="el-GR" dirty="0" smtClean="0">
                <a:solidFill>
                  <a:prstClr val="black"/>
                </a:solidFill>
                <a:latin typeface="+mn-lt"/>
              </a:rPr>
              <a:t> </a:t>
            </a:r>
            <a:r>
              <a:rPr lang="en-US" dirty="0" smtClean="0">
                <a:solidFill>
                  <a:prstClr val="black"/>
                </a:solidFill>
                <a:latin typeface="+mn-lt"/>
              </a:rPr>
              <a:t>MSc</a:t>
            </a:r>
            <a:endParaRPr lang="el-GR" dirty="0" smtClean="0">
              <a:solidFill>
                <a:prstClr val="black"/>
              </a:solidFill>
              <a:latin typeface="+mn-lt"/>
            </a:endParaRPr>
          </a:p>
          <a:p>
            <a:r>
              <a:rPr lang="el-GR" dirty="0" smtClean="0">
                <a:solidFill>
                  <a:prstClr val="black"/>
                </a:solidFill>
                <a:latin typeface="+mn-lt"/>
              </a:rPr>
              <a:t>Εργαστηριακή Συνεργάτης</a:t>
            </a:r>
          </a:p>
          <a:p>
            <a:r>
              <a:rPr lang="el-GR" dirty="0" smtClean="0">
                <a:solidFill>
                  <a:prstClr val="black"/>
                </a:solidFill>
                <a:latin typeface="+mn-lt"/>
              </a:rPr>
              <a:t>Τμήμα Φυσικοθεραπείας – ΤΕΙ Αθήνας</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l-GR" dirty="0" smtClean="0">
                <a:solidFill>
                  <a:schemeClr val="accent4">
                    <a:lumMod val="10000"/>
                  </a:schemeClr>
                </a:solidFill>
                <a:effectLst>
                  <a:outerShdw blurRad="38100" dist="38100" dir="2700000" algn="tl">
                    <a:srgbClr val="000000">
                      <a:alpha val="43137"/>
                    </a:srgbClr>
                  </a:outerShdw>
                </a:effectLst>
              </a:rPr>
              <a:t>Περίοδος Μέγιστης Προστασίας</a:t>
            </a:r>
            <a:r>
              <a:rPr lang="en-US" b="1"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[1/</a:t>
            </a:r>
            <a:r>
              <a:rPr lang="en-US"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7</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a:t>
            </a:r>
          </a:p>
        </p:txBody>
      </p:sp>
      <p:sp>
        <p:nvSpPr>
          <p:cNvPr id="34819" name="Rectangle 3"/>
          <p:cNvSpPr>
            <a:spLocks noGrp="1" noChangeArrowheads="1"/>
          </p:cNvSpPr>
          <p:nvPr>
            <p:ph idx="1"/>
          </p:nvPr>
        </p:nvSpPr>
        <p:spPr>
          <a:xfrm>
            <a:off x="457200" y="1556792"/>
            <a:ext cx="8435280" cy="4824536"/>
          </a:xfrm>
        </p:spPr>
        <p:txBody>
          <a:bodyPr/>
          <a:lstStyle/>
          <a:p>
            <a:pPr marL="0" indent="0">
              <a:spcBef>
                <a:spcPct val="0"/>
              </a:spcBef>
              <a:buSzTx/>
              <a:buNone/>
            </a:pPr>
            <a:r>
              <a:rPr lang="el-GR" dirty="0" smtClean="0">
                <a:solidFill>
                  <a:srgbClr val="000000"/>
                </a:solidFill>
              </a:rPr>
              <a:t>Ανάλογα με την επιλεγμένη χειρουργική προσπέλαση, (λόγω έλξης ή διατομής των παρακείμενων μυοτενόντιων</a:t>
            </a:r>
            <a:r>
              <a:rPr lang="en-US" dirty="0" smtClean="0">
                <a:solidFill>
                  <a:srgbClr val="000000"/>
                </a:solidFill>
              </a:rPr>
              <a:t>, </a:t>
            </a:r>
            <a:r>
              <a:rPr lang="el-GR" dirty="0" smtClean="0">
                <a:solidFill>
                  <a:srgbClr val="000000"/>
                </a:solidFill>
              </a:rPr>
              <a:t>συνδεσμικών και θυλακικών δομών), υπάρχουν κινήσεις ή συνδυασμοί κινήσεων που πρέπει να αποφεύγονται.</a:t>
            </a:r>
          </a:p>
          <a:p>
            <a:pPr lvl="0">
              <a:spcBef>
                <a:spcPct val="0"/>
              </a:spcBef>
              <a:buSzTx/>
              <a:buNone/>
            </a:pPr>
            <a:endParaRPr lang="el-GR" sz="1200" dirty="0" smtClean="0">
              <a:solidFill>
                <a:srgbClr val="000000"/>
              </a:solidFill>
              <a:cs typeface="Times New Roman" pitchFamily="18" charset="0"/>
            </a:endParaRPr>
          </a:p>
          <a:p>
            <a:pPr lvl="0">
              <a:spcBef>
                <a:spcPct val="0"/>
              </a:spcBef>
              <a:buSzTx/>
            </a:pPr>
            <a:r>
              <a:rPr lang="el-GR" dirty="0" smtClean="0">
                <a:solidFill>
                  <a:srgbClr val="000000"/>
                </a:solidFill>
                <a:cs typeface="Times New Roman" pitchFamily="18" charset="0"/>
              </a:rPr>
              <a:t>Σε περίπτωση όπου έχει χρησιμοποιηθεί «Πρόσθια ή Προσθιοπλάγια Προσπέλαση», κατά την περίοδο της μέγιστης προστασίας συνιστάται να αποφεύγονται:</a:t>
            </a:r>
          </a:p>
          <a:p>
            <a:pPr marL="719138" lvl="0" indent="-363538">
              <a:buSzPct val="100000"/>
              <a:buFont typeface="Wingdings" pitchFamily="2" charset="2"/>
              <a:buChar char="§"/>
            </a:pPr>
            <a:r>
              <a:rPr lang="el-GR" dirty="0" smtClean="0">
                <a:solidFill>
                  <a:srgbClr val="000000"/>
                </a:solidFill>
              </a:rPr>
              <a:t>Έκταση πέραν των 0</a:t>
            </a:r>
            <a:r>
              <a:rPr lang="el-GR" sz="2400" baseline="30000" dirty="0">
                <a:solidFill>
                  <a:srgbClr val="000000"/>
                </a:solidFill>
                <a:cs typeface="Tahoma" pitchFamily="34" charset="0"/>
              </a:rPr>
              <a:t>ο</a:t>
            </a:r>
            <a:r>
              <a:rPr lang="en-US" sz="2400" dirty="0">
                <a:solidFill>
                  <a:srgbClr val="000000"/>
                </a:solidFill>
              </a:rPr>
              <a:t> </a:t>
            </a:r>
            <a:endParaRPr lang="el-GR" dirty="0">
              <a:solidFill>
                <a:srgbClr val="000000"/>
              </a:solidFill>
            </a:endParaRPr>
          </a:p>
          <a:p>
            <a:pPr marL="719138" lvl="0" indent="-363538">
              <a:buSzPct val="100000"/>
              <a:buFont typeface="Wingdings" pitchFamily="2" charset="2"/>
              <a:buChar char="§"/>
            </a:pPr>
            <a:r>
              <a:rPr lang="el-GR" dirty="0" smtClean="0">
                <a:solidFill>
                  <a:srgbClr val="000000"/>
                </a:solidFill>
              </a:rPr>
              <a:t>Προσαγωγή πέραν της ανατομικής θέσης</a:t>
            </a:r>
          </a:p>
          <a:p>
            <a:pPr marL="719138" lvl="0" indent="-363538">
              <a:buSzPct val="100000"/>
              <a:buFont typeface="Wingdings" pitchFamily="2" charset="2"/>
              <a:buChar char="§"/>
            </a:pPr>
            <a:r>
              <a:rPr lang="el-GR" dirty="0" smtClean="0">
                <a:solidFill>
                  <a:srgbClr val="000000"/>
                </a:solidFill>
              </a:rPr>
              <a:t>Έξω στροφή</a:t>
            </a:r>
          </a:p>
          <a:p>
            <a:pPr marL="719138" lvl="0" indent="-363538">
              <a:buSzPct val="100000"/>
              <a:buFont typeface="Wingdings" pitchFamily="2" charset="2"/>
              <a:buChar char="§"/>
            </a:pPr>
            <a:r>
              <a:rPr lang="el-GR" dirty="0" smtClean="0">
                <a:solidFill>
                  <a:srgbClr val="000000"/>
                </a:solidFill>
              </a:rPr>
              <a:t>Συνδυασμός έκτασης - έξω στροφής.</a:t>
            </a:r>
          </a:p>
          <a:p>
            <a:pPr lvl="0">
              <a:spcBef>
                <a:spcPct val="0"/>
              </a:spcBef>
              <a:buSzTx/>
              <a:buNone/>
            </a:pPr>
            <a:endParaRPr lang="el-GR" sz="2400" dirty="0" smtClean="0">
              <a:solidFill>
                <a:srgbClr val="000000"/>
              </a:solidFill>
              <a:cs typeface="Times New Roman" pitchFamily="18" charset="0"/>
            </a:endParaRPr>
          </a:p>
          <a:p>
            <a:pPr marL="444500" indent="0">
              <a:lnSpc>
                <a:spcPct val="114000"/>
              </a:lnSpc>
              <a:spcBef>
                <a:spcPts val="1200"/>
              </a:spcBef>
              <a:buClr>
                <a:srgbClr val="A50021"/>
              </a:buClr>
              <a:buSzPct val="100000"/>
              <a:buNone/>
              <a:defRPr/>
            </a:pPr>
            <a:endParaRPr lang="el-GR" dirty="0" smtClean="0">
              <a:solidFill>
                <a:schemeClr val="accent4">
                  <a:lumMod val="10000"/>
                </a:schemeClr>
              </a:solidFill>
              <a:effectLst/>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9</a:t>
            </a:fld>
            <a:endParaRPr lang="el-GR" dirty="0">
              <a:solidFill>
                <a:srgbClr val="DADADA">
                  <a:lumMod val="10000"/>
                </a:srgbClr>
              </a:solidFill>
            </a:endParaRPr>
          </a:p>
        </p:txBody>
      </p:sp>
    </p:spTree>
    <p:extLst>
      <p:ext uri="{BB962C8B-B14F-4D97-AF65-F5344CB8AC3E}">
        <p14:creationId xmlns:p14="http://schemas.microsoft.com/office/powerpoint/2010/main" val="145583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Περίοδος Μέγιστης Προστασίας</a:t>
            </a:r>
            <a:r>
              <a:rPr lang="en-US" b="1"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[2/</a:t>
            </a:r>
            <a:r>
              <a:rPr lang="en-US"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7</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a:t>
            </a:r>
          </a:p>
        </p:txBody>
      </p:sp>
      <p:sp>
        <p:nvSpPr>
          <p:cNvPr id="34819" name="Rectangle 3"/>
          <p:cNvSpPr>
            <a:spLocks noGrp="1" noChangeArrowheads="1"/>
          </p:cNvSpPr>
          <p:nvPr>
            <p:ph idx="1"/>
          </p:nvPr>
        </p:nvSpPr>
        <p:spPr>
          <a:xfrm>
            <a:off x="251520" y="1484784"/>
            <a:ext cx="8435280" cy="3168352"/>
          </a:xfrm>
        </p:spPr>
        <p:txBody>
          <a:bodyPr/>
          <a:lstStyle/>
          <a:p>
            <a:pPr marL="449263" lvl="0" indent="-449263">
              <a:lnSpc>
                <a:spcPct val="114000"/>
              </a:lnSpc>
              <a:spcBef>
                <a:spcPts val="1200"/>
              </a:spcBef>
              <a:buSzPct val="100000"/>
              <a:defRPr/>
            </a:pPr>
            <a:r>
              <a:rPr lang="el-GR" sz="2400" dirty="0" smtClean="0">
                <a:solidFill>
                  <a:srgbClr val="000000"/>
                </a:solidFill>
                <a:cs typeface="Times New Roman" pitchFamily="18" charset="0"/>
              </a:rPr>
              <a:t>Σε περίπτωση όπου έχει χρησιμοποιηθεί «Πλάγια Προσπέλαση», κατά την περίοδο της μέγιστης προστασίας συνιστάται να αποφεύγονται:</a:t>
            </a:r>
            <a:endParaRPr lang="el-GR" sz="2400" b="1" dirty="0" smtClean="0">
              <a:solidFill>
                <a:srgbClr val="D5200D"/>
              </a:solidFill>
              <a:cs typeface="Times New Roman" pitchFamily="18" charset="0"/>
            </a:endParaRPr>
          </a:p>
          <a:p>
            <a:pPr marL="719138" lvl="0" indent="-269875">
              <a:buSzPct val="100000"/>
              <a:buFont typeface="Wingdings" pitchFamily="2" charset="2"/>
              <a:buChar char="§"/>
            </a:pPr>
            <a:r>
              <a:rPr lang="el-GR" sz="2400" dirty="0" smtClean="0">
                <a:solidFill>
                  <a:srgbClr val="000000"/>
                </a:solidFill>
              </a:rPr>
              <a:t>Έκταση πέραν των 0</a:t>
            </a:r>
            <a:r>
              <a:rPr lang="el-GR" sz="2400" baseline="30000" dirty="0" smtClean="0">
                <a:solidFill>
                  <a:srgbClr val="000000"/>
                </a:solidFill>
                <a:cs typeface="Tahoma" pitchFamily="34" charset="0"/>
              </a:rPr>
              <a:t>ο</a:t>
            </a:r>
            <a:r>
              <a:rPr lang="en-US" sz="2400" dirty="0" smtClean="0">
                <a:solidFill>
                  <a:srgbClr val="000000"/>
                </a:solidFill>
              </a:rPr>
              <a:t>  </a:t>
            </a:r>
            <a:r>
              <a:rPr lang="el-GR" sz="2400" dirty="0" smtClean="0">
                <a:solidFill>
                  <a:srgbClr val="000000"/>
                </a:solidFill>
              </a:rPr>
              <a:t>   </a:t>
            </a:r>
          </a:p>
          <a:p>
            <a:pPr marL="719138" lvl="0" indent="-269875">
              <a:buSzPct val="100000"/>
              <a:buFont typeface="Wingdings" pitchFamily="2" charset="2"/>
              <a:buChar char="§"/>
            </a:pPr>
            <a:r>
              <a:rPr lang="el-GR" sz="2400" dirty="0" smtClean="0">
                <a:solidFill>
                  <a:srgbClr val="000000"/>
                </a:solidFill>
              </a:rPr>
              <a:t>Προσαγωγή πέραν της ανατομικής θέσης</a:t>
            </a:r>
          </a:p>
          <a:p>
            <a:pPr marL="719138" lvl="0" indent="-269875">
              <a:buSzPct val="100000"/>
              <a:buFont typeface="Wingdings" pitchFamily="2" charset="2"/>
              <a:buChar char="§"/>
            </a:pPr>
            <a:r>
              <a:rPr lang="el-GR" sz="2400" dirty="0" smtClean="0">
                <a:solidFill>
                  <a:srgbClr val="000000"/>
                </a:solidFill>
              </a:rPr>
              <a:t> Έξω στροφή</a:t>
            </a:r>
          </a:p>
          <a:p>
            <a:pPr marL="719138" lvl="0" indent="-269875">
              <a:buSzPct val="100000"/>
              <a:buFont typeface="Wingdings" pitchFamily="2" charset="2"/>
              <a:buChar char="§"/>
            </a:pPr>
            <a:r>
              <a:rPr lang="el-GR" sz="2400" dirty="0" smtClean="0">
                <a:solidFill>
                  <a:srgbClr val="000000"/>
                </a:solidFill>
              </a:rPr>
              <a:t>Συνδυασμός έκτασης - έξω στροφής.</a:t>
            </a:r>
          </a:p>
          <a:p>
            <a:pPr marL="449263" indent="-449263">
              <a:lnSpc>
                <a:spcPct val="114000"/>
              </a:lnSpc>
              <a:spcBef>
                <a:spcPts val="1200"/>
              </a:spcBef>
              <a:buClr>
                <a:srgbClr val="A50021"/>
              </a:buClr>
              <a:buSzPct val="100000"/>
              <a:buFont typeface="Wingdings" pitchFamily="2" charset="2"/>
              <a:buChar char="§"/>
              <a:defRPr/>
            </a:pPr>
            <a:endParaRPr lang="el-GR" b="1" dirty="0">
              <a:solidFill>
                <a:srgbClr val="A50021"/>
              </a:solidFill>
              <a:latin typeface="Arial Narrow" panose="020B0606020202030204" pitchFamily="34" charset="0"/>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10</a:t>
            </a:fld>
            <a:endParaRPr lang="el-GR" dirty="0">
              <a:solidFill>
                <a:srgbClr val="DADADA">
                  <a:lumMod val="10000"/>
                </a:srgbClr>
              </a:solidFill>
            </a:endParaRPr>
          </a:p>
        </p:txBody>
      </p:sp>
    </p:spTree>
    <p:extLst>
      <p:ext uri="{BB962C8B-B14F-4D97-AF65-F5344CB8AC3E}">
        <p14:creationId xmlns:p14="http://schemas.microsoft.com/office/powerpoint/2010/main" val="3197425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Περίοδος Μέγιστης Προστασίας</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[3/</a:t>
            </a:r>
            <a:r>
              <a:rPr lang="en-US"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7</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a:t>
            </a:r>
          </a:p>
        </p:txBody>
      </p:sp>
      <p:sp>
        <p:nvSpPr>
          <p:cNvPr id="34819" name="Rectangle 3"/>
          <p:cNvSpPr>
            <a:spLocks noGrp="1" noChangeArrowheads="1"/>
          </p:cNvSpPr>
          <p:nvPr>
            <p:ph idx="1"/>
          </p:nvPr>
        </p:nvSpPr>
        <p:spPr>
          <a:xfrm>
            <a:off x="144016" y="1630288"/>
            <a:ext cx="9036496" cy="4463008"/>
          </a:xfrm>
        </p:spPr>
        <p:txBody>
          <a:bodyPr/>
          <a:lstStyle/>
          <a:p>
            <a:pPr marL="449263" lvl="0" indent="-449263">
              <a:lnSpc>
                <a:spcPct val="114000"/>
              </a:lnSpc>
              <a:spcBef>
                <a:spcPts val="1200"/>
              </a:spcBef>
              <a:buSzPct val="100000"/>
              <a:defRPr/>
            </a:pPr>
            <a:r>
              <a:rPr lang="el-GR" sz="2400" dirty="0" smtClean="0">
                <a:solidFill>
                  <a:srgbClr val="000000"/>
                </a:solidFill>
                <a:cs typeface="Times New Roman" pitchFamily="18" charset="0"/>
              </a:rPr>
              <a:t>Σε περίπτωση όπου έχει χρησιμοποιηθεί «Οπίσθια ή Οπισθιοπλάγια Προσπέλαση», κατά την περίοδο της μέγιστης προστασίας συνιστάται να αποφεύγονται:</a:t>
            </a:r>
          </a:p>
          <a:p>
            <a:pPr marL="722313" lvl="0" indent="-273050">
              <a:spcBef>
                <a:spcPct val="0"/>
              </a:spcBef>
              <a:buSzTx/>
              <a:buFont typeface="Wingdings" pitchFamily="2" charset="2"/>
              <a:buChar char="§"/>
            </a:pPr>
            <a:r>
              <a:rPr lang="el-GR" sz="2400" dirty="0" smtClean="0">
                <a:solidFill>
                  <a:srgbClr val="000000"/>
                </a:solidFill>
              </a:rPr>
              <a:t>Κάμψη ισχίου πέραν των 90</a:t>
            </a:r>
            <a:r>
              <a:rPr lang="el-GR" sz="2400" baseline="30000" dirty="0" smtClean="0">
                <a:solidFill>
                  <a:srgbClr val="000000"/>
                </a:solidFill>
              </a:rPr>
              <a:t>ο </a:t>
            </a:r>
            <a:r>
              <a:rPr lang="el-GR" sz="2400" dirty="0" smtClean="0">
                <a:solidFill>
                  <a:srgbClr val="000000"/>
                </a:solidFill>
              </a:rPr>
              <a:t>(αποφεύγεται γωνία κορμού – μηρού &lt; 90</a:t>
            </a:r>
            <a:r>
              <a:rPr lang="el-GR" sz="2400" baseline="30000" dirty="0" smtClean="0">
                <a:solidFill>
                  <a:srgbClr val="000000"/>
                </a:solidFill>
              </a:rPr>
              <a:t>ο</a:t>
            </a:r>
            <a:r>
              <a:rPr lang="el-GR" sz="2400" dirty="0" smtClean="0">
                <a:solidFill>
                  <a:srgbClr val="000000"/>
                </a:solidFill>
              </a:rPr>
              <a:t>)</a:t>
            </a:r>
          </a:p>
          <a:p>
            <a:pPr marL="722313" lvl="0" indent="-273050">
              <a:buSzPct val="100000"/>
              <a:buFont typeface="Wingdings" pitchFamily="2" charset="2"/>
              <a:buChar char="§"/>
            </a:pPr>
            <a:r>
              <a:rPr lang="el-GR" sz="2400" dirty="0" smtClean="0">
                <a:solidFill>
                  <a:srgbClr val="000000"/>
                </a:solidFill>
              </a:rPr>
              <a:t>Προσαγωγή πέραν της ανατομικής θέσης</a:t>
            </a:r>
          </a:p>
          <a:p>
            <a:pPr marL="722313" lvl="0" indent="-273050">
              <a:buSzPct val="100000"/>
              <a:buFont typeface="Wingdings" pitchFamily="2" charset="2"/>
              <a:buChar char="§"/>
            </a:pPr>
            <a:r>
              <a:rPr lang="el-GR" sz="2400" dirty="0" smtClean="0">
                <a:solidFill>
                  <a:srgbClr val="000000"/>
                </a:solidFill>
              </a:rPr>
              <a:t>Έσω στροφή</a:t>
            </a:r>
          </a:p>
          <a:p>
            <a:pPr marL="722313" lvl="0" indent="-273050">
              <a:buSzPct val="100000"/>
              <a:buFont typeface="Wingdings" pitchFamily="2" charset="2"/>
              <a:buChar char="§"/>
            </a:pPr>
            <a:r>
              <a:rPr lang="el-GR" sz="2400" dirty="0" smtClean="0">
                <a:solidFill>
                  <a:srgbClr val="000000"/>
                </a:solidFill>
              </a:rPr>
              <a:t>Συνδυασμός κάμψης - έσω στροφής.</a:t>
            </a:r>
          </a:p>
          <a:p>
            <a:pPr marL="449263" lvl="0" indent="-449263">
              <a:lnSpc>
                <a:spcPct val="114000"/>
              </a:lnSpc>
              <a:spcBef>
                <a:spcPts val="1200"/>
              </a:spcBef>
              <a:buSzPct val="100000"/>
              <a:buNone/>
              <a:defRPr/>
            </a:pPr>
            <a:endParaRPr lang="el-GR" dirty="0" smtClean="0">
              <a:solidFill>
                <a:srgbClr val="000000"/>
              </a:solidFill>
              <a:cs typeface="Times New Roman" pitchFamily="18" charset="0"/>
            </a:endParaRPr>
          </a:p>
          <a:p>
            <a:pPr marL="449263" indent="-449263">
              <a:lnSpc>
                <a:spcPct val="114000"/>
              </a:lnSpc>
              <a:spcBef>
                <a:spcPts val="1200"/>
              </a:spcBef>
              <a:buClr>
                <a:srgbClr val="A50021"/>
              </a:buClr>
              <a:buSzPct val="100000"/>
              <a:buFont typeface="Wingdings" panose="05000000000000000000" pitchFamily="2" charset="2"/>
              <a:buChar char="Ø"/>
              <a:defRPr/>
            </a:pPr>
            <a:endParaRPr lang="el-GR" b="1" dirty="0">
              <a:solidFill>
                <a:srgbClr val="A50021"/>
              </a:solidFill>
              <a:latin typeface="Arial Narrow" panose="020B0606020202030204" pitchFamily="34" charset="0"/>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11</a:t>
            </a:fld>
            <a:endParaRPr lang="el-GR" dirty="0">
              <a:solidFill>
                <a:srgbClr val="DADADA">
                  <a:lumMod val="10000"/>
                </a:srgbClr>
              </a:solidFill>
            </a:endParaRPr>
          </a:p>
        </p:txBody>
      </p:sp>
    </p:spTree>
    <p:extLst>
      <p:ext uri="{BB962C8B-B14F-4D97-AF65-F5344CB8AC3E}">
        <p14:creationId xmlns:p14="http://schemas.microsoft.com/office/powerpoint/2010/main" val="1896274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Περίοδος Μέγιστης Προστασίας</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a:t>
            </a:r>
            <a:r>
              <a:rPr lang="el-GR" sz="3200" baseline="-16000" dirty="0" smtClean="0">
                <a:effectLst>
                  <a:outerShdw blurRad="38100" dist="38100" dir="2700000" algn="tl">
                    <a:srgbClr val="000000">
                      <a:alpha val="43137"/>
                    </a:srgbClr>
                  </a:outerShdw>
                </a:effectLst>
              </a:rPr>
              <a:t>4</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a:t>
            </a:r>
            <a:r>
              <a:rPr lang="en-US"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7</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a:t>
            </a:r>
          </a:p>
        </p:txBody>
      </p:sp>
      <p:sp>
        <p:nvSpPr>
          <p:cNvPr id="34819" name="Rectangle 3"/>
          <p:cNvSpPr>
            <a:spLocks noGrp="1" noChangeArrowheads="1"/>
          </p:cNvSpPr>
          <p:nvPr>
            <p:ph idx="1"/>
          </p:nvPr>
        </p:nvSpPr>
        <p:spPr>
          <a:xfrm>
            <a:off x="179512" y="1340768"/>
            <a:ext cx="8856984" cy="4824536"/>
          </a:xfrm>
        </p:spPr>
        <p:txBody>
          <a:bodyPr/>
          <a:lstStyle/>
          <a:p>
            <a:pPr marL="355600" lvl="0" indent="-355600">
              <a:spcBef>
                <a:spcPts val="1200"/>
              </a:spcBef>
              <a:buSzPct val="100000"/>
              <a:defRPr/>
            </a:pPr>
            <a:r>
              <a:rPr lang="el-GR" dirty="0" smtClean="0">
                <a:solidFill>
                  <a:srgbClr val="000000"/>
                </a:solidFill>
                <a:cs typeface="Times New Roman" pitchFamily="18" charset="0"/>
              </a:rPr>
              <a:t>Κατά την περίοδο της μέγιστης προστασίας, ακόμη και σε περιπτώσεις ΟΑΙ που έχει χρησιμοποιηθεί τεχνική τύπου «Περιορισμένης Επεμβατικότητας» και τα παρακείμενα μαλακά μόρια δεν έχουν καταπονηθεί σε μεγάλο βαθμό, συνιστάται να αποφεύγονται οι κινήσεις ή ο συνδυασμός κινήσεων που αποφεύγονται στις κλασσικές προσπελάσεις διότι κατά τη διάρκεια της επέμβασης τελείται: </a:t>
            </a:r>
          </a:p>
          <a:p>
            <a:pPr marL="719138" lvl="0" indent="-269875">
              <a:spcBef>
                <a:spcPts val="1200"/>
              </a:spcBef>
              <a:buSzPct val="100000"/>
              <a:buFont typeface="Wingdings" pitchFamily="2" charset="2"/>
              <a:buChar char="§"/>
              <a:defRPr/>
            </a:pPr>
            <a:r>
              <a:rPr lang="el-GR" dirty="0" smtClean="0">
                <a:solidFill>
                  <a:srgbClr val="000000"/>
                </a:solidFill>
                <a:cs typeface="Times New Roman" pitchFamily="18" charset="0"/>
              </a:rPr>
              <a:t>εξάρθρωση της κεφαλής του μηριαίου, και</a:t>
            </a:r>
          </a:p>
          <a:p>
            <a:pPr marL="719138" lvl="0" indent="-269875">
              <a:spcBef>
                <a:spcPts val="1200"/>
              </a:spcBef>
              <a:buSzPct val="100000"/>
              <a:buFont typeface="Wingdings" pitchFamily="2" charset="2"/>
              <a:buChar char="§"/>
              <a:defRPr/>
            </a:pPr>
            <a:r>
              <a:rPr lang="el-GR" dirty="0" smtClean="0">
                <a:solidFill>
                  <a:srgbClr val="000000"/>
                </a:solidFill>
                <a:cs typeface="Times New Roman" pitchFamily="18" charset="0"/>
              </a:rPr>
              <a:t>εκτομή του αρθρικού θυλάκου.</a:t>
            </a:r>
          </a:p>
          <a:p>
            <a:pPr marL="719138" lvl="0" indent="-269875">
              <a:spcBef>
                <a:spcPts val="1200"/>
              </a:spcBef>
              <a:buSzPct val="100000"/>
              <a:buNone/>
              <a:defRPr/>
            </a:pPr>
            <a:endParaRPr lang="el-GR" sz="800" dirty="0" smtClean="0">
              <a:solidFill>
                <a:srgbClr val="000000"/>
              </a:solidFill>
              <a:cs typeface="Times New Roman" pitchFamily="18" charset="0"/>
            </a:endParaRPr>
          </a:p>
          <a:p>
            <a:pPr marL="0" indent="0">
              <a:buNone/>
            </a:pPr>
            <a:r>
              <a:rPr lang="el-GR" b="1" dirty="0" smtClean="0">
                <a:solidFill>
                  <a:srgbClr val="000000"/>
                </a:solidFill>
                <a:cs typeface="Times New Roman" pitchFamily="18" charset="0"/>
              </a:rPr>
              <a:t>Παρατήρηση:</a:t>
            </a:r>
            <a:r>
              <a:rPr lang="el-GR" dirty="0" smtClean="0">
                <a:solidFill>
                  <a:srgbClr val="000000"/>
                </a:solidFill>
                <a:cs typeface="Times New Roman" pitchFamily="18" charset="0"/>
              </a:rPr>
              <a:t>  Στις αρθροπλαστικές τύπου «Περιορισμένης Επεμβατικότητας», λόγω της ελαχιστοποίησης του τραυματισμού των μυών</a:t>
            </a:r>
            <a:r>
              <a:rPr lang="el-GR" dirty="0" smtClean="0">
                <a:solidFill>
                  <a:srgbClr val="000066"/>
                </a:solidFill>
                <a:cs typeface="Times New Roman" pitchFamily="18" charset="0"/>
              </a:rPr>
              <a:t>, </a:t>
            </a:r>
            <a:r>
              <a:rPr lang="el-GR" dirty="0" smtClean="0">
                <a:solidFill>
                  <a:srgbClr val="000000"/>
                </a:solidFill>
                <a:cs typeface="Times New Roman" pitchFamily="18" charset="0"/>
              </a:rPr>
              <a:t>η περίοδος της μέγιστης προστασίας είναι βραχύτερη. </a:t>
            </a: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12</a:t>
            </a:fld>
            <a:endParaRPr lang="el-GR" dirty="0">
              <a:solidFill>
                <a:srgbClr val="DADADA">
                  <a:lumMod val="10000"/>
                </a:srgbClr>
              </a:solidFill>
            </a:endParaRPr>
          </a:p>
        </p:txBody>
      </p:sp>
      <p:sp>
        <p:nvSpPr>
          <p:cNvPr id="7" name="TextBox 1"/>
          <p:cNvSpPr txBox="1"/>
          <p:nvPr/>
        </p:nvSpPr>
        <p:spPr>
          <a:xfrm>
            <a:off x="5796136" y="5949280"/>
            <a:ext cx="2952328"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a:t>
            </a:r>
            <a:r>
              <a:rPr lang="el-GR" b="1" dirty="0" smtClean="0">
                <a:solidFill>
                  <a:srgbClr val="A50021"/>
                </a:solidFill>
                <a:latin typeface="Arial Narrow" pitchFamily="34" charset="0"/>
              </a:rPr>
              <a:t>Bombelli &amp; Memminger, 2005</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3951593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Περίοδος Μέγιστης Προστασίας</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rPr>
              <a:t>Επισημάνσεις </a:t>
            </a:r>
            <a:r>
              <a:rPr lang="el-GR" sz="3200" b="1" baseline="-16000" dirty="0" smtClean="0">
                <a:solidFill>
                  <a:srgbClr val="A50021"/>
                </a:solidFill>
                <a:effectLst>
                  <a:outerShdw blurRad="38100" dist="38100" dir="2700000" algn="tl">
                    <a:srgbClr val="000000">
                      <a:alpha val="43137"/>
                    </a:srgbClr>
                  </a:outerShdw>
                </a:effectLst>
              </a:rPr>
              <a:t>[</a:t>
            </a:r>
            <a:r>
              <a:rPr lang="el-GR" sz="3200" baseline="-16000" dirty="0" smtClean="0">
                <a:effectLst>
                  <a:outerShdw blurRad="38100" dist="38100" dir="2700000" algn="tl">
                    <a:srgbClr val="000000">
                      <a:alpha val="43137"/>
                    </a:srgbClr>
                  </a:outerShdw>
                </a:effectLst>
              </a:rPr>
              <a:t>5</a:t>
            </a:r>
            <a:r>
              <a:rPr lang="el-GR" sz="3200" b="1" baseline="-16000" dirty="0" smtClean="0">
                <a:solidFill>
                  <a:srgbClr val="A50021"/>
                </a:solidFill>
                <a:effectLst>
                  <a:outerShdw blurRad="38100" dist="38100" dir="2700000" algn="tl">
                    <a:srgbClr val="000000">
                      <a:alpha val="43137"/>
                    </a:srgbClr>
                  </a:outerShdw>
                </a:effectLst>
              </a:rPr>
              <a:t>/</a:t>
            </a:r>
            <a:r>
              <a:rPr lang="en-US" sz="3200" b="1" baseline="-16000" dirty="0" smtClean="0">
                <a:solidFill>
                  <a:srgbClr val="A50021"/>
                </a:solidFill>
                <a:effectLst>
                  <a:outerShdw blurRad="38100" dist="38100" dir="2700000" algn="tl">
                    <a:srgbClr val="000000">
                      <a:alpha val="43137"/>
                    </a:srgbClr>
                  </a:outerShdw>
                </a:effectLst>
              </a:rPr>
              <a:t>7</a:t>
            </a:r>
            <a:r>
              <a:rPr lang="el-GR" sz="3200" b="1" baseline="-16000" dirty="0" smtClean="0">
                <a:solidFill>
                  <a:srgbClr val="A50021"/>
                </a:solidFill>
                <a:effectLst>
                  <a:outerShdw blurRad="38100" dist="38100" dir="2700000" algn="tl">
                    <a:srgbClr val="000000">
                      <a:alpha val="43137"/>
                    </a:srgbClr>
                  </a:outerShdw>
                </a:effectLst>
              </a:rPr>
              <a:t>] </a:t>
            </a:r>
          </a:p>
        </p:txBody>
      </p:sp>
      <p:sp>
        <p:nvSpPr>
          <p:cNvPr id="240644" name="Rectangle 4"/>
          <p:cNvSpPr>
            <a:spLocks noGrp="1" noChangeArrowheads="1"/>
          </p:cNvSpPr>
          <p:nvPr>
            <p:ph idx="1"/>
          </p:nvPr>
        </p:nvSpPr>
        <p:spPr>
          <a:xfrm>
            <a:off x="323528" y="1340768"/>
            <a:ext cx="8435280" cy="3960440"/>
          </a:xfrm>
        </p:spPr>
        <p:txBody>
          <a:bodyPr/>
          <a:lstStyle/>
          <a:p>
            <a:pPr marL="449263" indent="-449263" eaLnBrk="1" hangingPunct="1">
              <a:lnSpc>
                <a:spcPct val="114000"/>
              </a:lnSpc>
              <a:spcBef>
                <a:spcPts val="1200"/>
              </a:spcBef>
              <a:buClr>
                <a:srgbClr val="A50021"/>
              </a:buClr>
              <a:buSzPct val="100000"/>
              <a:buFont typeface="Wingdings" pitchFamily="2" charset="2"/>
              <a:buChar char="Ø"/>
              <a:defRPr/>
            </a:pPr>
            <a:r>
              <a:rPr lang="el-GR" b="1" dirty="0" smtClean="0">
                <a:solidFill>
                  <a:srgbClr val="000000"/>
                </a:solidFill>
                <a:effectLst/>
                <a:latin typeface="Calibri" pitchFamily="34" charset="0"/>
              </a:rPr>
              <a:t>Ανεξάρτητα από την χειρουργική προσπέλαση συνιστάται να αποφεύγονται:</a:t>
            </a:r>
            <a:endParaRPr lang="en-US" dirty="0" smtClean="0">
              <a:solidFill>
                <a:srgbClr val="FF3300"/>
              </a:solidFill>
              <a:latin typeface="Calibri" pitchFamily="34" charset="0"/>
            </a:endParaRPr>
          </a:p>
          <a:p>
            <a:pPr marL="449263" indent="-392113" eaLnBrk="1" hangingPunct="1">
              <a:lnSpc>
                <a:spcPct val="114000"/>
              </a:lnSpc>
              <a:spcBef>
                <a:spcPts val="1200"/>
              </a:spcBef>
              <a:buClr>
                <a:srgbClr val="A50021"/>
              </a:buClr>
              <a:buSzPct val="100000"/>
              <a:buFont typeface="Wingdings" pitchFamily="2" charset="2"/>
              <a:buChar char="§"/>
              <a:defRPr/>
            </a:pPr>
            <a:r>
              <a:rPr lang="el-GR" dirty="0" smtClean="0">
                <a:solidFill>
                  <a:srgbClr val="000000"/>
                </a:solidFill>
                <a:effectLst/>
                <a:latin typeface="Calibri" pitchFamily="34" charset="0"/>
              </a:rPr>
              <a:t>Η κάμψη του ισχίου με τεντωμένο γόνατο</a:t>
            </a:r>
            <a:r>
              <a:rPr lang="en-US" dirty="0" smtClean="0">
                <a:solidFill>
                  <a:srgbClr val="000000"/>
                </a:solidFill>
                <a:effectLst/>
                <a:latin typeface="Calibri" pitchFamily="34" charset="0"/>
              </a:rPr>
              <a:t> </a:t>
            </a:r>
            <a:r>
              <a:rPr lang="el-GR" dirty="0" smtClean="0">
                <a:solidFill>
                  <a:srgbClr val="000000"/>
                </a:solidFill>
                <a:effectLst/>
                <a:latin typeface="Calibri" pitchFamily="34" charset="0"/>
              </a:rPr>
              <a:t>(</a:t>
            </a:r>
            <a:r>
              <a:rPr lang="en-US" dirty="0" smtClean="0">
                <a:solidFill>
                  <a:srgbClr val="000000"/>
                </a:solidFill>
                <a:effectLst/>
                <a:latin typeface="Calibri" pitchFamily="34" charset="0"/>
              </a:rPr>
              <a:t>straight leg raising -</a:t>
            </a:r>
            <a:r>
              <a:rPr lang="el-GR" dirty="0" smtClean="0">
                <a:solidFill>
                  <a:srgbClr val="000000"/>
                </a:solidFill>
                <a:effectLst/>
                <a:latin typeface="Calibri" pitchFamily="34" charset="0"/>
              </a:rPr>
              <a:t> </a:t>
            </a:r>
            <a:r>
              <a:rPr lang="en-US" dirty="0" smtClean="0">
                <a:solidFill>
                  <a:srgbClr val="000000"/>
                </a:solidFill>
                <a:effectLst/>
                <a:latin typeface="Calibri" pitchFamily="34" charset="0"/>
              </a:rPr>
              <a:t>SLR</a:t>
            </a:r>
            <a:r>
              <a:rPr lang="el-GR" dirty="0" smtClean="0">
                <a:solidFill>
                  <a:srgbClr val="000000"/>
                </a:solidFill>
                <a:effectLst/>
                <a:latin typeface="Calibri" pitchFamily="34" charset="0"/>
              </a:rPr>
              <a:t>), διότι ασκεί στην άρθρωση του ισχίου</a:t>
            </a:r>
            <a:r>
              <a:rPr lang="en-US" dirty="0" smtClean="0">
                <a:solidFill>
                  <a:srgbClr val="000000"/>
                </a:solidFill>
                <a:effectLst/>
                <a:latin typeface="Calibri" pitchFamily="34" charset="0"/>
              </a:rPr>
              <a:t> </a:t>
            </a:r>
            <a:r>
              <a:rPr lang="el-GR" dirty="0" smtClean="0">
                <a:solidFill>
                  <a:srgbClr val="000000"/>
                </a:solidFill>
                <a:effectLst/>
                <a:latin typeface="Calibri" pitchFamily="34" charset="0"/>
              </a:rPr>
              <a:t>υπέρμετρες φορτίσεις που</a:t>
            </a:r>
            <a:r>
              <a:rPr lang="en-US" dirty="0" smtClean="0">
                <a:solidFill>
                  <a:srgbClr val="000000"/>
                </a:solidFill>
                <a:effectLst/>
                <a:latin typeface="Calibri" pitchFamily="34" charset="0"/>
              </a:rPr>
              <a:t> </a:t>
            </a:r>
            <a:r>
              <a:rPr lang="el-GR" dirty="0" smtClean="0">
                <a:solidFill>
                  <a:srgbClr val="000000"/>
                </a:solidFill>
                <a:effectLst/>
                <a:latin typeface="Calibri" pitchFamily="34" charset="0"/>
              </a:rPr>
              <a:t>μπορεί να φθάσουν και τις 3 φορές το σωματικό βάρος του ασθενούς. </a:t>
            </a:r>
            <a:endParaRPr lang="en-US" dirty="0" smtClean="0">
              <a:solidFill>
                <a:srgbClr val="000000"/>
              </a:solidFill>
              <a:effectLst/>
              <a:latin typeface="Calibri" pitchFamily="34" charset="0"/>
            </a:endParaRPr>
          </a:p>
          <a:p>
            <a:pPr marL="449263" indent="-392113" eaLnBrk="1" hangingPunct="1">
              <a:lnSpc>
                <a:spcPct val="114000"/>
              </a:lnSpc>
              <a:spcBef>
                <a:spcPts val="1200"/>
              </a:spcBef>
              <a:buClr>
                <a:srgbClr val="A50021"/>
              </a:buClr>
              <a:buSzPct val="100000"/>
              <a:buFont typeface="Wingdings" pitchFamily="2" charset="2"/>
              <a:buChar char="§"/>
              <a:defRPr/>
            </a:pPr>
            <a:r>
              <a:rPr lang="el-GR" dirty="0" smtClean="0">
                <a:solidFill>
                  <a:srgbClr val="000000"/>
                </a:solidFill>
                <a:effectLst/>
                <a:latin typeface="Calibri" pitchFamily="34" charset="0"/>
              </a:rPr>
              <a:t>Η κάμψη του κορμού από καθιστή θέση</a:t>
            </a:r>
            <a:r>
              <a:rPr lang="en-US" dirty="0" smtClean="0">
                <a:solidFill>
                  <a:srgbClr val="000000"/>
                </a:solidFill>
                <a:effectLst/>
                <a:latin typeface="Calibri" pitchFamily="34" charset="0"/>
              </a:rPr>
              <a:t> </a:t>
            </a:r>
            <a:r>
              <a:rPr lang="el-GR" dirty="0" smtClean="0">
                <a:solidFill>
                  <a:srgbClr val="000000"/>
                </a:solidFill>
                <a:effectLst/>
                <a:latin typeface="Calibri" pitchFamily="34" charset="0"/>
              </a:rPr>
              <a:t>(σε γωνία μικρότερη των 100</a:t>
            </a:r>
            <a:r>
              <a:rPr lang="el-GR" baseline="30000" dirty="0" smtClean="0">
                <a:solidFill>
                  <a:srgbClr val="000000"/>
                </a:solidFill>
                <a:effectLst/>
                <a:latin typeface="Calibri" pitchFamily="34" charset="0"/>
              </a:rPr>
              <a:t>ο </a:t>
            </a:r>
            <a:r>
              <a:rPr lang="el-GR" dirty="0" smtClean="0">
                <a:solidFill>
                  <a:srgbClr val="000000"/>
                </a:solidFill>
                <a:effectLst/>
                <a:latin typeface="Calibri" pitchFamily="34" charset="0"/>
              </a:rPr>
              <a:t>σε σχέση με το μηρό ), διότι τίθενται υπέρμετρα στροφικά φορτία στην κεφαλή του μηριαίου και υπάρχει κίνδυνος οπίσθιου εξαρθρήματος</a:t>
            </a:r>
            <a:r>
              <a:rPr lang="en-US" dirty="0" smtClean="0">
                <a:solidFill>
                  <a:srgbClr val="000000"/>
                </a:solidFill>
                <a:effectLst/>
                <a:latin typeface="Calibri" pitchFamily="34" charset="0"/>
              </a:rPr>
              <a:t> </a:t>
            </a:r>
            <a:r>
              <a:rPr lang="el-GR" dirty="0" smtClean="0">
                <a:solidFill>
                  <a:srgbClr val="000000"/>
                </a:solidFill>
                <a:effectLst/>
                <a:latin typeface="Calibri" pitchFamily="34" charset="0"/>
              </a:rPr>
              <a:t>της πρόθεσης.</a:t>
            </a:r>
            <a:endParaRPr lang="en-US" dirty="0" smtClean="0">
              <a:solidFill>
                <a:srgbClr val="000000"/>
              </a:solidFill>
              <a:effectLst/>
              <a:latin typeface="Calibri" pitchFamily="34" charset="0"/>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13</a:t>
            </a:fld>
            <a:endParaRPr lang="el-GR" dirty="0"/>
          </a:p>
        </p:txBody>
      </p:sp>
      <p:sp>
        <p:nvSpPr>
          <p:cNvPr id="6" name="TextBox 1"/>
          <p:cNvSpPr txBox="1"/>
          <p:nvPr/>
        </p:nvSpPr>
        <p:spPr>
          <a:xfrm>
            <a:off x="3203848" y="6084004"/>
            <a:ext cx="5328592"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[Παπαθανασίου 2003, Στάση </a:t>
            </a:r>
            <a:r>
              <a:rPr lang="en-US" b="1" dirty="0" smtClean="0">
                <a:solidFill>
                  <a:srgbClr val="A50021"/>
                </a:solidFill>
                <a:latin typeface="Arial Narrow" pitchFamily="34" charset="0"/>
                <a:cs typeface="Arial" pitchFamily="34" charset="0"/>
              </a:rPr>
              <a:t>– </a:t>
            </a:r>
            <a:r>
              <a:rPr lang="el-GR" b="1" dirty="0" smtClean="0">
                <a:solidFill>
                  <a:srgbClr val="A50021"/>
                </a:solidFill>
                <a:latin typeface="Arial Narrow" pitchFamily="34" charset="0"/>
                <a:cs typeface="Arial" pitchFamily="34" charset="0"/>
              </a:rPr>
              <a:t>Παπαθανασίου </a:t>
            </a:r>
            <a:r>
              <a:rPr lang="en-US" b="1" dirty="0" smtClean="0">
                <a:solidFill>
                  <a:srgbClr val="A50021"/>
                </a:solidFill>
                <a:latin typeface="Arial Narrow" pitchFamily="34" charset="0"/>
                <a:cs typeface="Arial" pitchFamily="34" charset="0"/>
              </a:rPr>
              <a:t>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8608355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Περίοδος Μέγιστης Προστασίας</a:t>
            </a:r>
            <a:r>
              <a:rPr lang="en-US" dirty="0">
                <a:effectLst>
                  <a:outerShdw blurRad="38100" dist="38100" dir="2700000" algn="tl">
                    <a:srgbClr val="000000">
                      <a:alpha val="43137"/>
                    </a:srgbClr>
                  </a:outerShdw>
                </a:effectLst>
                <a:latin typeface="Calibri" pitchFamily="34" charset="0"/>
              </a:rPr>
              <a:t/>
            </a:r>
            <a:br>
              <a:rPr lang="en-US" dirty="0">
                <a:effectLst>
                  <a:outerShdw blurRad="38100" dist="38100" dir="2700000" algn="tl">
                    <a:srgbClr val="000000">
                      <a:alpha val="43137"/>
                    </a:srgbClr>
                  </a:outerShdw>
                </a:effectLst>
                <a:latin typeface="Calibri" pitchFamily="34" charset="0"/>
              </a:rPr>
            </a:br>
            <a:r>
              <a:rPr lang="el-GR" sz="3200" b="1" dirty="0" smtClean="0">
                <a:solidFill>
                  <a:srgbClr val="A50021"/>
                </a:solidFill>
                <a:effectLst>
                  <a:outerShdw blurRad="38100" dist="38100" dir="2700000" algn="tl">
                    <a:srgbClr val="000000">
                      <a:alpha val="43137"/>
                    </a:srgbClr>
                  </a:outerShdw>
                </a:effectLst>
              </a:rPr>
              <a:t>Επισημάνσεις </a:t>
            </a:r>
            <a:r>
              <a:rPr lang="el-GR" sz="3200" b="1" baseline="-16000" dirty="0" smtClean="0">
                <a:solidFill>
                  <a:srgbClr val="A50021"/>
                </a:solidFill>
                <a:effectLst>
                  <a:outerShdw blurRad="38100" dist="38100" dir="2700000" algn="tl">
                    <a:srgbClr val="000000">
                      <a:alpha val="43137"/>
                    </a:srgbClr>
                  </a:outerShdw>
                </a:effectLst>
              </a:rPr>
              <a:t>[</a:t>
            </a:r>
            <a:r>
              <a:rPr lang="el-GR" sz="3200" baseline="-16000" dirty="0" smtClean="0">
                <a:effectLst>
                  <a:outerShdw blurRad="38100" dist="38100" dir="2700000" algn="tl">
                    <a:srgbClr val="000000">
                      <a:alpha val="43137"/>
                    </a:srgbClr>
                  </a:outerShdw>
                </a:effectLst>
              </a:rPr>
              <a:t>6</a:t>
            </a:r>
            <a:r>
              <a:rPr lang="el-GR" sz="3200" b="1" baseline="-16000" dirty="0" smtClean="0">
                <a:solidFill>
                  <a:srgbClr val="A50021"/>
                </a:solidFill>
                <a:effectLst>
                  <a:outerShdw blurRad="38100" dist="38100" dir="2700000" algn="tl">
                    <a:srgbClr val="000000">
                      <a:alpha val="43137"/>
                    </a:srgbClr>
                  </a:outerShdw>
                </a:effectLst>
              </a:rPr>
              <a:t>/</a:t>
            </a:r>
            <a:r>
              <a:rPr lang="en-US" sz="3200" b="1" baseline="-16000" dirty="0" smtClean="0">
                <a:solidFill>
                  <a:srgbClr val="A50021"/>
                </a:solidFill>
                <a:effectLst>
                  <a:outerShdw blurRad="38100" dist="38100" dir="2700000" algn="tl">
                    <a:srgbClr val="000000">
                      <a:alpha val="43137"/>
                    </a:srgbClr>
                  </a:outerShdw>
                </a:effectLst>
              </a:rPr>
              <a:t>7</a:t>
            </a:r>
            <a:r>
              <a:rPr lang="el-GR" sz="3200" b="1" baseline="-16000" dirty="0" smtClean="0">
                <a:solidFill>
                  <a:srgbClr val="A50021"/>
                </a:solidFill>
                <a:effectLst>
                  <a:outerShdw blurRad="38100" dist="38100" dir="2700000" algn="tl">
                    <a:srgbClr val="000000">
                      <a:alpha val="43137"/>
                    </a:srgbClr>
                  </a:outerShdw>
                </a:effectLst>
              </a:rPr>
              <a:t>] </a:t>
            </a:r>
          </a:p>
        </p:txBody>
      </p:sp>
      <p:sp>
        <p:nvSpPr>
          <p:cNvPr id="2" name="Θέση περιεχομένου 1"/>
          <p:cNvSpPr>
            <a:spLocks noGrp="1"/>
          </p:cNvSpPr>
          <p:nvPr>
            <p:ph idx="1"/>
          </p:nvPr>
        </p:nvSpPr>
        <p:spPr>
          <a:xfrm>
            <a:off x="251520" y="1556792"/>
            <a:ext cx="8640960" cy="3744416"/>
          </a:xfrm>
        </p:spPr>
        <p:txBody>
          <a:bodyPr/>
          <a:lstStyle/>
          <a:p>
            <a:pPr marL="400050">
              <a:spcBef>
                <a:spcPts val="1200"/>
              </a:spcBef>
              <a:buSzPct val="100000"/>
              <a:defRPr/>
            </a:pPr>
            <a:r>
              <a:rPr lang="el-GR" dirty="0" smtClean="0">
                <a:solidFill>
                  <a:srgbClr val="000000"/>
                </a:solidFill>
              </a:rPr>
              <a:t>Κατά </a:t>
            </a:r>
            <a:r>
              <a:rPr lang="el-GR" dirty="0">
                <a:solidFill>
                  <a:srgbClr val="000000"/>
                </a:solidFill>
              </a:rPr>
              <a:t>την περίοδο της μέγιστης  </a:t>
            </a:r>
            <a:r>
              <a:rPr lang="el-GR" dirty="0" smtClean="0">
                <a:solidFill>
                  <a:srgbClr val="000000"/>
                </a:solidFill>
              </a:rPr>
              <a:t>προστασίας, και ανεξάρτητα από την προσπέλαση, οι </a:t>
            </a:r>
            <a:r>
              <a:rPr lang="el-GR" dirty="0">
                <a:solidFill>
                  <a:srgbClr val="000000"/>
                </a:solidFill>
              </a:rPr>
              <a:t>ασκήσεις των απαγωγών μυών πρέπει να ενταχθούν </a:t>
            </a:r>
            <a:r>
              <a:rPr lang="el-GR" dirty="0" smtClean="0">
                <a:solidFill>
                  <a:srgbClr val="000000"/>
                </a:solidFill>
              </a:rPr>
              <a:t>ως πρώτη προτεραιότητα, </a:t>
            </a:r>
            <a:r>
              <a:rPr lang="el-GR" b="1" dirty="0" smtClean="0">
                <a:solidFill>
                  <a:srgbClr val="000000"/>
                </a:solidFill>
              </a:rPr>
              <a:t>αλλά</a:t>
            </a:r>
            <a:r>
              <a:rPr lang="el-GR" dirty="0" smtClean="0">
                <a:solidFill>
                  <a:srgbClr val="000000"/>
                </a:solidFill>
              </a:rPr>
              <a:t> </a:t>
            </a:r>
            <a:r>
              <a:rPr lang="el-GR" b="1" dirty="0" smtClean="0">
                <a:solidFill>
                  <a:srgbClr val="000000"/>
                </a:solidFill>
              </a:rPr>
              <a:t>προοδευτικά</a:t>
            </a:r>
            <a:r>
              <a:rPr lang="el-GR" dirty="0" smtClean="0">
                <a:solidFill>
                  <a:srgbClr val="000000"/>
                </a:solidFill>
              </a:rPr>
              <a:t>, στο </a:t>
            </a:r>
            <a:r>
              <a:rPr lang="el-GR" dirty="0">
                <a:solidFill>
                  <a:srgbClr val="000000"/>
                </a:solidFill>
              </a:rPr>
              <a:t>πρόγραμμα </a:t>
            </a:r>
            <a:r>
              <a:rPr lang="el-GR" dirty="0" smtClean="0">
                <a:solidFill>
                  <a:srgbClr val="000000"/>
                </a:solidFill>
              </a:rPr>
              <a:t>της φυσικοθεραπείας </a:t>
            </a:r>
            <a:r>
              <a:rPr lang="el-GR" dirty="0">
                <a:solidFill>
                  <a:srgbClr val="000000"/>
                </a:solidFill>
              </a:rPr>
              <a:t>με σκοπό την </a:t>
            </a:r>
            <a:r>
              <a:rPr lang="el-GR" dirty="0" smtClean="0">
                <a:solidFill>
                  <a:srgbClr val="000000"/>
                </a:solidFill>
              </a:rPr>
              <a:t>αποφυγή: </a:t>
            </a:r>
            <a:endParaRPr lang="el-GR" dirty="0">
              <a:solidFill>
                <a:srgbClr val="000000"/>
              </a:solidFill>
            </a:endParaRPr>
          </a:p>
          <a:p>
            <a:pPr marL="914400" lvl="2" indent="-342900">
              <a:lnSpc>
                <a:spcPct val="80000"/>
              </a:lnSpc>
              <a:spcBef>
                <a:spcPts val="1200"/>
              </a:spcBef>
              <a:buSzPct val="90000"/>
              <a:buFont typeface="Wingdings" panose="05000000000000000000" pitchFamily="2" charset="2"/>
              <a:buChar char="§"/>
              <a:defRPr/>
            </a:pPr>
            <a:r>
              <a:rPr lang="el-GR" dirty="0" smtClean="0">
                <a:solidFill>
                  <a:srgbClr val="000000"/>
                </a:solidFill>
              </a:rPr>
              <a:t>Του </a:t>
            </a:r>
            <a:r>
              <a:rPr lang="el-GR" dirty="0">
                <a:solidFill>
                  <a:srgbClr val="000000"/>
                </a:solidFill>
              </a:rPr>
              <a:t>ελλείμματος στην μυϊκή ισχύ τους</a:t>
            </a:r>
            <a:r>
              <a:rPr lang="el-GR" dirty="0" smtClean="0">
                <a:solidFill>
                  <a:srgbClr val="000000"/>
                </a:solidFill>
              </a:rPr>
              <a:t>,</a:t>
            </a:r>
          </a:p>
          <a:p>
            <a:pPr marL="914400" lvl="2" indent="-342900">
              <a:lnSpc>
                <a:spcPct val="80000"/>
              </a:lnSpc>
              <a:spcBef>
                <a:spcPts val="1200"/>
              </a:spcBef>
              <a:buSzPct val="90000"/>
              <a:buFont typeface="Wingdings" panose="05000000000000000000" pitchFamily="2" charset="2"/>
              <a:buChar char="§"/>
              <a:defRPr/>
            </a:pPr>
            <a:r>
              <a:rPr lang="el-GR" dirty="0" smtClean="0">
                <a:solidFill>
                  <a:srgbClr val="000000"/>
                </a:solidFill>
              </a:rPr>
              <a:t>Της </a:t>
            </a:r>
            <a:r>
              <a:rPr lang="el-GR" dirty="0">
                <a:solidFill>
                  <a:srgbClr val="000000"/>
                </a:solidFill>
              </a:rPr>
              <a:t>εμφάνισης θετικού σημείου </a:t>
            </a:r>
            <a:r>
              <a:rPr lang="en-US" dirty="0" smtClean="0">
                <a:solidFill>
                  <a:srgbClr val="000000"/>
                </a:solidFill>
              </a:rPr>
              <a:t>Trendelenburg</a:t>
            </a:r>
            <a:r>
              <a:rPr lang="el-GR" dirty="0" smtClean="0">
                <a:solidFill>
                  <a:srgbClr val="000000"/>
                </a:solidFill>
              </a:rPr>
              <a:t> κατά </a:t>
            </a:r>
            <a:r>
              <a:rPr lang="el-GR" dirty="0">
                <a:solidFill>
                  <a:srgbClr val="000000"/>
                </a:solidFill>
              </a:rPr>
              <a:t>την βάδιση</a:t>
            </a:r>
            <a:r>
              <a:rPr lang="el-GR" dirty="0" smtClean="0">
                <a:solidFill>
                  <a:srgbClr val="000000"/>
                </a:solidFill>
              </a:rPr>
              <a:t>.</a:t>
            </a:r>
            <a:endParaRPr lang="el-GR" dirty="0">
              <a:solidFill>
                <a:srgbClr val="000000"/>
              </a:solidFill>
            </a:endParaRPr>
          </a:p>
          <a:p>
            <a:pPr marL="342900" lvl="2" indent="-342900">
              <a:spcBef>
                <a:spcPts val="1200"/>
              </a:spcBef>
              <a:buSzPct val="90000"/>
              <a:buFont typeface="Wingdings" panose="05000000000000000000" pitchFamily="2" charset="2"/>
              <a:buChar char="Ø"/>
              <a:defRPr/>
            </a:pPr>
            <a:r>
              <a:rPr lang="el-GR" dirty="0" smtClean="0">
                <a:solidFill>
                  <a:srgbClr val="000000"/>
                </a:solidFill>
              </a:rPr>
              <a:t>Αρχικά, συνιστάται η οριζόντια απαγωγή στο κρεβάτι σε περιορισμένη τροχιά</a:t>
            </a:r>
            <a:r>
              <a:rPr lang="en-US" dirty="0" smtClean="0">
                <a:solidFill>
                  <a:srgbClr val="000000"/>
                </a:solidFill>
              </a:rPr>
              <a:t>.</a:t>
            </a:r>
            <a:r>
              <a:rPr lang="el-GR" dirty="0" smtClean="0">
                <a:solidFill>
                  <a:srgbClr val="000000"/>
                </a:solidFill>
              </a:rPr>
              <a:t> </a:t>
            </a:r>
            <a:r>
              <a:rPr lang="el-GR" dirty="0">
                <a:solidFill>
                  <a:srgbClr val="000000"/>
                </a:solidFill>
              </a:rPr>
              <a:t>Π</a:t>
            </a:r>
            <a:r>
              <a:rPr lang="el-GR" dirty="0" smtClean="0">
                <a:solidFill>
                  <a:srgbClr val="000000"/>
                </a:solidFill>
              </a:rPr>
              <a:t>ροοδευτικά, ο βαθμός δυσκολίας αυξάνεται.</a:t>
            </a:r>
          </a:p>
          <a:p>
            <a:pPr marL="342900" lvl="2" indent="-342900">
              <a:spcBef>
                <a:spcPts val="1200"/>
              </a:spcBef>
              <a:buSzPct val="90000"/>
              <a:buFont typeface="Wingdings" panose="05000000000000000000" pitchFamily="2" charset="2"/>
              <a:buChar char="Ø"/>
              <a:defRPr/>
            </a:pPr>
            <a:r>
              <a:rPr lang="el-GR" b="1" dirty="0" smtClean="0">
                <a:solidFill>
                  <a:srgbClr val="000000"/>
                </a:solidFill>
              </a:rPr>
              <a:t>Προσοχή:</a:t>
            </a:r>
            <a:r>
              <a:rPr lang="el-GR" dirty="0" smtClean="0">
                <a:solidFill>
                  <a:srgbClr val="000000"/>
                </a:solidFill>
              </a:rPr>
              <a:t> </a:t>
            </a:r>
            <a:r>
              <a:rPr lang="el-GR" dirty="0">
                <a:solidFill>
                  <a:srgbClr val="000000"/>
                </a:solidFill>
              </a:rPr>
              <a:t>Η </a:t>
            </a:r>
            <a:r>
              <a:rPr lang="el-GR" dirty="0" smtClean="0">
                <a:solidFill>
                  <a:srgbClr val="000000"/>
                </a:solidFill>
              </a:rPr>
              <a:t>απαγωγή ισχίου ενάντια στη βαρύτητα από πλάγια θέση (</a:t>
            </a:r>
            <a:r>
              <a:rPr lang="en-US" dirty="0" smtClean="0">
                <a:solidFill>
                  <a:srgbClr val="000000"/>
                </a:solidFill>
              </a:rPr>
              <a:t>side </a:t>
            </a:r>
            <a:r>
              <a:rPr lang="en-US" dirty="0">
                <a:solidFill>
                  <a:srgbClr val="000000"/>
                </a:solidFill>
              </a:rPr>
              <a:t>leg </a:t>
            </a:r>
            <a:r>
              <a:rPr lang="en-US" dirty="0" smtClean="0">
                <a:solidFill>
                  <a:srgbClr val="000000"/>
                </a:solidFill>
              </a:rPr>
              <a:t>lifting </a:t>
            </a:r>
            <a:r>
              <a:rPr lang="en-US" dirty="0">
                <a:solidFill>
                  <a:srgbClr val="000000"/>
                </a:solidFill>
              </a:rPr>
              <a:t>-</a:t>
            </a:r>
            <a:r>
              <a:rPr lang="el-GR" dirty="0">
                <a:solidFill>
                  <a:srgbClr val="000000"/>
                </a:solidFill>
              </a:rPr>
              <a:t> </a:t>
            </a:r>
            <a:r>
              <a:rPr lang="en-US" dirty="0" smtClean="0">
                <a:solidFill>
                  <a:srgbClr val="000000"/>
                </a:solidFill>
              </a:rPr>
              <a:t>SLL</a:t>
            </a:r>
            <a:r>
              <a:rPr lang="el-GR" dirty="0" smtClean="0">
                <a:solidFill>
                  <a:srgbClr val="000000"/>
                </a:solidFill>
              </a:rPr>
              <a:t>), </a:t>
            </a:r>
            <a:r>
              <a:rPr lang="el-GR" dirty="0">
                <a:solidFill>
                  <a:srgbClr val="000000"/>
                </a:solidFill>
              </a:rPr>
              <a:t>διότι ασκεί στην άρθρωση του ισχίου</a:t>
            </a:r>
            <a:r>
              <a:rPr lang="en-US" dirty="0">
                <a:solidFill>
                  <a:srgbClr val="000000"/>
                </a:solidFill>
              </a:rPr>
              <a:t> </a:t>
            </a:r>
            <a:r>
              <a:rPr lang="el-GR" dirty="0">
                <a:solidFill>
                  <a:srgbClr val="000000"/>
                </a:solidFill>
              </a:rPr>
              <a:t>υπέρμετρες φορτίσεις που</a:t>
            </a:r>
            <a:r>
              <a:rPr lang="en-US" dirty="0">
                <a:solidFill>
                  <a:srgbClr val="000000"/>
                </a:solidFill>
              </a:rPr>
              <a:t> </a:t>
            </a:r>
            <a:r>
              <a:rPr lang="el-GR" dirty="0">
                <a:solidFill>
                  <a:srgbClr val="000000"/>
                </a:solidFill>
              </a:rPr>
              <a:t>μπορεί να φθάσουν και τις </a:t>
            </a:r>
            <a:r>
              <a:rPr lang="en-US" dirty="0" smtClean="0">
                <a:solidFill>
                  <a:srgbClr val="000000"/>
                </a:solidFill>
              </a:rPr>
              <a:t>2,5</a:t>
            </a:r>
            <a:r>
              <a:rPr lang="el-GR" dirty="0" smtClean="0">
                <a:solidFill>
                  <a:srgbClr val="000000"/>
                </a:solidFill>
              </a:rPr>
              <a:t> </a:t>
            </a:r>
            <a:r>
              <a:rPr lang="el-GR" dirty="0">
                <a:solidFill>
                  <a:srgbClr val="000000"/>
                </a:solidFill>
              </a:rPr>
              <a:t>φορές το σωματικό βάρος του </a:t>
            </a:r>
            <a:r>
              <a:rPr lang="el-GR" dirty="0" smtClean="0">
                <a:solidFill>
                  <a:srgbClr val="000000"/>
                </a:solidFill>
              </a:rPr>
              <a:t>ασθενούς</a:t>
            </a:r>
            <a:r>
              <a:rPr lang="en-US" dirty="0" smtClean="0">
                <a:solidFill>
                  <a:srgbClr val="000000"/>
                </a:solidFill>
              </a:rPr>
              <a:t>.</a:t>
            </a:r>
            <a:endParaRPr lang="el-GR" dirty="0" smtClean="0"/>
          </a:p>
          <a:p>
            <a:pPr marL="914400" lvl="2" indent="-342900">
              <a:lnSpc>
                <a:spcPct val="114000"/>
              </a:lnSpc>
              <a:spcBef>
                <a:spcPts val="1200"/>
              </a:spcBef>
              <a:buSzPct val="90000"/>
              <a:buNone/>
              <a:defRPr/>
            </a:pPr>
            <a:endParaRPr lang="el-GR" dirty="0" smtClean="0">
              <a:solidFill>
                <a:srgbClr val="000000"/>
              </a:solidFill>
            </a:endParaRPr>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14</a:t>
            </a:fld>
            <a:endParaRPr lang="el-GR" dirty="0"/>
          </a:p>
        </p:txBody>
      </p:sp>
      <p:sp>
        <p:nvSpPr>
          <p:cNvPr id="10" name="TextBox 1"/>
          <p:cNvSpPr txBox="1"/>
          <p:nvPr/>
        </p:nvSpPr>
        <p:spPr>
          <a:xfrm>
            <a:off x="1619672" y="6093296"/>
            <a:ext cx="7056784"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a:t>
            </a:r>
            <a:r>
              <a:rPr lang="el-GR" b="1" dirty="0">
                <a:solidFill>
                  <a:srgbClr val="A50021"/>
                </a:solidFill>
                <a:latin typeface="Arial Narrow" pitchFamily="34" charset="0"/>
                <a:cs typeface="Arial" pitchFamily="34" charset="0"/>
              </a:rPr>
              <a:t>Παπαθανασίου </a:t>
            </a:r>
            <a:r>
              <a:rPr lang="el-GR" b="1" dirty="0" smtClean="0">
                <a:solidFill>
                  <a:srgbClr val="A50021"/>
                </a:solidFill>
                <a:latin typeface="Arial Narrow" pitchFamily="34" charset="0"/>
                <a:cs typeface="Arial" pitchFamily="34" charset="0"/>
              </a:rPr>
              <a:t>2003, </a:t>
            </a:r>
            <a:r>
              <a:rPr lang="en-US" b="1" dirty="0" smtClean="0">
                <a:solidFill>
                  <a:srgbClr val="A50021"/>
                </a:solidFill>
                <a:latin typeface="Arial Narrow" pitchFamily="34" charset="0"/>
                <a:cs typeface="Arial" pitchFamily="34" charset="0"/>
              </a:rPr>
              <a:t>Lewis et al 2009, </a:t>
            </a:r>
            <a:r>
              <a:rPr lang="el-GR" b="1" dirty="0" smtClean="0">
                <a:solidFill>
                  <a:srgbClr val="A50021"/>
                </a:solidFill>
                <a:latin typeface="Arial Narrow" pitchFamily="34" charset="0"/>
                <a:cs typeface="Arial" pitchFamily="34" charset="0"/>
              </a:rPr>
              <a:t>Στάση </a:t>
            </a:r>
            <a:r>
              <a:rPr lang="en-US" b="1" dirty="0" smtClean="0">
                <a:solidFill>
                  <a:srgbClr val="A50021"/>
                </a:solidFill>
                <a:latin typeface="Arial Narrow" pitchFamily="34" charset="0"/>
                <a:cs typeface="Arial" pitchFamily="34" charset="0"/>
              </a:rPr>
              <a:t>- </a:t>
            </a:r>
            <a:r>
              <a:rPr lang="el-GR" b="1" dirty="0" smtClean="0">
                <a:solidFill>
                  <a:srgbClr val="A50021"/>
                </a:solidFill>
                <a:latin typeface="Arial Narrow" pitchFamily="34" charset="0"/>
                <a:cs typeface="Arial" pitchFamily="34" charset="0"/>
              </a:rPr>
              <a:t>Παπαθανασίου</a:t>
            </a:r>
            <a:r>
              <a:rPr lang="en-US" b="1" dirty="0" smtClean="0">
                <a:solidFill>
                  <a:srgbClr val="00CC66">
                    <a:lumMod val="75000"/>
                  </a:srgbClr>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2862223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altLang="el-GR" sz="3600" b="1" dirty="0"/>
              <a:t>Θετικό Σ</a:t>
            </a:r>
            <a:r>
              <a:rPr lang="el-GR" altLang="el-GR" sz="3600" b="1" dirty="0" smtClean="0"/>
              <a:t>ημείο </a:t>
            </a:r>
            <a:r>
              <a:rPr lang="el-GR" altLang="el-GR" sz="3600" b="1" dirty="0"/>
              <a:t>Τ</a:t>
            </a:r>
            <a:r>
              <a:rPr lang="en-US" altLang="el-GR" sz="3600" b="1" dirty="0" smtClean="0"/>
              <a:t>rendelenburg</a:t>
            </a:r>
            <a:endParaRPr lang="el-GR" sz="3600" b="1" dirty="0"/>
          </a:p>
        </p:txBody>
      </p:sp>
      <p:sp>
        <p:nvSpPr>
          <p:cNvPr id="6" name="Θέση κειμένου 5"/>
          <p:cNvSpPr>
            <a:spLocks noGrp="1"/>
          </p:cNvSpPr>
          <p:nvPr>
            <p:ph idx="1"/>
          </p:nvPr>
        </p:nvSpPr>
        <p:spPr>
          <a:xfrm>
            <a:off x="251520" y="1484784"/>
            <a:ext cx="4340202" cy="4679032"/>
          </a:xfrm>
        </p:spPr>
        <p:txBody>
          <a:bodyPr/>
          <a:lstStyle/>
          <a:p>
            <a:pPr lvl="0">
              <a:lnSpc>
                <a:spcPct val="110000"/>
              </a:lnSpc>
              <a:buClr>
                <a:srgbClr val="990033"/>
              </a:buClr>
              <a:buSzPct val="100000"/>
              <a:buFont typeface="Wingdings" panose="05000000000000000000" pitchFamily="2" charset="2"/>
              <a:buChar char="§"/>
            </a:pPr>
            <a:r>
              <a:rPr lang="el-GR" altLang="el-GR" dirty="0">
                <a:solidFill>
                  <a:srgbClr val="000000"/>
                </a:solidFill>
                <a:latin typeface="Calibri" panose="020F0502020204030204" pitchFamily="34" charset="0"/>
                <a:cs typeface="Calibri" panose="020F0502020204030204" pitchFamily="34" charset="0"/>
              </a:rPr>
              <a:t>Πτώση της λεκάνης αντίπλευρα </a:t>
            </a:r>
            <a:r>
              <a:rPr lang="el-GR" altLang="el-GR" dirty="0" smtClean="0">
                <a:solidFill>
                  <a:srgbClr val="000000"/>
                </a:solidFill>
                <a:latin typeface="Calibri" panose="020F0502020204030204" pitchFamily="34" charset="0"/>
                <a:cs typeface="Calibri" panose="020F0502020204030204" pitchFamily="34" charset="0"/>
              </a:rPr>
              <a:t>κατά </a:t>
            </a:r>
            <a:r>
              <a:rPr lang="el-GR" altLang="el-GR" dirty="0">
                <a:solidFill>
                  <a:srgbClr val="000000"/>
                </a:solidFill>
                <a:latin typeface="Calibri" panose="020F0502020204030204" pitchFamily="34" charset="0"/>
                <a:cs typeface="Calibri" panose="020F0502020204030204" pitchFamily="34" charset="0"/>
              </a:rPr>
              <a:t>τη μονοποδική στήριξη του πάσχοντος </a:t>
            </a:r>
            <a:r>
              <a:rPr lang="el-GR" altLang="el-GR" dirty="0" smtClean="0">
                <a:solidFill>
                  <a:srgbClr val="000000"/>
                </a:solidFill>
                <a:latin typeface="Calibri" panose="020F0502020204030204" pitchFamily="34" charset="0"/>
                <a:cs typeface="Calibri" panose="020F0502020204030204" pitchFamily="34" charset="0"/>
              </a:rPr>
              <a:t>μέλους.</a:t>
            </a:r>
            <a:endParaRPr lang="el-GR" altLang="el-GR" dirty="0">
              <a:solidFill>
                <a:srgbClr val="000000"/>
              </a:solidFill>
              <a:latin typeface="Calibri" panose="020F0502020204030204" pitchFamily="34" charset="0"/>
              <a:cs typeface="Calibri" panose="020F0502020204030204" pitchFamily="34" charset="0"/>
            </a:endParaRPr>
          </a:p>
          <a:p>
            <a:pPr lvl="0">
              <a:lnSpc>
                <a:spcPct val="110000"/>
              </a:lnSpc>
              <a:buClr>
                <a:srgbClr val="990033"/>
              </a:buClr>
              <a:buSzPct val="100000"/>
              <a:buFont typeface="Wingdings" panose="05000000000000000000" pitchFamily="2" charset="2"/>
              <a:buChar char="§"/>
            </a:pPr>
            <a:r>
              <a:rPr lang="el-GR" altLang="el-GR" dirty="0">
                <a:solidFill>
                  <a:srgbClr val="000000"/>
                </a:solidFill>
                <a:latin typeface="Calibri" panose="020F0502020204030204" pitchFamily="34" charset="0"/>
                <a:cs typeface="Calibri" panose="020F0502020204030204" pitchFamily="34" charset="0"/>
              </a:rPr>
              <a:t>Ιδιαίτερα σοβαρή αιτία ελλείμματος στη λειτουργικότητα του </a:t>
            </a:r>
            <a:r>
              <a:rPr lang="el-GR" altLang="el-GR" dirty="0" smtClean="0">
                <a:solidFill>
                  <a:srgbClr val="000000"/>
                </a:solidFill>
                <a:latin typeface="Calibri" panose="020F0502020204030204" pitchFamily="34" charset="0"/>
                <a:cs typeface="Calibri" panose="020F0502020204030204" pitchFamily="34" charset="0"/>
              </a:rPr>
              <a:t>μέλους.</a:t>
            </a:r>
            <a:endParaRPr lang="el-GR" altLang="el-GR" dirty="0">
              <a:solidFill>
                <a:srgbClr val="000000"/>
              </a:solidFill>
              <a:latin typeface="Calibri" panose="020F0502020204030204" pitchFamily="34" charset="0"/>
              <a:cs typeface="Calibri" panose="020F0502020204030204" pitchFamily="34" charset="0"/>
            </a:endParaRPr>
          </a:p>
          <a:p>
            <a:pPr lvl="0">
              <a:lnSpc>
                <a:spcPct val="110000"/>
              </a:lnSpc>
              <a:buClr>
                <a:srgbClr val="990033"/>
              </a:buClr>
              <a:buSzPct val="100000"/>
              <a:buFont typeface="Wingdings" panose="05000000000000000000" pitchFamily="2" charset="2"/>
              <a:buChar char="§"/>
            </a:pPr>
            <a:r>
              <a:rPr lang="el-GR" altLang="el-GR" dirty="0" smtClean="0">
                <a:solidFill>
                  <a:srgbClr val="000000"/>
                </a:solidFill>
                <a:latin typeface="Calibri" panose="020F0502020204030204" pitchFamily="34" charset="0"/>
                <a:cs typeface="Calibri" panose="020F0502020204030204" pitchFamily="34" charset="0"/>
              </a:rPr>
              <a:t>Οφείλεται </a:t>
            </a:r>
            <a:r>
              <a:rPr lang="el-GR" altLang="el-GR" dirty="0">
                <a:solidFill>
                  <a:srgbClr val="000000"/>
                </a:solidFill>
                <a:latin typeface="Calibri" panose="020F0502020204030204" pitchFamily="34" charset="0"/>
                <a:cs typeface="Calibri" panose="020F0502020204030204" pitchFamily="34" charset="0"/>
              </a:rPr>
              <a:t>στον τραυματισμό του άνω γλουτιαίου νεύρου</a:t>
            </a:r>
            <a:r>
              <a:rPr lang="el-GR" altLang="el-GR" b="1" dirty="0">
                <a:solidFill>
                  <a:srgbClr val="000000"/>
                </a:solidFill>
                <a:latin typeface="Calibri" panose="020F0502020204030204" pitchFamily="34" charset="0"/>
                <a:cs typeface="Calibri" panose="020F0502020204030204" pitchFamily="34" charset="0"/>
              </a:rPr>
              <a:t> </a:t>
            </a:r>
            <a:r>
              <a:rPr lang="el-GR" altLang="el-GR" dirty="0" smtClean="0">
                <a:solidFill>
                  <a:srgbClr val="000000"/>
                </a:solidFill>
                <a:latin typeface="Calibri" panose="020F0502020204030204" pitchFamily="34" charset="0"/>
                <a:cs typeface="Calibri" panose="020F0502020204030204" pitchFamily="34" charset="0"/>
              </a:rPr>
              <a:t>ή και </a:t>
            </a:r>
            <a:r>
              <a:rPr lang="el-GR" altLang="el-GR" dirty="0">
                <a:solidFill>
                  <a:srgbClr val="000000"/>
                </a:solidFill>
                <a:latin typeface="Calibri" panose="020F0502020204030204" pitchFamily="34" charset="0"/>
                <a:cs typeface="Calibri" panose="020F0502020204030204" pitchFamily="34" charset="0"/>
              </a:rPr>
              <a:t>στην αδυναμία των απαγωγών</a:t>
            </a:r>
            <a:r>
              <a:rPr lang="el-GR" altLang="el-GR" b="1" dirty="0">
                <a:solidFill>
                  <a:srgbClr val="000000"/>
                </a:solidFill>
                <a:latin typeface="Calibri" panose="020F0502020204030204" pitchFamily="34" charset="0"/>
                <a:cs typeface="Calibri" panose="020F0502020204030204" pitchFamily="34" charset="0"/>
              </a:rPr>
              <a:t> </a:t>
            </a:r>
            <a:r>
              <a:rPr lang="el-GR" altLang="el-GR" dirty="0">
                <a:solidFill>
                  <a:srgbClr val="000000"/>
                </a:solidFill>
                <a:latin typeface="Calibri" panose="020F0502020204030204" pitchFamily="34" charset="0"/>
                <a:cs typeface="Calibri" panose="020F0502020204030204" pitchFamily="34" charset="0"/>
              </a:rPr>
              <a:t>του </a:t>
            </a:r>
            <a:r>
              <a:rPr lang="el-GR" altLang="el-GR" dirty="0" smtClean="0">
                <a:solidFill>
                  <a:srgbClr val="000000"/>
                </a:solidFill>
                <a:latin typeface="Calibri" panose="020F0502020204030204" pitchFamily="34" charset="0"/>
                <a:cs typeface="Calibri" panose="020F0502020204030204" pitchFamily="34" charset="0"/>
              </a:rPr>
              <a:t>ισχίου.</a:t>
            </a:r>
            <a:endParaRPr lang="el-GR" altLang="el-GR" dirty="0">
              <a:solidFill>
                <a:srgbClr val="000000"/>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15</a:t>
            </a:fld>
            <a:endParaRPr lang="el-GR" dirty="0"/>
          </a:p>
        </p:txBody>
      </p:sp>
      <p:pic>
        <p:nvPicPr>
          <p:cNvPr id="1026" name="Picture 2" descr="Trendelenburg-příznak.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75162" y="1556792"/>
            <a:ext cx="3649588" cy="4209193"/>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912644" y="5877272"/>
            <a:ext cx="3997441" cy="276999"/>
          </a:xfrm>
          <a:prstGeom prst="rect">
            <a:avLst/>
          </a:prstGeom>
        </p:spPr>
        <p:txBody>
          <a:bodyPr wrap="none">
            <a:spAutoFit/>
          </a:bodyPr>
          <a:lstStyle/>
          <a:p>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cs-CZ" sz="1200" dirty="0" smtClean="0">
                <a:solidFill>
                  <a:srgbClr val="DADADA">
                    <a:lumMod val="50000"/>
                  </a:srgbClr>
                </a:solidFill>
                <a:latin typeface="Calibri" panose="020F0502020204030204" pitchFamily="34" charset="0"/>
                <a:cs typeface="Calibri" panose="020F0502020204030204" pitchFamily="34" charset="0"/>
                <a:hlinkClick r:id="rId5"/>
              </a:rPr>
              <a:t>Trendelenburgův příznak</a:t>
            </a:r>
            <a:r>
              <a:rPr lang="el-GR" sz="1200" dirty="0" smtClean="0">
                <a:solidFill>
                  <a:srgbClr val="DADADA">
                    <a:lumMod val="50000"/>
                  </a:srgbClr>
                </a:solidFill>
                <a:latin typeface="Calibri" panose="020F0502020204030204" pitchFamily="34" charset="0"/>
                <a:cs typeface="Calibri" panose="020F0502020204030204" pitchFamily="34" charset="0"/>
                <a:hlinkClick r:id="rId5"/>
              </a:rPr>
              <a:t> </a:t>
            </a:r>
            <a:r>
              <a:rPr lang="el-GR" sz="1200" dirty="0" smtClean="0">
                <a:solidFill>
                  <a:srgbClr val="DADADA">
                    <a:lumMod val="50000"/>
                  </a:srgbClr>
                </a:solidFill>
                <a:latin typeface="Calibri" panose="020F0502020204030204" pitchFamily="34" charset="0"/>
                <a:cs typeface="Calibri" panose="020F0502020204030204" pitchFamily="34" charset="0"/>
              </a:rPr>
              <a:t>διαθέσιμο με άδεια </a:t>
            </a:r>
            <a:r>
              <a:rPr lang="en-US" sz="1200" dirty="0" smtClean="0">
                <a:solidFill>
                  <a:srgbClr val="FFFFFF"/>
                </a:solidFill>
                <a:latin typeface="Calibri" panose="020F0502020204030204" pitchFamily="34" charset="0"/>
                <a:cs typeface="Calibri" panose="020F0502020204030204" pitchFamily="34" charset="0"/>
                <a:hlinkClick r:id="rId6"/>
              </a:rPr>
              <a:t>CC </a:t>
            </a:r>
            <a:r>
              <a:rPr lang="en-US" sz="1200" dirty="0">
                <a:solidFill>
                  <a:srgbClr val="FFFFFF"/>
                </a:solidFill>
                <a:latin typeface="Calibri" panose="020F0502020204030204" pitchFamily="34" charset="0"/>
                <a:cs typeface="Calibri" panose="020F0502020204030204" pitchFamily="34" charset="0"/>
                <a:hlinkClick r:id="rId6"/>
              </a:rPr>
              <a:t>BY 3.0 </a:t>
            </a:r>
            <a:r>
              <a:rPr lang="en-US" sz="1200" dirty="0" smtClean="0">
                <a:solidFill>
                  <a:srgbClr val="FFFFFF"/>
                </a:solidFill>
                <a:latin typeface="Calibri" panose="020F0502020204030204" pitchFamily="34" charset="0"/>
                <a:cs typeface="Calibri" panose="020F0502020204030204" pitchFamily="34" charset="0"/>
                <a:hlinkClick r:id="rId6"/>
              </a:rPr>
              <a:t>CZ</a:t>
            </a:r>
            <a:endParaRPr lang="en-US" sz="1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0114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Περίοδος Μέγιστης Προστασίας</a:t>
            </a:r>
            <a:r>
              <a:rPr lang="el-GR" dirty="0" smtClean="0">
                <a:solidFill>
                  <a:schemeClr val="accent4">
                    <a:lumMod val="10000"/>
                  </a:schemeClr>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itchFamily="34" charset="0"/>
              </a:rPr>
              <a:t/>
            </a:r>
            <a:br>
              <a:rPr lang="en-US" dirty="0">
                <a:effectLst>
                  <a:outerShdw blurRad="38100" dist="38100" dir="2700000" algn="tl">
                    <a:srgbClr val="000000">
                      <a:alpha val="43137"/>
                    </a:srgbClr>
                  </a:outerShdw>
                </a:effectLst>
                <a:latin typeface="Calibri" pitchFamily="34" charset="0"/>
              </a:rPr>
            </a:br>
            <a:r>
              <a:rPr lang="el-GR" sz="3200" b="1" dirty="0" smtClean="0">
                <a:solidFill>
                  <a:srgbClr val="A50021"/>
                </a:solidFill>
                <a:effectLst>
                  <a:outerShdw blurRad="38100" dist="38100" dir="2700000" algn="tl">
                    <a:srgbClr val="000000">
                      <a:alpha val="43137"/>
                    </a:srgbClr>
                  </a:outerShdw>
                </a:effectLst>
              </a:rPr>
              <a:t>Επισημάνσεις </a:t>
            </a:r>
            <a:r>
              <a:rPr lang="el-GR" sz="3200" b="1" baseline="-16000" dirty="0" smtClean="0">
                <a:solidFill>
                  <a:srgbClr val="A50021"/>
                </a:solidFill>
                <a:effectLst>
                  <a:outerShdw blurRad="38100" dist="38100" dir="2700000" algn="tl">
                    <a:srgbClr val="000000">
                      <a:alpha val="43137"/>
                    </a:srgbClr>
                  </a:outerShdw>
                </a:effectLst>
              </a:rPr>
              <a:t>[</a:t>
            </a:r>
            <a:r>
              <a:rPr lang="en-US" sz="3200" baseline="-16000" dirty="0" smtClean="0">
                <a:effectLst>
                  <a:outerShdw blurRad="38100" dist="38100" dir="2700000" algn="tl">
                    <a:srgbClr val="000000">
                      <a:alpha val="43137"/>
                    </a:srgbClr>
                  </a:outerShdw>
                </a:effectLst>
              </a:rPr>
              <a:t>7</a:t>
            </a:r>
            <a:r>
              <a:rPr lang="el-GR" sz="3200" b="1" baseline="-16000" dirty="0" smtClean="0">
                <a:solidFill>
                  <a:srgbClr val="A50021"/>
                </a:solidFill>
                <a:effectLst>
                  <a:outerShdw blurRad="38100" dist="38100" dir="2700000" algn="tl">
                    <a:srgbClr val="000000">
                      <a:alpha val="43137"/>
                    </a:srgbClr>
                  </a:outerShdw>
                </a:effectLst>
              </a:rPr>
              <a:t>/</a:t>
            </a:r>
            <a:r>
              <a:rPr lang="en-US" sz="3200" b="1" baseline="-16000" dirty="0" smtClean="0">
                <a:solidFill>
                  <a:srgbClr val="A50021"/>
                </a:solidFill>
                <a:effectLst>
                  <a:outerShdw blurRad="38100" dist="38100" dir="2700000" algn="tl">
                    <a:srgbClr val="000000">
                      <a:alpha val="43137"/>
                    </a:srgbClr>
                  </a:outerShdw>
                </a:effectLst>
              </a:rPr>
              <a:t>7</a:t>
            </a:r>
            <a:r>
              <a:rPr lang="el-GR" sz="3200" b="1" baseline="-16000" dirty="0" smtClean="0">
                <a:solidFill>
                  <a:srgbClr val="A50021"/>
                </a:solidFill>
                <a:effectLst>
                  <a:outerShdw blurRad="38100" dist="38100" dir="2700000" algn="tl">
                    <a:srgbClr val="000000">
                      <a:alpha val="43137"/>
                    </a:srgbClr>
                  </a:outerShdw>
                </a:effectLst>
              </a:rPr>
              <a:t>] </a:t>
            </a:r>
          </a:p>
        </p:txBody>
      </p:sp>
      <p:sp>
        <p:nvSpPr>
          <p:cNvPr id="2" name="Θέση περιεχομένου 1"/>
          <p:cNvSpPr>
            <a:spLocks noGrp="1"/>
          </p:cNvSpPr>
          <p:nvPr>
            <p:ph idx="1"/>
          </p:nvPr>
        </p:nvSpPr>
        <p:spPr>
          <a:xfrm>
            <a:off x="251520" y="1484784"/>
            <a:ext cx="8640960" cy="4824536"/>
          </a:xfrm>
        </p:spPr>
        <p:txBody>
          <a:bodyPr/>
          <a:lstStyle/>
          <a:p>
            <a:pPr marL="400050">
              <a:spcBef>
                <a:spcPts val="1200"/>
              </a:spcBef>
              <a:buSzPct val="100000"/>
              <a:defRPr/>
            </a:pPr>
            <a:r>
              <a:rPr lang="el-GR" dirty="0" smtClean="0">
                <a:solidFill>
                  <a:srgbClr val="000000"/>
                </a:solidFill>
              </a:rPr>
              <a:t>Κατά την περίοδο της μέγιστης προστασίας, στην περίπτωση που έχει πραγματοποιηθεί οστεοτομία μείζονα τροχαντήρα και ανάλογα με την τεχνική της εκτομής και της σταθεροποίησης του, ο χειρουργός</a:t>
            </a:r>
            <a:r>
              <a:rPr lang="en-US" dirty="0" smtClean="0">
                <a:solidFill>
                  <a:srgbClr val="000000"/>
                </a:solidFill>
              </a:rPr>
              <a:t> </a:t>
            </a:r>
            <a:r>
              <a:rPr lang="el-GR" dirty="0" smtClean="0">
                <a:solidFill>
                  <a:srgbClr val="000000"/>
                </a:solidFill>
              </a:rPr>
              <a:t>θέτει περιορισμούς στην κινητικότητα και στην απαγωγή του ισχίου: </a:t>
            </a:r>
          </a:p>
          <a:p>
            <a:pPr marL="719138" indent="-269875">
              <a:spcBef>
                <a:spcPts val="1200"/>
              </a:spcBef>
              <a:buSzPct val="100000"/>
              <a:buFont typeface="Wingdings" pitchFamily="2" charset="2"/>
              <a:buChar char="§"/>
              <a:defRPr/>
            </a:pPr>
            <a:r>
              <a:rPr lang="el-GR" dirty="0" smtClean="0">
                <a:solidFill>
                  <a:srgbClr val="000000"/>
                </a:solidFill>
              </a:rPr>
              <a:t>Ενδέχεται να επιτρέπεται μόνο π</a:t>
            </a:r>
            <a:r>
              <a:rPr lang="el-GR" dirty="0" smtClean="0"/>
              <a:t>αθητική απαγωγή, η οποία θα εκτελείται από τον φυσικοθεραπευτή.</a:t>
            </a:r>
          </a:p>
          <a:p>
            <a:pPr marL="719138" indent="-269875">
              <a:spcBef>
                <a:spcPts val="1200"/>
              </a:spcBef>
              <a:buSzPct val="100000"/>
              <a:buFont typeface="Wingdings" pitchFamily="2" charset="2"/>
              <a:buChar char="§"/>
              <a:defRPr/>
            </a:pPr>
            <a:r>
              <a:rPr lang="el-GR" dirty="0" smtClean="0"/>
              <a:t>Ε</a:t>
            </a:r>
            <a:r>
              <a:rPr lang="el-GR" dirty="0" smtClean="0">
                <a:solidFill>
                  <a:srgbClr val="000000"/>
                </a:solidFill>
              </a:rPr>
              <a:t>νδέχεται να επιτρέπεται και </a:t>
            </a:r>
            <a:r>
              <a:rPr lang="el-GR" dirty="0" smtClean="0"/>
              <a:t>λειτουργική απαγωγή. Δηλαδή, ο ασθενής δεν επιτρέπεται να εκτελεί ενεργητικές ασκήσεις απαγωγής του ισχίου, αλλά μπορεί να σηκώνεται από το κρεβάτι και να βαδίζει με υποστήριξη και προσοχή.</a:t>
            </a:r>
          </a:p>
          <a:p>
            <a:pPr marL="719138" indent="-269875">
              <a:spcBef>
                <a:spcPts val="1200"/>
              </a:spcBef>
              <a:buSzPct val="100000"/>
              <a:buFont typeface="Wingdings" pitchFamily="2" charset="2"/>
              <a:buChar char="§"/>
              <a:defRPr/>
            </a:pPr>
            <a:r>
              <a:rPr lang="el-GR" dirty="0">
                <a:solidFill>
                  <a:srgbClr val="000000"/>
                </a:solidFill>
              </a:rPr>
              <a:t>Τ</a:t>
            </a:r>
            <a:r>
              <a:rPr lang="el-GR" dirty="0" smtClean="0">
                <a:solidFill>
                  <a:srgbClr val="000000"/>
                </a:solidFill>
              </a:rPr>
              <a:t>έλος, ενδέχεται να επιτρέπεται ενεργητική απαγωγή σε περιορισμένη τροχιά. </a:t>
            </a:r>
            <a:endParaRPr lang="en-US" dirty="0" smtClean="0">
              <a:solidFill>
                <a:srgbClr val="000000"/>
              </a:solidFill>
            </a:endParaRPr>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16</a:t>
            </a:fld>
            <a:endParaRPr lang="el-GR" dirty="0"/>
          </a:p>
        </p:txBody>
      </p:sp>
      <p:sp>
        <p:nvSpPr>
          <p:cNvPr id="10" name="TextBox 1"/>
          <p:cNvSpPr txBox="1"/>
          <p:nvPr/>
        </p:nvSpPr>
        <p:spPr>
          <a:xfrm>
            <a:off x="7164288" y="5949280"/>
            <a:ext cx="1512168"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Beagan,</a:t>
            </a:r>
            <a:r>
              <a:rPr lang="en-US" b="1" dirty="0" smtClean="0">
                <a:solidFill>
                  <a:srgbClr val="00CC66">
                    <a:lumMod val="75000"/>
                  </a:srgbClr>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4067072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Περίοδος Μέγιστης Προστασίας</a:t>
            </a:r>
            <a:r>
              <a:rPr lang="el-GR" dirty="0"/>
              <a:t> </a:t>
            </a:r>
            <a:r>
              <a:rPr lang="el-GR" altLang="el-GR" sz="3200" baseline="-16000" dirty="0" smtClean="0">
                <a:effectLst>
                  <a:outerShdw blurRad="38100" dist="38100" dir="2700000" algn="tl">
                    <a:srgbClr val="000000">
                      <a:alpha val="43137"/>
                    </a:srgbClr>
                  </a:outerShdw>
                </a:effectLst>
              </a:rPr>
              <a:t>[</a:t>
            </a:r>
            <a:r>
              <a:rPr lang="en-US" altLang="el-GR" sz="3200" baseline="-16000" dirty="0" smtClean="0">
                <a:effectLst>
                  <a:outerShdw blurRad="38100" dist="38100" dir="2700000" algn="tl">
                    <a:srgbClr val="000000">
                      <a:alpha val="43137"/>
                    </a:srgbClr>
                  </a:outerShdw>
                </a:effectLst>
              </a:rPr>
              <a:t>1</a:t>
            </a:r>
            <a:r>
              <a:rPr lang="el-GR" altLang="el-GR" sz="3200" baseline="-16000" dirty="0" smtClean="0">
                <a:effectLst>
                  <a:outerShdw blurRad="38100" dist="38100" dir="2700000" algn="tl">
                    <a:srgbClr val="000000">
                      <a:alpha val="43137"/>
                    </a:srgbClr>
                  </a:outerShdw>
                </a:effectLst>
              </a:rPr>
              <a:t>/6]</a:t>
            </a:r>
            <a:r>
              <a:rPr lang="el-GR" altLang="el-GR" sz="3200" baseline="-16000" dirty="0" smtClean="0"/>
              <a:t> </a:t>
            </a:r>
            <a:endParaRPr lang="el-GR" sz="3200" dirty="0"/>
          </a:p>
        </p:txBody>
      </p:sp>
      <p:sp>
        <p:nvSpPr>
          <p:cNvPr id="6" name="5 - Θέση περιεχομένου"/>
          <p:cNvSpPr>
            <a:spLocks noGrp="1"/>
          </p:cNvSpPr>
          <p:nvPr>
            <p:ph idx="1"/>
          </p:nvPr>
        </p:nvSpPr>
        <p:spPr>
          <a:xfrm>
            <a:off x="457200" y="1340768"/>
            <a:ext cx="8363272" cy="5112568"/>
          </a:xfrm>
        </p:spPr>
        <p:txBody>
          <a:bodyPr/>
          <a:lstStyle/>
          <a:p>
            <a:pPr marL="355600" indent="-355600">
              <a:lnSpc>
                <a:spcPct val="105000"/>
              </a:lnSpc>
              <a:spcBef>
                <a:spcPts val="600"/>
              </a:spcBef>
            </a:pPr>
            <a:r>
              <a:rPr lang="el-GR" dirty="0" smtClean="0"/>
              <a:t>Σε όλη τη διάρκεια της φυσικοθεραπευτικής συνεδρίας θα πρέπει να εξασφαλίζεται η σωστή τοποθέτηση του ασθενούς στο κρεβάτι για την ορθή εκτέλεση των ασκήσεων.  Για το σκοπό </a:t>
            </a:r>
            <a:r>
              <a:rPr lang="el-GR" dirty="0"/>
              <a:t>αυτό, </a:t>
            </a:r>
            <a:r>
              <a:rPr lang="el-GR" dirty="0" smtClean="0"/>
              <a:t>η </a:t>
            </a:r>
            <a:r>
              <a:rPr lang="el-GR" dirty="0"/>
              <a:t>χρήση του μαξιλαριού απαγωγής είναι </a:t>
            </a:r>
            <a:r>
              <a:rPr lang="el-GR" dirty="0" smtClean="0"/>
              <a:t>απαραίτητη. </a:t>
            </a:r>
            <a:endParaRPr lang="el-GR" sz="800" dirty="0" smtClean="0"/>
          </a:p>
          <a:p>
            <a:pPr marL="355600" indent="-355600">
              <a:lnSpc>
                <a:spcPct val="105000"/>
              </a:lnSpc>
              <a:spcBef>
                <a:spcPts val="600"/>
              </a:spcBef>
            </a:pPr>
            <a:r>
              <a:rPr lang="el-GR" dirty="0" smtClean="0"/>
              <a:t>Στο πρόγραμμα συμπεριλαμβάνονται: </a:t>
            </a:r>
          </a:p>
          <a:p>
            <a:pPr marL="544513" indent="-188913">
              <a:lnSpc>
                <a:spcPct val="105000"/>
              </a:lnSpc>
              <a:spcBef>
                <a:spcPts val="600"/>
              </a:spcBef>
              <a:buFont typeface="Wingdings" pitchFamily="2" charset="2"/>
              <a:buChar char="§"/>
            </a:pPr>
            <a:r>
              <a:rPr lang="el-GR" dirty="0" smtClean="0"/>
              <a:t>Αναπνευστική Φυσικοθεραπεία: εκμάθηση διαφραγματικής αναπνοής, διδασκαλία εκπνοής και βήχα,  παροχέτευση εκκρίσεων. Συντονισμένες ασκήσεις άνω άκρων – αναπνοής. </a:t>
            </a:r>
          </a:p>
          <a:p>
            <a:pPr marL="544513" indent="-188913">
              <a:lnSpc>
                <a:spcPct val="105000"/>
              </a:lnSpc>
              <a:spcBef>
                <a:spcPts val="600"/>
              </a:spcBef>
              <a:buFont typeface="Wingdings" pitchFamily="2" charset="2"/>
              <a:buChar char="§"/>
            </a:pPr>
            <a:r>
              <a:rPr lang="el-GR" dirty="0" smtClean="0"/>
              <a:t>Ασκήσεις ισορροπίας από ημικαθιστή ή ημιεδραία θέση στο κρεβάτι. </a:t>
            </a:r>
          </a:p>
          <a:p>
            <a:pPr marL="544513" indent="-188913">
              <a:lnSpc>
                <a:spcPct val="105000"/>
              </a:lnSpc>
              <a:spcBef>
                <a:spcPts val="600"/>
              </a:spcBef>
              <a:buFont typeface="Wingdings" pitchFamily="2" charset="2"/>
              <a:buChar char="§"/>
            </a:pPr>
            <a:r>
              <a:rPr lang="el-GR" dirty="0" smtClean="0"/>
              <a:t>Ενεργητική κινητοποίηση του μη-χειρουργημένου μέλους. </a:t>
            </a:r>
          </a:p>
          <a:p>
            <a:pPr marL="544513" indent="-188913">
              <a:lnSpc>
                <a:spcPct val="105000"/>
              </a:lnSpc>
              <a:spcBef>
                <a:spcPts val="600"/>
              </a:spcBef>
              <a:buFont typeface="Wingdings" pitchFamily="2" charset="2"/>
              <a:buChar char="§"/>
            </a:pPr>
            <a:r>
              <a:rPr lang="el-GR" dirty="0" smtClean="0"/>
              <a:t>Συνδυαστικές ασκήσεις κορμού: ενεργοποίηση κοιλιακών και ραχιαίων μυών, ανύψωση λεκάνης, επανεκπαίδευση οσφυοπυελικού ρυθμού, κλπ. </a:t>
            </a:r>
            <a:endParaRPr lang="el-GR" b="1" u="sng"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17</a:t>
            </a:fld>
            <a:endParaRPr lang="el-GR" dirty="0"/>
          </a:p>
        </p:txBody>
      </p:sp>
    </p:spTree>
    <p:extLst>
      <p:ext uri="{BB962C8B-B14F-4D97-AF65-F5344CB8AC3E}">
        <p14:creationId xmlns:p14="http://schemas.microsoft.com/office/powerpoint/2010/main" val="3817772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Περίοδος Μέγιστης Προστασίας</a:t>
            </a:r>
            <a:r>
              <a:rPr lang="el-GR" dirty="0"/>
              <a:t> </a:t>
            </a:r>
            <a:r>
              <a:rPr lang="el-GR" altLang="el-GR" sz="3200" baseline="-16000" dirty="0" smtClean="0">
                <a:effectLst>
                  <a:outerShdw blurRad="38100" dist="38100" dir="2700000" algn="tl">
                    <a:srgbClr val="000000">
                      <a:alpha val="43137"/>
                    </a:srgbClr>
                  </a:outerShdw>
                </a:effectLst>
              </a:rPr>
              <a:t>[2/6]</a:t>
            </a:r>
            <a:r>
              <a:rPr lang="el-GR" altLang="el-GR" sz="3200" baseline="-16000" dirty="0" smtClean="0"/>
              <a:t> </a:t>
            </a:r>
            <a:endParaRPr lang="el-GR" sz="3200" dirty="0"/>
          </a:p>
        </p:txBody>
      </p:sp>
      <p:sp>
        <p:nvSpPr>
          <p:cNvPr id="6" name="5 - Θέση περιεχομένου"/>
          <p:cNvSpPr>
            <a:spLocks noGrp="1"/>
          </p:cNvSpPr>
          <p:nvPr>
            <p:ph idx="1"/>
          </p:nvPr>
        </p:nvSpPr>
        <p:spPr/>
        <p:txBody>
          <a:bodyPr/>
          <a:lstStyle/>
          <a:p>
            <a:pPr marL="355600" indent="-355600">
              <a:buSzPct val="100000"/>
            </a:pPr>
            <a:r>
              <a:rPr lang="el-GR" dirty="0" smtClean="0"/>
              <a:t>Η κινητοποίηση του χειρουργημένου μέλους ξεκινά από την περιφέρεια προς το κέντρο και περιλαμβάνει:  </a:t>
            </a:r>
          </a:p>
          <a:p>
            <a:pPr marL="627063" indent="-271463">
              <a:buSzPct val="100000"/>
              <a:buFont typeface="Wingdings" pitchFamily="2" charset="2"/>
              <a:buChar char="§"/>
            </a:pPr>
            <a:r>
              <a:rPr lang="el-GR" dirty="0" smtClean="0"/>
              <a:t>Κινητοποίηση του άκρου πόδα, ασκήσεις «αντλίας» και ερεθίσματα ιδιοδεκτικότητας στην  πελματιαία  επιφάνεια. </a:t>
            </a:r>
          </a:p>
          <a:p>
            <a:pPr marL="627063" indent="-271463">
              <a:buSzPct val="100000"/>
              <a:buFont typeface="Wingdings" pitchFamily="2" charset="2"/>
              <a:buChar char="§"/>
            </a:pPr>
            <a:r>
              <a:rPr lang="el-GR" dirty="0" smtClean="0"/>
              <a:t>Ισομετρικές και ισοτονικές ασκήσεις εκτεινόντων γόνατος προοδευτικής επιβάρυνσης από ύπτια και ημιεδραία  θέση, έμφαση στην εκπαίδευση του εκτατικού μηχανισμού. </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18</a:t>
            </a:fld>
            <a:endParaRPr lang="el-GR" dirty="0"/>
          </a:p>
        </p:txBody>
      </p:sp>
      <p:pic>
        <p:nvPicPr>
          <p:cNvPr id="8" name="Picture 4"/>
          <p:cNvPicPr>
            <a:picLocks noChangeAspect="1" noChangeArrowheads="1"/>
          </p:cNvPicPr>
          <p:nvPr/>
        </p:nvPicPr>
        <p:blipFill>
          <a:blip r:embed="rId2" cstate="print"/>
          <a:srcRect r="5213" b="7234"/>
          <a:stretch>
            <a:fillRect/>
          </a:stretch>
        </p:blipFill>
        <p:spPr bwMode="auto">
          <a:xfrm>
            <a:off x="251520" y="4436766"/>
            <a:ext cx="2750978" cy="1944562"/>
          </a:xfrm>
          <a:prstGeom prst="rect">
            <a:avLst/>
          </a:prstGeom>
          <a:ln w="38100" cap="sq" cmpd="thickThin">
            <a:solidFill>
              <a:srgbClr val="000000"/>
            </a:solidFill>
            <a:prstDash val="solid"/>
            <a:miter lim="800000"/>
          </a:ln>
          <a:effectLst>
            <a:innerShdw blurRad="76200">
              <a:srgbClr val="000000"/>
            </a:innerShdw>
          </a:effectLst>
        </p:spPr>
      </p:pic>
      <p:pic>
        <p:nvPicPr>
          <p:cNvPr id="9" name="Picture 5"/>
          <p:cNvPicPr>
            <a:picLocks noChangeAspect="1" noChangeArrowheads="1"/>
          </p:cNvPicPr>
          <p:nvPr/>
        </p:nvPicPr>
        <p:blipFill>
          <a:blip r:embed="rId3" cstate="print"/>
          <a:srcRect r="2666" b="5645"/>
          <a:stretch>
            <a:fillRect/>
          </a:stretch>
        </p:blipFill>
        <p:spPr bwMode="auto">
          <a:xfrm>
            <a:off x="3203848" y="4437112"/>
            <a:ext cx="2770086" cy="1944216"/>
          </a:xfrm>
          <a:prstGeom prst="rect">
            <a:avLst/>
          </a:prstGeom>
          <a:ln w="38100" cap="sq" cmpd="thickThin">
            <a:solidFill>
              <a:srgbClr val="000000"/>
            </a:solidFill>
            <a:prstDash val="solid"/>
            <a:miter lim="800000"/>
          </a:ln>
          <a:effectLst>
            <a:innerShdw blurRad="76200">
              <a:srgbClr val="000000"/>
            </a:innerShdw>
          </a:effectLst>
        </p:spPr>
      </p:pic>
      <p:sp>
        <p:nvSpPr>
          <p:cNvPr id="10" name="Ορθογώνιο 8"/>
          <p:cNvSpPr/>
          <p:nvPr/>
        </p:nvSpPr>
        <p:spPr>
          <a:xfrm>
            <a:off x="3566850" y="6464369"/>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11" name="Picture 7"/>
          <p:cNvPicPr>
            <a:picLocks noChangeAspect="1" noChangeArrowheads="1"/>
          </p:cNvPicPr>
          <p:nvPr/>
        </p:nvPicPr>
        <p:blipFill>
          <a:blip r:embed="rId4" cstate="print"/>
          <a:srcRect r="3984" b="5787"/>
          <a:stretch>
            <a:fillRect/>
          </a:stretch>
        </p:blipFill>
        <p:spPr bwMode="auto">
          <a:xfrm>
            <a:off x="6156176" y="4437112"/>
            <a:ext cx="2736304" cy="1944215"/>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336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132856"/>
            <a:ext cx="8424936" cy="1872208"/>
          </a:xfrm>
          <a:ln w="19050">
            <a:solidFill>
              <a:srgbClr val="A50021"/>
            </a:solidFill>
          </a:ln>
        </p:spPr>
        <p:txBody>
          <a:bodyPr/>
          <a:lstStyle/>
          <a:p>
            <a:pPr>
              <a:defRPr/>
            </a:pPr>
            <a:r>
              <a:rPr lang="el-GR" sz="4400" b="1" dirty="0" smtClean="0">
                <a:effectLst>
                  <a:outerShdw blurRad="38100" dist="38100" dir="2700000" algn="tl">
                    <a:srgbClr val="000000">
                      <a:alpha val="43137"/>
                    </a:srgbClr>
                  </a:outerShdw>
                </a:effectLst>
              </a:rPr>
              <a:t>Προεγχειρητική Προετοιμασία</a:t>
            </a:r>
            <a:endParaRPr lang="el-GR" sz="44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a:t>
            </a:fld>
            <a:endParaRPr lang="el-GR" dirty="0"/>
          </a:p>
        </p:txBody>
      </p:sp>
    </p:spTree>
    <p:extLst>
      <p:ext uri="{BB962C8B-B14F-4D97-AF65-F5344CB8AC3E}">
        <p14:creationId xmlns:p14="http://schemas.microsoft.com/office/powerpoint/2010/main" val="4285114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Περίοδος Μέγιστης Προστασίας</a:t>
            </a:r>
            <a:r>
              <a:rPr lang="el-GR" dirty="0"/>
              <a:t> </a:t>
            </a:r>
            <a:r>
              <a:rPr lang="el-GR" altLang="el-GR" sz="3200" baseline="-16000" dirty="0" smtClean="0">
                <a:effectLst>
                  <a:outerShdw blurRad="38100" dist="38100" dir="2700000" algn="tl">
                    <a:srgbClr val="000000">
                      <a:alpha val="43137"/>
                    </a:srgbClr>
                  </a:outerShdw>
                </a:effectLst>
              </a:rPr>
              <a:t>[3/6]</a:t>
            </a:r>
            <a:r>
              <a:rPr lang="el-GR" altLang="el-GR" sz="3200" baseline="-16000" dirty="0" smtClean="0"/>
              <a:t> </a:t>
            </a:r>
            <a:endParaRPr lang="el-GR" sz="3200" dirty="0"/>
          </a:p>
        </p:txBody>
      </p:sp>
      <p:sp>
        <p:nvSpPr>
          <p:cNvPr id="6" name="5 - Θέση περιεχομένου"/>
          <p:cNvSpPr>
            <a:spLocks noGrp="1"/>
          </p:cNvSpPr>
          <p:nvPr>
            <p:ph idx="1"/>
          </p:nvPr>
        </p:nvSpPr>
        <p:spPr>
          <a:xfrm>
            <a:off x="457200" y="1340768"/>
            <a:ext cx="8579296" cy="4679032"/>
          </a:xfrm>
        </p:spPr>
        <p:txBody>
          <a:bodyPr/>
          <a:lstStyle/>
          <a:p>
            <a:pPr marL="271463" indent="-271463">
              <a:lnSpc>
                <a:spcPct val="100000"/>
              </a:lnSpc>
              <a:spcBef>
                <a:spcPts val="600"/>
              </a:spcBef>
              <a:buSzPct val="100000"/>
              <a:buFont typeface="Wingdings" pitchFamily="2" charset="2"/>
              <a:buChar char="§"/>
            </a:pPr>
            <a:r>
              <a:rPr lang="el-GR" dirty="0" smtClean="0"/>
              <a:t>Ισομετρικές ασκήσεις εκτεινόντων ισχίου από ύπτια θέση. </a:t>
            </a:r>
          </a:p>
          <a:p>
            <a:pPr marL="271463" indent="-271463">
              <a:lnSpc>
                <a:spcPct val="100000"/>
              </a:lnSpc>
              <a:spcBef>
                <a:spcPts val="600"/>
              </a:spcBef>
              <a:buSzPct val="100000"/>
              <a:buFont typeface="Wingdings" pitchFamily="2" charset="2"/>
              <a:buChar char="§"/>
            </a:pPr>
            <a:r>
              <a:rPr lang="el-GR" dirty="0" smtClean="0">
                <a:solidFill>
                  <a:srgbClr val="000000"/>
                </a:solidFill>
              </a:rPr>
              <a:t>Απαγωγή - προσαγωγή ισχίου. Οι ασκήσεις γίνονται από ύπτια θέση με το γόνατο σε έκταση και τον άκρο πόδα σε ραχιαία κάμψη, χωρίς στοιχείο στροφής. Τις πρώτες μέρες, η άσκηση εκτελείται υποβοηθούμενα και αργότερα ελεύθερα ενεργητικά. </a:t>
            </a:r>
            <a:endParaRPr lang="en-US" dirty="0" smtClean="0">
              <a:solidFill>
                <a:srgbClr val="000000"/>
              </a:solidFill>
            </a:endParaRPr>
          </a:p>
          <a:p>
            <a:pPr marL="0" indent="0">
              <a:lnSpc>
                <a:spcPct val="100000"/>
              </a:lnSpc>
              <a:spcBef>
                <a:spcPts val="600"/>
              </a:spcBef>
              <a:buSzPct val="100000"/>
              <a:buNone/>
            </a:pPr>
            <a:r>
              <a:rPr lang="el-GR" b="1" dirty="0" smtClean="0">
                <a:solidFill>
                  <a:srgbClr val="000000"/>
                </a:solidFill>
              </a:rPr>
              <a:t>Παρατήρηση</a:t>
            </a:r>
            <a:r>
              <a:rPr lang="el-GR" dirty="0" smtClean="0">
                <a:solidFill>
                  <a:srgbClr val="000000"/>
                </a:solidFill>
              </a:rPr>
              <a:t>: Αρχικά, συνιστάται η απαγωγή να μην ξεπερνά τις 20</a:t>
            </a:r>
            <a:r>
              <a:rPr lang="el-GR" baseline="30000" dirty="0" smtClean="0">
                <a:solidFill>
                  <a:srgbClr val="000000"/>
                </a:solidFill>
              </a:rPr>
              <a:t>ο</a:t>
            </a:r>
            <a:r>
              <a:rPr lang="el-GR" dirty="0" smtClean="0">
                <a:solidFill>
                  <a:srgbClr val="000000"/>
                </a:solidFill>
              </a:rPr>
              <a:t> και η προσαγωγή να πραγματοποιείται μέχρι την ανατομική θέση, λόγω της έλξης ή της διατομής/εκτομής που έχουν υποστεί τα θυλακοσυνδεσμικά στοιχεία και οι απαγωγοί μύες κατά τη διάρκεια της επέμβασης. </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19</a:t>
            </a:fld>
            <a:endParaRPr lang="el-GR" dirty="0"/>
          </a:p>
        </p:txBody>
      </p:sp>
      <p:pic>
        <p:nvPicPr>
          <p:cNvPr id="7" name="Picture 187"/>
          <p:cNvPicPr>
            <a:picLocks noChangeAspect="1" noChangeArrowheads="1"/>
          </p:cNvPicPr>
          <p:nvPr/>
        </p:nvPicPr>
        <p:blipFill>
          <a:blip r:embed="rId2" cstate="print"/>
          <a:srcRect/>
          <a:stretch>
            <a:fillRect/>
          </a:stretch>
        </p:blipFill>
        <p:spPr bwMode="auto">
          <a:xfrm>
            <a:off x="4716016" y="4734514"/>
            <a:ext cx="2880742" cy="1790830"/>
          </a:xfrm>
          <a:prstGeom prst="rect">
            <a:avLst/>
          </a:prstGeom>
          <a:ln w="38100" cap="sq" cmpd="thickThin">
            <a:solidFill>
              <a:srgbClr val="000000"/>
            </a:solidFill>
            <a:prstDash val="solid"/>
            <a:miter lim="800000"/>
          </a:ln>
          <a:effectLst>
            <a:innerShdw blurRad="76200">
              <a:srgbClr val="000000"/>
            </a:innerShdw>
          </a:effectLst>
        </p:spPr>
      </p:pic>
      <p:sp>
        <p:nvSpPr>
          <p:cNvPr id="8" name="Ορθογώνιο 8"/>
          <p:cNvSpPr/>
          <p:nvPr/>
        </p:nvSpPr>
        <p:spPr>
          <a:xfrm>
            <a:off x="3566850" y="6608385"/>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1027" name="Picture 3"/>
          <p:cNvPicPr>
            <a:picLocks noChangeAspect="1" noChangeArrowheads="1"/>
          </p:cNvPicPr>
          <p:nvPr/>
        </p:nvPicPr>
        <p:blipFill>
          <a:blip r:embed="rId3" cstate="print"/>
          <a:srcRect t="12122"/>
          <a:stretch>
            <a:fillRect/>
          </a:stretch>
        </p:blipFill>
        <p:spPr bwMode="auto">
          <a:xfrm>
            <a:off x="1691680" y="4769331"/>
            <a:ext cx="2664296" cy="1756013"/>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3699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Περίοδος Μέγιστης Προστασίας</a:t>
            </a:r>
            <a:r>
              <a:rPr lang="el-GR" dirty="0"/>
              <a:t> </a:t>
            </a:r>
            <a:r>
              <a:rPr lang="el-GR" altLang="el-GR" sz="3200" baseline="-16000" dirty="0" smtClean="0">
                <a:effectLst>
                  <a:outerShdw blurRad="38100" dist="38100" dir="2700000" algn="tl">
                    <a:srgbClr val="000000">
                      <a:alpha val="43137"/>
                    </a:srgbClr>
                  </a:outerShdw>
                </a:effectLst>
              </a:rPr>
              <a:t>[4/6]</a:t>
            </a:r>
            <a:r>
              <a:rPr lang="el-GR" altLang="el-GR" sz="3200" baseline="-16000" dirty="0" smtClean="0"/>
              <a:t> </a:t>
            </a:r>
            <a:endParaRPr lang="el-GR" sz="3200" dirty="0"/>
          </a:p>
        </p:txBody>
      </p:sp>
      <p:sp>
        <p:nvSpPr>
          <p:cNvPr id="6" name="5 - Θέση περιεχομένου"/>
          <p:cNvSpPr>
            <a:spLocks noGrp="1"/>
          </p:cNvSpPr>
          <p:nvPr>
            <p:ph idx="1"/>
          </p:nvPr>
        </p:nvSpPr>
        <p:spPr/>
        <p:txBody>
          <a:bodyPr/>
          <a:lstStyle/>
          <a:p>
            <a:pPr marL="627063" indent="-271463">
              <a:buSzPct val="100000"/>
              <a:buFont typeface="Wingdings" pitchFamily="2" charset="2"/>
              <a:buChar char="§"/>
            </a:pPr>
            <a:r>
              <a:rPr lang="el-GR" dirty="0" smtClean="0"/>
              <a:t>Ισομετρικές  ασκήσεις  καμπτήρων  γόνατος  </a:t>
            </a:r>
            <a:r>
              <a:rPr lang="el-GR" dirty="0" smtClean="0">
                <a:solidFill>
                  <a:srgbClr val="000000"/>
                </a:solidFill>
              </a:rPr>
              <a:t>από  ημιεδραία  </a:t>
            </a:r>
            <a:r>
              <a:rPr lang="el-GR" dirty="0" smtClean="0"/>
              <a:t>θέση</a:t>
            </a:r>
            <a:r>
              <a:rPr lang="en-US" dirty="0" smtClean="0"/>
              <a:t>.</a:t>
            </a:r>
            <a:endParaRPr lang="el-GR" dirty="0" smtClean="0"/>
          </a:p>
          <a:p>
            <a:pPr marL="627063" indent="-271463">
              <a:buSzPct val="100000"/>
              <a:buFont typeface="Wingdings" pitchFamily="2" charset="2"/>
              <a:buChar char="§"/>
            </a:pPr>
            <a:r>
              <a:rPr lang="el-GR" dirty="0" smtClean="0"/>
              <a:t>Η άσκηση τριπλής κάμψης  εκτελείται υποβοηθούμενα ή/και ελεύθερα ενεργητικά. Κατά την διάρκεια εκτέλεσης της άσκησης, συνιστάται η κάμψη της άρθρωσης του ισχίου να μην ξεπερνά τις 30</a:t>
            </a:r>
            <a:r>
              <a:rPr lang="el-GR" baseline="30000" dirty="0" smtClean="0"/>
              <a:t>ο</a:t>
            </a:r>
            <a:r>
              <a:rPr lang="el-GR" dirty="0" smtClean="0"/>
              <a:t>. </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20</a:t>
            </a:fld>
            <a:endParaRPr lang="el-GR" dirty="0"/>
          </a:p>
        </p:txBody>
      </p:sp>
      <p:pic>
        <p:nvPicPr>
          <p:cNvPr id="7" name="Picture 6"/>
          <p:cNvPicPr>
            <a:picLocks noChangeAspect="1" noChangeArrowheads="1"/>
          </p:cNvPicPr>
          <p:nvPr/>
        </p:nvPicPr>
        <p:blipFill>
          <a:blip r:embed="rId2" cstate="print"/>
          <a:srcRect t="11106" r="2770" b="5526"/>
          <a:stretch>
            <a:fillRect/>
          </a:stretch>
        </p:blipFill>
        <p:spPr bwMode="auto">
          <a:xfrm>
            <a:off x="4900961" y="4030818"/>
            <a:ext cx="3600648" cy="2252319"/>
          </a:xfrm>
          <a:prstGeom prst="rect">
            <a:avLst/>
          </a:prstGeom>
          <a:ln w="38100" cap="sq" cmpd="thickThin">
            <a:solidFill>
              <a:srgbClr val="000000"/>
            </a:solidFill>
            <a:prstDash val="solid"/>
            <a:miter lim="800000"/>
          </a:ln>
          <a:effectLst>
            <a:innerShdw blurRad="76200">
              <a:srgbClr val="000000"/>
            </a:innerShdw>
          </a:effectLst>
        </p:spPr>
      </p:pic>
      <p:sp>
        <p:nvSpPr>
          <p:cNvPr id="8" name="Ορθογώνιο 8"/>
          <p:cNvSpPr/>
          <p:nvPr/>
        </p:nvSpPr>
        <p:spPr>
          <a:xfrm>
            <a:off x="3635896" y="6453336"/>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2050" name="Picture 2"/>
          <p:cNvPicPr>
            <a:picLocks noChangeAspect="1" noChangeArrowheads="1"/>
          </p:cNvPicPr>
          <p:nvPr/>
        </p:nvPicPr>
        <p:blipFill>
          <a:blip r:embed="rId3" cstate="print"/>
          <a:srcRect t="18836"/>
          <a:stretch>
            <a:fillRect/>
          </a:stretch>
        </p:blipFill>
        <p:spPr bwMode="auto">
          <a:xfrm>
            <a:off x="827584" y="4048897"/>
            <a:ext cx="3713337" cy="2260423"/>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263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Αρθροπλαστική του Ισχίου </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sz="3200" dirty="0">
                <a:effectLst>
                  <a:outerShdw blurRad="38100" dist="38100" dir="2700000" algn="tl">
                    <a:srgbClr val="000000">
                      <a:alpha val="43137"/>
                    </a:srgbClr>
                  </a:outerShdw>
                </a:effectLst>
              </a:rPr>
              <a:t>Έγερση</a:t>
            </a:r>
          </a:p>
        </p:txBody>
      </p:sp>
      <p:sp>
        <p:nvSpPr>
          <p:cNvPr id="3" name="2 - Θέση περιεχομένου"/>
          <p:cNvSpPr>
            <a:spLocks noGrp="1"/>
          </p:cNvSpPr>
          <p:nvPr>
            <p:ph idx="1"/>
          </p:nvPr>
        </p:nvSpPr>
        <p:spPr/>
        <p:txBody>
          <a:bodyPr/>
          <a:lstStyle/>
          <a:p>
            <a:r>
              <a:rPr lang="el-GR" dirty="0" smtClean="0"/>
              <a:t>Η εφαρμογή ελαστικής περίδεσης ή ελαστικών αντιθρομβοτικών καλτσών θεωρείται απόλυτα απαραίτητη ενέργεια πριν την έγερση, την ορθοστάτηση και τη βάδιση του ασθενούς.</a:t>
            </a:r>
          </a:p>
          <a:p>
            <a:r>
              <a:rPr lang="el-GR" dirty="0" smtClean="0"/>
              <a:t>Η ορθοστάτηση πραγματοποιείται τη 2</a:t>
            </a:r>
            <a:r>
              <a:rPr lang="el-GR" baseline="30000" dirty="0" smtClean="0"/>
              <a:t>η</a:t>
            </a:r>
            <a:r>
              <a:rPr lang="el-GR" dirty="0" smtClean="0"/>
              <a:t> με 3</a:t>
            </a:r>
            <a:r>
              <a:rPr lang="el-GR" baseline="30000" dirty="0" smtClean="0"/>
              <a:t>η</a:t>
            </a:r>
            <a:r>
              <a:rPr lang="el-GR" dirty="0" smtClean="0"/>
              <a:t> ημέρα.</a:t>
            </a:r>
          </a:p>
          <a:p>
            <a:pPr>
              <a:buNone/>
            </a:pPr>
            <a:endParaRPr lang="el-GR"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21</a:t>
            </a:fld>
            <a:endParaRPr lang="el-GR" dirty="0"/>
          </a:p>
        </p:txBody>
      </p:sp>
      <p:pic>
        <p:nvPicPr>
          <p:cNvPr id="6" name="Picture 2"/>
          <p:cNvPicPr>
            <a:picLocks noChangeAspect="1" noChangeArrowheads="1"/>
          </p:cNvPicPr>
          <p:nvPr/>
        </p:nvPicPr>
        <p:blipFill>
          <a:blip r:embed="rId2" cstate="print"/>
          <a:srcRect/>
          <a:stretch>
            <a:fillRect/>
          </a:stretch>
        </p:blipFill>
        <p:spPr bwMode="auto">
          <a:xfrm>
            <a:off x="5436096" y="3391384"/>
            <a:ext cx="3024336" cy="2269864"/>
          </a:xfrm>
          <a:prstGeom prst="rect">
            <a:avLst/>
          </a:prstGeom>
          <a:ln w="38100" cap="sq" cmpd="thickThin">
            <a:solidFill>
              <a:srgbClr val="000000"/>
            </a:solidFill>
            <a:prstDash val="solid"/>
            <a:miter lim="800000"/>
          </a:ln>
          <a:effectLst>
            <a:innerShdw blurRad="76200">
              <a:srgbClr val="000000"/>
            </a:innerShdw>
          </a:effectLst>
        </p:spPr>
      </p:pic>
      <p:sp>
        <p:nvSpPr>
          <p:cNvPr id="7" name="Ορθογώνιο 8"/>
          <p:cNvSpPr/>
          <p:nvPr/>
        </p:nvSpPr>
        <p:spPr>
          <a:xfrm>
            <a:off x="6156176" y="5816297"/>
            <a:ext cx="1800200" cy="276999"/>
          </a:xfrm>
          <a:prstGeom prst="rect">
            <a:avLst/>
          </a:prstGeom>
        </p:spPr>
        <p:txBody>
          <a:bodyPr wrap="square">
            <a:spAutoFit/>
          </a:bodyPr>
          <a:lstStyle/>
          <a:p>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
        <p:nvSpPr>
          <p:cNvPr id="8" name="7 - Ορθογώνιο"/>
          <p:cNvSpPr/>
          <p:nvPr/>
        </p:nvSpPr>
        <p:spPr>
          <a:xfrm>
            <a:off x="395536" y="3356992"/>
            <a:ext cx="5040560" cy="2123658"/>
          </a:xfrm>
          <a:prstGeom prst="rect">
            <a:avLst/>
          </a:prstGeom>
        </p:spPr>
        <p:txBody>
          <a:bodyPr wrap="square">
            <a:spAutoFit/>
          </a:bodyPr>
          <a:lstStyle/>
          <a:p>
            <a:r>
              <a:rPr lang="el-GR" sz="2200" b="1" dirty="0" smtClean="0">
                <a:solidFill>
                  <a:srgbClr val="000000"/>
                </a:solidFill>
                <a:latin typeface="Calibri" pitchFamily="34" charset="0"/>
              </a:rPr>
              <a:t>Παρατήρηση</a:t>
            </a:r>
            <a:r>
              <a:rPr lang="el-GR" sz="2200" dirty="0" smtClean="0">
                <a:solidFill>
                  <a:srgbClr val="000000"/>
                </a:solidFill>
                <a:latin typeface="Calibri" pitchFamily="34" charset="0"/>
              </a:rPr>
              <a:t>: Με ιδιαίτερη προσοχή πραγματοποιείται η εναλλαγή του ασθενούς από την ύπτια στην καθιστή θέση και στην συνέχεια στην όρθια θέση, λόγω των στροφικών φορτίων που ασκούνται στο χειρουργημένο άκρο.</a:t>
            </a:r>
          </a:p>
        </p:txBody>
      </p:sp>
    </p:spTree>
    <p:extLst>
      <p:ext uri="{BB962C8B-B14F-4D97-AF65-F5344CB8AC3E}">
        <p14:creationId xmlns:p14="http://schemas.microsoft.com/office/powerpoint/2010/main" val="657540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l-GR" b="1" dirty="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 </a:t>
            </a:r>
            <a:r>
              <a:rPr lang="el-GR" dirty="0" smtClean="0">
                <a:solidFill>
                  <a:schemeClr val="accent4">
                    <a:lumMod val="10000"/>
                  </a:schemeClr>
                </a:solidFill>
                <a:effectLst>
                  <a:outerShdw blurRad="38100" dist="38100" dir="2700000" algn="tl">
                    <a:srgbClr val="000000">
                      <a:alpha val="43137"/>
                    </a:srgbClr>
                  </a:outerShdw>
                </a:effectLst>
              </a:rPr>
              <a:t>Αρθροπλαστική του Ισχίου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t> Φόρτιση </a:t>
            </a:r>
            <a:endParaRPr lang="el-GR" sz="3200" b="1" dirty="0" smtClean="0">
              <a:solidFill>
                <a:schemeClr val="bg2"/>
              </a:solidFill>
              <a:effectLst/>
              <a:latin typeface="Arial Narrow" panose="020B0606020202030204" pitchFamily="34" charset="0"/>
            </a:endParaRPr>
          </a:p>
        </p:txBody>
      </p:sp>
      <p:sp>
        <p:nvSpPr>
          <p:cNvPr id="2" name="Θέση περιεχομένου 1"/>
          <p:cNvSpPr>
            <a:spLocks noGrp="1"/>
          </p:cNvSpPr>
          <p:nvPr>
            <p:ph idx="1"/>
          </p:nvPr>
        </p:nvSpPr>
        <p:spPr/>
        <p:txBody>
          <a:bodyPr/>
          <a:lstStyle/>
          <a:p>
            <a:pPr>
              <a:lnSpc>
                <a:spcPct val="110000"/>
              </a:lnSpc>
              <a:spcBef>
                <a:spcPts val="1200"/>
              </a:spcBef>
            </a:pPr>
            <a:r>
              <a:rPr lang="el-GR" dirty="0" smtClean="0"/>
              <a:t>Η έναρξη και η πρόοδος της  φόρτισης κατά τη βάδιση εξαρτάται από τη χειρουργική τεχνική και  από  το  είδος  των  υλικών  που  χρησιμοποιήθηκαν. Αρχικά, η βάδιση πραγματοποιείται με χρήση βοηθήματος βάδισης τύπου «Π».  </a:t>
            </a:r>
          </a:p>
          <a:p>
            <a:pPr marL="541338" indent="-185738">
              <a:lnSpc>
                <a:spcPct val="110000"/>
              </a:lnSpc>
              <a:spcBef>
                <a:spcPts val="1200"/>
              </a:spcBef>
              <a:buFont typeface="Wingdings" pitchFamily="2" charset="2"/>
              <a:buChar char="§"/>
            </a:pPr>
            <a:r>
              <a:rPr lang="el-GR" dirty="0" smtClean="0"/>
              <a:t>Σε ασθενείς που έχει χρησιμοποιηθεί μεθακρυλικό τσιμέντο, η φόρτιση ξεκινά την 3</a:t>
            </a:r>
            <a:r>
              <a:rPr lang="el-GR" baseline="30000" dirty="0" smtClean="0"/>
              <a:t>η</a:t>
            </a:r>
            <a:r>
              <a:rPr lang="el-GR" dirty="0" smtClean="0"/>
              <a:t> -4</a:t>
            </a:r>
            <a:r>
              <a:rPr lang="el-GR" baseline="30000" dirty="0" smtClean="0"/>
              <a:t>η</a:t>
            </a:r>
            <a:r>
              <a:rPr lang="el-GR" dirty="0" smtClean="0"/>
              <a:t> ημέρα και ανάλογα με τον ασθενή, μπορεί να  φτάσει μέχρι και το 50% του ΣΒ.  </a:t>
            </a:r>
          </a:p>
          <a:p>
            <a:pPr marL="541338" indent="-185738">
              <a:lnSpc>
                <a:spcPct val="110000"/>
              </a:lnSpc>
              <a:spcBef>
                <a:spcPts val="1200"/>
              </a:spcBef>
              <a:buFont typeface="Wingdings" pitchFamily="2" charset="2"/>
              <a:buChar char="§"/>
            </a:pPr>
            <a:r>
              <a:rPr lang="el-GR" dirty="0" smtClean="0"/>
              <a:t>Και σε ασθενείς που έχουν χρησιμοποιηθεί </a:t>
            </a:r>
            <a:r>
              <a:rPr lang="en-US" dirty="0" smtClean="0"/>
              <a:t>pressfit </a:t>
            </a:r>
            <a:r>
              <a:rPr lang="el-GR" dirty="0" smtClean="0"/>
              <a:t>προθέσεις (χωρίς τσιμέντο), η φόρτιση ξεκινά την 3</a:t>
            </a:r>
            <a:r>
              <a:rPr lang="el-GR" baseline="30000" dirty="0" smtClean="0"/>
              <a:t>η</a:t>
            </a:r>
            <a:r>
              <a:rPr lang="el-GR" dirty="0"/>
              <a:t>-</a:t>
            </a:r>
            <a:r>
              <a:rPr lang="el-GR" dirty="0" smtClean="0"/>
              <a:t>4</a:t>
            </a:r>
            <a:r>
              <a:rPr lang="el-GR" baseline="30000" dirty="0" smtClean="0"/>
              <a:t>η</a:t>
            </a:r>
            <a:r>
              <a:rPr lang="el-GR" dirty="0" smtClean="0"/>
              <a:t> ημέρα, αλλά περιορίζεται στο 20–30 % του ΣΒ.  </a:t>
            </a:r>
          </a:p>
        </p:txBody>
      </p:sp>
      <p:sp>
        <p:nvSpPr>
          <p:cNvPr id="12" name="11 - Θέση αριθμού διαφάνειας"/>
          <p:cNvSpPr>
            <a:spLocks noGrp="1"/>
          </p:cNvSpPr>
          <p:nvPr>
            <p:ph type="sldNum" sz="quarter" idx="12"/>
          </p:nvPr>
        </p:nvSpPr>
        <p:spPr/>
        <p:txBody>
          <a:bodyPr/>
          <a:lstStyle/>
          <a:p>
            <a:pPr>
              <a:defRPr/>
            </a:pPr>
            <a:fld id="{93AEDAB8-1772-4A76-A910-7FF9010558EB}" type="slidenum">
              <a:rPr lang="el-GR" smtClean="0"/>
              <a:pPr>
                <a:defRPr/>
              </a:pPr>
              <a:t>22</a:t>
            </a:fld>
            <a:endParaRPr lang="el-GR" dirty="0"/>
          </a:p>
        </p:txBody>
      </p:sp>
      <p:sp>
        <p:nvSpPr>
          <p:cNvPr id="41988" name="Rectangle 76"/>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el-GR" dirty="0">
              <a:solidFill>
                <a:srgbClr val="FFFFFF"/>
              </a:solidFill>
            </a:endParaRPr>
          </a:p>
        </p:txBody>
      </p:sp>
      <p:sp>
        <p:nvSpPr>
          <p:cNvPr id="41991" name="Rectangle 79"/>
          <p:cNvSpPr>
            <a:spLocks noChangeArrowheads="1"/>
          </p:cNvSpPr>
          <p:nvPr/>
        </p:nvSpPr>
        <p:spPr bwMode="auto">
          <a:xfrm>
            <a:off x="-973138" y="1762125"/>
            <a:ext cx="9144001" cy="0"/>
          </a:xfrm>
          <a:prstGeom prst="rect">
            <a:avLst/>
          </a:prstGeom>
          <a:noFill/>
          <a:ln w="9525">
            <a:noFill/>
            <a:miter lim="800000"/>
            <a:headEnd/>
            <a:tailEnd/>
          </a:ln>
        </p:spPr>
        <p:txBody>
          <a:bodyPr wrap="none" anchor="ctr">
            <a:spAutoFit/>
          </a:bodyPr>
          <a:lstStyle/>
          <a:p>
            <a:endParaRPr lang="el-GR" dirty="0">
              <a:solidFill>
                <a:srgbClr val="FFFFFF"/>
              </a:solidFill>
            </a:endParaRPr>
          </a:p>
        </p:txBody>
      </p:sp>
    </p:spTree>
    <p:extLst>
      <p:ext uri="{BB962C8B-B14F-4D97-AF65-F5344CB8AC3E}">
        <p14:creationId xmlns:p14="http://schemas.microsoft.com/office/powerpoint/2010/main" val="41684701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buClr>
                <a:srgbClr val="A50021"/>
              </a:buClr>
            </a:pPr>
            <a:r>
              <a:rPr lang="el-GR" dirty="0" smtClean="0">
                <a:solidFill>
                  <a:schemeClr val="accent4">
                    <a:lumMod val="10000"/>
                  </a:schemeClr>
                </a:solidFill>
                <a:effectLst>
                  <a:outerShdw blurRad="38100" dist="38100" dir="2700000" algn="tl">
                    <a:srgbClr val="000000">
                      <a:alpha val="43137"/>
                    </a:srgbClr>
                  </a:outerShdw>
                </a:effectLst>
              </a:rPr>
              <a:t>Αρθροπλαστική του Ισχίου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t> Βάδιση</a:t>
            </a:r>
            <a:r>
              <a:rPr lang="el-GR" sz="3200" baseline="-25000" dirty="0" smtClean="0">
                <a:effectLst>
                  <a:outerShdw blurRad="38100" dist="38100" dir="2700000" algn="tl">
                    <a:srgbClr val="000000">
                      <a:alpha val="43137"/>
                    </a:srgbClr>
                  </a:outerShdw>
                </a:effectLst>
              </a:rPr>
              <a:t> </a:t>
            </a:r>
            <a:r>
              <a:rPr lang="el-GR" baseline="-25000" dirty="0" smtClean="0">
                <a:effectLst>
                  <a:outerShdw blurRad="38100" dist="38100" dir="2700000" algn="tl">
                    <a:srgbClr val="000000">
                      <a:alpha val="43137"/>
                    </a:srgbClr>
                  </a:outerShdw>
                </a:effectLst>
              </a:rPr>
              <a:t>[1/2]</a:t>
            </a:r>
            <a:r>
              <a:rPr lang="el-GR" b="1" dirty="0" smtClean="0">
                <a:effectLst>
                  <a:outerShdw blurRad="38100" dist="38100" dir="2700000" algn="tl">
                    <a:srgbClr val="000000">
                      <a:alpha val="43137"/>
                    </a:srgbClr>
                  </a:outerShdw>
                </a:effectLst>
                <a:latin typeface="Arial Narrow" panose="020B0606020202030204" pitchFamily="34" charset="0"/>
              </a:rPr>
              <a:t> </a:t>
            </a:r>
            <a:endParaRPr lang="el-GR" dirty="0" smtClean="0">
              <a:solidFill>
                <a:srgbClr val="000000"/>
              </a:solidFill>
              <a:effectLst/>
              <a:latin typeface="Arial Narrow" panose="020B0606020202030204" pitchFamily="34" charset="0"/>
            </a:endParaRPr>
          </a:p>
        </p:txBody>
      </p:sp>
      <p:sp>
        <p:nvSpPr>
          <p:cNvPr id="2" name="Θέση περιεχομένου 1"/>
          <p:cNvSpPr>
            <a:spLocks noGrp="1"/>
          </p:cNvSpPr>
          <p:nvPr>
            <p:ph idx="1"/>
          </p:nvPr>
        </p:nvSpPr>
        <p:spPr/>
        <p:txBody>
          <a:bodyPr/>
          <a:lstStyle/>
          <a:p>
            <a:pPr>
              <a:buSzPct val="100000"/>
            </a:pPr>
            <a:r>
              <a:rPr lang="el-GR" sz="2400" dirty="0">
                <a:solidFill>
                  <a:srgbClr val="000000"/>
                </a:solidFill>
                <a:effectLst/>
                <a:latin typeface="Calibri" pitchFamily="34" charset="0"/>
              </a:rPr>
              <a:t>Διδάσκεται ο σωστός τρόπος </a:t>
            </a:r>
            <a:r>
              <a:rPr lang="el-GR" sz="2400" dirty="0" smtClean="0">
                <a:solidFill>
                  <a:srgbClr val="000000"/>
                </a:solidFill>
                <a:effectLst/>
                <a:latin typeface="Calibri" pitchFamily="34" charset="0"/>
              </a:rPr>
              <a:t>βάδισης</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σύμφωνα με </a:t>
            </a:r>
            <a:r>
              <a:rPr lang="el-GR" sz="2400" dirty="0">
                <a:solidFill>
                  <a:srgbClr val="000000"/>
                </a:solidFill>
                <a:effectLst/>
                <a:latin typeface="Calibri" pitchFamily="34" charset="0"/>
              </a:rPr>
              <a:t>το πρότυπο τριών χρόνων: «Π» -</a:t>
            </a:r>
            <a:r>
              <a:rPr lang="en-US" sz="2400" dirty="0">
                <a:solidFill>
                  <a:srgbClr val="000000"/>
                </a:solidFill>
                <a:effectLst/>
                <a:latin typeface="Calibri" pitchFamily="34" charset="0"/>
              </a:rPr>
              <a:t> </a:t>
            </a:r>
            <a:r>
              <a:rPr lang="el-GR" sz="2400" dirty="0">
                <a:solidFill>
                  <a:srgbClr val="000000"/>
                </a:solidFill>
                <a:effectLst/>
                <a:latin typeface="Calibri" pitchFamily="34" charset="0"/>
              </a:rPr>
              <a:t>χειρουργημένο άκρο</a:t>
            </a:r>
            <a:r>
              <a:rPr lang="en-US" sz="2400" dirty="0">
                <a:solidFill>
                  <a:srgbClr val="000000"/>
                </a:solidFill>
                <a:effectLst/>
                <a:latin typeface="Calibri" pitchFamily="34" charset="0"/>
              </a:rPr>
              <a:t> </a:t>
            </a:r>
            <a:r>
              <a:rPr lang="el-GR" sz="2400" dirty="0">
                <a:solidFill>
                  <a:srgbClr val="000000"/>
                </a:solidFill>
                <a:effectLst/>
                <a:latin typeface="Calibri" pitchFamily="34" charset="0"/>
              </a:rPr>
              <a:t>-</a:t>
            </a:r>
            <a:r>
              <a:rPr lang="en-US" sz="2400" dirty="0">
                <a:solidFill>
                  <a:srgbClr val="000000"/>
                </a:solidFill>
                <a:effectLst/>
                <a:latin typeface="Calibri" pitchFamily="34" charset="0"/>
              </a:rPr>
              <a:t> </a:t>
            </a:r>
            <a:r>
              <a:rPr lang="el-GR" sz="2400" dirty="0">
                <a:solidFill>
                  <a:srgbClr val="000000"/>
                </a:solidFill>
                <a:effectLst/>
                <a:latin typeface="Calibri" pitchFamily="34" charset="0"/>
              </a:rPr>
              <a:t>υγιές άκρο.</a:t>
            </a:r>
            <a:endParaRPr lang="el-GR" sz="2400" dirty="0"/>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23</a:t>
            </a:fld>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564860" y="2846942"/>
            <a:ext cx="2365461" cy="3462378"/>
          </a:xfrm>
          <a:prstGeom prst="rect">
            <a:avLst/>
          </a:prstGeom>
          <a:ln w="38100" cap="sq" cmpd="thickThin">
            <a:solidFill>
              <a:srgbClr val="000000"/>
            </a:solidFill>
            <a:prstDash val="solid"/>
            <a:miter lim="800000"/>
          </a:ln>
          <a:effectLst>
            <a:innerShdw blurRad="76200">
              <a:srgbClr val="000000"/>
            </a:innerShdw>
          </a:effectLst>
        </p:spPr>
      </p:pic>
      <p:pic>
        <p:nvPicPr>
          <p:cNvPr id="1027" name="Picture 3"/>
          <p:cNvPicPr>
            <a:picLocks noChangeAspect="1" noChangeArrowheads="1"/>
          </p:cNvPicPr>
          <p:nvPr/>
        </p:nvPicPr>
        <p:blipFill>
          <a:blip r:embed="rId3" cstate="print"/>
          <a:srcRect/>
          <a:stretch>
            <a:fillRect/>
          </a:stretch>
        </p:blipFill>
        <p:spPr bwMode="auto">
          <a:xfrm>
            <a:off x="3301156" y="2849840"/>
            <a:ext cx="2606040" cy="3459480"/>
          </a:xfrm>
          <a:prstGeom prst="rect">
            <a:avLst/>
          </a:prstGeom>
          <a:ln w="38100" cap="sq" cmpd="thickThin">
            <a:solidFill>
              <a:srgbClr val="000000"/>
            </a:solidFill>
            <a:prstDash val="solid"/>
            <a:miter lim="800000"/>
          </a:ln>
          <a:effectLst>
            <a:innerShdw blurRad="76200">
              <a:srgbClr val="000000"/>
            </a:innerShdw>
          </a:effectLst>
        </p:spPr>
      </p:pic>
      <p:pic>
        <p:nvPicPr>
          <p:cNvPr id="1028" name="Picture 4"/>
          <p:cNvPicPr>
            <a:picLocks noChangeAspect="1" noChangeArrowheads="1"/>
          </p:cNvPicPr>
          <p:nvPr/>
        </p:nvPicPr>
        <p:blipFill>
          <a:blip r:embed="rId4" cstate="print"/>
          <a:srcRect/>
          <a:stretch>
            <a:fillRect/>
          </a:stretch>
        </p:blipFill>
        <p:spPr bwMode="auto">
          <a:xfrm>
            <a:off x="6300192" y="2852936"/>
            <a:ext cx="2257548" cy="3456384"/>
          </a:xfrm>
          <a:prstGeom prst="rect">
            <a:avLst/>
          </a:prstGeom>
          <a:ln w="38100" cap="sq" cmpd="thickThin">
            <a:solidFill>
              <a:srgbClr val="000000"/>
            </a:solidFill>
            <a:prstDash val="solid"/>
            <a:miter lim="800000"/>
          </a:ln>
          <a:effectLst>
            <a:innerShdw blurRad="76200">
              <a:srgbClr val="000000"/>
            </a:innerShdw>
          </a:effectLst>
        </p:spPr>
      </p:pic>
      <p:sp>
        <p:nvSpPr>
          <p:cNvPr id="11" name="Ορθογώνιο 8"/>
          <p:cNvSpPr/>
          <p:nvPr/>
        </p:nvSpPr>
        <p:spPr>
          <a:xfrm>
            <a:off x="3671900" y="6392361"/>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3251698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buClr>
                <a:srgbClr val="A50021"/>
              </a:buClr>
            </a:pPr>
            <a:r>
              <a:rPr lang="el-GR" dirty="0" smtClean="0">
                <a:solidFill>
                  <a:schemeClr val="accent4">
                    <a:lumMod val="10000"/>
                  </a:schemeClr>
                </a:solidFill>
                <a:effectLst>
                  <a:outerShdw blurRad="38100" dist="38100" dir="2700000" algn="tl">
                    <a:srgbClr val="000000">
                      <a:alpha val="43137"/>
                    </a:srgbClr>
                  </a:outerShdw>
                </a:effectLst>
              </a:rPr>
              <a:t>Αρθροπλαστική του Ισχίου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t> Βάδιση</a:t>
            </a:r>
            <a:r>
              <a:rPr lang="el-GR" sz="3200" baseline="-25000" dirty="0" smtClean="0">
                <a:effectLst>
                  <a:outerShdw blurRad="38100" dist="38100" dir="2700000" algn="tl">
                    <a:srgbClr val="000000">
                      <a:alpha val="43137"/>
                    </a:srgbClr>
                  </a:outerShdw>
                </a:effectLst>
              </a:rPr>
              <a:t> </a:t>
            </a:r>
            <a:r>
              <a:rPr lang="el-GR" baseline="-25000" dirty="0" smtClean="0">
                <a:effectLst>
                  <a:outerShdw blurRad="38100" dist="38100" dir="2700000" algn="tl">
                    <a:srgbClr val="000000">
                      <a:alpha val="43137"/>
                    </a:srgbClr>
                  </a:outerShdw>
                </a:effectLst>
              </a:rPr>
              <a:t>[2/2]</a:t>
            </a:r>
            <a:r>
              <a:rPr lang="el-GR" b="1" dirty="0" smtClean="0">
                <a:effectLst>
                  <a:outerShdw blurRad="38100" dist="38100" dir="2700000" algn="tl">
                    <a:srgbClr val="000000">
                      <a:alpha val="43137"/>
                    </a:srgbClr>
                  </a:outerShdw>
                </a:effectLst>
                <a:latin typeface="Arial Narrow" panose="020B0606020202030204" pitchFamily="34" charset="0"/>
              </a:rPr>
              <a:t> </a:t>
            </a:r>
            <a:endParaRPr lang="el-GR" dirty="0" smtClean="0">
              <a:solidFill>
                <a:srgbClr val="000000"/>
              </a:solidFill>
              <a:effectLst/>
              <a:latin typeface="Arial Narrow" panose="020B0606020202030204" pitchFamily="34" charset="0"/>
            </a:endParaRPr>
          </a:p>
        </p:txBody>
      </p:sp>
      <p:sp>
        <p:nvSpPr>
          <p:cNvPr id="2" name="Θέση περιεχομένου 1"/>
          <p:cNvSpPr>
            <a:spLocks noGrp="1"/>
          </p:cNvSpPr>
          <p:nvPr>
            <p:ph idx="1"/>
          </p:nvPr>
        </p:nvSpPr>
        <p:spPr>
          <a:xfrm>
            <a:off x="457200" y="1556792"/>
            <a:ext cx="8363272" cy="4463008"/>
          </a:xfrm>
        </p:spPr>
        <p:txBody>
          <a:bodyPr/>
          <a:lstStyle/>
          <a:p>
            <a:r>
              <a:rPr lang="el-GR" dirty="0" smtClean="0">
                <a:solidFill>
                  <a:srgbClr val="000000"/>
                </a:solidFill>
              </a:rPr>
              <a:t>Όταν ο ασθενής κατανοήσει το πρότυπο βάδισης τριών χρόνων, εκπαιδεύεται έτσι ώστε</a:t>
            </a:r>
            <a:r>
              <a:rPr lang="en-US" dirty="0" smtClean="0">
                <a:solidFill>
                  <a:srgbClr val="000000"/>
                </a:solidFill>
              </a:rPr>
              <a:t>,</a:t>
            </a:r>
            <a:r>
              <a:rPr lang="el-GR" dirty="0" smtClean="0">
                <a:solidFill>
                  <a:srgbClr val="000000"/>
                </a:solidFill>
              </a:rPr>
              <a:t> </a:t>
            </a:r>
            <a:r>
              <a:rPr lang="el-GR" dirty="0" smtClean="0"/>
              <a:t>κατά την έναρξη της φάσης στήριξης</a:t>
            </a:r>
            <a:r>
              <a:rPr lang="el-GR" dirty="0" smtClean="0">
                <a:solidFill>
                  <a:srgbClr val="000000"/>
                </a:solidFill>
              </a:rPr>
              <a:t> του κύκλου βάδισης του χειρουργημένου σκέλους</a:t>
            </a:r>
            <a:r>
              <a:rPr lang="en-US" dirty="0" smtClean="0">
                <a:solidFill>
                  <a:srgbClr val="000000"/>
                </a:solidFill>
              </a:rPr>
              <a:t>,</a:t>
            </a:r>
            <a:r>
              <a:rPr lang="el-GR" dirty="0" smtClean="0"/>
              <a:t> </a:t>
            </a:r>
            <a:r>
              <a:rPr lang="el-GR" dirty="0" smtClean="0">
                <a:solidFill>
                  <a:srgbClr val="000000"/>
                </a:solidFill>
              </a:rPr>
              <a:t>η αρχική επαφή να πραγματοποιείται με την πτέρνα (</a:t>
            </a:r>
            <a:r>
              <a:rPr lang="en-US" dirty="0" smtClean="0">
                <a:solidFill>
                  <a:srgbClr val="000000"/>
                </a:solidFill>
              </a:rPr>
              <a:t>Heel-on</a:t>
            </a:r>
            <a:r>
              <a:rPr lang="el-GR" dirty="0" smtClean="0"/>
              <a:t>), όπως στο φυσιολογικό πρότυπο βάδισης</a:t>
            </a:r>
            <a:r>
              <a:rPr lang="el-GR" dirty="0" smtClean="0">
                <a:solidFill>
                  <a:srgbClr val="000000"/>
                </a:solidFill>
              </a:rPr>
              <a:t>.</a:t>
            </a:r>
            <a:endParaRPr lang="el-GR" dirty="0"/>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24</a:t>
            </a:fld>
            <a:endParaRPr lang="el-GR" dirty="0"/>
          </a:p>
        </p:txBody>
      </p:sp>
      <p:sp>
        <p:nvSpPr>
          <p:cNvPr id="11" name="Ορθογώνιο 8"/>
          <p:cNvSpPr/>
          <p:nvPr/>
        </p:nvSpPr>
        <p:spPr>
          <a:xfrm>
            <a:off x="3707904" y="6597352"/>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pic>
        <p:nvPicPr>
          <p:cNvPr id="3" name="Picture 2"/>
          <p:cNvPicPr>
            <a:picLocks noChangeAspect="1" noChangeArrowheads="1"/>
          </p:cNvPicPr>
          <p:nvPr/>
        </p:nvPicPr>
        <p:blipFill>
          <a:blip r:embed="rId2" cstate="print"/>
          <a:srcRect l="1869" r="12739"/>
          <a:stretch>
            <a:fillRect/>
          </a:stretch>
        </p:blipFill>
        <p:spPr bwMode="auto">
          <a:xfrm rot="5400000">
            <a:off x="4853951" y="3616009"/>
            <a:ext cx="3073407" cy="2699388"/>
          </a:xfrm>
          <a:prstGeom prst="rect">
            <a:avLst/>
          </a:prstGeom>
          <a:ln w="38100" cap="sq" cmpd="thickThin">
            <a:solidFill>
              <a:srgbClr val="000000"/>
            </a:solidFill>
            <a:prstDash val="solid"/>
            <a:miter lim="800000"/>
          </a:ln>
          <a:effectLst>
            <a:innerShdw blurRad="76200">
              <a:srgbClr val="000000"/>
            </a:innerShdw>
          </a:effectLst>
        </p:spPr>
      </p:pic>
      <p:pic>
        <p:nvPicPr>
          <p:cNvPr id="4" name="Picture 3"/>
          <p:cNvPicPr>
            <a:picLocks noChangeAspect="1" noChangeArrowheads="1"/>
          </p:cNvPicPr>
          <p:nvPr/>
        </p:nvPicPr>
        <p:blipFill>
          <a:blip r:embed="rId3" cstate="print"/>
          <a:srcRect l="21219" t="8743" r="15414" b="13145"/>
          <a:stretch>
            <a:fillRect/>
          </a:stretch>
        </p:blipFill>
        <p:spPr bwMode="auto">
          <a:xfrm rot="5400000">
            <a:off x="1504427" y="3586857"/>
            <a:ext cx="3053731" cy="2823242"/>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23636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buClr>
                <a:srgbClr val="A50021"/>
              </a:buClr>
            </a:pPr>
            <a:r>
              <a:rPr lang="el-GR" dirty="0" smtClean="0">
                <a:solidFill>
                  <a:schemeClr val="accent4">
                    <a:lumMod val="10000"/>
                  </a:schemeClr>
                </a:solidFill>
                <a:effectLst>
                  <a:outerShdw blurRad="38100" dist="38100" dir="2700000" algn="tl">
                    <a:srgbClr val="000000">
                      <a:alpha val="43137"/>
                    </a:srgbClr>
                  </a:outerShdw>
                </a:effectLst>
              </a:rPr>
              <a:t>Αρθροπλαστική του Ισχίου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Τρόπος Καθίσματος  </a:t>
            </a:r>
            <a:endParaRPr lang="el-GR" sz="3200" dirty="0" smtClean="0">
              <a:solidFill>
                <a:srgbClr val="9A0000"/>
              </a:solidFill>
              <a:effectLst/>
              <a:latin typeface="Calibri" pitchFamily="34" charset="0"/>
            </a:endParaRPr>
          </a:p>
        </p:txBody>
      </p:sp>
      <p:sp>
        <p:nvSpPr>
          <p:cNvPr id="2" name="Θέση περιεχομένου 1"/>
          <p:cNvSpPr>
            <a:spLocks noGrp="1"/>
          </p:cNvSpPr>
          <p:nvPr>
            <p:ph idx="1"/>
          </p:nvPr>
        </p:nvSpPr>
        <p:spPr/>
        <p:txBody>
          <a:bodyPr/>
          <a:lstStyle/>
          <a:p>
            <a:r>
              <a:rPr lang="el-GR" sz="2400" dirty="0">
                <a:solidFill>
                  <a:srgbClr val="000000"/>
                </a:solidFill>
                <a:effectLst/>
                <a:latin typeface="Calibri" pitchFamily="34" charset="0"/>
              </a:rPr>
              <a:t> Διδάσκεται ο σωστός τρόπος καθίσματος (προσοχή στη γωνία κορμού </a:t>
            </a:r>
            <a:r>
              <a:rPr lang="el-GR" sz="2400" dirty="0" smtClean="0">
                <a:solidFill>
                  <a:srgbClr val="000000"/>
                </a:solidFill>
                <a:effectLst/>
                <a:latin typeface="Calibri" pitchFamily="34" charset="0"/>
              </a:rPr>
              <a:t>– ισχίου, </a:t>
            </a:r>
            <a:r>
              <a:rPr lang="el-GR" sz="2400" b="1" dirty="0" smtClean="0">
                <a:solidFill>
                  <a:srgbClr val="000000"/>
                </a:solidFill>
                <a:effectLst/>
                <a:latin typeface="Calibri" pitchFamily="34" charset="0"/>
              </a:rPr>
              <a:t>όχι </a:t>
            </a:r>
            <a:r>
              <a:rPr lang="en-US" sz="2400" b="1" dirty="0">
                <a:solidFill>
                  <a:srgbClr val="000000"/>
                </a:solidFill>
                <a:effectLst/>
                <a:latin typeface="Calibri" pitchFamily="34" charset="0"/>
              </a:rPr>
              <a:t>&lt;</a:t>
            </a:r>
            <a:r>
              <a:rPr lang="el-GR" sz="2400" b="1" dirty="0">
                <a:solidFill>
                  <a:srgbClr val="000000"/>
                </a:solidFill>
                <a:effectLst/>
                <a:latin typeface="Calibri" pitchFamily="34" charset="0"/>
              </a:rPr>
              <a:t> 1</a:t>
            </a:r>
            <a:r>
              <a:rPr lang="en-US" sz="2400" b="1" dirty="0">
                <a:solidFill>
                  <a:srgbClr val="000000"/>
                </a:solidFill>
                <a:effectLst/>
                <a:latin typeface="Calibri" pitchFamily="34" charset="0"/>
              </a:rPr>
              <a:t>0</a:t>
            </a:r>
            <a:r>
              <a:rPr lang="el-GR" sz="2400" b="1" dirty="0">
                <a:solidFill>
                  <a:srgbClr val="000000"/>
                </a:solidFill>
                <a:effectLst/>
                <a:latin typeface="Calibri" pitchFamily="34" charset="0"/>
              </a:rPr>
              <a:t>0</a:t>
            </a:r>
            <a:r>
              <a:rPr lang="el-GR" sz="2400" b="1" baseline="30000" dirty="0">
                <a:solidFill>
                  <a:srgbClr val="000000"/>
                </a:solidFill>
                <a:effectLst/>
                <a:latin typeface="Calibri" pitchFamily="34" charset="0"/>
              </a:rPr>
              <a:t>0</a:t>
            </a:r>
            <a:r>
              <a:rPr lang="el-GR" sz="2400" dirty="0">
                <a:solidFill>
                  <a:srgbClr val="000000"/>
                </a:solidFill>
                <a:effectLst/>
                <a:latin typeface="Calibri" pitchFamily="34" charset="0"/>
              </a:rPr>
              <a:t>).</a:t>
            </a:r>
            <a:endParaRPr lang="el-GR" sz="2400" dirty="0"/>
          </a:p>
        </p:txBody>
      </p:sp>
      <p:sp>
        <p:nvSpPr>
          <p:cNvPr id="7" name="6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25</a:t>
            </a:fld>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1081963" y="2492896"/>
            <a:ext cx="2928645" cy="3895312"/>
          </a:xfrm>
          <a:prstGeom prst="rect">
            <a:avLst/>
          </a:prstGeom>
          <a:ln w="38100" cap="sq" cmpd="thickThin">
            <a:solidFill>
              <a:srgbClr val="000000"/>
            </a:solidFill>
            <a:prstDash val="solid"/>
            <a:miter lim="800000"/>
          </a:ln>
          <a:effectLst>
            <a:innerShdw blurRad="76200">
              <a:srgbClr val="000000"/>
            </a:innerShdw>
          </a:effectLst>
        </p:spPr>
      </p:pic>
      <p:pic>
        <p:nvPicPr>
          <p:cNvPr id="2051" name="Picture 3"/>
          <p:cNvPicPr>
            <a:picLocks noChangeAspect="1" noChangeArrowheads="1"/>
          </p:cNvPicPr>
          <p:nvPr/>
        </p:nvPicPr>
        <p:blipFill>
          <a:blip r:embed="rId3" cstate="print"/>
          <a:srcRect/>
          <a:stretch>
            <a:fillRect/>
          </a:stretch>
        </p:blipFill>
        <p:spPr bwMode="auto">
          <a:xfrm>
            <a:off x="4970450" y="2492896"/>
            <a:ext cx="2841910" cy="3895312"/>
          </a:xfrm>
          <a:prstGeom prst="rect">
            <a:avLst/>
          </a:prstGeom>
          <a:ln w="38100" cap="sq" cmpd="thickThin">
            <a:solidFill>
              <a:srgbClr val="000000"/>
            </a:solidFill>
            <a:prstDash val="solid"/>
            <a:miter lim="800000"/>
          </a:ln>
          <a:effectLst>
            <a:innerShdw blurRad="76200">
              <a:srgbClr val="000000"/>
            </a:innerShdw>
          </a:effectLst>
        </p:spPr>
      </p:pic>
      <p:sp>
        <p:nvSpPr>
          <p:cNvPr id="9" name="Ορθογώνιο 8"/>
          <p:cNvSpPr/>
          <p:nvPr/>
        </p:nvSpPr>
        <p:spPr>
          <a:xfrm>
            <a:off x="3563888" y="6536377"/>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652050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buClr>
                <a:srgbClr val="A50021"/>
              </a:buClr>
            </a:pPr>
            <a:r>
              <a:rPr lang="el-GR" dirty="0" smtClean="0">
                <a:solidFill>
                  <a:schemeClr val="accent4">
                    <a:lumMod val="10000"/>
                  </a:schemeClr>
                </a:solidFill>
                <a:effectLst>
                  <a:outerShdw blurRad="38100" dist="38100" dir="2700000" algn="tl">
                    <a:srgbClr val="000000">
                      <a:alpha val="43137"/>
                    </a:srgbClr>
                  </a:outerShdw>
                </a:effectLst>
              </a:rPr>
              <a:t>Αρθροπλαστική του Ισχίου</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Τρόπος Έγερσης από Κάθισμα</a:t>
            </a:r>
            <a:endParaRPr lang="el-GR" dirty="0" smtClean="0">
              <a:solidFill>
                <a:srgbClr val="000000"/>
              </a:solidFill>
              <a:effectLst/>
              <a:latin typeface="Calibri" pitchFamily="34" charset="0"/>
            </a:endParaRPr>
          </a:p>
        </p:txBody>
      </p:sp>
      <p:sp>
        <p:nvSpPr>
          <p:cNvPr id="3" name="Θέση περιεχομένου 2"/>
          <p:cNvSpPr>
            <a:spLocks noGrp="1"/>
          </p:cNvSpPr>
          <p:nvPr>
            <p:ph idx="1"/>
          </p:nvPr>
        </p:nvSpPr>
        <p:spPr/>
        <p:txBody>
          <a:bodyPr/>
          <a:lstStyle/>
          <a:p>
            <a:r>
              <a:rPr lang="el-GR" sz="2400" dirty="0">
                <a:solidFill>
                  <a:srgbClr val="000000"/>
                </a:solidFill>
                <a:effectLst/>
                <a:latin typeface="Calibri" pitchFamily="34" charset="0"/>
              </a:rPr>
              <a:t> Διδάσκεται ο σωστός τρόπος έγερσης από το κάθισμα.</a:t>
            </a:r>
            <a:endParaRPr lang="el-GR" sz="2400" dirty="0"/>
          </a:p>
        </p:txBody>
      </p:sp>
      <p:sp>
        <p:nvSpPr>
          <p:cNvPr id="7" name="6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26</a:t>
            </a:fld>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1115616" y="2225764"/>
            <a:ext cx="2971800" cy="3939540"/>
          </a:xfrm>
          <a:prstGeom prst="rect">
            <a:avLst/>
          </a:prstGeom>
          <a:ln w="38100" cap="sq" cmpd="thickThin">
            <a:solidFill>
              <a:srgbClr val="000000"/>
            </a:solidFill>
            <a:prstDash val="solid"/>
            <a:miter lim="800000"/>
          </a:ln>
          <a:effectLst>
            <a:innerShdw blurRad="76200">
              <a:srgbClr val="000000"/>
            </a:innerShdw>
          </a:effectLst>
        </p:spPr>
      </p:pic>
      <p:pic>
        <p:nvPicPr>
          <p:cNvPr id="3075" name="Picture 3"/>
          <p:cNvPicPr>
            <a:picLocks noChangeAspect="1" noChangeArrowheads="1"/>
          </p:cNvPicPr>
          <p:nvPr/>
        </p:nvPicPr>
        <p:blipFill>
          <a:blip r:embed="rId3" cstate="print"/>
          <a:srcRect/>
          <a:stretch>
            <a:fillRect/>
          </a:stretch>
        </p:blipFill>
        <p:spPr bwMode="auto">
          <a:xfrm>
            <a:off x="4998403" y="2225764"/>
            <a:ext cx="2813957" cy="3939540"/>
          </a:xfrm>
          <a:prstGeom prst="rect">
            <a:avLst/>
          </a:prstGeom>
          <a:ln w="38100" cap="sq" cmpd="thickThin">
            <a:solidFill>
              <a:srgbClr val="000000"/>
            </a:solidFill>
            <a:prstDash val="solid"/>
            <a:miter lim="800000"/>
          </a:ln>
          <a:effectLst>
            <a:innerShdw blurRad="76200">
              <a:srgbClr val="000000"/>
            </a:innerShdw>
          </a:effectLst>
        </p:spPr>
      </p:pic>
      <p:sp>
        <p:nvSpPr>
          <p:cNvPr id="9" name="Ορθογώνιο 8"/>
          <p:cNvSpPr/>
          <p:nvPr/>
        </p:nvSpPr>
        <p:spPr>
          <a:xfrm>
            <a:off x="3671900" y="6381328"/>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ροσωπικά αρχεία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973859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rPr>
              <a:t>Αρθροπλαστική Ισχίου</a:t>
            </a:r>
            <a:r>
              <a:rPr lang="el-GR" dirty="0" smtClean="0"/>
              <a:t/>
            </a:r>
            <a:br>
              <a:rPr lang="el-GR" dirty="0" smtClean="0"/>
            </a:br>
            <a:r>
              <a:rPr lang="el-GR" sz="3200" dirty="0" smtClean="0"/>
              <a:t>Εργονομικές Παρεμβάσεις</a:t>
            </a:r>
            <a:endParaRPr lang="el-GR" sz="3200" dirty="0"/>
          </a:p>
        </p:txBody>
      </p:sp>
      <p:sp>
        <p:nvSpPr>
          <p:cNvPr id="3" name="2 - Θέση περιεχομένου"/>
          <p:cNvSpPr>
            <a:spLocks noGrp="1"/>
          </p:cNvSpPr>
          <p:nvPr>
            <p:ph idx="1"/>
          </p:nvPr>
        </p:nvSpPr>
        <p:spPr>
          <a:xfrm>
            <a:off x="457200" y="1556792"/>
            <a:ext cx="8363272" cy="5256584"/>
          </a:xfrm>
        </p:spPr>
        <p:txBody>
          <a:bodyPr/>
          <a:lstStyle/>
          <a:p>
            <a:pPr>
              <a:spcBef>
                <a:spcPts val="600"/>
              </a:spcBef>
              <a:buSzPct val="100000"/>
            </a:pPr>
            <a:r>
              <a:rPr lang="el-GR" dirty="0" smtClean="0"/>
              <a:t>Οι εργονομικές παρεμβάσεις εξασφαλίζουν την καλύτερη αυτοεξυπηρέτηση και τη βελτίωση της ποιότητας ζωής του ασθενούς, ενώ διατηρούν τη γωνία κορμού – χειρουργημένου ισχίου σε ασφαλή όρια (&gt; από </a:t>
            </a:r>
            <a:r>
              <a:rPr lang="el-GR" dirty="0" smtClean="0">
                <a:solidFill>
                  <a:srgbClr val="000000"/>
                </a:solidFill>
              </a:rPr>
              <a:t>100</a:t>
            </a:r>
            <a:r>
              <a:rPr lang="el-GR" baseline="30000" dirty="0" smtClean="0">
                <a:solidFill>
                  <a:srgbClr val="000000"/>
                </a:solidFill>
              </a:rPr>
              <a:t>ο</a:t>
            </a:r>
            <a:r>
              <a:rPr lang="el-GR" dirty="0" smtClean="0"/>
              <a:t>). </a:t>
            </a:r>
          </a:p>
          <a:p>
            <a:pPr>
              <a:spcBef>
                <a:spcPts val="600"/>
              </a:spcBef>
              <a:buSzPct val="100000"/>
            </a:pPr>
            <a:r>
              <a:rPr lang="el-GR" dirty="0" smtClean="0"/>
              <a:t>Στις εργονομικές παρεμβάσεις περιλαμβάνονται: </a:t>
            </a:r>
            <a:endParaRPr lang="en-US" dirty="0" smtClean="0"/>
          </a:p>
          <a:p>
            <a:pPr marL="541338" indent="-185738">
              <a:spcBef>
                <a:spcPts val="600"/>
              </a:spcBef>
              <a:buSzPct val="100000"/>
              <a:buFont typeface="Wingdings" pitchFamily="2" charset="2"/>
              <a:buChar char="§"/>
            </a:pPr>
            <a:r>
              <a:rPr lang="el-GR" dirty="0" smtClean="0"/>
              <a:t>Η ανύψωση της κλίνης, ώστε να διευκολύνεται η έγερση και η κατάκλιση,   </a:t>
            </a:r>
          </a:p>
          <a:p>
            <a:pPr marL="541338" indent="-185738">
              <a:spcBef>
                <a:spcPts val="600"/>
              </a:spcBef>
              <a:buSzPct val="100000"/>
              <a:buFont typeface="Wingdings" pitchFamily="2" charset="2"/>
              <a:buChar char="§"/>
            </a:pPr>
            <a:r>
              <a:rPr lang="el-GR" dirty="0" smtClean="0"/>
              <a:t>Η χρήση ψηλών και ευρύχωρων καθισμάτων με βραχίονες,   </a:t>
            </a:r>
          </a:p>
          <a:p>
            <a:pPr marL="541338" indent="-185738">
              <a:spcBef>
                <a:spcPts val="600"/>
              </a:spcBef>
              <a:buSzPct val="100000"/>
              <a:buFont typeface="Wingdings" pitchFamily="2" charset="2"/>
              <a:buChar char="§"/>
            </a:pPr>
            <a:r>
              <a:rPr lang="el-GR" dirty="0" smtClean="0"/>
              <a:t>Υπερυψωμένη θέση  τουαλέτας,</a:t>
            </a:r>
          </a:p>
          <a:p>
            <a:pPr marL="541338" indent="-185738">
              <a:spcBef>
                <a:spcPts val="600"/>
              </a:spcBef>
              <a:buSzPct val="100000"/>
              <a:buFont typeface="Wingdings" pitchFamily="2" charset="2"/>
              <a:buChar char="§"/>
            </a:pPr>
            <a:r>
              <a:rPr lang="el-GR" dirty="0" smtClean="0"/>
              <a:t>Βοήθημα για την μπανιέρα, </a:t>
            </a:r>
          </a:p>
          <a:p>
            <a:pPr marL="541338" indent="-185738">
              <a:spcBef>
                <a:spcPts val="600"/>
              </a:spcBef>
              <a:buSzPct val="100000"/>
              <a:buFont typeface="Wingdings" pitchFamily="2" charset="2"/>
              <a:buChar char="§"/>
            </a:pPr>
            <a:r>
              <a:rPr lang="el-GR" dirty="0" smtClean="0"/>
              <a:t>Προσαρμογή βοηθημάτων στήριξης-αυτοεξυπηρέτησης,</a:t>
            </a:r>
            <a:endParaRPr lang="en-US" dirty="0" smtClean="0"/>
          </a:p>
          <a:p>
            <a:pPr marL="541338" indent="-185738">
              <a:spcBef>
                <a:spcPts val="600"/>
              </a:spcBef>
              <a:buSzPct val="100000"/>
              <a:buFont typeface="Wingdings" pitchFamily="2" charset="2"/>
              <a:buChar char="§"/>
            </a:pPr>
            <a:r>
              <a:rPr lang="el-GR" dirty="0" smtClean="0"/>
              <a:t>Χρήση βοηθημάτων κάλτσας – παπουτσιού.  </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27</a:t>
            </a:fld>
            <a:endParaRPr lang="el-GR" dirty="0"/>
          </a:p>
        </p:txBody>
      </p:sp>
    </p:spTree>
    <p:extLst>
      <p:ext uri="{BB962C8B-B14F-4D97-AF65-F5344CB8AC3E}">
        <p14:creationId xmlns:p14="http://schemas.microsoft.com/office/powerpoint/2010/main" val="3122980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2245"/>
            <a:ext cx="8229600" cy="1090531"/>
          </a:xfrm>
        </p:spPr>
        <p:txBody>
          <a:bodyPr/>
          <a:lstStyle/>
          <a:p>
            <a:r>
              <a:rPr lang="el-GR" dirty="0" smtClean="0"/>
              <a:t>Περίοδος Μέγιστης Προστασίας </a:t>
            </a:r>
            <a:r>
              <a:rPr lang="el-GR" altLang="el-GR" sz="3200" baseline="-16000" dirty="0" smtClean="0">
                <a:effectLst>
                  <a:outerShdw blurRad="38100" dist="38100" dir="2700000" algn="tl">
                    <a:srgbClr val="000000">
                      <a:alpha val="43137"/>
                    </a:srgbClr>
                  </a:outerShdw>
                </a:effectLst>
              </a:rPr>
              <a:t>[5/6]</a:t>
            </a:r>
            <a:endParaRPr lang="el-GR" sz="3200" dirty="0"/>
          </a:p>
        </p:txBody>
      </p:sp>
      <p:sp>
        <p:nvSpPr>
          <p:cNvPr id="3" name="2 - Θέση περιεχομένου"/>
          <p:cNvSpPr>
            <a:spLocks noGrp="1"/>
          </p:cNvSpPr>
          <p:nvPr>
            <p:ph idx="1"/>
          </p:nvPr>
        </p:nvSpPr>
        <p:spPr>
          <a:xfrm>
            <a:off x="107504" y="2924944"/>
            <a:ext cx="7272808" cy="4464496"/>
          </a:xfrm>
        </p:spPr>
        <p:txBody>
          <a:bodyPr/>
          <a:lstStyle/>
          <a:p>
            <a:pPr>
              <a:buSzPct val="100000"/>
            </a:pPr>
            <a:r>
              <a:rPr lang="el-GR" dirty="0" smtClean="0"/>
              <a:t>Ο ασθενής στηρίζεται με τα χέρια του σε σταθερή βάση. Στο ασκησιολόγιο περιλαμβάνονται:</a:t>
            </a:r>
          </a:p>
          <a:p>
            <a:pPr marL="627063" indent="-271463">
              <a:buSzPct val="100000"/>
              <a:buFont typeface="Wingdings" pitchFamily="2" charset="2"/>
              <a:buChar char="§"/>
            </a:pPr>
            <a:r>
              <a:rPr lang="el-GR" dirty="0" smtClean="0"/>
              <a:t>Κάμψη ισχίου με λυγισμένο γόνατο (ενεργοποίηση λαγονοψοϊτη) </a:t>
            </a:r>
          </a:p>
          <a:p>
            <a:pPr marL="627063" indent="-271463">
              <a:buSzPct val="100000"/>
              <a:buFont typeface="Wingdings" pitchFamily="2" charset="2"/>
              <a:buChar char="§"/>
            </a:pPr>
            <a:r>
              <a:rPr lang="el-GR" dirty="0" smtClean="0"/>
              <a:t>Κάμψη ισχίου με τεντωμένο γόνατο (ενεργοποίηση λαγονοψοϊτη και τετρακεφάλου).</a:t>
            </a:r>
          </a:p>
          <a:p>
            <a:pPr marL="627063" indent="-271463">
              <a:buSzPct val="100000"/>
              <a:buFont typeface="Wingdings" pitchFamily="2" charset="2"/>
              <a:buChar char="§"/>
            </a:pPr>
            <a:r>
              <a:rPr lang="el-GR" dirty="0" smtClean="0"/>
              <a:t>Υπερέκταση του ισχίου (ενεργοποίηση μείζονος γλουτιαίου, εκτεινόντων ισχίου και λιγότερο των απαγωγών μυών)</a:t>
            </a:r>
          </a:p>
          <a:p>
            <a:endParaRPr lang="el-GR" dirty="0"/>
          </a:p>
        </p:txBody>
      </p:sp>
      <p:sp>
        <p:nvSpPr>
          <p:cNvPr id="4" name="3 - Θέση αριθμού διαφάνειας"/>
          <p:cNvSpPr>
            <a:spLocks noGrp="1"/>
          </p:cNvSpPr>
          <p:nvPr>
            <p:ph type="sldNum" sz="quarter" idx="12"/>
          </p:nvPr>
        </p:nvSpPr>
        <p:spPr>
          <a:xfrm>
            <a:off x="6978262" y="6309320"/>
            <a:ext cx="2133600" cy="476250"/>
          </a:xfrm>
        </p:spPr>
        <p:txBody>
          <a:bodyPr/>
          <a:lstStyle/>
          <a:p>
            <a:pPr>
              <a:defRPr/>
            </a:pPr>
            <a:fld id="{8198C6A6-8556-485F-81D9-A8F098D09877}" type="slidenum">
              <a:rPr lang="el-GR" smtClean="0"/>
              <a:pPr>
                <a:defRPr/>
              </a:pPr>
              <a:t>28</a:t>
            </a:fld>
            <a:endParaRPr lang="el-GR" dirty="0"/>
          </a:p>
        </p:txBody>
      </p:sp>
      <p:pic>
        <p:nvPicPr>
          <p:cNvPr id="6" name="Picture 2"/>
          <p:cNvPicPr>
            <a:picLocks noChangeAspect="1" noChangeArrowheads="1"/>
          </p:cNvPicPr>
          <p:nvPr/>
        </p:nvPicPr>
        <p:blipFill>
          <a:blip r:embed="rId3" cstate="print"/>
          <a:srcRect/>
          <a:stretch>
            <a:fillRect/>
          </a:stretch>
        </p:blipFill>
        <p:spPr bwMode="auto">
          <a:xfrm>
            <a:off x="6804248" y="3645024"/>
            <a:ext cx="1440160" cy="2759299"/>
          </a:xfrm>
          <a:prstGeom prst="rect">
            <a:avLst/>
          </a:prstGeom>
          <a:ln w="38100" cap="sq" cmpd="thickThin">
            <a:solidFill>
              <a:srgbClr val="000000"/>
            </a:solidFill>
            <a:prstDash val="solid"/>
            <a:miter lim="800000"/>
          </a:ln>
          <a:effectLst>
            <a:innerShdw blurRad="76200">
              <a:srgbClr val="000000"/>
            </a:innerShdw>
          </a:effectLst>
        </p:spPr>
      </p:pic>
      <p:sp>
        <p:nvSpPr>
          <p:cNvPr id="7" name="6 - Ορθογώνιο"/>
          <p:cNvSpPr/>
          <p:nvPr/>
        </p:nvSpPr>
        <p:spPr>
          <a:xfrm>
            <a:off x="179512" y="1484784"/>
            <a:ext cx="7344816" cy="1446550"/>
          </a:xfrm>
          <a:prstGeom prst="rect">
            <a:avLst/>
          </a:prstGeom>
        </p:spPr>
        <p:txBody>
          <a:bodyPr wrap="square">
            <a:spAutoFit/>
          </a:bodyPr>
          <a:lstStyle/>
          <a:p>
            <a:pPr marL="271463" indent="-271463">
              <a:buClr>
                <a:srgbClr val="A50021"/>
              </a:buClr>
              <a:buFont typeface="Wingdings" pitchFamily="2" charset="2"/>
              <a:buChar char="Ø"/>
            </a:pPr>
            <a:r>
              <a:rPr lang="el-GR" sz="2200" dirty="0" smtClean="0">
                <a:solidFill>
                  <a:srgbClr val="000000"/>
                </a:solidFill>
                <a:latin typeface="Calibri" pitchFamily="34" charset="0"/>
              </a:rPr>
              <a:t>Όταν ο ασθενής αποκτήσει επαρκή ισορροπία και άνεση στην αλλαγή κατευθύνσεων κατά τη διάρκεια της βάδισης με το βοήθημα, τότε μπορεί να αρχίζει η εκπαίδευση σε ασκήσεις από όρθια θέση.</a:t>
            </a:r>
          </a:p>
        </p:txBody>
      </p:sp>
      <p:pic>
        <p:nvPicPr>
          <p:cNvPr id="1026" name="Picture 2"/>
          <p:cNvPicPr>
            <a:picLocks noChangeAspect="1" noChangeArrowheads="1"/>
          </p:cNvPicPr>
          <p:nvPr/>
        </p:nvPicPr>
        <p:blipFill>
          <a:blip r:embed="rId4" cstate="print"/>
          <a:srcRect/>
          <a:stretch>
            <a:fillRect/>
          </a:stretch>
        </p:blipFill>
        <p:spPr bwMode="auto">
          <a:xfrm>
            <a:off x="7722493" y="1340768"/>
            <a:ext cx="1421507" cy="2604105"/>
          </a:xfrm>
          <a:prstGeom prst="rect">
            <a:avLst/>
          </a:prstGeom>
          <a:ln w="38100" cap="sq" cmpd="thickThin">
            <a:solidFill>
              <a:srgbClr val="000000"/>
            </a:solidFill>
            <a:prstDash val="solid"/>
            <a:miter lim="800000"/>
          </a:ln>
          <a:effectLst>
            <a:innerShdw blurRad="76200">
              <a:srgbClr val="000000"/>
            </a:innerShdw>
          </a:effectLst>
        </p:spPr>
      </p:pic>
      <p:sp>
        <p:nvSpPr>
          <p:cNvPr id="8" name="Ορθογώνιο 7"/>
          <p:cNvSpPr/>
          <p:nvPr/>
        </p:nvSpPr>
        <p:spPr>
          <a:xfrm>
            <a:off x="4319972" y="6404323"/>
            <a:ext cx="4968552" cy="461665"/>
          </a:xfrm>
          <a:prstGeom prst="rect">
            <a:avLst/>
          </a:prstGeom>
        </p:spPr>
        <p:txBody>
          <a:bodyPr wrap="square">
            <a:spAutoFit/>
          </a:bodyPr>
          <a:lstStyle/>
          <a:p>
            <a:r>
              <a:rPr lang="en-US" sz="1200" dirty="0" smtClean="0">
                <a:solidFill>
                  <a:schemeClr val="accent4">
                    <a:lumMod val="50000"/>
                  </a:schemeClr>
                </a:solidFill>
                <a:latin typeface="Calibri" panose="020F0502020204030204" pitchFamily="34" charset="0"/>
              </a:rPr>
              <a:t>Reproduced </a:t>
            </a:r>
            <a:r>
              <a:rPr lang="en-US" sz="1200" dirty="0">
                <a:solidFill>
                  <a:schemeClr val="accent4">
                    <a:lumMod val="50000"/>
                  </a:schemeClr>
                </a:solidFill>
                <a:latin typeface="Calibri" panose="020F0502020204030204" pitchFamily="34" charset="0"/>
              </a:rPr>
              <a:t>with permission from </a:t>
            </a:r>
            <a:r>
              <a:rPr lang="en-US" sz="1200" i="1" dirty="0">
                <a:solidFill>
                  <a:schemeClr val="accent4">
                    <a:lumMod val="50000"/>
                  </a:schemeClr>
                </a:solidFill>
                <a:latin typeface="Calibri" panose="020F0502020204030204" pitchFamily="34" charset="0"/>
              </a:rPr>
              <a:t>OrthoInfo. </a:t>
            </a:r>
            <a:r>
              <a:rPr lang="en-US" sz="1200" dirty="0">
                <a:solidFill>
                  <a:schemeClr val="accent4">
                    <a:lumMod val="50000"/>
                  </a:schemeClr>
                </a:solidFill>
                <a:latin typeface="Calibri" panose="020F0502020204030204" pitchFamily="34" charset="0"/>
              </a:rPr>
              <a:t>© American Academy of Orthopaedic Surgeons. Rosemont, IL. http://orthoinfo.aaos.org. </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832192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Προεγχειρητική Προετοιμασία</a:t>
            </a:r>
            <a:r>
              <a:rPr lang="el-GR" altLang="el-GR" baseline="-16000" dirty="0" smtClean="0">
                <a:effectLst>
                  <a:outerShdw blurRad="38100" dist="38100" dir="2700000" algn="tl">
                    <a:srgbClr val="000000">
                      <a:alpha val="43137"/>
                    </a:srgbClr>
                  </a:outerShdw>
                </a:effectLst>
              </a:rPr>
              <a:t>  [</a:t>
            </a:r>
            <a:r>
              <a:rPr lang="en-US" altLang="el-GR" baseline="-16000" dirty="0" smtClean="0">
                <a:effectLst>
                  <a:outerShdw blurRad="38100" dist="38100" dir="2700000" algn="tl">
                    <a:srgbClr val="000000">
                      <a:alpha val="43137"/>
                    </a:srgbClr>
                  </a:outerShdw>
                </a:effectLst>
              </a:rPr>
              <a:t>1</a:t>
            </a:r>
            <a:r>
              <a:rPr lang="el-GR" altLang="el-GR" baseline="-16000" dirty="0" smtClean="0">
                <a:effectLst>
                  <a:outerShdw blurRad="38100" dist="38100" dir="2700000" algn="tl">
                    <a:srgbClr val="000000">
                      <a:alpha val="43137"/>
                    </a:srgbClr>
                  </a:outerShdw>
                </a:effectLst>
              </a:rPr>
              <a:t>/2]</a:t>
            </a:r>
            <a:r>
              <a:rPr lang="el-GR" altLang="el-GR" baseline="-16000" dirty="0" smtClean="0"/>
              <a:t> </a:t>
            </a:r>
            <a:endParaRPr lang="el-GR" dirty="0"/>
          </a:p>
        </p:txBody>
      </p:sp>
      <p:sp>
        <p:nvSpPr>
          <p:cNvPr id="5" name="4 - Θέση περιεχομένου"/>
          <p:cNvSpPr>
            <a:spLocks noGrp="1"/>
          </p:cNvSpPr>
          <p:nvPr>
            <p:ph idx="1"/>
          </p:nvPr>
        </p:nvSpPr>
        <p:spPr/>
        <p:txBody>
          <a:bodyPr/>
          <a:lstStyle/>
          <a:p>
            <a:pPr marL="271463" indent="-271463">
              <a:buSzPct val="100000"/>
            </a:pPr>
            <a:r>
              <a:rPr lang="el-GR" dirty="0" smtClean="0"/>
              <a:t>Η προεγχειρητική προετοιμασία πριν από μία αρθροπλαστική του ισχίου αποτελεί ουσιαστικό μέρος της φυσικοθεραπευτικής παρέμβασης, καθώς συντελεί στο σχεδιασμό εξατομικευμένου προγράμματος αποκατάστασης</a:t>
            </a:r>
            <a:r>
              <a:rPr lang="en-US" dirty="0" smtClean="0"/>
              <a:t>.</a:t>
            </a:r>
            <a:endParaRPr lang="el-GR" sz="800" dirty="0" smtClean="0"/>
          </a:p>
          <a:p>
            <a:pPr marL="271463" indent="-271463">
              <a:buSzPct val="100000"/>
            </a:pPr>
            <a:r>
              <a:rPr lang="el-GR" dirty="0" smtClean="0"/>
              <a:t>Η προεγχειρητική προετοιμασία περιλαμβάνει: </a:t>
            </a:r>
          </a:p>
          <a:p>
            <a:pPr marL="627063" indent="-271463">
              <a:buSzPct val="100000"/>
              <a:buFont typeface="Wingdings" pitchFamily="2" charset="2"/>
              <a:buChar char="§"/>
            </a:pPr>
            <a:r>
              <a:rPr lang="el-GR" dirty="0" smtClean="0"/>
              <a:t>Ενημέρωση του ασθενούς από τον ορθοπαιδικό χειρουργό.</a:t>
            </a:r>
          </a:p>
          <a:p>
            <a:pPr marL="627063" indent="-271463">
              <a:buSzPct val="100000"/>
              <a:buFont typeface="Wingdings" pitchFamily="2" charset="2"/>
              <a:buChar char="§"/>
            </a:pPr>
            <a:r>
              <a:rPr lang="el-GR" dirty="0" smtClean="0"/>
              <a:t>Επικοινωνία του φυσικοθεραπευτή με τον ασθενή.</a:t>
            </a:r>
          </a:p>
          <a:p>
            <a:pPr marL="627063" indent="-271463">
              <a:buSzPct val="100000"/>
              <a:buFont typeface="Wingdings" pitchFamily="2" charset="2"/>
              <a:buChar char="§"/>
            </a:pPr>
            <a:r>
              <a:rPr lang="el-GR" dirty="0" smtClean="0"/>
              <a:t>Αναπνευστική φυσικοθεραπεία,  εκμάθηση διαφραγματικής  αναπνοής. </a:t>
            </a:r>
          </a:p>
          <a:p>
            <a:pPr marL="271463" indent="-271463">
              <a:buSzPct val="100000"/>
            </a:pPr>
            <a:endParaRPr lang="el-GR" dirty="0" smtClean="0"/>
          </a:p>
        </p:txBody>
      </p:sp>
      <p:sp>
        <p:nvSpPr>
          <p:cNvPr id="3" name="2 - Θέση αριθμού διαφάνειας"/>
          <p:cNvSpPr>
            <a:spLocks noGrp="1"/>
          </p:cNvSpPr>
          <p:nvPr>
            <p:ph type="sldNum" sz="quarter" idx="12"/>
          </p:nvPr>
        </p:nvSpPr>
        <p:spPr/>
        <p:txBody>
          <a:bodyPr/>
          <a:lstStyle/>
          <a:p>
            <a:pPr>
              <a:defRPr/>
            </a:pPr>
            <a:fld id="{8E1E4C69-F127-4E0A-B5BA-8E15EBCF7F93}" type="slidenum">
              <a:rPr lang="el-GR" smtClean="0"/>
              <a:pPr>
                <a:defRPr/>
              </a:pPr>
              <a:t>2</a:t>
            </a:fld>
            <a:endParaRPr lang="el-GR" dirty="0"/>
          </a:p>
        </p:txBody>
      </p:sp>
    </p:spTree>
    <p:extLst>
      <p:ext uri="{BB962C8B-B14F-4D97-AF65-F5344CB8AC3E}">
        <p14:creationId xmlns:p14="http://schemas.microsoft.com/office/powerpoint/2010/main" val="3246074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0237"/>
            <a:ext cx="8229600" cy="1090531"/>
          </a:xfrm>
        </p:spPr>
        <p:txBody>
          <a:bodyPr/>
          <a:lstStyle/>
          <a:p>
            <a:r>
              <a:rPr lang="el-GR" dirty="0" smtClean="0"/>
              <a:t>Περίοδος Μέγιστης Προστασίας</a:t>
            </a:r>
            <a:r>
              <a:rPr lang="el-GR" dirty="0"/>
              <a:t> </a:t>
            </a:r>
            <a:r>
              <a:rPr lang="el-GR" altLang="el-GR" sz="3200" baseline="-16000" dirty="0" smtClean="0">
                <a:effectLst>
                  <a:outerShdw blurRad="38100" dist="38100" dir="2700000" algn="tl">
                    <a:srgbClr val="000000">
                      <a:alpha val="43137"/>
                    </a:srgbClr>
                  </a:outerShdw>
                </a:effectLst>
              </a:rPr>
              <a:t>[6/6]</a:t>
            </a:r>
            <a:r>
              <a:rPr lang="el-GR" altLang="el-GR" sz="3200" baseline="-16000" dirty="0" smtClean="0"/>
              <a:t> </a:t>
            </a:r>
            <a:endParaRPr lang="el-GR" sz="3200" dirty="0"/>
          </a:p>
        </p:txBody>
      </p:sp>
      <p:sp>
        <p:nvSpPr>
          <p:cNvPr id="3" name="2 - Θέση περιεχομένου"/>
          <p:cNvSpPr>
            <a:spLocks noGrp="1"/>
          </p:cNvSpPr>
          <p:nvPr>
            <p:ph idx="1"/>
          </p:nvPr>
        </p:nvSpPr>
        <p:spPr>
          <a:xfrm>
            <a:off x="251520" y="1484784"/>
            <a:ext cx="5832648" cy="3888432"/>
          </a:xfrm>
        </p:spPr>
        <p:txBody>
          <a:bodyPr/>
          <a:lstStyle/>
          <a:p>
            <a:pPr>
              <a:buSzPct val="100000"/>
              <a:buFont typeface="Wingdings" pitchFamily="2" charset="2"/>
              <a:buChar char="§"/>
            </a:pPr>
            <a:r>
              <a:rPr lang="el-GR" dirty="0" smtClean="0"/>
              <a:t>Τροποποιημένη ∆ιάταση Thomas (διάταση των καμπτήρων του χειρουργημένου ισχίου). Ο ασθενής κάμπτει το μη-χειρουργημένο άκρο. </a:t>
            </a:r>
            <a:endParaRPr lang="el-GR" sz="800" dirty="0" smtClean="0"/>
          </a:p>
          <a:p>
            <a:pPr>
              <a:buSzPct val="100000"/>
              <a:buFont typeface="Wingdings" pitchFamily="2" charset="2"/>
              <a:buChar char="§"/>
            </a:pPr>
            <a:r>
              <a:rPr lang="el-GR" dirty="0" smtClean="0"/>
              <a:t>Απαγωγή ισχίου αλλά με προσοχή, διότι από την όρθια θέση όσο αυξάνεται </a:t>
            </a:r>
            <a:r>
              <a:rPr lang="el-GR" dirty="0" smtClean="0">
                <a:solidFill>
                  <a:srgbClr val="000000"/>
                </a:solidFill>
              </a:rPr>
              <a:t>η γωνία απαγωγής, τόσο αυξάνεται η συνιστώσα της γραμμής βαρύτητας και τόσο αυξάνεται το φορτίο που δέχεται η άρθρωση του ισχίου και η αντισταθμιστική δραστηριότητα των μυών.   </a:t>
            </a:r>
          </a:p>
          <a:p>
            <a:pPr>
              <a:buNone/>
            </a:pPr>
            <a:r>
              <a:rPr lang="en-GB" dirty="0" smtClean="0"/>
              <a:t> </a:t>
            </a:r>
            <a:endParaRPr lang="el-GR" dirty="0" smtClean="0"/>
          </a:p>
          <a:p>
            <a:endParaRPr lang="el-GR" dirty="0"/>
          </a:p>
        </p:txBody>
      </p:sp>
      <p:sp>
        <p:nvSpPr>
          <p:cNvPr id="4" name="3 - Θέση αριθμού διαφάνειας"/>
          <p:cNvSpPr>
            <a:spLocks noGrp="1"/>
          </p:cNvSpPr>
          <p:nvPr>
            <p:ph type="sldNum" sz="quarter" idx="12"/>
          </p:nvPr>
        </p:nvSpPr>
        <p:spPr>
          <a:xfrm>
            <a:off x="8316416" y="6245225"/>
            <a:ext cx="827584" cy="476250"/>
          </a:xfrm>
        </p:spPr>
        <p:txBody>
          <a:bodyPr/>
          <a:lstStyle/>
          <a:p>
            <a:pPr>
              <a:defRPr/>
            </a:pPr>
            <a:fld id="{8198C6A6-8556-485F-81D9-A8F098D09877}" type="slidenum">
              <a:rPr lang="el-GR" smtClean="0"/>
              <a:pPr>
                <a:defRPr/>
              </a:pPr>
              <a:t>29</a:t>
            </a:fld>
            <a:endParaRPr lang="el-GR" dirty="0"/>
          </a:p>
        </p:txBody>
      </p:sp>
      <p:pic>
        <p:nvPicPr>
          <p:cNvPr id="45058" name="Picture 2"/>
          <p:cNvPicPr>
            <a:picLocks noChangeAspect="1" noChangeArrowheads="1"/>
          </p:cNvPicPr>
          <p:nvPr/>
        </p:nvPicPr>
        <p:blipFill>
          <a:blip r:embed="rId3" cstate="print"/>
          <a:srcRect/>
          <a:stretch>
            <a:fillRect/>
          </a:stretch>
        </p:blipFill>
        <p:spPr bwMode="auto">
          <a:xfrm>
            <a:off x="6732240" y="3501008"/>
            <a:ext cx="1374265" cy="2448272"/>
          </a:xfrm>
          <a:prstGeom prst="rect">
            <a:avLst/>
          </a:prstGeom>
          <a:ln w="38100" cap="sq" cmpd="thickThin">
            <a:solidFill>
              <a:srgbClr val="000000"/>
            </a:solidFill>
            <a:prstDash val="solid"/>
            <a:miter lim="800000"/>
          </a:ln>
          <a:effectLst>
            <a:innerShdw blurRad="76200">
              <a:srgbClr val="000000"/>
            </a:innerShdw>
          </a:effectLst>
        </p:spPr>
      </p:pic>
      <p:pic>
        <p:nvPicPr>
          <p:cNvPr id="26626" name="Picture 2"/>
          <p:cNvPicPr>
            <a:picLocks noChangeAspect="1" noChangeArrowheads="1"/>
          </p:cNvPicPr>
          <p:nvPr/>
        </p:nvPicPr>
        <p:blipFill>
          <a:blip r:embed="rId4" cstate="print"/>
          <a:srcRect t="38009" b="36287"/>
          <a:stretch>
            <a:fillRect/>
          </a:stretch>
        </p:blipFill>
        <p:spPr bwMode="auto">
          <a:xfrm>
            <a:off x="6156176" y="1484784"/>
            <a:ext cx="2448272" cy="1787770"/>
          </a:xfrm>
          <a:prstGeom prst="rect">
            <a:avLst/>
          </a:prstGeom>
          <a:ln w="38100" cap="sq" cmpd="thickThin">
            <a:solidFill>
              <a:srgbClr val="000000"/>
            </a:solidFill>
            <a:prstDash val="solid"/>
            <a:miter lim="800000"/>
          </a:ln>
          <a:effectLst>
            <a:innerShdw blurRad="76200">
              <a:srgbClr val="000000"/>
            </a:innerShdw>
          </a:effectLst>
        </p:spPr>
      </p:pic>
      <p:sp>
        <p:nvSpPr>
          <p:cNvPr id="7" name="TextBox 1"/>
          <p:cNvSpPr txBox="1"/>
          <p:nvPr/>
        </p:nvSpPr>
        <p:spPr>
          <a:xfrm>
            <a:off x="4081224" y="6279354"/>
            <a:ext cx="1656184"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GB" b="1" dirty="0" smtClean="0">
                <a:solidFill>
                  <a:srgbClr val="A50021"/>
                </a:solidFill>
                <a:latin typeface="Arial Narrow" pitchFamily="34" charset="0"/>
              </a:rPr>
              <a:t>Debevec</a:t>
            </a:r>
            <a:r>
              <a:rPr lang="en-US" b="1" dirty="0" smtClean="0">
                <a:solidFill>
                  <a:srgbClr val="A50021"/>
                </a:solidFill>
                <a:latin typeface="Arial Narrow" pitchFamily="34" charset="0"/>
                <a:cs typeface="Arial" pitchFamily="34" charset="0"/>
              </a:rPr>
              <a:t>, 2007</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8" name="7 - Ορθογώνιο"/>
          <p:cNvSpPr/>
          <p:nvPr/>
        </p:nvSpPr>
        <p:spPr>
          <a:xfrm>
            <a:off x="539552" y="5395282"/>
            <a:ext cx="6048672" cy="1107996"/>
          </a:xfrm>
          <a:prstGeom prst="rect">
            <a:avLst/>
          </a:prstGeom>
        </p:spPr>
        <p:txBody>
          <a:bodyPr wrap="square">
            <a:spAutoFit/>
          </a:bodyPr>
          <a:lstStyle/>
          <a:p>
            <a:r>
              <a:rPr lang="el-GR" sz="2200" b="1" dirty="0" smtClean="0">
                <a:solidFill>
                  <a:srgbClr val="000000"/>
                </a:solidFill>
                <a:latin typeface="Calibri" pitchFamily="34" charset="0"/>
              </a:rPr>
              <a:t>Παρατήρηση:</a:t>
            </a:r>
            <a:r>
              <a:rPr lang="el-GR" sz="2200" dirty="0" smtClean="0">
                <a:solidFill>
                  <a:srgbClr val="000000"/>
                </a:solidFill>
                <a:latin typeface="Calibri" pitchFamily="34" charset="0"/>
              </a:rPr>
              <a:t> </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Έχει βρεθεί ότι σε γωνία απαγωγής 30</a:t>
            </a:r>
            <a:r>
              <a:rPr lang="el-GR" sz="2200" baseline="30000" dirty="0" smtClean="0">
                <a:solidFill>
                  <a:srgbClr val="000000"/>
                </a:solidFill>
                <a:latin typeface="Calibri" pitchFamily="34" charset="0"/>
              </a:rPr>
              <a:t>ο  </a:t>
            </a:r>
            <a:r>
              <a:rPr lang="el-GR" sz="2200" dirty="0" smtClean="0">
                <a:solidFill>
                  <a:srgbClr val="000000"/>
                </a:solidFill>
                <a:latin typeface="Calibri" pitchFamily="34" charset="0"/>
              </a:rPr>
              <a:t>το φορτίο που δέχεται η άρθρωση του ισχίου είναι </a:t>
            </a:r>
            <a:r>
              <a:rPr lang="en-GB" sz="2200" dirty="0" smtClean="0">
                <a:solidFill>
                  <a:srgbClr val="000000"/>
                </a:solidFill>
                <a:latin typeface="Calibri" pitchFamily="34" charset="0"/>
              </a:rPr>
              <a:t>0.5 M</a:t>
            </a:r>
            <a:r>
              <a:rPr lang="en-US" sz="2200" dirty="0" smtClean="0">
                <a:solidFill>
                  <a:srgbClr val="000000"/>
                </a:solidFill>
                <a:latin typeface="Calibri" pitchFamily="34" charset="0"/>
              </a:rPr>
              <a:t>P</a:t>
            </a:r>
            <a:r>
              <a:rPr lang="en-GB" sz="2200" dirty="0" smtClean="0">
                <a:solidFill>
                  <a:srgbClr val="000000"/>
                </a:solidFill>
                <a:latin typeface="Calibri" pitchFamily="34" charset="0"/>
              </a:rPr>
              <a:t>a</a:t>
            </a:r>
            <a:r>
              <a:rPr lang="el-GR" sz="2200" dirty="0" smtClean="0">
                <a:solidFill>
                  <a:srgbClr val="000000"/>
                </a:solidFill>
                <a:latin typeface="Calibri" pitchFamily="34" charset="0"/>
              </a:rPr>
              <a:t>.</a:t>
            </a:r>
            <a:endParaRPr lang="el-GR" sz="2200" b="1" u="sng" dirty="0" smtClean="0">
              <a:solidFill>
                <a:srgbClr val="000000"/>
              </a:solidFill>
              <a:latin typeface="Calibri" pitchFamily="34" charset="0"/>
            </a:endParaRPr>
          </a:p>
        </p:txBody>
      </p:sp>
      <p:sp>
        <p:nvSpPr>
          <p:cNvPr id="9" name="Ορθογώνιο 8"/>
          <p:cNvSpPr/>
          <p:nvPr/>
        </p:nvSpPr>
        <p:spPr>
          <a:xfrm>
            <a:off x="6038341" y="6023029"/>
            <a:ext cx="3142171" cy="646331"/>
          </a:xfrm>
          <a:prstGeom prst="rect">
            <a:avLst/>
          </a:prstGeom>
        </p:spPr>
        <p:txBody>
          <a:bodyPr wrap="square">
            <a:spAutoFit/>
          </a:bodyPr>
          <a:lstStyle/>
          <a:p>
            <a:r>
              <a:rPr lang="en-US" sz="1200" dirty="0" smtClean="0">
                <a:solidFill>
                  <a:schemeClr val="accent4">
                    <a:lumMod val="50000"/>
                  </a:schemeClr>
                </a:solidFill>
                <a:latin typeface="Calibri" panose="020F0502020204030204" pitchFamily="34" charset="0"/>
              </a:rPr>
              <a:t>Reproduced </a:t>
            </a:r>
            <a:r>
              <a:rPr lang="en-US" sz="1200" dirty="0">
                <a:solidFill>
                  <a:schemeClr val="accent4">
                    <a:lumMod val="50000"/>
                  </a:schemeClr>
                </a:solidFill>
                <a:latin typeface="Calibri" panose="020F0502020204030204" pitchFamily="34" charset="0"/>
              </a:rPr>
              <a:t>with permission from </a:t>
            </a:r>
            <a:r>
              <a:rPr lang="en-US" sz="1200" i="1" dirty="0">
                <a:solidFill>
                  <a:schemeClr val="accent4">
                    <a:lumMod val="50000"/>
                  </a:schemeClr>
                </a:solidFill>
                <a:latin typeface="Calibri" panose="020F0502020204030204" pitchFamily="34" charset="0"/>
              </a:rPr>
              <a:t>OrthoInfo. </a:t>
            </a:r>
            <a:r>
              <a:rPr lang="en-US" sz="1200" dirty="0">
                <a:solidFill>
                  <a:schemeClr val="accent4">
                    <a:lumMod val="50000"/>
                  </a:schemeClr>
                </a:solidFill>
                <a:latin typeface="Calibri" panose="020F0502020204030204" pitchFamily="34" charset="0"/>
              </a:rPr>
              <a:t>© American Academy of Orthopaedic Surgeons. Rosemont, IL. http://orthoinfo.aaos.org. </a:t>
            </a:r>
            <a:endParaRPr lang="el-GR" sz="1200" dirty="0">
              <a:solidFill>
                <a:schemeClr val="accent4">
                  <a:lumMod val="50000"/>
                </a:schemeClr>
              </a:solidFill>
              <a:latin typeface="Calibri" panose="020F0502020204030204" pitchFamily="34" charset="0"/>
            </a:endParaRPr>
          </a:p>
        </p:txBody>
      </p:sp>
      <p:sp>
        <p:nvSpPr>
          <p:cNvPr id="5" name="Ορθογώνιο 4"/>
          <p:cNvSpPr/>
          <p:nvPr/>
        </p:nvSpPr>
        <p:spPr>
          <a:xfrm>
            <a:off x="8122215" y="3276615"/>
            <a:ext cx="914033" cy="276999"/>
          </a:xfrm>
          <a:prstGeom prst="rect">
            <a:avLst/>
          </a:prstGeom>
        </p:spPr>
        <p:txBody>
          <a:bodyPr wrap="none">
            <a:spAutoFit/>
          </a:bodyPr>
          <a:lstStyle/>
          <a:p>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5"/>
              </a:rPr>
              <a:t>bmsi.ru</a:t>
            </a:r>
            <a:endParaRPr lang="el-GR" sz="1200" dirty="0">
              <a:latin typeface="Calibri" panose="020F0502020204030204" pitchFamily="34" charset="0"/>
            </a:endParaRPr>
          </a:p>
        </p:txBody>
      </p:sp>
    </p:spTree>
    <p:extLst>
      <p:ext uri="{BB962C8B-B14F-4D97-AF65-F5344CB8AC3E}">
        <p14:creationId xmlns:p14="http://schemas.microsoft.com/office/powerpoint/2010/main" val="1472497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76872"/>
            <a:ext cx="8424936" cy="1512168"/>
          </a:xfrm>
          <a:ln w="19050">
            <a:solidFill>
              <a:srgbClr val="A50021"/>
            </a:solidFill>
          </a:ln>
        </p:spPr>
        <p:txBody>
          <a:bodyPr/>
          <a:lstStyle/>
          <a:p>
            <a:pPr>
              <a:defRPr/>
            </a:pPr>
            <a:r>
              <a:rPr lang="el-GR" sz="4400" b="1" dirty="0" smtClean="0"/>
              <a:t>Περίοδος Μερικής Προστασίας</a:t>
            </a:r>
            <a:endParaRPr lang="el-GR" sz="4400" b="1" dirty="0"/>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30</a:t>
            </a:fld>
            <a:endParaRPr lang="el-GR" dirty="0"/>
          </a:p>
        </p:txBody>
      </p:sp>
    </p:spTree>
    <p:extLst>
      <p:ext uri="{BB962C8B-B14F-4D97-AF65-F5344CB8AC3E}">
        <p14:creationId xmlns:p14="http://schemas.microsoft.com/office/powerpoint/2010/main" val="274598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Περίοδος Μερικής Προστασίας</a:t>
            </a:r>
            <a:endParaRPr lang="el-GR" dirty="0"/>
          </a:p>
        </p:txBody>
      </p:sp>
      <p:sp>
        <p:nvSpPr>
          <p:cNvPr id="6" name="5 - Θέση περιεχομένου"/>
          <p:cNvSpPr>
            <a:spLocks noGrp="1"/>
          </p:cNvSpPr>
          <p:nvPr>
            <p:ph idx="1"/>
          </p:nvPr>
        </p:nvSpPr>
        <p:spPr>
          <a:xfrm>
            <a:off x="251520" y="1052736"/>
            <a:ext cx="8784976" cy="5620598"/>
          </a:xfrm>
        </p:spPr>
        <p:txBody>
          <a:bodyPr/>
          <a:lstStyle/>
          <a:p>
            <a:pPr>
              <a:buSzPct val="100000"/>
            </a:pPr>
            <a:r>
              <a:rPr lang="el-GR" dirty="0" smtClean="0"/>
              <a:t>Στόχος  της  περιόδου  είναι η ενδυνάμωση των μυϊκών ομάδων με σημαντικό ρόλο στην λειτουργική αποκατάσταση του ισχίου, καθώς και η βελτίωση της κινητικότητας της άρθρωσης. Επιταχύνεται  η  πρόοδος του προγράμματος και  αυξάνεται ο βαθμός δυσκολίας της κινησιοθεραπείας.</a:t>
            </a:r>
          </a:p>
          <a:p>
            <a:pPr>
              <a:buSzPct val="100000"/>
            </a:pPr>
            <a:r>
              <a:rPr lang="el-GR" dirty="0" smtClean="0"/>
              <a:t>Τελικός σκοπός της περιόδου αυτής είναι η  πλήρης λειτουργική  αποκατάσταση του χειρουργημένου μέλους, ώστε στο τέλος της ο  ασθενής να βαδίζει χωρίς  βοηθήματα.</a:t>
            </a:r>
          </a:p>
          <a:p>
            <a:pPr marL="0" indent="0">
              <a:buSzPct val="100000"/>
              <a:buNone/>
            </a:pPr>
            <a:r>
              <a:rPr lang="el-GR" b="1" dirty="0" smtClean="0"/>
              <a:t>Παρατήρηση</a:t>
            </a:r>
            <a:r>
              <a:rPr lang="el-GR" dirty="0" smtClean="0"/>
              <a:t>: Ο βαθμός δυσκολίας των ασκήσεων, η πρόοδος του προγράμματος, όπως επίσης και η χρονική διάρκεια  της περιόδου (7</a:t>
            </a:r>
            <a:r>
              <a:rPr lang="el-GR" baseline="30000" dirty="0" smtClean="0"/>
              <a:t>η</a:t>
            </a:r>
            <a:r>
              <a:rPr lang="el-GR" dirty="0" smtClean="0"/>
              <a:t> – 12</a:t>
            </a:r>
            <a:r>
              <a:rPr lang="el-GR" baseline="30000" dirty="0" smtClean="0"/>
              <a:t>η</a:t>
            </a:r>
            <a:r>
              <a:rPr lang="el-GR" dirty="0" smtClean="0"/>
              <a:t>  εβδομάδα), καθορίζονται από την χειρουργική τεχνική που εφαρμόστηκε, το είδος των υλικών που χρησιμοποιήθηκαν, την ηλικία και τη γενικότερη κατάσταση του ασθενούς, και τέλος, τις ιδιαιτερότητες της πάθησης ή της κάκωσης που οδήγησαν τον ασθενή στο χειρουργείο.</a:t>
            </a:r>
          </a:p>
          <a:p>
            <a:pPr>
              <a:buSzPct val="100000"/>
            </a:pPr>
            <a:endParaRPr lang="el-GR" dirty="0"/>
          </a:p>
        </p:txBody>
      </p:sp>
      <p:sp>
        <p:nvSpPr>
          <p:cNvPr id="4" name="3 - Θέση αριθμού διαφάνειας"/>
          <p:cNvSpPr>
            <a:spLocks noGrp="1"/>
          </p:cNvSpPr>
          <p:nvPr>
            <p:ph type="sldNum" sz="quarter" idx="12"/>
          </p:nvPr>
        </p:nvSpPr>
        <p:spPr>
          <a:xfrm>
            <a:off x="8388424" y="6245225"/>
            <a:ext cx="576064" cy="476250"/>
          </a:xfrm>
        </p:spPr>
        <p:txBody>
          <a:bodyPr/>
          <a:lstStyle/>
          <a:p>
            <a:pPr>
              <a:defRPr/>
            </a:pPr>
            <a:fld id="{8198C6A6-8556-485F-81D9-A8F098D09877}" type="slidenum">
              <a:rPr lang="el-GR" smtClean="0"/>
              <a:pPr>
                <a:defRPr/>
              </a:pPr>
              <a:t>31</a:t>
            </a:fld>
            <a:endParaRPr lang="el-GR" dirty="0"/>
          </a:p>
        </p:txBody>
      </p:sp>
      <p:sp>
        <p:nvSpPr>
          <p:cNvPr id="7" name="TextBox 1"/>
          <p:cNvSpPr txBox="1"/>
          <p:nvPr/>
        </p:nvSpPr>
        <p:spPr>
          <a:xfrm>
            <a:off x="6873966" y="6488668"/>
            <a:ext cx="1512168"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Beagan,</a:t>
            </a:r>
            <a:r>
              <a:rPr lang="en-US" b="1" dirty="0" smtClean="0">
                <a:solidFill>
                  <a:srgbClr val="00CC66">
                    <a:lumMod val="75000"/>
                  </a:srgbClr>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3115851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rPr>
              <a:t>Περίοδος Μερικής Προστασίας</a:t>
            </a:r>
            <a:r>
              <a:rPr lang="el-GR" dirty="0" smtClean="0"/>
              <a:t/>
            </a:r>
            <a:br>
              <a:rPr lang="el-GR" dirty="0" smtClean="0"/>
            </a:br>
            <a:r>
              <a:rPr lang="el-GR" sz="3200" dirty="0" smtClean="0"/>
              <a:t>Βάδιση με Βακτηρία Αγκώνα ή Μπαστούνι</a:t>
            </a:r>
            <a:endParaRPr lang="el-GR" sz="3200" dirty="0"/>
          </a:p>
        </p:txBody>
      </p:sp>
      <p:sp>
        <p:nvSpPr>
          <p:cNvPr id="3" name="2 - Θέση περιεχομένου"/>
          <p:cNvSpPr>
            <a:spLocks noGrp="1"/>
          </p:cNvSpPr>
          <p:nvPr>
            <p:ph idx="1"/>
          </p:nvPr>
        </p:nvSpPr>
        <p:spPr>
          <a:xfrm>
            <a:off x="107504" y="1628800"/>
            <a:ext cx="5832648" cy="3168352"/>
          </a:xfrm>
        </p:spPr>
        <p:txBody>
          <a:bodyPr/>
          <a:lstStyle/>
          <a:p>
            <a:pPr>
              <a:buSzPct val="100000"/>
            </a:pPr>
            <a:r>
              <a:rPr lang="el-GR" dirty="0" smtClean="0"/>
              <a:t>Κατά την εκμάθηση της βάδισης, η χρήση βακτηρίας αγκώνα ή μπαστουνιού, τοποθετείται αντίπλευρα του χειρουργημένου σκέλους. </a:t>
            </a:r>
            <a:endParaRPr lang="el-GR" sz="800" dirty="0" smtClean="0"/>
          </a:p>
          <a:p>
            <a:pPr>
              <a:buSzPct val="100000"/>
            </a:pPr>
            <a:r>
              <a:rPr lang="el-GR" dirty="0" smtClean="0"/>
              <a:t>Με την αντίπλευρη τοποθέτηση του βοηθητικού μέσου βάδισης, τα συμπιεστικά φορτία στην </a:t>
            </a:r>
            <a:r>
              <a:rPr lang="el-GR" dirty="0" smtClean="0">
                <a:solidFill>
                  <a:srgbClr val="000000"/>
                </a:solidFill>
              </a:rPr>
              <a:t>πάσχουσα</a:t>
            </a:r>
            <a:r>
              <a:rPr lang="el-GR" dirty="0" smtClean="0"/>
              <a:t> άρθρωση μειώνονται κατά 35 – 40 %.</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32</a:t>
            </a:fld>
            <a:endParaRPr lang="el-GR" dirty="0"/>
          </a:p>
        </p:txBody>
      </p:sp>
      <p:pic>
        <p:nvPicPr>
          <p:cNvPr id="65538" name="Picture 2"/>
          <p:cNvPicPr>
            <a:picLocks noChangeAspect="1" noChangeArrowheads="1"/>
          </p:cNvPicPr>
          <p:nvPr/>
        </p:nvPicPr>
        <p:blipFill>
          <a:blip r:embed="rId3" cstate="print"/>
          <a:srcRect/>
          <a:stretch>
            <a:fillRect/>
          </a:stretch>
        </p:blipFill>
        <p:spPr bwMode="auto">
          <a:xfrm>
            <a:off x="6012160" y="1700808"/>
            <a:ext cx="2808312" cy="2808312"/>
          </a:xfrm>
          <a:prstGeom prst="rect">
            <a:avLst/>
          </a:prstGeom>
          <a:ln w="38100" cap="sq" cmpd="thickThin">
            <a:solidFill>
              <a:srgbClr val="000000"/>
            </a:solidFill>
            <a:prstDash val="solid"/>
            <a:miter lim="800000"/>
          </a:ln>
          <a:effectLst>
            <a:innerShdw blurRad="76200">
              <a:srgbClr val="000000"/>
            </a:innerShdw>
          </a:effectLst>
        </p:spPr>
      </p:pic>
      <p:sp>
        <p:nvSpPr>
          <p:cNvPr id="7" name="6 - Ορθογώνιο"/>
          <p:cNvSpPr/>
          <p:nvPr/>
        </p:nvSpPr>
        <p:spPr>
          <a:xfrm>
            <a:off x="179512" y="4941168"/>
            <a:ext cx="8568952" cy="1563377"/>
          </a:xfrm>
          <a:prstGeom prst="rect">
            <a:avLst/>
          </a:prstGeom>
        </p:spPr>
        <p:txBody>
          <a:bodyPr wrap="square">
            <a:spAutoFit/>
          </a:bodyPr>
          <a:lstStyle/>
          <a:p>
            <a:pPr marL="271463" indent="-271463">
              <a:lnSpc>
                <a:spcPct val="110000"/>
              </a:lnSpc>
              <a:buClr>
                <a:srgbClr val="A50021"/>
              </a:buClr>
              <a:buSzPct val="100000"/>
              <a:buFont typeface="Wingdings" pitchFamily="2" charset="2"/>
              <a:buChar char="Ø"/>
            </a:pPr>
            <a:r>
              <a:rPr lang="el-GR" sz="2200" dirty="0" smtClean="0">
                <a:solidFill>
                  <a:srgbClr val="000000"/>
                </a:solidFill>
                <a:latin typeface="Calibri" pitchFamily="34" charset="0"/>
              </a:rPr>
              <a:t>Όταν  η  βακτηρία ή το μπαστούνι τοποθετούνται ομόπλευρα,  παρατηρείται πιο </a:t>
            </a:r>
            <a:r>
              <a:rPr lang="el-GR" sz="2200" dirty="0">
                <a:solidFill>
                  <a:srgbClr val="000000"/>
                </a:solidFill>
                <a:latin typeface="Calibri" pitchFamily="34" charset="0"/>
              </a:rPr>
              <a:t>έντονη </a:t>
            </a:r>
            <a:r>
              <a:rPr lang="el-GR" sz="2200" dirty="0" smtClean="0">
                <a:solidFill>
                  <a:srgbClr val="000000"/>
                </a:solidFill>
                <a:latin typeface="Calibri" pitchFamily="34" charset="0"/>
              </a:rPr>
              <a:t>δραστηριότητα και συστολή των απαγωγών  μυών, με αποτέλεσμα την αύξηση της φόρτισης του χειρουργημένου ισχίου.</a:t>
            </a:r>
          </a:p>
        </p:txBody>
      </p:sp>
      <p:sp>
        <p:nvSpPr>
          <p:cNvPr id="5" name="Ορθογώνιο 4"/>
          <p:cNvSpPr/>
          <p:nvPr/>
        </p:nvSpPr>
        <p:spPr>
          <a:xfrm>
            <a:off x="6012160" y="4522205"/>
            <a:ext cx="2808312"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moon.ouhsc.edu</a:t>
            </a:r>
            <a:endParaRPr lang="el-GR" sz="1200" dirty="0">
              <a:latin typeface="Calibri" panose="020F0502020204030204" pitchFamily="34" charset="0"/>
            </a:endParaRPr>
          </a:p>
        </p:txBody>
      </p:sp>
    </p:spTree>
    <p:extLst>
      <p:ext uri="{BB962C8B-B14F-4D97-AF65-F5344CB8AC3E}">
        <p14:creationId xmlns:p14="http://schemas.microsoft.com/office/powerpoint/2010/main" val="3143036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rPr>
              <a:t>Περίοδος Μερικής Προστασίας</a:t>
            </a:r>
            <a:r>
              <a:rPr lang="el-GR" dirty="0" smtClean="0"/>
              <a:t/>
            </a:r>
            <a:br>
              <a:rPr lang="el-GR" dirty="0" smtClean="0"/>
            </a:br>
            <a:r>
              <a:rPr lang="el-GR" sz="3200" dirty="0" smtClean="0"/>
              <a:t>Άνοδος – Κάθοδος Κλίμακας</a:t>
            </a:r>
            <a:endParaRPr lang="el-GR" sz="3200" dirty="0"/>
          </a:p>
        </p:txBody>
      </p:sp>
      <p:sp>
        <p:nvSpPr>
          <p:cNvPr id="3" name="2 - Θέση περιεχομένου"/>
          <p:cNvSpPr>
            <a:spLocks noGrp="1"/>
          </p:cNvSpPr>
          <p:nvPr>
            <p:ph idx="1"/>
          </p:nvPr>
        </p:nvSpPr>
        <p:spPr>
          <a:xfrm>
            <a:off x="251520" y="1628800"/>
            <a:ext cx="8640960" cy="4032448"/>
          </a:xfrm>
        </p:spPr>
        <p:txBody>
          <a:bodyPr/>
          <a:lstStyle/>
          <a:p>
            <a:pPr>
              <a:buSzPct val="100000"/>
            </a:pPr>
            <a:r>
              <a:rPr lang="el-GR" dirty="0" smtClean="0"/>
              <a:t>Πραγματοποιείται διδασκαλία «ανόδου – καθόδου»  κλίμακας. Αρχικά, ο ασθενής εκπαιδεύεται έτσι ώστε: </a:t>
            </a:r>
          </a:p>
          <a:p>
            <a:pPr marL="541338" indent="-185738">
              <a:buSzPct val="100000"/>
              <a:buFont typeface="Wingdings" pitchFamily="2" charset="2"/>
              <a:buChar char="§"/>
            </a:pPr>
            <a:r>
              <a:rPr lang="el-GR" dirty="0" smtClean="0"/>
              <a:t>Κατά την άνοδο να προηγείται το υγιές, να ακολουθεί  το  πάσχον  μέλος και να έπεται το βοηθητικό μέσο βάδισης.  </a:t>
            </a:r>
          </a:p>
          <a:p>
            <a:pPr marL="541338" indent="-185738">
              <a:buSzPct val="100000"/>
              <a:buFont typeface="Wingdings" pitchFamily="2" charset="2"/>
              <a:buChar char="§"/>
            </a:pPr>
            <a:r>
              <a:rPr lang="el-GR" dirty="0" smtClean="0"/>
              <a:t>Στην κάθοδο τοποθετείται το βοηθητικό μέσο βάδισης στο σκαλοπάτι, ακολουθεί το πάσχον και έπεται το υγιές μέλος. </a:t>
            </a:r>
          </a:p>
          <a:p>
            <a:pPr marL="355600" indent="-355600">
              <a:buSzPct val="100000"/>
            </a:pPr>
            <a:r>
              <a:rPr lang="el-GR" dirty="0"/>
              <a:t>Ο </a:t>
            </a:r>
            <a:r>
              <a:rPr lang="el-GR" dirty="0" smtClean="0"/>
              <a:t>ασθενής εκπαιδεύεται </a:t>
            </a:r>
            <a:r>
              <a:rPr lang="el-GR" dirty="0"/>
              <a:t>στην κανονική εναλλαγή </a:t>
            </a:r>
            <a:r>
              <a:rPr lang="el-GR" dirty="0" smtClean="0"/>
              <a:t>ποδιών όταν αποκτήσει ενεργητική κάμψη ισχίου</a:t>
            </a:r>
            <a:r>
              <a:rPr lang="en-US" dirty="0" smtClean="0"/>
              <a:t>110</a:t>
            </a:r>
            <a:r>
              <a:rPr lang="el-GR" baseline="30000" dirty="0" smtClean="0"/>
              <a:t>ο</a:t>
            </a:r>
            <a:r>
              <a:rPr lang="el-GR" dirty="0" smtClean="0"/>
              <a:t> και ικανοποιητικό έλεγχο τετρακεφάλου.</a:t>
            </a:r>
            <a:endParaRPr lang="el-GR" dirty="0"/>
          </a:p>
        </p:txBody>
      </p:sp>
      <p:sp>
        <p:nvSpPr>
          <p:cNvPr id="4" name="3 - Θέση αριθμού διαφάνειας"/>
          <p:cNvSpPr>
            <a:spLocks noGrp="1"/>
          </p:cNvSpPr>
          <p:nvPr>
            <p:ph type="sldNum" sz="quarter" idx="12"/>
          </p:nvPr>
        </p:nvSpPr>
        <p:spPr>
          <a:xfrm>
            <a:off x="8532440" y="6245225"/>
            <a:ext cx="539552" cy="476250"/>
          </a:xfrm>
        </p:spPr>
        <p:txBody>
          <a:bodyPr/>
          <a:lstStyle/>
          <a:p>
            <a:pPr>
              <a:defRPr/>
            </a:pPr>
            <a:fld id="{8198C6A6-8556-485F-81D9-A8F098D09877}" type="slidenum">
              <a:rPr lang="el-GR" smtClean="0"/>
              <a:pPr>
                <a:defRPr/>
              </a:pPr>
              <a:t>33</a:t>
            </a:fld>
            <a:endParaRPr lang="el-GR" dirty="0"/>
          </a:p>
        </p:txBody>
      </p:sp>
    </p:spTree>
    <p:extLst>
      <p:ext uri="{BB962C8B-B14F-4D97-AF65-F5344CB8AC3E}">
        <p14:creationId xmlns:p14="http://schemas.microsoft.com/office/powerpoint/2010/main" val="2687141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rPr>
              <a:t>Περίοδος Μερικής Προστασίας</a:t>
            </a:r>
            <a:r>
              <a:rPr lang="el-GR" dirty="0" smtClean="0"/>
              <a:t/>
            </a:r>
            <a:br>
              <a:rPr lang="el-GR" dirty="0" smtClean="0"/>
            </a:br>
            <a:r>
              <a:rPr lang="el-GR" sz="3200" dirty="0" smtClean="0"/>
              <a:t>Πρόγραμμα Κινησιοθεραπείας</a:t>
            </a:r>
            <a:r>
              <a:rPr lang="el-GR" altLang="el-GR" sz="3200" baseline="-16000" dirty="0" smtClean="0">
                <a:effectLst>
                  <a:outerShdw blurRad="38100" dist="38100" dir="2700000" algn="tl">
                    <a:srgbClr val="000000">
                      <a:alpha val="43137"/>
                    </a:srgbClr>
                  </a:outerShdw>
                </a:effectLst>
              </a:rPr>
              <a:t> [1/2]</a:t>
            </a:r>
            <a:r>
              <a:rPr lang="el-GR" altLang="el-GR" sz="3200" baseline="-16000" dirty="0" smtClean="0"/>
              <a:t> </a:t>
            </a:r>
            <a:endParaRPr lang="el-GR" sz="3200" dirty="0"/>
          </a:p>
        </p:txBody>
      </p:sp>
      <p:sp>
        <p:nvSpPr>
          <p:cNvPr id="3" name="2 - Θέση περιεχομένου"/>
          <p:cNvSpPr>
            <a:spLocks noGrp="1"/>
          </p:cNvSpPr>
          <p:nvPr>
            <p:ph idx="1"/>
          </p:nvPr>
        </p:nvSpPr>
        <p:spPr>
          <a:xfrm>
            <a:off x="251520" y="1556792"/>
            <a:ext cx="5904656" cy="4176464"/>
          </a:xfrm>
        </p:spPr>
        <p:txBody>
          <a:bodyPr/>
          <a:lstStyle/>
          <a:p>
            <a:pPr>
              <a:buSzPct val="100000"/>
            </a:pPr>
            <a:r>
              <a:rPr lang="el-GR" dirty="0" smtClean="0"/>
              <a:t>Ανάλογα με τη φυσική κατάσταση του ασθενή και την </a:t>
            </a:r>
            <a:r>
              <a:rPr lang="el-GR" dirty="0" smtClean="0"/>
              <a:t>πρ</a:t>
            </a:r>
            <a:r>
              <a:rPr lang="el-GR" dirty="0"/>
              <a:t>ό</a:t>
            </a:r>
            <a:r>
              <a:rPr lang="el-GR" dirty="0" smtClean="0"/>
              <a:t>οδό </a:t>
            </a:r>
            <a:r>
              <a:rPr lang="el-GR" dirty="0" smtClean="0"/>
              <a:t>του, οι ασκήσεις πραγματοποιούνται με αυξανόμενη  επιβάρυνση.  </a:t>
            </a:r>
          </a:p>
          <a:p>
            <a:pPr>
              <a:buSzPct val="100000"/>
            </a:pPr>
            <a:r>
              <a:rPr lang="el-GR" dirty="0" smtClean="0"/>
              <a:t>Η  ενδυνάμωση γίνεται με τη χρήση ελαστικών ιμάντων, ενάντια στην βαρύτητα, αλλά με προσοχή στις στροφές. </a:t>
            </a:r>
          </a:p>
          <a:p>
            <a:pPr>
              <a:buSzPct val="100000"/>
            </a:pPr>
            <a:r>
              <a:rPr lang="el-GR" dirty="0" smtClean="0"/>
              <a:t>Συνεχίζεται με αυξανόμενο βαθμό δυσκολίας η κινησιοθεραπεία στο υπόλοιπο σώμα σε συνδυασμό με ασκήσεις βελτίωσης της ιδιοδεκτικότητας και της νευρομυϊκής συναρμογής.</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34</a:t>
            </a:fld>
            <a:endParaRPr lang="el-GR" dirty="0"/>
          </a:p>
        </p:txBody>
      </p:sp>
      <p:pic>
        <p:nvPicPr>
          <p:cNvPr id="49154" name="Picture 2"/>
          <p:cNvPicPr>
            <a:picLocks noChangeAspect="1" noChangeArrowheads="1"/>
          </p:cNvPicPr>
          <p:nvPr/>
        </p:nvPicPr>
        <p:blipFill>
          <a:blip r:embed="rId3" cstate="print"/>
          <a:srcRect/>
          <a:stretch>
            <a:fillRect/>
          </a:stretch>
        </p:blipFill>
        <p:spPr bwMode="auto">
          <a:xfrm>
            <a:off x="6300192" y="1484784"/>
            <a:ext cx="1133475" cy="2028826"/>
          </a:xfrm>
          <a:prstGeom prst="rect">
            <a:avLst/>
          </a:prstGeom>
          <a:ln w="38100" cap="sq" cmpd="thickThin">
            <a:solidFill>
              <a:srgbClr val="000000"/>
            </a:solidFill>
            <a:prstDash val="solid"/>
            <a:miter lim="800000"/>
          </a:ln>
          <a:effectLst>
            <a:innerShdw blurRad="76200">
              <a:srgbClr val="000000"/>
            </a:innerShdw>
          </a:effectLst>
        </p:spPr>
      </p:pic>
      <p:pic>
        <p:nvPicPr>
          <p:cNvPr id="6" name="Picture 2"/>
          <p:cNvPicPr>
            <a:picLocks noChangeAspect="1" noChangeArrowheads="1"/>
          </p:cNvPicPr>
          <p:nvPr/>
        </p:nvPicPr>
        <p:blipFill>
          <a:blip r:embed="rId4" cstate="print"/>
          <a:srcRect/>
          <a:stretch>
            <a:fillRect/>
          </a:stretch>
        </p:blipFill>
        <p:spPr bwMode="auto">
          <a:xfrm>
            <a:off x="7812360" y="2420888"/>
            <a:ext cx="1114425" cy="2019301"/>
          </a:xfrm>
          <a:prstGeom prst="rect">
            <a:avLst/>
          </a:prstGeom>
          <a:ln w="38100" cap="sq" cmpd="thickThin">
            <a:solidFill>
              <a:srgbClr val="000000"/>
            </a:solidFill>
            <a:prstDash val="solid"/>
            <a:miter lim="800000"/>
          </a:ln>
          <a:effectLst>
            <a:innerShdw blurRad="76200">
              <a:srgbClr val="000000"/>
            </a:innerShdw>
          </a:effectLst>
        </p:spPr>
      </p:pic>
      <p:pic>
        <p:nvPicPr>
          <p:cNvPr id="7" name="Picture 2"/>
          <p:cNvPicPr>
            <a:picLocks noChangeAspect="1" noChangeArrowheads="1"/>
          </p:cNvPicPr>
          <p:nvPr/>
        </p:nvPicPr>
        <p:blipFill>
          <a:blip r:embed="rId5" cstate="print"/>
          <a:srcRect/>
          <a:stretch>
            <a:fillRect/>
          </a:stretch>
        </p:blipFill>
        <p:spPr bwMode="auto">
          <a:xfrm>
            <a:off x="6372200" y="4221088"/>
            <a:ext cx="1114425" cy="2019301"/>
          </a:xfrm>
          <a:prstGeom prst="rect">
            <a:avLst/>
          </a:prstGeom>
          <a:ln w="38100" cap="sq" cmpd="thickThin">
            <a:solidFill>
              <a:srgbClr val="000000"/>
            </a:solidFill>
            <a:prstDash val="solid"/>
            <a:miter lim="800000"/>
          </a:ln>
          <a:effectLst>
            <a:innerShdw blurRad="76200">
              <a:srgbClr val="000000"/>
            </a:innerShdw>
          </a:effectLst>
        </p:spPr>
      </p:pic>
      <p:sp>
        <p:nvSpPr>
          <p:cNvPr id="8" name="Ορθογώνιο 7"/>
          <p:cNvSpPr/>
          <p:nvPr/>
        </p:nvSpPr>
        <p:spPr>
          <a:xfrm>
            <a:off x="4192314" y="6237312"/>
            <a:ext cx="4484142" cy="461665"/>
          </a:xfrm>
          <a:prstGeom prst="rect">
            <a:avLst/>
          </a:prstGeom>
        </p:spPr>
        <p:txBody>
          <a:bodyPr wrap="square">
            <a:spAutoFit/>
          </a:bodyPr>
          <a:lstStyle/>
          <a:p>
            <a:r>
              <a:rPr lang="en-US" sz="1200" dirty="0" smtClean="0">
                <a:solidFill>
                  <a:schemeClr val="accent4">
                    <a:lumMod val="50000"/>
                  </a:schemeClr>
                </a:solidFill>
                <a:latin typeface="Calibri" panose="020F0502020204030204" pitchFamily="34" charset="0"/>
              </a:rPr>
              <a:t>Reproduced </a:t>
            </a:r>
            <a:r>
              <a:rPr lang="en-US" sz="1200" dirty="0">
                <a:solidFill>
                  <a:schemeClr val="accent4">
                    <a:lumMod val="50000"/>
                  </a:schemeClr>
                </a:solidFill>
                <a:latin typeface="Calibri" panose="020F0502020204030204" pitchFamily="34" charset="0"/>
              </a:rPr>
              <a:t>with permission from </a:t>
            </a:r>
            <a:r>
              <a:rPr lang="en-US" sz="1200" i="1" dirty="0">
                <a:solidFill>
                  <a:schemeClr val="accent4">
                    <a:lumMod val="50000"/>
                  </a:schemeClr>
                </a:solidFill>
                <a:latin typeface="Calibri" panose="020F0502020204030204" pitchFamily="34" charset="0"/>
              </a:rPr>
              <a:t>OrthoInfo. </a:t>
            </a:r>
            <a:r>
              <a:rPr lang="en-US" sz="1200" dirty="0">
                <a:solidFill>
                  <a:schemeClr val="accent4">
                    <a:lumMod val="50000"/>
                  </a:schemeClr>
                </a:solidFill>
                <a:latin typeface="Calibri" panose="020F0502020204030204" pitchFamily="34" charset="0"/>
              </a:rPr>
              <a:t>© American Academy of Orthopaedic Surgeons. Rosemont, IL. http://orthoinfo.aaos.org. </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728176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rPr>
              <a:t>Περίοδος Μερικής Προστασίας</a:t>
            </a:r>
            <a:r>
              <a:rPr lang="el-GR" dirty="0" smtClean="0"/>
              <a:t/>
            </a:r>
            <a:br>
              <a:rPr lang="el-GR" dirty="0" smtClean="0"/>
            </a:br>
            <a:r>
              <a:rPr lang="el-GR" sz="3200" dirty="0" smtClean="0"/>
              <a:t>Πρόγραμμα Κινησιοθεραπείας</a:t>
            </a:r>
            <a:r>
              <a:rPr lang="el-GR" altLang="el-GR" sz="3200" baseline="-16000" dirty="0" smtClean="0">
                <a:effectLst>
                  <a:outerShdw blurRad="38100" dist="38100" dir="2700000" algn="tl">
                    <a:srgbClr val="000000">
                      <a:alpha val="43137"/>
                    </a:srgbClr>
                  </a:outerShdw>
                </a:effectLst>
              </a:rPr>
              <a:t> [2/2]</a:t>
            </a:r>
            <a:r>
              <a:rPr lang="el-GR" altLang="el-GR" sz="3200" baseline="-16000" dirty="0" smtClean="0"/>
              <a:t> </a:t>
            </a:r>
            <a:endParaRPr lang="el-GR" sz="3200" dirty="0"/>
          </a:p>
        </p:txBody>
      </p:sp>
      <p:sp>
        <p:nvSpPr>
          <p:cNvPr id="3" name="2 - Θέση περιεχομένου"/>
          <p:cNvSpPr>
            <a:spLocks noGrp="1"/>
          </p:cNvSpPr>
          <p:nvPr>
            <p:ph idx="1"/>
          </p:nvPr>
        </p:nvSpPr>
        <p:spPr>
          <a:xfrm>
            <a:off x="107504" y="1628800"/>
            <a:ext cx="8928992" cy="4752528"/>
          </a:xfrm>
        </p:spPr>
        <p:txBody>
          <a:bodyPr/>
          <a:lstStyle/>
          <a:p>
            <a:pPr>
              <a:buSzPct val="100000"/>
            </a:pPr>
            <a:r>
              <a:rPr lang="el-GR" dirty="0" smtClean="0"/>
              <a:t>Επίσης, κατά την περίοδο της μερικής προστασίας, πραγματοποιούνται λειτουργικές ασκήσεις, όπως:</a:t>
            </a:r>
          </a:p>
          <a:p>
            <a:pPr>
              <a:buSzPct val="100000"/>
              <a:buFont typeface="Wingdings" pitchFamily="2" charset="2"/>
              <a:buChar char="§"/>
            </a:pPr>
            <a:r>
              <a:rPr lang="el-GR" dirty="0" smtClean="0"/>
              <a:t>Από όρθια θέση, πελματιαία κάμψη ποδοκνημικής, ισορροπία στα δάκτυλα των ποδιών και επαναφορά στην πλήρη στήριξη,</a:t>
            </a:r>
          </a:p>
          <a:p>
            <a:pPr>
              <a:buSzPct val="100000"/>
              <a:buFont typeface="Wingdings" pitchFamily="2" charset="2"/>
              <a:buChar char="§"/>
            </a:pPr>
            <a:r>
              <a:rPr lang="el-GR" dirty="0" smtClean="0"/>
              <a:t>Κάθισμα και άρση από κάθισμα,</a:t>
            </a:r>
          </a:p>
          <a:p>
            <a:pPr>
              <a:buSzPct val="100000"/>
              <a:buFont typeface="Wingdings" pitchFamily="2" charset="2"/>
              <a:buChar char="§"/>
            </a:pPr>
            <a:r>
              <a:rPr lang="el-GR" dirty="0" smtClean="0"/>
              <a:t>Βαθύ κάθισμα μέχρι τις 100</a:t>
            </a:r>
            <a:r>
              <a:rPr lang="el-GR" baseline="30000" dirty="0" smtClean="0"/>
              <a:t>ο</a:t>
            </a:r>
            <a:r>
              <a:rPr lang="el-GR" dirty="0" smtClean="0"/>
              <a:t> κάμψη του ισχίου. </a:t>
            </a:r>
          </a:p>
          <a:p>
            <a:pPr marL="0" indent="0">
              <a:buSzPct val="100000"/>
              <a:buNone/>
            </a:pPr>
            <a:r>
              <a:rPr lang="el-GR" b="1" dirty="0" smtClean="0"/>
              <a:t>Παρατήρηση </a:t>
            </a:r>
            <a:r>
              <a:rPr lang="el-GR" dirty="0" smtClean="0"/>
              <a:t>: Ο βαθμός δυσκολίας των ασκήσεων αυτών, διαμορφώνεται από τον τρόπο που ο ασθενής υποστηρίζεται. Αρχικά, ο ασθενής χρησιμοποιεί για υποστήριξη και τα δύο του χέρια, στη συνέχεια το ένα και τέλος οι ασκήσεις πραγματοποιούνται χωρίς υποστήριξη. </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35</a:t>
            </a:fld>
            <a:endParaRPr lang="el-GR" dirty="0"/>
          </a:p>
        </p:txBody>
      </p:sp>
    </p:spTree>
    <p:extLst>
      <p:ext uri="{BB962C8B-B14F-4D97-AF65-F5344CB8AC3E}">
        <p14:creationId xmlns:p14="http://schemas.microsoft.com/office/powerpoint/2010/main" val="556896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348880"/>
            <a:ext cx="8856984" cy="1656184"/>
          </a:xfrm>
          <a:ln w="19050">
            <a:solidFill>
              <a:srgbClr val="A50021"/>
            </a:solidFill>
          </a:ln>
        </p:spPr>
        <p:txBody>
          <a:bodyPr/>
          <a:lstStyle/>
          <a:p>
            <a:pPr>
              <a:defRPr/>
            </a:pPr>
            <a:r>
              <a:rPr lang="el-GR" sz="4400" b="1" dirty="0" smtClean="0">
                <a:effectLst>
                  <a:outerShdw blurRad="38100" dist="38100" dir="2700000" algn="tl">
                    <a:srgbClr val="000000">
                      <a:alpha val="43137"/>
                    </a:srgbClr>
                  </a:outerShdw>
                </a:effectLst>
              </a:rPr>
              <a:t>Περίοδος Ελεύθερων Δραστηριοτήτων </a:t>
            </a:r>
            <a:endParaRPr lang="el-GR" sz="44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36</a:t>
            </a:fld>
            <a:endParaRPr lang="el-GR" dirty="0"/>
          </a:p>
        </p:txBody>
      </p:sp>
    </p:spTree>
    <p:extLst>
      <p:ext uri="{BB962C8B-B14F-4D97-AF65-F5344CB8AC3E}">
        <p14:creationId xmlns:p14="http://schemas.microsoft.com/office/powerpoint/2010/main" val="2502404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r>
            <a:br>
              <a:rPr lang="el-GR" dirty="0" smtClean="0"/>
            </a:br>
            <a:r>
              <a:rPr lang="el-GR" dirty="0" smtClean="0"/>
              <a:t>Περίοδος Ελεύθερων Δραστηριοτήτων</a:t>
            </a:r>
            <a:r>
              <a:rPr lang="el-GR" altLang="el-GR" baseline="-16000" dirty="0" smtClean="0">
                <a:effectLst>
                  <a:outerShdw blurRad="38100" dist="38100" dir="2700000" algn="tl">
                    <a:srgbClr val="000000">
                      <a:alpha val="43137"/>
                    </a:srgbClr>
                  </a:outerShdw>
                </a:effectLst>
              </a:rPr>
              <a:t> [1/3]</a:t>
            </a:r>
            <a:r>
              <a:rPr lang="el-GR" altLang="el-GR" baseline="-16000" dirty="0" smtClean="0"/>
              <a:t> </a:t>
            </a:r>
            <a:r>
              <a:rPr lang="el-GR" dirty="0" smtClean="0"/>
              <a:t/>
            </a:r>
            <a:br>
              <a:rPr lang="el-GR" dirty="0" smtClean="0"/>
            </a:br>
            <a:endParaRPr lang="el-GR" dirty="0"/>
          </a:p>
        </p:txBody>
      </p:sp>
      <p:sp>
        <p:nvSpPr>
          <p:cNvPr id="5" name="4 - Θέση περιεχομένου"/>
          <p:cNvSpPr>
            <a:spLocks noGrp="1"/>
          </p:cNvSpPr>
          <p:nvPr>
            <p:ph idx="1"/>
          </p:nvPr>
        </p:nvSpPr>
        <p:spPr>
          <a:xfrm>
            <a:off x="72008" y="1052736"/>
            <a:ext cx="8964488" cy="5328592"/>
          </a:xfrm>
        </p:spPr>
        <p:txBody>
          <a:bodyPr/>
          <a:lstStyle/>
          <a:p>
            <a:pPr>
              <a:lnSpc>
                <a:spcPct val="105000"/>
              </a:lnSpc>
              <a:spcBef>
                <a:spcPts val="600"/>
              </a:spcBef>
              <a:buSzPct val="100000"/>
            </a:pPr>
            <a:r>
              <a:rPr lang="el-GR" dirty="0" smtClean="0"/>
              <a:t>Ανάλογα με την πρόοδο του ασθενή, στο χρονικό διάστημα μεταξύ της 12</a:t>
            </a:r>
            <a:r>
              <a:rPr lang="el-GR" baseline="30000" dirty="0" smtClean="0"/>
              <a:t>ης</a:t>
            </a:r>
            <a:r>
              <a:rPr lang="el-GR" dirty="0" smtClean="0"/>
              <a:t>-16</a:t>
            </a:r>
            <a:r>
              <a:rPr lang="el-GR" baseline="30000" dirty="0" smtClean="0"/>
              <a:t>ης </a:t>
            </a:r>
            <a:r>
              <a:rPr lang="el-GR" dirty="0" smtClean="0"/>
              <a:t> μετεγχειρητικής εβδομάδας ολοκληρώνεται η λειτουργική  αποκατάσταση και δίνεται έμφαση στη βελτίωση της φυσικής του κατάστασης. </a:t>
            </a:r>
          </a:p>
          <a:p>
            <a:pPr>
              <a:lnSpc>
                <a:spcPct val="105000"/>
              </a:lnSpc>
              <a:spcBef>
                <a:spcPts val="600"/>
              </a:spcBef>
              <a:buSzPct val="100000"/>
            </a:pPr>
            <a:r>
              <a:rPr lang="el-GR" dirty="0" smtClean="0"/>
              <a:t>Κριτήρια για την μετάβαση στην περίοδο των ελεύθερων δραστηριοτήτων αποτελούν: </a:t>
            </a:r>
          </a:p>
          <a:p>
            <a:pPr marL="541338" indent="-185738">
              <a:lnSpc>
                <a:spcPct val="105000"/>
              </a:lnSpc>
              <a:spcBef>
                <a:spcPts val="600"/>
              </a:spcBef>
              <a:buSzPct val="100000"/>
              <a:buFont typeface="Wingdings" pitchFamily="2" charset="2"/>
              <a:buChar char="§"/>
            </a:pPr>
            <a:r>
              <a:rPr lang="el-GR" dirty="0" smtClean="0"/>
              <a:t>Ο ασθενής θα πρέπει να εκτελεί όλο το πρόγραμμα κινησιοθεραπείας, ανεξάρτητος και οι ελεύθερες ενεργητικές κινήσεις της άρθρωσης του ισχίου να πραγματοποιούνται χωρίς πόνο.</a:t>
            </a:r>
          </a:p>
          <a:p>
            <a:pPr marL="541338" indent="-185738">
              <a:lnSpc>
                <a:spcPct val="105000"/>
              </a:lnSpc>
              <a:spcBef>
                <a:spcPts val="600"/>
              </a:spcBef>
              <a:buSzPct val="100000"/>
              <a:buFont typeface="Wingdings" pitchFamily="2" charset="2"/>
              <a:buChar char="§"/>
            </a:pPr>
            <a:r>
              <a:rPr lang="el-GR" dirty="0" smtClean="0"/>
              <a:t>Η βάδιση </a:t>
            </a:r>
            <a:r>
              <a:rPr lang="el-GR" dirty="0">
                <a:solidFill>
                  <a:srgbClr val="DADADA">
                    <a:lumMod val="10000"/>
                  </a:srgbClr>
                </a:solidFill>
              </a:rPr>
              <a:t>θα πρέπει</a:t>
            </a:r>
            <a:r>
              <a:rPr lang="el-GR" dirty="0" smtClean="0"/>
              <a:t> να πραγματοποιείται χωρίς βοήθημα, χωρίς την παρουσία χωλότητας και πόνου, και η ανάβαση-κατάβαση κλίμακας να πραγματοποιείται με κανονική εναλλαγή ποδιών.  </a:t>
            </a:r>
          </a:p>
          <a:p>
            <a:pPr marL="541338" indent="-185738">
              <a:lnSpc>
                <a:spcPct val="105000"/>
              </a:lnSpc>
              <a:spcBef>
                <a:spcPts val="600"/>
              </a:spcBef>
              <a:buSzPct val="100000"/>
              <a:buFont typeface="Wingdings" pitchFamily="2" charset="2"/>
              <a:buChar char="§"/>
            </a:pPr>
            <a:r>
              <a:rPr lang="el-GR" dirty="0" smtClean="0"/>
              <a:t>Κατά την αξιολόγηση της μυϊκής ισχύος (</a:t>
            </a:r>
            <a:r>
              <a:rPr lang="en-US" dirty="0" smtClean="0"/>
              <a:t>manual muscle testing) </a:t>
            </a:r>
            <a:r>
              <a:rPr lang="el-GR" dirty="0" smtClean="0"/>
              <a:t>όλοι οι μυς του χειρουργημένου άκρου θα πρέπει να βαθμολογούνται με 4+/5. </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37</a:t>
            </a:fld>
            <a:endParaRPr lang="el-GR" dirty="0"/>
          </a:p>
        </p:txBody>
      </p:sp>
      <p:sp>
        <p:nvSpPr>
          <p:cNvPr id="6" name="TextBox 1"/>
          <p:cNvSpPr txBox="1"/>
          <p:nvPr/>
        </p:nvSpPr>
        <p:spPr>
          <a:xfrm>
            <a:off x="4716016" y="6462628"/>
            <a:ext cx="3600400"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[Παπαθανασίου,2003; </a:t>
            </a:r>
            <a:r>
              <a:rPr lang="en-US" b="1" dirty="0" smtClean="0">
                <a:solidFill>
                  <a:srgbClr val="A50021"/>
                </a:solidFill>
                <a:latin typeface="Arial Narrow" pitchFamily="34" charset="0"/>
                <a:cs typeface="Arial" pitchFamily="34" charset="0"/>
              </a:rPr>
              <a:t>Beagan,</a:t>
            </a:r>
            <a:r>
              <a:rPr lang="en-US" b="1" dirty="0" smtClean="0">
                <a:solidFill>
                  <a:srgbClr val="00CC66">
                    <a:lumMod val="75000"/>
                  </a:srgbClr>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209765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r>
            <a:br>
              <a:rPr lang="el-GR" dirty="0" smtClean="0"/>
            </a:br>
            <a:r>
              <a:rPr lang="el-GR" dirty="0" smtClean="0"/>
              <a:t> </a:t>
            </a:r>
            <a:r>
              <a:rPr lang="el-GR" dirty="0"/>
              <a:t>Περίοδος Ελεύθερων </a:t>
            </a:r>
            <a:r>
              <a:rPr lang="el-GR" dirty="0" smtClean="0"/>
              <a:t>Δραστηριοτήτων </a:t>
            </a:r>
            <a:r>
              <a:rPr lang="el-GR" altLang="el-GR" baseline="-16000" dirty="0" smtClean="0">
                <a:effectLst>
                  <a:outerShdw blurRad="38100" dist="38100" dir="2700000" algn="tl">
                    <a:srgbClr val="000000">
                      <a:alpha val="43137"/>
                    </a:srgbClr>
                  </a:outerShdw>
                </a:effectLst>
              </a:rPr>
              <a:t>[2/3]</a:t>
            </a:r>
            <a:r>
              <a:rPr lang="el-GR" altLang="el-GR" baseline="-16000" dirty="0" smtClean="0"/>
              <a:t> </a:t>
            </a:r>
            <a:r>
              <a:rPr lang="el-GR" dirty="0" smtClean="0"/>
              <a:t/>
            </a:r>
            <a:br>
              <a:rPr lang="el-GR" dirty="0" smtClean="0"/>
            </a:br>
            <a:endParaRPr lang="el-GR" dirty="0"/>
          </a:p>
        </p:txBody>
      </p:sp>
      <p:sp>
        <p:nvSpPr>
          <p:cNvPr id="5" name="4 - Θέση περιεχομένου"/>
          <p:cNvSpPr>
            <a:spLocks noGrp="1"/>
          </p:cNvSpPr>
          <p:nvPr>
            <p:ph idx="1"/>
          </p:nvPr>
        </p:nvSpPr>
        <p:spPr>
          <a:xfrm>
            <a:off x="107504" y="1340768"/>
            <a:ext cx="8928992" cy="4464496"/>
          </a:xfrm>
        </p:spPr>
        <p:txBody>
          <a:bodyPr/>
          <a:lstStyle/>
          <a:p>
            <a:pPr>
              <a:buSzPct val="100000"/>
            </a:pPr>
            <a:r>
              <a:rPr lang="el-GR" dirty="0" smtClean="0"/>
              <a:t>Σκοπός  του  προγράμματος  είναι η ασφαλής  επιστροφή του ασθενούς  στις  προηγούμενες  κοινωνικές,  ψυχαγωγικές  και  επαγγελματικές  του δραστηριότητες. </a:t>
            </a:r>
          </a:p>
          <a:p>
            <a:pPr>
              <a:buSzPct val="100000"/>
            </a:pPr>
            <a:r>
              <a:rPr lang="el-GR" dirty="0" smtClean="0"/>
              <a:t>Ιδιαίτερη  αξία  έχει  ο  σχεδιασμός  κατάλληλου  προγράμματος  καρδιαγγειακής προσαρμογής για την αύξηση της αερόβιας ικανότητας και προγράμματος πλήρους αποκατάστασης  της  μυϊκής  λειτουργικής  ικανότητας. </a:t>
            </a:r>
          </a:p>
          <a:p>
            <a:pPr>
              <a:buSzPct val="100000"/>
            </a:pPr>
            <a:r>
              <a:rPr lang="el-GR" dirty="0" smtClean="0"/>
              <a:t>Με  την  ολοκλήρωση  της λειτουργικής  του  αποκατάστασης,  ο  ασθενής  ανεξαρτητοποιείται  από  όλα  τα βοηθητικά  μέσα  που  χρησιμοποιούσε  κατά  τις  διάφορες  περιόδους  του προγράμματος («Π», βακτηρίες, βοηθήματα, κλπ.).  </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38</a:t>
            </a:fld>
            <a:endParaRPr lang="el-GR" dirty="0"/>
          </a:p>
        </p:txBody>
      </p:sp>
      <p:sp>
        <p:nvSpPr>
          <p:cNvPr id="6" name="TextBox 1"/>
          <p:cNvSpPr txBox="1"/>
          <p:nvPr/>
        </p:nvSpPr>
        <p:spPr>
          <a:xfrm>
            <a:off x="4644008" y="6084004"/>
            <a:ext cx="3600400"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[Παπαθανασίου,2003]</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672957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solidFill>
                  <a:srgbClr val="990033"/>
                </a:solidFill>
              </a:rPr>
              <a:t>Προεγχειρητική Προετοιμασία</a:t>
            </a:r>
            <a:r>
              <a:rPr lang="el-GR" altLang="el-GR" baseline="-16000" dirty="0" smtClean="0">
                <a:effectLst>
                  <a:outerShdw blurRad="38100" dist="38100" dir="2700000" algn="tl">
                    <a:srgbClr val="000000">
                      <a:alpha val="43137"/>
                    </a:srgbClr>
                  </a:outerShdw>
                </a:effectLst>
              </a:rPr>
              <a:t> [2/2]</a:t>
            </a:r>
            <a:r>
              <a:rPr lang="el-GR" altLang="el-GR" baseline="-16000" dirty="0" smtClean="0"/>
              <a:t> </a:t>
            </a:r>
            <a:endParaRPr lang="el-GR" dirty="0"/>
          </a:p>
        </p:txBody>
      </p:sp>
      <p:sp>
        <p:nvSpPr>
          <p:cNvPr id="5" name="4 - Θέση περιεχομένου"/>
          <p:cNvSpPr>
            <a:spLocks noGrp="1"/>
          </p:cNvSpPr>
          <p:nvPr>
            <p:ph idx="1"/>
          </p:nvPr>
        </p:nvSpPr>
        <p:spPr>
          <a:xfrm>
            <a:off x="251520" y="1340768"/>
            <a:ext cx="8712968" cy="5517232"/>
          </a:xfrm>
        </p:spPr>
        <p:txBody>
          <a:bodyPr/>
          <a:lstStyle/>
          <a:p>
            <a:pPr marL="355600" indent="-355600">
              <a:spcBef>
                <a:spcPts val="600"/>
              </a:spcBef>
              <a:buSzPct val="100000"/>
            </a:pPr>
            <a:r>
              <a:rPr lang="el-GR" dirty="0" smtClean="0"/>
              <a:t>Επίσης, κατά την προεγχειρητική προετοιμασία πραγματοποιείται :</a:t>
            </a:r>
          </a:p>
          <a:p>
            <a:pPr marL="627063" indent="-271463">
              <a:spcBef>
                <a:spcPts val="600"/>
              </a:spcBef>
              <a:buSzPct val="100000"/>
              <a:buFont typeface="Wingdings" pitchFamily="2" charset="2"/>
              <a:buChar char="§"/>
            </a:pPr>
            <a:r>
              <a:rPr lang="el-GR" dirty="0" smtClean="0"/>
              <a:t>Φυσικοθεραπευτική αξιολόγηση του ασθενούς, όπου:</a:t>
            </a:r>
          </a:p>
          <a:p>
            <a:pPr marL="804863" indent="-177800">
              <a:spcBef>
                <a:spcPts val="600"/>
              </a:spcBef>
              <a:buSzPct val="100000"/>
              <a:buFont typeface="Arial" pitchFamily="34" charset="0"/>
              <a:buChar char="•"/>
            </a:pPr>
            <a:r>
              <a:rPr lang="el-GR" dirty="0"/>
              <a:t>ελέγχεται η </a:t>
            </a:r>
            <a:r>
              <a:rPr lang="el-GR" dirty="0" smtClean="0"/>
              <a:t>αισθητικότητα και εκτιμώνται τα επίπεδα του πόνου, </a:t>
            </a:r>
          </a:p>
          <a:p>
            <a:pPr marL="804863" indent="-177800">
              <a:spcBef>
                <a:spcPts val="600"/>
              </a:spcBef>
              <a:buSzPct val="100000"/>
              <a:buFont typeface="Arial" pitchFamily="34" charset="0"/>
              <a:buChar char="•"/>
            </a:pPr>
            <a:r>
              <a:rPr lang="el-GR" dirty="0"/>
              <a:t>μετράται το εύρος κίνησης της άρθρωσης και της μυϊκής ισχύος των παρακείμενων μυϊκών ομάδων,</a:t>
            </a:r>
          </a:p>
          <a:p>
            <a:pPr marL="804863" indent="-177800">
              <a:spcBef>
                <a:spcPts val="600"/>
              </a:spcBef>
              <a:buSzPct val="100000"/>
              <a:buFont typeface="Arial" pitchFamily="34" charset="0"/>
              <a:buChar char="•"/>
            </a:pPr>
            <a:r>
              <a:rPr lang="el-GR" dirty="0">
                <a:solidFill>
                  <a:srgbClr val="DADADA">
                    <a:lumMod val="10000"/>
                  </a:srgbClr>
                </a:solidFill>
              </a:rPr>
              <a:t>ελέγχεται</a:t>
            </a:r>
            <a:r>
              <a:rPr lang="el-GR" dirty="0" smtClean="0"/>
              <a:t> η ιδιοδεκτικότητα και η νευρομυϊκή συναρμογή,</a:t>
            </a:r>
          </a:p>
          <a:p>
            <a:pPr marL="804863" indent="-177800">
              <a:spcBef>
                <a:spcPts val="600"/>
              </a:spcBef>
              <a:buSzPct val="100000"/>
              <a:buFont typeface="Arial" pitchFamily="34" charset="0"/>
              <a:buChar char="•"/>
            </a:pPr>
            <a:r>
              <a:rPr lang="el-GR" dirty="0" smtClean="0"/>
              <a:t>αξιολογείται, μέσω ειδικών δοκιμασιών (π.χ </a:t>
            </a:r>
            <a:r>
              <a:rPr lang="en-US" dirty="0" smtClean="0"/>
              <a:t>TUG test</a:t>
            </a:r>
            <a:r>
              <a:rPr lang="el-GR" dirty="0" smtClean="0"/>
              <a:t>), η λειτουργικότητα του πάσχοντος μέλος και η συνολική σωματική ικανότητα του ασθενούς. </a:t>
            </a:r>
          </a:p>
          <a:p>
            <a:pPr marL="627063" indent="-271463">
              <a:spcBef>
                <a:spcPts val="600"/>
              </a:spcBef>
              <a:buSzPct val="100000"/>
              <a:buFont typeface="Wingdings" pitchFamily="2" charset="2"/>
              <a:buChar char="§"/>
            </a:pPr>
            <a:r>
              <a:rPr lang="el-GR" dirty="0" smtClean="0"/>
              <a:t>Διδασκαλία των βασικών ασκήσεων που θα ακολουθήσουν κατά τις πρώτες ημέρες της φυσικοθεραπευτικής αποκατάστασης.</a:t>
            </a:r>
          </a:p>
          <a:p>
            <a:pPr marL="627063" indent="-271463">
              <a:spcBef>
                <a:spcPts val="600"/>
              </a:spcBef>
              <a:buSzPct val="100000"/>
              <a:buFont typeface="Wingdings" pitchFamily="2" charset="2"/>
              <a:buChar char="§"/>
            </a:pPr>
            <a:r>
              <a:rPr lang="el-GR" dirty="0" smtClean="0"/>
              <a:t>Εκπαίδευση της βάδισης με το βοήθημα που θα χρησιμοποιηθεί μετεγχειρητικά.</a:t>
            </a:r>
            <a:endParaRPr lang="el-GR" dirty="0"/>
          </a:p>
        </p:txBody>
      </p:sp>
      <p:sp>
        <p:nvSpPr>
          <p:cNvPr id="3" name="2 - Θέση αριθμού διαφάνειας"/>
          <p:cNvSpPr>
            <a:spLocks noGrp="1"/>
          </p:cNvSpPr>
          <p:nvPr>
            <p:ph type="sldNum" sz="quarter" idx="12"/>
          </p:nvPr>
        </p:nvSpPr>
        <p:spPr/>
        <p:txBody>
          <a:bodyPr/>
          <a:lstStyle/>
          <a:p>
            <a:pPr>
              <a:defRPr/>
            </a:pPr>
            <a:fld id="{8E1E4C69-F127-4E0A-B5BA-8E15EBCF7F93}" type="slidenum">
              <a:rPr lang="el-GR" smtClean="0"/>
              <a:pPr>
                <a:defRPr/>
              </a:pPr>
              <a:t>3</a:t>
            </a:fld>
            <a:endParaRPr lang="el-GR" dirty="0"/>
          </a:p>
        </p:txBody>
      </p:sp>
    </p:spTree>
    <p:extLst>
      <p:ext uri="{BB962C8B-B14F-4D97-AF65-F5344CB8AC3E}">
        <p14:creationId xmlns:p14="http://schemas.microsoft.com/office/powerpoint/2010/main" val="2536755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r>
            <a:br>
              <a:rPr lang="el-GR" dirty="0" smtClean="0"/>
            </a:br>
            <a:r>
              <a:rPr lang="el-GR" dirty="0" smtClean="0"/>
              <a:t> </a:t>
            </a:r>
            <a:r>
              <a:rPr lang="el-GR" dirty="0"/>
              <a:t>Περίοδος Ελεύθερων </a:t>
            </a:r>
            <a:r>
              <a:rPr lang="el-GR" dirty="0" smtClean="0"/>
              <a:t>Δραστηριοτήτων </a:t>
            </a:r>
            <a:r>
              <a:rPr lang="el-GR" altLang="el-GR" baseline="-16000" dirty="0" smtClean="0">
                <a:effectLst>
                  <a:outerShdw blurRad="38100" dist="38100" dir="2700000" algn="tl">
                    <a:srgbClr val="000000">
                      <a:alpha val="43137"/>
                    </a:srgbClr>
                  </a:outerShdw>
                </a:effectLst>
              </a:rPr>
              <a:t>[3/3]</a:t>
            </a:r>
            <a:r>
              <a:rPr lang="el-GR" altLang="el-GR" baseline="-16000" dirty="0" smtClean="0"/>
              <a:t> </a:t>
            </a:r>
            <a:r>
              <a:rPr lang="el-GR" dirty="0" smtClean="0"/>
              <a:t/>
            </a:r>
            <a:br>
              <a:rPr lang="el-GR" dirty="0" smtClean="0"/>
            </a:br>
            <a:endParaRPr lang="el-GR" dirty="0"/>
          </a:p>
        </p:txBody>
      </p:sp>
      <p:sp>
        <p:nvSpPr>
          <p:cNvPr id="5" name="4 - Θέση περιεχομένου"/>
          <p:cNvSpPr>
            <a:spLocks noGrp="1"/>
          </p:cNvSpPr>
          <p:nvPr>
            <p:ph idx="1"/>
          </p:nvPr>
        </p:nvSpPr>
        <p:spPr>
          <a:xfrm>
            <a:off x="179512" y="1412776"/>
            <a:ext cx="8784976" cy="4464496"/>
          </a:xfrm>
        </p:spPr>
        <p:txBody>
          <a:bodyPr/>
          <a:lstStyle/>
          <a:p>
            <a:pPr>
              <a:buSzPct val="100000"/>
            </a:pPr>
            <a:r>
              <a:rPr lang="el-GR" dirty="0" smtClean="0"/>
              <a:t>Η επαναδραστηριοποίηση του ατόμου απαιτεί συνήθως την εφαρμογή μιας σειράς προσαρμογών, τόσο σε επαγγελματικό όσο και σε κοινωνικό επίπεδο. Ειδικότερα, εάν το επάγγελμα του ατόμου απαιτεί  ιδιαίτερες δεξιότητες πρέπει να προηγείται ανάλογη εκπαίδευση. </a:t>
            </a:r>
          </a:p>
          <a:p>
            <a:pPr>
              <a:buSzPct val="100000"/>
            </a:pPr>
            <a:r>
              <a:rPr lang="el-GR" dirty="0" smtClean="0"/>
              <a:t>Σε περίπτωση που η κάκωση που οδήγησε στο χειρουργείο αφορά  σε αθλητές,  θα πρέπει να συστήνεται αποφυγή επανόδου στο άθλημα. Γενικά, προτείνεται η αποχή από αθλήματα όπως το ποδόσφαιρο, η καλαθοσφαίριση και ο στίβος, τα οποία μπορούν να προκαλέσουν  υψηλές φορτίσεις και επικίνδυνες στροφικές ροπές στην άρθρωση του ισχίου. </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39</a:t>
            </a:fld>
            <a:endParaRPr lang="el-GR" dirty="0"/>
          </a:p>
        </p:txBody>
      </p:sp>
      <p:sp>
        <p:nvSpPr>
          <p:cNvPr id="6" name="TextBox 1"/>
          <p:cNvSpPr txBox="1"/>
          <p:nvPr/>
        </p:nvSpPr>
        <p:spPr>
          <a:xfrm>
            <a:off x="4644008" y="6084004"/>
            <a:ext cx="3600400" cy="369332"/>
          </a:xfrm>
          <a:prstGeom prst="rect">
            <a:avLst/>
          </a:prstGeom>
          <a:noFill/>
        </p:spPr>
        <p:txBody>
          <a:bodyPr wrap="square" rtlCol="0">
            <a:spAutoFit/>
          </a:bodyPr>
          <a:lstStyle/>
          <a:p>
            <a:pPr algn="r"/>
            <a:r>
              <a:rPr lang="el-GR" b="1" dirty="0" smtClean="0">
                <a:solidFill>
                  <a:srgbClr val="A50021"/>
                </a:solidFill>
                <a:latin typeface="Arial Narrow" pitchFamily="34" charset="0"/>
                <a:cs typeface="Arial" pitchFamily="34" charset="0"/>
              </a:rPr>
              <a:t>[Παπαθανασίου,2003]</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3943586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268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Αναφορά</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Γεώργιος Παπαθανασίου, Σοφία Στάση. </a:t>
            </a:r>
            <a:r>
              <a:rPr lang="el-GR" sz="2000" dirty="0" smtClean="0"/>
              <a:t>«</a:t>
            </a:r>
            <a:r>
              <a:rPr lang="el-GR" sz="2000" dirty="0"/>
              <a:t>Κλινική Άσκηση στη Φυσικοθεραπεία Μυοσκελετικών Κακώσεων και Παθήσεων</a:t>
            </a:r>
            <a:r>
              <a:rPr lang="el-GR" sz="2000" dirty="0" smtClean="0"/>
              <a:t>. Ενότητα 3</a:t>
            </a:r>
            <a:r>
              <a:rPr lang="en-US" sz="2000" dirty="0" smtClean="0"/>
              <a:t>:</a:t>
            </a:r>
            <a:r>
              <a:rPr lang="el-GR" sz="2000" dirty="0"/>
              <a:t> Φυσικοθεραπευτική Αποκατάσταση </a:t>
            </a:r>
            <a:r>
              <a:rPr lang="el-GR" sz="2000" dirty="0" smtClean="0"/>
              <a:t>μετά </a:t>
            </a:r>
            <a:r>
              <a:rPr lang="el-GR" sz="2000" dirty="0"/>
              <a:t>από Αρθροπλαστική Ισχίου».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 Copyright </a:t>
            </a:r>
            <a:r>
              <a:rPr lang="el-GR" sz="2000" dirty="0"/>
              <a:t>Τεχνολογικό Εκπαιδευτικό Ίδρυμα Αθήνας</a:t>
            </a:r>
            <a:r>
              <a:rPr lang="en-US" sz="2000" dirty="0"/>
              <a:t>, </a:t>
            </a:r>
            <a:r>
              <a:rPr lang="el-GR" sz="2000" dirty="0"/>
              <a:t>Γεώργιος Παπαθανασίου, Σοφία Στάση 2014.</a:t>
            </a:r>
          </a:p>
          <a:p>
            <a:endParaRPr lang="el-GR" sz="2000" dirty="0"/>
          </a:p>
        </p:txBody>
      </p:sp>
    </p:spTree>
    <p:extLst>
      <p:ext uri="{BB962C8B-B14F-4D97-AF65-F5344CB8AC3E}">
        <p14:creationId xmlns:p14="http://schemas.microsoft.com/office/powerpoint/2010/main" val="247037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404724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506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spcBef>
                <a:spcPts val="1200"/>
              </a:spcBef>
              <a:buNone/>
            </a:pPr>
            <a:r>
              <a:rPr lang="el-GR" sz="2000" dirty="0" smtClean="0"/>
              <a:t>Το </a:t>
            </a:r>
            <a:r>
              <a:rPr lang="el-GR" sz="2000" dirty="0"/>
              <a:t>Έργο αυτό κάνει χρήση των ακόλουθων έργων</a:t>
            </a:r>
            <a:r>
              <a:rPr lang="el-GR" sz="2000" dirty="0" smtClean="0"/>
              <a:t>:</a:t>
            </a:r>
          </a:p>
          <a:p>
            <a:pPr>
              <a:spcBef>
                <a:spcPts val="1200"/>
              </a:spcBef>
            </a:pPr>
            <a:r>
              <a:rPr lang="el-GR" sz="2000" dirty="0" smtClean="0"/>
              <a:t>Εικόνες με άδεια από </a:t>
            </a:r>
            <a:r>
              <a:rPr lang="en-US" sz="2000" dirty="0"/>
              <a:t>OrthoInfo. © American Academy of Orthopaedic Surgeons. Rosemont, IL. </a:t>
            </a:r>
            <a:r>
              <a:rPr lang="en-US" sz="2000" dirty="0">
                <a:hlinkClick r:id="rId3"/>
              </a:rPr>
              <a:t>http://orthoinfo.aaos.org</a:t>
            </a:r>
            <a:r>
              <a:rPr lang="en-US" sz="2000" dirty="0" smtClean="0"/>
              <a:t>.</a:t>
            </a:r>
            <a:endParaRPr lang="en-US" sz="2000" dirty="0"/>
          </a:p>
        </p:txBody>
      </p:sp>
    </p:spTree>
    <p:extLst>
      <p:ext uri="{BB962C8B-B14F-4D97-AF65-F5344CB8AC3E}">
        <p14:creationId xmlns:p14="http://schemas.microsoft.com/office/powerpoint/2010/main" val="36423412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04864"/>
            <a:ext cx="8424936" cy="1872208"/>
          </a:xfrm>
          <a:ln w="19050">
            <a:solidFill>
              <a:srgbClr val="A50021"/>
            </a:solidFill>
          </a:ln>
        </p:spPr>
        <p:txBody>
          <a:bodyPr/>
          <a:lstStyle/>
          <a:p>
            <a:pPr>
              <a:defRPr/>
            </a:pPr>
            <a:r>
              <a:rPr lang="el-GR" sz="4400" b="1" dirty="0" smtClean="0">
                <a:effectLst>
                  <a:outerShdw blurRad="38100" dist="38100" dir="2700000" algn="tl">
                    <a:srgbClr val="000000">
                      <a:alpha val="43137"/>
                    </a:srgbClr>
                  </a:outerShdw>
                </a:effectLst>
              </a:rPr>
              <a:t>Μετεγχειρητική Φυσικοθεραπευτική Αποκατάσταση</a:t>
            </a:r>
            <a:endParaRPr lang="el-GR" sz="44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a:t>
            </a:fld>
            <a:endParaRPr lang="el-GR" dirty="0"/>
          </a:p>
        </p:txBody>
      </p:sp>
    </p:spTree>
    <p:extLst>
      <p:ext uri="{BB962C8B-B14F-4D97-AF65-F5344CB8AC3E}">
        <p14:creationId xmlns:p14="http://schemas.microsoft.com/office/powerpoint/2010/main" val="930512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l-GR" dirty="0" smtClean="0">
                <a:effectLst>
                  <a:outerShdw blurRad="38100" dist="38100" dir="2700000" algn="tl">
                    <a:srgbClr val="000000">
                      <a:alpha val="43137"/>
                    </a:srgbClr>
                  </a:outerShdw>
                </a:effectLst>
              </a:rPr>
              <a:t>Αρθροπλαστική του Ισχίου</a:t>
            </a:r>
            <a:r>
              <a:rPr lang="en-US" b="1"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endPar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
        <p:nvSpPr>
          <p:cNvPr id="34819" name="Rectangle 3"/>
          <p:cNvSpPr>
            <a:spLocks noGrp="1" noChangeArrowheads="1"/>
          </p:cNvSpPr>
          <p:nvPr>
            <p:ph idx="1"/>
          </p:nvPr>
        </p:nvSpPr>
        <p:spPr>
          <a:xfrm>
            <a:off x="457200" y="1340768"/>
            <a:ext cx="8291264" cy="5112568"/>
          </a:xfrm>
        </p:spPr>
        <p:txBody>
          <a:bodyPr/>
          <a:lstStyle/>
          <a:p>
            <a:pPr marL="449263" indent="-449263">
              <a:lnSpc>
                <a:spcPct val="114000"/>
              </a:lnSpc>
              <a:spcBef>
                <a:spcPts val="1200"/>
              </a:spcBef>
              <a:buClr>
                <a:srgbClr val="A50021"/>
              </a:buClr>
              <a:buSzPct val="100000"/>
              <a:buFont typeface="Wingdings" panose="05000000000000000000" pitchFamily="2" charset="2"/>
              <a:buChar char="Ø"/>
              <a:defRPr/>
            </a:pPr>
            <a:r>
              <a:rPr lang="el-GR" dirty="0" smtClean="0">
                <a:solidFill>
                  <a:srgbClr val="000000"/>
                </a:solidFill>
                <a:effectLst/>
              </a:rPr>
              <a:t>Προσοχή στο σχεδιασμό του προγράμματος με βάση τα κριτήρια ολοκλήρωσης των διακριτών σταδίων της Φ/Θ  αποκατάστασης: «Μέγιστη Προστασία – Μερική Προστασία – Στάδιο Ελεύθερων Δραστηριοτήτων».</a:t>
            </a:r>
            <a:endParaRPr lang="el-GR" b="1" dirty="0">
              <a:solidFill>
                <a:srgbClr val="A50021"/>
              </a:solidFill>
              <a:latin typeface="Arial Narrow" panose="020B0606020202030204" pitchFamily="34" charset="0"/>
            </a:endParaRPr>
          </a:p>
          <a:p>
            <a:pPr marL="444500" indent="0">
              <a:lnSpc>
                <a:spcPct val="114000"/>
              </a:lnSpc>
              <a:spcBef>
                <a:spcPts val="1200"/>
              </a:spcBef>
              <a:buClr>
                <a:srgbClr val="A50021"/>
              </a:buClr>
              <a:buSzPct val="100000"/>
              <a:buNone/>
              <a:defRPr/>
            </a:pPr>
            <a:r>
              <a:rPr lang="el-GR" sz="1800" b="1" dirty="0" smtClean="0">
                <a:solidFill>
                  <a:srgbClr val="A50021"/>
                </a:solidFill>
                <a:effectLst/>
                <a:latin typeface="Arial Narrow" panose="020B0606020202030204" pitchFamily="34" charset="0"/>
              </a:rPr>
              <a:t>[Παπαθανασίου Γ, 2003 &amp; 2004]</a:t>
            </a:r>
            <a:endParaRPr lang="el-GR" dirty="0" smtClean="0">
              <a:solidFill>
                <a:srgbClr val="000000"/>
              </a:solidFill>
              <a:effectLst/>
            </a:endParaRPr>
          </a:p>
          <a:p>
            <a:pPr marL="449263" indent="-449263">
              <a:lnSpc>
                <a:spcPct val="114000"/>
              </a:lnSpc>
              <a:spcBef>
                <a:spcPts val="1200"/>
              </a:spcBef>
              <a:buClr>
                <a:srgbClr val="A50021"/>
              </a:buClr>
              <a:buSzPct val="100000"/>
              <a:buFont typeface="Wingdings" panose="05000000000000000000" pitchFamily="2" charset="2"/>
              <a:buChar char="Ø"/>
              <a:defRPr/>
            </a:pPr>
            <a:r>
              <a:rPr lang="el-GR" dirty="0" smtClean="0">
                <a:solidFill>
                  <a:srgbClr val="000000"/>
                </a:solidFill>
                <a:effectLst/>
              </a:rPr>
              <a:t>Τα κύρια κριτήρια σταδιοποίησης του προγράμματος αφορούν στην αξιολόγηση </a:t>
            </a:r>
            <a:r>
              <a:rPr lang="el-GR" dirty="0">
                <a:solidFill>
                  <a:srgbClr val="000000"/>
                </a:solidFill>
                <a:effectLst/>
              </a:rPr>
              <a:t>της κλινικής εικόνας του </a:t>
            </a:r>
            <a:r>
              <a:rPr lang="el-GR" dirty="0" smtClean="0">
                <a:solidFill>
                  <a:srgbClr val="000000"/>
                </a:solidFill>
                <a:effectLst/>
              </a:rPr>
              <a:t>ασθενούς, της </a:t>
            </a:r>
            <a:r>
              <a:rPr lang="el-GR" dirty="0" smtClean="0">
                <a:solidFill>
                  <a:srgbClr val="000000"/>
                </a:solidFill>
              </a:rPr>
              <a:t>χειρουργικής τεχνικής και των υλικών που χρησιμοποιήθηκαν</a:t>
            </a:r>
            <a:r>
              <a:rPr lang="el-GR" dirty="0" smtClean="0">
                <a:solidFill>
                  <a:srgbClr val="000000"/>
                </a:solidFill>
                <a:effectLst/>
              </a:rPr>
              <a:t> από τον θεράποντα Ορθοπαιδικό Χειρουργό, ενώ ιδιαίτερα σημαντική είναι η λειτουργική αξιολόγηση του ασθενούς από τον Φυσικοθεραπευτή (π.χ. ικανότητα βάδισης χωρίς χωλότητα και πόνο).</a:t>
            </a:r>
            <a:endParaRPr lang="el-GR" dirty="0" smtClean="0">
              <a:solidFill>
                <a:schemeClr val="accent4">
                  <a:lumMod val="10000"/>
                </a:schemeClr>
              </a:solidFill>
              <a:effectLst/>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a:t>
            </a:fld>
            <a:endParaRPr lang="el-GR" dirty="0">
              <a:solidFill>
                <a:srgbClr val="DADADA">
                  <a:lumMod val="10000"/>
                </a:srgbClr>
              </a:solidFill>
            </a:endParaRPr>
          </a:p>
        </p:txBody>
      </p:sp>
    </p:spTree>
    <p:extLst>
      <p:ext uri="{BB962C8B-B14F-4D97-AF65-F5344CB8AC3E}">
        <p14:creationId xmlns:p14="http://schemas.microsoft.com/office/powerpoint/2010/main" val="384875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276872"/>
            <a:ext cx="8424936" cy="1656184"/>
          </a:xfrm>
          <a:ln w="19050">
            <a:solidFill>
              <a:srgbClr val="A50021"/>
            </a:solidFill>
          </a:ln>
        </p:spPr>
        <p:txBody>
          <a:bodyPr/>
          <a:lstStyle/>
          <a:p>
            <a:pPr>
              <a:defRPr/>
            </a:pPr>
            <a:r>
              <a:rPr lang="el-GR" sz="4400" b="1" dirty="0" smtClean="0">
                <a:effectLst>
                  <a:outerShdw blurRad="38100" dist="38100" dir="2700000" algn="tl">
                    <a:srgbClr val="000000">
                      <a:alpha val="43137"/>
                    </a:srgbClr>
                  </a:outerShdw>
                </a:effectLst>
              </a:rPr>
              <a:t>Περίοδος Μέγιστης Προστασίας</a:t>
            </a:r>
            <a:endParaRPr lang="el-GR" sz="44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6</a:t>
            </a:fld>
            <a:endParaRPr lang="el-GR" dirty="0"/>
          </a:p>
        </p:txBody>
      </p:sp>
    </p:spTree>
    <p:extLst>
      <p:ext uri="{BB962C8B-B14F-4D97-AF65-F5344CB8AC3E}">
        <p14:creationId xmlns:p14="http://schemas.microsoft.com/office/powerpoint/2010/main" val="2429843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Περίοδος Μέγιστης Προστασίας</a:t>
            </a:r>
            <a:endParaRPr lang="el-GR" dirty="0"/>
          </a:p>
        </p:txBody>
      </p:sp>
      <p:sp>
        <p:nvSpPr>
          <p:cNvPr id="4" name="3 - Θέση περιεχομένου"/>
          <p:cNvSpPr>
            <a:spLocks noGrp="1"/>
          </p:cNvSpPr>
          <p:nvPr>
            <p:ph idx="1"/>
          </p:nvPr>
        </p:nvSpPr>
        <p:spPr>
          <a:xfrm>
            <a:off x="107504" y="1340768"/>
            <a:ext cx="8856984" cy="5472608"/>
          </a:xfrm>
        </p:spPr>
        <p:txBody>
          <a:bodyPr/>
          <a:lstStyle/>
          <a:p>
            <a:r>
              <a:rPr lang="el-GR" dirty="0" smtClean="0"/>
              <a:t>Κατά την περίοδο της μέγιστης προστασίας, στόχος του προγράμματος αποκατάστασης είναι η μείωση του πόνου και η μερική ανάκτηση της δύναμης και της κινητικότητας του χειρουργημένου μέλους.  </a:t>
            </a:r>
          </a:p>
          <a:p>
            <a:r>
              <a:rPr lang="el-GR" dirty="0" smtClean="0"/>
              <a:t>Επίσης, στη φάση αυτή, ξεκινά η σταδιακή φόρτιση του μέλους και η σταδιακή αποκατάσταση της λειτουργικότητας του.</a:t>
            </a:r>
          </a:p>
          <a:p>
            <a:pPr marL="360363" indent="0" algn="just">
              <a:buNone/>
            </a:pPr>
            <a:r>
              <a:rPr lang="el-GR" b="1" dirty="0" smtClean="0"/>
              <a:t>Παρατήρηση</a:t>
            </a:r>
            <a:r>
              <a:rPr lang="el-GR" dirty="0" smtClean="0"/>
              <a:t>: Ο βαθμός δυσκολίας των ασκήσεων, η πρόοδος του προγράμματος, όπως επίσης και η χρονική διάρκεια της περιόδου  (συνήθως  4-6  εβδομάδες),  καθορίζονται  από την χειρουργική τεχνική που εφαρμόστηκε, το είδος των υλικών που χρησιμοποιήθηκαν, την ηλικία και τη γενικότερη κατάσταση του ασθενούς και τέλος, τις ιδιαιτερότητες της πάθησης ή της κάκωσης που οδήγησαν τον ασθενή στο χειρουργείο.</a:t>
            </a:r>
            <a:endParaRPr lang="el-GR" dirty="0"/>
          </a:p>
        </p:txBody>
      </p:sp>
      <p:sp>
        <p:nvSpPr>
          <p:cNvPr id="3" name="2 - Θέση αριθμού διαφάνειας"/>
          <p:cNvSpPr>
            <a:spLocks noGrp="1"/>
          </p:cNvSpPr>
          <p:nvPr>
            <p:ph type="sldNum" sz="quarter" idx="12"/>
          </p:nvPr>
        </p:nvSpPr>
        <p:spPr/>
        <p:txBody>
          <a:bodyPr/>
          <a:lstStyle/>
          <a:p>
            <a:pPr>
              <a:defRPr/>
            </a:pPr>
            <a:fld id="{8E1E4C69-F127-4E0A-B5BA-8E15EBCF7F93}" type="slidenum">
              <a:rPr lang="el-GR" smtClean="0"/>
              <a:pPr>
                <a:defRPr/>
              </a:pPr>
              <a:t>7</a:t>
            </a:fld>
            <a:endParaRPr lang="el-GR" dirty="0"/>
          </a:p>
        </p:txBody>
      </p:sp>
    </p:spTree>
    <p:extLst>
      <p:ext uri="{BB962C8B-B14F-4D97-AF65-F5344CB8AC3E}">
        <p14:creationId xmlns:p14="http://schemas.microsoft.com/office/powerpoint/2010/main" val="196470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348880"/>
            <a:ext cx="8424936" cy="1872208"/>
          </a:xfrm>
          <a:ln w="19050">
            <a:solidFill>
              <a:srgbClr val="A50021"/>
            </a:solidFill>
          </a:ln>
        </p:spPr>
        <p:txBody>
          <a:bodyPr/>
          <a:lstStyle/>
          <a:p>
            <a:pPr>
              <a:defRPr/>
            </a:pPr>
            <a:r>
              <a:rPr lang="el-GR" sz="4400" b="1" dirty="0" smtClean="0">
                <a:solidFill>
                  <a:schemeClr val="accent4">
                    <a:lumMod val="10000"/>
                  </a:schemeClr>
                </a:solidFill>
                <a:effectLst>
                  <a:outerShdw blurRad="38100" dist="38100" dir="2700000" algn="tl">
                    <a:srgbClr val="000000">
                      <a:alpha val="43137"/>
                    </a:srgbClr>
                  </a:outerShdw>
                </a:effectLst>
              </a:rPr>
              <a:t>Περίοδος </a:t>
            </a:r>
            <a:r>
              <a:rPr lang="el-GR" sz="4400" b="1" dirty="0">
                <a:solidFill>
                  <a:schemeClr val="accent4">
                    <a:lumMod val="10000"/>
                  </a:schemeClr>
                </a:solidFill>
                <a:effectLst>
                  <a:outerShdw blurRad="38100" dist="38100" dir="2700000" algn="tl">
                    <a:srgbClr val="000000">
                      <a:alpha val="43137"/>
                    </a:srgbClr>
                  </a:outerShdw>
                </a:effectLst>
              </a:rPr>
              <a:t>Μέγιστης </a:t>
            </a:r>
            <a:r>
              <a:rPr lang="el-GR" sz="4400" b="1" dirty="0" smtClean="0">
                <a:solidFill>
                  <a:schemeClr val="accent4">
                    <a:lumMod val="10000"/>
                  </a:schemeClr>
                </a:solidFill>
                <a:effectLst>
                  <a:outerShdw blurRad="38100" dist="38100" dir="2700000" algn="tl">
                    <a:srgbClr val="000000">
                      <a:alpha val="43137"/>
                    </a:srgbClr>
                  </a:outerShdw>
                </a:effectLst>
              </a:rPr>
              <a:t>Προστασίας </a:t>
            </a:r>
            <a:r>
              <a:rPr lang="el-GR" sz="4000" b="1" dirty="0" smtClean="0">
                <a:effectLst>
                  <a:outerShdw blurRad="38100" dist="38100" dir="2700000" algn="tl">
                    <a:srgbClr val="000000">
                      <a:alpha val="43137"/>
                    </a:srgbClr>
                  </a:outerShdw>
                </a:effectLst>
              </a:rPr>
              <a:t>Επισημάνσεις</a:t>
            </a:r>
            <a:endParaRPr lang="el-GR" sz="4000" b="1" dirty="0">
              <a:effectLst>
                <a:outerShdw blurRad="38100" dist="38100" dir="2700000" algn="tl">
                  <a:srgbClr val="000000">
                    <a:alpha val="43137"/>
                  </a:srgbClr>
                </a:outerShdw>
              </a:effectLst>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8</a:t>
            </a:fld>
            <a:endParaRPr lang="el-GR" dirty="0"/>
          </a:p>
        </p:txBody>
      </p:sp>
    </p:spTree>
    <p:extLst>
      <p:ext uri="{BB962C8B-B14F-4D97-AF65-F5344CB8AC3E}">
        <p14:creationId xmlns:p14="http://schemas.microsoft.com/office/powerpoint/2010/main" val="31537330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new">
  <a:themeElements>
    <a:clrScheme name="Προσαρμοσμένο 1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new 2">
  <a:themeElements>
    <a:clrScheme name="Προσαρμοσμένο 96">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D6D6D"/>
      </a:hlink>
      <a:folHlink>
        <a:srgbClr val="FFCC99"/>
      </a:folHlink>
    </a:clrScheme>
    <a:fontScheme name="1_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OC_template_new</Template>
  <TotalTime>143</TotalTime>
  <Words>3441</Words>
  <Application>Microsoft Office PowerPoint</Application>
  <PresentationFormat>Προβολή στην οθόνη (4:3)</PresentationFormat>
  <Paragraphs>309</Paragraphs>
  <Slides>48</Slides>
  <Notes>18</Notes>
  <HiddenSlides>0</HiddenSlides>
  <MMClips>0</MMClips>
  <ScaleCrop>false</ScaleCrop>
  <HeadingPairs>
    <vt:vector size="4" baseType="variant">
      <vt:variant>
        <vt:lpstr>Θέμα</vt:lpstr>
      </vt:variant>
      <vt:variant>
        <vt:i4>4</vt:i4>
      </vt:variant>
      <vt:variant>
        <vt:lpstr>Τίτλοι διαφανειών</vt:lpstr>
      </vt:variant>
      <vt:variant>
        <vt:i4>48</vt:i4>
      </vt:variant>
    </vt:vector>
  </HeadingPairs>
  <TitlesOfParts>
    <vt:vector size="52" baseType="lpstr">
      <vt:lpstr>OC_template_new</vt:lpstr>
      <vt:lpstr>OC_template_new 2</vt:lpstr>
      <vt:lpstr>OC_template_updated</vt:lpstr>
      <vt:lpstr>1_OC_template_updated</vt:lpstr>
      <vt:lpstr>Κλινική Άσκηση στη Φυσικοθεραπεία Μυοσκελετικών Κακώσεων και Παθήσεων</vt:lpstr>
      <vt:lpstr>Προεγχειρητική Προετοιμασία</vt:lpstr>
      <vt:lpstr>Προεγχειρητική Προετοιμασία  [1/2] </vt:lpstr>
      <vt:lpstr>Προεγχειρητική Προετοιμασία [2/2] </vt:lpstr>
      <vt:lpstr>Μετεγχειρητική Φυσικοθεραπευτική Αποκατάσταση</vt:lpstr>
      <vt:lpstr>Αρθροπλαστική του Ισχίου </vt:lpstr>
      <vt:lpstr>Περίοδος Μέγιστης Προστασίας</vt:lpstr>
      <vt:lpstr>Περίοδος Μέγιστης Προστασίας</vt:lpstr>
      <vt:lpstr>Περίοδος Μέγιστης Προστασίας Επισημάνσεις</vt:lpstr>
      <vt:lpstr>Περίοδος Μέγιστης Προστασίας  Επισημάνσεις [1/7]</vt:lpstr>
      <vt:lpstr>Περίοδος Μέγιστης Προστασίας  Επισημάνσεις [2/7]</vt:lpstr>
      <vt:lpstr>Περίοδος Μέγιστης Προστασίας Επισημάνσεις [3/7]</vt:lpstr>
      <vt:lpstr>Περίοδος Μέγιστης Προστασίας Επισημάνσεις [4/7]</vt:lpstr>
      <vt:lpstr>Περίοδος Μέγιστης Προστασίας Επισημάνσεις [5/7] </vt:lpstr>
      <vt:lpstr>Περίοδος Μέγιστης Προστασίας Επισημάνσεις [6/7] </vt:lpstr>
      <vt:lpstr>Θετικό Σημείο Τrendelenburg</vt:lpstr>
      <vt:lpstr>Περίοδος Μέγιστης Προστασίας  Επισημάνσεις [7/7] </vt:lpstr>
      <vt:lpstr>Περίοδος Μέγιστης Προστασίας [1/6] </vt:lpstr>
      <vt:lpstr>Περίοδος Μέγιστης Προστασίας [2/6] </vt:lpstr>
      <vt:lpstr>Περίοδος Μέγιστης Προστασίας [3/6] </vt:lpstr>
      <vt:lpstr>Περίοδος Μέγιστης Προστασίας [4/6] </vt:lpstr>
      <vt:lpstr>Αρθροπλαστική του Ισχίου  Έγερση</vt:lpstr>
      <vt:lpstr> Αρθροπλαστική του Ισχίου  Φόρτιση </vt:lpstr>
      <vt:lpstr>Αρθροπλαστική του Ισχίου  Βάδιση [1/2] </vt:lpstr>
      <vt:lpstr>Αρθροπλαστική του Ισχίου  Βάδιση [2/2] </vt:lpstr>
      <vt:lpstr>Αρθροπλαστική του Ισχίου Τρόπος Καθίσματος  </vt:lpstr>
      <vt:lpstr>Αρθροπλαστική του Ισχίου Τρόπος Έγερσης από Κάθισμα</vt:lpstr>
      <vt:lpstr>Αρθροπλαστική Ισχίου Εργονομικές Παρεμβάσεις</vt:lpstr>
      <vt:lpstr>Περίοδος Μέγιστης Προστασίας [5/6]</vt:lpstr>
      <vt:lpstr>Περίοδος Μέγιστης Προστασίας [6/6] </vt:lpstr>
      <vt:lpstr>Περίοδος Μερικής Προστασίας</vt:lpstr>
      <vt:lpstr>Περίοδος Μερικής Προστασίας</vt:lpstr>
      <vt:lpstr>Περίοδος Μερικής Προστασίας Βάδιση με Βακτηρία Αγκώνα ή Μπαστούνι</vt:lpstr>
      <vt:lpstr>Περίοδος Μερικής Προστασίας Άνοδος – Κάθοδος Κλίμακας</vt:lpstr>
      <vt:lpstr>Περίοδος Μερικής Προστασίας Πρόγραμμα Κινησιοθεραπείας [1/2] </vt:lpstr>
      <vt:lpstr>Περίοδος Μερικής Προστασίας Πρόγραμμα Κινησιοθεραπείας [2/2] </vt:lpstr>
      <vt:lpstr>Περίοδος Ελεύθερων Δραστηριοτήτων </vt:lpstr>
      <vt:lpstr> Περίοδος Ελεύθερων Δραστηριοτήτων [1/3]  </vt:lpstr>
      <vt:lpstr>  Περίοδος Ελεύθερων Δραστηριοτήτων [2/3]  </vt:lpstr>
      <vt:lpstr>  Περίοδος Ελεύθερων Δραστηριοτήτων [3/3]  </vt:lpstr>
      <vt:lpstr>Τέλος Ενότητας</vt:lpstr>
      <vt:lpstr>Σημειώματα</vt:lpstr>
      <vt:lpstr>Αναφορά</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Κλινική Άσκηση στη Φυσικοθεραπεία Μυοσκελετικών Κακώσεων και Παθήσεων</dc:title>
  <dc:creator>opencourses@teiath.gr</dc:creator>
  <cp:lastModifiedBy>natasakar new</cp:lastModifiedBy>
  <cp:revision>21</cp:revision>
  <dcterms:created xsi:type="dcterms:W3CDTF">2015-01-07T06:46:47Z</dcterms:created>
  <dcterms:modified xsi:type="dcterms:W3CDTF">2015-03-27T13:20:47Z</dcterms:modified>
</cp:coreProperties>
</file>