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8" r:id="rId3"/>
    <p:sldMasterId id="2147483729" r:id="rId4"/>
  </p:sldMasterIdLst>
  <p:notesMasterIdLst>
    <p:notesMasterId r:id="rId58"/>
  </p:notesMasterIdLst>
  <p:handoutMasterIdLst>
    <p:handoutMasterId r:id="rId59"/>
  </p:handoutMasterIdLst>
  <p:sldIdLst>
    <p:sldId id="256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13" r:id="rId51"/>
    <p:sldId id="262" r:id="rId52"/>
    <p:sldId id="269" r:id="rId53"/>
    <p:sldId id="310" r:id="rId54"/>
    <p:sldId id="311" r:id="rId55"/>
    <p:sldId id="266" r:id="rId56"/>
    <p:sldId id="261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9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29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5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8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8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5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5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2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56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3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9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0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74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954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489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04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1099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896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61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34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67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21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5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8353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AB560A-95F2-4C5E-A629-951B6C8665F2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050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AC8343-B829-4069-91C2-3EA3FA53F676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2708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99246A-2D38-4306-A801-3CB9CD021567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802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69B941-75B7-4010-B5BE-4529278F184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52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C949A5-66D4-46FF-B320-F610FA2078B7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851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EB0B39-E796-4822-B848-74FBED9282F0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350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C69-F127-4E0A-B5BA-8E15EBCF7F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13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5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8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9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0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7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2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9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1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8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2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4397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40" r:id="rId2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810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810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ltoid_muscle_top8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sa/2.1/jp/deed.en" TargetMode="External"/><Relationship Id="rId4" Type="http://schemas.openxmlformats.org/officeDocument/2006/relationships/hyperlink" Target="http://commons.wikimedia.org/wiki/User:Was_a_be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ltoid_muscle_top9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sa/2.1/jp/deed.en" TargetMode="External"/><Relationship Id="rId4" Type="http://schemas.openxmlformats.org/officeDocument/2006/relationships/hyperlink" Target="http://commons.wikimedia.org/wiki/User:Was_a_be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523.p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rs.els-cdn.com/content/image/1-s2.0-S0268089006001617-gr3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1235.pn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170865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Μυοσκελετικών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 </a:t>
            </a:r>
            <a:r>
              <a:rPr lang="el-GR" sz="2600" dirty="0"/>
              <a:t>Άρθρωση του Ώμου: Στοιχεία Λειτουργικής Ανατομίας και Εμβιομηχανικής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400506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5074161" y="4005064"/>
            <a:ext cx="396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Οριζόντια Προσαγωγή - Απαγωγή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3" y="1340768"/>
            <a:ext cx="5256584" cy="5256584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Η απαγωγή 90</a:t>
            </a:r>
            <a:r>
              <a:rPr lang="el-GR" baseline="30000" dirty="0" smtClean="0">
                <a:cs typeface="Arial" charset="0"/>
              </a:rPr>
              <a:t>ο</a:t>
            </a:r>
            <a:r>
              <a:rPr lang="el-GR" dirty="0" smtClean="0"/>
              <a:t> στο μετωπιαίο επίπεδο είναι η θέση αναφοράς (0</a:t>
            </a:r>
            <a:r>
              <a:rPr lang="el-GR" baseline="30000" dirty="0" smtClean="0"/>
              <a:t>ο</a:t>
            </a:r>
            <a:r>
              <a:rPr lang="el-GR" dirty="0" smtClean="0"/>
              <a:t>): </a:t>
            </a:r>
          </a:p>
          <a:p>
            <a:pPr marL="628650" indent="-268288">
              <a:buSzPct val="100000"/>
              <a:buFont typeface="Wingdings" pitchFamily="2" charset="2"/>
              <a:buChar char="§"/>
            </a:pPr>
            <a:r>
              <a:rPr lang="el-GR" dirty="0" smtClean="0"/>
              <a:t>Το εύρος της οριζόντιας κάμψης (Προσαγωγής) φτάνει τις 140</a:t>
            </a:r>
            <a:r>
              <a:rPr lang="el-GR" baseline="30000" dirty="0" smtClean="0"/>
              <a:t>ο</a:t>
            </a:r>
            <a:r>
              <a:rPr lang="el-GR" dirty="0" smtClean="0"/>
              <a:t>. </a:t>
            </a:r>
          </a:p>
          <a:p>
            <a:pPr marL="628650" indent="-268288">
              <a:buSzPct val="100000"/>
              <a:buFont typeface="Wingdings" pitchFamily="2" charset="2"/>
              <a:buChar char="§"/>
            </a:pPr>
            <a:r>
              <a:rPr lang="el-GR" dirty="0" smtClean="0"/>
              <a:t>Το εύρος της οριζόντια έκτασης (Απαγωγής) φτάνει τις 30</a:t>
            </a:r>
            <a:r>
              <a:rPr lang="el-GR" baseline="30000" dirty="0" smtClean="0"/>
              <a:t>ο</a:t>
            </a:r>
            <a:r>
              <a:rPr lang="el-GR" dirty="0" smtClean="0"/>
              <a:t> - 40</a:t>
            </a:r>
            <a:r>
              <a:rPr lang="el-GR" baseline="30000" dirty="0" smtClean="0"/>
              <a:t>ο</a:t>
            </a:r>
            <a:r>
              <a:rPr lang="el-GR" dirty="0" smtClean="0"/>
              <a:t> . </a:t>
            </a:r>
          </a:p>
          <a:p>
            <a:pPr marL="355600" indent="0">
              <a:buSzPct val="100000"/>
              <a:buNone/>
            </a:pPr>
            <a:r>
              <a:rPr lang="el-GR" b="1" dirty="0" smtClean="0"/>
              <a:t>Παρατήρηση 1</a:t>
            </a:r>
            <a:r>
              <a:rPr lang="el-GR" dirty="0" smtClean="0"/>
              <a:t>: Ο πλατύς ραχιαίος ενεργεί ως ανταγωνιστής</a:t>
            </a:r>
            <a:r>
              <a:rPr lang="en-US" dirty="0" smtClean="0"/>
              <a:t>/</a:t>
            </a:r>
            <a:r>
              <a:rPr lang="el-GR" dirty="0" smtClean="0"/>
              <a:t>συναγωνιστής του δελτοειδή κατά την οριζόντια έκταση.</a:t>
            </a:r>
          </a:p>
          <a:p>
            <a:pPr marL="355600" indent="0">
              <a:buClr>
                <a:srgbClr val="FFFF00"/>
              </a:buClr>
              <a:buNone/>
            </a:pPr>
            <a:r>
              <a:rPr lang="el-GR" b="1" dirty="0" smtClean="0"/>
              <a:t>Παρατήρηση 2</a:t>
            </a:r>
            <a:r>
              <a:rPr lang="el-GR" dirty="0" smtClean="0"/>
              <a:t>: Η κίνηση από την πρόσθια ακραία θέση προς την οπίσθια, ενεργοποιεί διαδοχικά τις διάφορες ίνες του δελτοειδούς.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3192" r="3995"/>
          <a:stretch>
            <a:fillRect/>
          </a:stretch>
        </p:blipFill>
        <p:spPr>
          <a:xfrm>
            <a:off x="5508104" y="1556791"/>
            <a:ext cx="3330575" cy="460851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4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Περιαγωγή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5184576" cy="4752528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</a:pPr>
            <a:r>
              <a:rPr lang="el-GR" dirty="0" smtClean="0"/>
              <a:t>Το εύρος κίνησης της περιαγωγής της άρθρωσης του ώμου στον χώρο, με τον αγκώνα σε έκταση, ομοιάζει με κώνο. </a:t>
            </a:r>
          </a:p>
          <a:p>
            <a:pPr>
              <a:spcBef>
                <a:spcPts val="1200"/>
              </a:spcBef>
              <a:buSzPct val="100000"/>
            </a:pPr>
            <a:r>
              <a:rPr lang="el-GR" dirty="0" smtClean="0"/>
              <a:t>Ο «κώνος» της περιαγωγής οριοθετείται στον χώρο εάν η κορυφή του κώνου είναι η άρθρωση του ώμου και η ακτίνα του κώνου ίση με το μήκος του άνω άκρου. </a:t>
            </a:r>
          </a:p>
          <a:p>
            <a:pPr>
              <a:spcBef>
                <a:spcPts val="1200"/>
              </a:spcBef>
              <a:buSzPct val="100000"/>
            </a:pPr>
            <a:r>
              <a:rPr lang="el-GR" dirty="0" smtClean="0"/>
              <a:t>Η βάση του κώνου αντιστοιχεί με ένα καμπυλόγραμμο πεδίο, όπου η άκρα χείρα μπορεί να πιάνει αντικείμενα χωρίς μετακίνηση του κορμού (εικόνα).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498" t="6979"/>
          <a:stretch>
            <a:fillRect/>
          </a:stretch>
        </p:blipFill>
        <p:spPr>
          <a:xfrm>
            <a:off x="5662930" y="1556792"/>
            <a:ext cx="3152457" cy="410445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07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Επιτυγχάνεται η </a:t>
            </a:r>
            <a:r>
              <a:rPr lang="el-GR" dirty="0" smtClean="0"/>
              <a:t>Κίνηση του Ώμου</a:t>
            </a:r>
            <a:endParaRPr lang="el-GR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4941168"/>
            <a:ext cx="9000999" cy="1296144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Επιπλέον δυνατότητα συνδυασμένης κίνησης παρέχει η συμμετοχή </a:t>
            </a:r>
            <a:r>
              <a:rPr lang="el-GR" dirty="0"/>
              <a:t>της </a:t>
            </a:r>
            <a:r>
              <a:rPr lang="el-GR" dirty="0" smtClean="0"/>
              <a:t>σπονδυλικής στήλης στις διάφορες δραστηριότητες</a:t>
            </a:r>
            <a:r>
              <a:rPr lang="en-US" dirty="0" smtClean="0"/>
              <a:t>, </a:t>
            </a:r>
            <a:r>
              <a:rPr lang="el-GR" dirty="0" smtClean="0"/>
              <a:t>καθώς η σπονδυλική στήλη παίζει σημαντικό ρόλο στον προσανατολισμό του χεριού (εικόνα). 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232136" cy="338437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251520" y="1196752"/>
            <a:ext cx="4032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</a:rPr>
              <a:t>γληνοβραχιόνιος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άρθρωση επιτρέπει τον μεγαλύτερο βαθμό ελευθερίας στην κίνηση του ώμου.</a:t>
            </a:r>
          </a:p>
          <a:p>
            <a:pPr marL="266700" indent="-266700">
              <a:buClr>
                <a:srgbClr val="A50021"/>
              </a:buClr>
              <a:buSzPct val="100000"/>
            </a:pPr>
            <a:endParaRPr lang="en-US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66700" indent="-266700"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Κάθε μία από τις τέσσερις αρθρώσεις προσθέτουν κίνηση στον ώμο. Το σύνολο είναι μεγαλύτερο από ότι η κίνηση σε μία μόνο άρθρωση.</a:t>
            </a:r>
          </a:p>
        </p:txBody>
      </p:sp>
      <p:sp>
        <p:nvSpPr>
          <p:cNvPr id="12" name="Ορθογώνιο 8"/>
          <p:cNvSpPr/>
          <p:nvPr/>
        </p:nvSpPr>
        <p:spPr>
          <a:xfrm>
            <a:off x="5580112" y="472514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Tahoma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Tahoma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35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>
          <a:xfrm>
            <a:off x="1549896" y="2276872"/>
            <a:ext cx="6046440" cy="1440159"/>
          </a:xfrm>
          <a:ln w="28575">
            <a:solidFill>
              <a:srgbClr val="A50021"/>
            </a:solidFill>
          </a:ln>
        </p:spPr>
        <p:txBody>
          <a:bodyPr anchor="ctr"/>
          <a:lstStyle/>
          <a:p>
            <a:r>
              <a:rPr lang="el-GR" sz="4000" b="1" dirty="0" smtClean="0"/>
              <a:t>Ωμοβραχιόνιος Ρυθμός</a:t>
            </a:r>
            <a:endParaRPr lang="el-GR" sz="4000" b="1" dirty="0"/>
          </a:p>
        </p:txBody>
      </p:sp>
      <p:sp>
        <p:nvSpPr>
          <p:cNvPr id="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 algn="r">
              <a:defRPr/>
            </a:pPr>
            <a:fld id="{8198C6A6-8556-485F-81D9-A8F098D09877}" type="slidenum">
              <a:rPr lang="el-GR" smtClean="0">
                <a:solidFill>
                  <a:srgbClr val="000000"/>
                </a:solidFill>
                <a:effectLst/>
              </a:rPr>
              <a:pPr algn="r">
                <a:defRPr/>
              </a:pPr>
              <a:t>12</a:t>
            </a:fld>
            <a:endParaRPr lang="el-G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90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l-GR" dirty="0"/>
              <a:t>Ωμοβραχιόνιος </a:t>
            </a:r>
            <a:r>
              <a:rPr lang="el-GR" dirty="0" smtClean="0"/>
              <a:t>Ρυθμός</a:t>
            </a:r>
            <a:r>
              <a:rPr lang="el-GR" altLang="el-GR" baseline="-25000" dirty="0" smtClean="0"/>
              <a:t> [1/6]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32048" cy="476250"/>
          </a:xfrm>
        </p:spPr>
        <p:txBody>
          <a:bodyPr/>
          <a:lstStyle/>
          <a:p>
            <a:fld id="{B469B941-75B7-4010-B5BE-4529278F1843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024" y="1196752"/>
            <a:ext cx="8388424" cy="2808312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Αρχή </a:t>
            </a:r>
            <a:r>
              <a:rPr lang="el-GR" b="1" dirty="0">
                <a:solidFill>
                  <a:srgbClr val="000000"/>
                </a:solidFill>
                <a:latin typeface="Calibri" pitchFamily="34" charset="0"/>
              </a:rPr>
              <a:t>της 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Κίνησης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539750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Ο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βραχίονας βρίσκεται στην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ανατομική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του θέση των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marL="539750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Η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κλείδα βρίσκεται στην ανατομική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της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θέση των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marL="539750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ωμοπλάτη βρίσκεται στην ανατομική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θέση των 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marL="539750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γωνία, η οποία σχηματίζεται μεταξύ της κλείδας και της ωμοπλατιαίας άκανθας είναι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i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5279"/>
            <a:ext cx="4320480" cy="194600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28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Ωμοβραχιόνιος </a:t>
            </a:r>
            <a:r>
              <a:rPr lang="el-GR" dirty="0" smtClean="0"/>
              <a:t>Ρυθμός</a:t>
            </a:r>
            <a:r>
              <a:rPr lang="el-GR" altLang="el-GR" baseline="-25000" dirty="0" smtClean="0"/>
              <a:t>  [2/6]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32048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8892480" cy="2808312"/>
          </a:xfrm>
        </p:spPr>
        <p:txBody>
          <a:bodyPr/>
          <a:lstStyle/>
          <a:p>
            <a:pPr>
              <a:spcBef>
                <a:spcPts val="1200"/>
              </a:spcBef>
              <a:buSzPct val="102000"/>
            </a:pPr>
            <a:r>
              <a:rPr lang="el-GR" b="1" dirty="0" smtClean="0">
                <a:solidFill>
                  <a:srgbClr val="000000"/>
                </a:solidFill>
              </a:rPr>
              <a:t>Φάση 1</a:t>
            </a:r>
            <a:r>
              <a:rPr lang="el-GR" b="1" baseline="30000" dirty="0" smtClean="0">
                <a:solidFill>
                  <a:srgbClr val="000000"/>
                </a:solidFill>
              </a:rPr>
              <a:t>η</a:t>
            </a:r>
            <a:r>
              <a:rPr lang="el-GR" b="1" dirty="0" smtClean="0">
                <a:solidFill>
                  <a:srgbClr val="000000"/>
                </a:solidFill>
              </a:rPr>
              <a:t>: 0</a:t>
            </a:r>
            <a:r>
              <a:rPr lang="el-GR" b="1" baseline="30000" dirty="0" smtClean="0">
                <a:solidFill>
                  <a:srgbClr val="000000"/>
                </a:solidFill>
              </a:rPr>
              <a:t>ο </a:t>
            </a:r>
            <a:r>
              <a:rPr lang="el-GR" b="1" dirty="0" smtClean="0">
                <a:solidFill>
                  <a:srgbClr val="000000"/>
                </a:solidFill>
              </a:rPr>
              <a:t>- 60</a:t>
            </a:r>
            <a:r>
              <a:rPr lang="el-GR" b="1" baseline="30000" dirty="0" smtClean="0">
                <a:solidFill>
                  <a:srgbClr val="000000"/>
                </a:solidFill>
              </a:rPr>
              <a:t>ο</a:t>
            </a:r>
            <a:endParaRPr lang="el-GR" b="1" dirty="0" smtClean="0">
              <a:solidFill>
                <a:srgbClr val="000000"/>
              </a:solidFill>
            </a:endParaRPr>
          </a:p>
          <a:p>
            <a:pPr marL="539750" indent="-182563">
              <a:spcBef>
                <a:spcPts val="1200"/>
              </a:spcBef>
              <a:buSzPct val="102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Απαγωγή του βραχίονα 30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  <a:sym typeface="Symbol" pitchFamily="18" charset="2"/>
              </a:rPr>
              <a:t>,</a:t>
            </a:r>
          </a:p>
          <a:p>
            <a:pPr marL="539750" indent="-182563">
              <a:spcBef>
                <a:spcPts val="1200"/>
              </a:spcBef>
              <a:buSzPct val="102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κλείδα ανυψώνεται στην στερνοκλειδική άρθρωση περίπου 12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i="1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χωρίς στροφή (4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σε κάθε 10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ανύψωσης του βραχιονίου),</a:t>
            </a:r>
          </a:p>
          <a:p>
            <a:pPr marL="539750" indent="-182563">
              <a:spcBef>
                <a:spcPts val="1200"/>
              </a:spcBef>
              <a:buSzPct val="102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Μία μικρού εύρους κίνηση παρουσιάζεται στην ακρωμιοκλειδική άρθρωση. Αυτό φαίνεται από την αύξηση της γωνίας που σχηματίζεται μεταξύ της κλείδας και της ωμοπλατιαίας άκανθας κατά 10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4149080"/>
            <a:ext cx="4536504" cy="218781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8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Ωμοβραχιόνιος </a:t>
            </a:r>
            <a:r>
              <a:rPr lang="el-GR" dirty="0" smtClean="0"/>
              <a:t>Ρυθμός</a:t>
            </a:r>
            <a:r>
              <a:rPr lang="el-GR" altLang="el-GR" baseline="-25000" dirty="0" smtClean="0"/>
              <a:t>  [3/6]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32048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8892480" cy="2808312"/>
          </a:xfrm>
        </p:spPr>
        <p:txBody>
          <a:bodyPr/>
          <a:lstStyle/>
          <a:p>
            <a:pPr>
              <a:spcBef>
                <a:spcPts val="1200"/>
              </a:spcBef>
              <a:buSzPct val="102000"/>
            </a:pPr>
            <a:r>
              <a:rPr lang="el-GR" b="1" dirty="0" smtClean="0">
                <a:solidFill>
                  <a:srgbClr val="000000"/>
                </a:solidFill>
              </a:rPr>
              <a:t>Φάση 1</a:t>
            </a:r>
            <a:r>
              <a:rPr lang="el-GR" b="1" baseline="30000" dirty="0" smtClean="0">
                <a:solidFill>
                  <a:srgbClr val="000000"/>
                </a:solidFill>
              </a:rPr>
              <a:t>η</a:t>
            </a:r>
            <a:r>
              <a:rPr lang="el-GR" b="1" dirty="0" smtClean="0">
                <a:solidFill>
                  <a:srgbClr val="000000"/>
                </a:solidFill>
              </a:rPr>
              <a:t>: 0</a:t>
            </a:r>
            <a:r>
              <a:rPr lang="el-GR" b="1" baseline="30000" dirty="0" smtClean="0">
                <a:solidFill>
                  <a:srgbClr val="000000"/>
                </a:solidFill>
              </a:rPr>
              <a:t>ο </a:t>
            </a:r>
            <a:r>
              <a:rPr lang="el-GR" b="1" dirty="0" smtClean="0">
                <a:solidFill>
                  <a:srgbClr val="000000"/>
                </a:solidFill>
              </a:rPr>
              <a:t>- 60</a:t>
            </a:r>
            <a:r>
              <a:rPr lang="el-GR" b="1" baseline="30000" dirty="0" smtClean="0">
                <a:solidFill>
                  <a:srgbClr val="000000"/>
                </a:solidFill>
              </a:rPr>
              <a:t>ο</a:t>
            </a:r>
            <a:endParaRPr lang="el-GR" b="1" dirty="0" smtClean="0">
              <a:solidFill>
                <a:srgbClr val="000000"/>
              </a:solidFill>
            </a:endParaRPr>
          </a:p>
          <a:p>
            <a:pPr marL="539750" indent="-182563">
              <a:spcBef>
                <a:spcPts val="1200"/>
              </a:spcBef>
              <a:buSzPct val="102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Απαγωγή του βραχίονα 30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  <a:sym typeface="Symbol" pitchFamily="18" charset="2"/>
              </a:rPr>
              <a:t> - 60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  <a:sym typeface="Symbol" pitchFamily="18" charset="2"/>
              </a:rPr>
              <a:t>,</a:t>
            </a:r>
          </a:p>
          <a:p>
            <a:pPr marL="539750" indent="-182563">
              <a:spcBef>
                <a:spcPts val="1200"/>
              </a:spcBef>
              <a:buSzPct val="102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κλείδα ανυψώνεται (στερνοκλειδική άρθρωση) </a:t>
            </a:r>
            <a:r>
              <a:rPr lang="el-GR" dirty="0">
                <a:solidFill>
                  <a:srgbClr val="000000"/>
                </a:solidFill>
              </a:rPr>
              <a:t>4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σε κάθε 10</a:t>
            </a:r>
            <a:r>
              <a:rPr lang="el-GR" baseline="30000" dirty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ανύψωσης του </a:t>
            </a:r>
            <a:r>
              <a:rPr lang="el-GR" dirty="0" smtClean="0">
                <a:solidFill>
                  <a:srgbClr val="000000"/>
                </a:solidFill>
              </a:rPr>
              <a:t>βραχιονίου,</a:t>
            </a:r>
          </a:p>
          <a:p>
            <a:pPr marL="539750" indent="-182563">
              <a:spcBef>
                <a:spcPts val="1200"/>
              </a:spcBef>
              <a:buSzPct val="102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</a:t>
            </a:r>
            <a:r>
              <a:rPr lang="el-GR" dirty="0" err="1" smtClean="0">
                <a:solidFill>
                  <a:srgbClr val="000000"/>
                </a:solidFill>
              </a:rPr>
              <a:t>ωμοπλατοθωρακική</a:t>
            </a:r>
            <a:r>
              <a:rPr lang="el-GR" dirty="0" smtClean="0">
                <a:solidFill>
                  <a:srgbClr val="000000"/>
                </a:solidFill>
              </a:rPr>
              <a:t> διάρθρωση δεν συμμετέχει σημαντικά στην κίνηση. </a:t>
            </a:r>
            <a:r>
              <a:rPr lang="el-GR" dirty="0" err="1" smtClean="0">
                <a:solidFill>
                  <a:srgbClr val="000000"/>
                </a:solidFill>
              </a:rPr>
              <a:t>Σταθεροποιός</a:t>
            </a:r>
            <a:r>
              <a:rPr lang="el-GR" dirty="0" smtClean="0">
                <a:solidFill>
                  <a:srgbClr val="000000"/>
                </a:solidFill>
              </a:rPr>
              <a:t> λειτουργία (δράση του ζεύγους άνω τραπεζοειδούς – πρόσθιου οδοντωτού).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4149080"/>
            <a:ext cx="4536504" cy="218781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52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Ωμοβραχιόνιος Ρυθμός</a:t>
            </a:r>
            <a:r>
              <a:rPr lang="el-GR" altLang="el-GR" baseline="-25000" dirty="0" smtClean="0"/>
              <a:t> [4/6]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024" y="1124967"/>
            <a:ext cx="8676456" cy="3240137"/>
          </a:xfrm>
        </p:spPr>
        <p:txBody>
          <a:bodyPr/>
          <a:lstStyle/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</a:rPr>
              <a:t>Φάση 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l-GR" b="1" baseline="30000" dirty="0" smtClean="0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: 60</a:t>
            </a:r>
            <a:r>
              <a:rPr lang="el-GR" baseline="30000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 - 90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endParaRPr lang="el-GR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39750" indent="-182563"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Απαγωγή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του βραχίονα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90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60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στην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γληνοβραχιόνιο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άρθρωση και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30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στροφής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στην </a:t>
            </a: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ωμοπλατοθωρακική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διάρθρωση),</a:t>
            </a:r>
          </a:p>
          <a:p>
            <a:pPr marL="539750" indent="-182563"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κλείδα ανυψώνεται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30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και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αυτό αποτελεί το τέλος της κίνησης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της (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χωρίς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να πραγματοποιείται επιπλέον στροφή). Όλες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οι κινήσεις λαμβάνουν χώρα στην στερνοκλειδική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άρθρωση,</a:t>
            </a:r>
          </a:p>
          <a:p>
            <a:pPr marL="539750" indent="-182563"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Έξω στροφή του βραχίονα,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γύρω από τον άξονα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του κατά 90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marL="539750" indent="-182563"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Δεν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παρουσιάζεται καμία αλλαγή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στη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γωνία που σχηματίζει η κλείδα με την ωμοπλατιαία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άκανθα. 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l-GR" sz="21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371" y="4581128"/>
            <a:ext cx="4743259" cy="200062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07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Ωμοβραχιόνιος Ρυθμός</a:t>
            </a:r>
            <a:r>
              <a:rPr lang="el-GR" altLang="el-GR" baseline="-25000" dirty="0" smtClean="0"/>
              <a:t> [5/6]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024" y="1268983"/>
            <a:ext cx="8676456" cy="2592065"/>
          </a:xfrm>
        </p:spPr>
        <p:txBody>
          <a:bodyPr/>
          <a:lstStyle/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</a:rPr>
              <a:t>Φάση 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l-GR" b="1" baseline="30000" dirty="0" smtClean="0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: 90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 - 140</a:t>
            </a:r>
            <a:r>
              <a:rPr lang="el-GR" baseline="30000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539750" indent="-182563"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Η ανύψωση της κλείδας έχει ήδη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ολοκληρωθεί,</a:t>
            </a:r>
          </a:p>
          <a:p>
            <a:pPr marL="539750" indent="-182563"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Ο δελτοειδής φθάνει στη μέγιστη δραστηριότητά του γύρω από τις 110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ανύψωσης του άκρου,</a:t>
            </a:r>
          </a:p>
          <a:p>
            <a:pPr marL="539750" indent="-182563"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Ιδιαίτερα σημαντική συμμετοχή της ωμοπλατοθωρακικής διάρθρωσης στην ανύψωση του άκρου (στροφή ωμοπλάτης, κάτω τραπεζοειδής - πρόσθιος οδοντωτός).</a:t>
            </a:r>
          </a:p>
          <a:p>
            <a:pPr>
              <a:buFont typeface="Wingdings" pitchFamily="2" charset="2"/>
              <a:buNone/>
            </a:pPr>
            <a:endParaRPr lang="el-GR" sz="21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371" y="4293096"/>
            <a:ext cx="4743259" cy="200062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47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Ωμοβραχιόνιος Ρυθμός</a:t>
            </a:r>
            <a:r>
              <a:rPr lang="el-GR" altLang="el-GR" baseline="-25000" dirty="0" smtClean="0"/>
              <a:t> [6/6]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65118"/>
            <a:ext cx="504056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024" y="1124744"/>
            <a:ext cx="8820472" cy="2736205"/>
          </a:xfrm>
        </p:spPr>
        <p:txBody>
          <a:bodyPr/>
          <a:lstStyle/>
          <a:p>
            <a:pPr marL="266700" indent="-26670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 Φάση 3</a:t>
            </a:r>
            <a:r>
              <a:rPr lang="el-GR" b="1" baseline="30000" dirty="0" smtClean="0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(τέλος της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κίνησης):</a:t>
            </a:r>
          </a:p>
          <a:p>
            <a:pPr marL="449263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Απαγωγή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του βραχίονα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180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120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στην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γληνοβραχιόνιο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άρθρωση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και 60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στην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ωμοπλατοθωρακική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διάρθρωση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),</a:t>
            </a:r>
          </a:p>
          <a:p>
            <a:pPr marL="449263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κλείδα δεν έχει καθόλου ανυψωθεί στην στερνοκλειδική άρθρωση, αλλά στρέφεται γύρω από τον άξονά της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κατά 45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, οπότε λόγω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του σχήματος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της ανυψώνεται και κερδίζει επιπλέον 30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marL="449263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γωνία μεταξύ της κλείδας και της ωμοπλατιαίας άκανθας αυξάνεται κατά 10</a:t>
            </a:r>
            <a:r>
              <a:rPr lang="el-GR" baseline="30000" dirty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ακόμη, φτάνοντας συνολικά τις 20</a:t>
            </a:r>
            <a:r>
              <a:rPr lang="el-GR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l-GR" sz="2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757" y="4509120"/>
            <a:ext cx="4782487" cy="206253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49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>
          <a:xfrm>
            <a:off x="1187624" y="1916833"/>
            <a:ext cx="6982544" cy="2088232"/>
          </a:xfrm>
          <a:ln w="28575">
            <a:solidFill>
              <a:srgbClr val="A50021"/>
            </a:solidFill>
          </a:ln>
        </p:spPr>
        <p:txBody>
          <a:bodyPr anchor="ctr"/>
          <a:lstStyle/>
          <a:p>
            <a:r>
              <a:rPr lang="el-GR" sz="4400" b="1" dirty="0" smtClean="0">
                <a:solidFill>
                  <a:srgbClr val="000000"/>
                </a:solidFill>
              </a:rPr>
              <a:t>Άρθρωση του Ώμου</a:t>
            </a:r>
            <a:r>
              <a:rPr lang="el-GR" sz="4400" b="1" dirty="0" smtClean="0"/>
              <a:t/>
            </a:r>
            <a:br>
              <a:rPr lang="el-GR" sz="4400" b="1" dirty="0" smtClean="0"/>
            </a:br>
            <a:r>
              <a:rPr lang="el-GR" sz="4000" b="1" dirty="0" smtClean="0"/>
              <a:t>Ανατομικά </a:t>
            </a:r>
            <a:r>
              <a:rPr lang="el-GR" sz="4000" b="1" dirty="0"/>
              <a:t>Στοιχεία </a:t>
            </a:r>
            <a:endParaRPr lang="el-GR" sz="4000" dirty="0"/>
          </a:p>
        </p:txBody>
      </p:sp>
      <p:sp>
        <p:nvSpPr>
          <p:cNvPr id="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 algn="r">
              <a:defRPr/>
            </a:pPr>
            <a:fld id="{8198C6A6-8556-485F-81D9-A8F098D09877}" type="slidenum">
              <a:rPr lang="el-GR" smtClean="0">
                <a:solidFill>
                  <a:srgbClr val="000000"/>
                </a:solidFill>
                <a:effectLst/>
              </a:rPr>
              <a:pPr algn="r">
                <a:defRPr/>
              </a:pPr>
              <a:t>1</a:t>
            </a:fld>
            <a:endParaRPr lang="el-G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35280" cy="936104"/>
          </a:xfrm>
        </p:spPr>
        <p:txBody>
          <a:bodyPr/>
          <a:lstStyle/>
          <a:p>
            <a:r>
              <a:rPr lang="el-GR" dirty="0" smtClean="0"/>
              <a:t>Ο Ρόλος </a:t>
            </a:r>
            <a:r>
              <a:rPr lang="el-GR" dirty="0"/>
              <a:t>του </a:t>
            </a:r>
            <a:r>
              <a:rPr lang="el-GR" dirty="0" err="1"/>
              <a:t>Γληνοβραχιόνιου</a:t>
            </a:r>
            <a:r>
              <a:rPr lang="el-GR" dirty="0"/>
              <a:t> </a:t>
            </a:r>
            <a:r>
              <a:rPr lang="el-GR" dirty="0" smtClean="0"/>
              <a:t>Συνδέσμου </a:t>
            </a:r>
            <a:r>
              <a:rPr lang="el-GR" altLang="el-GR" baseline="-25000" dirty="0" smtClean="0"/>
              <a:t>[1/3]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016" y="1628800"/>
            <a:ext cx="5364088" cy="3312368"/>
          </a:xfrm>
        </p:spPr>
        <p:txBody>
          <a:bodyPr/>
          <a:lstStyle/>
          <a:p>
            <a:pPr marL="266700" indent="-26670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Κατά την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απαγωγή, 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μέση και η κάτω δεσμίδα του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γληνοβραχιονίου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συνδέσμου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διατείνονται,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όταν η άνω δεσμίδα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του </a:t>
            </a: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γληνοβραχιονίου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και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ο </a:t>
            </a: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κορακοβραχιόνιος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σύνδεσμος (στην εικόνα δεν φαίνονται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) χαλαρώνουν. </a:t>
            </a:r>
            <a:endParaRPr lang="el-GR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66700" indent="-26670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Έτσι,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οι σύνδεσμοι είναι μέγιστα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διατεταμένοι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και οι αρθρικές επιφάνειες επιτυγχάνουν τη μέγιστη επαφή.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3011487" cy="235267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60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188640"/>
            <a:ext cx="8435280" cy="936104"/>
          </a:xfrm>
        </p:spPr>
        <p:txBody>
          <a:bodyPr/>
          <a:lstStyle/>
          <a:p>
            <a:r>
              <a:rPr lang="el-GR" dirty="0" smtClean="0"/>
              <a:t>Ο Ρόλος </a:t>
            </a:r>
            <a:r>
              <a:rPr lang="el-GR" dirty="0"/>
              <a:t>του </a:t>
            </a:r>
            <a:r>
              <a:rPr lang="el-GR" dirty="0" err="1"/>
              <a:t>Γληνοβραχιόνιου</a:t>
            </a:r>
            <a:r>
              <a:rPr lang="el-GR" dirty="0"/>
              <a:t> </a:t>
            </a:r>
            <a:r>
              <a:rPr lang="el-GR" dirty="0" smtClean="0"/>
              <a:t>Συνδέσμου </a:t>
            </a:r>
            <a:r>
              <a:rPr lang="el-GR" altLang="el-GR" baseline="-25000" dirty="0" smtClean="0"/>
              <a:t>[2/3]</a:t>
            </a:r>
            <a:endParaRPr lang="el-GR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518401" cy="5256584"/>
          </a:xfrm>
        </p:spPr>
        <p:txBody>
          <a:bodyPr/>
          <a:lstStyle/>
          <a:p>
            <a:pPr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Η ολοκλήρωση της κίνησης της απαγωγής απαιτεί και τη συμμετοχή της έξω στροφής, όταν κατά τη διάρκεια της εκτέλεσής της, το </a:t>
            </a:r>
            <a:r>
              <a:rPr lang="el-GR" dirty="0">
                <a:solidFill>
                  <a:srgbClr val="000000"/>
                </a:solidFill>
              </a:rPr>
              <a:t>μείζον βραχιόνιο όγκωμα </a:t>
            </a:r>
            <a:r>
              <a:rPr lang="el-GR" dirty="0" smtClean="0">
                <a:solidFill>
                  <a:srgbClr val="000000"/>
                </a:solidFill>
              </a:rPr>
              <a:t>έλθει </a:t>
            </a:r>
            <a:r>
              <a:rPr lang="el-GR" dirty="0">
                <a:solidFill>
                  <a:srgbClr val="000000"/>
                </a:solidFill>
              </a:rPr>
              <a:t>σε επαφή με το άνω τμήμα της ωμογλήνης και του </a:t>
            </a:r>
            <a:r>
              <a:rPr lang="el-GR" dirty="0" err="1">
                <a:solidFill>
                  <a:srgbClr val="000000"/>
                </a:solidFill>
              </a:rPr>
              <a:t>επιχειλίου</a:t>
            </a:r>
            <a:r>
              <a:rPr lang="el-GR" dirty="0">
                <a:solidFill>
                  <a:srgbClr val="000000"/>
                </a:solidFill>
              </a:rPr>
              <a:t> χόνδρου</a:t>
            </a:r>
            <a:r>
              <a:rPr lang="el-GR" dirty="0"/>
              <a:t>. </a:t>
            </a:r>
            <a:endParaRPr lang="el-GR" dirty="0" smtClean="0"/>
          </a:p>
          <a:p>
            <a:pPr>
              <a:buSzPct val="100000"/>
            </a:pPr>
            <a:r>
              <a:rPr lang="el-GR" dirty="0" smtClean="0"/>
              <a:t>Η </a:t>
            </a:r>
            <a:r>
              <a:rPr lang="el-GR" dirty="0"/>
              <a:t>επαφή αυτή </a:t>
            </a:r>
            <a:r>
              <a:rPr lang="el-GR" dirty="0" smtClean="0"/>
              <a:t>ελέγχεται από την έξω </a:t>
            </a:r>
            <a:r>
              <a:rPr lang="el-GR" dirty="0"/>
              <a:t>στροφή, η </a:t>
            </a:r>
            <a:r>
              <a:rPr lang="el-GR" dirty="0" smtClean="0"/>
              <a:t>οποία:</a:t>
            </a:r>
          </a:p>
          <a:p>
            <a:pPr marL="628650" indent="-271463">
              <a:buSzPct val="100000"/>
              <a:buFont typeface="Wingdings" pitchFamily="2" charset="2"/>
              <a:buChar char="§"/>
            </a:pPr>
            <a:r>
              <a:rPr lang="el-GR" dirty="0" smtClean="0"/>
              <a:t>έλκει </a:t>
            </a:r>
            <a:r>
              <a:rPr lang="el-GR" dirty="0"/>
              <a:t>προς τα πίσω το μείζον βραχιόνιο όγκωμα κατά το τέλος της απαγωγής, </a:t>
            </a:r>
            <a:endParaRPr lang="el-GR" dirty="0" smtClean="0"/>
          </a:p>
          <a:p>
            <a:pPr marL="628650" indent="-271463">
              <a:buSzPct val="100000"/>
              <a:buFont typeface="Wingdings" pitchFamily="2" charset="2"/>
              <a:buChar char="§"/>
            </a:pPr>
            <a:r>
              <a:rPr lang="el-GR" dirty="0" smtClean="0"/>
              <a:t>φέρνει </a:t>
            </a:r>
            <a:r>
              <a:rPr lang="el-GR" dirty="0"/>
              <a:t>την αύλακα του </a:t>
            </a:r>
            <a:r>
              <a:rPr lang="el-GR" dirty="0" smtClean="0"/>
              <a:t>δικεφάλου απέναντι </a:t>
            </a:r>
            <a:r>
              <a:rPr lang="el-GR" dirty="0"/>
              <a:t>από το </a:t>
            </a:r>
            <a:r>
              <a:rPr lang="el-GR" dirty="0" err="1" smtClean="0"/>
              <a:t>ακρωμιο</a:t>
            </a:r>
            <a:r>
              <a:rPr lang="el-GR" dirty="0" smtClean="0"/>
              <a:t>-κορακοειδές τόξο, </a:t>
            </a:r>
          </a:p>
          <a:p>
            <a:pPr marL="628650" indent="-271463">
              <a:buSzPct val="100000"/>
              <a:buFont typeface="Wingdings" pitchFamily="2" charset="2"/>
              <a:buChar char="§"/>
            </a:pPr>
            <a:r>
              <a:rPr lang="el-GR" dirty="0" smtClean="0"/>
              <a:t>και </a:t>
            </a:r>
            <a:r>
              <a:rPr lang="el-GR" dirty="0"/>
              <a:t>χαλαρώνει τις ίνες του </a:t>
            </a:r>
            <a:r>
              <a:rPr lang="el-GR" dirty="0" err="1"/>
              <a:t>γληνοβραχιόνιου</a:t>
            </a:r>
            <a:r>
              <a:rPr lang="el-GR" dirty="0"/>
              <a:t> συνδέσμου. Σαν αποτέλεσμα, η απαγωγή φτάνει τις </a:t>
            </a:r>
            <a:r>
              <a:rPr lang="el-GR" dirty="0" smtClean="0"/>
              <a:t>90</a:t>
            </a:r>
            <a:r>
              <a:rPr lang="el-GR" baseline="30000" dirty="0" smtClean="0">
                <a:cs typeface="Arial" charset="0"/>
              </a:rPr>
              <a:t>ο</a:t>
            </a:r>
            <a:r>
              <a:rPr lang="el-GR" dirty="0" smtClean="0">
                <a:cs typeface="Arial" charset="0"/>
              </a:rPr>
              <a:t>.</a:t>
            </a:r>
            <a:endParaRPr lang="el-GR" dirty="0">
              <a:cs typeface="Arial" charset="0"/>
            </a:endParaRPr>
          </a:p>
          <a:p>
            <a:pPr>
              <a:buSzPct val="100000"/>
            </a:pPr>
            <a:r>
              <a:rPr lang="el-GR" dirty="0">
                <a:cs typeface="Arial" charset="0"/>
              </a:rPr>
              <a:t>Όταν η απαγωγή συνδυάζεται με κάμψη </a:t>
            </a:r>
            <a:r>
              <a:rPr lang="el-GR" dirty="0" smtClean="0">
                <a:cs typeface="Arial" charset="0"/>
              </a:rPr>
              <a:t>30</a:t>
            </a:r>
            <a:r>
              <a:rPr lang="el-GR" baseline="30000" dirty="0" smtClean="0">
                <a:cs typeface="Arial" charset="0"/>
              </a:rPr>
              <a:t>ο</a:t>
            </a:r>
            <a:r>
              <a:rPr lang="el-GR" dirty="0" smtClean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στο επίπεδο της ωμοπλάτης, η διάταση του </a:t>
            </a:r>
            <a:r>
              <a:rPr lang="el-GR" dirty="0" err="1">
                <a:cs typeface="Arial" charset="0"/>
              </a:rPr>
              <a:t>γληνοβραχιονίου</a:t>
            </a:r>
            <a:r>
              <a:rPr lang="el-GR" dirty="0">
                <a:cs typeface="Arial" charset="0"/>
              </a:rPr>
              <a:t> συνδέσμου γίνεται πιο αργά και η απαγωγή μπορεί να φτάσει τις </a:t>
            </a:r>
            <a:r>
              <a:rPr lang="el-GR" dirty="0" smtClean="0">
                <a:cs typeface="Arial" charset="0"/>
              </a:rPr>
              <a:t>110</a:t>
            </a:r>
            <a:r>
              <a:rPr lang="el-GR" baseline="30000" dirty="0" smtClean="0">
                <a:cs typeface="Arial" charset="0"/>
              </a:rPr>
              <a:t>ο</a:t>
            </a:r>
            <a:r>
              <a:rPr lang="el-GR" dirty="0" smtClean="0">
                <a:cs typeface="Arial" charset="0"/>
              </a:rPr>
              <a:t>. </a:t>
            </a:r>
            <a:endParaRPr lang="en-US" dirty="0">
              <a:cs typeface="Arial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0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79296" cy="936104"/>
          </a:xfrm>
        </p:spPr>
        <p:txBody>
          <a:bodyPr/>
          <a:lstStyle/>
          <a:p>
            <a:r>
              <a:rPr lang="el-GR" dirty="0" smtClean="0"/>
              <a:t> Ο Ρόλος </a:t>
            </a:r>
            <a:r>
              <a:rPr lang="el-GR" dirty="0"/>
              <a:t>του </a:t>
            </a:r>
            <a:r>
              <a:rPr lang="el-GR" dirty="0" err="1"/>
              <a:t>Γληνοβραχιόνιου</a:t>
            </a:r>
            <a:r>
              <a:rPr lang="el-GR" dirty="0"/>
              <a:t> </a:t>
            </a:r>
            <a:r>
              <a:rPr lang="el-GR" dirty="0" smtClean="0"/>
              <a:t>Συνδέσμου </a:t>
            </a:r>
            <a:r>
              <a:rPr lang="el-GR" altLang="el-GR" baseline="-25000" dirty="0" smtClean="0"/>
              <a:t>[</a:t>
            </a:r>
            <a:r>
              <a:rPr lang="el-GR" altLang="el-GR" sz="4000" baseline="-25000" dirty="0" smtClean="0"/>
              <a:t>3/3]</a:t>
            </a:r>
            <a:endParaRPr lang="el-GR" sz="4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628800"/>
            <a:ext cx="5832648" cy="3312368"/>
          </a:xfrm>
        </p:spPr>
        <p:txBody>
          <a:bodyPr/>
          <a:lstStyle/>
          <a:p>
            <a:pPr marL="361950" indent="-36195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Οι στροφικές κινήσεις του βραχιονίου, επιδρούν αντίθετα στον </a:t>
            </a: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γληνοβραχιόνιο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σύνδεσμο: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marL="628650" indent="-26670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έξω στροφή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του </a:t>
            </a: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διατείνει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και τις τρεις δεσμίδες του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γληνοβραχιονίου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συνδέσμου, </a:t>
            </a:r>
          </a:p>
          <a:p>
            <a:pPr marL="628650" indent="-26670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Ενώ,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έσω στροφή του </a:t>
            </a: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, τις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χαλαρώνει.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114" y="1484784"/>
            <a:ext cx="2419350" cy="338931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18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Κορακοβραχιόνιος</a:t>
            </a:r>
            <a:r>
              <a:rPr lang="el-GR" dirty="0"/>
              <a:t> Σύνδεσμος</a:t>
            </a:r>
          </a:p>
        </p:txBody>
      </p:sp>
      <p:pic>
        <p:nvPicPr>
          <p:cNvPr id="266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010306" cy="467836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016" y="1340768"/>
            <a:ext cx="4644008" cy="41148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Κατά την έκταση αναπτύσσεται τάση κυρίως στην </a:t>
            </a:r>
            <a:r>
              <a:rPr lang="el-GR" dirty="0">
                <a:latin typeface="Calibri" pitchFamily="34" charset="0"/>
              </a:rPr>
              <a:t>πρόσθια </a:t>
            </a:r>
            <a:r>
              <a:rPr lang="el-GR" dirty="0" smtClean="0">
                <a:latin typeface="Calibri" pitchFamily="34" charset="0"/>
              </a:rPr>
              <a:t>δεσμίδα, ενώ κατά τη κάμψη, κυρίως στην </a:t>
            </a:r>
            <a:r>
              <a:rPr lang="el-GR" dirty="0">
                <a:latin typeface="Calibri" pitchFamily="34" charset="0"/>
              </a:rPr>
              <a:t>οπίσθια </a:t>
            </a:r>
            <a:r>
              <a:rPr lang="el-GR" dirty="0" smtClean="0">
                <a:latin typeface="Calibri" pitchFamily="34" charset="0"/>
              </a:rPr>
              <a:t>δεσμίδα. </a:t>
            </a:r>
          </a:p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Η </a:t>
            </a:r>
            <a:r>
              <a:rPr lang="el-GR" dirty="0">
                <a:latin typeface="Calibri" pitchFamily="34" charset="0"/>
              </a:rPr>
              <a:t>έσω στροφή του </a:t>
            </a:r>
            <a:r>
              <a:rPr lang="el-GR" dirty="0" smtClean="0">
                <a:latin typeface="Calibri" pitchFamily="34" charset="0"/>
              </a:rPr>
              <a:t>βραχίονα, </a:t>
            </a:r>
            <a:r>
              <a:rPr lang="el-GR" dirty="0">
                <a:latin typeface="Calibri" pitchFamily="34" charset="0"/>
              </a:rPr>
              <a:t>που γίνεται στο τέλος της </a:t>
            </a:r>
            <a:r>
              <a:rPr lang="el-GR" dirty="0" smtClean="0">
                <a:latin typeface="Calibri" pitchFamily="34" charset="0"/>
              </a:rPr>
              <a:t>κάμψης, </a:t>
            </a:r>
            <a:r>
              <a:rPr lang="el-GR" dirty="0">
                <a:latin typeface="Calibri" pitchFamily="34" charset="0"/>
              </a:rPr>
              <a:t>χαλαρώνει τον </a:t>
            </a:r>
            <a:r>
              <a:rPr lang="el-GR" dirty="0" err="1" smtClean="0">
                <a:latin typeface="Calibri" pitchFamily="34" charset="0"/>
              </a:rPr>
              <a:t>κορακοβραχιόνιο</a:t>
            </a:r>
            <a:r>
              <a:rPr lang="el-GR" dirty="0" smtClean="0">
                <a:latin typeface="Calibri" pitchFamily="34" charset="0"/>
              </a:rPr>
              <a:t> αλλά και τον </a:t>
            </a:r>
            <a:r>
              <a:rPr lang="el-GR" dirty="0" err="1" smtClean="0">
                <a:latin typeface="Calibri" pitchFamily="34" charset="0"/>
              </a:rPr>
              <a:t>γληνοβραχιόνιο</a:t>
            </a:r>
            <a:r>
              <a:rPr lang="el-GR" dirty="0" smtClean="0">
                <a:latin typeface="Calibri" pitchFamily="34" charset="0"/>
              </a:rPr>
              <a:t> σύνδεσμο, </a:t>
            </a:r>
            <a:r>
              <a:rPr lang="el-GR" dirty="0">
                <a:latin typeface="Calibri" pitchFamily="34" charset="0"/>
              </a:rPr>
              <a:t>αυξάνοντας έτσι το εύρος της κίνησης.</a:t>
            </a:r>
          </a:p>
        </p:txBody>
      </p:sp>
    </p:spTree>
    <p:extLst>
      <p:ext uri="{BB962C8B-B14F-4D97-AF65-F5344CB8AC3E}">
        <p14:creationId xmlns:p14="http://schemas.microsoft.com/office/powerpoint/2010/main" val="8684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Δικέφαλος </a:t>
            </a:r>
            <a:r>
              <a:rPr lang="el-GR" sz="3600" dirty="0" err="1" smtClean="0"/>
              <a:t>Βραχιόνιος</a:t>
            </a:r>
            <a:r>
              <a:rPr lang="el-GR" altLang="el-GR" baseline="-25000" dirty="0" smtClean="0"/>
              <a:t> </a:t>
            </a:r>
            <a:endParaRPr lang="el-GR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40768"/>
            <a:ext cx="8928992" cy="2592288"/>
          </a:xfrm>
        </p:spPr>
        <p:txBody>
          <a:bodyPr/>
          <a:lstStyle/>
          <a:p>
            <a:pPr marL="361950" indent="-361950">
              <a:buSzPct val="100000"/>
            </a:pPr>
            <a:r>
              <a:rPr lang="el-GR" dirty="0" smtClean="0"/>
              <a:t>Όταν ο δικέφαλος </a:t>
            </a:r>
            <a:r>
              <a:rPr lang="el-GR" dirty="0" err="1" smtClean="0"/>
              <a:t>βραχιόνιος</a:t>
            </a:r>
            <a:r>
              <a:rPr lang="el-GR" dirty="0" smtClean="0"/>
              <a:t> μυς συσπάται για να ανυψώσει ένα μεγάλο φορτίο, οι δυο κεφαλές του συσπώνται δυνατά για την διατήρηση της συναρμογής των αρθρικών επιφανειών του ώμου.</a:t>
            </a:r>
          </a:p>
          <a:p>
            <a:pPr marL="628650" indent="-266700">
              <a:buSzPct val="100000"/>
              <a:buFont typeface="Wingdings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βραχεία κεφαλή ακουμπώντας πάνω </a:t>
            </a:r>
            <a:r>
              <a:rPr lang="el-GR" dirty="0" smtClean="0"/>
              <a:t>στην </a:t>
            </a:r>
            <a:r>
              <a:rPr lang="el-GR" dirty="0"/>
              <a:t>κορακοειδή απόφυση ανυψώνει το βραχίονα σε σχέση με την ωμοπλάτη και σε συνδυασμό με </a:t>
            </a:r>
            <a:r>
              <a:rPr lang="el-GR" dirty="0" smtClean="0"/>
              <a:t>τους </a:t>
            </a:r>
            <a:r>
              <a:rPr lang="el-GR" dirty="0"/>
              <a:t>τρικέφαλο, </a:t>
            </a:r>
            <a:r>
              <a:rPr lang="el-GR" dirty="0" err="1"/>
              <a:t>κορακοβραχιόνιο</a:t>
            </a:r>
            <a:r>
              <a:rPr lang="el-GR" dirty="0"/>
              <a:t>, </a:t>
            </a:r>
            <a:r>
              <a:rPr lang="el-GR" dirty="0" smtClean="0"/>
              <a:t>δελτοειδή μύες, εμποδίζοντας </a:t>
            </a:r>
            <a:r>
              <a:rPr lang="el-GR" dirty="0"/>
              <a:t>το εξάρθρημα </a:t>
            </a:r>
            <a:r>
              <a:rPr lang="el-GR" dirty="0" smtClean="0"/>
              <a:t>της κεφαλής προς </a:t>
            </a:r>
            <a:r>
              <a:rPr lang="el-GR" dirty="0"/>
              <a:t>τα κάτω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15622" t="2962" r="1581" b="2254"/>
          <a:stretch>
            <a:fillRect/>
          </a:stretch>
        </p:blipFill>
        <p:spPr bwMode="auto">
          <a:xfrm>
            <a:off x="5076056" y="3933056"/>
            <a:ext cx="3816424" cy="23042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789040"/>
            <a:ext cx="50405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2925" indent="-276225">
              <a:spcBef>
                <a:spcPct val="200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Συγχρόνως, η μακρά κεφαλή του δικεφάλου πιέζει την κεφαλή του βραχιονίου πάνω στην ωμογλήνη, ειδικά κατά την κίνηση της απαγωγής.</a:t>
            </a:r>
          </a:p>
          <a:p>
            <a:pPr marL="266700" indent="-266700">
              <a:spcBef>
                <a:spcPct val="200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Αποτέλεσμα της ρήξης του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δικεφάλου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</a:rPr>
              <a:t>βραχιονίου</a:t>
            </a:r>
            <a:r>
              <a:rPr lang="el-GR" sz="2400" dirty="0" smtClean="0">
                <a:solidFill>
                  <a:srgbClr val="FFFFFF"/>
                </a:solidFill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μυ, 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είναι η μείωση της δύναμης της απαγωγής κατά 20%.</a:t>
            </a:r>
            <a:endParaRPr lang="el-GR" sz="2200" kern="0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Πέταλο των </a:t>
            </a:r>
            <a:r>
              <a:rPr lang="el-GR" dirty="0" smtClean="0"/>
              <a:t>Στροφέων </a:t>
            </a:r>
            <a:r>
              <a:rPr lang="el-GR" baseline="-25000" dirty="0" smtClean="0"/>
              <a:t>[1/2]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22426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124744"/>
            <a:ext cx="8784976" cy="1224136"/>
          </a:xfrm>
          <a:noFill/>
          <a:ln/>
        </p:spPr>
        <p:txBody>
          <a:bodyPr/>
          <a:lstStyle/>
          <a:p>
            <a:pPr marL="361950" indent="-361950"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effectLst/>
                <a:latin typeface="Calibri" pitchFamily="34" charset="0"/>
              </a:rPr>
              <a:t>Το τενόντιο πέταλο των στροφέων (</a:t>
            </a:r>
            <a:r>
              <a:rPr lang="en-US" dirty="0" smtClean="0">
                <a:effectLst/>
                <a:latin typeface="Calibri" pitchFamily="34" charset="0"/>
              </a:rPr>
              <a:t>rotator cuff</a:t>
            </a:r>
            <a:r>
              <a:rPr lang="el-GR" dirty="0" smtClean="0">
                <a:effectLst/>
                <a:latin typeface="Calibri" pitchFamily="34" charset="0"/>
              </a:rPr>
              <a:t>)</a:t>
            </a:r>
            <a:r>
              <a:rPr lang="en-US" dirty="0" smtClean="0">
                <a:effectLst/>
                <a:latin typeface="Calibri" pitchFamily="34" charset="0"/>
              </a:rPr>
              <a:t> </a:t>
            </a:r>
            <a:r>
              <a:rPr lang="el-GR" dirty="0" smtClean="0">
                <a:effectLst/>
                <a:latin typeface="Calibri" pitchFamily="34" charset="0"/>
              </a:rPr>
              <a:t>αποτελείται από τους υπερακάνθιο, υπακάνθιο</a:t>
            </a:r>
            <a:r>
              <a:rPr lang="el-GR" dirty="0" smtClean="0">
                <a:latin typeface="Calibri" pitchFamily="34" charset="0"/>
              </a:rPr>
              <a:t>, ελάσσονα στρογγύλο (έξω στροφείς) και υποπλάτιο (έσω στροφέας)</a:t>
            </a:r>
            <a:r>
              <a:rPr lang="el-GR" dirty="0" smtClean="0">
                <a:effectLst/>
                <a:latin typeface="Calibri" pitchFamily="34" charset="0"/>
              </a:rPr>
              <a:t>.</a:t>
            </a:r>
            <a:endParaRPr lang="en-US" dirty="0" smtClean="0">
              <a:effectLst/>
              <a:latin typeface="Calibri" pitchFamily="34" charset="0"/>
            </a:endParaRPr>
          </a:p>
          <a:p>
            <a:pPr marL="361950" indent="-361950"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Το πέταλο των στροφέων ενισχύει τον αρθρικό θύλακα. Ο ανατομικός διαχωρισμός των επιμέρους τενόντων είναι πολύ δύσκολος.</a:t>
            </a:r>
            <a:endParaRPr lang="en-US" dirty="0" smtClean="0">
              <a:effectLst/>
              <a:latin typeface="Calibri" pitchFamily="34" charset="0"/>
            </a:endParaRPr>
          </a:p>
          <a:p>
            <a:pPr marL="361950" indent="-361950"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endParaRPr lang="en-US" dirty="0">
              <a:effectLst/>
              <a:latin typeface="Calibri" pitchFamily="34" charset="0"/>
            </a:endParaRPr>
          </a:p>
        </p:txBody>
      </p:sp>
      <p:pic>
        <p:nvPicPr>
          <p:cNvPr id="8" name="Picture 2" descr="File:Gray8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680519" cy="353914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7"/>
          <p:cNvSpPr/>
          <p:nvPr/>
        </p:nvSpPr>
        <p:spPr>
          <a:xfrm>
            <a:off x="1714499" y="6597352"/>
            <a:ext cx="5714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4"/>
              </a:rPr>
              <a:t>Gray810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διαθέσιμο ως κοινό κτήμα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Πέταλο των </a:t>
            </a:r>
            <a:r>
              <a:rPr lang="el-GR" dirty="0" smtClean="0"/>
              <a:t>Στροφέων </a:t>
            </a:r>
            <a:r>
              <a:rPr lang="el-GR" baseline="-25000" dirty="0" smtClean="0"/>
              <a:t>[2/2]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22426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196752"/>
            <a:ext cx="8784976" cy="1656184"/>
          </a:xfrm>
          <a:noFill/>
          <a:ln/>
        </p:spPr>
        <p:txBody>
          <a:bodyPr/>
          <a:lstStyle/>
          <a:p>
            <a:pPr marL="361950" indent="-361950"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effectLst/>
                <a:latin typeface="Calibri" pitchFamily="34" charset="0"/>
              </a:rPr>
              <a:t>Πέραν </a:t>
            </a:r>
            <a:r>
              <a:rPr lang="el-GR" dirty="0">
                <a:effectLst/>
                <a:latin typeface="Calibri" pitchFamily="34" charset="0"/>
              </a:rPr>
              <a:t>της στροφικής τους ενέργειας προς τα έξω, οι μύες του πετάλου συντελούν ώστε να συγκρατείται η κεφαλή του βραχιονίου εντός της </a:t>
            </a:r>
            <a:r>
              <a:rPr lang="el-GR" dirty="0" err="1">
                <a:effectLst/>
                <a:latin typeface="Calibri" pitchFamily="34" charset="0"/>
              </a:rPr>
              <a:t>γληνοειδούς</a:t>
            </a:r>
            <a:r>
              <a:rPr lang="el-GR" dirty="0">
                <a:effectLst/>
                <a:latin typeface="Calibri" pitchFamily="34" charset="0"/>
              </a:rPr>
              <a:t> κοιλότητας, με συνέπεια </a:t>
            </a:r>
            <a:r>
              <a:rPr lang="el-GR" dirty="0" smtClean="0">
                <a:effectLst/>
                <a:latin typeface="Calibri" pitchFamily="34" charset="0"/>
              </a:rPr>
              <a:t>να συμβάλλουν σημαντικά στη σταθερότητα </a:t>
            </a:r>
            <a:r>
              <a:rPr lang="el-GR" dirty="0">
                <a:effectLst/>
                <a:latin typeface="Calibri" pitchFamily="34" charset="0"/>
              </a:rPr>
              <a:t>της </a:t>
            </a:r>
            <a:r>
              <a:rPr lang="el-GR" dirty="0" err="1">
                <a:effectLst/>
                <a:latin typeface="Calibri" pitchFamily="34" charset="0"/>
              </a:rPr>
              <a:t>γληνοβραχιόνιας</a:t>
            </a:r>
            <a:r>
              <a:rPr lang="el-GR" dirty="0">
                <a:effectLst/>
                <a:latin typeface="Calibri" pitchFamily="34" charset="0"/>
              </a:rPr>
              <a:t> άρθρωσης.</a:t>
            </a:r>
            <a:endParaRPr lang="en-US" dirty="0">
              <a:effectLst/>
              <a:latin typeface="Calibri" pitchFamily="34" charset="0"/>
            </a:endParaRPr>
          </a:p>
        </p:txBody>
      </p:sp>
      <p:pic>
        <p:nvPicPr>
          <p:cNvPr id="8" name="Picture 2" descr="File:Gray8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680519" cy="353914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7"/>
          <p:cNvSpPr/>
          <p:nvPr/>
        </p:nvSpPr>
        <p:spPr>
          <a:xfrm>
            <a:off x="1714499" y="6453336"/>
            <a:ext cx="5714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4"/>
              </a:rPr>
              <a:t>Gray810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διαθέσιμο ως κοινό κτήμα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</a:t>
            </a:r>
            <a:r>
              <a:rPr lang="el-GR" dirty="0"/>
              <a:t>του </a:t>
            </a:r>
            <a:r>
              <a:rPr lang="el-GR" dirty="0" smtClean="0"/>
              <a:t>Δελτοειδή </a:t>
            </a:r>
            <a:r>
              <a:rPr lang="el-GR" dirty="0"/>
              <a:t>στην </a:t>
            </a:r>
            <a:r>
              <a:rPr lang="el-GR" dirty="0" smtClean="0"/>
              <a:t>Απαγωγή</a:t>
            </a:r>
            <a:r>
              <a:rPr lang="en-US" baseline="-16000" dirty="0" smtClean="0"/>
              <a:t> [1/2]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024" y="1600200"/>
            <a:ext cx="4211960" cy="3629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Ο δελτοειδής μυς έχει επτά (7) </a:t>
            </a:r>
            <a:r>
              <a:rPr lang="el-GR" dirty="0">
                <a:latin typeface="Calibri" pitchFamily="34" charset="0"/>
              </a:rPr>
              <a:t>λειτουργικά </a:t>
            </a:r>
            <a:r>
              <a:rPr lang="el-GR" dirty="0" smtClean="0">
                <a:latin typeface="Calibri" pitchFamily="34" charset="0"/>
              </a:rPr>
              <a:t>τμήματα:</a:t>
            </a:r>
          </a:p>
          <a:p>
            <a:pPr marL="539750" indent="-182563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dirty="0" smtClean="0">
                <a:latin typeface="Calibri" pitchFamily="34" charset="0"/>
              </a:rPr>
              <a:t>Τα ΙΙ,ΙΙΙ,Ι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l-GR" dirty="0" smtClean="0">
                <a:latin typeface="Calibri" pitchFamily="34" charset="0"/>
              </a:rPr>
              <a:t> λειτουργικά τμήματα βρίσκονται </a:t>
            </a:r>
            <a:r>
              <a:rPr lang="el-GR" dirty="0">
                <a:latin typeface="Calibri" pitchFamily="34" charset="0"/>
              </a:rPr>
              <a:t>επί τα εκτός του άξονα της απαγωγής και παράγουν την </a:t>
            </a:r>
            <a:r>
              <a:rPr lang="el-GR" dirty="0" smtClean="0">
                <a:latin typeface="Calibri" pitchFamily="34" charset="0"/>
              </a:rPr>
              <a:t>απαγωγή</a:t>
            </a:r>
            <a:r>
              <a:rPr lang="en-US" dirty="0" smtClean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</p:txBody>
      </p:sp>
      <p:grpSp>
        <p:nvGrpSpPr>
          <p:cNvPr id="7" name="Ομάδα 15"/>
          <p:cNvGrpSpPr/>
          <p:nvPr/>
        </p:nvGrpSpPr>
        <p:grpSpPr>
          <a:xfrm>
            <a:off x="5004048" y="1700808"/>
            <a:ext cx="3600400" cy="3937619"/>
            <a:chOff x="530670" y="1595071"/>
            <a:chExt cx="3600400" cy="3937619"/>
          </a:xfrm>
        </p:grpSpPr>
        <p:pic>
          <p:nvPicPr>
            <p:cNvPr id="8" name="Picture 2" descr="File:Deltoid muscle top8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46" r="55364" b="39238"/>
            <a:stretch/>
          </p:blipFill>
          <p:spPr bwMode="auto">
            <a:xfrm>
              <a:off x="530670" y="1595071"/>
              <a:ext cx="3600400" cy="3937619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Ελεύθερη σχεδίαση 17"/>
            <p:cNvSpPr/>
            <p:nvPr/>
          </p:nvSpPr>
          <p:spPr>
            <a:xfrm>
              <a:off x="1278350" y="3555393"/>
              <a:ext cx="1323961" cy="1247480"/>
            </a:xfrm>
            <a:custGeom>
              <a:avLst/>
              <a:gdLst>
                <a:gd name="connsiteX0" fmla="*/ 674737 w 1323961"/>
                <a:gd name="connsiteY0" fmla="*/ 4553 h 1247480"/>
                <a:gd name="connsiteX1" fmla="*/ 497184 w 1323961"/>
                <a:gd name="connsiteY1" fmla="*/ 66696 h 1247480"/>
                <a:gd name="connsiteX2" fmla="*/ 257487 w 1323961"/>
                <a:gd name="connsiteY2" fmla="*/ 262005 h 1247480"/>
                <a:gd name="connsiteX3" fmla="*/ 71056 w 1323961"/>
                <a:gd name="connsiteY3" fmla="*/ 510580 h 1247480"/>
                <a:gd name="connsiteX4" fmla="*/ 34 w 1323961"/>
                <a:gd name="connsiteY4" fmla="*/ 750277 h 1247480"/>
                <a:gd name="connsiteX5" fmla="*/ 62178 w 1323961"/>
                <a:gd name="connsiteY5" fmla="*/ 1114261 h 1247480"/>
                <a:gd name="connsiteX6" fmla="*/ 106567 w 1323961"/>
                <a:gd name="connsiteY6" fmla="*/ 1247426 h 1247480"/>
                <a:gd name="connsiteX7" fmla="*/ 204221 w 1323961"/>
                <a:gd name="connsiteY7" fmla="*/ 1132017 h 1247480"/>
                <a:gd name="connsiteX8" fmla="*/ 461673 w 1323961"/>
                <a:gd name="connsiteY8" fmla="*/ 830176 h 1247480"/>
                <a:gd name="connsiteX9" fmla="*/ 719126 w 1323961"/>
                <a:gd name="connsiteY9" fmla="*/ 581601 h 1247480"/>
                <a:gd name="connsiteX10" fmla="*/ 994333 w 1323961"/>
                <a:gd name="connsiteY10" fmla="*/ 341904 h 1247480"/>
                <a:gd name="connsiteX11" fmla="*/ 1287297 w 1323961"/>
                <a:gd name="connsiteY11" fmla="*/ 208739 h 1247480"/>
                <a:gd name="connsiteX12" fmla="*/ 1305052 w 1323961"/>
                <a:gd name="connsiteY12" fmla="*/ 146595 h 1247480"/>
                <a:gd name="connsiteX13" fmla="*/ 1154132 w 1323961"/>
                <a:gd name="connsiteY13" fmla="*/ 137718 h 1247480"/>
                <a:gd name="connsiteX14" fmla="*/ 949945 w 1323961"/>
                <a:gd name="connsiteY14" fmla="*/ 111085 h 1247480"/>
                <a:gd name="connsiteX15" fmla="*/ 870046 w 1323961"/>
                <a:gd name="connsiteY15" fmla="*/ 226494 h 1247480"/>
                <a:gd name="connsiteX16" fmla="*/ 719126 w 1323961"/>
                <a:gd name="connsiteY16" fmla="*/ 173228 h 1247480"/>
                <a:gd name="connsiteX17" fmla="*/ 674737 w 1323961"/>
                <a:gd name="connsiteY17" fmla="*/ 4553 h 124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3961" h="1247480">
                  <a:moveTo>
                    <a:pt x="674737" y="4553"/>
                  </a:moveTo>
                  <a:cubicBezTo>
                    <a:pt x="637747" y="-13202"/>
                    <a:pt x="566726" y="23787"/>
                    <a:pt x="497184" y="66696"/>
                  </a:cubicBezTo>
                  <a:cubicBezTo>
                    <a:pt x="427642" y="109605"/>
                    <a:pt x="328508" y="188024"/>
                    <a:pt x="257487" y="262005"/>
                  </a:cubicBezTo>
                  <a:cubicBezTo>
                    <a:pt x="186466" y="335986"/>
                    <a:pt x="113965" y="429201"/>
                    <a:pt x="71056" y="510580"/>
                  </a:cubicBezTo>
                  <a:cubicBezTo>
                    <a:pt x="28147" y="591959"/>
                    <a:pt x="1514" y="649664"/>
                    <a:pt x="34" y="750277"/>
                  </a:cubicBezTo>
                  <a:cubicBezTo>
                    <a:pt x="-1446" y="850890"/>
                    <a:pt x="44422" y="1031403"/>
                    <a:pt x="62178" y="1114261"/>
                  </a:cubicBezTo>
                  <a:cubicBezTo>
                    <a:pt x="79933" y="1197119"/>
                    <a:pt x="82893" y="1244467"/>
                    <a:pt x="106567" y="1247426"/>
                  </a:cubicBezTo>
                  <a:cubicBezTo>
                    <a:pt x="130241" y="1250385"/>
                    <a:pt x="204221" y="1132017"/>
                    <a:pt x="204221" y="1132017"/>
                  </a:cubicBezTo>
                  <a:cubicBezTo>
                    <a:pt x="263405" y="1062475"/>
                    <a:pt x="375856" y="921912"/>
                    <a:pt x="461673" y="830176"/>
                  </a:cubicBezTo>
                  <a:cubicBezTo>
                    <a:pt x="547490" y="738440"/>
                    <a:pt x="630349" y="662980"/>
                    <a:pt x="719126" y="581601"/>
                  </a:cubicBezTo>
                  <a:cubicBezTo>
                    <a:pt x="807903" y="500222"/>
                    <a:pt x="899638" y="404048"/>
                    <a:pt x="994333" y="341904"/>
                  </a:cubicBezTo>
                  <a:cubicBezTo>
                    <a:pt x="1089028" y="279760"/>
                    <a:pt x="1235511" y="241290"/>
                    <a:pt x="1287297" y="208739"/>
                  </a:cubicBezTo>
                  <a:cubicBezTo>
                    <a:pt x="1339083" y="176188"/>
                    <a:pt x="1327246" y="158432"/>
                    <a:pt x="1305052" y="146595"/>
                  </a:cubicBezTo>
                  <a:cubicBezTo>
                    <a:pt x="1282858" y="134758"/>
                    <a:pt x="1213316" y="143636"/>
                    <a:pt x="1154132" y="137718"/>
                  </a:cubicBezTo>
                  <a:cubicBezTo>
                    <a:pt x="1094948" y="131800"/>
                    <a:pt x="997293" y="96289"/>
                    <a:pt x="949945" y="111085"/>
                  </a:cubicBezTo>
                  <a:cubicBezTo>
                    <a:pt x="902597" y="125881"/>
                    <a:pt x="908516" y="216137"/>
                    <a:pt x="870046" y="226494"/>
                  </a:cubicBezTo>
                  <a:cubicBezTo>
                    <a:pt x="831576" y="236851"/>
                    <a:pt x="753157" y="208739"/>
                    <a:pt x="719126" y="173228"/>
                  </a:cubicBezTo>
                  <a:cubicBezTo>
                    <a:pt x="685095" y="137717"/>
                    <a:pt x="711727" y="22308"/>
                    <a:pt x="674737" y="4553"/>
                  </a:cubicBezTo>
                  <a:close/>
                </a:path>
              </a:pathLst>
            </a:custGeom>
            <a:solidFill>
              <a:schemeClr val="tx2">
                <a:lumMod val="65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" name="Ελεύθερη σχεδίαση 18"/>
            <p:cNvSpPr/>
            <p:nvPr/>
          </p:nvSpPr>
          <p:spPr>
            <a:xfrm>
              <a:off x="1393794" y="3719744"/>
              <a:ext cx="1233996" cy="1109708"/>
            </a:xfrm>
            <a:custGeom>
              <a:avLst/>
              <a:gdLst>
                <a:gd name="connsiteX0" fmla="*/ 1233996 w 1233996"/>
                <a:gd name="connsiteY0" fmla="*/ 0 h 1109708"/>
                <a:gd name="connsiteX1" fmla="*/ 887767 w 1233996"/>
                <a:gd name="connsiteY1" fmla="*/ 186431 h 1109708"/>
                <a:gd name="connsiteX2" fmla="*/ 310719 w 1233996"/>
                <a:gd name="connsiteY2" fmla="*/ 710213 h 1109708"/>
                <a:gd name="connsiteX3" fmla="*/ 62144 w 1233996"/>
                <a:gd name="connsiteY3" fmla="*/ 1038687 h 1109708"/>
                <a:gd name="connsiteX4" fmla="*/ 0 w 1233996"/>
                <a:gd name="connsiteY4" fmla="*/ 1109708 h 11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996" h="1109708">
                  <a:moveTo>
                    <a:pt x="1233996" y="0"/>
                  </a:moveTo>
                  <a:cubicBezTo>
                    <a:pt x="1137821" y="34031"/>
                    <a:pt x="1041647" y="68062"/>
                    <a:pt x="887767" y="186431"/>
                  </a:cubicBezTo>
                  <a:cubicBezTo>
                    <a:pt x="733887" y="304800"/>
                    <a:pt x="448323" y="568170"/>
                    <a:pt x="310719" y="710213"/>
                  </a:cubicBezTo>
                  <a:cubicBezTo>
                    <a:pt x="173115" y="852256"/>
                    <a:pt x="113930" y="972105"/>
                    <a:pt x="62144" y="1038687"/>
                  </a:cubicBezTo>
                  <a:cubicBezTo>
                    <a:pt x="10358" y="1105269"/>
                    <a:pt x="5179" y="1107488"/>
                    <a:pt x="0" y="1109708"/>
                  </a:cubicBezTo>
                </a:path>
              </a:pathLst>
            </a:custGeom>
            <a:noFill/>
            <a:ln>
              <a:solidFill>
                <a:schemeClr val="accent4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1" name="Ελεύθερη σχεδίαση 19"/>
            <p:cNvSpPr/>
            <p:nvPr/>
          </p:nvSpPr>
          <p:spPr>
            <a:xfrm>
              <a:off x="1259632" y="3536523"/>
              <a:ext cx="685468" cy="1260629"/>
            </a:xfrm>
            <a:custGeom>
              <a:avLst/>
              <a:gdLst>
                <a:gd name="connsiteX0" fmla="*/ 685468 w 685468"/>
                <a:gd name="connsiteY0" fmla="*/ 0 h 1260629"/>
                <a:gd name="connsiteX1" fmla="*/ 454649 w 685468"/>
                <a:gd name="connsiteY1" fmla="*/ 97654 h 1260629"/>
                <a:gd name="connsiteX2" fmla="*/ 152808 w 685468"/>
                <a:gd name="connsiteY2" fmla="*/ 381740 h 1260629"/>
                <a:gd name="connsiteX3" fmla="*/ 1888 w 685468"/>
                <a:gd name="connsiteY3" fmla="*/ 745724 h 1260629"/>
                <a:gd name="connsiteX4" fmla="*/ 81787 w 685468"/>
                <a:gd name="connsiteY4" fmla="*/ 1260629 h 126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468" h="1260629">
                  <a:moveTo>
                    <a:pt x="685468" y="0"/>
                  </a:moveTo>
                  <a:cubicBezTo>
                    <a:pt x="614447" y="17015"/>
                    <a:pt x="543426" y="34031"/>
                    <a:pt x="454649" y="97654"/>
                  </a:cubicBezTo>
                  <a:cubicBezTo>
                    <a:pt x="365872" y="161277"/>
                    <a:pt x="228268" y="273728"/>
                    <a:pt x="152808" y="381740"/>
                  </a:cubicBezTo>
                  <a:cubicBezTo>
                    <a:pt x="77348" y="489752"/>
                    <a:pt x="13725" y="599243"/>
                    <a:pt x="1888" y="745724"/>
                  </a:cubicBezTo>
                  <a:cubicBezTo>
                    <a:pt x="-9949" y="892205"/>
                    <a:pt x="35919" y="1076417"/>
                    <a:pt x="81787" y="1260629"/>
                  </a:cubicBezTo>
                </a:path>
              </a:pathLst>
            </a:custGeom>
            <a:noFill/>
            <a:ln w="22225">
              <a:solidFill>
                <a:schemeClr val="accent4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2200866" y="4017550"/>
              <a:ext cx="26000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sz="1500" b="1" dirty="0">
                <a:solidFill>
                  <a:srgbClr val="DADAD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1672238" y="3727812"/>
              <a:ext cx="3353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l-GR" sz="1500" b="1" dirty="0">
                <a:solidFill>
                  <a:srgbClr val="DADAD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988150" y="3869531"/>
              <a:ext cx="4106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DADADA">
                      <a:lumMod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l-GR" sz="1500" b="1" dirty="0">
                <a:solidFill>
                  <a:srgbClr val="DADAD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Ορθογώνιο 24"/>
          <p:cNvSpPr/>
          <p:nvPr/>
        </p:nvSpPr>
        <p:spPr>
          <a:xfrm>
            <a:off x="5127873" y="5777925"/>
            <a:ext cx="3352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Αναδημιουργία από: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hlinkClick r:id="rId3"/>
              </a:rPr>
              <a:t>Deltoid muscle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3"/>
              </a:rPr>
              <a:t>top8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hlinkClick r:id="rId4" tooltip="User:Was a bee"/>
              </a:rPr>
              <a:t>Was a bee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διαθέσιμο με άδεια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</a:rPr>
              <a:t>CC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hlinkClick r:id="rId5"/>
              </a:rPr>
              <a:t>BY-SA 2.1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5"/>
              </a:rPr>
              <a:t>JP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Ρόλος του Δελτοειδή στην Απαγωγή</a:t>
            </a:r>
            <a:r>
              <a:rPr lang="en-US" dirty="0"/>
              <a:t> </a:t>
            </a:r>
            <a:r>
              <a:rPr lang="en-US" baseline="-16000" dirty="0" smtClean="0"/>
              <a:t>[2/2</a:t>
            </a:r>
            <a:r>
              <a:rPr lang="en-US" baseline="-16000" dirty="0"/>
              <a:t>]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grpSp>
        <p:nvGrpSpPr>
          <p:cNvPr id="2" name="Ομάδα 17"/>
          <p:cNvGrpSpPr/>
          <p:nvPr/>
        </p:nvGrpSpPr>
        <p:grpSpPr>
          <a:xfrm>
            <a:off x="5366886" y="1636303"/>
            <a:ext cx="3375973" cy="3953081"/>
            <a:chOff x="5220072" y="1615050"/>
            <a:chExt cx="3375973" cy="3953081"/>
          </a:xfrm>
        </p:grpSpPr>
        <p:pic>
          <p:nvPicPr>
            <p:cNvPr id="4100" name="Picture 4" descr="File:Deltoid muscle top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42" t="17561" b="34244"/>
            <a:stretch/>
          </p:blipFill>
          <p:spPr bwMode="auto">
            <a:xfrm>
              <a:off x="5220072" y="1615050"/>
              <a:ext cx="3375973" cy="3953081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Ελεύθερη σχεδίαση 8"/>
            <p:cNvSpPr/>
            <p:nvPr/>
          </p:nvSpPr>
          <p:spPr>
            <a:xfrm>
              <a:off x="7164280" y="3815675"/>
              <a:ext cx="800008" cy="621437"/>
            </a:xfrm>
            <a:custGeom>
              <a:avLst/>
              <a:gdLst>
                <a:gd name="connsiteX0" fmla="*/ 0 w 800008"/>
                <a:gd name="connsiteY0" fmla="*/ 0 h 621437"/>
                <a:gd name="connsiteX1" fmla="*/ 213064 w 800008"/>
                <a:gd name="connsiteY1" fmla="*/ 53266 h 621437"/>
                <a:gd name="connsiteX2" fmla="*/ 559293 w 800008"/>
                <a:gd name="connsiteY2" fmla="*/ 168676 h 621437"/>
                <a:gd name="connsiteX3" fmla="*/ 763479 w 800008"/>
                <a:gd name="connsiteY3" fmla="*/ 372862 h 621437"/>
                <a:gd name="connsiteX4" fmla="*/ 798990 w 800008"/>
                <a:gd name="connsiteY4" fmla="*/ 621437 h 62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008" h="621437">
                  <a:moveTo>
                    <a:pt x="0" y="0"/>
                  </a:moveTo>
                  <a:cubicBezTo>
                    <a:pt x="59924" y="12576"/>
                    <a:pt x="119849" y="25153"/>
                    <a:pt x="213064" y="53266"/>
                  </a:cubicBezTo>
                  <a:cubicBezTo>
                    <a:pt x="306279" y="81379"/>
                    <a:pt x="467557" y="115410"/>
                    <a:pt x="559293" y="168676"/>
                  </a:cubicBezTo>
                  <a:cubicBezTo>
                    <a:pt x="651029" y="221942"/>
                    <a:pt x="723530" y="297402"/>
                    <a:pt x="763479" y="372862"/>
                  </a:cubicBezTo>
                  <a:cubicBezTo>
                    <a:pt x="803428" y="448322"/>
                    <a:pt x="801209" y="534879"/>
                    <a:pt x="798990" y="62143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7093258" y="4110361"/>
              <a:ext cx="861134" cy="319596"/>
            </a:xfrm>
            <a:custGeom>
              <a:avLst/>
              <a:gdLst>
                <a:gd name="connsiteX0" fmla="*/ 0 w 861134"/>
                <a:gd name="connsiteY0" fmla="*/ 0 h 319596"/>
                <a:gd name="connsiteX1" fmla="*/ 230820 w 861134"/>
                <a:gd name="connsiteY1" fmla="*/ 44389 h 319596"/>
                <a:gd name="connsiteX2" fmla="*/ 559293 w 861134"/>
                <a:gd name="connsiteY2" fmla="*/ 133165 h 319596"/>
                <a:gd name="connsiteX3" fmla="*/ 772358 w 861134"/>
                <a:gd name="connsiteY3" fmla="*/ 221942 h 319596"/>
                <a:gd name="connsiteX4" fmla="*/ 861134 w 861134"/>
                <a:gd name="connsiteY4" fmla="*/ 319596 h 31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134" h="319596">
                  <a:moveTo>
                    <a:pt x="0" y="0"/>
                  </a:moveTo>
                  <a:cubicBezTo>
                    <a:pt x="68802" y="11097"/>
                    <a:pt x="137605" y="22195"/>
                    <a:pt x="230820" y="44389"/>
                  </a:cubicBezTo>
                  <a:cubicBezTo>
                    <a:pt x="324035" y="66583"/>
                    <a:pt x="469037" y="103573"/>
                    <a:pt x="559293" y="133165"/>
                  </a:cubicBezTo>
                  <a:cubicBezTo>
                    <a:pt x="649549" y="162757"/>
                    <a:pt x="722051" y="190870"/>
                    <a:pt x="772358" y="221942"/>
                  </a:cubicBezTo>
                  <a:cubicBezTo>
                    <a:pt x="822665" y="253014"/>
                    <a:pt x="841899" y="286305"/>
                    <a:pt x="861134" y="319596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7093259" y="3843584"/>
              <a:ext cx="854594" cy="521520"/>
            </a:xfrm>
            <a:custGeom>
              <a:avLst/>
              <a:gdLst>
                <a:gd name="connsiteX0" fmla="*/ 28474 w 838679"/>
                <a:gd name="connsiteY0" fmla="*/ 1709 h 521520"/>
                <a:gd name="connsiteX1" fmla="*/ 339192 w 838679"/>
                <a:gd name="connsiteY1" fmla="*/ 81608 h 521520"/>
                <a:gd name="connsiteX2" fmla="*/ 552256 w 838679"/>
                <a:gd name="connsiteY2" fmla="*/ 152630 h 521520"/>
                <a:gd name="connsiteX3" fmla="*/ 756443 w 838679"/>
                <a:gd name="connsiteY3" fmla="*/ 285795 h 521520"/>
                <a:gd name="connsiteX4" fmla="*/ 836342 w 838679"/>
                <a:gd name="connsiteY4" fmla="*/ 516614 h 521520"/>
                <a:gd name="connsiteX5" fmla="*/ 676544 w 838679"/>
                <a:gd name="connsiteY5" fmla="*/ 436715 h 521520"/>
                <a:gd name="connsiteX6" fmla="*/ 463479 w 838679"/>
                <a:gd name="connsiteY6" fmla="*/ 356816 h 521520"/>
                <a:gd name="connsiteX7" fmla="*/ 117250 w 838679"/>
                <a:gd name="connsiteY7" fmla="*/ 268039 h 521520"/>
                <a:gd name="connsiteX8" fmla="*/ 1841 w 838679"/>
                <a:gd name="connsiteY8" fmla="*/ 241406 h 521520"/>
                <a:gd name="connsiteX9" fmla="*/ 46229 w 838679"/>
                <a:gd name="connsiteY9" fmla="*/ 161507 h 521520"/>
                <a:gd name="connsiteX10" fmla="*/ 28474 w 838679"/>
                <a:gd name="connsiteY10" fmla="*/ 1709 h 52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679" h="521520">
                  <a:moveTo>
                    <a:pt x="28474" y="1709"/>
                  </a:moveTo>
                  <a:cubicBezTo>
                    <a:pt x="77301" y="-11607"/>
                    <a:pt x="251895" y="56455"/>
                    <a:pt x="339192" y="81608"/>
                  </a:cubicBezTo>
                  <a:cubicBezTo>
                    <a:pt x="426489" y="106762"/>
                    <a:pt x="482714" y="118599"/>
                    <a:pt x="552256" y="152630"/>
                  </a:cubicBezTo>
                  <a:cubicBezTo>
                    <a:pt x="621798" y="186661"/>
                    <a:pt x="709095" y="225131"/>
                    <a:pt x="756443" y="285795"/>
                  </a:cubicBezTo>
                  <a:cubicBezTo>
                    <a:pt x="803791" y="346459"/>
                    <a:pt x="849659" y="491461"/>
                    <a:pt x="836342" y="516614"/>
                  </a:cubicBezTo>
                  <a:cubicBezTo>
                    <a:pt x="823025" y="541767"/>
                    <a:pt x="738688" y="463348"/>
                    <a:pt x="676544" y="436715"/>
                  </a:cubicBezTo>
                  <a:cubicBezTo>
                    <a:pt x="614400" y="410082"/>
                    <a:pt x="556695" y="384929"/>
                    <a:pt x="463479" y="356816"/>
                  </a:cubicBezTo>
                  <a:cubicBezTo>
                    <a:pt x="370263" y="328703"/>
                    <a:pt x="194190" y="287274"/>
                    <a:pt x="117250" y="268039"/>
                  </a:cubicBezTo>
                  <a:cubicBezTo>
                    <a:pt x="40310" y="248804"/>
                    <a:pt x="13678" y="259161"/>
                    <a:pt x="1841" y="241406"/>
                  </a:cubicBezTo>
                  <a:cubicBezTo>
                    <a:pt x="-9996" y="223651"/>
                    <a:pt x="38831" y="201456"/>
                    <a:pt x="46229" y="161507"/>
                  </a:cubicBezTo>
                  <a:cubicBezTo>
                    <a:pt x="53627" y="121558"/>
                    <a:pt x="-20353" y="15025"/>
                    <a:pt x="28474" y="1709"/>
                  </a:cubicBezTo>
                  <a:close/>
                </a:path>
              </a:pathLst>
            </a:custGeom>
            <a:solidFill>
              <a:schemeClr val="tx1">
                <a:lumMod val="6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6764784" y="4192697"/>
              <a:ext cx="1183068" cy="356914"/>
            </a:xfrm>
            <a:custGeom>
              <a:avLst/>
              <a:gdLst>
                <a:gd name="connsiteX0" fmla="*/ 0 w 1207364"/>
                <a:gd name="connsiteY0" fmla="*/ 0 h 292963"/>
                <a:gd name="connsiteX1" fmla="*/ 337352 w 1207364"/>
                <a:gd name="connsiteY1" fmla="*/ 142042 h 292963"/>
                <a:gd name="connsiteX2" fmla="*/ 754602 w 1207364"/>
                <a:gd name="connsiteY2" fmla="*/ 221941 h 292963"/>
                <a:gd name="connsiteX3" fmla="*/ 1127465 w 1207364"/>
                <a:gd name="connsiteY3" fmla="*/ 266330 h 292963"/>
                <a:gd name="connsiteX4" fmla="*/ 1207364 w 1207364"/>
                <a:gd name="connsiteY4" fmla="*/ 292963 h 29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64" h="292963">
                  <a:moveTo>
                    <a:pt x="0" y="0"/>
                  </a:moveTo>
                  <a:cubicBezTo>
                    <a:pt x="105792" y="52526"/>
                    <a:pt x="211585" y="105052"/>
                    <a:pt x="337352" y="142042"/>
                  </a:cubicBezTo>
                  <a:cubicBezTo>
                    <a:pt x="463119" y="179032"/>
                    <a:pt x="622917" y="201226"/>
                    <a:pt x="754602" y="221941"/>
                  </a:cubicBezTo>
                  <a:cubicBezTo>
                    <a:pt x="886287" y="242656"/>
                    <a:pt x="1052005" y="254493"/>
                    <a:pt x="1127465" y="266330"/>
                  </a:cubicBezTo>
                  <a:cubicBezTo>
                    <a:pt x="1202925" y="278167"/>
                    <a:pt x="1205144" y="285565"/>
                    <a:pt x="1207364" y="29296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6418555" y="4381130"/>
              <a:ext cx="1553593" cy="416022"/>
            </a:xfrm>
            <a:custGeom>
              <a:avLst/>
              <a:gdLst>
                <a:gd name="connsiteX0" fmla="*/ 0 w 1571348"/>
                <a:gd name="connsiteY0" fmla="*/ 0 h 244166"/>
                <a:gd name="connsiteX1" fmla="*/ 230820 w 1571348"/>
                <a:gd name="connsiteY1" fmla="*/ 79899 h 244166"/>
                <a:gd name="connsiteX2" fmla="*/ 639193 w 1571348"/>
                <a:gd name="connsiteY2" fmla="*/ 168676 h 244166"/>
                <a:gd name="connsiteX3" fmla="*/ 1109709 w 1571348"/>
                <a:gd name="connsiteY3" fmla="*/ 239697 h 244166"/>
                <a:gd name="connsiteX4" fmla="*/ 1571348 w 1571348"/>
                <a:gd name="connsiteY4" fmla="*/ 230820 h 24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348" h="244166">
                  <a:moveTo>
                    <a:pt x="0" y="0"/>
                  </a:moveTo>
                  <a:cubicBezTo>
                    <a:pt x="62144" y="25893"/>
                    <a:pt x="124288" y="51786"/>
                    <a:pt x="230820" y="79899"/>
                  </a:cubicBezTo>
                  <a:cubicBezTo>
                    <a:pt x="337352" y="108012"/>
                    <a:pt x="492712" y="142043"/>
                    <a:pt x="639193" y="168676"/>
                  </a:cubicBezTo>
                  <a:cubicBezTo>
                    <a:pt x="785674" y="195309"/>
                    <a:pt x="954350" y="229340"/>
                    <a:pt x="1109709" y="239697"/>
                  </a:cubicBezTo>
                  <a:cubicBezTo>
                    <a:pt x="1265068" y="250054"/>
                    <a:pt x="1418208" y="240437"/>
                    <a:pt x="1571348" y="23082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44795" y="3899513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l-GR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3248" y="4578532"/>
              <a:ext cx="47481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endParaRPr lang="el-GR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35554" y="3520419"/>
              <a:ext cx="4106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l-GR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29184" y="4149080"/>
              <a:ext cx="3353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l-GR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35956" y="4388029"/>
              <a:ext cx="3994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endParaRPr lang="el-GR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Ορθογώνιο 18"/>
          <p:cNvSpPr/>
          <p:nvPr/>
        </p:nvSpPr>
        <p:spPr>
          <a:xfrm>
            <a:off x="277249" y="1865955"/>
            <a:ext cx="4572000" cy="1746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750" indent="-182563">
              <a:lnSpc>
                <a:spcPct val="112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kern="0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Τα Ι,</a:t>
            </a:r>
            <a:r>
              <a:rPr lang="en-US" sz="2400" kern="0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V,VI,VII</a:t>
            </a:r>
            <a:r>
              <a:rPr lang="el-GR" sz="2400" kern="0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λειτουργικά τμήματα δρουν ως προσαγωγά όταν το άνω άκρο κρέμεται δίπλα στο σώμα.</a:t>
            </a:r>
          </a:p>
        </p:txBody>
      </p:sp>
      <p:sp>
        <p:nvSpPr>
          <p:cNvPr id="31" name="Ορθογώνιο 30"/>
          <p:cNvSpPr/>
          <p:nvPr/>
        </p:nvSpPr>
        <p:spPr>
          <a:xfrm>
            <a:off x="5378498" y="5733256"/>
            <a:ext cx="3352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Αναδημιουργία από:</a:t>
            </a:r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hlinkClick r:id="rId3"/>
              </a:rPr>
              <a:t>Deltoid muscle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3"/>
              </a:rPr>
              <a:t>top9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hlinkClick r:id="rId4" tooltip="User:Was a bee"/>
              </a:rPr>
              <a:t>Was a bee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διαθέσιμο με άδεια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</a:rPr>
              <a:t>CC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hlinkClick r:id="rId5"/>
              </a:rPr>
              <a:t>BY-SA 2.1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5"/>
              </a:rPr>
              <a:t>JP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Δελτοειδής</a:t>
            </a:r>
            <a:r>
              <a:rPr lang="el-GR" altLang="el-GR" baseline="-25000" dirty="0" smtClean="0"/>
              <a:t> [1/2]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44408" y="6245225"/>
            <a:ext cx="720080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6024" y="1268760"/>
            <a:ext cx="8604448" cy="792088"/>
          </a:xfrm>
        </p:spPr>
        <p:txBody>
          <a:bodyPr/>
          <a:lstStyle/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Από τις </a:t>
            </a:r>
            <a:r>
              <a:rPr lang="el-GR" dirty="0" smtClean="0">
                <a:latin typeface="Calibri" pitchFamily="34" charset="0"/>
              </a:rPr>
              <a:t>90</a:t>
            </a:r>
            <a:r>
              <a:rPr lang="el-GR" baseline="30000" dirty="0" smtClean="0">
                <a:latin typeface="Calibri" pitchFamily="34" charset="0"/>
                <a:cs typeface="Arial" charset="0"/>
              </a:rPr>
              <a:t>ο</a:t>
            </a:r>
            <a:r>
              <a:rPr lang="el-GR" dirty="0" smtClean="0">
                <a:latin typeface="Calibri" pitchFamily="34" charset="0"/>
                <a:cs typeface="Arial" charset="0"/>
              </a:rPr>
              <a:t> </a:t>
            </a:r>
            <a:r>
              <a:rPr lang="el-GR" dirty="0" smtClean="0">
                <a:latin typeface="Calibri" pitchFamily="34" charset="0"/>
              </a:rPr>
              <a:t>έως τις 100</a:t>
            </a:r>
            <a:r>
              <a:rPr lang="el-GR" baseline="30000" dirty="0" smtClean="0">
                <a:latin typeface="Calibri" pitchFamily="34" charset="0"/>
                <a:cs typeface="Arial" charset="0"/>
              </a:rPr>
              <a:t>ο</a:t>
            </a:r>
            <a:r>
              <a:rPr lang="el-GR" dirty="0" smtClean="0">
                <a:latin typeface="Calibri" pitchFamily="34" charset="0"/>
                <a:cs typeface="Arial" charset="0"/>
              </a:rPr>
              <a:t> </a:t>
            </a:r>
            <a:r>
              <a:rPr lang="el-GR" dirty="0" smtClean="0">
                <a:latin typeface="Calibri" pitchFamily="34" charset="0"/>
              </a:rPr>
              <a:t>της </a:t>
            </a:r>
            <a:r>
              <a:rPr lang="el-GR" dirty="0">
                <a:latin typeface="Calibri" pitchFamily="34" charset="0"/>
              </a:rPr>
              <a:t>ανύψωσης του χεριού, ο δελτοειδής </a:t>
            </a:r>
            <a:r>
              <a:rPr lang="el-GR" dirty="0" smtClean="0">
                <a:latin typeface="Calibri" pitchFamily="34" charset="0"/>
              </a:rPr>
              <a:t>συμπιέζει την κεφαλή του βραχιονίου μέσα </a:t>
            </a:r>
            <a:r>
              <a:rPr lang="el-GR" dirty="0">
                <a:latin typeface="Calibri" pitchFamily="34" charset="0"/>
              </a:rPr>
              <a:t>στην </a:t>
            </a:r>
            <a:r>
              <a:rPr lang="el-GR" dirty="0" smtClean="0">
                <a:latin typeface="Calibri" pitchFamily="34" charset="0"/>
              </a:rPr>
              <a:t>ωμογλήνη.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51099"/>
            <a:ext cx="2974975" cy="398621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63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Αιμάτωση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Νεύρωση</a:t>
            </a:r>
            <a:r>
              <a:rPr lang="en-US" baseline="-16000" dirty="0" smtClean="0"/>
              <a:t> [1/2]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6" name="Picture 2" descr="File:Gray5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91930" cy="482453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7"/>
          <p:cNvSpPr/>
          <p:nvPr/>
        </p:nvSpPr>
        <p:spPr>
          <a:xfrm>
            <a:off x="1796169" y="6381328"/>
            <a:ext cx="5714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4"/>
              </a:rPr>
              <a:t>Gray523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διαθέσιμο ως κοινό κτήμα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Δελτοειδής</a:t>
            </a:r>
            <a:r>
              <a:rPr lang="el-GR" altLang="el-GR" baseline="-25000" dirty="0" smtClean="0"/>
              <a:t> [2/2]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32048" cy="476250"/>
          </a:xfrm>
        </p:spPr>
        <p:txBody>
          <a:bodyPr/>
          <a:lstStyle/>
          <a:p>
            <a:fld id="{B469B941-75B7-4010-B5BE-4529278F1843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556792"/>
            <a:ext cx="4572000" cy="3528392"/>
          </a:xfrm>
        </p:spPr>
        <p:txBody>
          <a:bodyPr/>
          <a:lstStyle/>
          <a:p>
            <a:pPr marL="361950" indent="-36195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Ο δελτοειδής ενεργοποιούμενος πριν από την έναρξη της απαγωγής, μπορεί από μόνος του να ολοκληρώσει όλη την έκταση της απαγωγής. </a:t>
            </a:r>
            <a:endParaRPr lang="el-GR" dirty="0" smtClean="0">
              <a:latin typeface="Calibri" pitchFamily="34" charset="0"/>
            </a:endParaRPr>
          </a:p>
          <a:p>
            <a:pPr marL="361950" indent="-361950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Επιτυγχάνει </a:t>
            </a:r>
            <a:r>
              <a:rPr lang="el-GR" dirty="0">
                <a:latin typeface="Calibri" pitchFamily="34" charset="0"/>
              </a:rPr>
              <a:t>τη </a:t>
            </a:r>
            <a:r>
              <a:rPr lang="el-GR" dirty="0" smtClean="0">
                <a:latin typeface="Calibri" pitchFamily="34" charset="0"/>
              </a:rPr>
              <a:t>μέγιστη ροπή του </a:t>
            </a:r>
            <a:r>
              <a:rPr lang="el-GR" dirty="0">
                <a:latin typeface="Calibri" pitchFamily="34" charset="0"/>
              </a:rPr>
              <a:t>στις </a:t>
            </a:r>
            <a:r>
              <a:rPr lang="el-GR" dirty="0" smtClean="0">
                <a:latin typeface="Calibri" pitchFamily="34" charset="0"/>
              </a:rPr>
              <a:t>100</a:t>
            </a:r>
            <a:r>
              <a:rPr lang="el-GR" baseline="30000" dirty="0" smtClean="0">
                <a:latin typeface="Calibri" pitchFamily="34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- 110</a:t>
            </a:r>
            <a:r>
              <a:rPr lang="el-GR" baseline="3000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  </a:t>
            </a:r>
            <a:r>
              <a:rPr lang="el-GR" dirty="0" smtClean="0">
                <a:latin typeface="Calibri" pitchFamily="34" charset="0"/>
              </a:rPr>
              <a:t>περίπου </a:t>
            </a:r>
            <a:r>
              <a:rPr lang="el-GR" dirty="0">
                <a:latin typeface="Calibri" pitchFamily="34" charset="0"/>
              </a:rPr>
              <a:t>της </a:t>
            </a:r>
            <a:r>
              <a:rPr lang="el-GR" dirty="0" smtClean="0">
                <a:latin typeface="Calibri" pitchFamily="34" charset="0"/>
              </a:rPr>
              <a:t>απαγωγής, </a:t>
            </a:r>
            <a:r>
              <a:rPr lang="el-GR" dirty="0">
                <a:latin typeface="Calibri" pitchFamily="34" charset="0"/>
              </a:rPr>
              <a:t>οπότε και παράγει μια δύναμη ισοδύναμη με 8,2 φορές του βάρους </a:t>
            </a:r>
            <a:r>
              <a:rPr lang="el-GR" dirty="0" smtClean="0">
                <a:latin typeface="Calibri" pitchFamily="34" charset="0"/>
              </a:rPr>
              <a:t>του μέλους.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208" y="2042869"/>
            <a:ext cx="3980185" cy="261026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3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2141587"/>
            <a:ext cx="7433266" cy="2295525"/>
          </a:xfrm>
          <a:ln w="28575"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altLang="el-GR" sz="4000" b="1" dirty="0" smtClean="0"/>
              <a:t> </a:t>
            </a:r>
            <a:r>
              <a:rPr lang="el-GR" altLang="el-GR" sz="4000" b="1" dirty="0" smtClean="0">
                <a:solidFill>
                  <a:srgbClr val="000000"/>
                </a:solidFill>
              </a:rPr>
              <a:t>Άρθρωση του Ώμου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Στοιχεία Εμβιομηχανικής</a:t>
            </a:r>
            <a:br>
              <a:rPr lang="el-GR" altLang="el-GR" sz="4000" b="1" dirty="0" smtClean="0"/>
            </a:br>
            <a:endParaRPr lang="el-GR" altLang="el-GR" sz="4000" b="1" dirty="0" smtClean="0"/>
          </a:p>
        </p:txBody>
      </p:sp>
      <p:sp>
        <p:nvSpPr>
          <p:cNvPr id="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 algn="r">
              <a:defRPr/>
            </a:pPr>
            <a:fld id="{8198C6A6-8556-485F-81D9-A8F098D09877}" type="slidenum">
              <a:rPr lang="el-GR" smtClean="0">
                <a:solidFill>
                  <a:srgbClr val="000000"/>
                </a:solidFill>
                <a:effectLst/>
              </a:rPr>
              <a:pPr algn="r">
                <a:defRPr/>
              </a:pPr>
              <a:t>30</a:t>
            </a:fld>
            <a:endParaRPr lang="el-G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 Άρθρωση του Ώμου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4824536" cy="2088232"/>
          </a:xfrm>
        </p:spPr>
        <p:txBody>
          <a:bodyPr/>
          <a:lstStyle/>
          <a:p>
            <a:pPr marL="180975" indent="-180975">
              <a:buSzPct val="100000"/>
              <a:buFont typeface="Wingdings" pitchFamily="2" charset="2"/>
              <a:buChar char="§"/>
            </a:pPr>
            <a:r>
              <a:rPr lang="el-GR" dirty="0" smtClean="0"/>
              <a:t>Την γληνοβραχιόνια άρθρωση η οποία ονομάζεται και «Άρθρωση του Ώμου»,</a:t>
            </a:r>
          </a:p>
          <a:p>
            <a:pPr marL="180975" indent="-180975">
              <a:buSzPct val="100000"/>
              <a:buFont typeface="Wingdings" pitchFamily="2" charset="2"/>
              <a:buChar char="§"/>
            </a:pPr>
            <a:r>
              <a:rPr lang="el-GR" dirty="0" smtClean="0"/>
              <a:t>Την ακρωμιοκλειδική άρθρωση, </a:t>
            </a:r>
          </a:p>
          <a:p>
            <a:pPr marL="180975" indent="-180975">
              <a:buSzPct val="100000"/>
              <a:buFont typeface="Wingdings" pitchFamily="2" charset="2"/>
              <a:buChar char="§"/>
            </a:pPr>
            <a:r>
              <a:rPr lang="el-GR" dirty="0" smtClean="0"/>
              <a:t>Την στερνοκλειδική άρθρωση,</a:t>
            </a:r>
          </a:p>
          <a:p>
            <a:pPr marL="180975" indent="-180975">
              <a:buSzPct val="100000"/>
              <a:buFont typeface="Wingdings" pitchFamily="2" charset="2"/>
              <a:buChar char="§"/>
            </a:pPr>
            <a:r>
              <a:rPr lang="el-GR" dirty="0" smtClean="0"/>
              <a:t>Την </a:t>
            </a:r>
            <a:r>
              <a:rPr lang="el-GR" dirty="0" err="1" smtClean="0"/>
              <a:t>ωμοπλατοθωρακική</a:t>
            </a:r>
            <a:r>
              <a:rPr lang="el-GR" dirty="0" smtClean="0"/>
              <a:t> διάρθρωση.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1520" y="1124744"/>
            <a:ext cx="8712968" cy="7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Bef>
                <a:spcPct val="200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αρθρικό σύστημα του ώμου αποτελείται από τέσσερις αρθρώσεις (εικόνα α): 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179512" y="3933056"/>
            <a:ext cx="66247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: Συχνά, στις περιγραφές του αρθρικού συστήματος του ώμου συμπεριλαμβάνεται ως πέμπτη «άρθρωση» ο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</a:rPr>
              <a:t>υπο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-δελτοειδής χώρος, ο οποίος προσομοιάζεται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με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άρθρωση λόγω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της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στενής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σχέσης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δελτοειδούς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μυός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με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το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μυοτενόντιο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πέταλο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των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στροφέων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και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ιδιαιτέρως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ευκίνητου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θυλάκου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μέσω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οποίου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ολισθαίνει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μυς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στα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υποκείμενα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ανατομικά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στοιχεία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(εικόνα β)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312368" cy="225570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77072"/>
            <a:ext cx="1914525" cy="22098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7020272" y="4941168"/>
            <a:ext cx="504056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Χαρακτηριστικά </a:t>
            </a:r>
            <a:r>
              <a:rPr lang="el-GR" altLang="el-GR" dirty="0"/>
              <a:t>της Άρθρωσης </a:t>
            </a:r>
            <a:r>
              <a:rPr lang="el-GR" altLang="el-GR" dirty="0" smtClean="0"/>
              <a:t>του Ώμου</a:t>
            </a:r>
            <a:endParaRPr lang="el-GR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91264" cy="4855894"/>
          </a:xfrm>
        </p:spPr>
        <p:txBody>
          <a:bodyPr/>
          <a:lstStyle/>
          <a:p>
            <a:pPr marL="355600" indent="-355600"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Χαρακτηριστικές Θέσεις της Άρθρωσης του Ώμου: </a:t>
            </a:r>
            <a:endParaRPr lang="en-US" dirty="0" smtClean="0">
              <a:solidFill>
                <a:srgbClr val="000000"/>
              </a:solidFill>
            </a:endParaRPr>
          </a:p>
          <a:p>
            <a:pPr marL="628650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Loose Packed Position (LPP) </a:t>
            </a:r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ης </a:t>
            </a:r>
            <a:r>
              <a:rPr lang="el-GR" dirty="0" err="1" smtClean="0">
                <a:solidFill>
                  <a:srgbClr val="000000"/>
                </a:solidFill>
              </a:rPr>
              <a:t>γληνοβραχιόνιας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 άρθρωσης: περίπου 40</a:t>
            </a:r>
            <a:r>
              <a:rPr lang="el-GR" baseline="30000" dirty="0">
                <a:solidFill>
                  <a:srgbClr val="DADADA">
                    <a:lumMod val="10000"/>
                  </a:srgbClr>
                </a:solidFill>
              </a:rPr>
              <a:t>ο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-</a:t>
            </a:r>
            <a:r>
              <a:rPr lang="el-GR" dirty="0" smtClean="0"/>
              <a:t>50</a:t>
            </a:r>
            <a:r>
              <a:rPr lang="el-GR" baseline="30000" dirty="0" smtClean="0"/>
              <a:t>ο</a:t>
            </a:r>
            <a:r>
              <a:rPr lang="el-GR" dirty="0" smtClean="0"/>
              <a:t> απαγωγής με ελαφρά οριζόντια προσαγωγή και έξω στροφή. Το σημείο της μέγιστης </a:t>
            </a:r>
            <a:r>
              <a:rPr lang="en-US" dirty="0" smtClean="0">
                <a:solidFill>
                  <a:srgbClr val="000000"/>
                </a:solidFill>
              </a:rPr>
              <a:t>LPP</a:t>
            </a:r>
            <a:r>
              <a:rPr lang="el-GR" dirty="0" smtClean="0"/>
              <a:t> έχει βρεθεί να είναι στις 39</a:t>
            </a:r>
            <a:r>
              <a:rPr lang="el-GR" baseline="30000" dirty="0" smtClean="0"/>
              <a:t>ο</a:t>
            </a:r>
            <a:r>
              <a:rPr lang="el-GR" dirty="0" smtClean="0"/>
              <a:t> απαγωγής στο επίπεδο της ωμοπλάτης (</a:t>
            </a:r>
            <a:r>
              <a:rPr lang="en-US" dirty="0" smtClean="0"/>
              <a:t>scapular plane</a:t>
            </a:r>
            <a:r>
              <a:rPr lang="el-GR" dirty="0" smtClean="0"/>
              <a:t>), γεγονός που υποδηλώνει ότι η </a:t>
            </a:r>
            <a:r>
              <a:rPr lang="en-US" dirty="0" smtClean="0">
                <a:solidFill>
                  <a:srgbClr val="000000"/>
                </a:solidFill>
              </a:rPr>
              <a:t>LPP</a:t>
            </a:r>
            <a:r>
              <a:rPr lang="el-GR" dirty="0" smtClean="0"/>
              <a:t> μπορεί να είναι κοντά στην ουδέτερη θέση του ώμου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</a:p>
          <a:p>
            <a:pPr marL="628650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Close Packed position </a:t>
            </a: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n-US" altLang="el-GR" dirty="0" smtClean="0">
                <a:solidFill>
                  <a:srgbClr val="000000"/>
                </a:solidFill>
                <a:ea typeface="Calibri" pitchFamily="34" charset="0"/>
              </a:rPr>
              <a:t>CPP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)</a:t>
            </a:r>
            <a:r>
              <a:rPr lang="en-US" altLang="el-GR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της </a:t>
            </a:r>
            <a:r>
              <a:rPr lang="el-GR" dirty="0" err="1" smtClean="0">
                <a:solidFill>
                  <a:srgbClr val="000000"/>
                </a:solidFill>
              </a:rPr>
              <a:t>γληνοβραχιόνιας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 άρθρωσης: στις </a:t>
            </a:r>
            <a:r>
              <a:rPr lang="el-GR" dirty="0" smtClean="0">
                <a:solidFill>
                  <a:srgbClr val="000000"/>
                </a:solidFill>
              </a:rPr>
              <a:t>90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 απαγωγής με πλήρη έξω στροφή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.</a:t>
            </a:r>
          </a:p>
          <a:p>
            <a:pPr marL="355600" indent="-355600">
              <a:spcBef>
                <a:spcPts val="1200"/>
              </a:spcBef>
              <a:buSzPct val="100000"/>
            </a:pPr>
            <a:r>
              <a:rPr lang="el-GR" altLang="el-GR" dirty="0" err="1" smtClean="0">
                <a:solidFill>
                  <a:srgbClr val="000000"/>
                </a:solidFill>
                <a:ea typeface="Calibri" pitchFamily="34" charset="0"/>
              </a:rPr>
              <a:t>Θυλακικό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el-GR" altLang="el-GR" dirty="0" err="1" smtClean="0">
                <a:solidFill>
                  <a:srgbClr val="000000"/>
                </a:solidFill>
                <a:ea typeface="Calibri" pitchFamily="34" charset="0"/>
              </a:rPr>
              <a:t>Προτύπο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 (</a:t>
            </a:r>
            <a:r>
              <a:rPr lang="en-US" altLang="el-GR" dirty="0" smtClean="0">
                <a:solidFill>
                  <a:srgbClr val="000000"/>
                </a:solidFill>
                <a:ea typeface="Calibri" pitchFamily="34" charset="0"/>
              </a:rPr>
              <a:t>Capsular Pattern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)</a:t>
            </a:r>
            <a:r>
              <a:rPr lang="en-US" altLang="el-GR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της </a:t>
            </a:r>
            <a:r>
              <a:rPr lang="el-GR" dirty="0" err="1" smtClean="0">
                <a:solidFill>
                  <a:srgbClr val="000000"/>
                </a:solidFill>
              </a:rPr>
              <a:t>γληνοβραχιόνιας</a:t>
            </a:r>
            <a:r>
              <a:rPr lang="el-GR" altLang="el-GR" dirty="0" smtClean="0">
                <a:solidFill>
                  <a:srgbClr val="000000"/>
                </a:solidFill>
                <a:ea typeface="Calibri" pitchFamily="34" charset="0"/>
              </a:rPr>
              <a:t> άρθρωσης: </a:t>
            </a:r>
            <a:r>
              <a:rPr lang="el-GR" dirty="0"/>
              <a:t>η πιο </a:t>
            </a:r>
            <a:r>
              <a:rPr lang="el-GR" dirty="0" smtClean="0"/>
              <a:t>περιορισμένη </a:t>
            </a:r>
            <a:r>
              <a:rPr lang="el-GR" dirty="0" smtClean="0">
                <a:solidFill>
                  <a:srgbClr val="000000"/>
                </a:solidFill>
              </a:rPr>
              <a:t>κίνηση είναι η</a:t>
            </a:r>
            <a:r>
              <a:rPr lang="el-GR" dirty="0" smtClean="0"/>
              <a:t> έξω στροφή, ακολουθούμενη από την απαγωγή, την έσω στροφή και τέλος την κάμψη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l-GR" altLang="el-GR" dirty="0" smtClean="0">
              <a:solidFill>
                <a:srgbClr val="000000"/>
              </a:solidFill>
              <a:ea typeface="Calibri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el-G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7741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649389" y="5980638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Chang CH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,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 2002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]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Άξονες της Άρθρωσης του Ώμου </a:t>
            </a:r>
            <a:r>
              <a:rPr lang="el-GR" altLang="el-GR" baseline="-25000" dirty="0" smtClean="0"/>
              <a:t>[1/2]</a:t>
            </a:r>
            <a:endParaRPr lang="el-GR" baseline="-250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251520" y="1052736"/>
            <a:ext cx="6408712" cy="5328592"/>
          </a:xfrm>
        </p:spPr>
        <p:txBody>
          <a:bodyPr/>
          <a:lstStyle/>
          <a:p>
            <a:pPr marL="273050" indent="-273050"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Η άρθρωση του ώμου είναι η άρθρωση με τη μεγαλύτερη κινητικότητα έχουσα τρεις βαθμούς ελευθερίας. Οι άξονες στους οποίους πραγματοποιούνται οι κινήσεις είναι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542925" indent="-269875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Ο εγκάρσιος άξονας (</a:t>
            </a:r>
            <a:r>
              <a:rPr lang="en-US" dirty="0" smtClean="0">
                <a:cs typeface="Arial" charset="0"/>
              </a:rPr>
              <a:t>t</a:t>
            </a:r>
            <a:r>
              <a:rPr lang="en-US" dirty="0" smtClean="0"/>
              <a:t>ransverse</a:t>
            </a:r>
            <a:r>
              <a:rPr lang="el-GR" dirty="0" smtClean="0"/>
              <a:t> </a:t>
            </a:r>
            <a:r>
              <a:rPr lang="en-US" dirty="0" smtClean="0"/>
              <a:t>axis</a:t>
            </a:r>
            <a:r>
              <a:rPr lang="el-GR" dirty="0" smtClean="0"/>
              <a:t>)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 όπου</a:t>
            </a:r>
            <a:r>
              <a:rPr lang="el-GR" dirty="0" smtClean="0">
                <a:cs typeface="Arial" charset="0"/>
              </a:rPr>
              <a:t> πραγματοποιούνται οι</a:t>
            </a:r>
            <a:r>
              <a:rPr lang="el-GR" dirty="0" smtClean="0"/>
              <a:t> κινήσεις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της κάμψης και της έκτασης στο οβελιαίο επίπεδο.</a:t>
            </a:r>
          </a:p>
          <a:p>
            <a:pPr marL="542925" indent="-269875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Ο </a:t>
            </a:r>
            <a:r>
              <a:rPr lang="el-GR" dirty="0" err="1" smtClean="0">
                <a:solidFill>
                  <a:srgbClr val="000000"/>
                </a:solidFill>
                <a:cs typeface="Arial" charset="0"/>
              </a:rPr>
              <a:t>προσθιοπίσθιος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(οβελιαίος) (</a:t>
            </a:r>
            <a:r>
              <a:rPr lang="en-US" dirty="0" err="1" smtClean="0">
                <a:cs typeface="Arial" charset="0"/>
              </a:rPr>
              <a:t>a</a:t>
            </a:r>
            <a:r>
              <a:rPr lang="en-US" dirty="0" err="1" smtClean="0"/>
              <a:t>ntero</a:t>
            </a:r>
            <a:r>
              <a:rPr lang="en-US" dirty="0" smtClean="0"/>
              <a:t>-posterior axis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άξονας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 όπου</a:t>
            </a:r>
            <a:r>
              <a:rPr lang="el-GR" dirty="0" smtClean="0">
                <a:cs typeface="Arial" charset="0"/>
              </a:rPr>
              <a:t> πραγματοποιούνται οι</a:t>
            </a:r>
            <a:r>
              <a:rPr lang="el-GR" dirty="0" smtClean="0"/>
              <a:t> κινήσεις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της απαγωγής και της προσαγωγής</a:t>
            </a:r>
            <a:r>
              <a:rPr lang="en-US" dirty="0" smtClean="0"/>
              <a:t> </a:t>
            </a:r>
            <a:r>
              <a:rPr lang="el-GR" dirty="0" smtClean="0"/>
              <a:t>στο μετωπιαίο επίπεδο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542925" indent="-269875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Ο κάθετος άξονας (</a:t>
            </a:r>
            <a:r>
              <a:rPr lang="en-US" dirty="0" smtClean="0">
                <a:cs typeface="Arial" charset="0"/>
              </a:rPr>
              <a:t>v</a:t>
            </a:r>
            <a:r>
              <a:rPr lang="en-US" dirty="0" smtClean="0"/>
              <a:t>ertical axis</a:t>
            </a:r>
            <a:r>
              <a:rPr lang="el-GR" dirty="0" smtClean="0"/>
              <a:t>)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, όπου</a:t>
            </a:r>
            <a:r>
              <a:rPr lang="el-GR" dirty="0" smtClean="0">
                <a:cs typeface="Arial" charset="0"/>
              </a:rPr>
              <a:t> πραγματοποιούνται οι</a:t>
            </a:r>
            <a:r>
              <a:rPr lang="el-GR" dirty="0" smtClean="0"/>
              <a:t> κινήσεις τη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ς οριζόντιας απαγωγής και της οριζόντιας προσαγωγής στο οριζόντιο επίπεδο.</a:t>
            </a:r>
          </a:p>
          <a:p>
            <a:pPr>
              <a:buNone/>
            </a:pPr>
            <a:endParaRPr lang="el-GR" dirty="0" smtClean="0">
              <a:solidFill>
                <a:srgbClr val="000000"/>
              </a:solidFill>
              <a:cs typeface="Arial" charset="0"/>
            </a:endParaRPr>
          </a:p>
          <a:p>
            <a:pPr>
              <a:buNone/>
            </a:pPr>
            <a:endParaRPr lang="el-GR" dirty="0" smtClean="0">
              <a:solidFill>
                <a:srgbClr val="000000"/>
              </a:solidFill>
              <a:cs typeface="Arial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8575" t="5733" r="8511"/>
          <a:stretch>
            <a:fillRect/>
          </a:stretch>
        </p:blipFill>
        <p:spPr>
          <a:xfrm>
            <a:off x="6804248" y="1196752"/>
            <a:ext cx="2087562" cy="475138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38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Άξονες της Άρθρωσης του Ώμου </a:t>
            </a:r>
            <a:r>
              <a:rPr lang="el-GR" altLang="el-GR" baseline="-25000" dirty="0" smtClean="0"/>
              <a:t>[2/2]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8240"/>
            <a:ext cx="5976664" cy="5039072"/>
          </a:xfrm>
        </p:spPr>
        <p:txBody>
          <a:bodyPr/>
          <a:lstStyle/>
          <a:p>
            <a:pPr marL="361950" indent="-269875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Ο επιμήκης άξονας (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long axis)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 του βραχιονίου, όπου</a:t>
            </a:r>
            <a:r>
              <a:rPr lang="el-GR" dirty="0" smtClean="0">
                <a:cs typeface="Arial" charset="0"/>
              </a:rPr>
              <a:t> πραγματοποιούνται οι</a:t>
            </a:r>
            <a:r>
              <a:rPr lang="el-GR" dirty="0" smtClean="0"/>
              <a:t> κινήσεις της έξω και της έσω στροφής του </a:t>
            </a:r>
            <a:r>
              <a:rPr lang="el-GR" dirty="0" err="1" smtClean="0"/>
              <a:t>βραχιονίου</a:t>
            </a:r>
            <a:r>
              <a:rPr lang="el-GR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 smtClean="0"/>
              <a:t>Παρατήρηση 1</a:t>
            </a:r>
            <a:r>
              <a:rPr lang="el-GR" dirty="0" smtClean="0"/>
              <a:t>: Η έξω και η έσω στροφή του βραχιονίου μπορεί να διενεργηθούν σε οποιαδήποτε θέση της άρθρωσης του ώμου, λόγω των τριών βαθμών ελευθερίας της άρθρωσης.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 smtClean="0"/>
              <a:t>Παρατήρηση 2</a:t>
            </a:r>
            <a:r>
              <a:rPr lang="el-GR" dirty="0" smtClean="0"/>
              <a:t>: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Όταν ο βραχίονας βρίσκεται σε απαγωγή 90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, ο επιμήκης άξονας συμπίπτει με τον εγκάρσιο άξονα.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 smtClean="0"/>
              <a:t>Παρατήρηση 3</a:t>
            </a:r>
            <a:r>
              <a:rPr lang="el-GR" dirty="0" smtClean="0"/>
              <a:t>: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Όταν ο βραχίονας βρίσκεται σε κάμψη 90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ο επιμήκης άξονας συμπίπτει με τον οβελιαίο άξονα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8575" t="5733" r="8511"/>
          <a:stretch>
            <a:fillRect/>
          </a:stretch>
        </p:blipFill>
        <p:spPr>
          <a:xfrm>
            <a:off x="6588894" y="1341909"/>
            <a:ext cx="2087562" cy="475138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31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Γωνίες Κλίσης του </a:t>
            </a:r>
            <a:r>
              <a:rPr lang="el-GR" dirty="0" err="1" smtClean="0"/>
              <a:t>Βραχιονίου</a:t>
            </a:r>
            <a:r>
              <a:rPr lang="el-GR" dirty="0" smtClean="0"/>
              <a:t> Οστού </a:t>
            </a:r>
            <a:r>
              <a:rPr lang="el-GR" altLang="el-GR" baseline="-25000" dirty="0" smtClean="0"/>
              <a:t>[1/2]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2232248"/>
          </a:xfrm>
        </p:spPr>
        <p:txBody>
          <a:bodyPr/>
          <a:lstStyle/>
          <a:p>
            <a:pPr marL="266700" indent="-266700"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Αναφορικά με τη </a:t>
            </a:r>
            <a:r>
              <a:rPr lang="el-GR" dirty="0" err="1" smtClean="0">
                <a:solidFill>
                  <a:srgbClr val="000000"/>
                </a:solidFill>
              </a:rPr>
              <a:t>διάφυση</a:t>
            </a:r>
            <a:r>
              <a:rPr lang="el-GR" dirty="0" smtClean="0">
                <a:solidFill>
                  <a:srgbClr val="000000"/>
                </a:solidFill>
              </a:rPr>
              <a:t> του </a:t>
            </a:r>
            <a:r>
              <a:rPr lang="el-GR" dirty="0" err="1" smtClean="0">
                <a:solidFill>
                  <a:srgbClr val="000000"/>
                </a:solidFill>
              </a:rPr>
              <a:t>βραχιόνιου</a:t>
            </a:r>
            <a:r>
              <a:rPr lang="el-GR" dirty="0" smtClean="0">
                <a:solidFill>
                  <a:srgbClr val="000000"/>
                </a:solidFill>
              </a:rPr>
              <a:t> οστού, </a:t>
            </a:r>
            <a:r>
              <a:rPr lang="el-GR" dirty="0" smtClean="0"/>
              <a:t>η κεφαλή παρουσιάζει κλίση </a:t>
            </a:r>
            <a:r>
              <a:rPr lang="el-GR" dirty="0" smtClean="0">
                <a:solidFill>
                  <a:srgbClr val="000000"/>
                </a:solidFill>
              </a:rPr>
              <a:t>ως προς δύο επίπεδα δημιουργώντας αντίστοιχα, δύο γωνίες:</a:t>
            </a:r>
          </a:p>
          <a:p>
            <a:pPr marL="449263" indent="-182563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Γωνία απόκλισης </a:t>
            </a:r>
            <a:r>
              <a:rPr lang="en-US" dirty="0" smtClean="0">
                <a:solidFill>
                  <a:srgbClr val="000000"/>
                </a:solidFill>
              </a:rPr>
              <a:t>(angle of inclination)</a:t>
            </a:r>
            <a:r>
              <a:rPr lang="el-GR" dirty="0" smtClean="0">
                <a:solidFill>
                  <a:srgbClr val="000000"/>
                </a:solidFill>
              </a:rPr>
              <a:t> η οποία περιγράφεται και ως </a:t>
            </a:r>
            <a:r>
              <a:rPr lang="el-GR" dirty="0" err="1" smtClean="0">
                <a:solidFill>
                  <a:srgbClr val="000000"/>
                </a:solidFill>
              </a:rPr>
              <a:t>αυχενοδιαφυσιακή</a:t>
            </a:r>
            <a:r>
              <a:rPr lang="el-GR" dirty="0" smtClean="0">
                <a:solidFill>
                  <a:srgbClr val="000000"/>
                </a:solidFill>
              </a:rPr>
              <a:t> γωνία (</a:t>
            </a:r>
            <a:r>
              <a:rPr lang="en-US" dirty="0" smtClean="0"/>
              <a:t>neck-shaft angle)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σχηματίζεται από 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ανατομικό </a:t>
            </a:r>
            <a:r>
              <a:rPr lang="el-GR" dirty="0">
                <a:solidFill>
                  <a:srgbClr val="000000"/>
                </a:solidFill>
              </a:rPr>
              <a:t>άξονα του βραχιονίου οστού </a:t>
            </a:r>
            <a:r>
              <a:rPr lang="el-GR" dirty="0" smtClean="0">
                <a:solidFill>
                  <a:srgbClr val="000000"/>
                </a:solidFill>
              </a:rPr>
              <a:t>και τον επιμήκη άξονα που διέρχεται από το μέσο της κεφαλής, είναι δε ίση με 135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(εικόνα </a:t>
            </a:r>
            <a:r>
              <a:rPr lang="en-US" dirty="0" smtClean="0">
                <a:solidFill>
                  <a:srgbClr val="000000"/>
                </a:solidFill>
              </a:rPr>
              <a:t>a)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33074"/>
            <a:ext cx="4858538" cy="247219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- Ορθογώνιο"/>
          <p:cNvSpPr/>
          <p:nvPr/>
        </p:nvSpPr>
        <p:spPr>
          <a:xfrm>
            <a:off x="323528" y="5899919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: Η γωνία μεταξύ της βάσης της κεφαλής και του ανατομικού άξονα του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</a:rPr>
              <a:t>βραχιονίου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οστού, είναι περίπου 45</a:t>
            </a:r>
            <a:r>
              <a:rPr lang="el-GR" sz="2200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(εικόνα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a)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l-GR" sz="2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Γωνίες Κλίσης του </a:t>
            </a:r>
            <a:r>
              <a:rPr lang="el-GR" dirty="0" err="1" smtClean="0"/>
              <a:t>Βραχιονίου</a:t>
            </a:r>
            <a:r>
              <a:rPr lang="el-GR" dirty="0" smtClean="0"/>
              <a:t> Οστού </a:t>
            </a:r>
            <a:r>
              <a:rPr lang="el-GR" altLang="el-GR" baseline="-25000" dirty="0" smtClean="0"/>
              <a:t>[2/2]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1296144"/>
          </a:xfrm>
        </p:spPr>
        <p:txBody>
          <a:bodyPr/>
          <a:lstStyle/>
          <a:p>
            <a:pPr marL="268288" indent="-268288">
              <a:buSzPct val="100000"/>
              <a:buFont typeface="Wingdings" pitchFamily="2" charset="2"/>
              <a:buChar char="§"/>
            </a:pPr>
            <a:r>
              <a:rPr lang="el-GR" dirty="0" smtClean="0"/>
              <a:t>Γ</a:t>
            </a:r>
            <a:r>
              <a:rPr lang="el-GR" dirty="0" smtClean="0">
                <a:solidFill>
                  <a:srgbClr val="000000"/>
                </a:solidFill>
              </a:rPr>
              <a:t>ωνία οπίσθιας κλίσης (</a:t>
            </a:r>
            <a:r>
              <a:rPr lang="en-US" dirty="0" smtClean="0">
                <a:solidFill>
                  <a:srgbClr val="000000"/>
                </a:solidFill>
              </a:rPr>
              <a:t>angle of retroversion) </a:t>
            </a:r>
            <a:r>
              <a:rPr lang="el-GR" dirty="0" smtClean="0">
                <a:solidFill>
                  <a:srgbClr val="000000"/>
                </a:solidFill>
              </a:rPr>
              <a:t>του αυχένα της κεφαλής ως προς το μετωπιαίο επίπεδο, το οποίο διέρχεται μέσω της διάφυσης του βραχιονίου, ίση με 30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 – 40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εικόνα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b)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621432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51520" y="5301208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SzPct val="100000"/>
            </a:pP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: Η κάθετη απόσταση μεταξύ του υψηλότερου σημείου της αρθρικής επιφάνειας της κεφαλής και του υψηλότερου σημείου του μείζονος βραχιονίου ογκώματος είναι περίπου 8 χιλιοστά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εικόνα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a)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09771"/>
            <a:ext cx="5428456" cy="246597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78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l-GR" dirty="0"/>
              <a:t>Δυνάμεις στην Άρθρωση του Ώμου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baseline="-25000" dirty="0" smtClean="0"/>
              <a:t>[1/4]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124744"/>
            <a:ext cx="9036496" cy="792088"/>
          </a:xfrm>
        </p:spPr>
        <p:txBody>
          <a:bodyPr/>
          <a:lstStyle/>
          <a:p>
            <a:pPr marL="273050" indent="-2730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l-GR" dirty="0" smtClean="0"/>
              <a:t>Οι συμπιεστικές δυνάμεις που ενεργούν στη γληνοβραχιόνια άρθρωση είναι: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23528" y="5589240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: Στην εικόνα φαίνεται η κατεύθυνση της συνισταμένης των δυνάμεων που επενεργούν στην άρθρωση του ώμου (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J, Joint reaction force)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, όταν το άνω άκρο είναι σε απαγωγή 90</a:t>
            </a:r>
            <a:r>
              <a:rPr lang="el-GR" sz="2200" baseline="30000" dirty="0" smtClean="0">
                <a:solidFill>
                  <a:srgbClr val="000000"/>
                </a:solidFill>
                <a:latin typeface="Calibri" pitchFamily="34" charset="0"/>
              </a:rPr>
              <a:t>ο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l-G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530" y="1844823"/>
            <a:ext cx="4662958" cy="216024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4509120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Bef>
                <a:spcPts val="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Επίσης</a:t>
            </a:r>
            <a:r>
              <a:rPr lang="en-US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ενεργούν διατμητικές δυνάμεις οι οποίες ασκούνται από τη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βραχιόνια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κεφαλή στη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γληνοειδή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κοιλότητα.</a:t>
            </a:r>
          </a:p>
          <a:p>
            <a:pPr marL="273050">
              <a:spcBef>
                <a:spcPts val="0"/>
              </a:spcBef>
              <a:buClr>
                <a:srgbClr val="A50021"/>
              </a:buClr>
              <a:buSzPct val="100000"/>
              <a:defRPr/>
            </a:pPr>
            <a:endParaRPr lang="el-GR" altLang="el-GR" sz="22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772816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indent="-174625">
              <a:spcBef>
                <a:spcPts val="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βάρος του μέλους,</a:t>
            </a:r>
          </a:p>
          <a:p>
            <a:pPr marL="447675" indent="-174625">
              <a:spcBef>
                <a:spcPts val="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δύναμη απαγωγής [δελτοειδής (</a:t>
            </a:r>
            <a:r>
              <a:rPr lang="en-US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υπερακάνθιος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(SS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], </a:t>
            </a:r>
          </a:p>
          <a:p>
            <a:pPr marL="447675" indent="-174625">
              <a:spcBef>
                <a:spcPts val="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προς τα κάτω έλξη του βραχίονα [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υποπλάτιος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(SB)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υπακάνθιος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(IS)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ελάσσονας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στρογγύλος</a:t>
            </a:r>
            <a:r>
              <a:rPr lang="en-US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(TM)]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380312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Lam F, 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2007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283968" y="4028609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  <a:hlinkClick r:id="rId4"/>
              </a:rPr>
              <a:t>ars.els-cdn.com</a:t>
            </a:r>
            <a:endParaRPr lang="el-G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Δυνάμεις </a:t>
            </a:r>
            <a:r>
              <a:rPr lang="el-GR" dirty="0" smtClean="0"/>
              <a:t>στην </a:t>
            </a:r>
            <a:r>
              <a:rPr lang="el-GR" dirty="0"/>
              <a:t>Άρθρωση του </a:t>
            </a:r>
            <a:r>
              <a:rPr lang="el-GR" dirty="0" smtClean="0"/>
              <a:t>Ώμου</a:t>
            </a:r>
            <a:r>
              <a:rPr lang="el-GR" altLang="el-GR" baseline="-25000" dirty="0" smtClean="0"/>
              <a:t> [2/4]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7606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4752975" cy="5112568"/>
          </a:xfrm>
        </p:spPr>
        <p:txBody>
          <a:bodyPr/>
          <a:lstStyle/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Η </a:t>
            </a:r>
            <a:r>
              <a:rPr lang="el-GR" dirty="0">
                <a:latin typeface="Calibri" pitchFamily="34" charset="0"/>
              </a:rPr>
              <a:t>δύναμη που ασκεί ο </a:t>
            </a:r>
            <a:r>
              <a:rPr lang="el-GR" dirty="0" smtClean="0">
                <a:latin typeface="Calibri" pitchFamily="34" charset="0"/>
              </a:rPr>
              <a:t>δελτοειδής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ενεργεί σε απόσταση 3 </a:t>
            </a:r>
            <a:r>
              <a:rPr lang="en-US" dirty="0">
                <a:latin typeface="Calibri" pitchFamily="34" charset="0"/>
              </a:rPr>
              <a:t>cm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από </a:t>
            </a:r>
            <a:r>
              <a:rPr lang="el-GR" dirty="0">
                <a:latin typeface="Calibri" pitchFamily="34" charset="0"/>
              </a:rPr>
              <a:t>το κέντρο </a:t>
            </a:r>
            <a:r>
              <a:rPr lang="el-GR" dirty="0" smtClean="0">
                <a:latin typeface="Calibri" pitchFamily="34" charset="0"/>
              </a:rPr>
              <a:t>περιστροφής </a:t>
            </a:r>
            <a:r>
              <a:rPr lang="el-GR" dirty="0">
                <a:latin typeface="Calibri" pitchFamily="34" charset="0"/>
              </a:rPr>
              <a:t>της άρθρωσης του ώμου. </a:t>
            </a:r>
            <a:endParaRPr lang="el-GR" dirty="0" smtClean="0">
              <a:latin typeface="Calibri" pitchFamily="34" charset="0"/>
            </a:endParaRPr>
          </a:p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Βάρος μέλους = 9% </a:t>
            </a:r>
            <a:r>
              <a:rPr lang="el-GR" dirty="0">
                <a:latin typeface="Calibri" pitchFamily="34" charset="0"/>
              </a:rPr>
              <a:t>περίπου του βάρους του σώματος </a:t>
            </a:r>
            <a:r>
              <a:rPr lang="el-GR" dirty="0" smtClean="0">
                <a:latin typeface="Calibri" pitchFamily="34" charset="0"/>
              </a:rPr>
              <a:t>(</a:t>
            </a:r>
            <a:r>
              <a:rPr lang="el-GR" b="1" dirty="0" smtClean="0">
                <a:latin typeface="Calibri" pitchFamily="34" charset="0"/>
              </a:rPr>
              <a:t>ΣΒ</a:t>
            </a:r>
            <a:r>
              <a:rPr lang="el-GR" dirty="0" smtClean="0">
                <a:latin typeface="Calibri" pitchFamily="34" charset="0"/>
              </a:rPr>
              <a:t>) και </a:t>
            </a:r>
            <a:r>
              <a:rPr lang="el-GR" dirty="0">
                <a:latin typeface="Calibri" pitchFamily="34" charset="0"/>
              </a:rPr>
              <a:t>ενεργεί σε μια απόσταση 30 </a:t>
            </a:r>
            <a:r>
              <a:rPr lang="en-US" dirty="0">
                <a:latin typeface="Calibri" pitchFamily="34" charset="0"/>
              </a:rPr>
              <a:t>cm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από </a:t>
            </a:r>
            <a:r>
              <a:rPr lang="el-GR" dirty="0">
                <a:latin typeface="Calibri" pitchFamily="34" charset="0"/>
              </a:rPr>
              <a:t>το κέντρο </a:t>
            </a:r>
            <a:r>
              <a:rPr lang="el-GR" dirty="0" smtClean="0">
                <a:latin typeface="Calibri" pitchFamily="34" charset="0"/>
              </a:rPr>
              <a:t>περιστροφής </a:t>
            </a:r>
            <a:r>
              <a:rPr lang="el-GR" dirty="0">
                <a:latin typeface="Calibri" pitchFamily="34" charset="0"/>
              </a:rPr>
              <a:t>του </a:t>
            </a:r>
            <a:r>
              <a:rPr lang="el-GR" dirty="0" smtClean="0">
                <a:latin typeface="Calibri" pitchFamily="34" charset="0"/>
              </a:rPr>
              <a:t>ώμου. </a:t>
            </a:r>
            <a:endParaRPr lang="el-GR" dirty="0">
              <a:latin typeface="Calibri" pitchFamily="34" charset="0"/>
            </a:endParaRPr>
          </a:p>
          <a:p>
            <a:pPr marL="361950" indent="-361950"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Για την οριζόντια ισομετρική διακράτηση του μέλους θα πρέπει: </a:t>
            </a:r>
            <a:endParaRPr lang="en-US" dirty="0">
              <a:latin typeface="Calibri" pitchFamily="34" charset="0"/>
            </a:endParaRPr>
          </a:p>
          <a:p>
            <a:pPr indent="14288">
              <a:buFont typeface="Wingdings" pitchFamily="2" charset="2"/>
              <a:buNone/>
            </a:pPr>
            <a:r>
              <a:rPr lang="el-GR" dirty="0">
                <a:latin typeface="Calibri" pitchFamily="34" charset="0"/>
              </a:rPr>
              <a:t>Ροπή </a:t>
            </a:r>
            <a:r>
              <a:rPr lang="el-GR" dirty="0" smtClean="0">
                <a:latin typeface="Calibri" pitchFamily="34" charset="0"/>
              </a:rPr>
              <a:t>Βαρύτητας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l-GR" dirty="0">
                <a:latin typeface="Calibri" pitchFamily="34" charset="0"/>
              </a:rPr>
              <a:t>Ροπή </a:t>
            </a:r>
            <a:r>
              <a:rPr lang="el-GR" dirty="0" smtClean="0">
                <a:latin typeface="Calibri" pitchFamily="34" charset="0"/>
              </a:rPr>
              <a:t>Απαγωγής </a:t>
            </a:r>
            <a:r>
              <a:rPr lang="el-GR" dirty="0" smtClean="0">
                <a:latin typeface="Arial"/>
                <a:cs typeface="Arial"/>
              </a:rPr>
              <a:t>→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(0,0</a:t>
            </a:r>
            <a:r>
              <a:rPr lang="el-GR" dirty="0" smtClean="0">
                <a:latin typeface="Calibri" pitchFamily="34" charset="0"/>
              </a:rPr>
              <a:t>9Σ</a:t>
            </a:r>
            <a:r>
              <a:rPr lang="en-US" dirty="0" smtClean="0">
                <a:latin typeface="Calibri" pitchFamily="34" charset="0"/>
              </a:rPr>
              <a:t>B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x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30cm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l-GR" dirty="0" smtClean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(F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</a:rPr>
              <a:t> x 3cm )</a:t>
            </a:r>
            <a:endParaRPr lang="el-GR" dirty="0" smtClean="0">
              <a:latin typeface="Calibri" pitchFamily="34" charset="0"/>
            </a:endParaRPr>
          </a:p>
          <a:p>
            <a:pPr indent="14288">
              <a:buFont typeface="Wingdings" pitchFamily="2" charset="2"/>
              <a:buNone/>
            </a:pPr>
            <a:r>
              <a:rPr lang="el-GR" dirty="0" smtClean="0">
                <a:latin typeface="Calibri" pitchFamily="34" charset="0"/>
              </a:rPr>
              <a:t>Άρα: </a:t>
            </a:r>
            <a:r>
              <a:rPr lang="en-US" dirty="0" smtClean="0">
                <a:latin typeface="Calibri" pitchFamily="34" charset="0"/>
              </a:rPr>
              <a:t>F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</a:rPr>
              <a:t> = 0,</a:t>
            </a:r>
            <a:r>
              <a:rPr lang="el-GR" dirty="0" smtClean="0">
                <a:latin typeface="Calibri" pitchFamily="34" charset="0"/>
              </a:rPr>
              <a:t>9 ΣΒ ή </a:t>
            </a:r>
          </a:p>
          <a:p>
            <a:pPr indent="14288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F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US" dirty="0" smtClean="0">
                <a:latin typeface="Calibri" pitchFamily="34" charset="0"/>
              </a:rPr>
              <a:t> = 10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x </a:t>
            </a:r>
            <a:r>
              <a:rPr lang="el-GR" dirty="0" smtClean="0">
                <a:latin typeface="Calibri" pitchFamily="34" charset="0"/>
              </a:rPr>
              <a:t>βάρος μέλους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95237"/>
            <a:ext cx="4104456" cy="344998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17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Αιμάτωση</a:t>
            </a:r>
            <a:r>
              <a:rPr lang="en-US" dirty="0" smtClean="0"/>
              <a:t> - </a:t>
            </a:r>
            <a:r>
              <a:rPr lang="el-GR" dirty="0" smtClean="0"/>
              <a:t>Νεύρωση</a:t>
            </a:r>
            <a:r>
              <a:rPr lang="en-US" dirty="0" smtClean="0"/>
              <a:t> </a:t>
            </a:r>
            <a:r>
              <a:rPr lang="en-US" baseline="-16000" dirty="0" smtClean="0"/>
              <a:t>[2/2]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02896" y="6245225"/>
            <a:ext cx="2133600" cy="476250"/>
          </a:xfrm>
        </p:spPr>
        <p:txBody>
          <a:bodyPr/>
          <a:lstStyle/>
          <a:p>
            <a:pPr>
              <a:defRPr/>
            </a:pPr>
            <a:fld id="{44207B58-808E-42F4-9881-88645C63267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8" name="Picture 2" descr="File:Gray123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5"/>
          <a:stretch/>
        </p:blipFill>
        <p:spPr bwMode="auto">
          <a:xfrm>
            <a:off x="583893" y="2021715"/>
            <a:ext cx="7976214" cy="279401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7"/>
          <p:cNvSpPr/>
          <p:nvPr/>
        </p:nvSpPr>
        <p:spPr>
          <a:xfrm>
            <a:off x="1714500" y="4975346"/>
            <a:ext cx="5714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  <a:hlinkClick r:id="rId4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hlinkClick r:id="rId4"/>
              </a:rPr>
              <a:t>Gray1235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από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διαθέσιμο ως κοινό κτήμα</a:t>
            </a:r>
            <a:endParaRPr 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90531"/>
          </a:xfrm>
        </p:spPr>
        <p:txBody>
          <a:bodyPr/>
          <a:lstStyle/>
          <a:p>
            <a:r>
              <a:rPr lang="el-GR" dirty="0"/>
              <a:t>Δυνάμεις </a:t>
            </a:r>
            <a:r>
              <a:rPr lang="el-GR" dirty="0" smtClean="0"/>
              <a:t>στην </a:t>
            </a:r>
            <a:r>
              <a:rPr lang="el-GR" dirty="0"/>
              <a:t>Άρθρωση του </a:t>
            </a:r>
            <a:r>
              <a:rPr lang="el-GR" dirty="0" smtClean="0"/>
              <a:t>Ώμου</a:t>
            </a:r>
            <a:r>
              <a:rPr lang="el-GR" altLang="el-GR" baseline="-25000" dirty="0" smtClean="0"/>
              <a:t> [3/4]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32048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5004048" cy="5184576"/>
          </a:xfrm>
        </p:spPr>
        <p:txBody>
          <a:bodyPr/>
          <a:lstStyle/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Εάν από τη θέση </a:t>
            </a:r>
            <a:r>
              <a:rPr lang="el-GR" dirty="0" smtClean="0">
                <a:latin typeface="Calibri" pitchFamily="34" charset="0"/>
              </a:rPr>
              <a:t>απαγωγής </a:t>
            </a:r>
            <a:r>
              <a:rPr lang="el-GR" dirty="0">
                <a:latin typeface="Calibri" pitchFamily="34" charset="0"/>
              </a:rPr>
              <a:t>κάμψουμε τον αγκώνα, η κίνηση </a:t>
            </a:r>
            <a:r>
              <a:rPr lang="el-GR" dirty="0" smtClean="0">
                <a:latin typeface="Calibri" pitchFamily="34" charset="0"/>
              </a:rPr>
              <a:t>της </a:t>
            </a:r>
            <a:r>
              <a:rPr lang="el-GR" dirty="0">
                <a:latin typeface="Calibri" pitchFamily="34" charset="0"/>
              </a:rPr>
              <a:t>κάμψης μετατοπίζει το κέντρο βάρους </a:t>
            </a:r>
            <a:r>
              <a:rPr lang="el-GR" dirty="0" smtClean="0">
                <a:latin typeface="Calibri" pitchFamily="34" charset="0"/>
              </a:rPr>
              <a:t>του μέλους προς το κέντρο του σώματος, </a:t>
            </a:r>
            <a:r>
              <a:rPr lang="el-GR" dirty="0">
                <a:latin typeface="Calibri" pitchFamily="34" charset="0"/>
              </a:rPr>
              <a:t>με αποτέλεσμα την κατά 15 </a:t>
            </a:r>
            <a:r>
              <a:rPr lang="en-US" dirty="0">
                <a:latin typeface="Calibri" pitchFamily="34" charset="0"/>
              </a:rPr>
              <a:t>cm</a:t>
            </a:r>
            <a:r>
              <a:rPr lang="el-GR" dirty="0">
                <a:latin typeface="Calibri" pitchFamily="34" charset="0"/>
              </a:rPr>
              <a:t> περίπου ελάττωση του μοχλοβραχίονα </a:t>
            </a:r>
            <a:r>
              <a:rPr lang="el-GR" dirty="0" smtClean="0">
                <a:latin typeface="Calibri" pitchFamily="34" charset="0"/>
              </a:rPr>
              <a:t>του βάρους του μέλους.</a:t>
            </a:r>
            <a:endParaRPr lang="el-GR" dirty="0">
              <a:latin typeface="Calibri" pitchFamily="34" charset="0"/>
            </a:endParaRPr>
          </a:p>
          <a:p>
            <a:pPr marL="361950" lvl="0" indent="-361950"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Για την οριζόντια ισομετρική διακράτηση του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μέλους με κάμψη αγκώνα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θα πρέπει: </a:t>
            </a:r>
            <a:endParaRPr lang="en-US" dirty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  <a:p>
            <a:pPr lvl="0" indent="14288">
              <a:buNone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Ροπή Βαρύτητας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=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Ροπή Απαγωγής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Arial"/>
                <a:cs typeface="Arial"/>
              </a:rPr>
              <a:t>→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(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0,0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9Σ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B</a:t>
            </a:r>
            <a:r>
              <a:rPr lang="el-GR" sz="2000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x</a:t>
            </a:r>
            <a:r>
              <a:rPr lang="el-GR" sz="2000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15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cm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)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=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(F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α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x 3cm )</a:t>
            </a:r>
            <a:endParaRPr lang="el-GR" dirty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  <a:p>
            <a:pPr lvl="0" indent="14288">
              <a:buNone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Άρα: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F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α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= 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0,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4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5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ΣΒ ή </a:t>
            </a:r>
            <a:endParaRPr lang="el-GR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  <a:p>
            <a:pPr lvl="0" indent="14288">
              <a:buNone/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F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α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=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x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βάρος μέλους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089"/>
            <a:ext cx="3679701" cy="369769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86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Δυνάμεις </a:t>
            </a:r>
            <a:r>
              <a:rPr lang="el-GR" dirty="0" smtClean="0"/>
              <a:t>στην </a:t>
            </a:r>
            <a:r>
              <a:rPr lang="el-GR" dirty="0"/>
              <a:t>Άρθρωση του </a:t>
            </a:r>
            <a:r>
              <a:rPr lang="el-GR" dirty="0" smtClean="0"/>
              <a:t>Ώμου</a:t>
            </a:r>
            <a:r>
              <a:rPr lang="el-GR" altLang="el-GR" baseline="-25000" dirty="0" smtClean="0"/>
              <a:t> [4/4]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7606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60848"/>
            <a:ext cx="4752975" cy="3600400"/>
          </a:xfrm>
        </p:spPr>
        <p:txBody>
          <a:bodyPr/>
          <a:lstStyle/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Σε απαγωγή ώμου 90</a:t>
            </a:r>
            <a:r>
              <a:rPr lang="el-GR" baseline="30000" dirty="0" smtClean="0">
                <a:latin typeface="Calibri" pitchFamily="34" charset="0"/>
              </a:rPr>
              <a:t>0</a:t>
            </a:r>
            <a:r>
              <a:rPr lang="el-GR" dirty="0" smtClean="0">
                <a:latin typeface="Calibri" pitchFamily="34" charset="0"/>
              </a:rPr>
              <a:t>,</a:t>
            </a:r>
            <a:r>
              <a:rPr lang="el-GR" baseline="30000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η συνολική δύναμη αντίδρασης όλων των μυϊκών συστημάτων που δρουν στην γληνοβραχιόνια άρθρωση πλησιάζει το βάρος του σώματος (0.9 ΣΒ).</a:t>
            </a:r>
          </a:p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endParaRPr lang="el-GR" sz="1000" dirty="0">
              <a:latin typeface="Calibri" pitchFamily="34" charset="0"/>
            </a:endParaRPr>
          </a:p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n-US" dirty="0" err="1">
                <a:latin typeface="Calibri" pitchFamily="34" charset="0"/>
              </a:rPr>
              <a:t>Fj</a:t>
            </a:r>
            <a:r>
              <a:rPr lang="en-US" dirty="0">
                <a:latin typeface="Calibri" pitchFamily="34" charset="0"/>
              </a:rPr>
              <a:t> = 0,</a:t>
            </a:r>
            <a:r>
              <a:rPr lang="el-GR" dirty="0">
                <a:latin typeface="Calibri" pitchFamily="34" charset="0"/>
              </a:rPr>
              <a:t>9 ΣΒ ή </a:t>
            </a:r>
            <a:endParaRPr lang="el-GR" dirty="0" smtClean="0">
              <a:latin typeface="Calibri" pitchFamily="34" charset="0"/>
            </a:endParaRPr>
          </a:p>
          <a:p>
            <a:pPr indent="14288">
              <a:buFont typeface="Wingdings" pitchFamily="2" charset="2"/>
              <a:buNone/>
            </a:pPr>
            <a:r>
              <a:rPr lang="en-US" dirty="0" err="1" smtClean="0">
                <a:latin typeface="Calibri" pitchFamily="34" charset="0"/>
              </a:rPr>
              <a:t>Fj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10</a:t>
            </a:r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x </a:t>
            </a:r>
            <a:r>
              <a:rPr lang="el-GR" dirty="0">
                <a:latin typeface="Calibri" pitchFamily="34" charset="0"/>
              </a:rPr>
              <a:t>βάρος μέλους</a:t>
            </a:r>
          </a:p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endParaRPr lang="el-GR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95237"/>
            <a:ext cx="4104456" cy="344998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14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της Λειτουργικότητας του Ώμου</a:t>
            </a:r>
            <a:r>
              <a:rPr lang="el-GR" altLang="el-GR" baseline="-25000" dirty="0" smtClean="0"/>
              <a:t> [1/2] </a:t>
            </a:r>
            <a:endParaRPr lang="el-GR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229600" cy="1152128"/>
          </a:xfrm>
        </p:spPr>
        <p:txBody>
          <a:bodyPr/>
          <a:lstStyle/>
          <a:p>
            <a:pPr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Η δυνατότητα εκτέλεσης ορισμένων καθημερινών δραστηριοτήτων αυτοεξυπηρέτησης μπορεί να βοηθήσει στην αξιολόγηση της λειτουργικότητας της άρθρωσης του ώμου. 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49424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2708920"/>
            <a:ext cx="47525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indent="-357188">
              <a:spcBef>
                <a:spcPct val="200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sz="2200" kern="0" dirty="0" smtClean="0">
                <a:solidFill>
                  <a:srgbClr val="000000"/>
                </a:solidFill>
                <a:latin typeface="Calibri" pitchFamily="34" charset="0"/>
              </a:rPr>
              <a:t>Η πιο απαιτητική δραστηριότητα είναι το χτένισμα των μαλλιών, το οποίο για να πραγματοποιηθεί μέχρι τον αυχένα, απαιτεί ικανότητα απαγωγής μέχρι τις 120</a:t>
            </a:r>
            <a:r>
              <a:rPr lang="el-GR" sz="2200" kern="0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</a:t>
            </a:r>
            <a:r>
              <a:rPr lang="el-GR" sz="2200" kern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l-GR" sz="2200" kern="0" dirty="0" smtClean="0">
                <a:solidFill>
                  <a:srgbClr val="000000"/>
                </a:solidFill>
                <a:latin typeface="Calibri" pitchFamily="34" charset="0"/>
              </a:rPr>
              <a:t>και έξω στροφής μέχρι τις 90</a:t>
            </a:r>
            <a:r>
              <a:rPr lang="el-GR" sz="2200" kern="0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</a:t>
            </a:r>
            <a:r>
              <a:rPr lang="el-GR" sz="2200" kern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808312" cy="238128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5157192"/>
            <a:ext cx="85689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Στον παρακάτω πίνακα παρατίθεται το απαιτούμενο εύρος κίνησης για την εκτέλεση ορισμένων δραστηριοτήτων αυτοεξυπηρέτησης:  </a:t>
            </a:r>
          </a:p>
        </p:txBody>
      </p:sp>
    </p:spTree>
    <p:extLst>
      <p:ext uri="{BB962C8B-B14F-4D97-AF65-F5344CB8AC3E}">
        <p14:creationId xmlns:p14="http://schemas.microsoft.com/office/powerpoint/2010/main" val="12188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της Λειτουργικότητας </a:t>
            </a:r>
            <a:r>
              <a:rPr lang="el-GR" dirty="0"/>
              <a:t>του </a:t>
            </a:r>
            <a:r>
              <a:rPr lang="el-GR" dirty="0" smtClean="0"/>
              <a:t>Ώμου</a:t>
            </a:r>
            <a:r>
              <a:rPr lang="el-GR" altLang="el-GR" baseline="-25000" dirty="0" smtClean="0"/>
              <a:t> [2/2] </a:t>
            </a:r>
            <a:endParaRPr lang="el-GR" sz="4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65288"/>
              </p:ext>
            </p:extLst>
          </p:nvPr>
        </p:nvGraphicFramePr>
        <p:xfrm>
          <a:off x="323528" y="1294224"/>
          <a:ext cx="849694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Δραστηριότητες</a:t>
                      </a:r>
                      <a:r>
                        <a:rPr lang="el-GR" sz="2000" b="1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Αυτοεξυπηρέτησης</a:t>
                      </a:r>
                      <a:endParaRPr lang="el-GR" sz="2000" b="1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Απαιτούμενο Εύρος Κίνησης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Σίτιση 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70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- 100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οριζόντια προσαγωγή</a:t>
                      </a:r>
                    </a:p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45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- 60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απαγωγή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Χτένισμα μαλλιών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30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- 70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οριζόντια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προσαγωγή</a:t>
                      </a:r>
                    </a:p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105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- 120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απαγωγή</a:t>
                      </a:r>
                    </a:p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90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έξω στροφή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Ένδυση (Πουκάμισο)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50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- 60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οριζόντια απαγωγή</a:t>
                      </a:r>
                      <a:endParaRPr lang="el-GR" sz="2000" dirty="0" smtClean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55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- 65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απαγωγή</a:t>
                      </a:r>
                      <a:endParaRPr lang="el-GR" sz="2000" dirty="0" smtClean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90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έξω στροφή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Τοποθέτηση αντικειμένου σε ράφι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70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- 80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οριζόντια προσαγωγή</a:t>
                      </a:r>
                      <a:endParaRPr lang="el-GR" sz="2000" dirty="0" smtClean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70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- 80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κάμψη</a:t>
                      </a:r>
                    </a:p>
                    <a:p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45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έξω στροφή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Πλύσιμο </a:t>
                      </a:r>
                      <a:r>
                        <a:rPr lang="el-GR" sz="20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αντίπλευρου</a:t>
                      </a:r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ώμου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60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- 90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κάμψη</a:t>
                      </a:r>
                      <a:endParaRPr lang="el-GR" sz="2000" dirty="0" smtClean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el-GR" sz="2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60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- 120</a:t>
                      </a:r>
                      <a:r>
                        <a:rPr lang="el-GR" sz="2000" baseline="300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l-GR" sz="20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οριζόντια προσαγωγή</a:t>
                      </a:r>
                      <a:endParaRPr lang="el-GR" sz="20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6415061" y="6165304"/>
            <a:ext cx="1829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Magee D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,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 2002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]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712968" cy="2808312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Άρθρωση του Ώμου: Στοιχεία Λειτουργικής Ανατομίας και </a:t>
            </a:r>
            <a:r>
              <a:rPr lang="el-GR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Εμβιομηχανικής</a:t>
            </a:r>
            <a: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Βιβλιογραφία / Αρθρογραφία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effectLst/>
              </a:rPr>
              <a:pPr>
                <a:defRPr/>
              </a:pPr>
              <a:t>43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54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aseline="-16000" dirty="0" smtClean="0">
                <a:cs typeface="Arial" pitchFamily="34" charset="0"/>
              </a:rPr>
              <a:t>[1/2]</a:t>
            </a:r>
            <a:r>
              <a:rPr lang="el-GR" baseline="-16000" dirty="0" smtClean="0"/>
              <a:t> </a:t>
            </a:r>
            <a:endParaRPr lang="el-GR" baseline="-250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44016" y="1124744"/>
            <a:ext cx="8820472" cy="496855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1800" b="1" dirty="0" smtClean="0"/>
              <a:t>Ελληνική Βιβλιογραφία: </a:t>
            </a:r>
            <a:endParaRPr lang="en-US" sz="1800" dirty="0" smtClean="0"/>
          </a:p>
          <a:p>
            <a:pPr marL="44450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dirty="0" smtClean="0"/>
              <a:t>Δούκας</a:t>
            </a:r>
            <a:r>
              <a:rPr lang="en-US" sz="1800" dirty="0" smtClean="0"/>
              <a:t> NM. </a:t>
            </a:r>
            <a:r>
              <a:rPr lang="el-GR" sz="1800" dirty="0" smtClean="0"/>
              <a:t>Κινησιολογία</a:t>
            </a:r>
            <a:r>
              <a:rPr lang="en-US" sz="1800" dirty="0" smtClean="0"/>
              <a:t>. </a:t>
            </a:r>
            <a:r>
              <a:rPr lang="el-GR" sz="1800" dirty="0" smtClean="0"/>
              <a:t>Θεσσαλονίκη: Ιατρικές</a:t>
            </a:r>
            <a:r>
              <a:rPr lang="en-US" sz="1800" dirty="0" smtClean="0"/>
              <a:t> </a:t>
            </a:r>
            <a:r>
              <a:rPr lang="el-GR" sz="1800" dirty="0" smtClean="0"/>
              <a:t>Εκδόσεις</a:t>
            </a:r>
            <a:r>
              <a:rPr lang="en-US" sz="1800" dirty="0" smtClean="0"/>
              <a:t> </a:t>
            </a:r>
            <a:r>
              <a:rPr lang="el-GR" sz="1800" dirty="0" smtClean="0"/>
              <a:t>Λίτσας. 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dirty="0" smtClean="0"/>
              <a:t>Πουλμέντης Π. Βιολογική Μηχανική – Εργονομία. Αθήνα: Κ. </a:t>
            </a:r>
            <a:r>
              <a:rPr lang="el-GR" sz="1800" dirty="0" err="1" smtClean="0"/>
              <a:t>Καπόπουλος</a:t>
            </a:r>
            <a:r>
              <a:rPr lang="el-GR" sz="1800" dirty="0" smtClean="0"/>
              <a:t>, 2007.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err="1" smtClean="0"/>
              <a:t>Kisner</a:t>
            </a:r>
            <a:r>
              <a:rPr lang="en-US" sz="1800" dirty="0" smtClean="0"/>
              <a:t> C</a:t>
            </a:r>
            <a:r>
              <a:rPr lang="el-GR" sz="1800" dirty="0" smtClean="0"/>
              <a:t>, </a:t>
            </a:r>
            <a:r>
              <a:rPr lang="en-US" sz="1800" dirty="0" smtClean="0"/>
              <a:t>Colby LA</a:t>
            </a:r>
            <a:r>
              <a:rPr lang="el-GR" sz="1800" dirty="0" smtClean="0"/>
              <a:t>. </a:t>
            </a:r>
            <a:r>
              <a:rPr lang="en-US" sz="1800" dirty="0" err="1" smtClean="0"/>
              <a:t>Therapeytic</a:t>
            </a:r>
            <a:r>
              <a:rPr lang="en-US" sz="1800" dirty="0" smtClean="0"/>
              <a:t> Exercise</a:t>
            </a:r>
            <a:r>
              <a:rPr lang="el-GR" sz="1800" dirty="0" smtClean="0"/>
              <a:t>. </a:t>
            </a:r>
            <a:r>
              <a:rPr lang="en-US" sz="1800" dirty="0" smtClean="0"/>
              <a:t>Foundation and Techniques</a:t>
            </a:r>
            <a:r>
              <a:rPr lang="el-GR" sz="1800" dirty="0" smtClean="0"/>
              <a:t>. </a:t>
            </a:r>
            <a:r>
              <a:rPr lang="en-US" sz="1800" dirty="0" smtClean="0"/>
              <a:t>Philadelphia</a:t>
            </a:r>
            <a:r>
              <a:rPr lang="el-GR" sz="1800" dirty="0" smtClean="0"/>
              <a:t>: </a:t>
            </a:r>
            <a:r>
              <a:rPr lang="en-US" sz="1800" dirty="0" smtClean="0"/>
              <a:t>F</a:t>
            </a:r>
            <a:r>
              <a:rPr lang="el-GR" sz="1800" dirty="0" smtClean="0"/>
              <a:t>.</a:t>
            </a:r>
            <a:r>
              <a:rPr lang="en-US" sz="1800" dirty="0" smtClean="0"/>
              <a:t>A</a:t>
            </a:r>
            <a:r>
              <a:rPr lang="el-GR" sz="1800" dirty="0" smtClean="0"/>
              <a:t>. </a:t>
            </a:r>
            <a:r>
              <a:rPr lang="en-US" sz="1800" dirty="0" smtClean="0"/>
              <a:t>Davis Company</a:t>
            </a:r>
            <a:r>
              <a:rPr lang="el-GR" sz="1800" dirty="0" smtClean="0"/>
              <a:t>. Ελληνική έκδοση: Θεραπευτικές Ασκήσεις. Βασικές Αρχές και Τεχνικές. </a:t>
            </a:r>
            <a:r>
              <a:rPr lang="el-GR" sz="1800" dirty="0" err="1" smtClean="0"/>
              <a:t>Σπυριδόπουλος</a:t>
            </a:r>
            <a:r>
              <a:rPr lang="el-GR" sz="1800" dirty="0" smtClean="0"/>
              <a:t> Κ, </a:t>
            </a:r>
            <a:r>
              <a:rPr lang="el-GR" sz="1800" dirty="0" err="1" smtClean="0"/>
              <a:t>Σάτκα</a:t>
            </a:r>
            <a:r>
              <a:rPr lang="el-GR" sz="1800" dirty="0" smtClean="0"/>
              <a:t> Γ. Αθήνα: Εκδόσεις </a:t>
            </a:r>
            <a:r>
              <a:rPr lang="el-GR" sz="1800" dirty="0" err="1" smtClean="0"/>
              <a:t>Σιώκη</a:t>
            </a:r>
            <a:r>
              <a:rPr lang="el-GR" sz="1800" dirty="0" smtClean="0"/>
              <a:t>, 2003.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dirty="0" err="1" smtClean="0"/>
              <a:t>McRae</a:t>
            </a:r>
            <a:r>
              <a:rPr lang="el-GR" sz="1800" dirty="0" smtClean="0"/>
              <a:t> R, </a:t>
            </a:r>
            <a:r>
              <a:rPr lang="el-GR" sz="1800" dirty="0" err="1" smtClean="0"/>
              <a:t>Esser</a:t>
            </a:r>
            <a:r>
              <a:rPr lang="el-GR" sz="1800" dirty="0" smtClean="0"/>
              <a:t> M. </a:t>
            </a:r>
            <a:r>
              <a:rPr lang="en-US" sz="1800" dirty="0" smtClean="0"/>
              <a:t>Practical Fracture Treatment</a:t>
            </a:r>
            <a:r>
              <a:rPr lang="el-GR" sz="1800" dirty="0" smtClean="0"/>
              <a:t>. </a:t>
            </a:r>
            <a:r>
              <a:rPr lang="en-US" sz="1800" dirty="0" smtClean="0"/>
              <a:t>Edinburgh</a:t>
            </a:r>
            <a:r>
              <a:rPr lang="el-GR" sz="1800" dirty="0" smtClean="0"/>
              <a:t>: </a:t>
            </a:r>
            <a:r>
              <a:rPr lang="en-US" sz="1800" dirty="0" smtClean="0"/>
              <a:t>Churchill Livingstone</a:t>
            </a:r>
            <a:r>
              <a:rPr lang="el-GR" sz="1800" dirty="0" smtClean="0"/>
              <a:t>. Ελληνική έκδοση: </a:t>
            </a:r>
            <a:r>
              <a:rPr lang="el-GR" sz="1800" dirty="0" err="1" smtClean="0"/>
              <a:t>Σουκάκος</a:t>
            </a:r>
            <a:r>
              <a:rPr lang="el-GR" sz="1800" dirty="0" smtClean="0"/>
              <a:t> Π, Βλάσης Κ, </a:t>
            </a:r>
            <a:r>
              <a:rPr lang="el-GR" sz="1800" dirty="0" err="1" smtClean="0"/>
              <a:t>Νάτσης</a:t>
            </a:r>
            <a:r>
              <a:rPr lang="el-GR" sz="1800" dirty="0" smtClean="0"/>
              <a:t> Κ. Κλινική Αντιμετώπιση Καταγμάτων. Αθήνα: Ιατρικές </a:t>
            </a:r>
            <a:r>
              <a:rPr lang="en-US" sz="1800" dirty="0" smtClean="0"/>
              <a:t>E</a:t>
            </a:r>
            <a:r>
              <a:rPr lang="el-GR" sz="1800" dirty="0" err="1" smtClean="0"/>
              <a:t>κδόσεις</a:t>
            </a:r>
            <a:r>
              <a:rPr lang="el-GR" sz="1800" dirty="0" smtClean="0"/>
              <a:t> Π.Χ. Πασχαλίδης, 2008.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smtClean="0"/>
              <a:t>Miller M, Hart J. Review of </a:t>
            </a:r>
            <a:r>
              <a:rPr lang="en-US" sz="1800" dirty="0" err="1" smtClean="0"/>
              <a:t>Orthopaedics</a:t>
            </a:r>
            <a:r>
              <a:rPr lang="en-US" sz="1800" dirty="0" smtClean="0"/>
              <a:t>. Philadelphia</a:t>
            </a:r>
            <a:r>
              <a:rPr lang="en-GB" sz="1800" dirty="0" smtClean="0"/>
              <a:t>:</a:t>
            </a:r>
            <a:r>
              <a:rPr lang="en-US" sz="1800" dirty="0" smtClean="0"/>
              <a:t> Saunders</a:t>
            </a:r>
            <a:r>
              <a:rPr lang="en-GB" sz="1800" dirty="0" smtClean="0"/>
              <a:t> Elsevier. </a:t>
            </a:r>
            <a:r>
              <a:rPr lang="el-GR" sz="1800" dirty="0" smtClean="0"/>
              <a:t>Ελληνική Έκδοση</a:t>
            </a:r>
            <a:r>
              <a:rPr lang="en-GB" sz="1800" dirty="0" smtClean="0"/>
              <a:t>: </a:t>
            </a:r>
            <a:r>
              <a:rPr lang="el-GR" sz="1800" dirty="0" smtClean="0"/>
              <a:t>Μπάμπης Γ. Αθήνα: Ιατρικές Εκδόσεις Κωνσταντάρας, 2010.</a:t>
            </a:r>
            <a:r>
              <a:rPr lang="en-GB" sz="1800" dirty="0" smtClean="0"/>
              <a:t> </a:t>
            </a:r>
          </a:p>
          <a:p>
            <a:pPr marL="44450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800" dirty="0" smtClean="0"/>
              <a:t>Solomon L, Warwick D, </a:t>
            </a:r>
            <a:r>
              <a:rPr lang="en-GB" sz="1800" dirty="0" err="1" smtClean="0"/>
              <a:t>Nayagam</a:t>
            </a:r>
            <a:r>
              <a:rPr lang="en-GB" sz="1800" dirty="0" smtClean="0"/>
              <a:t> S. </a:t>
            </a:r>
            <a:r>
              <a:rPr lang="en-US" sz="1800" dirty="0" err="1" smtClean="0"/>
              <a:t>Apley</a:t>
            </a:r>
            <a:r>
              <a:rPr lang="en-GB" sz="1800" dirty="0" smtClean="0"/>
              <a:t>'</a:t>
            </a:r>
            <a:r>
              <a:rPr lang="en-US" sz="1800" dirty="0" smtClean="0"/>
              <a:t>s System of </a:t>
            </a:r>
            <a:r>
              <a:rPr lang="en-US" sz="1800" dirty="0" err="1" smtClean="0"/>
              <a:t>Orthopaedics</a:t>
            </a:r>
            <a:r>
              <a:rPr lang="en-US" sz="1800" dirty="0" smtClean="0"/>
              <a:t> and Fractures</a:t>
            </a:r>
            <a:r>
              <a:rPr lang="en-GB" sz="1800" dirty="0" smtClean="0"/>
              <a:t>. London: </a:t>
            </a:r>
            <a:r>
              <a:rPr lang="en-US" sz="1800" dirty="0" err="1" smtClean="0"/>
              <a:t>Hodder</a:t>
            </a:r>
            <a:r>
              <a:rPr lang="en-US" sz="1800" dirty="0" smtClean="0"/>
              <a:t> Arnold</a:t>
            </a:r>
            <a:r>
              <a:rPr lang="en-GB" sz="1800" dirty="0" smtClean="0"/>
              <a:t>. </a:t>
            </a:r>
            <a:r>
              <a:rPr lang="el-GR" sz="1800" dirty="0" smtClean="0"/>
              <a:t>Ελληνική Έκδοση: Σύγχρονη </a:t>
            </a:r>
            <a:r>
              <a:rPr lang="el-GR" sz="1800" dirty="0" err="1" smtClean="0"/>
              <a:t>Ορθοπαιδική</a:t>
            </a:r>
            <a:r>
              <a:rPr lang="en-GB" sz="1800" dirty="0" smtClean="0"/>
              <a:t>  </a:t>
            </a:r>
            <a:r>
              <a:rPr lang="el-GR" sz="1800" dirty="0" smtClean="0"/>
              <a:t>και Τραυματολογία </a:t>
            </a:r>
            <a:r>
              <a:rPr lang="en-GB" sz="1800" dirty="0" err="1" smtClean="0"/>
              <a:t>Apley</a:t>
            </a:r>
            <a:r>
              <a:rPr lang="el-GR" sz="1800" dirty="0" smtClean="0"/>
              <a:t>'</a:t>
            </a:r>
            <a:r>
              <a:rPr lang="en-GB" sz="1800" dirty="0" smtClean="0"/>
              <a:t>s</a:t>
            </a:r>
            <a:r>
              <a:rPr lang="el-GR" sz="1800" dirty="0" smtClean="0"/>
              <a:t>. </a:t>
            </a:r>
            <a:r>
              <a:rPr lang="el-GR" sz="1800" dirty="0" err="1" smtClean="0"/>
              <a:t>Βερέττας</a:t>
            </a:r>
            <a:r>
              <a:rPr lang="el-GR" sz="1800" dirty="0" smtClean="0"/>
              <a:t> Δ, Βούλγαρης Π, </a:t>
            </a:r>
            <a:r>
              <a:rPr lang="el-GR" sz="1800" dirty="0" err="1" smtClean="0"/>
              <a:t>Καπετάνος</a:t>
            </a:r>
            <a:r>
              <a:rPr lang="el-GR" sz="1800" dirty="0" smtClean="0"/>
              <a:t> Γ, </a:t>
            </a:r>
            <a:r>
              <a:rPr lang="el-GR" sz="1800" dirty="0" err="1" smtClean="0"/>
              <a:t>Κορρές</a:t>
            </a:r>
            <a:r>
              <a:rPr lang="el-GR" sz="1800" dirty="0" smtClean="0"/>
              <a:t> Δ, </a:t>
            </a:r>
            <a:r>
              <a:rPr lang="el-GR" sz="1800" dirty="0" err="1" smtClean="0"/>
              <a:t>Λαμπίρης</a:t>
            </a:r>
            <a:r>
              <a:rPr lang="el-GR" sz="1800" dirty="0" smtClean="0"/>
              <a:t> Η, </a:t>
            </a:r>
            <a:r>
              <a:rPr lang="el-GR" sz="1800" dirty="0" err="1" smtClean="0"/>
              <a:t>Μπερής</a:t>
            </a:r>
            <a:r>
              <a:rPr lang="el-GR" sz="1800" dirty="0" smtClean="0"/>
              <a:t> Α, </a:t>
            </a:r>
            <a:r>
              <a:rPr lang="el-GR" sz="1800" dirty="0" err="1" smtClean="0"/>
              <a:t>Παξινός</a:t>
            </a:r>
            <a:r>
              <a:rPr lang="el-GR" sz="1800" dirty="0" smtClean="0"/>
              <a:t> Ο, </a:t>
            </a:r>
            <a:r>
              <a:rPr lang="el-GR" sz="1800" dirty="0" err="1" smtClean="0"/>
              <a:t>Σουκάκος</a:t>
            </a:r>
            <a:r>
              <a:rPr lang="el-GR" sz="1800" dirty="0" smtClean="0"/>
              <a:t> Π. Αθήνα: Ιατρικές </a:t>
            </a:r>
            <a:r>
              <a:rPr lang="en-US" sz="1800" dirty="0" smtClean="0"/>
              <a:t>E</a:t>
            </a:r>
            <a:r>
              <a:rPr lang="el-GR" sz="1800" dirty="0" err="1" smtClean="0"/>
              <a:t>κδόσεις</a:t>
            </a:r>
            <a:r>
              <a:rPr lang="el-GR" sz="1800" dirty="0" smtClean="0"/>
              <a:t> Π.Χ. Πασχαλίδης, 2007.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956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aseline="-16000" dirty="0" smtClean="0">
                <a:cs typeface="Arial" pitchFamily="34" charset="0"/>
              </a:rPr>
              <a:t>[</a:t>
            </a:r>
            <a:r>
              <a:rPr lang="el-GR" baseline="-16000" dirty="0" smtClean="0">
                <a:cs typeface="Arial" pitchFamily="34" charset="0"/>
              </a:rPr>
              <a:t>2</a:t>
            </a:r>
            <a:r>
              <a:rPr lang="en-US" baseline="-16000" dirty="0" smtClean="0">
                <a:cs typeface="Arial" pitchFamily="34" charset="0"/>
              </a:rPr>
              <a:t>/2]</a:t>
            </a:r>
            <a:r>
              <a:rPr lang="el-GR" baseline="-16000" dirty="0" smtClean="0"/>
              <a:t> 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88032" y="1268760"/>
            <a:ext cx="8676456" cy="26642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smtClean="0"/>
              <a:t> </a:t>
            </a:r>
            <a:r>
              <a:rPr lang="en-GB" sz="1800" b="1" dirty="0" smtClean="0"/>
              <a:t> </a:t>
            </a:r>
            <a:r>
              <a:rPr lang="el-GR" sz="1800" b="1" dirty="0" smtClean="0"/>
              <a:t>Ξενόγλωσση Βιβλιογραφία:</a:t>
            </a:r>
            <a:endParaRPr lang="el-GR" sz="1800" dirty="0" smtClean="0"/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/>
              <a:t>Brotzman</a:t>
            </a:r>
            <a:r>
              <a:rPr lang="en-US" sz="1800" dirty="0" smtClean="0"/>
              <a:t> SB</a:t>
            </a:r>
            <a:r>
              <a:rPr lang="el-GR" sz="1800" dirty="0" smtClean="0"/>
              <a:t>, </a:t>
            </a:r>
            <a:r>
              <a:rPr lang="el-GR" sz="1800" dirty="0" err="1" smtClean="0"/>
              <a:t>Manske</a:t>
            </a:r>
            <a:r>
              <a:rPr lang="en-US" sz="1800" dirty="0" smtClean="0"/>
              <a:t> RC</a:t>
            </a:r>
            <a:r>
              <a:rPr lang="el-GR" sz="1800" dirty="0" smtClean="0"/>
              <a:t>. </a:t>
            </a:r>
            <a:r>
              <a:rPr lang="en-US" sz="1800" dirty="0" smtClean="0"/>
              <a:t>Clinical Orthopaedic Rehabilitation</a:t>
            </a:r>
            <a:r>
              <a:rPr lang="en-GB" sz="1800" dirty="0" smtClean="0"/>
              <a:t>.</a:t>
            </a:r>
            <a:r>
              <a:rPr lang="en-US" sz="1800" dirty="0" smtClean="0"/>
              <a:t> Philadelphia</a:t>
            </a:r>
            <a:r>
              <a:rPr lang="en-GB" sz="1800" dirty="0" smtClean="0"/>
              <a:t>: </a:t>
            </a:r>
            <a:r>
              <a:rPr lang="en-US" sz="1800" dirty="0" smtClean="0"/>
              <a:t>Mosby</a:t>
            </a:r>
            <a:r>
              <a:rPr lang="el-GR" sz="1800" dirty="0" smtClean="0"/>
              <a:t>, </a:t>
            </a:r>
            <a:r>
              <a:rPr lang="en-GB" sz="1800" dirty="0" smtClean="0"/>
              <a:t>2011.</a:t>
            </a:r>
            <a:endParaRPr lang="el-GR" sz="1800" dirty="0" smtClean="0"/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/>
              <a:t>Brotzman</a:t>
            </a:r>
            <a:r>
              <a:rPr lang="en-US" sz="1800" dirty="0" smtClean="0"/>
              <a:t> SB</a:t>
            </a:r>
            <a:r>
              <a:rPr lang="en-GB" sz="1800" dirty="0" smtClean="0"/>
              <a:t>, </a:t>
            </a:r>
            <a:r>
              <a:rPr lang="en-US" sz="1800" dirty="0" err="1" smtClean="0"/>
              <a:t>Wilk</a:t>
            </a:r>
            <a:r>
              <a:rPr lang="en-US" sz="1800" dirty="0" smtClean="0"/>
              <a:t> KE. </a:t>
            </a:r>
            <a:r>
              <a:rPr lang="en-GB" sz="1800" dirty="0" smtClean="0"/>
              <a:t>Handbook of Orthopaedic Rehabilitation.</a:t>
            </a:r>
            <a:r>
              <a:rPr lang="en-US" sz="1800" dirty="0" smtClean="0"/>
              <a:t> Philadelphia</a:t>
            </a:r>
            <a:r>
              <a:rPr lang="en-GB" sz="1800" dirty="0" smtClean="0"/>
              <a:t>: </a:t>
            </a:r>
            <a:r>
              <a:rPr lang="en-US" sz="1800" dirty="0" smtClean="0"/>
              <a:t>Mosby</a:t>
            </a:r>
            <a:r>
              <a:rPr lang="el-GR" sz="1800" dirty="0" smtClean="0"/>
              <a:t>,</a:t>
            </a:r>
            <a:r>
              <a:rPr lang="en-GB" sz="1800" dirty="0" smtClean="0"/>
              <a:t> 2007.</a:t>
            </a:r>
            <a:endParaRPr lang="el-GR" sz="1800" dirty="0" smtClean="0"/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/>
              <a:t>Canale</a:t>
            </a:r>
            <a:r>
              <a:rPr lang="en-US" sz="1800" dirty="0" smtClean="0"/>
              <a:t> ST</a:t>
            </a:r>
            <a:r>
              <a:rPr lang="el-GR" sz="1800" dirty="0" smtClean="0"/>
              <a:t>, </a:t>
            </a:r>
            <a:r>
              <a:rPr lang="en-US" sz="1800" dirty="0" err="1" smtClean="0"/>
              <a:t>Beaty</a:t>
            </a:r>
            <a:r>
              <a:rPr lang="en-US" sz="1800" dirty="0" smtClean="0"/>
              <a:t> JH</a:t>
            </a:r>
            <a:r>
              <a:rPr lang="en-GB" sz="1800" dirty="0" smtClean="0"/>
              <a:t>. </a:t>
            </a:r>
            <a:r>
              <a:rPr lang="en-US" sz="1800" dirty="0" smtClean="0"/>
              <a:t>Campbell</a:t>
            </a:r>
            <a:r>
              <a:rPr lang="en-GB" sz="1800" dirty="0" smtClean="0"/>
              <a:t>’</a:t>
            </a:r>
            <a:r>
              <a:rPr lang="en-US" sz="1800" dirty="0" smtClean="0"/>
              <a:t>s Operative </a:t>
            </a:r>
            <a:r>
              <a:rPr lang="en-US" sz="1800" dirty="0" err="1" smtClean="0"/>
              <a:t>Orthopaedics</a:t>
            </a:r>
            <a:r>
              <a:rPr lang="en-GB" sz="1800" dirty="0" smtClean="0"/>
              <a:t>. </a:t>
            </a:r>
            <a:r>
              <a:rPr lang="en-US" sz="1800" dirty="0" smtClean="0"/>
              <a:t>Philadelphia</a:t>
            </a:r>
            <a:r>
              <a:rPr lang="en-GB" sz="1800" dirty="0" smtClean="0"/>
              <a:t>: </a:t>
            </a:r>
            <a:r>
              <a:rPr lang="en-US" sz="1800" dirty="0" smtClean="0"/>
              <a:t>Mosby</a:t>
            </a:r>
            <a:r>
              <a:rPr lang="el-GR" sz="1800" dirty="0" smtClean="0"/>
              <a:t>, </a:t>
            </a:r>
            <a:r>
              <a:rPr lang="en-US" sz="1800" dirty="0" smtClean="0"/>
              <a:t>200</a:t>
            </a:r>
            <a:r>
              <a:rPr lang="en-GB" sz="1800" dirty="0" smtClean="0"/>
              <a:t>8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 marL="536575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smtClean="0"/>
              <a:t>Magee DJ. Orthopedic Physical Assessment</a:t>
            </a:r>
            <a:r>
              <a:rPr lang="en-GB" sz="1800" dirty="0" smtClean="0"/>
              <a:t>. </a:t>
            </a:r>
            <a:r>
              <a:rPr lang="en-US" sz="1800" dirty="0" smtClean="0"/>
              <a:t>Philadelphia</a:t>
            </a:r>
            <a:r>
              <a:rPr lang="en-GB" sz="1800" dirty="0" smtClean="0"/>
              <a:t>:</a:t>
            </a:r>
            <a:r>
              <a:rPr lang="en-US" sz="1800" dirty="0" smtClean="0"/>
              <a:t> W.B Saunders</a:t>
            </a:r>
            <a:r>
              <a:rPr lang="el-GR" sz="1800" dirty="0" smtClean="0"/>
              <a:t>, </a:t>
            </a:r>
            <a:r>
              <a:rPr lang="en-US" sz="1800" dirty="0" smtClean="0"/>
              <a:t>200</a:t>
            </a:r>
            <a:r>
              <a:rPr lang="el-GR" sz="1800" dirty="0" smtClean="0"/>
              <a:t>8</a:t>
            </a:r>
            <a:r>
              <a:rPr lang="en-US" sz="1800" dirty="0" smtClean="0"/>
              <a:t>. </a:t>
            </a:r>
            <a:endParaRPr lang="el-GR" sz="18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22096" y="6245225"/>
            <a:ext cx="51440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274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Παπαθανασίου,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Μυοσκελετικών Κακώσεων και Παθήσεων</a:t>
            </a:r>
            <a:r>
              <a:rPr lang="el-GR" sz="2000" dirty="0" smtClean="0"/>
              <a:t>. Ενότητα 11</a:t>
            </a:r>
            <a:r>
              <a:rPr lang="en-US" sz="2000" dirty="0" smtClean="0"/>
              <a:t>:</a:t>
            </a:r>
            <a:r>
              <a:rPr lang="el-GR" sz="2000" dirty="0"/>
              <a:t> Άρθρωση του Ώμου: Στοιχεία Λειτουργικής Ανατομίας και Εμβιομηχανικής».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Παπαθανασίου, Σοφία Στάση 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>
          <a:xfrm>
            <a:off x="1187624" y="2204864"/>
            <a:ext cx="6982544" cy="1800200"/>
          </a:xfrm>
          <a:ln w="28575">
            <a:solidFill>
              <a:srgbClr val="A50021"/>
            </a:solidFill>
          </a:ln>
        </p:spPr>
        <p:txBody>
          <a:bodyPr anchor="ctr"/>
          <a:lstStyle/>
          <a:p>
            <a:r>
              <a:rPr lang="el-GR" sz="4400" b="1" dirty="0" smtClean="0">
                <a:solidFill>
                  <a:srgbClr val="000000"/>
                </a:solidFill>
              </a:rPr>
              <a:t>Άρθρωση του Ώμου</a:t>
            </a:r>
            <a:br>
              <a:rPr lang="el-GR" sz="4400" b="1" dirty="0" smtClean="0">
                <a:solidFill>
                  <a:srgbClr val="000000"/>
                </a:solidFill>
              </a:rPr>
            </a:br>
            <a:r>
              <a:rPr lang="el-GR" sz="4000" b="1" dirty="0" smtClean="0"/>
              <a:t>Στοιχεία</a:t>
            </a:r>
            <a:r>
              <a:rPr lang="en-US" sz="4000" b="1" dirty="0" smtClean="0"/>
              <a:t> </a:t>
            </a:r>
            <a:r>
              <a:rPr lang="el-GR" sz="4000" b="1" dirty="0" smtClean="0"/>
              <a:t>Κινησιολογίας</a:t>
            </a:r>
            <a:endParaRPr lang="el-G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 algn="r">
              <a:defRPr/>
            </a:pPr>
            <a:fld id="{8198C6A6-8556-485F-81D9-A8F098D09877}" type="slidenum">
              <a:rPr lang="el-GR" smtClean="0">
                <a:solidFill>
                  <a:srgbClr val="000000"/>
                </a:solidFill>
                <a:effectLst/>
              </a:rPr>
              <a:pPr algn="r">
                <a:defRPr/>
              </a:pPr>
              <a:t>4</a:t>
            </a:fld>
            <a:endParaRPr lang="el-G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80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7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Κινήσεις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στην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</a:rPr>
              <a:t>Γληνοβραχιόνιο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 Άρθρωση </a:t>
            </a:r>
            <a:r>
              <a:rPr lang="el-GR" dirty="0" smtClean="0"/>
              <a:t>(Άρθρωση του Ώμου)</a:t>
            </a:r>
            <a:endParaRPr lang="el-G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04864"/>
            <a:ext cx="3833713" cy="331236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sz="2400" dirty="0">
                <a:latin typeface="Calibri" pitchFamily="34" charset="0"/>
              </a:rPr>
              <a:t>Η </a:t>
            </a:r>
            <a:r>
              <a:rPr lang="el-GR" sz="2400" dirty="0" err="1">
                <a:latin typeface="Calibri" pitchFamily="34" charset="0"/>
              </a:rPr>
              <a:t>γληνοβραχιόνιος</a:t>
            </a:r>
            <a:r>
              <a:rPr lang="el-GR" sz="2400" dirty="0">
                <a:latin typeface="Calibri" pitchFamily="34" charset="0"/>
              </a:rPr>
              <a:t> άρθρωση επιτρέπει τρεις τύπους </a:t>
            </a:r>
            <a:r>
              <a:rPr lang="el-GR" sz="2400" dirty="0" smtClean="0">
                <a:latin typeface="Calibri" pitchFamily="34" charset="0"/>
              </a:rPr>
              <a:t>κίνησης:</a:t>
            </a:r>
            <a:endParaRPr lang="el-GR" sz="2400" dirty="0">
              <a:latin typeface="Calibri" pitchFamily="34" charset="0"/>
            </a:endParaRPr>
          </a:p>
          <a:p>
            <a:pPr marL="542925" indent="-185738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Περιστροφή</a:t>
            </a:r>
            <a:r>
              <a:rPr lang="en-US" sz="2400" dirty="0" smtClean="0">
                <a:latin typeface="Calibri" pitchFamily="34" charset="0"/>
              </a:rPr>
              <a:t>(Rotation),</a:t>
            </a:r>
            <a:endParaRPr lang="el-GR" sz="2400" dirty="0" smtClean="0">
              <a:latin typeface="Calibri" pitchFamily="34" charset="0"/>
            </a:endParaRPr>
          </a:p>
          <a:p>
            <a:pPr marL="542925" indent="-185738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</a:rPr>
              <a:t>Κύλιση </a:t>
            </a:r>
            <a:r>
              <a:rPr lang="en-US" sz="2400" dirty="0" smtClean="0">
                <a:solidFill>
                  <a:srgbClr val="000000"/>
                </a:solidFill>
              </a:rPr>
              <a:t>(Rolling),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542925" indent="-185738"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</a:rPr>
              <a:t>Ολίσθηση</a:t>
            </a:r>
            <a:r>
              <a:rPr lang="en-US" sz="2400" dirty="0" smtClean="0">
                <a:solidFill>
                  <a:srgbClr val="000000"/>
                </a:solidFill>
              </a:rPr>
              <a:t> (Gliding).</a:t>
            </a:r>
            <a:endParaRPr lang="el-GR" sz="24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02896" y="6265118"/>
            <a:ext cx="2133600" cy="476250"/>
          </a:xfrm>
        </p:spPr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>
              <a:solidFill>
                <a:srgbClr val="FFFF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187825" cy="38957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49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Κάμψη - Έκταση - Προσαγωγή</a:t>
            </a:r>
            <a:endParaRPr lang="el-GR" dirty="0"/>
          </a:p>
        </p:txBody>
      </p:sp>
      <p:pic>
        <p:nvPicPr>
          <p:cNvPr id="2508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268760"/>
            <a:ext cx="3320964" cy="448391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0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040" y="1196752"/>
            <a:ext cx="5148064" cy="4968552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Η κάμψη της άρθρωσης του ώμου έχει εύρος τροχιάς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κίνησης από την ανατομική θέση των 0</a:t>
            </a:r>
            <a:r>
              <a:rPr lang="el-GR" baseline="30000" dirty="0" smtClean="0">
                <a:latin typeface="Calibri" pitchFamily="34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μέχρι τις 180</a:t>
            </a:r>
            <a:r>
              <a:rPr lang="el-GR" baseline="30000" dirty="0" smtClean="0">
                <a:latin typeface="Calibri" pitchFamily="34" charset="0"/>
                <a:cs typeface="Arial" charset="0"/>
              </a:rPr>
              <a:t>ο</a:t>
            </a:r>
            <a:r>
              <a:rPr lang="el-GR" dirty="0" smtClean="0">
                <a:latin typeface="Calibri" pitchFamily="34" charset="0"/>
                <a:cs typeface="Arial" charset="0"/>
              </a:rPr>
              <a:t>.</a:t>
            </a:r>
            <a:endParaRPr lang="el-GR" dirty="0">
              <a:latin typeface="Calibri" pitchFamily="34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 smtClean="0">
                <a:latin typeface="Calibri" pitchFamily="34" charset="0"/>
              </a:rPr>
              <a:t>Η έκταση της άρθρωσης του ώμου έχει εύρος τροχιάς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κίνησης από την ανατομική θέση των 0</a:t>
            </a:r>
            <a:r>
              <a:rPr lang="el-GR" baseline="30000" dirty="0" smtClean="0">
                <a:latin typeface="Calibri" pitchFamily="34" charset="0"/>
              </a:rPr>
              <a:t>ο </a:t>
            </a:r>
            <a:r>
              <a:rPr lang="el-GR" dirty="0" smtClean="0">
                <a:latin typeface="Calibri" pitchFamily="34" charset="0"/>
              </a:rPr>
              <a:t>μέχρι 45</a:t>
            </a:r>
            <a:r>
              <a:rPr lang="el-GR" baseline="30000" dirty="0" smtClean="0">
                <a:latin typeface="Calibri" pitchFamily="34" charset="0"/>
                <a:cs typeface="Arial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-</a:t>
            </a:r>
            <a:r>
              <a:rPr lang="el-GR" dirty="0" smtClean="0">
                <a:latin typeface="Calibri" pitchFamily="34" charset="0"/>
              </a:rPr>
              <a:t>50</a:t>
            </a:r>
            <a:r>
              <a:rPr lang="el-GR" baseline="30000" dirty="0" smtClean="0">
                <a:latin typeface="Calibri" pitchFamily="34" charset="0"/>
                <a:cs typeface="Arial" charset="0"/>
              </a:rPr>
              <a:t>ο</a:t>
            </a:r>
            <a:r>
              <a:rPr lang="el-GR" dirty="0" smtClean="0">
                <a:latin typeface="Calibri" pitchFamily="34" charset="0"/>
                <a:cs typeface="Arial" charset="0"/>
              </a:rPr>
              <a:t>.</a:t>
            </a:r>
            <a:r>
              <a:rPr lang="el-GR" dirty="0" smtClean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dirty="0">
                <a:latin typeface="Calibri" pitchFamily="34" charset="0"/>
              </a:rPr>
              <a:t>Η </a:t>
            </a:r>
            <a:r>
              <a:rPr lang="el-GR" dirty="0" smtClean="0">
                <a:latin typeface="Calibri" pitchFamily="34" charset="0"/>
              </a:rPr>
              <a:t>κίνηση της προσαγωγής </a:t>
            </a:r>
            <a:r>
              <a:rPr lang="el-GR" dirty="0">
                <a:latin typeface="Calibri" pitchFamily="34" charset="0"/>
              </a:rPr>
              <a:t>είναι </a:t>
            </a:r>
            <a:r>
              <a:rPr lang="el-GR" dirty="0" smtClean="0">
                <a:latin typeface="Calibri" pitchFamily="34" charset="0"/>
              </a:rPr>
              <a:t>δυνατόν να πραγματοποιηθεί, </a:t>
            </a:r>
            <a:r>
              <a:rPr lang="el-GR" dirty="0">
                <a:latin typeface="Calibri" pitchFamily="34" charset="0"/>
              </a:rPr>
              <a:t>όταν συνδυάζεται με έκταση ή κάμψη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 marL="355600" indent="0">
              <a:spcBef>
                <a:spcPts val="1200"/>
              </a:spcBef>
              <a:buClr>
                <a:srgbClr val="A50021"/>
              </a:buClr>
              <a:buSzPct val="100000"/>
              <a:buNone/>
            </a:pPr>
            <a:r>
              <a:rPr lang="el-GR" b="1" dirty="0" smtClean="0">
                <a:latin typeface="Calibri" pitchFamily="34" charset="0"/>
              </a:rPr>
              <a:t>Παρατήρηση</a:t>
            </a:r>
            <a:r>
              <a:rPr lang="el-GR" dirty="0" smtClean="0">
                <a:latin typeface="Calibri" pitchFamily="34" charset="0"/>
              </a:rPr>
              <a:t>: </a:t>
            </a:r>
            <a:r>
              <a:rPr lang="el-GR" dirty="0" smtClean="0">
                <a:latin typeface="Calibri" pitchFamily="34" charset="0"/>
                <a:cs typeface="Arial" charset="0"/>
              </a:rPr>
              <a:t>Η θέση κάμψης 180</a:t>
            </a:r>
            <a:r>
              <a:rPr lang="el-GR" baseline="30000" dirty="0" smtClean="0">
                <a:latin typeface="Calibri" pitchFamily="34" charset="0"/>
                <a:cs typeface="Arial" charset="0"/>
              </a:rPr>
              <a:t>ο</a:t>
            </a:r>
            <a:r>
              <a:rPr lang="el-GR" dirty="0" smtClean="0">
                <a:latin typeface="Calibri" pitchFamily="34" charset="0"/>
                <a:cs typeface="Arial" charset="0"/>
              </a:rPr>
              <a:t> </a:t>
            </a:r>
            <a:r>
              <a:rPr lang="en-US" dirty="0" smtClean="0">
                <a:latin typeface="Calibri" pitchFamily="34" charset="0"/>
                <a:cs typeface="Arial" charset="0"/>
              </a:rPr>
              <a:t> </a:t>
            </a:r>
            <a:r>
              <a:rPr lang="el-GR" dirty="0" smtClean="0">
                <a:latin typeface="Calibri" pitchFamily="34" charset="0"/>
                <a:cs typeface="Arial" charset="0"/>
              </a:rPr>
              <a:t>μπορεί να ορισθεί ως απαγωγή 180</a:t>
            </a:r>
            <a:r>
              <a:rPr lang="el-GR" baseline="30000" dirty="0" smtClean="0">
                <a:latin typeface="Calibri" pitchFamily="34" charset="0"/>
                <a:cs typeface="Arial" charset="0"/>
              </a:rPr>
              <a:t>ο</a:t>
            </a:r>
            <a:r>
              <a:rPr lang="el-GR" dirty="0" smtClean="0">
                <a:latin typeface="Calibri" pitchFamily="34" charset="0"/>
                <a:cs typeface="Arial" charset="0"/>
              </a:rPr>
              <a:t>  σχετιζόμενη με αξονική στροφή (παράδοξο του </a:t>
            </a:r>
            <a:r>
              <a:rPr lang="en-US" dirty="0" smtClean="0">
                <a:latin typeface="Calibri" pitchFamily="34" charset="0"/>
                <a:cs typeface="Arial" charset="0"/>
              </a:rPr>
              <a:t>Codman</a:t>
            </a:r>
            <a:r>
              <a:rPr lang="el-GR" dirty="0" smtClean="0">
                <a:latin typeface="Calibri" pitchFamily="34" charset="0"/>
                <a:cs typeface="Arial" charset="0"/>
              </a:rPr>
              <a:t>).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300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el-GR" dirty="0" smtClean="0"/>
              <a:t>Απαγωγή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5616624" cy="4679032"/>
          </a:xfrm>
        </p:spPr>
        <p:txBody>
          <a:bodyPr/>
          <a:lstStyle/>
          <a:p>
            <a:pPr marL="273050" indent="-273050"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Η κίνηση της απαγωγής μπορεί να διαιρεθεί σε τρεις φάσεις:</a:t>
            </a:r>
          </a:p>
          <a:p>
            <a:pPr marL="447675" indent="-174625">
              <a:buSzPct val="100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l-GR" dirty="0" smtClean="0">
                <a:solidFill>
                  <a:srgbClr val="000000"/>
                </a:solidFill>
              </a:rPr>
              <a:t>1</a:t>
            </a:r>
            <a:r>
              <a:rPr lang="el-GR" baseline="30000" dirty="0" smtClean="0">
                <a:solidFill>
                  <a:srgbClr val="000000"/>
                </a:solidFill>
              </a:rPr>
              <a:t>η</a:t>
            </a:r>
            <a:r>
              <a:rPr lang="el-GR" dirty="0" smtClean="0">
                <a:solidFill>
                  <a:srgbClr val="000000"/>
                </a:solidFill>
              </a:rPr>
              <a:t> φάση: Από τις 0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έως τις 60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  η κίνηση πραγματοποιείται </a:t>
            </a:r>
            <a:r>
              <a:rPr lang="el-GR" dirty="0" smtClean="0">
                <a:solidFill>
                  <a:srgbClr val="000000"/>
                </a:solidFill>
              </a:rPr>
              <a:t>μόνο στην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άρθρωση του ώμου,</a:t>
            </a:r>
          </a:p>
          <a:p>
            <a:pPr marL="447675" indent="-174625">
              <a:buSzPct val="100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l-GR" dirty="0" smtClean="0">
                <a:solidFill>
                  <a:srgbClr val="000000"/>
                </a:solidFill>
              </a:rPr>
              <a:t>2</a:t>
            </a:r>
            <a:r>
              <a:rPr lang="el-GR" baseline="30000" dirty="0" smtClean="0">
                <a:solidFill>
                  <a:srgbClr val="000000"/>
                </a:solidFill>
              </a:rPr>
              <a:t>η</a:t>
            </a:r>
            <a:r>
              <a:rPr lang="el-GR" dirty="0" smtClean="0">
                <a:solidFill>
                  <a:srgbClr val="000000"/>
                </a:solidFill>
              </a:rPr>
              <a:t> φάση: Από τις 60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έως τις 120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 συμμετέχει και η </a:t>
            </a:r>
            <a:r>
              <a:rPr lang="el-GR" dirty="0" err="1" smtClean="0">
                <a:solidFill>
                  <a:srgbClr val="000000"/>
                </a:solidFill>
              </a:rPr>
              <a:t>ωμοπλατοθωρακική</a:t>
            </a:r>
            <a:r>
              <a:rPr lang="el-GR" dirty="0" smtClean="0">
                <a:solidFill>
                  <a:srgbClr val="000000"/>
                </a:solidFill>
              </a:rPr>
              <a:t> διάρθρωση άρθρωση,</a:t>
            </a:r>
          </a:p>
          <a:p>
            <a:pPr marL="447675" indent="-174625">
              <a:buSzPct val="100000"/>
              <a:buFont typeface="Wingdings" pitchFamily="2" charset="2"/>
              <a:buChar char="§"/>
              <a:tabLst>
                <a:tab pos="360363" algn="l"/>
              </a:tabLst>
            </a:pPr>
            <a:r>
              <a:rPr lang="el-GR" dirty="0" smtClean="0">
                <a:solidFill>
                  <a:srgbClr val="000000"/>
                </a:solidFill>
              </a:rPr>
              <a:t>3</a:t>
            </a:r>
            <a:r>
              <a:rPr lang="el-GR" baseline="30000" dirty="0" smtClean="0">
                <a:solidFill>
                  <a:srgbClr val="000000"/>
                </a:solidFill>
              </a:rPr>
              <a:t>η</a:t>
            </a:r>
            <a:r>
              <a:rPr lang="el-GR" dirty="0" smtClean="0">
                <a:solidFill>
                  <a:srgbClr val="000000"/>
                </a:solidFill>
              </a:rPr>
              <a:t> φάση: Από τις 120</a:t>
            </a:r>
            <a:r>
              <a:rPr 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έως τις 180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 πραγματοποιείται </a:t>
            </a:r>
            <a:r>
              <a:rPr lang="el-GR" dirty="0" smtClean="0">
                <a:solidFill>
                  <a:srgbClr val="000000"/>
                </a:solidFill>
              </a:rPr>
              <a:t>και κάμψη κορμού προς την αντίθετη πλευρά.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0000"/>
                </a:solidFill>
              </a:rPr>
              <a:t>Παρατήρηση 1</a:t>
            </a:r>
            <a:r>
              <a:rPr lang="el-GR" dirty="0" smtClean="0">
                <a:solidFill>
                  <a:srgbClr val="000000"/>
                </a:solidFill>
              </a:rPr>
              <a:t>: Μετά από τις 90</a:t>
            </a:r>
            <a:r>
              <a:rPr lang="el-GR" baseline="30000" dirty="0" smtClean="0">
                <a:solidFill>
                  <a:srgbClr val="000000"/>
                </a:solidFill>
                <a:cs typeface="Arial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η κίνηση της απαγωγής φέρνει το άκρο στο οβελιαίο επίπεδο του σώματος.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48672" y="1268760"/>
            <a:ext cx="2971800" cy="439261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Ορθογώνιο"/>
          <p:cNvSpPr/>
          <p:nvPr/>
        </p:nvSpPr>
        <p:spPr>
          <a:xfrm>
            <a:off x="179512" y="5971927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 2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: Σπάνια συμβαίνει αμιγής κίνηση απαγωγής που να πραγματοποιείται αποκλειστικά σε μετωπιαίο επίπεδο.</a:t>
            </a:r>
            <a:endParaRPr lang="el-GR" sz="2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Παράδοξο του </a:t>
            </a:r>
            <a:r>
              <a:rPr lang="en-US" dirty="0" smtClean="0"/>
              <a:t>Codman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79512" y="1210682"/>
            <a:ext cx="4680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A50021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Αρχική θέση (έκταση ώμου): Η παλάμη βλέπει προς τα έσω και ο αντίχειρας εμπρός (Α). </a:t>
            </a:r>
          </a:p>
          <a:p>
            <a:pPr marL="361950" indent="-361950">
              <a:buClr>
                <a:srgbClr val="A50021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Το μέλος έρχεται με κάμψη αγκώνα και με έσω στροφή ώμου εμπρός από το στομάχι, η παλάμη βλέπει προς τον κορμό (Β). </a:t>
            </a:r>
          </a:p>
          <a:p>
            <a:pPr marL="361950" indent="-361950">
              <a:buClr>
                <a:srgbClr val="A50021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Κάμψη ώμου με το αντιβράχιο πάνω από το κεφάλι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παλάμη βλέπει προς τα έξω, ο αντίχειρας προς τα κάτω (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C-D). </a:t>
            </a:r>
            <a:endParaRPr lang="el-GR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61950" indent="-361950">
              <a:buClr>
                <a:srgbClr val="A50021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Το μέλος εκτείνεται προς τα κάτω με το αντιβράχιο οριζόντια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E-F)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, αλλά η παλάμη τώρα βλέπει προς τα εμπρός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sz="22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irc_mi" descr="http://1.bp.blogspot.com/--JKfie7ZPWs/UGNmAVhi3pI/AAAAAAAABAY/FEZATcKbD1w/s1600/Screen+shot+2012-09-26+at+1.18.21+PM.png"/>
          <p:cNvPicPr/>
          <p:nvPr/>
        </p:nvPicPr>
        <p:blipFill rotWithShape="1">
          <a:blip r:embed="rId2" cstate="print"/>
          <a:srcRect l="4483" t="-3" r="33386" b="1185"/>
          <a:stretch/>
        </p:blipFill>
        <p:spPr bwMode="auto">
          <a:xfrm>
            <a:off x="5004048" y="1881522"/>
            <a:ext cx="3779520" cy="346283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0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new 2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209</TotalTime>
  <Words>3663</Words>
  <Application>Microsoft Office PowerPoint</Application>
  <PresentationFormat>Προβολή στην οθόνη (4:3)</PresentationFormat>
  <Paragraphs>351</Paragraphs>
  <Slides>53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53</vt:i4>
      </vt:variant>
    </vt:vector>
  </HeadingPairs>
  <TitlesOfParts>
    <vt:vector size="57" baseType="lpstr">
      <vt:lpstr>OC_template_new</vt:lpstr>
      <vt:lpstr>OC_template_new 2</vt:lpstr>
      <vt:lpstr>OC_template_updated</vt:lpstr>
      <vt:lpstr>1_OC_template_updated</vt:lpstr>
      <vt:lpstr>Κλινική Άσκηση στη Φυσικοθεραπεία Μυοσκελετικών Κακώσεων και Παθήσεων</vt:lpstr>
      <vt:lpstr>Άρθρωση του Ώμου Ανατομικά Στοιχεία </vt:lpstr>
      <vt:lpstr>Αιμάτωση - Νεύρωση [1/2]</vt:lpstr>
      <vt:lpstr>Αιμάτωση - Νεύρωση [2/2]</vt:lpstr>
      <vt:lpstr>Άρθρωση του Ώμου Στοιχεία Κινησιολογίας</vt:lpstr>
      <vt:lpstr>Κινήσεις στην Γληνοβραχιόνιο Άρθρωση (Άρθρωση του Ώμου)</vt:lpstr>
      <vt:lpstr>Κάμψη - Έκταση - Προσαγωγή</vt:lpstr>
      <vt:lpstr>Απαγωγή</vt:lpstr>
      <vt:lpstr>Παράδοξο του Codman</vt:lpstr>
      <vt:lpstr>Οριζόντια Προσαγωγή - Απαγωγή</vt:lpstr>
      <vt:lpstr>Περιαγωγή</vt:lpstr>
      <vt:lpstr>Πως Επιτυγχάνεται η Κίνηση του Ώμου</vt:lpstr>
      <vt:lpstr>Ωμοβραχιόνιος Ρυθμός</vt:lpstr>
      <vt:lpstr> Ωμοβραχιόνιος Ρυθμός [1/6]</vt:lpstr>
      <vt:lpstr>Ωμοβραχιόνιος Ρυθμός  [2/6]</vt:lpstr>
      <vt:lpstr>Ωμοβραχιόνιος Ρυθμός  [3/6]</vt:lpstr>
      <vt:lpstr>Ωμοβραχιόνιος Ρυθμός [4/6]</vt:lpstr>
      <vt:lpstr>Ωμοβραχιόνιος Ρυθμός [5/6]</vt:lpstr>
      <vt:lpstr>Ωμοβραχιόνιος Ρυθμός [6/6]</vt:lpstr>
      <vt:lpstr>Ο Ρόλος του Γληνοβραχιόνιου Συνδέσμου [1/3]</vt:lpstr>
      <vt:lpstr>Ο Ρόλος του Γληνοβραχιόνιου Συνδέσμου [2/3]</vt:lpstr>
      <vt:lpstr> Ο Ρόλος του Γληνοβραχιόνιου Συνδέσμου [3/3]</vt:lpstr>
      <vt:lpstr>Κορακοβραχιόνιος Σύνδεσμος</vt:lpstr>
      <vt:lpstr>Δικέφαλος Βραχιόνιος </vt:lpstr>
      <vt:lpstr>Πέταλο των Στροφέων [1/2]</vt:lpstr>
      <vt:lpstr>Πέταλο των Στροφέων [2/2]</vt:lpstr>
      <vt:lpstr>Ο Ρόλος του Δελτοειδή στην Απαγωγή [1/2]</vt:lpstr>
      <vt:lpstr>Ο Ρόλος του Δελτοειδή στην Απαγωγή [2/2]</vt:lpstr>
      <vt:lpstr>Δελτοειδής [1/2]</vt:lpstr>
      <vt:lpstr>Δελτοειδής [2/2]</vt:lpstr>
      <vt:lpstr> Άρθρωση του Ώμου  Στοιχεία Εμβιομηχανικής </vt:lpstr>
      <vt:lpstr>Η Άρθρωση του Ώμου</vt:lpstr>
      <vt:lpstr>Χαρακτηριστικά της Άρθρωσης του Ώμου</vt:lpstr>
      <vt:lpstr>Άξονες της Άρθρωσης του Ώμου [1/2]</vt:lpstr>
      <vt:lpstr>Άξονες της Άρθρωσης του Ώμου [2/2]</vt:lpstr>
      <vt:lpstr>Γωνίες Κλίσης του Βραχιονίου Οστού [1/2]</vt:lpstr>
      <vt:lpstr>Γωνίες Κλίσης του Βραχιονίου Οστού [2/2]</vt:lpstr>
      <vt:lpstr>Δυνάμεις στην Άρθρωση του Ώμου [1/4]</vt:lpstr>
      <vt:lpstr>Δυνάμεις στην Άρθρωση του Ώμου [2/4]</vt:lpstr>
      <vt:lpstr>Δυνάμεις στην Άρθρωση του Ώμου [3/4]</vt:lpstr>
      <vt:lpstr>Δυνάμεις στην Άρθρωση του Ώμου [4/4]</vt:lpstr>
      <vt:lpstr>Εκτίμηση της Λειτουργικότητας του Ώμου [1/2] </vt:lpstr>
      <vt:lpstr>Εκτίμηση της Λειτουργικότητας του Ώμου [2/2] </vt:lpstr>
      <vt:lpstr>Άρθρωση του Ώμου: Στοιχεία Λειτουργικής Ανατομίας και Εμβιομηχανικής  Βιβλιογραφία / Αρθρογραφία</vt:lpstr>
      <vt:lpstr>Βιβλιογραφία [1/2] </vt:lpstr>
      <vt:lpstr>Βιβλιογραφία [2/2] 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opencourses@teiath.gr</dc:creator>
  <cp:lastModifiedBy>fkaram2</cp:lastModifiedBy>
  <cp:revision>21</cp:revision>
  <dcterms:created xsi:type="dcterms:W3CDTF">2015-01-09T11:25:44Z</dcterms:created>
  <dcterms:modified xsi:type="dcterms:W3CDTF">2015-06-03T06:08:43Z</dcterms:modified>
</cp:coreProperties>
</file>